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56" r:id="rId3"/>
    <p:sldId id="267" r:id="rId4"/>
    <p:sldId id="284" r:id="rId5"/>
    <p:sldId id="286" r:id="rId6"/>
    <p:sldId id="285" r:id="rId7"/>
    <p:sldId id="282" r:id="rId8"/>
    <p:sldId id="287" r:id="rId9"/>
    <p:sldId id="296" r:id="rId10"/>
    <p:sldId id="283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71F"/>
    <a:srgbClr val="FF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60"/>
  </p:normalViewPr>
  <p:slideViewPr>
    <p:cSldViewPr showGuides="1">
      <p:cViewPr varScale="1">
        <p:scale>
          <a:sx n="82" d="100"/>
          <a:sy n="82" d="100"/>
        </p:scale>
        <p:origin x="806" y="7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sz="3400" dirty="0">
                <a:solidFill>
                  <a:srgbClr val="FF0000"/>
                </a:solidFill>
              </a:rPr>
              <a:t>Borulu Isı Değiştirici Tasarımı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</a:t>
            </a:r>
            <a:r>
              <a:rPr lang="tr-TR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Farhan ALFİN		2018-2019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27" y="18864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Borulu ısı değiştiricinin dış çapı çevreye olabilecek herhangi bir ısı değişimini engellemek amacıyla </a:t>
            </a:r>
            <a:r>
              <a:rPr lang="tr-TR" dirty="0">
                <a:solidFill>
                  <a:schemeClr val="accent4">
                    <a:lumMod val="75000"/>
                  </a:schemeClr>
                </a:solidFill>
              </a:rPr>
              <a:t>bir yalıtım ile kaplanmıştır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Çünkü ısı aktarımı sadece </a:t>
            </a:r>
            <a:r>
              <a:rPr lang="tr-TR" i="1" dirty="0"/>
              <a:t>H</a:t>
            </a:r>
            <a:r>
              <a:rPr lang="tr-TR" dirty="0"/>
              <a:t> ve </a:t>
            </a:r>
            <a:r>
              <a:rPr lang="tr-TR" i="1" dirty="0"/>
              <a:t>C</a:t>
            </a:r>
            <a:r>
              <a:rPr lang="tr-TR" dirty="0"/>
              <a:t> akışkanları arasında gerçekleşir ve </a:t>
            </a:r>
            <a:r>
              <a:rPr lang="tr-TR" i="1" dirty="0"/>
              <a:t>H</a:t>
            </a:r>
            <a:r>
              <a:rPr lang="tr-TR" dirty="0"/>
              <a:t> akışkanının ısı enerjisindeki azalış </a:t>
            </a:r>
            <a:r>
              <a:rPr lang="tr-TR" i="1" dirty="0"/>
              <a:t>C</a:t>
            </a:r>
            <a:r>
              <a:rPr lang="tr-TR" dirty="0"/>
              <a:t> akışkanının ısı enerjisindeki artışa eşit olmak zorundadır.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Dolayısıyla, bir enerji denkliği kurarak akışkanlar arasındaki ısı aktarım hızı bulunabilir: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69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𝑝𝐻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𝑔𝑖𝑟𝑖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.çı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ış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𝑝𝐶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𝑔𝑖𝑟𝑖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.çı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ış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Burada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/>
                  <a:t>c</a:t>
                </a:r>
                <a:r>
                  <a:rPr lang="tr-TR" baseline="-25000" dirty="0" err="1"/>
                  <a:t>pH</a:t>
                </a:r>
                <a:r>
                  <a:rPr lang="tr-TR" dirty="0"/>
                  <a:t> sıcak akışkanın özgül ısısı (</a:t>
                </a:r>
                <a:r>
                  <a:rPr lang="tr-TR" dirty="0" err="1"/>
                  <a:t>kJ</a:t>
                </a:r>
                <a:r>
                  <a:rPr lang="tr-TR" dirty="0"/>
                  <a:t>/[</a:t>
                </a:r>
                <a:r>
                  <a:rPr lang="tr-TR" dirty="0" err="1"/>
                  <a:t>kg°C</a:t>
                </a:r>
                <a:r>
                  <a:rPr lang="tr-TR" dirty="0"/>
                  <a:t>]),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/>
                  <a:t>c</a:t>
                </a:r>
                <a:r>
                  <a:rPr lang="tr-TR" baseline="-25000" dirty="0" err="1"/>
                  <a:t>pC</a:t>
                </a:r>
                <a:r>
                  <a:rPr lang="tr-TR" dirty="0"/>
                  <a:t> soğuk akışkanın özgül ısısı (</a:t>
                </a:r>
                <a:r>
                  <a:rPr lang="tr-TR" dirty="0" err="1"/>
                  <a:t>kJ</a:t>
                </a:r>
                <a:r>
                  <a:rPr lang="tr-TR" dirty="0"/>
                  <a:t>/[</a:t>
                </a:r>
                <a:r>
                  <a:rPr lang="tr-TR" dirty="0" err="1"/>
                  <a:t>kg°C</a:t>
                </a:r>
                <a:r>
                  <a:rPr lang="tr-TR" dirty="0"/>
                  <a:t>]), </a:t>
                </a:r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tr-TR" dirty="0"/>
                  <a:t> sıcak akışkanın kütlesel akış hızı (kg/s),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tr-TR" dirty="0"/>
                  <a:t> soğuk akışkanın kütlesel akış hızı (kg/s)'</a:t>
                </a:r>
                <a:r>
                  <a:rPr lang="tr-TR" dirty="0" err="1"/>
                  <a:t>dır</a:t>
                </a:r>
                <a:r>
                  <a:rPr lang="tr-TR" dirty="0"/>
                  <a:t>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88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iki akışkan akımının </a:t>
            </a:r>
            <a:r>
              <a:rPr lang="tr-TR" dirty="0">
                <a:solidFill>
                  <a:srgbClr val="00B050"/>
                </a:solidFill>
              </a:rPr>
              <a:t>giriş</a:t>
            </a:r>
            <a:r>
              <a:rPr lang="tr-TR" dirty="0"/>
              <a:t> ve </a:t>
            </a:r>
            <a:r>
              <a:rPr lang="tr-TR" dirty="0">
                <a:solidFill>
                  <a:srgbClr val="7030A0"/>
                </a:solidFill>
              </a:rPr>
              <a:t>çıkış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sıcaklıklarını belirlemek istiyorsak </a:t>
            </a:r>
            <a:r>
              <a:rPr lang="tr-TR" dirty="0"/>
              <a:t>yukardaki eşitlik oldukça faydalı olacaktır.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Bunun yanında, tüm diğer koşullar biliniyorsa bu eşitliği her bir akışkan akımının </a:t>
            </a:r>
            <a:r>
              <a:rPr lang="tr-TR" dirty="0">
                <a:solidFill>
                  <a:srgbClr val="0070C0"/>
                </a:solidFill>
              </a:rPr>
              <a:t>kütlesel akış hızını </a:t>
            </a:r>
            <a:r>
              <a:rPr lang="tr-TR" dirty="0"/>
              <a:t>belirlemek amacıyla da kullanabiliriz. </a:t>
            </a:r>
          </a:p>
        </p:txBody>
      </p:sp>
    </p:spTree>
    <p:extLst>
      <p:ext uri="{BB962C8B-B14F-4D97-AF65-F5344CB8AC3E}">
        <p14:creationId xmlns:p14="http://schemas.microsoft.com/office/powerpoint/2010/main" val="338184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Ancak, bu eşitlik istenilen </a:t>
            </a:r>
            <a:r>
              <a:rPr lang="tr-TR" dirty="0">
                <a:solidFill>
                  <a:srgbClr val="FF0000"/>
                </a:solidFill>
              </a:rPr>
              <a:t>ısı aktarım hızını </a:t>
            </a:r>
            <a:r>
              <a:rPr lang="tr-TR" dirty="0"/>
              <a:t>sağlamak için gerekli </a:t>
            </a:r>
            <a:r>
              <a:rPr lang="tr-TR" dirty="0">
                <a:solidFill>
                  <a:srgbClr val="0070C0"/>
                </a:solidFill>
              </a:rPr>
              <a:t>ısı değiştirici boyutu </a:t>
            </a:r>
            <a:r>
              <a:rPr lang="tr-TR" dirty="0"/>
              <a:t>hakkında herhangi bir bilgi sağlamaz ve bu eşitliği iki akışkan akımı arasında gerçekleşen </a:t>
            </a:r>
            <a:r>
              <a:rPr lang="tr-TR" dirty="0">
                <a:solidFill>
                  <a:srgbClr val="C00000"/>
                </a:solidFill>
              </a:rPr>
              <a:t>ısı aktarımına karşı </a:t>
            </a:r>
            <a:r>
              <a:rPr lang="tr-TR" dirty="0">
                <a:solidFill>
                  <a:srgbClr val="00B050"/>
                </a:solidFill>
              </a:rPr>
              <a:t>ısıl direnci </a:t>
            </a:r>
            <a:r>
              <a:rPr lang="tr-TR" dirty="0"/>
              <a:t>belirlemek için kullanamayız.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eşitlikler için, aşağıda tartışılacağı gibi, akışkan akımlarının akış yönüne dik ısı aktarımını hesaplamak için ihtiyaç duyarız. </a:t>
            </a:r>
          </a:p>
        </p:txBody>
      </p:sp>
    </p:spTree>
    <p:extLst>
      <p:ext uri="{BB962C8B-B14F-4D97-AF65-F5344CB8AC3E}">
        <p14:creationId xmlns:p14="http://schemas.microsoft.com/office/powerpoint/2010/main" val="31403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70C0"/>
                    </a:solidFill>
                  </a:rPr>
                  <a:t>İnce duvar kalınlığına </a:t>
                </a:r>
                <a:r>
                  <a:rPr lang="tr-TR" dirty="0"/>
                  <a:t>sahip bir ısı değiştirici düşünün.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B050"/>
                    </a:solidFill>
                  </a:rPr>
                  <a:t>Akışkan akımlarının yönüne dik</a:t>
                </a:r>
                <a:r>
                  <a:rPr lang="tr-TR" dirty="0"/>
                  <a:t>, akışkan </a:t>
                </a:r>
                <a:r>
                  <a:rPr lang="tr-TR" i="1" dirty="0"/>
                  <a:t>H</a:t>
                </a:r>
                <a:r>
                  <a:rPr lang="tr-TR" dirty="0"/>
                  <a:t>’den </a:t>
                </a:r>
                <a:r>
                  <a:rPr lang="tr-TR" i="1" dirty="0"/>
                  <a:t>C</a:t>
                </a:r>
                <a:r>
                  <a:rPr lang="tr-TR" dirty="0"/>
                  <a:t>’ye ısı aktarım hızını belirlemek isteyelim.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ısı değiştiricinin bu </a:t>
                </a:r>
                <a:r>
                  <a:rPr lang="tr-TR" dirty="0">
                    <a:solidFill>
                      <a:srgbClr val="FF0000"/>
                    </a:solidFill>
                  </a:rPr>
                  <a:t>ince kalınlığı için</a:t>
                </a:r>
                <a:r>
                  <a:rPr lang="tr-TR" dirty="0"/>
                  <a:t>, akışkan </a:t>
                </a:r>
                <a:r>
                  <a:rPr lang="tr-TR" i="1" dirty="0"/>
                  <a:t>H</a:t>
                </a:r>
                <a:r>
                  <a:rPr lang="tr-TR" dirty="0"/>
                  <a:t>’den akışkan </a:t>
                </a:r>
                <a:r>
                  <a:rPr lang="tr-TR" i="1" dirty="0"/>
                  <a:t>C</a:t>
                </a:r>
                <a:r>
                  <a:rPr lang="tr-TR" dirty="0"/>
                  <a:t>’ye </a:t>
                </a:r>
                <a:r>
                  <a:rPr lang="tr-TR" dirty="0">
                    <a:solidFill>
                      <a:srgbClr val="7030A0"/>
                    </a:solidFill>
                  </a:rPr>
                  <a:t>ısı aktarım hızı</a:t>
                </a:r>
                <a:r>
                  <a:rPr lang="tr-TR" dirty="0"/>
                  <a:t>, </a:t>
                </a:r>
                <a:r>
                  <a:rPr lang="tr-TR" dirty="0" err="1"/>
                  <a:t>d</a:t>
                </a:r>
                <a:r>
                  <a:rPr lang="tr-TR" i="1" dirty="0" err="1"/>
                  <a:t>q</a:t>
                </a:r>
                <a:r>
                  <a:rPr lang="tr-TR" dirty="0"/>
                  <a:t>, şu şekilde ifade edilebilir: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𝑑𝐴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burada ∆</a:t>
                </a:r>
                <a:r>
                  <a:rPr lang="tr-TR" i="1" dirty="0"/>
                  <a:t>T</a:t>
                </a:r>
                <a:r>
                  <a:rPr lang="tr-TR" dirty="0"/>
                  <a:t> akışkan </a:t>
                </a:r>
                <a:r>
                  <a:rPr lang="tr-TR" i="1" dirty="0"/>
                  <a:t>H</a:t>
                </a:r>
                <a:r>
                  <a:rPr lang="tr-TR" dirty="0"/>
                  <a:t> ile akışkan </a:t>
                </a:r>
                <a:r>
                  <a:rPr lang="tr-TR" i="1" dirty="0"/>
                  <a:t>C</a:t>
                </a:r>
                <a:r>
                  <a:rPr lang="tr-TR" dirty="0"/>
                  <a:t> arasındaki sıcaklık farkıdır.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19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53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sıcaklık farkının, </a:t>
            </a:r>
            <a:r>
              <a:rPr lang="tr-TR" dirty="0">
                <a:solidFill>
                  <a:srgbClr val="FF0000"/>
                </a:solidFill>
              </a:rPr>
              <a:t>∆</a:t>
            </a:r>
            <a:r>
              <a:rPr lang="tr-TR" i="1" dirty="0">
                <a:solidFill>
                  <a:srgbClr val="FF0000"/>
                </a:solidFill>
              </a:rPr>
              <a:t>T</a:t>
            </a:r>
            <a:r>
              <a:rPr lang="tr-TR" dirty="0">
                <a:solidFill>
                  <a:srgbClr val="FF0000"/>
                </a:solidFill>
              </a:rPr>
              <a:t>,</a:t>
            </a:r>
            <a:r>
              <a:rPr lang="tr-TR" dirty="0"/>
              <a:t> ısı değiştiricinin (1) ve (2) konumları arasında </a:t>
            </a:r>
            <a:r>
              <a:rPr lang="tr-TR" dirty="0">
                <a:solidFill>
                  <a:srgbClr val="00B050"/>
                </a:solidFill>
              </a:rPr>
              <a:t>değiştiğine </a:t>
            </a:r>
            <a:r>
              <a:rPr lang="tr-TR" dirty="0"/>
              <a:t>dikkat ediniz.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Akışkan akımlarının girişinde, konum (1) de, sıcaklık farkı,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dirty="0"/>
              <a:t>∆</a:t>
            </a:r>
            <a:r>
              <a:rPr lang="tr-TR" i="1" dirty="0"/>
              <a:t>T=</a:t>
            </a:r>
            <a:r>
              <a:rPr lang="tr-TR" dirty="0"/>
              <a:t> </a:t>
            </a:r>
            <a:r>
              <a:rPr lang="tr-TR" i="1" dirty="0" err="1">
                <a:solidFill>
                  <a:srgbClr val="0070C0"/>
                </a:solidFill>
              </a:rPr>
              <a:t>T</a:t>
            </a:r>
            <a:r>
              <a:rPr lang="tr-TR" baseline="-25000" dirty="0" err="1">
                <a:solidFill>
                  <a:srgbClr val="0070C0"/>
                </a:solidFill>
              </a:rPr>
              <a:t>H.giriş</a:t>
            </a:r>
            <a:r>
              <a:rPr lang="tr-TR" dirty="0">
                <a:solidFill>
                  <a:srgbClr val="0070C0"/>
                </a:solidFill>
              </a:rPr>
              <a:t> - </a:t>
            </a:r>
            <a:r>
              <a:rPr lang="tr-TR" i="1" dirty="0" err="1">
                <a:solidFill>
                  <a:srgbClr val="0070C0"/>
                </a:solidFill>
              </a:rPr>
              <a:t>T</a:t>
            </a:r>
            <a:r>
              <a:rPr lang="tr-TR" baseline="-25000" dirty="0" err="1">
                <a:solidFill>
                  <a:srgbClr val="0070C0"/>
                </a:solidFill>
              </a:rPr>
              <a:t>C,giriş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ve çıkış kısmında, konum (2)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dirty="0"/>
              <a:t>∆</a:t>
            </a:r>
            <a:r>
              <a:rPr lang="tr-TR" i="1" dirty="0"/>
              <a:t>T= </a:t>
            </a:r>
            <a:r>
              <a:rPr lang="tr-TR" i="1" dirty="0" err="1"/>
              <a:t>T</a:t>
            </a:r>
            <a:r>
              <a:rPr lang="tr-TR" baseline="-25000" dirty="0" err="1"/>
              <a:t>H.çıkış</a:t>
            </a:r>
            <a:r>
              <a:rPr lang="tr-TR" dirty="0"/>
              <a:t> - </a:t>
            </a:r>
            <a:r>
              <a:rPr lang="tr-TR" i="1" dirty="0" err="1"/>
              <a:t>T</a:t>
            </a:r>
            <a:r>
              <a:rPr lang="tr-TR" baseline="-25000" dirty="0" err="1"/>
              <a:t>C,çıkış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Eşitliği çözmek için ∆</a:t>
            </a:r>
            <a:r>
              <a:rPr lang="tr-TR" i="1" dirty="0"/>
              <a:t>T</a:t>
            </a:r>
            <a:r>
              <a:rPr lang="tr-TR" dirty="0"/>
              <a:t>’nin sadece bir değerini yerine koyabiliriz ya da akışın yönüne dik sıcaklık </a:t>
            </a:r>
            <a:r>
              <a:rPr lang="tr-TR" dirty="0" err="1"/>
              <a:t>gradyanını</a:t>
            </a:r>
            <a:r>
              <a:rPr lang="tr-TR" dirty="0"/>
              <a:t> ifade eden ortalama değerini kullanabiliriz. </a:t>
            </a:r>
          </a:p>
        </p:txBody>
      </p:sp>
    </p:spTree>
    <p:extLst>
      <p:ext uri="{BB962C8B-B14F-4D97-AF65-F5344CB8AC3E}">
        <p14:creationId xmlns:p14="http://schemas.microsoft.com/office/powerpoint/2010/main" val="243409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Konum (1) ve (2)'deki iki ∆</a:t>
            </a:r>
            <a:r>
              <a:rPr lang="tr-TR" i="1" dirty="0"/>
              <a:t>T</a:t>
            </a:r>
            <a:r>
              <a:rPr lang="tr-TR" dirty="0"/>
              <a:t> değerinin aritmetik ortalaması alınabilmesine karşın Şekil 4.28'de görüldüğü gibi sıcaklık profili doğrusal olmadığı için aritmetik ortalama değeri yanlış olacaktır.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Dolayısıyla, akışkan </a:t>
            </a:r>
            <a:r>
              <a:rPr lang="tr-TR" i="1" dirty="0"/>
              <a:t>H</a:t>
            </a:r>
            <a:r>
              <a:rPr lang="tr-TR" dirty="0"/>
              <a:t> ve </a:t>
            </a:r>
            <a:r>
              <a:rPr lang="tr-TR" i="1" dirty="0"/>
              <a:t>C</a:t>
            </a:r>
            <a:r>
              <a:rPr lang="tr-TR" dirty="0"/>
              <a:t>'nin ısı değiştiriciden akarken sıcaklıkları arasındaki ortalama farkı doğru olarak tanımlayabilecek bir ∆</a:t>
            </a:r>
            <a:r>
              <a:rPr lang="tr-TR" i="1" dirty="0"/>
              <a:t>T</a:t>
            </a:r>
            <a:r>
              <a:rPr lang="tr-TR" dirty="0"/>
              <a:t> değerinin belirlenmesi için aşağıda belirtilen matematiksel analizi geliştireceğiz.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4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H</a:t>
                </a:r>
                <a:r>
                  <a:rPr lang="tr-TR" dirty="0"/>
                  <a:t> ve </a:t>
                </a:r>
                <a:r>
                  <a:rPr lang="tr-TR" i="1" dirty="0"/>
                  <a:t>C</a:t>
                </a:r>
                <a:r>
                  <a:rPr lang="tr-TR" dirty="0"/>
                  <a:t> akışkanları arasındaki sıcaklık farkı ∆</a:t>
                </a:r>
                <a:r>
                  <a:rPr lang="tr-TR" i="1" dirty="0"/>
                  <a:t>T</a:t>
                </a:r>
                <a:r>
                  <a:rPr lang="tr-TR" dirty="0"/>
                  <a:t>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Bu sunum daha güncelleyemedim. Gelen öğrenciden alabilirsiniz.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87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Borulu Isı Değiştirici Tasarımı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Borulu Isı Değiştirici Tasarımı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 değiştirici ekipmanlarının tasarımında </a:t>
            </a:r>
            <a:r>
              <a:rPr lang="tr-TR" dirty="0">
                <a:solidFill>
                  <a:srgbClr val="FF0000"/>
                </a:solidFill>
              </a:rPr>
              <a:t>borulu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plakalı</a:t>
            </a:r>
            <a:r>
              <a:rPr lang="tr-TR" dirty="0"/>
              <a:t> ve </a:t>
            </a:r>
            <a:r>
              <a:rPr lang="tr-TR" dirty="0">
                <a:solidFill>
                  <a:srgbClr val="7030A0"/>
                </a:solidFill>
              </a:rPr>
              <a:t>sıyırmalı</a:t>
            </a:r>
            <a:r>
              <a:rPr lang="tr-TR" dirty="0"/>
              <a:t> yüzey ısı değiştiricileri gibi birçok </a:t>
            </a:r>
            <a:r>
              <a:rPr lang="tr-TR" dirty="0">
                <a:solidFill>
                  <a:srgbClr val="00B050"/>
                </a:solidFill>
              </a:rPr>
              <a:t>farklı geometrik </a:t>
            </a:r>
            <a:r>
              <a:rPr lang="tr-TR" dirty="0"/>
              <a:t>düzenin kullanıldığını hatırlayın.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</a:t>
            </a:r>
            <a:r>
              <a:rPr lang="tr-TR" dirty="0">
                <a:solidFill>
                  <a:srgbClr val="7030A0"/>
                </a:solidFill>
              </a:rPr>
              <a:t>ısı değiştiriciyi </a:t>
            </a:r>
            <a:r>
              <a:rPr lang="tr-TR" dirty="0"/>
              <a:t>kullanmanın ana </a:t>
            </a:r>
            <a:r>
              <a:rPr lang="tr-TR" dirty="0">
                <a:solidFill>
                  <a:srgbClr val="0070C0"/>
                </a:solidFill>
              </a:rPr>
              <a:t>amacı</a:t>
            </a:r>
            <a:r>
              <a:rPr lang="tr-TR" dirty="0"/>
              <a:t> enerjiyi bir akışkandan diğerine aktarmaktır.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</a:t>
            </a:r>
            <a:r>
              <a:rPr lang="tr-TR" dirty="0">
                <a:solidFill>
                  <a:srgbClr val="C00000"/>
                </a:solidFill>
              </a:rPr>
              <a:t>borulu ısı değiştiricinin </a:t>
            </a:r>
            <a:r>
              <a:rPr lang="tr-TR" dirty="0">
                <a:solidFill>
                  <a:srgbClr val="1F571F"/>
                </a:solidFill>
              </a:rPr>
              <a:t>tasarımı</a:t>
            </a:r>
            <a:r>
              <a:rPr lang="tr-TR" dirty="0"/>
              <a:t> için gerekli hesaplamaları geliştireceğiz. </a:t>
            </a:r>
          </a:p>
        </p:txBody>
      </p:sp>
    </p:spTree>
    <p:extLst>
      <p:ext uri="{BB962C8B-B14F-4D97-AF65-F5344CB8AC3E}">
        <p14:creationId xmlns:p14="http://schemas.microsoft.com/office/powerpoint/2010/main" val="322305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ısı değiştiriciyi kapsayan hesaplamalardaki ana amaçlardan biri verilen uygulama için </a:t>
            </a:r>
            <a:r>
              <a:rPr lang="tr-TR" dirty="0">
                <a:solidFill>
                  <a:srgbClr val="FF0000"/>
                </a:solidFill>
              </a:rPr>
              <a:t>gerekli ısı aktarım alanını </a:t>
            </a:r>
            <a:r>
              <a:rPr lang="tr-TR" dirty="0"/>
              <a:t>belirlemektir.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Aşağıdaki varsayımları kullanacağız: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/>
              <a:t> Isı aktarımı </a:t>
            </a:r>
            <a:r>
              <a:rPr lang="tr-TR" dirty="0">
                <a:solidFill>
                  <a:srgbClr val="FF0000"/>
                </a:solidFill>
              </a:rPr>
              <a:t>yatışkın-hal </a:t>
            </a:r>
            <a:r>
              <a:rPr lang="tr-TR" dirty="0"/>
              <a:t>koşullarındadır.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Toplu ısı aktarım katsayısı </a:t>
            </a:r>
            <a:r>
              <a:rPr lang="tr-TR" dirty="0"/>
              <a:t>boru uzunluğu boyunca </a:t>
            </a:r>
            <a:r>
              <a:rPr lang="tr-TR" dirty="0">
                <a:solidFill>
                  <a:srgbClr val="0070C0"/>
                </a:solidFill>
              </a:rPr>
              <a:t>sabittir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225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 startAt="3"/>
            </a:pPr>
            <a:r>
              <a:rPr lang="tr-TR" dirty="0"/>
              <a:t>Metal boruda </a:t>
            </a:r>
            <a:r>
              <a:rPr lang="tr-TR" dirty="0" err="1">
                <a:solidFill>
                  <a:srgbClr val="0070C0"/>
                </a:solidFill>
              </a:rPr>
              <a:t>eksenel</a:t>
            </a:r>
            <a:r>
              <a:rPr lang="tr-TR" dirty="0">
                <a:solidFill>
                  <a:srgbClr val="0070C0"/>
                </a:solidFill>
              </a:rPr>
              <a:t> ısı iletimi </a:t>
            </a:r>
            <a:r>
              <a:rPr lang="tr-TR" dirty="0"/>
              <a:t>yoktur.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 startAt="3"/>
            </a:pPr>
            <a:r>
              <a:rPr lang="tr-TR" dirty="0"/>
              <a:t>Isı değiştirici </a:t>
            </a:r>
            <a:r>
              <a:rPr lang="tr-TR" dirty="0">
                <a:solidFill>
                  <a:srgbClr val="00B050"/>
                </a:solidFill>
              </a:rPr>
              <a:t>iyi izole </a:t>
            </a:r>
            <a:r>
              <a:rPr lang="tr-TR" dirty="0"/>
              <a:t>edilmiştir. Isı değişimi ısı değiştiriciden akan iki sıvı akımı arasında gerçekleşmektedir. Çevreye olan ısı kaybı ihmal edilebilir.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30E014C-BB90-4E68-9EAF-E78A457EB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34" y="3501009"/>
            <a:ext cx="7125956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5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Bir akışkan akımının ısı enerjisindeki değişim, eğer sıcaklığı </a:t>
                </a:r>
                <a:r>
                  <a:rPr lang="tr-TR" i="1" dirty="0"/>
                  <a:t>T</a:t>
                </a:r>
                <a:r>
                  <a:rPr lang="tr-TR" baseline="-25000" dirty="0"/>
                  <a:t>1</a:t>
                </a:r>
                <a:r>
                  <a:rPr lang="tr-TR" dirty="0"/>
                  <a:t>'den </a:t>
                </a:r>
                <a:r>
                  <a:rPr lang="tr-TR" i="1" dirty="0"/>
                  <a:t>T</a:t>
                </a:r>
                <a:r>
                  <a:rPr lang="tr-TR" baseline="-25000" dirty="0"/>
                  <a:t>2</a:t>
                </a:r>
                <a:r>
                  <a:rPr lang="tr-TR" dirty="0"/>
                  <a:t>'ye değişiyorsa şu şekilde ifade edilebilir: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tr-TR" dirty="0"/>
                  <a:t> akışkanın kütlesel akış hızı (kg/s), </a:t>
                </a:r>
                <a:r>
                  <a:rPr lang="tr-TR" i="1" dirty="0" err="1"/>
                  <a:t>c</a:t>
                </a:r>
                <a:r>
                  <a:rPr lang="tr-TR" baseline="-25000" dirty="0" err="1"/>
                  <a:t>p</a:t>
                </a:r>
                <a:r>
                  <a:rPr lang="tr-TR" dirty="0"/>
                  <a:t> akışkanın özgül ısısı (</a:t>
                </a:r>
                <a:r>
                  <a:rPr lang="tr-TR" dirty="0" err="1"/>
                  <a:t>kJ</a:t>
                </a:r>
                <a:r>
                  <a:rPr lang="tr-TR" dirty="0"/>
                  <a:t>/[kg °C]), akışkanın sıcaklık değişimi ise giriş sıcaklığı </a:t>
                </a:r>
                <a:r>
                  <a:rPr lang="tr-TR" i="1" dirty="0"/>
                  <a:t>T</a:t>
                </a:r>
                <a:r>
                  <a:rPr lang="tr-TR" baseline="-25000" dirty="0"/>
                  <a:t>1</a:t>
                </a:r>
                <a:r>
                  <a:rPr lang="tr-TR" dirty="0"/>
                  <a:t>'den çıkış sıcaklığı </a:t>
                </a:r>
                <a:r>
                  <a:rPr lang="tr-TR" i="1" dirty="0"/>
                  <a:t>T</a:t>
                </a:r>
                <a:r>
                  <a:rPr lang="tr-TR" baseline="-25000" dirty="0"/>
                  <a:t>2 </a:t>
                </a:r>
                <a:r>
                  <a:rPr lang="tr-TR" dirty="0"/>
                  <a:t>‘ye değişimdir.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8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Sıcak akışkan</a:t>
            </a:r>
            <a:r>
              <a:rPr lang="tr-TR" dirty="0"/>
              <a:t>, </a:t>
            </a:r>
            <a:r>
              <a:rPr lang="tr-TR" i="1" dirty="0"/>
              <a:t>H</a:t>
            </a:r>
            <a:r>
              <a:rPr lang="tr-TR" dirty="0"/>
              <a:t>, ısı değiştiriciye konum (1)'den girer, </a:t>
            </a:r>
            <a:r>
              <a:rPr lang="tr-TR" dirty="0">
                <a:solidFill>
                  <a:srgbClr val="00B050"/>
                </a:solidFill>
              </a:rPr>
              <a:t>içteki borudan akar </a:t>
            </a:r>
            <a:r>
              <a:rPr lang="tr-TR" dirty="0"/>
              <a:t>ve konum (2)'den çıkar.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Sıcaklığı </a:t>
            </a:r>
            <a:r>
              <a:rPr lang="tr-TR" i="1" dirty="0" err="1"/>
              <a:t>T</a:t>
            </a:r>
            <a:r>
              <a:rPr lang="tr-TR" baseline="-25000" dirty="0" err="1"/>
              <a:t>H,giriş</a:t>
            </a:r>
            <a:r>
              <a:rPr lang="tr-TR" dirty="0" err="1"/>
              <a:t>'den</a:t>
            </a:r>
            <a:r>
              <a:rPr lang="tr-TR" dirty="0"/>
              <a:t> </a:t>
            </a:r>
            <a:r>
              <a:rPr lang="tr-TR" i="1" dirty="0" err="1"/>
              <a:t>T</a:t>
            </a:r>
            <a:r>
              <a:rPr lang="tr-TR" baseline="-25000" dirty="0" err="1"/>
              <a:t>H,çıkış</a:t>
            </a:r>
            <a:r>
              <a:rPr lang="tr-TR" dirty="0" err="1"/>
              <a:t>'a</a:t>
            </a:r>
            <a:r>
              <a:rPr lang="tr-TR" dirty="0"/>
              <a:t> düşer.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F618463-BC5F-4318-B86C-528618B74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34" y="3140968"/>
            <a:ext cx="7125956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61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İkinci akışkan</a:t>
            </a:r>
            <a:r>
              <a:rPr lang="tr-TR" dirty="0"/>
              <a:t>, C, borulu ısı değiştiricinin iç ve dış boruları arasındaki </a:t>
            </a:r>
            <a:r>
              <a:rPr lang="tr-TR" dirty="0">
                <a:solidFill>
                  <a:srgbClr val="00B050"/>
                </a:solidFill>
              </a:rPr>
              <a:t>ara boşluktan </a:t>
            </a:r>
            <a:r>
              <a:rPr lang="tr-TR" dirty="0"/>
              <a:t>konum (1)'den girer ve konum (2)'den çıkan bir soğuk akışkandır.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Sıcaklığı </a:t>
            </a:r>
            <a:r>
              <a:rPr lang="tr-TR" i="1" dirty="0" err="1"/>
              <a:t>T</a:t>
            </a:r>
            <a:r>
              <a:rPr lang="tr-TR" baseline="-25000" dirty="0" err="1"/>
              <a:t>C,giriş</a:t>
            </a:r>
            <a:r>
              <a:rPr lang="tr-TR" dirty="0"/>
              <a:t> giriş 'den </a:t>
            </a:r>
            <a:r>
              <a:rPr lang="tr-TR" i="1" dirty="0" err="1"/>
              <a:t>T</a:t>
            </a:r>
            <a:r>
              <a:rPr lang="tr-TR" baseline="-25000" dirty="0" err="1"/>
              <a:t>C,çıkış</a:t>
            </a:r>
            <a:r>
              <a:rPr lang="tr-TR" dirty="0"/>
              <a:t> 'a artar.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09E5316-0DAB-4909-8639-63285E553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34" y="3284984"/>
            <a:ext cx="7125956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67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7B4D89E-7787-4304-942B-341F0B9F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39" y="980303"/>
            <a:ext cx="862166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8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725</Words>
  <Application>Microsoft Office PowerPoint</Application>
  <PresentationFormat>Custom</PresentationFormat>
  <Paragraphs>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Cambria Math</vt:lpstr>
      <vt:lpstr>Euphemia</vt:lpstr>
      <vt:lpstr>Math 16x9</vt:lpstr>
      <vt:lpstr>Isı ve Kütle Transferi Borulu Isı Değiştirici Tasarımı </vt:lpstr>
      <vt:lpstr>Bu hafta</vt:lpstr>
      <vt:lpstr>Borulu Isı Değiştirici Tasarımı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2026-03-17T20:01:27Z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