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42"/>
  </p:notesMasterIdLst>
  <p:handoutMasterIdLst>
    <p:handoutMasterId r:id="rId43"/>
  </p:handoutMasterIdLst>
  <p:sldIdLst>
    <p:sldId id="256" r:id="rId3"/>
    <p:sldId id="267" r:id="rId4"/>
    <p:sldId id="284" r:id="rId5"/>
    <p:sldId id="354" r:id="rId6"/>
    <p:sldId id="359" r:id="rId7"/>
    <p:sldId id="356" r:id="rId8"/>
    <p:sldId id="358" r:id="rId9"/>
    <p:sldId id="357" r:id="rId10"/>
    <p:sldId id="355" r:id="rId11"/>
    <p:sldId id="360" r:id="rId12"/>
    <p:sldId id="361" r:id="rId13"/>
    <p:sldId id="388" r:id="rId14"/>
    <p:sldId id="362" r:id="rId15"/>
    <p:sldId id="363" r:id="rId16"/>
    <p:sldId id="365" r:id="rId17"/>
    <p:sldId id="364" r:id="rId18"/>
    <p:sldId id="370" r:id="rId19"/>
    <p:sldId id="366" r:id="rId20"/>
    <p:sldId id="367" r:id="rId21"/>
    <p:sldId id="368" r:id="rId22"/>
    <p:sldId id="369" r:id="rId23"/>
    <p:sldId id="371" r:id="rId24"/>
    <p:sldId id="372" r:id="rId25"/>
    <p:sldId id="373" r:id="rId26"/>
    <p:sldId id="374" r:id="rId27"/>
    <p:sldId id="376" r:id="rId28"/>
    <p:sldId id="375" r:id="rId29"/>
    <p:sldId id="378" r:id="rId30"/>
    <p:sldId id="377" r:id="rId31"/>
    <p:sldId id="380" r:id="rId32"/>
    <p:sldId id="381" r:id="rId33"/>
    <p:sldId id="382" r:id="rId34"/>
    <p:sldId id="383" r:id="rId35"/>
    <p:sldId id="384" r:id="rId36"/>
    <p:sldId id="385" r:id="rId37"/>
    <p:sldId id="386" r:id="rId38"/>
    <p:sldId id="389" r:id="rId39"/>
    <p:sldId id="387" r:id="rId40"/>
    <p:sldId id="390" r:id="rId41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571F"/>
    <a:srgbClr val="FF0909"/>
    <a:srgbClr val="0000FF"/>
    <a:srgbClr val="FF0066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7" autoAdjust="0"/>
    <p:restoredTop sz="94660"/>
  </p:normalViewPr>
  <p:slideViewPr>
    <p:cSldViewPr showGuides="1">
      <p:cViewPr varScale="1">
        <p:scale>
          <a:sx n="82" d="100"/>
          <a:sy n="82" d="100"/>
        </p:scale>
        <p:origin x="629" y="72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BDAFCE-407A-4EAB-90D3-EC1FEE9CCA59}" type="doc">
      <dgm:prSet loTypeId="urn:microsoft.com/office/officeart/2005/8/layout/hierarchy2" loCatId="hierarchy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C679A5A-CE21-46D4-A25B-748D12A17313}">
      <dgm:prSet phldrT="[Text]"/>
      <dgm:spPr/>
      <dgm:t>
        <a:bodyPr/>
        <a:lstStyle/>
        <a:p>
          <a:r>
            <a:rPr lang="tr-TR" dirty="0">
              <a:solidFill>
                <a:schemeClr val="tx2"/>
              </a:solidFill>
            </a:rPr>
            <a:t>ISI DEĞİŞTİRİCİLER</a:t>
          </a:r>
          <a:endParaRPr lang="en-US" dirty="0">
            <a:solidFill>
              <a:schemeClr val="tx2"/>
            </a:solidFill>
          </a:endParaRPr>
        </a:p>
      </dgm:t>
    </dgm:pt>
    <dgm:pt modelId="{DF695F3E-FE70-46CE-88B3-9A35C7D3BEAE}" type="parTrans" cxnId="{6DB00653-8386-4DB5-9F07-FF2C388288B1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F74D3FF2-EE7B-4635-8143-A407858DBEDC}" type="sibTrans" cxnId="{6DB00653-8386-4DB5-9F07-FF2C388288B1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2582CEC3-9444-4A87-AD38-5D1C2EF827D0}">
      <dgm:prSet phldrT="[Text]"/>
      <dgm:spPr/>
      <dgm:t>
        <a:bodyPr/>
        <a:lstStyle/>
        <a:p>
          <a:r>
            <a:rPr lang="tr-TR" dirty="0">
              <a:solidFill>
                <a:schemeClr val="tx2"/>
              </a:solidFill>
            </a:rPr>
            <a:t>TEMASSIZ TİP</a:t>
          </a:r>
          <a:endParaRPr lang="en-US" dirty="0">
            <a:solidFill>
              <a:schemeClr val="tx2"/>
            </a:solidFill>
          </a:endParaRPr>
        </a:p>
      </dgm:t>
    </dgm:pt>
    <dgm:pt modelId="{0E930957-F44B-42A2-B71E-57B300E2C93A}" type="parTrans" cxnId="{8FC07088-29C2-4567-8B3B-CCCE28EDF101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F65017CA-12A6-46F8-9BC3-B418258ED628}" type="sibTrans" cxnId="{8FC07088-29C2-4567-8B3B-CCCE28EDF101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8D4AC5BE-57F8-464B-BBD3-6A9B097A2033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tr-TR" dirty="0">
              <a:solidFill>
                <a:schemeClr val="tx2"/>
              </a:solidFill>
            </a:rPr>
            <a:t>TEMASLI TİP</a:t>
          </a:r>
          <a:endParaRPr lang="en-US" dirty="0">
            <a:solidFill>
              <a:schemeClr val="tx2"/>
            </a:solidFill>
          </a:endParaRPr>
        </a:p>
      </dgm:t>
    </dgm:pt>
    <dgm:pt modelId="{53A4520F-C498-4E08-81BC-5B002067A60E}" type="parTrans" cxnId="{7F04C221-045F-4F58-AA60-100A5A84E2E4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DFB19240-33DE-4261-BFFE-E883539B9F65}" type="sibTrans" cxnId="{7F04C221-045F-4F58-AA60-100A5A84E2E4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A2E89E41-0C69-4F7B-AC74-D1912A901C83}">
      <dgm:prSet/>
      <dgm:spPr/>
      <dgm:t>
        <a:bodyPr/>
        <a:lstStyle/>
        <a:p>
          <a:r>
            <a:rPr lang="tr-TR" dirty="0">
              <a:solidFill>
                <a:schemeClr val="tx2"/>
              </a:solidFill>
            </a:rPr>
            <a:t>BUHAR ENJEKSİYONU</a:t>
          </a:r>
          <a:endParaRPr lang="en-US" dirty="0">
            <a:solidFill>
              <a:schemeClr val="tx2"/>
            </a:solidFill>
          </a:endParaRPr>
        </a:p>
      </dgm:t>
    </dgm:pt>
    <dgm:pt modelId="{706AF1DA-DFB9-4801-9B66-089CF82C5FA1}" type="parTrans" cxnId="{0442EC30-27E1-4A04-AB17-CC0B576890E1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9AB7CB8B-BA70-4F46-A017-895C5A8762DB}" type="sibTrans" cxnId="{0442EC30-27E1-4A04-AB17-CC0B576890E1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716186CB-7DB6-4916-8CDA-9164EC5BCCCF}">
      <dgm:prSet/>
      <dgm:spPr/>
      <dgm:t>
        <a:bodyPr/>
        <a:lstStyle/>
        <a:p>
          <a:r>
            <a:rPr lang="tr-TR" dirty="0">
              <a:solidFill>
                <a:schemeClr val="tx2"/>
              </a:solidFill>
            </a:rPr>
            <a:t>BUHAR İNFÜZYONU</a:t>
          </a:r>
          <a:endParaRPr lang="en-US" dirty="0">
            <a:solidFill>
              <a:schemeClr val="tx2"/>
            </a:solidFill>
          </a:endParaRPr>
        </a:p>
      </dgm:t>
    </dgm:pt>
    <dgm:pt modelId="{909EDFE0-26C8-49DD-AB78-4EC155BA00E9}" type="parTrans" cxnId="{2AF6F9B1-EB91-469A-9E96-EE3BC903A50E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08DD6735-85EF-406C-A3FD-32392FBD3A8C}" type="sibTrans" cxnId="{2AF6F9B1-EB91-469A-9E96-EE3BC903A50E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D7D429E4-C890-4E73-B3A0-FF96D915EDD2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tr-TR" dirty="0">
              <a:solidFill>
                <a:schemeClr val="tx2"/>
              </a:solidFill>
            </a:rPr>
            <a:t>PLAKALI</a:t>
          </a:r>
          <a:endParaRPr lang="en-US" dirty="0">
            <a:solidFill>
              <a:schemeClr val="tx2"/>
            </a:solidFill>
          </a:endParaRPr>
        </a:p>
      </dgm:t>
    </dgm:pt>
    <dgm:pt modelId="{09B9C952-1B7B-4BAF-80A0-55B5A039E56F}" type="parTrans" cxnId="{CC62E982-11FE-4BC0-8549-B19FC4214A85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37C031D6-C2E9-444B-A715-361DBE90B9BD}" type="sibTrans" cxnId="{CC62E982-11FE-4BC0-8549-B19FC4214A85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7E1AF645-0655-474A-BFAD-DD96CD353289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tr-TR" dirty="0">
              <a:solidFill>
                <a:schemeClr val="tx2"/>
              </a:solidFill>
            </a:rPr>
            <a:t>BORULU</a:t>
          </a:r>
          <a:endParaRPr lang="en-US" dirty="0">
            <a:solidFill>
              <a:schemeClr val="tx2"/>
            </a:solidFill>
          </a:endParaRPr>
        </a:p>
      </dgm:t>
    </dgm:pt>
    <dgm:pt modelId="{0F969AA4-46C3-4788-A2F6-F646872B2B77}" type="parTrans" cxnId="{8C0C6ED3-8C93-4B4B-A5F0-B668CCFF8563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88EB7F41-4A85-4650-9AF0-92168D9E5D58}" type="sibTrans" cxnId="{8C0C6ED3-8C93-4B4B-A5F0-B668CCFF8563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BFE3CF74-DEAF-4C8B-AFC9-C77AA9ABD342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tr-TR" dirty="0">
              <a:solidFill>
                <a:schemeClr val="tx2"/>
              </a:solidFill>
            </a:rPr>
            <a:t>GÖVDE VE BORU</a:t>
          </a:r>
          <a:endParaRPr lang="en-US" dirty="0">
            <a:solidFill>
              <a:schemeClr val="tx2"/>
            </a:solidFill>
          </a:endParaRPr>
        </a:p>
      </dgm:t>
    </dgm:pt>
    <dgm:pt modelId="{ED4A7E3A-C9EA-4B56-94F9-EAE7E25EA6AB}" type="parTrans" cxnId="{3CAA7379-669A-45BA-8994-E861E3B6C516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2BDC07E7-B042-4E21-96E7-8A7E88E814A6}" type="sibTrans" cxnId="{3CAA7379-669A-45BA-8994-E861E3B6C516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88B6C32E-E8EB-4E81-BA2B-617A125E0F0E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tr-TR" dirty="0">
              <a:solidFill>
                <a:schemeClr val="tx2"/>
              </a:solidFill>
            </a:rPr>
            <a:t>SIYIRMALI YÜZEY</a:t>
          </a:r>
          <a:endParaRPr lang="en-US" dirty="0">
            <a:solidFill>
              <a:schemeClr val="tx2"/>
            </a:solidFill>
          </a:endParaRPr>
        </a:p>
      </dgm:t>
    </dgm:pt>
    <dgm:pt modelId="{F2BCCD26-1118-49A6-A600-2E511BEF0C65}" type="parTrans" cxnId="{6E619DF0-B6C3-4837-B92A-6DF2E8DBD88E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02CA7201-8497-4CDB-B81F-ECD205F15DC5}" type="sibTrans" cxnId="{6E619DF0-B6C3-4837-B92A-6DF2E8DBD88E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DEBB862E-F8E1-4E90-8CBA-B1E3FD1F2B9C}" type="pres">
      <dgm:prSet presAssocID="{5FBDAFCE-407A-4EAB-90D3-EC1FEE9CCA5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55F90E5-0947-4F5A-BFE8-6C41C2F4EC27}" type="pres">
      <dgm:prSet presAssocID="{1C679A5A-CE21-46D4-A25B-748D12A17313}" presName="root1" presStyleCnt="0"/>
      <dgm:spPr/>
    </dgm:pt>
    <dgm:pt modelId="{28999B25-D232-42F1-BC74-3B2944FC00B3}" type="pres">
      <dgm:prSet presAssocID="{1C679A5A-CE21-46D4-A25B-748D12A17313}" presName="LevelOneTextNode" presStyleLbl="node0" presStyleIdx="0" presStyleCnt="1">
        <dgm:presLayoutVars>
          <dgm:chPref val="3"/>
        </dgm:presLayoutVars>
      </dgm:prSet>
      <dgm:spPr/>
    </dgm:pt>
    <dgm:pt modelId="{FA67FF3C-1BC0-46F8-9D18-30160ACA3017}" type="pres">
      <dgm:prSet presAssocID="{1C679A5A-CE21-46D4-A25B-748D12A17313}" presName="level2hierChild" presStyleCnt="0"/>
      <dgm:spPr/>
    </dgm:pt>
    <dgm:pt modelId="{8B76C3AA-06D6-49A9-85FA-028CA393D408}" type="pres">
      <dgm:prSet presAssocID="{0E930957-F44B-42A2-B71E-57B300E2C93A}" presName="conn2-1" presStyleLbl="parChTrans1D2" presStyleIdx="0" presStyleCnt="2"/>
      <dgm:spPr/>
    </dgm:pt>
    <dgm:pt modelId="{F0C48E51-5BA4-4A4B-B77C-B49C77BA47F8}" type="pres">
      <dgm:prSet presAssocID="{0E930957-F44B-42A2-B71E-57B300E2C93A}" presName="connTx" presStyleLbl="parChTrans1D2" presStyleIdx="0" presStyleCnt="2"/>
      <dgm:spPr/>
    </dgm:pt>
    <dgm:pt modelId="{BA9D9667-805A-437A-92BE-00A420DC303D}" type="pres">
      <dgm:prSet presAssocID="{2582CEC3-9444-4A87-AD38-5D1C2EF827D0}" presName="root2" presStyleCnt="0"/>
      <dgm:spPr/>
    </dgm:pt>
    <dgm:pt modelId="{2EB3B84E-F5F5-46DA-9B02-9360A29FA070}" type="pres">
      <dgm:prSet presAssocID="{2582CEC3-9444-4A87-AD38-5D1C2EF827D0}" presName="LevelTwoTextNode" presStyleLbl="node2" presStyleIdx="0" presStyleCnt="2">
        <dgm:presLayoutVars>
          <dgm:chPref val="3"/>
        </dgm:presLayoutVars>
      </dgm:prSet>
      <dgm:spPr/>
    </dgm:pt>
    <dgm:pt modelId="{7D0E37BD-646C-48BA-B005-37379083B859}" type="pres">
      <dgm:prSet presAssocID="{2582CEC3-9444-4A87-AD38-5D1C2EF827D0}" presName="level3hierChild" presStyleCnt="0"/>
      <dgm:spPr/>
    </dgm:pt>
    <dgm:pt modelId="{8CB91B00-9658-49A8-AB1A-77956825735D}" type="pres">
      <dgm:prSet presAssocID="{09B9C952-1B7B-4BAF-80A0-55B5A039E56F}" presName="conn2-1" presStyleLbl="parChTrans1D3" presStyleIdx="0" presStyleCnt="6"/>
      <dgm:spPr/>
    </dgm:pt>
    <dgm:pt modelId="{64897812-DA26-468D-AB1B-A27A9458051E}" type="pres">
      <dgm:prSet presAssocID="{09B9C952-1B7B-4BAF-80A0-55B5A039E56F}" presName="connTx" presStyleLbl="parChTrans1D3" presStyleIdx="0" presStyleCnt="6"/>
      <dgm:spPr/>
    </dgm:pt>
    <dgm:pt modelId="{E53FDBC0-FB66-4B7B-841A-D04C3E9802C6}" type="pres">
      <dgm:prSet presAssocID="{D7D429E4-C890-4E73-B3A0-FF96D915EDD2}" presName="root2" presStyleCnt="0"/>
      <dgm:spPr/>
    </dgm:pt>
    <dgm:pt modelId="{D5961AB5-A85C-4347-96FE-AF495FDC8F7E}" type="pres">
      <dgm:prSet presAssocID="{D7D429E4-C890-4E73-B3A0-FF96D915EDD2}" presName="LevelTwoTextNode" presStyleLbl="node3" presStyleIdx="0" presStyleCnt="6">
        <dgm:presLayoutVars>
          <dgm:chPref val="3"/>
        </dgm:presLayoutVars>
      </dgm:prSet>
      <dgm:spPr/>
    </dgm:pt>
    <dgm:pt modelId="{D634E82B-457C-4AB9-80B2-195E2E8FBD1C}" type="pres">
      <dgm:prSet presAssocID="{D7D429E4-C890-4E73-B3A0-FF96D915EDD2}" presName="level3hierChild" presStyleCnt="0"/>
      <dgm:spPr/>
    </dgm:pt>
    <dgm:pt modelId="{D8C9AFA0-DF63-49B6-966E-E35B78AB6845}" type="pres">
      <dgm:prSet presAssocID="{0F969AA4-46C3-4788-A2F6-F646872B2B77}" presName="conn2-1" presStyleLbl="parChTrans1D3" presStyleIdx="1" presStyleCnt="6"/>
      <dgm:spPr/>
    </dgm:pt>
    <dgm:pt modelId="{AB694149-47E0-4944-8CF3-EC92D8DBA93A}" type="pres">
      <dgm:prSet presAssocID="{0F969AA4-46C3-4788-A2F6-F646872B2B77}" presName="connTx" presStyleLbl="parChTrans1D3" presStyleIdx="1" presStyleCnt="6"/>
      <dgm:spPr/>
    </dgm:pt>
    <dgm:pt modelId="{CDFD54AF-ED2F-43DA-B2DD-88541CE2A137}" type="pres">
      <dgm:prSet presAssocID="{7E1AF645-0655-474A-BFAD-DD96CD353289}" presName="root2" presStyleCnt="0"/>
      <dgm:spPr/>
    </dgm:pt>
    <dgm:pt modelId="{6B03BCB9-23A3-474A-990B-548CE9E014E3}" type="pres">
      <dgm:prSet presAssocID="{7E1AF645-0655-474A-BFAD-DD96CD353289}" presName="LevelTwoTextNode" presStyleLbl="node3" presStyleIdx="1" presStyleCnt="6">
        <dgm:presLayoutVars>
          <dgm:chPref val="3"/>
        </dgm:presLayoutVars>
      </dgm:prSet>
      <dgm:spPr/>
    </dgm:pt>
    <dgm:pt modelId="{00B3FD69-5473-4C6F-B583-E37F1F012963}" type="pres">
      <dgm:prSet presAssocID="{7E1AF645-0655-474A-BFAD-DD96CD353289}" presName="level3hierChild" presStyleCnt="0"/>
      <dgm:spPr/>
    </dgm:pt>
    <dgm:pt modelId="{81C0D471-AE18-41B1-9F5E-AD1B12EF1C7B}" type="pres">
      <dgm:prSet presAssocID="{ED4A7E3A-C9EA-4B56-94F9-EAE7E25EA6AB}" presName="conn2-1" presStyleLbl="parChTrans1D3" presStyleIdx="2" presStyleCnt="6"/>
      <dgm:spPr/>
    </dgm:pt>
    <dgm:pt modelId="{B80344C3-033B-4E4B-8BA7-8CA0DEF4A169}" type="pres">
      <dgm:prSet presAssocID="{ED4A7E3A-C9EA-4B56-94F9-EAE7E25EA6AB}" presName="connTx" presStyleLbl="parChTrans1D3" presStyleIdx="2" presStyleCnt="6"/>
      <dgm:spPr/>
    </dgm:pt>
    <dgm:pt modelId="{6A918CA0-393D-4B85-B69F-2C3E813402D9}" type="pres">
      <dgm:prSet presAssocID="{BFE3CF74-DEAF-4C8B-AFC9-C77AA9ABD342}" presName="root2" presStyleCnt="0"/>
      <dgm:spPr/>
    </dgm:pt>
    <dgm:pt modelId="{C155B7EF-2DF2-4D4F-A3F7-2B2A79F4839D}" type="pres">
      <dgm:prSet presAssocID="{BFE3CF74-DEAF-4C8B-AFC9-C77AA9ABD342}" presName="LevelTwoTextNode" presStyleLbl="node3" presStyleIdx="2" presStyleCnt="6">
        <dgm:presLayoutVars>
          <dgm:chPref val="3"/>
        </dgm:presLayoutVars>
      </dgm:prSet>
      <dgm:spPr/>
    </dgm:pt>
    <dgm:pt modelId="{9C166900-5A79-49ED-92F6-903A315667A6}" type="pres">
      <dgm:prSet presAssocID="{BFE3CF74-DEAF-4C8B-AFC9-C77AA9ABD342}" presName="level3hierChild" presStyleCnt="0"/>
      <dgm:spPr/>
    </dgm:pt>
    <dgm:pt modelId="{4B3AE901-041A-418E-8F46-04F4D8510A21}" type="pres">
      <dgm:prSet presAssocID="{F2BCCD26-1118-49A6-A600-2E511BEF0C65}" presName="conn2-1" presStyleLbl="parChTrans1D3" presStyleIdx="3" presStyleCnt="6"/>
      <dgm:spPr/>
    </dgm:pt>
    <dgm:pt modelId="{35BDA632-9356-46FA-B635-01CB5703D5D0}" type="pres">
      <dgm:prSet presAssocID="{F2BCCD26-1118-49A6-A600-2E511BEF0C65}" presName="connTx" presStyleLbl="parChTrans1D3" presStyleIdx="3" presStyleCnt="6"/>
      <dgm:spPr/>
    </dgm:pt>
    <dgm:pt modelId="{EAF5E580-FCDE-4B0F-BC48-4749FAF930C6}" type="pres">
      <dgm:prSet presAssocID="{88B6C32E-E8EB-4E81-BA2B-617A125E0F0E}" presName="root2" presStyleCnt="0"/>
      <dgm:spPr/>
    </dgm:pt>
    <dgm:pt modelId="{2955D005-A227-4461-ABB2-FFA454F3C5C6}" type="pres">
      <dgm:prSet presAssocID="{88B6C32E-E8EB-4E81-BA2B-617A125E0F0E}" presName="LevelTwoTextNode" presStyleLbl="node3" presStyleIdx="3" presStyleCnt="6">
        <dgm:presLayoutVars>
          <dgm:chPref val="3"/>
        </dgm:presLayoutVars>
      </dgm:prSet>
      <dgm:spPr/>
    </dgm:pt>
    <dgm:pt modelId="{C067853B-EE0D-4A11-A2C8-7C6B55BBE550}" type="pres">
      <dgm:prSet presAssocID="{88B6C32E-E8EB-4E81-BA2B-617A125E0F0E}" presName="level3hierChild" presStyleCnt="0"/>
      <dgm:spPr/>
    </dgm:pt>
    <dgm:pt modelId="{6E32EC7E-71BF-4EF3-B9E2-B4B9DFE08811}" type="pres">
      <dgm:prSet presAssocID="{53A4520F-C498-4E08-81BC-5B002067A60E}" presName="conn2-1" presStyleLbl="parChTrans1D2" presStyleIdx="1" presStyleCnt="2"/>
      <dgm:spPr/>
    </dgm:pt>
    <dgm:pt modelId="{6A503FE2-AD7F-45C4-9D18-DB9303A53924}" type="pres">
      <dgm:prSet presAssocID="{53A4520F-C498-4E08-81BC-5B002067A60E}" presName="connTx" presStyleLbl="parChTrans1D2" presStyleIdx="1" presStyleCnt="2"/>
      <dgm:spPr/>
    </dgm:pt>
    <dgm:pt modelId="{09C51A09-9D36-4183-A470-23757CC43AD8}" type="pres">
      <dgm:prSet presAssocID="{8D4AC5BE-57F8-464B-BBD3-6A9B097A2033}" presName="root2" presStyleCnt="0"/>
      <dgm:spPr/>
    </dgm:pt>
    <dgm:pt modelId="{CF5A0BB0-6CDA-46AA-B02F-9F60F42631EB}" type="pres">
      <dgm:prSet presAssocID="{8D4AC5BE-57F8-464B-BBD3-6A9B097A2033}" presName="LevelTwoTextNode" presStyleLbl="node2" presStyleIdx="1" presStyleCnt="2">
        <dgm:presLayoutVars>
          <dgm:chPref val="3"/>
        </dgm:presLayoutVars>
      </dgm:prSet>
      <dgm:spPr/>
    </dgm:pt>
    <dgm:pt modelId="{4A376C9D-6DC9-4F27-A631-B7F571721869}" type="pres">
      <dgm:prSet presAssocID="{8D4AC5BE-57F8-464B-BBD3-6A9B097A2033}" presName="level3hierChild" presStyleCnt="0"/>
      <dgm:spPr/>
    </dgm:pt>
    <dgm:pt modelId="{17CA7464-42AC-455F-A6D1-147521B11A06}" type="pres">
      <dgm:prSet presAssocID="{706AF1DA-DFB9-4801-9B66-089CF82C5FA1}" presName="conn2-1" presStyleLbl="parChTrans1D3" presStyleIdx="4" presStyleCnt="6"/>
      <dgm:spPr/>
    </dgm:pt>
    <dgm:pt modelId="{68032DA1-591A-4DBB-8752-41F9DAFF9CAD}" type="pres">
      <dgm:prSet presAssocID="{706AF1DA-DFB9-4801-9B66-089CF82C5FA1}" presName="connTx" presStyleLbl="parChTrans1D3" presStyleIdx="4" presStyleCnt="6"/>
      <dgm:spPr/>
    </dgm:pt>
    <dgm:pt modelId="{CE2FC49D-65E2-45D5-B64B-0D5FE63EB3F2}" type="pres">
      <dgm:prSet presAssocID="{A2E89E41-0C69-4F7B-AC74-D1912A901C83}" presName="root2" presStyleCnt="0"/>
      <dgm:spPr/>
    </dgm:pt>
    <dgm:pt modelId="{9BB189AE-9EE4-480C-9321-821B525DCB3E}" type="pres">
      <dgm:prSet presAssocID="{A2E89E41-0C69-4F7B-AC74-D1912A901C83}" presName="LevelTwoTextNode" presStyleLbl="node3" presStyleIdx="4" presStyleCnt="6">
        <dgm:presLayoutVars>
          <dgm:chPref val="3"/>
        </dgm:presLayoutVars>
      </dgm:prSet>
      <dgm:spPr/>
    </dgm:pt>
    <dgm:pt modelId="{D8BD618D-EF27-4CC8-8154-99671FF34985}" type="pres">
      <dgm:prSet presAssocID="{A2E89E41-0C69-4F7B-AC74-D1912A901C83}" presName="level3hierChild" presStyleCnt="0"/>
      <dgm:spPr/>
    </dgm:pt>
    <dgm:pt modelId="{80738380-46A1-43C1-ADDA-9EFCECAEBB18}" type="pres">
      <dgm:prSet presAssocID="{909EDFE0-26C8-49DD-AB78-4EC155BA00E9}" presName="conn2-1" presStyleLbl="parChTrans1D3" presStyleIdx="5" presStyleCnt="6"/>
      <dgm:spPr/>
    </dgm:pt>
    <dgm:pt modelId="{F076AF3B-05FE-4931-9B68-DFE29AE3FBF3}" type="pres">
      <dgm:prSet presAssocID="{909EDFE0-26C8-49DD-AB78-4EC155BA00E9}" presName="connTx" presStyleLbl="parChTrans1D3" presStyleIdx="5" presStyleCnt="6"/>
      <dgm:spPr/>
    </dgm:pt>
    <dgm:pt modelId="{518EF2D2-B7BA-4112-8BA6-E82494DFD04F}" type="pres">
      <dgm:prSet presAssocID="{716186CB-7DB6-4916-8CDA-9164EC5BCCCF}" presName="root2" presStyleCnt="0"/>
      <dgm:spPr/>
    </dgm:pt>
    <dgm:pt modelId="{6C8A4B8A-B10A-44AA-BB04-48F6026BFD20}" type="pres">
      <dgm:prSet presAssocID="{716186CB-7DB6-4916-8CDA-9164EC5BCCCF}" presName="LevelTwoTextNode" presStyleLbl="node3" presStyleIdx="5" presStyleCnt="6">
        <dgm:presLayoutVars>
          <dgm:chPref val="3"/>
        </dgm:presLayoutVars>
      </dgm:prSet>
      <dgm:spPr/>
    </dgm:pt>
    <dgm:pt modelId="{892A8897-AD6D-44E8-8CA0-54EA57481F3B}" type="pres">
      <dgm:prSet presAssocID="{716186CB-7DB6-4916-8CDA-9164EC5BCCCF}" presName="level3hierChild" presStyleCnt="0"/>
      <dgm:spPr/>
    </dgm:pt>
  </dgm:ptLst>
  <dgm:cxnLst>
    <dgm:cxn modelId="{58FBF000-7352-45BB-B57C-C8002AA1D2AC}" type="presOf" srcId="{0F969AA4-46C3-4788-A2F6-F646872B2B77}" destId="{AB694149-47E0-4944-8CF3-EC92D8DBA93A}" srcOrd="1" destOrd="0" presId="urn:microsoft.com/office/officeart/2005/8/layout/hierarchy2"/>
    <dgm:cxn modelId="{37C7CF05-E2C7-4ED6-9AC5-AA5802DF9411}" type="presOf" srcId="{53A4520F-C498-4E08-81BC-5B002067A60E}" destId="{6A503FE2-AD7F-45C4-9D18-DB9303A53924}" srcOrd="1" destOrd="0" presId="urn:microsoft.com/office/officeart/2005/8/layout/hierarchy2"/>
    <dgm:cxn modelId="{7F04C221-045F-4F58-AA60-100A5A84E2E4}" srcId="{1C679A5A-CE21-46D4-A25B-748D12A17313}" destId="{8D4AC5BE-57F8-464B-BBD3-6A9B097A2033}" srcOrd="1" destOrd="0" parTransId="{53A4520F-C498-4E08-81BC-5B002067A60E}" sibTransId="{DFB19240-33DE-4261-BFFE-E883539B9F65}"/>
    <dgm:cxn modelId="{2FD83D2B-882B-49E8-827F-29E871B4C9C1}" type="presOf" srcId="{5FBDAFCE-407A-4EAB-90D3-EC1FEE9CCA59}" destId="{DEBB862E-F8E1-4E90-8CBA-B1E3FD1F2B9C}" srcOrd="0" destOrd="0" presId="urn:microsoft.com/office/officeart/2005/8/layout/hierarchy2"/>
    <dgm:cxn modelId="{0442EC30-27E1-4A04-AB17-CC0B576890E1}" srcId="{8D4AC5BE-57F8-464B-BBD3-6A9B097A2033}" destId="{A2E89E41-0C69-4F7B-AC74-D1912A901C83}" srcOrd="0" destOrd="0" parTransId="{706AF1DA-DFB9-4801-9B66-089CF82C5FA1}" sibTransId="{9AB7CB8B-BA70-4F46-A017-895C5A8762DB}"/>
    <dgm:cxn modelId="{2EC56837-1421-43C2-958D-8CDBD11B3479}" type="presOf" srcId="{0F969AA4-46C3-4788-A2F6-F646872B2B77}" destId="{D8C9AFA0-DF63-49B6-966E-E35B78AB6845}" srcOrd="0" destOrd="0" presId="urn:microsoft.com/office/officeart/2005/8/layout/hierarchy2"/>
    <dgm:cxn modelId="{CB1C3466-952F-411A-9715-9A7C3597847D}" type="presOf" srcId="{0E930957-F44B-42A2-B71E-57B300E2C93A}" destId="{F0C48E51-5BA4-4A4B-B77C-B49C77BA47F8}" srcOrd="1" destOrd="0" presId="urn:microsoft.com/office/officeart/2005/8/layout/hierarchy2"/>
    <dgm:cxn modelId="{BF263A49-D28E-4A99-B2DF-BFE8A6899D4D}" type="presOf" srcId="{909EDFE0-26C8-49DD-AB78-4EC155BA00E9}" destId="{F076AF3B-05FE-4931-9B68-DFE29AE3FBF3}" srcOrd="1" destOrd="0" presId="urn:microsoft.com/office/officeart/2005/8/layout/hierarchy2"/>
    <dgm:cxn modelId="{29A4156C-3DAE-4B2D-9CAC-41A3532F8D01}" type="presOf" srcId="{BFE3CF74-DEAF-4C8B-AFC9-C77AA9ABD342}" destId="{C155B7EF-2DF2-4D4F-A3F7-2B2A79F4839D}" srcOrd="0" destOrd="0" presId="urn:microsoft.com/office/officeart/2005/8/layout/hierarchy2"/>
    <dgm:cxn modelId="{18CC8652-2079-4E12-9ADA-FA6E8DB17988}" type="presOf" srcId="{706AF1DA-DFB9-4801-9B66-089CF82C5FA1}" destId="{68032DA1-591A-4DBB-8752-41F9DAFF9CAD}" srcOrd="1" destOrd="0" presId="urn:microsoft.com/office/officeart/2005/8/layout/hierarchy2"/>
    <dgm:cxn modelId="{6DB00653-8386-4DB5-9F07-FF2C388288B1}" srcId="{5FBDAFCE-407A-4EAB-90D3-EC1FEE9CCA59}" destId="{1C679A5A-CE21-46D4-A25B-748D12A17313}" srcOrd="0" destOrd="0" parTransId="{DF695F3E-FE70-46CE-88B3-9A35C7D3BEAE}" sibTransId="{F74D3FF2-EE7B-4635-8143-A407858DBEDC}"/>
    <dgm:cxn modelId="{3CAA7379-669A-45BA-8994-E861E3B6C516}" srcId="{2582CEC3-9444-4A87-AD38-5D1C2EF827D0}" destId="{BFE3CF74-DEAF-4C8B-AFC9-C77AA9ABD342}" srcOrd="2" destOrd="0" parTransId="{ED4A7E3A-C9EA-4B56-94F9-EAE7E25EA6AB}" sibTransId="{2BDC07E7-B042-4E21-96E7-8A7E88E814A6}"/>
    <dgm:cxn modelId="{CC62E982-11FE-4BC0-8549-B19FC4214A85}" srcId="{2582CEC3-9444-4A87-AD38-5D1C2EF827D0}" destId="{D7D429E4-C890-4E73-B3A0-FF96D915EDD2}" srcOrd="0" destOrd="0" parTransId="{09B9C952-1B7B-4BAF-80A0-55B5A039E56F}" sibTransId="{37C031D6-C2E9-444B-A715-361DBE90B9BD}"/>
    <dgm:cxn modelId="{8FC07088-29C2-4567-8B3B-CCCE28EDF101}" srcId="{1C679A5A-CE21-46D4-A25B-748D12A17313}" destId="{2582CEC3-9444-4A87-AD38-5D1C2EF827D0}" srcOrd="0" destOrd="0" parTransId="{0E930957-F44B-42A2-B71E-57B300E2C93A}" sibTransId="{F65017CA-12A6-46F8-9BC3-B418258ED628}"/>
    <dgm:cxn modelId="{7B330A8C-FCCC-46F2-B54F-2ECB62E8D622}" type="presOf" srcId="{7E1AF645-0655-474A-BFAD-DD96CD353289}" destId="{6B03BCB9-23A3-474A-990B-548CE9E014E3}" srcOrd="0" destOrd="0" presId="urn:microsoft.com/office/officeart/2005/8/layout/hierarchy2"/>
    <dgm:cxn modelId="{AA18298F-300B-4431-BF7D-EBF4A64BB7CC}" type="presOf" srcId="{716186CB-7DB6-4916-8CDA-9164EC5BCCCF}" destId="{6C8A4B8A-B10A-44AA-BB04-48F6026BFD20}" srcOrd="0" destOrd="0" presId="urn:microsoft.com/office/officeart/2005/8/layout/hierarchy2"/>
    <dgm:cxn modelId="{740C0597-42A1-4FC6-8DA5-6911098F0524}" type="presOf" srcId="{09B9C952-1B7B-4BAF-80A0-55B5A039E56F}" destId="{64897812-DA26-468D-AB1B-A27A9458051E}" srcOrd="1" destOrd="0" presId="urn:microsoft.com/office/officeart/2005/8/layout/hierarchy2"/>
    <dgm:cxn modelId="{C3AE3798-ECFA-4028-914F-7E779985C064}" type="presOf" srcId="{A2E89E41-0C69-4F7B-AC74-D1912A901C83}" destId="{9BB189AE-9EE4-480C-9321-821B525DCB3E}" srcOrd="0" destOrd="0" presId="urn:microsoft.com/office/officeart/2005/8/layout/hierarchy2"/>
    <dgm:cxn modelId="{4440F6A2-6721-40E3-998B-5D5A929D1252}" type="presOf" srcId="{0E930957-F44B-42A2-B71E-57B300E2C93A}" destId="{8B76C3AA-06D6-49A9-85FA-028CA393D408}" srcOrd="0" destOrd="0" presId="urn:microsoft.com/office/officeart/2005/8/layout/hierarchy2"/>
    <dgm:cxn modelId="{DFF834A6-BDBA-4A8D-8187-2596E35BD941}" type="presOf" srcId="{706AF1DA-DFB9-4801-9B66-089CF82C5FA1}" destId="{17CA7464-42AC-455F-A6D1-147521B11A06}" srcOrd="0" destOrd="0" presId="urn:microsoft.com/office/officeart/2005/8/layout/hierarchy2"/>
    <dgm:cxn modelId="{1EFA25A8-F606-4685-9A8B-795C55E68B29}" type="presOf" srcId="{F2BCCD26-1118-49A6-A600-2E511BEF0C65}" destId="{4B3AE901-041A-418E-8F46-04F4D8510A21}" srcOrd="0" destOrd="0" presId="urn:microsoft.com/office/officeart/2005/8/layout/hierarchy2"/>
    <dgm:cxn modelId="{2AF6F9B1-EB91-469A-9E96-EE3BC903A50E}" srcId="{8D4AC5BE-57F8-464B-BBD3-6A9B097A2033}" destId="{716186CB-7DB6-4916-8CDA-9164EC5BCCCF}" srcOrd="1" destOrd="0" parTransId="{909EDFE0-26C8-49DD-AB78-4EC155BA00E9}" sibTransId="{08DD6735-85EF-406C-A3FD-32392FBD3A8C}"/>
    <dgm:cxn modelId="{97540BB3-C849-4596-AA8A-B10D2D3A20FB}" type="presOf" srcId="{D7D429E4-C890-4E73-B3A0-FF96D915EDD2}" destId="{D5961AB5-A85C-4347-96FE-AF495FDC8F7E}" srcOrd="0" destOrd="0" presId="urn:microsoft.com/office/officeart/2005/8/layout/hierarchy2"/>
    <dgm:cxn modelId="{009E99B7-6025-4286-9929-0D7A5B8ACBC4}" type="presOf" srcId="{8D4AC5BE-57F8-464B-BBD3-6A9B097A2033}" destId="{CF5A0BB0-6CDA-46AA-B02F-9F60F42631EB}" srcOrd="0" destOrd="0" presId="urn:microsoft.com/office/officeart/2005/8/layout/hierarchy2"/>
    <dgm:cxn modelId="{5CE85EBF-2AA9-4DCD-8F0B-24CE23462BF4}" type="presOf" srcId="{53A4520F-C498-4E08-81BC-5B002067A60E}" destId="{6E32EC7E-71BF-4EF3-B9E2-B4B9DFE08811}" srcOrd="0" destOrd="0" presId="urn:microsoft.com/office/officeart/2005/8/layout/hierarchy2"/>
    <dgm:cxn modelId="{08AFF8C9-45C3-481C-B5FD-4C5BF7D096D6}" type="presOf" srcId="{ED4A7E3A-C9EA-4B56-94F9-EAE7E25EA6AB}" destId="{81C0D471-AE18-41B1-9F5E-AD1B12EF1C7B}" srcOrd="0" destOrd="0" presId="urn:microsoft.com/office/officeart/2005/8/layout/hierarchy2"/>
    <dgm:cxn modelId="{5204E0D0-818B-4BE9-9725-3E95A9843E85}" type="presOf" srcId="{2582CEC3-9444-4A87-AD38-5D1C2EF827D0}" destId="{2EB3B84E-F5F5-46DA-9B02-9360A29FA070}" srcOrd="0" destOrd="0" presId="urn:microsoft.com/office/officeart/2005/8/layout/hierarchy2"/>
    <dgm:cxn modelId="{8C0C6ED3-8C93-4B4B-A5F0-B668CCFF8563}" srcId="{2582CEC3-9444-4A87-AD38-5D1C2EF827D0}" destId="{7E1AF645-0655-474A-BFAD-DD96CD353289}" srcOrd="1" destOrd="0" parTransId="{0F969AA4-46C3-4788-A2F6-F646872B2B77}" sibTransId="{88EB7F41-4A85-4650-9AF0-92168D9E5D58}"/>
    <dgm:cxn modelId="{ADDEC5DE-9F7D-4935-91BB-E5F944A9CC1A}" type="presOf" srcId="{1C679A5A-CE21-46D4-A25B-748D12A17313}" destId="{28999B25-D232-42F1-BC74-3B2944FC00B3}" srcOrd="0" destOrd="0" presId="urn:microsoft.com/office/officeart/2005/8/layout/hierarchy2"/>
    <dgm:cxn modelId="{3E7670E4-685E-45B6-B8F0-07AFA6DF9F2B}" type="presOf" srcId="{ED4A7E3A-C9EA-4B56-94F9-EAE7E25EA6AB}" destId="{B80344C3-033B-4E4B-8BA7-8CA0DEF4A169}" srcOrd="1" destOrd="0" presId="urn:microsoft.com/office/officeart/2005/8/layout/hierarchy2"/>
    <dgm:cxn modelId="{537C7BE9-8C4C-4169-A51B-46957E9CB527}" type="presOf" srcId="{88B6C32E-E8EB-4E81-BA2B-617A125E0F0E}" destId="{2955D005-A227-4461-ABB2-FFA454F3C5C6}" srcOrd="0" destOrd="0" presId="urn:microsoft.com/office/officeart/2005/8/layout/hierarchy2"/>
    <dgm:cxn modelId="{555D7EEE-401F-4C19-BBD1-FC8DA82D3269}" type="presOf" srcId="{909EDFE0-26C8-49DD-AB78-4EC155BA00E9}" destId="{80738380-46A1-43C1-ADDA-9EFCECAEBB18}" srcOrd="0" destOrd="0" presId="urn:microsoft.com/office/officeart/2005/8/layout/hierarchy2"/>
    <dgm:cxn modelId="{64EA00F0-AA80-49D3-A0DA-68D528986B68}" type="presOf" srcId="{09B9C952-1B7B-4BAF-80A0-55B5A039E56F}" destId="{8CB91B00-9658-49A8-AB1A-77956825735D}" srcOrd="0" destOrd="0" presId="urn:microsoft.com/office/officeart/2005/8/layout/hierarchy2"/>
    <dgm:cxn modelId="{6E619DF0-B6C3-4837-B92A-6DF2E8DBD88E}" srcId="{2582CEC3-9444-4A87-AD38-5D1C2EF827D0}" destId="{88B6C32E-E8EB-4E81-BA2B-617A125E0F0E}" srcOrd="3" destOrd="0" parTransId="{F2BCCD26-1118-49A6-A600-2E511BEF0C65}" sibTransId="{02CA7201-8497-4CDB-B81F-ECD205F15DC5}"/>
    <dgm:cxn modelId="{9FF10AFF-B2A2-49F4-8E4F-E3AECDF9A0BE}" type="presOf" srcId="{F2BCCD26-1118-49A6-A600-2E511BEF0C65}" destId="{35BDA632-9356-46FA-B635-01CB5703D5D0}" srcOrd="1" destOrd="0" presId="urn:microsoft.com/office/officeart/2005/8/layout/hierarchy2"/>
    <dgm:cxn modelId="{78ED5F3D-1A22-431B-8352-6A8DE6E92408}" type="presParOf" srcId="{DEBB862E-F8E1-4E90-8CBA-B1E3FD1F2B9C}" destId="{C55F90E5-0947-4F5A-BFE8-6C41C2F4EC27}" srcOrd="0" destOrd="0" presId="urn:microsoft.com/office/officeart/2005/8/layout/hierarchy2"/>
    <dgm:cxn modelId="{E2A23A50-4AC8-45F3-9A07-00CB591731E8}" type="presParOf" srcId="{C55F90E5-0947-4F5A-BFE8-6C41C2F4EC27}" destId="{28999B25-D232-42F1-BC74-3B2944FC00B3}" srcOrd="0" destOrd="0" presId="urn:microsoft.com/office/officeart/2005/8/layout/hierarchy2"/>
    <dgm:cxn modelId="{5AD761C4-12A0-4113-9016-AF9C89EE2EC8}" type="presParOf" srcId="{C55F90E5-0947-4F5A-BFE8-6C41C2F4EC27}" destId="{FA67FF3C-1BC0-46F8-9D18-30160ACA3017}" srcOrd="1" destOrd="0" presId="urn:microsoft.com/office/officeart/2005/8/layout/hierarchy2"/>
    <dgm:cxn modelId="{5872DBFA-B220-4D65-B5A7-1F8B407C596F}" type="presParOf" srcId="{FA67FF3C-1BC0-46F8-9D18-30160ACA3017}" destId="{8B76C3AA-06D6-49A9-85FA-028CA393D408}" srcOrd="0" destOrd="0" presId="urn:microsoft.com/office/officeart/2005/8/layout/hierarchy2"/>
    <dgm:cxn modelId="{C286CA0D-C5C4-405A-ACE1-5A68E1AC254B}" type="presParOf" srcId="{8B76C3AA-06D6-49A9-85FA-028CA393D408}" destId="{F0C48E51-5BA4-4A4B-B77C-B49C77BA47F8}" srcOrd="0" destOrd="0" presId="urn:microsoft.com/office/officeart/2005/8/layout/hierarchy2"/>
    <dgm:cxn modelId="{48896436-541F-4EE9-98C3-93A13E603789}" type="presParOf" srcId="{FA67FF3C-1BC0-46F8-9D18-30160ACA3017}" destId="{BA9D9667-805A-437A-92BE-00A420DC303D}" srcOrd="1" destOrd="0" presId="urn:microsoft.com/office/officeart/2005/8/layout/hierarchy2"/>
    <dgm:cxn modelId="{088B233B-B157-4ACE-B588-D7DD27357677}" type="presParOf" srcId="{BA9D9667-805A-437A-92BE-00A420DC303D}" destId="{2EB3B84E-F5F5-46DA-9B02-9360A29FA070}" srcOrd="0" destOrd="0" presId="urn:microsoft.com/office/officeart/2005/8/layout/hierarchy2"/>
    <dgm:cxn modelId="{27247A7E-5813-48A4-B0F4-41F78B4753AA}" type="presParOf" srcId="{BA9D9667-805A-437A-92BE-00A420DC303D}" destId="{7D0E37BD-646C-48BA-B005-37379083B859}" srcOrd="1" destOrd="0" presId="urn:microsoft.com/office/officeart/2005/8/layout/hierarchy2"/>
    <dgm:cxn modelId="{30860A9F-FE25-4E2B-960D-1E69CA7F3286}" type="presParOf" srcId="{7D0E37BD-646C-48BA-B005-37379083B859}" destId="{8CB91B00-9658-49A8-AB1A-77956825735D}" srcOrd="0" destOrd="0" presId="urn:microsoft.com/office/officeart/2005/8/layout/hierarchy2"/>
    <dgm:cxn modelId="{D0367F3D-E441-4F34-A690-9FD82B2A3E17}" type="presParOf" srcId="{8CB91B00-9658-49A8-AB1A-77956825735D}" destId="{64897812-DA26-468D-AB1B-A27A9458051E}" srcOrd="0" destOrd="0" presId="urn:microsoft.com/office/officeart/2005/8/layout/hierarchy2"/>
    <dgm:cxn modelId="{2CDD0993-1F5D-420A-B613-5FE59E2FA34A}" type="presParOf" srcId="{7D0E37BD-646C-48BA-B005-37379083B859}" destId="{E53FDBC0-FB66-4B7B-841A-D04C3E9802C6}" srcOrd="1" destOrd="0" presId="urn:microsoft.com/office/officeart/2005/8/layout/hierarchy2"/>
    <dgm:cxn modelId="{85A92C76-18F5-4900-BE39-D6556DF319BE}" type="presParOf" srcId="{E53FDBC0-FB66-4B7B-841A-D04C3E9802C6}" destId="{D5961AB5-A85C-4347-96FE-AF495FDC8F7E}" srcOrd="0" destOrd="0" presId="urn:microsoft.com/office/officeart/2005/8/layout/hierarchy2"/>
    <dgm:cxn modelId="{C586A6F7-43A0-4F5E-AA85-84E26D03F2E7}" type="presParOf" srcId="{E53FDBC0-FB66-4B7B-841A-D04C3E9802C6}" destId="{D634E82B-457C-4AB9-80B2-195E2E8FBD1C}" srcOrd="1" destOrd="0" presId="urn:microsoft.com/office/officeart/2005/8/layout/hierarchy2"/>
    <dgm:cxn modelId="{06D95BC8-EDB4-48CA-8B1C-961D5F783D8C}" type="presParOf" srcId="{7D0E37BD-646C-48BA-B005-37379083B859}" destId="{D8C9AFA0-DF63-49B6-966E-E35B78AB6845}" srcOrd="2" destOrd="0" presId="urn:microsoft.com/office/officeart/2005/8/layout/hierarchy2"/>
    <dgm:cxn modelId="{4D9B660F-3020-4CCA-BA64-DD8ED391CB29}" type="presParOf" srcId="{D8C9AFA0-DF63-49B6-966E-E35B78AB6845}" destId="{AB694149-47E0-4944-8CF3-EC92D8DBA93A}" srcOrd="0" destOrd="0" presId="urn:microsoft.com/office/officeart/2005/8/layout/hierarchy2"/>
    <dgm:cxn modelId="{4CE0E9DD-1AF2-4BC4-81F9-2D78D255227B}" type="presParOf" srcId="{7D0E37BD-646C-48BA-B005-37379083B859}" destId="{CDFD54AF-ED2F-43DA-B2DD-88541CE2A137}" srcOrd="3" destOrd="0" presId="urn:microsoft.com/office/officeart/2005/8/layout/hierarchy2"/>
    <dgm:cxn modelId="{5EF8AF1D-AF19-42C1-AE15-17CED415FFFD}" type="presParOf" srcId="{CDFD54AF-ED2F-43DA-B2DD-88541CE2A137}" destId="{6B03BCB9-23A3-474A-990B-548CE9E014E3}" srcOrd="0" destOrd="0" presId="urn:microsoft.com/office/officeart/2005/8/layout/hierarchy2"/>
    <dgm:cxn modelId="{2FF84FC0-CAF8-440F-8C5C-9BA58998CEAD}" type="presParOf" srcId="{CDFD54AF-ED2F-43DA-B2DD-88541CE2A137}" destId="{00B3FD69-5473-4C6F-B583-E37F1F012963}" srcOrd="1" destOrd="0" presId="urn:microsoft.com/office/officeart/2005/8/layout/hierarchy2"/>
    <dgm:cxn modelId="{A429ECF7-A852-47C4-98C7-66131365115A}" type="presParOf" srcId="{7D0E37BD-646C-48BA-B005-37379083B859}" destId="{81C0D471-AE18-41B1-9F5E-AD1B12EF1C7B}" srcOrd="4" destOrd="0" presId="urn:microsoft.com/office/officeart/2005/8/layout/hierarchy2"/>
    <dgm:cxn modelId="{527233F5-38D6-4272-8307-62DA1FF6EB6E}" type="presParOf" srcId="{81C0D471-AE18-41B1-9F5E-AD1B12EF1C7B}" destId="{B80344C3-033B-4E4B-8BA7-8CA0DEF4A169}" srcOrd="0" destOrd="0" presId="urn:microsoft.com/office/officeart/2005/8/layout/hierarchy2"/>
    <dgm:cxn modelId="{94CF9479-68B0-467A-9B3A-67C887B9B233}" type="presParOf" srcId="{7D0E37BD-646C-48BA-B005-37379083B859}" destId="{6A918CA0-393D-4B85-B69F-2C3E813402D9}" srcOrd="5" destOrd="0" presId="urn:microsoft.com/office/officeart/2005/8/layout/hierarchy2"/>
    <dgm:cxn modelId="{37509AC0-0BB1-4252-8C83-567365E5C1AC}" type="presParOf" srcId="{6A918CA0-393D-4B85-B69F-2C3E813402D9}" destId="{C155B7EF-2DF2-4D4F-A3F7-2B2A79F4839D}" srcOrd="0" destOrd="0" presId="urn:microsoft.com/office/officeart/2005/8/layout/hierarchy2"/>
    <dgm:cxn modelId="{9F0C79C8-EB97-4E46-9423-B73FE1A804B1}" type="presParOf" srcId="{6A918CA0-393D-4B85-B69F-2C3E813402D9}" destId="{9C166900-5A79-49ED-92F6-903A315667A6}" srcOrd="1" destOrd="0" presId="urn:microsoft.com/office/officeart/2005/8/layout/hierarchy2"/>
    <dgm:cxn modelId="{CADA7F57-55B9-4592-A5B6-D1D7FE9389A0}" type="presParOf" srcId="{7D0E37BD-646C-48BA-B005-37379083B859}" destId="{4B3AE901-041A-418E-8F46-04F4D8510A21}" srcOrd="6" destOrd="0" presId="urn:microsoft.com/office/officeart/2005/8/layout/hierarchy2"/>
    <dgm:cxn modelId="{B51B166F-2C20-469E-8D44-4C815C1ED5AD}" type="presParOf" srcId="{4B3AE901-041A-418E-8F46-04F4D8510A21}" destId="{35BDA632-9356-46FA-B635-01CB5703D5D0}" srcOrd="0" destOrd="0" presId="urn:microsoft.com/office/officeart/2005/8/layout/hierarchy2"/>
    <dgm:cxn modelId="{430E164E-F775-4124-98A0-6B90667FADE2}" type="presParOf" srcId="{7D0E37BD-646C-48BA-B005-37379083B859}" destId="{EAF5E580-FCDE-4B0F-BC48-4749FAF930C6}" srcOrd="7" destOrd="0" presId="urn:microsoft.com/office/officeart/2005/8/layout/hierarchy2"/>
    <dgm:cxn modelId="{46A31956-1A0B-456E-AF50-A08FC6AAED25}" type="presParOf" srcId="{EAF5E580-FCDE-4B0F-BC48-4749FAF930C6}" destId="{2955D005-A227-4461-ABB2-FFA454F3C5C6}" srcOrd="0" destOrd="0" presId="urn:microsoft.com/office/officeart/2005/8/layout/hierarchy2"/>
    <dgm:cxn modelId="{C5FD71FB-ABB2-45F1-B449-B25AEF6D3FF3}" type="presParOf" srcId="{EAF5E580-FCDE-4B0F-BC48-4749FAF930C6}" destId="{C067853B-EE0D-4A11-A2C8-7C6B55BBE550}" srcOrd="1" destOrd="0" presId="urn:microsoft.com/office/officeart/2005/8/layout/hierarchy2"/>
    <dgm:cxn modelId="{55562B17-EACB-4F87-B19A-3EB40E0E4A60}" type="presParOf" srcId="{FA67FF3C-1BC0-46F8-9D18-30160ACA3017}" destId="{6E32EC7E-71BF-4EF3-B9E2-B4B9DFE08811}" srcOrd="2" destOrd="0" presId="urn:microsoft.com/office/officeart/2005/8/layout/hierarchy2"/>
    <dgm:cxn modelId="{ED47C297-DE6F-44D3-9188-D565D4B0BB7F}" type="presParOf" srcId="{6E32EC7E-71BF-4EF3-B9E2-B4B9DFE08811}" destId="{6A503FE2-AD7F-45C4-9D18-DB9303A53924}" srcOrd="0" destOrd="0" presId="urn:microsoft.com/office/officeart/2005/8/layout/hierarchy2"/>
    <dgm:cxn modelId="{0B9BDA0B-E26C-467A-B974-37B613344D55}" type="presParOf" srcId="{FA67FF3C-1BC0-46F8-9D18-30160ACA3017}" destId="{09C51A09-9D36-4183-A470-23757CC43AD8}" srcOrd="3" destOrd="0" presId="urn:microsoft.com/office/officeart/2005/8/layout/hierarchy2"/>
    <dgm:cxn modelId="{FAE70EB2-7817-4270-91D7-3078DA57E389}" type="presParOf" srcId="{09C51A09-9D36-4183-A470-23757CC43AD8}" destId="{CF5A0BB0-6CDA-46AA-B02F-9F60F42631EB}" srcOrd="0" destOrd="0" presId="urn:microsoft.com/office/officeart/2005/8/layout/hierarchy2"/>
    <dgm:cxn modelId="{2B0E9C66-7C0B-43F5-8D97-FEE4BCCCBD56}" type="presParOf" srcId="{09C51A09-9D36-4183-A470-23757CC43AD8}" destId="{4A376C9D-6DC9-4F27-A631-B7F571721869}" srcOrd="1" destOrd="0" presId="urn:microsoft.com/office/officeart/2005/8/layout/hierarchy2"/>
    <dgm:cxn modelId="{0538D60D-C983-4697-B408-E72372B8B8A7}" type="presParOf" srcId="{4A376C9D-6DC9-4F27-A631-B7F571721869}" destId="{17CA7464-42AC-455F-A6D1-147521B11A06}" srcOrd="0" destOrd="0" presId="urn:microsoft.com/office/officeart/2005/8/layout/hierarchy2"/>
    <dgm:cxn modelId="{B60855D8-D2E0-4B94-859A-6D57140BCADF}" type="presParOf" srcId="{17CA7464-42AC-455F-A6D1-147521B11A06}" destId="{68032DA1-591A-4DBB-8752-41F9DAFF9CAD}" srcOrd="0" destOrd="0" presId="urn:microsoft.com/office/officeart/2005/8/layout/hierarchy2"/>
    <dgm:cxn modelId="{BA66E9D4-6A5E-4E60-8E00-3980501E430C}" type="presParOf" srcId="{4A376C9D-6DC9-4F27-A631-B7F571721869}" destId="{CE2FC49D-65E2-45D5-B64B-0D5FE63EB3F2}" srcOrd="1" destOrd="0" presId="urn:microsoft.com/office/officeart/2005/8/layout/hierarchy2"/>
    <dgm:cxn modelId="{3FDA5E8B-6CE8-4D6A-B081-8D2FDDB61F15}" type="presParOf" srcId="{CE2FC49D-65E2-45D5-B64B-0D5FE63EB3F2}" destId="{9BB189AE-9EE4-480C-9321-821B525DCB3E}" srcOrd="0" destOrd="0" presId="urn:microsoft.com/office/officeart/2005/8/layout/hierarchy2"/>
    <dgm:cxn modelId="{B2AFE834-F358-4181-B781-50C9C7675EE8}" type="presParOf" srcId="{CE2FC49D-65E2-45D5-B64B-0D5FE63EB3F2}" destId="{D8BD618D-EF27-4CC8-8154-99671FF34985}" srcOrd="1" destOrd="0" presId="urn:microsoft.com/office/officeart/2005/8/layout/hierarchy2"/>
    <dgm:cxn modelId="{6462C597-5E77-4A6A-A9A8-F6B90222C6FD}" type="presParOf" srcId="{4A376C9D-6DC9-4F27-A631-B7F571721869}" destId="{80738380-46A1-43C1-ADDA-9EFCECAEBB18}" srcOrd="2" destOrd="0" presId="urn:microsoft.com/office/officeart/2005/8/layout/hierarchy2"/>
    <dgm:cxn modelId="{16C6EA3A-2032-40D6-9774-CB4B865C0902}" type="presParOf" srcId="{80738380-46A1-43C1-ADDA-9EFCECAEBB18}" destId="{F076AF3B-05FE-4931-9B68-DFE29AE3FBF3}" srcOrd="0" destOrd="0" presId="urn:microsoft.com/office/officeart/2005/8/layout/hierarchy2"/>
    <dgm:cxn modelId="{A670F051-5115-46F2-B0D4-826254979034}" type="presParOf" srcId="{4A376C9D-6DC9-4F27-A631-B7F571721869}" destId="{518EF2D2-B7BA-4112-8BA6-E82494DFD04F}" srcOrd="3" destOrd="0" presId="urn:microsoft.com/office/officeart/2005/8/layout/hierarchy2"/>
    <dgm:cxn modelId="{CC04B9DA-F5B7-4F1C-8595-34977A0D5BD1}" type="presParOf" srcId="{518EF2D2-B7BA-4112-8BA6-E82494DFD04F}" destId="{6C8A4B8A-B10A-44AA-BB04-48F6026BFD20}" srcOrd="0" destOrd="0" presId="urn:microsoft.com/office/officeart/2005/8/layout/hierarchy2"/>
    <dgm:cxn modelId="{5D0A3D85-323D-427F-AEDE-B4C5F1F4769F}" type="presParOf" srcId="{518EF2D2-B7BA-4112-8BA6-E82494DFD04F}" destId="{892A8897-AD6D-44E8-8CA0-54EA57481F3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999B25-D232-42F1-BC74-3B2944FC00B3}">
      <dsp:nvSpPr>
        <dsp:cNvPr id="0" name=""/>
        <dsp:cNvSpPr/>
      </dsp:nvSpPr>
      <dsp:spPr>
        <a:xfrm>
          <a:off x="1482708" y="2596368"/>
          <a:ext cx="1503164" cy="7515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>
              <a:solidFill>
                <a:schemeClr val="tx2"/>
              </a:solidFill>
            </a:rPr>
            <a:t>ISI DEĞİŞTİRİCİLER</a:t>
          </a:r>
          <a:endParaRPr lang="en-US" sz="1600" kern="1200" dirty="0">
            <a:solidFill>
              <a:schemeClr val="tx2"/>
            </a:solidFill>
          </a:endParaRPr>
        </a:p>
      </dsp:txBody>
      <dsp:txXfrm>
        <a:off x="1504721" y="2618381"/>
        <a:ext cx="1459138" cy="707556"/>
      </dsp:txXfrm>
    </dsp:sp>
    <dsp:sp modelId="{8B76C3AA-06D6-49A9-85FA-028CA393D408}">
      <dsp:nvSpPr>
        <dsp:cNvPr id="0" name=""/>
        <dsp:cNvSpPr/>
      </dsp:nvSpPr>
      <dsp:spPr>
        <a:xfrm rot="17692822">
          <a:off x="2571946" y="2310604"/>
          <a:ext cx="1429117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429117" y="1331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chemeClr val="tx2"/>
            </a:solidFill>
          </a:endParaRPr>
        </a:p>
      </dsp:txBody>
      <dsp:txXfrm>
        <a:off x="3250777" y="2288192"/>
        <a:ext cx="71455" cy="71455"/>
      </dsp:txXfrm>
    </dsp:sp>
    <dsp:sp modelId="{2EB3B84E-F5F5-46DA-9B02-9360A29FA070}">
      <dsp:nvSpPr>
        <dsp:cNvPr id="0" name=""/>
        <dsp:cNvSpPr/>
      </dsp:nvSpPr>
      <dsp:spPr>
        <a:xfrm>
          <a:off x="3587137" y="1299889"/>
          <a:ext cx="1503164" cy="7515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>
              <a:solidFill>
                <a:schemeClr val="tx2"/>
              </a:solidFill>
            </a:rPr>
            <a:t>TEMASSIZ TİP</a:t>
          </a:r>
          <a:endParaRPr lang="en-US" sz="1600" kern="1200" dirty="0">
            <a:solidFill>
              <a:schemeClr val="tx2"/>
            </a:solidFill>
          </a:endParaRPr>
        </a:p>
      </dsp:txBody>
      <dsp:txXfrm>
        <a:off x="3609150" y="1321902"/>
        <a:ext cx="1459138" cy="707556"/>
      </dsp:txXfrm>
    </dsp:sp>
    <dsp:sp modelId="{8CB91B00-9658-49A8-AB1A-77956825735D}">
      <dsp:nvSpPr>
        <dsp:cNvPr id="0" name=""/>
        <dsp:cNvSpPr/>
      </dsp:nvSpPr>
      <dsp:spPr>
        <a:xfrm rot="17692822">
          <a:off x="4676375" y="1014125"/>
          <a:ext cx="1429117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429117" y="13315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chemeClr val="tx2"/>
            </a:solidFill>
          </a:endParaRPr>
        </a:p>
      </dsp:txBody>
      <dsp:txXfrm>
        <a:off x="5355206" y="991713"/>
        <a:ext cx="71455" cy="71455"/>
      </dsp:txXfrm>
    </dsp:sp>
    <dsp:sp modelId="{D5961AB5-A85C-4347-96FE-AF495FDC8F7E}">
      <dsp:nvSpPr>
        <dsp:cNvPr id="0" name=""/>
        <dsp:cNvSpPr/>
      </dsp:nvSpPr>
      <dsp:spPr>
        <a:xfrm>
          <a:off x="5691567" y="3410"/>
          <a:ext cx="1503164" cy="751582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>
              <a:solidFill>
                <a:schemeClr val="tx2"/>
              </a:solidFill>
            </a:rPr>
            <a:t>PLAKALI</a:t>
          </a:r>
          <a:endParaRPr lang="en-US" sz="1600" kern="1200" dirty="0">
            <a:solidFill>
              <a:schemeClr val="tx2"/>
            </a:solidFill>
          </a:endParaRPr>
        </a:p>
      </dsp:txBody>
      <dsp:txXfrm>
        <a:off x="5713580" y="25423"/>
        <a:ext cx="1459138" cy="707556"/>
      </dsp:txXfrm>
    </dsp:sp>
    <dsp:sp modelId="{D8C9AFA0-DF63-49B6-966E-E35B78AB6845}">
      <dsp:nvSpPr>
        <dsp:cNvPr id="0" name=""/>
        <dsp:cNvSpPr/>
      </dsp:nvSpPr>
      <dsp:spPr>
        <a:xfrm rot="19457599">
          <a:off x="5020704" y="1446285"/>
          <a:ext cx="740460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740460" y="13315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chemeClr val="tx2"/>
            </a:solidFill>
          </a:endParaRPr>
        </a:p>
      </dsp:txBody>
      <dsp:txXfrm>
        <a:off x="5372423" y="1441089"/>
        <a:ext cx="37023" cy="37023"/>
      </dsp:txXfrm>
    </dsp:sp>
    <dsp:sp modelId="{6B03BCB9-23A3-474A-990B-548CE9E014E3}">
      <dsp:nvSpPr>
        <dsp:cNvPr id="0" name=""/>
        <dsp:cNvSpPr/>
      </dsp:nvSpPr>
      <dsp:spPr>
        <a:xfrm>
          <a:off x="5691567" y="867729"/>
          <a:ext cx="1503164" cy="751582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>
              <a:solidFill>
                <a:schemeClr val="tx2"/>
              </a:solidFill>
            </a:rPr>
            <a:t>BORULU</a:t>
          </a:r>
          <a:endParaRPr lang="en-US" sz="1600" kern="1200" dirty="0">
            <a:solidFill>
              <a:schemeClr val="tx2"/>
            </a:solidFill>
          </a:endParaRPr>
        </a:p>
      </dsp:txBody>
      <dsp:txXfrm>
        <a:off x="5713580" y="889742"/>
        <a:ext cx="1459138" cy="707556"/>
      </dsp:txXfrm>
    </dsp:sp>
    <dsp:sp modelId="{81C0D471-AE18-41B1-9F5E-AD1B12EF1C7B}">
      <dsp:nvSpPr>
        <dsp:cNvPr id="0" name=""/>
        <dsp:cNvSpPr/>
      </dsp:nvSpPr>
      <dsp:spPr>
        <a:xfrm rot="2142401">
          <a:off x="5020704" y="1878445"/>
          <a:ext cx="740460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740460" y="13315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chemeClr val="tx2"/>
            </a:solidFill>
          </a:endParaRPr>
        </a:p>
      </dsp:txBody>
      <dsp:txXfrm>
        <a:off x="5372423" y="1873248"/>
        <a:ext cx="37023" cy="37023"/>
      </dsp:txXfrm>
    </dsp:sp>
    <dsp:sp modelId="{C155B7EF-2DF2-4D4F-A3F7-2B2A79F4839D}">
      <dsp:nvSpPr>
        <dsp:cNvPr id="0" name=""/>
        <dsp:cNvSpPr/>
      </dsp:nvSpPr>
      <dsp:spPr>
        <a:xfrm>
          <a:off x="5691567" y="1732049"/>
          <a:ext cx="1503164" cy="751582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>
              <a:solidFill>
                <a:schemeClr val="tx2"/>
              </a:solidFill>
            </a:rPr>
            <a:t>GÖVDE VE BORU</a:t>
          </a:r>
          <a:endParaRPr lang="en-US" sz="1600" kern="1200" dirty="0">
            <a:solidFill>
              <a:schemeClr val="tx2"/>
            </a:solidFill>
          </a:endParaRPr>
        </a:p>
      </dsp:txBody>
      <dsp:txXfrm>
        <a:off x="5713580" y="1754062"/>
        <a:ext cx="1459138" cy="707556"/>
      </dsp:txXfrm>
    </dsp:sp>
    <dsp:sp modelId="{4B3AE901-041A-418E-8F46-04F4D8510A21}">
      <dsp:nvSpPr>
        <dsp:cNvPr id="0" name=""/>
        <dsp:cNvSpPr/>
      </dsp:nvSpPr>
      <dsp:spPr>
        <a:xfrm rot="3907178">
          <a:off x="4676375" y="2310604"/>
          <a:ext cx="1429117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429117" y="13315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chemeClr val="tx2"/>
            </a:solidFill>
          </a:endParaRPr>
        </a:p>
      </dsp:txBody>
      <dsp:txXfrm>
        <a:off x="5355206" y="2288192"/>
        <a:ext cx="71455" cy="71455"/>
      </dsp:txXfrm>
    </dsp:sp>
    <dsp:sp modelId="{2955D005-A227-4461-ABB2-FFA454F3C5C6}">
      <dsp:nvSpPr>
        <dsp:cNvPr id="0" name=""/>
        <dsp:cNvSpPr/>
      </dsp:nvSpPr>
      <dsp:spPr>
        <a:xfrm>
          <a:off x="5691567" y="2596368"/>
          <a:ext cx="1503164" cy="751582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>
              <a:solidFill>
                <a:schemeClr val="tx2"/>
              </a:solidFill>
            </a:rPr>
            <a:t>SIYIRMALI YÜZEY</a:t>
          </a:r>
          <a:endParaRPr lang="en-US" sz="1600" kern="1200" dirty="0">
            <a:solidFill>
              <a:schemeClr val="tx2"/>
            </a:solidFill>
          </a:endParaRPr>
        </a:p>
      </dsp:txBody>
      <dsp:txXfrm>
        <a:off x="5713580" y="2618381"/>
        <a:ext cx="1459138" cy="707556"/>
      </dsp:txXfrm>
    </dsp:sp>
    <dsp:sp modelId="{6E32EC7E-71BF-4EF3-B9E2-B4B9DFE08811}">
      <dsp:nvSpPr>
        <dsp:cNvPr id="0" name=""/>
        <dsp:cNvSpPr/>
      </dsp:nvSpPr>
      <dsp:spPr>
        <a:xfrm rot="3907178">
          <a:off x="2571946" y="3607083"/>
          <a:ext cx="1429117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429117" y="1331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chemeClr val="tx2"/>
            </a:solidFill>
          </a:endParaRPr>
        </a:p>
      </dsp:txBody>
      <dsp:txXfrm>
        <a:off x="3250777" y="3584671"/>
        <a:ext cx="71455" cy="71455"/>
      </dsp:txXfrm>
    </dsp:sp>
    <dsp:sp modelId="{CF5A0BB0-6CDA-46AA-B02F-9F60F42631EB}">
      <dsp:nvSpPr>
        <dsp:cNvPr id="0" name=""/>
        <dsp:cNvSpPr/>
      </dsp:nvSpPr>
      <dsp:spPr>
        <a:xfrm>
          <a:off x="3587137" y="3892847"/>
          <a:ext cx="1503164" cy="751582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>
              <a:solidFill>
                <a:schemeClr val="tx2"/>
              </a:solidFill>
            </a:rPr>
            <a:t>TEMASLI TİP</a:t>
          </a:r>
          <a:endParaRPr lang="en-US" sz="1600" kern="1200" dirty="0">
            <a:solidFill>
              <a:schemeClr val="tx2"/>
            </a:solidFill>
          </a:endParaRPr>
        </a:p>
      </dsp:txBody>
      <dsp:txXfrm>
        <a:off x="3609150" y="3914860"/>
        <a:ext cx="1459138" cy="707556"/>
      </dsp:txXfrm>
    </dsp:sp>
    <dsp:sp modelId="{17CA7464-42AC-455F-A6D1-147521B11A06}">
      <dsp:nvSpPr>
        <dsp:cNvPr id="0" name=""/>
        <dsp:cNvSpPr/>
      </dsp:nvSpPr>
      <dsp:spPr>
        <a:xfrm rot="19457599">
          <a:off x="5020704" y="4039243"/>
          <a:ext cx="740460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740460" y="13315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chemeClr val="tx2"/>
            </a:solidFill>
          </a:endParaRPr>
        </a:p>
      </dsp:txBody>
      <dsp:txXfrm>
        <a:off x="5372423" y="4034047"/>
        <a:ext cx="37023" cy="37023"/>
      </dsp:txXfrm>
    </dsp:sp>
    <dsp:sp modelId="{9BB189AE-9EE4-480C-9321-821B525DCB3E}">
      <dsp:nvSpPr>
        <dsp:cNvPr id="0" name=""/>
        <dsp:cNvSpPr/>
      </dsp:nvSpPr>
      <dsp:spPr>
        <a:xfrm>
          <a:off x="5691567" y="3460687"/>
          <a:ext cx="1503164" cy="7515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>
              <a:solidFill>
                <a:schemeClr val="tx2"/>
              </a:solidFill>
            </a:rPr>
            <a:t>BUHAR ENJEKSİYONU</a:t>
          </a:r>
          <a:endParaRPr lang="en-US" sz="1600" kern="1200" dirty="0">
            <a:solidFill>
              <a:schemeClr val="tx2"/>
            </a:solidFill>
          </a:endParaRPr>
        </a:p>
      </dsp:txBody>
      <dsp:txXfrm>
        <a:off x="5713580" y="3482700"/>
        <a:ext cx="1459138" cy="707556"/>
      </dsp:txXfrm>
    </dsp:sp>
    <dsp:sp modelId="{80738380-46A1-43C1-ADDA-9EFCECAEBB18}">
      <dsp:nvSpPr>
        <dsp:cNvPr id="0" name=""/>
        <dsp:cNvSpPr/>
      </dsp:nvSpPr>
      <dsp:spPr>
        <a:xfrm rot="2142401">
          <a:off x="5020704" y="4471403"/>
          <a:ext cx="740460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740460" y="13315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chemeClr val="tx2"/>
            </a:solidFill>
          </a:endParaRPr>
        </a:p>
      </dsp:txBody>
      <dsp:txXfrm>
        <a:off x="5372423" y="4466206"/>
        <a:ext cx="37023" cy="37023"/>
      </dsp:txXfrm>
    </dsp:sp>
    <dsp:sp modelId="{6C8A4B8A-B10A-44AA-BB04-48F6026BFD20}">
      <dsp:nvSpPr>
        <dsp:cNvPr id="0" name=""/>
        <dsp:cNvSpPr/>
      </dsp:nvSpPr>
      <dsp:spPr>
        <a:xfrm>
          <a:off x="5691567" y="4325007"/>
          <a:ext cx="1503164" cy="7515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>
              <a:solidFill>
                <a:schemeClr val="tx2"/>
              </a:solidFill>
            </a:rPr>
            <a:t>BUHAR İNFÜZYONU</a:t>
          </a:r>
          <a:endParaRPr lang="en-US" sz="1600" kern="1200" dirty="0">
            <a:solidFill>
              <a:schemeClr val="tx2"/>
            </a:solidFill>
          </a:endParaRPr>
        </a:p>
      </dsp:txBody>
      <dsp:txXfrm>
        <a:off x="5713580" y="4347020"/>
        <a:ext cx="1459138" cy="7075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B7646E-8811-423A-9C42-2CBFADA00A96}" type="datetimeFigureOut">
              <a:rPr lang="en-US" smtClean="0"/>
              <a:t>17-03-2026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360E59-1627-4404-ACC5-51C744AB0F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677E230-58DD-43ED-96A1-552DDAB53532}" type="datetimeFigureOut">
              <a:rPr lang="en-US" smtClean="0"/>
              <a:pPr/>
              <a:t>17-03-2026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41221E5-7225-48EB-A4EE-420E7BFCF7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21888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1888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13" name="Straight Connector 12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15" name="Straight Connector 14"/>
          <p:cNvCxnSpPr/>
          <p:nvPr/>
        </p:nvCxnSpPr>
        <p:spPr bwMode="white">
          <a:xfrm>
            <a:off x="121888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 bwMode="white">
          <a:xfrm>
            <a:off x="0" y="5631204"/>
            <a:ext cx="182832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C6F8EA-316C-41DE-B9A4-EDCC3A85ED9A}" type="datetimeFigureOut">
              <a:rPr lang="en-US"/>
              <a:pPr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795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088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1" name="Straight Connector 10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"/>
          <p:cNvSpPr>
            <a:spLocks/>
          </p:cNvSpPr>
          <p:nvPr/>
        </p:nvSpPr>
        <p:spPr bwMode="white">
          <a:xfrm rot="5400000"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14" name="Straight Connector 13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281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553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1216152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22" name="Straight Connector 21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8" name="Pi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23" name="Straight Connector 22"/>
          <p:cNvCxnSpPr/>
          <p:nvPr/>
        </p:nvCxnSpPr>
        <p:spPr bwMode="white">
          <a:xfrm>
            <a:off x="1216152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11579384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11274663" y="0"/>
            <a:ext cx="304721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1218883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-2" y="0"/>
            <a:ext cx="1218883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0" y="0"/>
            <a:ext cx="12188825" cy="6096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31" name="Straight Connector 30"/>
          <p:cNvCxnSpPr/>
          <p:nvPr/>
        </p:nvCxnSpPr>
        <p:spPr bwMode="white">
          <a:xfrm>
            <a:off x="11573293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0" y="0"/>
            <a:ext cx="1216152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33" name="Straight Connector 32"/>
          <p:cNvCxnSpPr/>
          <p:nvPr/>
        </p:nvCxnSpPr>
        <p:spPr bwMode="white">
          <a:xfrm>
            <a:off x="1218884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C6F8EA-316C-41DE-B9A4-EDCC3A85ED9A}" type="datetimeFigureOut">
              <a:rPr lang="en-US"/>
              <a:pPr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anchor="b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446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911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57349" y="1499616"/>
            <a:ext cx="4818888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57349" y="2514600"/>
            <a:ext cx="4818888" cy="365556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835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357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26239" y="0"/>
            <a:ext cx="30472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cxnSp>
        <p:nvCxnSpPr>
          <p:cNvPr id="7" name="Straight Connector 6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0969942" y="0"/>
            <a:ext cx="922621" cy="6858000"/>
          </a:xfrm>
          <a:prstGeom prst="rect">
            <a:avLst/>
          </a:prstGeom>
          <a:solidFill>
            <a:schemeClr val="accent1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1892563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38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1792" y="0"/>
            <a:ext cx="414771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62179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1074240" y="381000"/>
            <a:ext cx="3293422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251" y="482600"/>
            <a:ext cx="6195986" cy="568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white">
          <a:xfrm>
            <a:off x="1074240" y="1828800"/>
            <a:ext cx="3293422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804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875530" y="0"/>
            <a:ext cx="7017034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5180251" y="482600"/>
            <a:ext cx="6195986" cy="5689600"/>
          </a:xfrm>
          <a:ln w="190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11879867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90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4" name="Straight Connector 13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"/>
          <p:cNvSpPr>
            <a:spLocks/>
          </p:cNvSpPr>
          <p:nvPr/>
        </p:nvSpPr>
        <p:spPr bwMode="white">
          <a:xfrm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16" name="Straight Connector 15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C2C6F8EA-316C-41DE-B9A4-EDCC3A85ED9A}" type="datetimeFigureOut">
              <a:rPr lang="en-US"/>
              <a:pPr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432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46888" indent="-246888" algn="r" defTabSz="914400" rtl="1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r" defTabSz="914400" rtl="1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0"/>
            <a:r>
              <a:rPr lang="tr-TR" dirty="0">
                <a:solidFill>
                  <a:srgbClr val="00B050"/>
                </a:solidFill>
              </a:rPr>
              <a:t>Isı ve Kütle Transferi</a:t>
            </a:r>
            <a:br>
              <a:rPr lang="ar-SY" dirty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>Isı Değiştiriciler</a:t>
            </a:r>
            <a:endParaRPr lang="tr-TR" sz="34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8669" y="4344914"/>
            <a:ext cx="7516442" cy="2036413"/>
          </a:xfrm>
        </p:spPr>
        <p:txBody>
          <a:bodyPr>
            <a:normAutofit fontScale="92500" lnSpcReduction="10000"/>
          </a:bodyPr>
          <a:lstStyle/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7030A0"/>
                </a:solidFill>
              </a:rPr>
              <a:t>Mühendislik Mimarlık Fakültesi </a:t>
            </a:r>
          </a:p>
          <a:p>
            <a:pPr rtl="0">
              <a:lnSpc>
                <a:spcPct val="150000"/>
              </a:lnSpc>
            </a:pPr>
            <a:r>
              <a:rPr lang="tr-TR" dirty="0"/>
              <a:t>Gıda Mühendisliği Bölümü</a:t>
            </a:r>
          </a:p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Dr. Farhan ALFİN		2018-2019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327" y="188640"/>
            <a:ext cx="2143125" cy="2143125"/>
          </a:xfrm>
          <a:prstGeom prst="rect">
            <a:avLst/>
          </a:prstGeom>
        </p:spPr>
      </p:pic>
      <p:pic>
        <p:nvPicPr>
          <p:cNvPr id="1026" name="Picture 2" descr="Ä°lgili resim">
            <a:extLst>
              <a:ext uri="{FF2B5EF4-FFF2-40B4-BE49-F238E27FC236}">
                <a16:creationId xmlns:a16="http://schemas.microsoft.com/office/drawing/2014/main" id="{E5EEB31C-7CC0-4A31-940B-B859BF735F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210" y="239057"/>
            <a:ext cx="3765799" cy="209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67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</a:pPr>
            <a:endParaRPr lang="tr-TR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F7DBAFB-2631-4F9C-A4D5-09A179C6F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710" y="185083"/>
            <a:ext cx="4879404" cy="6381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8671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Ürün akımına karşı ısıtma-soğutma akımının yönü birbirine göre hem paralel (</a:t>
            </a:r>
            <a:r>
              <a:rPr lang="tr-TR" dirty="0">
                <a:solidFill>
                  <a:srgbClr val="C00000"/>
                </a:solidFill>
              </a:rPr>
              <a:t>aynı yönde</a:t>
            </a:r>
            <a:r>
              <a:rPr lang="tr-TR" dirty="0"/>
              <a:t>) hem de ters akış (</a:t>
            </a:r>
            <a:r>
              <a:rPr lang="tr-TR" dirty="0">
                <a:solidFill>
                  <a:srgbClr val="0070C0"/>
                </a:solidFill>
              </a:rPr>
              <a:t>ters yönde</a:t>
            </a:r>
            <a:r>
              <a:rPr lang="tr-TR" dirty="0"/>
              <a:t>) şeklinde olabilir.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>
                <a:solidFill>
                  <a:srgbClr val="0000FF"/>
                </a:solidFill>
              </a:rPr>
              <a:t>Akış yönünün </a:t>
            </a:r>
            <a:r>
              <a:rPr lang="tr-TR" dirty="0">
                <a:solidFill>
                  <a:srgbClr val="00B050"/>
                </a:solidFill>
              </a:rPr>
              <a:t>ısı değiştiricinin performansı </a:t>
            </a:r>
            <a:r>
              <a:rPr lang="tr-TR" dirty="0"/>
              <a:t>üzerine etkisini daha ilerde tartışacağız.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endParaRPr lang="tr-TR" dirty="0"/>
          </a:p>
        </p:txBody>
      </p:sp>
      <p:pic>
        <p:nvPicPr>
          <p:cNvPr id="3074" name="Picture 2" descr="food heat exchanger ile ilgili gÃ¶rsel sonucu">
            <a:extLst>
              <a:ext uri="{FF2B5EF4-FFF2-40B4-BE49-F238E27FC236}">
                <a16:creationId xmlns:a16="http://schemas.microsoft.com/office/drawing/2014/main" id="{F069AD5B-F789-4731-9F41-4C92FF8E31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928" y="3618002"/>
            <a:ext cx="5318309" cy="2907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Ä°lgili resim">
            <a:extLst>
              <a:ext uri="{FF2B5EF4-FFF2-40B4-BE49-F238E27FC236}">
                <a16:creationId xmlns:a16="http://schemas.microsoft.com/office/drawing/2014/main" id="{BDD0B252-D3DF-4E7D-BB3F-87DB417A3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044" y="3729923"/>
            <a:ext cx="3275884" cy="279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305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</a:pPr>
            <a:endParaRPr lang="tr-TR" dirty="0"/>
          </a:p>
        </p:txBody>
      </p:sp>
      <p:pic>
        <p:nvPicPr>
          <p:cNvPr id="1026" name="Picture 2" descr="Ä°lgili resim">
            <a:extLst>
              <a:ext uri="{FF2B5EF4-FFF2-40B4-BE49-F238E27FC236}">
                <a16:creationId xmlns:a16="http://schemas.microsoft.com/office/drawing/2014/main" id="{A92CF0A3-C1A6-4E26-8304-7BA4DD5DB1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980" y="544600"/>
            <a:ext cx="8821456" cy="576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108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Ürün akımında artan </a:t>
            </a:r>
            <a:r>
              <a:rPr lang="tr-TR" dirty="0">
                <a:solidFill>
                  <a:srgbClr val="FF0909"/>
                </a:solidFill>
              </a:rPr>
              <a:t>kargaşa etkisi yaratmak </a:t>
            </a:r>
            <a:r>
              <a:rPr lang="tr-TR" dirty="0"/>
              <a:t>amacıyla </a:t>
            </a:r>
            <a:r>
              <a:rPr lang="tr-TR" dirty="0">
                <a:solidFill>
                  <a:srgbClr val="00B050"/>
                </a:solidFill>
              </a:rPr>
              <a:t>plakaların üzerine özel motifler </a:t>
            </a:r>
            <a:r>
              <a:rPr lang="tr-TR" dirty="0"/>
              <a:t>baskı yapılır, dolayısıyla daha iyi ısı aktarımı sağlanabilir.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Böyle bir modele örnek, yüzeysel </a:t>
            </a:r>
            <a:r>
              <a:rPr lang="tr-TR" dirty="0">
                <a:solidFill>
                  <a:srgbClr val="FF0909"/>
                </a:solidFill>
              </a:rPr>
              <a:t>balıksırtı</a:t>
            </a:r>
            <a:r>
              <a:rPr lang="tr-TR" dirty="0"/>
              <a:t> kabartmalı tasarımdır.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endParaRPr lang="tr-TR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3F2740A-DF59-4ACA-8447-0902F2DC1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911" y="3429000"/>
            <a:ext cx="5445002" cy="2694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6239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5976664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Plakalı ısı değiştiriciler </a:t>
            </a:r>
            <a:r>
              <a:rPr lang="tr-TR" dirty="0">
                <a:solidFill>
                  <a:srgbClr val="FF0909"/>
                </a:solidFill>
              </a:rPr>
              <a:t>düşük </a:t>
            </a:r>
            <a:r>
              <a:rPr lang="tr-TR" dirty="0" err="1">
                <a:solidFill>
                  <a:srgbClr val="FF0909"/>
                </a:solidFill>
              </a:rPr>
              <a:t>viskoziteli</a:t>
            </a:r>
            <a:r>
              <a:rPr lang="tr-TR" dirty="0">
                <a:solidFill>
                  <a:srgbClr val="FF0909"/>
                </a:solidFill>
              </a:rPr>
              <a:t> </a:t>
            </a:r>
            <a:r>
              <a:rPr lang="tr-TR" dirty="0"/>
              <a:t>(&lt;5 </a:t>
            </a:r>
            <a:r>
              <a:rPr lang="tr-TR" dirty="0" err="1"/>
              <a:t>Pa.s</a:t>
            </a:r>
            <a:r>
              <a:rPr lang="tr-TR" dirty="0"/>
              <a:t>) sıvı gıdalar için uygundur.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Eğer </a:t>
            </a:r>
            <a:r>
              <a:rPr lang="tr-TR" dirty="0">
                <a:solidFill>
                  <a:srgbClr val="0000FF"/>
                </a:solidFill>
              </a:rPr>
              <a:t>asılı katı madde </a:t>
            </a:r>
            <a:r>
              <a:rPr lang="tr-TR" dirty="0"/>
              <a:t>bulunuyorsa, parçacıkların eşdeğer </a:t>
            </a:r>
            <a:r>
              <a:rPr lang="tr-TR" dirty="0">
                <a:solidFill>
                  <a:srgbClr val="00FF00"/>
                </a:solidFill>
              </a:rPr>
              <a:t>çapı 0.3 cm’den daha az </a:t>
            </a:r>
            <a:r>
              <a:rPr lang="tr-TR" dirty="0"/>
              <a:t>olmalıdır.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Daha büyük parçacıklar plakaların temas kısımlarına karşı </a:t>
            </a:r>
            <a:r>
              <a:rPr lang="tr-TR" dirty="0">
                <a:solidFill>
                  <a:schemeClr val="tx2"/>
                </a:solidFill>
              </a:rPr>
              <a:t>köprü oluşturabilir </a:t>
            </a:r>
            <a:r>
              <a:rPr lang="tr-TR" dirty="0"/>
              <a:t>ve ısıtma kısımlarında </a:t>
            </a:r>
            <a:r>
              <a:rPr lang="tr-TR" dirty="0">
                <a:solidFill>
                  <a:srgbClr val="FF0066"/>
                </a:solidFill>
              </a:rPr>
              <a:t>yanabilir</a:t>
            </a:r>
            <a:r>
              <a:rPr lang="tr-TR" dirty="0"/>
              <a:t>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Bir endüstriyel ölçekli ısı değiştiricisinde, </a:t>
            </a:r>
            <a:r>
              <a:rPr lang="tr-TR" dirty="0">
                <a:solidFill>
                  <a:srgbClr val="0070C0"/>
                </a:solidFill>
              </a:rPr>
              <a:t>5000-20000 kg/saat ürün akış hızları sağlanabilir.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endParaRPr lang="tr-TR" dirty="0"/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5525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</a:pPr>
            <a:endParaRPr lang="tr-TR" dirty="0">
              <a:solidFill>
                <a:srgbClr val="C00000"/>
              </a:solidFill>
            </a:endParaRPr>
          </a:p>
        </p:txBody>
      </p:sp>
      <p:pic>
        <p:nvPicPr>
          <p:cNvPr id="6146" name="Picture 2" descr="Plate Heat Exchanger">
            <a:extLst>
              <a:ext uri="{FF2B5EF4-FFF2-40B4-BE49-F238E27FC236}">
                <a16:creationId xmlns:a16="http://schemas.microsoft.com/office/drawing/2014/main" id="{DE126CB4-231A-4575-8A63-16336B66206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436" y="380611"/>
            <a:ext cx="4251459" cy="4450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Process GIF">
            <a:extLst>
              <a:ext uri="{FF2B5EF4-FFF2-40B4-BE49-F238E27FC236}">
                <a16:creationId xmlns:a16="http://schemas.microsoft.com/office/drawing/2014/main" id="{1C5CE8F4-C2FF-484F-AD29-6A74E4106FD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388" y="539177"/>
            <a:ext cx="5497849" cy="429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972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Plakalı ısı değiştiriciler </a:t>
            </a:r>
            <a:r>
              <a:rPr lang="tr-TR" dirty="0">
                <a:solidFill>
                  <a:srgbClr val="FF0909"/>
                </a:solidFill>
              </a:rPr>
              <a:t>düşük </a:t>
            </a:r>
            <a:r>
              <a:rPr lang="tr-TR" dirty="0" err="1">
                <a:solidFill>
                  <a:srgbClr val="FF0909"/>
                </a:solidFill>
              </a:rPr>
              <a:t>viskoziteli</a:t>
            </a:r>
            <a:r>
              <a:rPr lang="tr-TR" dirty="0">
                <a:solidFill>
                  <a:srgbClr val="FF0909"/>
                </a:solidFill>
              </a:rPr>
              <a:t> </a:t>
            </a:r>
            <a:r>
              <a:rPr lang="tr-TR" dirty="0"/>
              <a:t>(&lt;5 </a:t>
            </a:r>
            <a:r>
              <a:rPr lang="tr-TR" dirty="0" err="1"/>
              <a:t>Pa.s</a:t>
            </a:r>
            <a:r>
              <a:rPr lang="tr-TR" dirty="0"/>
              <a:t>) sıvı gıdalar için uygundur.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Plakalı ısı değiştiricileri kullanırken, </a:t>
            </a:r>
            <a:r>
              <a:rPr lang="tr-TR" dirty="0">
                <a:solidFill>
                  <a:srgbClr val="0070C0"/>
                </a:solidFill>
              </a:rPr>
              <a:t>süt proteinleri</a:t>
            </a:r>
            <a:r>
              <a:rPr lang="tr-TR" dirty="0"/>
              <a:t> gibi katı gıda maddelerinin plaka yüzeylerinde </a:t>
            </a:r>
            <a:r>
              <a:rPr lang="tr-TR" dirty="0">
                <a:solidFill>
                  <a:srgbClr val="C00000"/>
                </a:solidFill>
              </a:rPr>
              <a:t>tortu tabakası </a:t>
            </a:r>
            <a:r>
              <a:rPr lang="tr-TR" dirty="0"/>
              <a:t>oluşturmasını azaltmak için özen gösterilmelidir.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Bu </a:t>
            </a:r>
            <a:r>
              <a:rPr lang="tr-TR" dirty="0">
                <a:solidFill>
                  <a:schemeClr val="tx2">
                    <a:lumMod val="95000"/>
                    <a:lumOff val="5000"/>
                  </a:schemeClr>
                </a:solidFill>
              </a:rPr>
              <a:t>tortu tabakası</a:t>
            </a:r>
            <a:r>
              <a:rPr lang="tr-TR" dirty="0">
                <a:solidFill>
                  <a:schemeClr val="bg1"/>
                </a:solidFill>
              </a:rPr>
              <a:t>, </a:t>
            </a:r>
            <a:r>
              <a:rPr lang="tr-TR" b="1" i="1" dirty="0">
                <a:solidFill>
                  <a:srgbClr val="002060"/>
                </a:solidFill>
              </a:rPr>
              <a:t>birikinti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/>
              <a:t>olarak da isimlendirilir, ısıtma ortamından ürüne </a:t>
            </a:r>
            <a:r>
              <a:rPr lang="tr-TR" dirty="0">
                <a:solidFill>
                  <a:srgbClr val="FFC000"/>
                </a:solidFill>
              </a:rPr>
              <a:t>ısı aktarım hızını </a:t>
            </a:r>
            <a:r>
              <a:rPr lang="tr-TR" dirty="0"/>
              <a:t>da düşürecek; buna ek olarak, </a:t>
            </a:r>
            <a:r>
              <a:rPr lang="tr-TR" dirty="0">
                <a:solidFill>
                  <a:srgbClr val="00B0F0"/>
                </a:solidFill>
              </a:rPr>
              <a:t>basınç düşüşü </a:t>
            </a:r>
            <a:r>
              <a:rPr lang="tr-TR" dirty="0"/>
              <a:t>de belli bir zaman periyodu içinde artacaktır. </a:t>
            </a:r>
          </a:p>
        </p:txBody>
      </p:sp>
    </p:spTree>
    <p:extLst>
      <p:ext uri="{BB962C8B-B14F-4D97-AF65-F5344CB8AC3E}">
        <p14:creationId xmlns:p14="http://schemas.microsoft.com/office/powerpoint/2010/main" val="79888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Sonuç olarak, işlem durdurulur ve plakalar </a:t>
            </a:r>
            <a:r>
              <a:rPr lang="tr-TR" dirty="0">
                <a:solidFill>
                  <a:srgbClr val="C00000"/>
                </a:solidFill>
              </a:rPr>
              <a:t>temizlenir.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>
                <a:solidFill>
                  <a:srgbClr val="C00000"/>
                </a:solidFill>
              </a:rPr>
              <a:t>Ultra yüksek sıcaklık </a:t>
            </a:r>
            <a:r>
              <a:rPr lang="tr-TR" dirty="0"/>
              <a:t>uygulamaları gerektiren süt ürünleri için işlem süresi genellikle 3-4 saat ile sınırlıdır. </a:t>
            </a:r>
          </a:p>
          <a:p>
            <a:pPr algn="l" rtl="0">
              <a:lnSpc>
                <a:spcPct val="150000"/>
              </a:lnSpc>
            </a:pPr>
            <a:endParaRPr lang="tr-TR" dirty="0">
              <a:solidFill>
                <a:srgbClr val="C00000"/>
              </a:solidFill>
            </a:endParaRPr>
          </a:p>
        </p:txBody>
      </p:sp>
      <p:pic>
        <p:nvPicPr>
          <p:cNvPr id="10242" name="Picture 2" descr="food heat exchanger ile ilgili gÃ¶rsel sonucu">
            <a:extLst>
              <a:ext uri="{FF2B5EF4-FFF2-40B4-BE49-F238E27FC236}">
                <a16:creationId xmlns:a16="http://schemas.microsoft.com/office/drawing/2014/main" id="{D581FFA3-CB78-4CE6-8414-43CA58EB2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361" y="2656470"/>
            <a:ext cx="10270876" cy="3853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68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C00000"/>
                </a:solidFill>
              </a:rPr>
              <a:t>Plakalı ısı değiştiricileri aşağıdaki avantajları sunar: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/>
              <a:t>Bu ısı değiştiricilerin </a:t>
            </a:r>
            <a:r>
              <a:rPr lang="tr-TR" dirty="0">
                <a:solidFill>
                  <a:srgbClr val="00FF00"/>
                </a:solidFill>
              </a:rPr>
              <a:t>bakımı basittir</a:t>
            </a:r>
            <a:r>
              <a:rPr lang="tr-TR" dirty="0"/>
              <a:t>, ürün yüzey için kolaylıkla ve kısa sürede sökülebilir.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/>
              <a:t>Plakalı ısı değiştiriciler gıda uygulamaları için </a:t>
            </a:r>
            <a:r>
              <a:rPr lang="tr-TR" dirty="0">
                <a:solidFill>
                  <a:srgbClr val="FF0000"/>
                </a:solidFill>
              </a:rPr>
              <a:t>hijyenik tasarıma sahiptir.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/>
              <a:t>Gövdeye daha fazla plaka takılarak </a:t>
            </a:r>
            <a:r>
              <a:rPr lang="tr-TR" dirty="0">
                <a:solidFill>
                  <a:srgbClr val="0000FF"/>
                </a:solidFill>
              </a:rPr>
              <a:t>kapasiteleri kolaylıkla arttırılabilir.</a:t>
            </a:r>
          </a:p>
          <a:p>
            <a:pPr algn="l" rtl="0">
              <a:lnSpc>
                <a:spcPct val="120000"/>
              </a:lnSpc>
              <a:spcBef>
                <a:spcPts val="60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250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/>
              <a:t>Plakalı ısı değiştiriciler kullanılarak, diğer temassız ısı değiştiricilere kıyasla </a:t>
            </a:r>
            <a:r>
              <a:rPr lang="tr-TR" dirty="0">
                <a:solidFill>
                  <a:srgbClr val="FF0909"/>
                </a:solidFill>
              </a:rPr>
              <a:t>daha düşük yatırım sermayesi </a:t>
            </a:r>
            <a:r>
              <a:rPr lang="tr-TR" dirty="0"/>
              <a:t>ile ürünü ortam sıcaklığına 1 °C’ye yaklaşana dek ısıtıp soğutabiliriz.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/>
              <a:t>Plakalı ısı değiştiricileri </a:t>
            </a:r>
            <a:r>
              <a:rPr lang="tr-TR" dirty="0">
                <a:solidFill>
                  <a:srgbClr val="0070C0"/>
                </a:solidFill>
              </a:rPr>
              <a:t>yeniden kullanım </a:t>
            </a:r>
            <a:r>
              <a:rPr lang="tr-TR" dirty="0"/>
              <a:t>ile </a:t>
            </a:r>
            <a:r>
              <a:rPr lang="tr-TR" dirty="0">
                <a:solidFill>
                  <a:srgbClr val="FF0909"/>
                </a:solidFill>
              </a:rPr>
              <a:t>enerji korunumu </a:t>
            </a:r>
            <a:r>
              <a:rPr lang="tr-TR" dirty="0"/>
              <a:t>açısından fırsatlar sunmaktadır.</a:t>
            </a:r>
          </a:p>
          <a:p>
            <a:pPr algn="l" rtl="0">
              <a:lnSpc>
                <a:spcPct val="150000"/>
              </a:lnSpc>
            </a:pPr>
            <a:endParaRPr lang="tr-T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84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Bu hafta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b="1" dirty="0">
                <a:solidFill>
                  <a:srgbClr val="FF0000"/>
                </a:solidFill>
              </a:rPr>
              <a:t>GIDA ÜRÜNLERİNİN ISITILMASI VE SOĞUTULMASI İÇİN KULLANILAN SİSTEMLER</a:t>
            </a:r>
            <a:endParaRPr lang="tr-TR" sz="2800" dirty="0"/>
          </a:p>
        </p:txBody>
      </p:sp>
      <p:pic>
        <p:nvPicPr>
          <p:cNvPr id="2050" name="Picture 2" descr="Ä°lgili resim">
            <a:extLst>
              <a:ext uri="{FF2B5EF4-FFF2-40B4-BE49-F238E27FC236}">
                <a16:creationId xmlns:a16="http://schemas.microsoft.com/office/drawing/2014/main" id="{C125A846-DA4C-4A2E-8F7E-AA0575EDE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6580" y="3068960"/>
            <a:ext cx="2655671" cy="348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Ä°lgili resim">
            <a:extLst>
              <a:ext uri="{FF2B5EF4-FFF2-40B4-BE49-F238E27FC236}">
                <a16:creationId xmlns:a16="http://schemas.microsoft.com/office/drawing/2014/main" id="{B2237221-82A2-4B7C-8D2F-E80E4E3C6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433" y="3821924"/>
            <a:ext cx="4996403" cy="272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042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/>
              <a:t>Plakalı ısı değiştiriciler kullanılarak, diğer temassız ısı değiştiricilere kıyasla </a:t>
            </a:r>
            <a:r>
              <a:rPr lang="tr-TR" dirty="0">
                <a:solidFill>
                  <a:srgbClr val="FF0909"/>
                </a:solidFill>
              </a:rPr>
              <a:t>daha düşük yatırım sermayesi </a:t>
            </a:r>
            <a:r>
              <a:rPr lang="tr-TR" dirty="0"/>
              <a:t>ile ürünü ortam sıcaklığına 1 °C’ye yaklaşana dek ısıtıp soğutabiliriz.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/>
              <a:t>Plakalı ısı değiştiricileri </a:t>
            </a:r>
            <a:r>
              <a:rPr lang="tr-TR" dirty="0">
                <a:solidFill>
                  <a:srgbClr val="0070C0"/>
                </a:solidFill>
              </a:rPr>
              <a:t>yeniden kullanım </a:t>
            </a:r>
            <a:r>
              <a:rPr lang="tr-TR" dirty="0"/>
              <a:t>ile </a:t>
            </a:r>
            <a:r>
              <a:rPr lang="tr-TR" dirty="0">
                <a:solidFill>
                  <a:srgbClr val="FF0909"/>
                </a:solidFill>
              </a:rPr>
              <a:t>enerji korunumu </a:t>
            </a:r>
            <a:r>
              <a:rPr lang="tr-TR" dirty="0"/>
              <a:t>açısından fırsatlar sunmaktadır.</a:t>
            </a:r>
          </a:p>
          <a:p>
            <a:pPr algn="l" rtl="0">
              <a:lnSpc>
                <a:spcPct val="150000"/>
              </a:lnSpc>
            </a:pPr>
            <a:endParaRPr lang="tr-T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504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0070C0"/>
                </a:solidFill>
              </a:rPr>
              <a:t>Borulu Isı Değiştirici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En basit temassız ısı değiştirici tipi, </a:t>
            </a:r>
            <a:r>
              <a:rPr lang="tr-TR" dirty="0">
                <a:solidFill>
                  <a:srgbClr val="0070C0"/>
                </a:solidFill>
              </a:rPr>
              <a:t>iç içe </a:t>
            </a:r>
            <a:r>
              <a:rPr lang="tr-TR" dirty="0"/>
              <a:t>geçmiş </a:t>
            </a:r>
            <a:r>
              <a:rPr lang="tr-TR" dirty="0">
                <a:solidFill>
                  <a:srgbClr val="FF0000"/>
                </a:solidFill>
              </a:rPr>
              <a:t>eş merkezli iki borudan </a:t>
            </a:r>
            <a:r>
              <a:rPr lang="tr-TR" dirty="0"/>
              <a:t>oluşan çift borulu ısı değiştiricidir.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İki akışkan akımından biri borular arası boşluktan (</a:t>
            </a:r>
            <a:r>
              <a:rPr lang="tr-TR" dirty="0" err="1"/>
              <a:t>annulus</a:t>
            </a:r>
            <a:r>
              <a:rPr lang="tr-TR" dirty="0"/>
              <a:t>) diğeri iç borudan akar.</a:t>
            </a:r>
          </a:p>
          <a:p>
            <a:pPr algn="l" rtl="0">
              <a:lnSpc>
                <a:spcPct val="120000"/>
              </a:lnSpc>
              <a:spcBef>
                <a:spcPts val="600"/>
              </a:spcBef>
            </a:pPr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156D76-4E8C-4FA5-8622-ECF1721D9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848" y="4367366"/>
            <a:ext cx="5869128" cy="2312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180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</a:pPr>
            <a:r>
              <a:rPr lang="tr-TR" dirty="0"/>
              <a:t>Akımlar aynı yönde (paralel akış) veya birbirine ters yönde (ters akış) akabilir.</a:t>
            </a:r>
          </a:p>
          <a:p>
            <a:pPr algn="l" rtl="0">
              <a:lnSpc>
                <a:spcPct val="150000"/>
              </a:lnSpc>
            </a:pPr>
            <a:r>
              <a:rPr lang="tr-TR" dirty="0"/>
              <a:t>Çift borulu ısı değiştiricinin hafif bir değişimi, </a:t>
            </a:r>
            <a:r>
              <a:rPr lang="tr-TR" dirty="0" err="1"/>
              <a:t>şekil’de</a:t>
            </a:r>
            <a:r>
              <a:rPr lang="tr-TR" dirty="0"/>
              <a:t> gösterildiği gibi </a:t>
            </a:r>
            <a:r>
              <a:rPr lang="tr-TR" dirty="0">
                <a:solidFill>
                  <a:srgbClr val="FF0000"/>
                </a:solidFill>
              </a:rPr>
              <a:t>üç borulu ısı değiştiricidir</a:t>
            </a:r>
            <a:r>
              <a:rPr lang="tr-TR" dirty="0"/>
              <a:t>. </a:t>
            </a:r>
          </a:p>
          <a:p>
            <a:pPr algn="l" rtl="0">
              <a:lnSpc>
                <a:spcPct val="150000"/>
              </a:lnSpc>
            </a:pPr>
            <a:endParaRPr lang="tr-T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2583A0-BFA6-4718-AB25-43876A362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050" y="3325285"/>
            <a:ext cx="6516724" cy="3272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679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</a:pPr>
            <a:r>
              <a:rPr lang="tr-TR" dirty="0"/>
              <a:t>Bu ısı değiştiricide, ısıtma/soğutma ortamı </a:t>
            </a:r>
            <a:r>
              <a:rPr lang="tr-TR" dirty="0">
                <a:solidFill>
                  <a:srgbClr val="FF0000"/>
                </a:solidFill>
              </a:rPr>
              <a:t>içteki tüpten </a:t>
            </a:r>
            <a:r>
              <a:rPr lang="tr-TR" dirty="0"/>
              <a:t>ve </a:t>
            </a:r>
            <a:r>
              <a:rPr lang="tr-TR" dirty="0">
                <a:solidFill>
                  <a:srgbClr val="0070C0"/>
                </a:solidFill>
              </a:rPr>
              <a:t>dış kısımdaki </a:t>
            </a:r>
            <a:r>
              <a:rPr lang="tr-TR" dirty="0"/>
              <a:t>borular arası boşluktan akarken, </a:t>
            </a:r>
            <a:r>
              <a:rPr lang="tr-TR" dirty="0">
                <a:solidFill>
                  <a:srgbClr val="7030A0"/>
                </a:solidFill>
              </a:rPr>
              <a:t>ürün ise iç kısımdaki borular arası </a:t>
            </a:r>
            <a:r>
              <a:rPr lang="tr-TR" dirty="0"/>
              <a:t>boşluktan akar.</a:t>
            </a:r>
          </a:p>
          <a:p>
            <a:pPr algn="l" rtl="0">
              <a:lnSpc>
                <a:spcPct val="150000"/>
              </a:lnSpc>
            </a:pPr>
            <a:r>
              <a:rPr lang="tr-TR" dirty="0">
                <a:solidFill>
                  <a:srgbClr val="00B050"/>
                </a:solidFill>
              </a:rPr>
              <a:t>En içte kalan boru kargaşa </a:t>
            </a:r>
            <a:r>
              <a:rPr lang="tr-TR" dirty="0"/>
              <a:t>yaratarak daha iyi ısı aktarımı sağlamak amacıyla özel olarak tasarlanmış engeller içerebilir. </a:t>
            </a:r>
          </a:p>
          <a:p>
            <a:pPr algn="l" rtl="0">
              <a:lnSpc>
                <a:spcPct val="150000"/>
              </a:lnSpc>
            </a:pPr>
            <a:endParaRPr lang="tr-TR" dirty="0"/>
          </a:p>
        </p:txBody>
      </p:sp>
      <p:pic>
        <p:nvPicPr>
          <p:cNvPr id="14338" name="Picture 2" descr="Ä°lgili resim">
            <a:extLst>
              <a:ext uri="{FF2B5EF4-FFF2-40B4-BE49-F238E27FC236}">
                <a16:creationId xmlns:a16="http://schemas.microsoft.com/office/drawing/2014/main" id="{675A21DE-B2C6-493B-9A0E-6F917976C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180" y="3832891"/>
            <a:ext cx="3816424" cy="2764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qph.fs.quoracdn.net/main-qimg-2f366dcbd4ecad0c566fad10a341c836-c">
            <a:extLst>
              <a:ext uri="{FF2B5EF4-FFF2-40B4-BE49-F238E27FC236}">
                <a16:creationId xmlns:a16="http://schemas.microsoft.com/office/drawing/2014/main" id="{DE419CF1-3983-4432-B0AA-128EA67C9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3675" y="4040681"/>
            <a:ext cx="3758209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4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</a:pPr>
            <a:r>
              <a:rPr lang="tr-TR" dirty="0"/>
              <a:t>Üç borulu ısı değiştiricinin bazı özel endüstriyel uygulamalarına; </a:t>
            </a:r>
            <a:r>
              <a:rPr lang="tr-TR" dirty="0">
                <a:solidFill>
                  <a:srgbClr val="C00000"/>
                </a:solidFill>
              </a:rPr>
              <a:t>konsantre edilmemiş portakal suyunun </a:t>
            </a:r>
            <a:r>
              <a:rPr lang="tr-TR" dirty="0"/>
              <a:t>4°C’den 93°C’ye ısıtılması; </a:t>
            </a:r>
            <a:r>
              <a:rPr lang="tr-TR" dirty="0">
                <a:solidFill>
                  <a:srgbClr val="0070C0"/>
                </a:solidFill>
              </a:rPr>
              <a:t>çökelek yıkama suyunun </a:t>
            </a:r>
            <a:r>
              <a:rPr lang="tr-TR" dirty="0"/>
              <a:t>46°C’den 18°C’ye soğuk su ile </a:t>
            </a:r>
            <a:r>
              <a:rPr lang="tr-TR" dirty="0">
                <a:solidFill>
                  <a:srgbClr val="FF0066"/>
                </a:solidFill>
              </a:rPr>
              <a:t>soğutulması</a:t>
            </a:r>
            <a:r>
              <a:rPr lang="tr-TR" dirty="0"/>
              <a:t>; </a:t>
            </a:r>
            <a:r>
              <a:rPr lang="tr-TR" dirty="0">
                <a:solidFill>
                  <a:srgbClr val="00B050"/>
                </a:solidFill>
              </a:rPr>
              <a:t>dondurma</a:t>
            </a:r>
            <a:r>
              <a:rPr lang="tr-TR" dirty="0"/>
              <a:t> karışımının </a:t>
            </a:r>
            <a:r>
              <a:rPr lang="tr-TR" dirty="0">
                <a:solidFill>
                  <a:srgbClr val="1F571F"/>
                </a:solidFill>
              </a:rPr>
              <a:t>amonyak kullanılarak </a:t>
            </a:r>
            <a:r>
              <a:rPr lang="tr-TR" dirty="0"/>
              <a:t>12°C’den 0.5°C’ye soğutulması örnek olarak verilebilir.</a:t>
            </a:r>
          </a:p>
          <a:p>
            <a:pPr algn="l" rtl="0"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481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Gıda endüstrisinde kullanılan bir diğer yaygın ısı değiştirici tipi </a:t>
            </a:r>
            <a:r>
              <a:rPr lang="tr-TR" dirty="0">
                <a:solidFill>
                  <a:srgbClr val="FF0909"/>
                </a:solidFill>
              </a:rPr>
              <a:t>buharlaştırma sistemlerinde </a:t>
            </a:r>
            <a:r>
              <a:rPr lang="tr-TR" dirty="0"/>
              <a:t>sıvı gıdaların ısıtılması gibi uygulamalarda kullanılan </a:t>
            </a:r>
            <a:r>
              <a:rPr lang="tr-TR" dirty="0">
                <a:solidFill>
                  <a:srgbClr val="0000FF"/>
                </a:solidFill>
              </a:rPr>
              <a:t>gövde-boru ısı değiştiricidir</a:t>
            </a:r>
            <a:r>
              <a:rPr lang="tr-TR" dirty="0"/>
              <a:t>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Şekilde gösterildiği gibi, akışkan akımlarından biri </a:t>
            </a:r>
            <a:r>
              <a:rPr lang="tr-TR" dirty="0">
                <a:solidFill>
                  <a:srgbClr val="C00000"/>
                </a:solidFill>
              </a:rPr>
              <a:t>içteki tüpten </a:t>
            </a:r>
            <a:r>
              <a:rPr lang="tr-TR" dirty="0"/>
              <a:t>akarken diğer akışkan akımı ise </a:t>
            </a:r>
            <a:r>
              <a:rPr lang="tr-TR" dirty="0">
                <a:solidFill>
                  <a:srgbClr val="00B050"/>
                </a:solidFill>
              </a:rPr>
              <a:t>gövdeden</a:t>
            </a:r>
            <a:r>
              <a:rPr lang="tr-TR" dirty="0"/>
              <a:t>, </a:t>
            </a:r>
            <a:r>
              <a:rPr lang="tr-TR" dirty="0">
                <a:solidFill>
                  <a:schemeClr val="tx2"/>
                </a:solidFill>
              </a:rPr>
              <a:t>tüplerin üzerinden </a:t>
            </a:r>
            <a:r>
              <a:rPr lang="tr-TR" dirty="0"/>
              <a:t>geçecek şekilde pompalanır.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Gövde kısmında yerleştirilen </a:t>
            </a:r>
            <a:r>
              <a:rPr lang="tr-TR" dirty="0">
                <a:solidFill>
                  <a:schemeClr val="tx2"/>
                </a:solidFill>
              </a:rPr>
              <a:t>engeller</a:t>
            </a:r>
            <a:r>
              <a:rPr lang="tr-TR" dirty="0"/>
              <a:t> </a:t>
            </a:r>
            <a:r>
              <a:rPr lang="tr-TR" dirty="0">
                <a:solidFill>
                  <a:srgbClr val="FF0000"/>
                </a:solidFill>
              </a:rPr>
              <a:t>çapraz akışa </a:t>
            </a:r>
            <a:r>
              <a:rPr lang="tr-TR" dirty="0"/>
              <a:t>olanak sağlar. </a:t>
            </a:r>
          </a:p>
          <a:p>
            <a:pPr algn="l" rtl="0"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1342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Tasarıma bağlı olarak, bir veya daha fazla boru kısmı geçici sağlanabilir.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Gövde boru ısı değiştiriciler, bir gövde iki boru geçişli ve iki gövde dört boru geçişlidir.</a:t>
            </a:r>
          </a:p>
          <a:p>
            <a:pPr algn="l" rtl="0">
              <a:lnSpc>
                <a:spcPct val="150000"/>
              </a:lnSpc>
            </a:pPr>
            <a:endParaRPr lang="tr-TR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4E490F41-9AAF-4BB3-9465-A47DFDA350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949" y="3793009"/>
            <a:ext cx="5268848" cy="2716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AB46FD6C-A6B9-4F67-8468-FC24ABA02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798" y="3068960"/>
            <a:ext cx="4710440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268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</a:pPr>
            <a:endParaRPr lang="tr-TR" dirty="0"/>
          </a:p>
        </p:txBody>
      </p:sp>
      <p:pic>
        <p:nvPicPr>
          <p:cNvPr id="7" name="Picture 2" descr="food heat exchanger ile ilgili gÃ¶rsel sonucu">
            <a:extLst>
              <a:ext uri="{FF2B5EF4-FFF2-40B4-BE49-F238E27FC236}">
                <a16:creationId xmlns:a16="http://schemas.microsoft.com/office/drawing/2014/main" id="{D3B76C83-0824-4AEE-93E8-3FF0348E473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977" y="548680"/>
            <a:ext cx="4573860" cy="3436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Ä°lgili resim">
            <a:extLst>
              <a:ext uri="{FF2B5EF4-FFF2-40B4-BE49-F238E27FC236}">
                <a16:creationId xmlns:a16="http://schemas.microsoft.com/office/drawing/2014/main" id="{47C0730E-57C1-4A77-A861-0B7A7A5E13C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07" y="548680"/>
            <a:ext cx="4573860" cy="343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Ä°lgili resim">
            <a:extLst>
              <a:ext uri="{FF2B5EF4-FFF2-40B4-BE49-F238E27FC236}">
                <a16:creationId xmlns:a16="http://schemas.microsoft.com/office/drawing/2014/main" id="{642C1A7D-87B0-401A-865E-922507763E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636" y="4062272"/>
            <a:ext cx="5484601" cy="2560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197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FF0000"/>
                </a:solidFill>
              </a:rPr>
              <a:t>SIYIRMALI-YÜZEY ISI DEĞİŞTİRİCİ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</a:pPr>
            <a:r>
              <a:rPr lang="tr-TR" dirty="0">
                <a:solidFill>
                  <a:srgbClr val="0070C0"/>
                </a:solidFill>
              </a:rPr>
              <a:t>Borulu ısı değiştiricilerin </a:t>
            </a:r>
            <a:r>
              <a:rPr lang="tr-TR" dirty="0"/>
              <a:t>geleneksel tiplerinde, akışkan akımına doğru gerçekleşen ısı aktarımı hidrolik sürünmeden ve </a:t>
            </a:r>
            <a:r>
              <a:rPr lang="tr-TR" dirty="0">
                <a:solidFill>
                  <a:srgbClr val="FF0066"/>
                </a:solidFill>
              </a:rPr>
              <a:t>boru yüzeyindeki film oluşumu </a:t>
            </a:r>
            <a:r>
              <a:rPr lang="tr-TR" dirty="0"/>
              <a:t>veya </a:t>
            </a:r>
            <a:r>
              <a:rPr lang="tr-TR" dirty="0">
                <a:solidFill>
                  <a:srgbClr val="7030A0"/>
                </a:solidFill>
              </a:rPr>
              <a:t>birikinti</a:t>
            </a:r>
            <a:r>
              <a:rPr lang="tr-TR" dirty="0"/>
              <a:t> nedeniyle oluşan ısı direncin etkilenir. </a:t>
            </a:r>
          </a:p>
          <a:p>
            <a:pPr algn="l" rtl="0">
              <a:lnSpc>
                <a:spcPct val="120000"/>
              </a:lnSpc>
              <a:spcBef>
                <a:spcPts val="600"/>
              </a:spcBef>
            </a:pPr>
            <a:r>
              <a:rPr lang="tr-TR" dirty="0"/>
              <a:t>Eğer boru duvarının </a:t>
            </a:r>
            <a:r>
              <a:rPr lang="tr-TR" dirty="0">
                <a:solidFill>
                  <a:srgbClr val="FF0909"/>
                </a:solidFill>
              </a:rPr>
              <a:t>iç yüzeyinin </a:t>
            </a:r>
            <a:r>
              <a:rPr lang="tr-TR" dirty="0"/>
              <a:t>bazı mekanik parçalar ile sıyırılır ise bu ısı direnci azaltılabilir. </a:t>
            </a:r>
          </a:p>
          <a:p>
            <a:pPr algn="l" rtl="0">
              <a:lnSpc>
                <a:spcPct val="120000"/>
              </a:lnSpc>
              <a:spcBef>
                <a:spcPts val="60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140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Bu </a:t>
            </a:r>
            <a:r>
              <a:rPr lang="tr-TR" dirty="0">
                <a:solidFill>
                  <a:srgbClr val="FF0909"/>
                </a:solidFill>
              </a:rPr>
              <a:t>sıyırma hareketi</a:t>
            </a:r>
            <a:r>
              <a:rPr lang="tr-TR" dirty="0"/>
              <a:t>, oldukça düşük ürün hacimlerine </a:t>
            </a:r>
            <a:r>
              <a:rPr lang="tr-TR" dirty="0">
                <a:solidFill>
                  <a:srgbClr val="0000FF"/>
                </a:solidFill>
              </a:rPr>
              <a:t>hızlı ısı aktarımına </a:t>
            </a:r>
            <a:r>
              <a:rPr lang="tr-TR" dirty="0"/>
              <a:t>olanak sağlar.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Sıyırmalı yüzey silindirin gıda ile temas eden alanları </a:t>
            </a:r>
            <a:r>
              <a:rPr lang="tr-TR" dirty="0">
                <a:solidFill>
                  <a:srgbClr val="00FF00"/>
                </a:solidFill>
              </a:rPr>
              <a:t>paslanmaz çelik</a:t>
            </a:r>
            <a:r>
              <a:rPr lang="tr-TR" dirty="0"/>
              <a:t>, </a:t>
            </a:r>
            <a:r>
              <a:rPr lang="tr-TR" dirty="0">
                <a:solidFill>
                  <a:srgbClr val="C00000"/>
                </a:solidFill>
              </a:rPr>
              <a:t>saf nikel</a:t>
            </a:r>
            <a:r>
              <a:rPr lang="tr-TR" dirty="0"/>
              <a:t>, </a:t>
            </a:r>
            <a:r>
              <a:rPr lang="tr-TR" dirty="0">
                <a:solidFill>
                  <a:srgbClr val="0070C0"/>
                </a:solidFill>
              </a:rPr>
              <a:t>sert krom kaplı nikel </a:t>
            </a:r>
            <a:r>
              <a:rPr lang="tr-TR" dirty="0"/>
              <a:t>veya diğer korozyona dirençli malzemelerden üretilmektedir. </a:t>
            </a:r>
          </a:p>
          <a:p>
            <a:pPr algn="l" rtl="0">
              <a:lnSpc>
                <a:spcPct val="150000"/>
              </a:lnSpc>
            </a:pPr>
            <a:r>
              <a:rPr lang="tr-TR" dirty="0"/>
              <a:t>İçeride yer alan rotor, </a:t>
            </a:r>
            <a:r>
              <a:rPr lang="tr-TR" dirty="0">
                <a:solidFill>
                  <a:srgbClr val="0070C0"/>
                </a:solidFill>
              </a:rPr>
              <a:t>plastik </a:t>
            </a:r>
            <a:r>
              <a:rPr lang="tr-TR" dirty="0" err="1">
                <a:solidFill>
                  <a:srgbClr val="0070C0"/>
                </a:solidFill>
              </a:rPr>
              <a:t>laminar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/>
              <a:t>veya kalıp </a:t>
            </a:r>
            <a:r>
              <a:rPr lang="tr-TR" dirty="0">
                <a:solidFill>
                  <a:srgbClr val="FF0000"/>
                </a:solidFill>
              </a:rPr>
              <a:t>plastik ile kaplanmış bıçaklar </a:t>
            </a:r>
            <a:r>
              <a:rPr lang="tr-TR" dirty="0"/>
              <a:t>içermektedir. </a:t>
            </a:r>
          </a:p>
          <a:p>
            <a:pPr algn="l" rtl="0">
              <a:lnSpc>
                <a:spcPct val="150000"/>
              </a:lnSpc>
            </a:pPr>
            <a:r>
              <a:rPr lang="tr-TR" dirty="0"/>
              <a:t>Rotorun hızı 150 ile 500 </a:t>
            </a:r>
            <a:r>
              <a:rPr lang="tr-TR" dirty="0" err="1"/>
              <a:t>rpm</a:t>
            </a:r>
            <a:r>
              <a:rPr lang="tr-TR" dirty="0"/>
              <a:t> arasında değişmektedir. </a:t>
            </a:r>
          </a:p>
          <a:p>
            <a:pPr algn="l" rtl="0"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322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>
              <a:lnSpc>
                <a:spcPct val="150000"/>
              </a:lnSpc>
            </a:pPr>
            <a:r>
              <a:rPr lang="tr-TR" dirty="0"/>
              <a:t>Giriş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</a:pPr>
            <a:r>
              <a:rPr lang="tr-TR" dirty="0"/>
              <a:t>Bir gıda işletmesinde bulunan çoğu yaygın kullanılan işlemler gıdaların </a:t>
            </a:r>
            <a:r>
              <a:rPr lang="tr-TR" dirty="0">
                <a:solidFill>
                  <a:srgbClr val="FF0000"/>
                </a:solidFill>
              </a:rPr>
              <a:t>ısıtılmasını</a:t>
            </a:r>
            <a:r>
              <a:rPr lang="tr-TR" dirty="0"/>
              <a:t> ve </a:t>
            </a:r>
            <a:r>
              <a:rPr lang="tr-TR" dirty="0">
                <a:solidFill>
                  <a:srgbClr val="0070C0"/>
                </a:solidFill>
              </a:rPr>
              <a:t>soğutulmasını</a:t>
            </a:r>
            <a:r>
              <a:rPr lang="tr-TR" dirty="0"/>
              <a:t> içermektedir. </a:t>
            </a:r>
          </a:p>
          <a:p>
            <a:pPr algn="l" rtl="0">
              <a:lnSpc>
                <a:spcPct val="150000"/>
              </a:lnSpc>
            </a:pPr>
            <a:r>
              <a:rPr lang="tr-TR" dirty="0"/>
              <a:t>Modern gıda endüstrisinde, yaygın olarak soğutma, </a:t>
            </a:r>
            <a:r>
              <a:rPr lang="tr-TR" dirty="0">
                <a:solidFill>
                  <a:srgbClr val="0070C0"/>
                </a:solidFill>
              </a:rPr>
              <a:t>dondurma</a:t>
            </a:r>
            <a:r>
              <a:rPr lang="tr-TR" dirty="0"/>
              <a:t>, ısıl </a:t>
            </a:r>
            <a:r>
              <a:rPr lang="tr-TR" dirty="0">
                <a:solidFill>
                  <a:srgbClr val="FF0000"/>
                </a:solidFill>
              </a:rPr>
              <a:t>sterilizasyon</a:t>
            </a:r>
            <a:r>
              <a:rPr lang="tr-TR" dirty="0"/>
              <a:t>, </a:t>
            </a:r>
            <a:r>
              <a:rPr lang="tr-TR" dirty="0">
                <a:solidFill>
                  <a:srgbClr val="C00000"/>
                </a:solidFill>
              </a:rPr>
              <a:t>kurutma</a:t>
            </a:r>
            <a:r>
              <a:rPr lang="tr-TR" dirty="0"/>
              <a:t> ve </a:t>
            </a:r>
            <a:r>
              <a:rPr lang="tr-TR" dirty="0">
                <a:solidFill>
                  <a:schemeClr val="accent4">
                    <a:lumMod val="50000"/>
                  </a:schemeClr>
                </a:solidFill>
              </a:rPr>
              <a:t>buharlaşma</a:t>
            </a:r>
            <a:r>
              <a:rPr lang="tr-TR" dirty="0"/>
              <a:t> gibi temel işlemlerle karşılaşırız. </a:t>
            </a:r>
          </a:p>
        </p:txBody>
      </p:sp>
    </p:spTree>
    <p:extLst>
      <p:ext uri="{BB962C8B-B14F-4D97-AF65-F5344CB8AC3E}">
        <p14:creationId xmlns:p14="http://schemas.microsoft.com/office/powerpoint/2010/main" val="3223056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</a:pPr>
            <a:endParaRPr lang="tr-TR" dirty="0"/>
          </a:p>
        </p:txBody>
      </p:sp>
      <p:pic>
        <p:nvPicPr>
          <p:cNvPr id="18434" name="Picture 2" descr="Ä°lgili resim">
            <a:extLst>
              <a:ext uri="{FF2B5EF4-FFF2-40B4-BE49-F238E27FC236}">
                <a16:creationId xmlns:a16="http://schemas.microsoft.com/office/drawing/2014/main" id="{6361BF7D-67C4-42D7-A2BF-91F3A2F56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143" y="553454"/>
            <a:ext cx="35623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Ä°lgili resim">
            <a:extLst>
              <a:ext uri="{FF2B5EF4-FFF2-40B4-BE49-F238E27FC236}">
                <a16:creationId xmlns:a16="http://schemas.microsoft.com/office/drawing/2014/main" id="{4A55BD18-C070-4E66-BA79-38B1E4C2B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437" y="4367489"/>
            <a:ext cx="8096250" cy="224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471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>
                <a:solidFill>
                  <a:srgbClr val="FF0000"/>
                </a:solidFill>
              </a:rPr>
              <a:t>Yüksek dönüş hızları </a:t>
            </a:r>
            <a:r>
              <a:rPr lang="tr-TR" dirty="0"/>
              <a:t>daha iyi ısı aktarımı sağlamasına rağmen, muhtemel </a:t>
            </a:r>
            <a:r>
              <a:rPr lang="tr-TR" dirty="0" err="1"/>
              <a:t>maserasyon</a:t>
            </a:r>
            <a:r>
              <a:rPr lang="tr-TR" dirty="0"/>
              <a:t> (ıslanıp yumuşama) nedeniyle işlenmiş ürünün kalitesini etkileyebilir.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Dolayısıyla, işlenecek ürün için uygun dönüş hızı ve rotor ile silindir arası boşluğu dikkatlice seçmeliyiz.</a:t>
            </a:r>
          </a:p>
          <a:p>
            <a:pPr algn="l" rtl="0"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1305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Şekilde görüldüğü gibi rotoru ve ürünü içeren silindir </a:t>
            </a:r>
            <a:r>
              <a:rPr lang="tr-TR" dirty="0">
                <a:solidFill>
                  <a:srgbClr val="0000FF"/>
                </a:solidFill>
              </a:rPr>
              <a:t>dışarıdan bir ceketle çevrelenmiştir</a:t>
            </a:r>
            <a:r>
              <a:rPr lang="tr-TR" dirty="0"/>
              <a:t>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Isıtma/soğutma ortamı dışarıda ki cekete beslenir.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En yaygın kullanılan ortamlar buhar, sıcak su, tuzlu su veya bir soğutucu akışkanıdır. </a:t>
            </a:r>
          </a:p>
          <a:p>
            <a:pPr algn="l" rtl="0">
              <a:lnSpc>
                <a:spcPct val="150000"/>
              </a:lnSpc>
            </a:pPr>
            <a:endParaRPr lang="tr-T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B38525-405E-40BF-9314-288DF5D8A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548" y="3284984"/>
            <a:ext cx="3450754" cy="2795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1714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Sıyırmalı-yüzey ısı değiştiricilerde ürünlerin işlenmesi için kullanılan tipik sıcaklıklar </a:t>
            </a:r>
            <a:r>
              <a:rPr lang="tr-TR" dirty="0">
                <a:solidFill>
                  <a:srgbClr val="FF0909"/>
                </a:solidFill>
              </a:rPr>
              <a:t>-35 ⁰C ile 190 C </a:t>
            </a:r>
            <a:r>
              <a:rPr lang="tr-TR" dirty="0"/>
              <a:t>arasındadır.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Sıyırmalı-yüzey ısı değiştiricide gerçekleştirilen sabit karıştırma hareketi </a:t>
            </a:r>
            <a:r>
              <a:rPr lang="tr-TR" dirty="0">
                <a:solidFill>
                  <a:srgbClr val="0000FF"/>
                </a:solidFill>
              </a:rPr>
              <a:t>ürünün lezzet</a:t>
            </a:r>
            <a:r>
              <a:rPr lang="tr-TR" dirty="0"/>
              <a:t>, renk, aroma ve </a:t>
            </a:r>
            <a:r>
              <a:rPr lang="tr-TR" dirty="0" err="1"/>
              <a:t>dokusal</a:t>
            </a:r>
            <a:r>
              <a:rPr lang="tr-TR" dirty="0"/>
              <a:t> özelliklerinin </a:t>
            </a:r>
            <a:r>
              <a:rPr lang="tr-TR" dirty="0">
                <a:solidFill>
                  <a:srgbClr val="FF0909"/>
                </a:solidFill>
              </a:rPr>
              <a:t>homojenliğini arttırmak </a:t>
            </a:r>
            <a:r>
              <a:rPr lang="tr-TR" dirty="0"/>
              <a:t>için genellikle istenmektedir. </a:t>
            </a:r>
          </a:p>
          <a:p>
            <a:pPr algn="l" rtl="0"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9166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0000FF"/>
                </a:solidFill>
              </a:rPr>
              <a:t>Gıda işleme </a:t>
            </a:r>
            <a:r>
              <a:rPr lang="tr-TR" dirty="0"/>
              <a:t>endüstrisinde, sıyırmalı-yüzey ısı değiştiricilerin </a:t>
            </a:r>
            <a:r>
              <a:rPr lang="tr-TR" dirty="0">
                <a:solidFill>
                  <a:srgbClr val="0000FF"/>
                </a:solidFill>
              </a:rPr>
              <a:t>uygulamaları</a:t>
            </a:r>
            <a:r>
              <a:rPr lang="tr-TR" dirty="0"/>
              <a:t> ısıtma, pastörizasyon, sterilizasyon, çırpma, jelleştirme, </a:t>
            </a:r>
            <a:r>
              <a:rPr lang="tr-TR" dirty="0" err="1"/>
              <a:t>emülsifiye</a:t>
            </a:r>
            <a:r>
              <a:rPr lang="tr-TR" dirty="0"/>
              <a:t> etme, </a:t>
            </a:r>
            <a:r>
              <a:rPr lang="tr-TR" dirty="0" err="1"/>
              <a:t>akışkanlaştırma</a:t>
            </a:r>
            <a:r>
              <a:rPr lang="tr-TR" dirty="0"/>
              <a:t> ve kristalize etme içermektedir.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Bu ısı değiştiricilerde </a:t>
            </a:r>
            <a:r>
              <a:rPr lang="tr-TR" dirty="0">
                <a:solidFill>
                  <a:srgbClr val="FF0000"/>
                </a:solidFill>
              </a:rPr>
              <a:t>geniş bir viskozite aralığında </a:t>
            </a:r>
            <a:r>
              <a:rPr lang="tr-TR" dirty="0"/>
              <a:t>sıvılar pompalanarak işlenmektedir; meyve suları, çorbalar, </a:t>
            </a:r>
            <a:r>
              <a:rPr lang="tr-TR" dirty="0" err="1"/>
              <a:t>turunçgil</a:t>
            </a:r>
            <a:r>
              <a:rPr lang="tr-TR" dirty="0"/>
              <a:t> konsantreleri, fıstık ezmesi, pişirilmiş fasulye, salça ve turta dolguları örnek olarak verilebilir.</a:t>
            </a:r>
          </a:p>
          <a:p>
            <a:pPr algn="l" rtl="0"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1315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0070C0"/>
                </a:solidFill>
              </a:rPr>
              <a:t>BUHAR-İNFÜZYON ISI DEĞİŞTİRİCİ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8317399" cy="49971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Bir buhar-</a:t>
            </a:r>
            <a:r>
              <a:rPr lang="tr-TR" dirty="0" err="1"/>
              <a:t>infüzyon</a:t>
            </a:r>
            <a:r>
              <a:rPr lang="tr-TR" dirty="0"/>
              <a:t> ısı değiştirici buhar ile ürün arasında </a:t>
            </a:r>
            <a:r>
              <a:rPr lang="tr-TR" dirty="0">
                <a:solidFill>
                  <a:srgbClr val="0070C0"/>
                </a:solidFill>
              </a:rPr>
              <a:t>direkt temas sağlar</a:t>
            </a:r>
            <a:r>
              <a:rPr lang="tr-TR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Şekildeki gibi, </a:t>
            </a:r>
            <a:r>
              <a:rPr lang="tr-TR" dirty="0">
                <a:solidFill>
                  <a:srgbClr val="FF0000"/>
                </a:solidFill>
              </a:rPr>
              <a:t>sıvı durumdaki ürün </a:t>
            </a:r>
            <a:r>
              <a:rPr lang="tr-TR" dirty="0"/>
              <a:t>ısı değiştiricinin üstünden pompalanır ve ardından ısıtma haznesindeki </a:t>
            </a:r>
            <a:r>
              <a:rPr lang="tr-TR" dirty="0">
                <a:solidFill>
                  <a:srgbClr val="1F571F"/>
                </a:solidFill>
              </a:rPr>
              <a:t>ince katmanlardan akması sağlanır</a:t>
            </a:r>
            <a:r>
              <a:rPr lang="tr-TR" dirty="0"/>
              <a:t>. </a:t>
            </a:r>
          </a:p>
          <a:p>
            <a:pPr algn="l" rtl="0">
              <a:lnSpc>
                <a:spcPct val="120000"/>
              </a:lnSpc>
              <a:spcBef>
                <a:spcPts val="600"/>
              </a:spcBef>
            </a:pPr>
            <a:endParaRPr lang="tr-TR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98E84FE-2BBA-4D22-A749-E4D5DB922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836" y="1600200"/>
            <a:ext cx="1891349" cy="4857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661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0070C0"/>
                </a:solidFill>
              </a:rPr>
              <a:t>Sıvının viskozitesi </a:t>
            </a:r>
            <a:r>
              <a:rPr lang="tr-TR" dirty="0">
                <a:solidFill>
                  <a:srgbClr val="FF0000"/>
                </a:solidFill>
              </a:rPr>
              <a:t>dağıtıcıların</a:t>
            </a:r>
            <a:r>
              <a:rPr lang="tr-TR" dirty="0"/>
              <a:t> boyutunu belirler.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Doğranmış sebze, kıyılmış et ve pirinç gibi parçacıklar içeren ürünler </a:t>
            </a:r>
            <a:r>
              <a:rPr lang="tr-TR" dirty="0">
                <a:solidFill>
                  <a:srgbClr val="0000FF"/>
                </a:solidFill>
              </a:rPr>
              <a:t>özel olarak tasarlanmış dağıtıcılar </a:t>
            </a:r>
            <a:r>
              <a:rPr lang="tr-TR" dirty="0"/>
              <a:t>ile işlenebilir.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Buhar küçük damlacıklara sahip gıda ile temas ettiğinde </a:t>
            </a:r>
            <a:r>
              <a:rPr lang="tr-TR" dirty="0">
                <a:solidFill>
                  <a:srgbClr val="FF0066"/>
                </a:solidFill>
              </a:rPr>
              <a:t>yüksek ısı aktarım hızları </a:t>
            </a:r>
            <a:r>
              <a:rPr lang="tr-TR" dirty="0"/>
              <a:t>elde edilir.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Buhar </a:t>
            </a:r>
            <a:r>
              <a:rPr lang="tr-TR" dirty="0" err="1"/>
              <a:t>yoğuşması</a:t>
            </a:r>
            <a:r>
              <a:rPr lang="tr-TR" dirty="0"/>
              <a:t> nedeniyle ürünün sıcaklığı oldukça hızlı yükselir. </a:t>
            </a:r>
          </a:p>
        </p:txBody>
      </p:sp>
    </p:spTree>
    <p:extLst>
      <p:ext uri="{BB962C8B-B14F-4D97-AF65-F5344CB8AC3E}">
        <p14:creationId xmlns:p14="http://schemas.microsoft.com/office/powerpoint/2010/main" val="2402485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 err="1">
                <a:solidFill>
                  <a:srgbClr val="C00000"/>
                </a:solidFill>
              </a:rPr>
              <a:t>Yoğuşuk</a:t>
            </a:r>
            <a:r>
              <a:rPr lang="tr-TR" dirty="0">
                <a:solidFill>
                  <a:srgbClr val="C00000"/>
                </a:solidFill>
              </a:rPr>
              <a:t> buhar </a:t>
            </a:r>
            <a:r>
              <a:rPr lang="tr-TR" dirty="0"/>
              <a:t>ile </a:t>
            </a:r>
            <a:r>
              <a:rPr lang="tr-TR" dirty="0">
                <a:solidFill>
                  <a:srgbClr val="00B050"/>
                </a:solidFill>
              </a:rPr>
              <a:t>ısınan ürün </a:t>
            </a:r>
            <a:r>
              <a:rPr lang="tr-TR" dirty="0"/>
              <a:t>haznenin alt bölümünden alınır.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Haznenin dibinde istenilen pişmenin sağlanması amacıyla belli miktarda ısı kalabilir.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Isıtma haznesinin girişinde ve çıkışındaki ürün sıcaklıkları arasındaki fark </a:t>
            </a:r>
            <a:r>
              <a:rPr lang="tr-TR" dirty="0" err="1"/>
              <a:t>deodorize</a:t>
            </a:r>
            <a:r>
              <a:rPr lang="tr-TR" dirty="0"/>
              <a:t> edilmiş süt (76.7’den 82.2°C’ye) için </a:t>
            </a:r>
            <a:r>
              <a:rPr lang="tr-TR" dirty="0">
                <a:solidFill>
                  <a:srgbClr val="00B050"/>
                </a:solidFill>
              </a:rPr>
              <a:t>5.5 °C’ye kadar düşebilir </a:t>
            </a:r>
            <a:r>
              <a:rPr lang="tr-TR" dirty="0"/>
              <a:t>veya aseptik paketlenmiş sterilize puding (48.9’den 145.6°C’ye) için </a:t>
            </a:r>
            <a:r>
              <a:rPr lang="tr-TR" dirty="0">
                <a:solidFill>
                  <a:srgbClr val="0000FF"/>
                </a:solidFill>
              </a:rPr>
              <a:t>96.7 °C’ye kadar artabilir.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061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dirty="0">
                <a:solidFill>
                  <a:srgbClr val="FF0909"/>
                </a:solidFill>
              </a:rPr>
              <a:t>Buhar </a:t>
            </a:r>
            <a:r>
              <a:rPr lang="tr-TR" dirty="0" err="1">
                <a:solidFill>
                  <a:srgbClr val="FF0909"/>
                </a:solidFill>
              </a:rPr>
              <a:t>yoğuşması</a:t>
            </a:r>
            <a:r>
              <a:rPr lang="tr-TR" dirty="0">
                <a:solidFill>
                  <a:srgbClr val="FF0909"/>
                </a:solidFill>
              </a:rPr>
              <a:t> </a:t>
            </a:r>
            <a:r>
              <a:rPr lang="tr-TR" dirty="0"/>
              <a:t>nedeniyle </a:t>
            </a:r>
            <a:r>
              <a:rPr lang="tr-TR" dirty="0">
                <a:solidFill>
                  <a:srgbClr val="0000FF"/>
                </a:solidFill>
              </a:rPr>
              <a:t>ürüne eklenen su miktarı</a:t>
            </a:r>
            <a:r>
              <a:rPr lang="tr-TR" dirty="0"/>
              <a:t>, özellikle işleme sırasında genel olarak su eklenmesinin gerekmesi gibi </a:t>
            </a:r>
            <a:r>
              <a:rPr lang="tr-TR" dirty="0">
                <a:solidFill>
                  <a:srgbClr val="00B050"/>
                </a:solidFill>
              </a:rPr>
              <a:t>bazı durumlarda istenilebilir</a:t>
            </a:r>
            <a:r>
              <a:rPr lang="tr-TR" dirty="0"/>
              <a:t>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dirty="0">
                <a:solidFill>
                  <a:srgbClr val="C00000"/>
                </a:solidFill>
              </a:rPr>
              <a:t>Aksi halde</a:t>
            </a:r>
            <a:r>
              <a:rPr lang="tr-TR" dirty="0"/>
              <a:t>, yoğuşma ile eklenen su içeriği ısıtılan sıvının </a:t>
            </a:r>
            <a:r>
              <a:rPr lang="tr-TR" dirty="0">
                <a:solidFill>
                  <a:srgbClr val="7030A0"/>
                </a:solidFill>
              </a:rPr>
              <a:t>vakumlu soğutma sistemine </a:t>
            </a:r>
            <a:r>
              <a:rPr lang="tr-TR" dirty="0"/>
              <a:t>pompalanması ile uzaklaştırılır.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5285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</a:pPr>
            <a:r>
              <a:rPr lang="tr-TR" dirty="0"/>
              <a:t>Bu tip ısı değiştirici </a:t>
            </a:r>
            <a:r>
              <a:rPr lang="tr-TR" dirty="0">
                <a:solidFill>
                  <a:srgbClr val="1F571F"/>
                </a:solidFill>
              </a:rPr>
              <a:t>konsantre çorba</a:t>
            </a:r>
            <a:r>
              <a:rPr lang="tr-TR" dirty="0"/>
              <a:t>, </a:t>
            </a:r>
            <a:r>
              <a:rPr lang="tr-TR" dirty="0">
                <a:solidFill>
                  <a:srgbClr val="C00000"/>
                </a:solidFill>
              </a:rPr>
              <a:t>çikolata</a:t>
            </a:r>
            <a:r>
              <a:rPr lang="tr-TR" dirty="0"/>
              <a:t>, </a:t>
            </a:r>
            <a:r>
              <a:rPr lang="tr-TR" dirty="0">
                <a:solidFill>
                  <a:srgbClr val="00B050"/>
                </a:solidFill>
              </a:rPr>
              <a:t>işlenmiş peynir</a:t>
            </a:r>
            <a:r>
              <a:rPr lang="tr-TR" dirty="0"/>
              <a:t>, dondurma </a:t>
            </a:r>
            <a:r>
              <a:rPr lang="tr-TR" dirty="0" err="1"/>
              <a:t>miksi</a:t>
            </a:r>
            <a:r>
              <a:rPr lang="tr-TR" dirty="0"/>
              <a:t>, puding, turta meyve dolguları ve süt gibi geniş çeşitlilikteki ürünlerin pişirilmesi ve/veya sterilize edilmesi gibi uygulamalara sahiptir.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618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algn="l" rtl="0">
              <a:lnSpc>
                <a:spcPct val="160000"/>
              </a:lnSpc>
            </a:pPr>
            <a:r>
              <a:rPr lang="tr-TR" dirty="0"/>
              <a:t>Bu temel işlemler ürün ile </a:t>
            </a:r>
            <a:r>
              <a:rPr lang="tr-TR" dirty="0">
                <a:solidFill>
                  <a:srgbClr val="FF0000"/>
                </a:solidFill>
              </a:rPr>
              <a:t>ısıtıcı</a:t>
            </a:r>
            <a:r>
              <a:rPr lang="tr-TR" dirty="0"/>
              <a:t> veya </a:t>
            </a:r>
            <a:r>
              <a:rPr lang="tr-TR" dirty="0">
                <a:solidFill>
                  <a:srgbClr val="0070C0"/>
                </a:solidFill>
              </a:rPr>
              <a:t>soğutucu</a:t>
            </a:r>
            <a:r>
              <a:rPr lang="tr-TR" dirty="0"/>
              <a:t> ortam arasında </a:t>
            </a:r>
            <a:r>
              <a:rPr lang="tr-TR" dirty="0">
                <a:solidFill>
                  <a:srgbClr val="C00000"/>
                </a:solidFill>
              </a:rPr>
              <a:t>ısı aktarımını </a:t>
            </a:r>
            <a:r>
              <a:rPr lang="tr-TR" dirty="0"/>
              <a:t>içerirler. </a:t>
            </a:r>
          </a:p>
          <a:p>
            <a:pPr algn="l" rtl="0">
              <a:lnSpc>
                <a:spcPct val="150000"/>
              </a:lnSpc>
            </a:pPr>
            <a:r>
              <a:rPr lang="tr-TR" dirty="0"/>
              <a:t>Gıda ürünlerinin ısıtılması ve soğutulması </a:t>
            </a:r>
            <a:r>
              <a:rPr lang="tr-TR" dirty="0" err="1">
                <a:solidFill>
                  <a:srgbClr val="00B050"/>
                </a:solidFill>
              </a:rPr>
              <a:t>mikrobiyel</a:t>
            </a:r>
            <a:r>
              <a:rPr lang="tr-TR" dirty="0"/>
              <a:t> ve </a:t>
            </a:r>
            <a:r>
              <a:rPr lang="tr-TR" dirty="0">
                <a:solidFill>
                  <a:srgbClr val="C00000"/>
                </a:solidFill>
              </a:rPr>
              <a:t>enzimatik bozulmayı </a:t>
            </a:r>
            <a:r>
              <a:rPr lang="tr-TR" dirty="0"/>
              <a:t>önlemek için gereklidir. </a:t>
            </a:r>
          </a:p>
          <a:p>
            <a:pPr algn="l" rtl="0">
              <a:lnSpc>
                <a:spcPct val="150000"/>
              </a:lnSpc>
            </a:pPr>
            <a:r>
              <a:rPr lang="tr-TR" dirty="0"/>
              <a:t>Buna ek olarak gıdalar ısıtıldığında veya soğutulduğunda </a:t>
            </a:r>
            <a:r>
              <a:rPr lang="tr-TR" dirty="0">
                <a:solidFill>
                  <a:srgbClr val="1F571F"/>
                </a:solidFill>
              </a:rPr>
              <a:t>istenilen duyusal özellikleri</a:t>
            </a:r>
            <a:r>
              <a:rPr lang="tr-TR" dirty="0"/>
              <a:t>; renk, lezzet, doku gelişir.</a:t>
            </a:r>
          </a:p>
        </p:txBody>
      </p:sp>
    </p:spTree>
    <p:extLst>
      <p:ext uri="{BB962C8B-B14F-4D97-AF65-F5344CB8AC3E}">
        <p14:creationId xmlns:p14="http://schemas.microsoft.com/office/powerpoint/2010/main" val="525619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Bir gıda işletmesinde, gıdaların ısıtılması ve soğutulması </a:t>
            </a:r>
            <a:r>
              <a:rPr lang="tr-TR" dirty="0">
                <a:solidFill>
                  <a:srgbClr val="C00000"/>
                </a:solidFill>
              </a:rPr>
              <a:t>ısı değiştirici </a:t>
            </a:r>
            <a:r>
              <a:rPr lang="tr-TR" dirty="0"/>
              <a:t>adı verilen </a:t>
            </a:r>
            <a:r>
              <a:rPr lang="tr-TR" dirty="0">
                <a:solidFill>
                  <a:srgbClr val="0070C0"/>
                </a:solidFill>
              </a:rPr>
              <a:t>ekipmanlar</a:t>
            </a:r>
            <a:r>
              <a:rPr lang="tr-TR" dirty="0"/>
              <a:t> ile yapılmaktadır. </a:t>
            </a:r>
          </a:p>
        </p:txBody>
      </p:sp>
    </p:spTree>
    <p:extLst>
      <p:ext uri="{BB962C8B-B14F-4D97-AF65-F5344CB8AC3E}">
        <p14:creationId xmlns:p14="http://schemas.microsoft.com/office/powerpoint/2010/main" val="142359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>
              <a:lnSpc>
                <a:spcPct val="150000"/>
              </a:lnSpc>
            </a:pPr>
            <a:r>
              <a:rPr lang="tr-TR" dirty="0"/>
              <a:t>Isı değiştiricilerin sınıflandırılması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marL="738188" indent="-738188" algn="l" rtl="0">
              <a:lnSpc>
                <a:spcPct val="120000"/>
              </a:lnSpc>
              <a:spcBef>
                <a:spcPts val="600"/>
              </a:spcBef>
              <a:buNone/>
            </a:pPr>
            <a:endParaRPr lang="tr-TR" dirty="0"/>
          </a:p>
        </p:txBody>
      </p:sp>
      <p:graphicFrame>
        <p:nvGraphicFramePr>
          <p:cNvPr id="7" name="Diagram 33">
            <a:extLst>
              <a:ext uri="{FF2B5EF4-FFF2-40B4-BE49-F238E27FC236}">
                <a16:creationId xmlns:a16="http://schemas.microsoft.com/office/drawing/2014/main" id="{EEBD1290-2309-4551-AF79-3BB89FE222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4891691"/>
              </p:ext>
            </p:extLst>
          </p:nvPr>
        </p:nvGraphicFramePr>
        <p:xfrm>
          <a:off x="1917948" y="1600200"/>
          <a:ext cx="8677440" cy="50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84061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Isı değiştiriciler genel olarak </a:t>
            </a:r>
            <a:r>
              <a:rPr lang="tr-TR" dirty="0">
                <a:solidFill>
                  <a:srgbClr val="7030A0"/>
                </a:solidFill>
              </a:rPr>
              <a:t>temassız</a:t>
            </a:r>
            <a:r>
              <a:rPr lang="tr-TR" dirty="0"/>
              <a:t> ve </a:t>
            </a:r>
            <a:r>
              <a:rPr lang="tr-TR" dirty="0">
                <a:solidFill>
                  <a:srgbClr val="1F571F"/>
                </a:solidFill>
              </a:rPr>
              <a:t>temaslı</a:t>
            </a:r>
            <a:r>
              <a:rPr lang="tr-TR" dirty="0"/>
              <a:t> olarak sınıflandırılmaktadır.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İsminden de anlaşılacağı gibi, </a:t>
            </a:r>
            <a:r>
              <a:rPr lang="tr-TR" dirty="0">
                <a:solidFill>
                  <a:srgbClr val="7030A0"/>
                </a:solidFill>
              </a:rPr>
              <a:t>temassız ısı </a:t>
            </a:r>
            <a:r>
              <a:rPr lang="tr-TR" dirty="0"/>
              <a:t>değiştiricilerde ürün ile ısıtma ve soğutma ortamı genellikle </a:t>
            </a:r>
            <a:r>
              <a:rPr lang="tr-TR" dirty="0">
                <a:solidFill>
                  <a:srgbClr val="FF0000"/>
                </a:solidFill>
              </a:rPr>
              <a:t>ince bir duvar </a:t>
            </a:r>
            <a:r>
              <a:rPr lang="tr-TR" dirty="0"/>
              <a:t>ile ayrılmakta ve fiziksel olarak birbirinden ayrı tutulmaktadır.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Diğer yandan, </a:t>
            </a:r>
            <a:r>
              <a:rPr lang="tr-TR" dirty="0">
                <a:solidFill>
                  <a:srgbClr val="1F571F"/>
                </a:solidFill>
              </a:rPr>
              <a:t>temaslı</a:t>
            </a:r>
            <a:r>
              <a:rPr lang="tr-TR" dirty="0"/>
              <a:t> tip ısı değiştiricilerde ürün ile </a:t>
            </a:r>
            <a:r>
              <a:rPr lang="tr-TR" dirty="0">
                <a:solidFill>
                  <a:srgbClr val="002060"/>
                </a:solidFill>
              </a:rPr>
              <a:t>ısıtma ve soğutma akımları </a:t>
            </a:r>
            <a:r>
              <a:rPr lang="tr-TR" dirty="0"/>
              <a:t>arasında fiziksel bir temas bulunmaktadır.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3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00FF00"/>
                </a:solidFill>
              </a:rPr>
              <a:t>Plakalı Isı Değiştirici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70 yıldan daha fazla bir zaman önce keşfedilen plakalı ısı değiştirici </a:t>
            </a:r>
            <a:r>
              <a:rPr lang="tr-TR" dirty="0">
                <a:solidFill>
                  <a:srgbClr val="FF0909"/>
                </a:solidFill>
              </a:rPr>
              <a:t>süt</a:t>
            </a:r>
            <a:r>
              <a:rPr lang="tr-TR" dirty="0"/>
              <a:t> ve </a:t>
            </a:r>
            <a:r>
              <a:rPr lang="tr-TR" dirty="0">
                <a:solidFill>
                  <a:srgbClr val="0000FF"/>
                </a:solidFill>
              </a:rPr>
              <a:t>gıda içecek </a:t>
            </a:r>
            <a:r>
              <a:rPr lang="tr-TR" dirty="0"/>
              <a:t>endüstrisinde geniş uygulama alanı bulmuştur.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Bu ısı değiştirici, </a:t>
            </a:r>
            <a:r>
              <a:rPr lang="tr-TR" dirty="0">
                <a:solidFill>
                  <a:srgbClr val="FF0909"/>
                </a:solidFill>
              </a:rPr>
              <a:t>bir gövdeye </a:t>
            </a:r>
            <a:r>
              <a:rPr lang="tr-TR" dirty="0"/>
              <a:t>seri halde ve oldukça yakın şekilde sıkıştırılan </a:t>
            </a:r>
            <a:r>
              <a:rPr lang="tr-TR" dirty="0">
                <a:solidFill>
                  <a:srgbClr val="0000FF"/>
                </a:solidFill>
              </a:rPr>
              <a:t>paslanmaz çelik plakalar </a:t>
            </a:r>
            <a:r>
              <a:rPr lang="tr-TR" dirty="0"/>
              <a:t>içermektedir.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endParaRPr lang="tr-TR" dirty="0"/>
          </a:p>
          <a:p>
            <a:pPr algn="l" rtl="0">
              <a:lnSpc>
                <a:spcPct val="120000"/>
              </a:lnSpc>
              <a:spcBef>
                <a:spcPts val="60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2383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Doğal veya sentetik </a:t>
            </a:r>
            <a:r>
              <a:rPr lang="tr-TR" dirty="0">
                <a:solidFill>
                  <a:srgbClr val="C00000"/>
                </a:solidFill>
              </a:rPr>
              <a:t>kauçuktan</a:t>
            </a:r>
            <a:r>
              <a:rPr lang="tr-TR" dirty="0"/>
              <a:t> yapılmış </a:t>
            </a:r>
            <a:r>
              <a:rPr lang="tr-TR" dirty="0">
                <a:solidFill>
                  <a:srgbClr val="0000FF"/>
                </a:solidFill>
              </a:rPr>
              <a:t>contalar</a:t>
            </a:r>
            <a:r>
              <a:rPr lang="tr-TR" dirty="0"/>
              <a:t>, </a:t>
            </a:r>
            <a:r>
              <a:rPr lang="tr-TR" dirty="0">
                <a:solidFill>
                  <a:srgbClr val="7030A0"/>
                </a:solidFill>
              </a:rPr>
              <a:t>sıvıların</a:t>
            </a:r>
            <a:r>
              <a:rPr lang="tr-TR" dirty="0"/>
              <a:t> birbiriyle karışmasını önlemek amacıyla </a:t>
            </a:r>
            <a:r>
              <a:rPr lang="tr-TR" dirty="0">
                <a:solidFill>
                  <a:srgbClr val="FF0066"/>
                </a:solidFill>
              </a:rPr>
              <a:t>plakaların kenarlarını</a:t>
            </a:r>
            <a:r>
              <a:rPr lang="tr-TR" dirty="0"/>
              <a:t> ve bağlantı kısımlarını </a:t>
            </a:r>
            <a:r>
              <a:rPr lang="tr-TR" dirty="0">
                <a:solidFill>
                  <a:schemeClr val="tx2"/>
                </a:solidFill>
              </a:rPr>
              <a:t>sızdırmaz</a:t>
            </a:r>
            <a:r>
              <a:rPr lang="tr-TR" dirty="0"/>
              <a:t> hale getirir.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Bu contalar ısıtma veya soğutma akımları ile ürün akımını ilgili alternatif </a:t>
            </a:r>
            <a:r>
              <a:rPr lang="tr-TR" dirty="0">
                <a:solidFill>
                  <a:srgbClr val="C00000"/>
                </a:solidFill>
              </a:rPr>
              <a:t>boşluklara yönlendirmeye yardımcı olur</a:t>
            </a:r>
            <a:r>
              <a:rPr lang="tr-TR" dirty="0"/>
              <a:t>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1580D9-EBAE-4828-AB06-C9729AEABF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287" y="3713433"/>
            <a:ext cx="5670250" cy="2805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858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ath 16x9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20C675A-9AD3-40BB-AC57-0E9EFA3E4FB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Math education presentation with Pi  (widescreen)</Template>
  <TotalTime>0</TotalTime>
  <Words>1375</Words>
  <Application>Microsoft Office PowerPoint</Application>
  <PresentationFormat>Custom</PresentationFormat>
  <Paragraphs>94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Arial</vt:lpstr>
      <vt:lpstr>Euphemia</vt:lpstr>
      <vt:lpstr>Wingdings</vt:lpstr>
      <vt:lpstr>Math 16x9</vt:lpstr>
      <vt:lpstr>Isı ve Kütle Transferi Isı Değiştiriciler</vt:lpstr>
      <vt:lpstr>Bu hafta</vt:lpstr>
      <vt:lpstr>Giriş</vt:lpstr>
      <vt:lpstr>PowerPoint Presentation</vt:lpstr>
      <vt:lpstr>PowerPoint Presentation</vt:lpstr>
      <vt:lpstr>Isı değiştiricilerin sınıflandırılması</vt:lpstr>
      <vt:lpstr>PowerPoint Presentation</vt:lpstr>
      <vt:lpstr>Plakalı Isı Değiştirici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Plakalı ısı değiştiricileri aşağıdaki avantajları sunar:</vt:lpstr>
      <vt:lpstr>PowerPoint Presentation</vt:lpstr>
      <vt:lpstr>PowerPoint Presentation</vt:lpstr>
      <vt:lpstr>Borulu Isı Değiştirici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SIYIRMALI-YÜZEY ISI DEĞİŞTİRİCİ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BUHAR-İNFÜZYON ISI DEĞİŞTİRİCİ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2</cp:revision>
  <dcterms:created xsi:type="dcterms:W3CDTF">2015-09-12T12:35:24Z</dcterms:created>
  <dcterms:modified xsi:type="dcterms:W3CDTF">2026-03-17T20:01:09Z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TC027879479991</vt:lpwstr>
  </property>
</Properties>
</file>