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1"/>
  </p:notesMasterIdLst>
  <p:handoutMasterIdLst>
    <p:handoutMasterId r:id="rId42"/>
  </p:handoutMasterIdLst>
  <p:sldIdLst>
    <p:sldId id="256" r:id="rId3"/>
    <p:sldId id="267" r:id="rId4"/>
    <p:sldId id="282" r:id="rId5"/>
    <p:sldId id="416" r:id="rId6"/>
    <p:sldId id="418" r:id="rId7"/>
    <p:sldId id="417" r:id="rId8"/>
    <p:sldId id="419" r:id="rId9"/>
    <p:sldId id="420" r:id="rId10"/>
    <p:sldId id="422" r:id="rId11"/>
    <p:sldId id="425" r:id="rId12"/>
    <p:sldId id="426" r:id="rId13"/>
    <p:sldId id="427" r:id="rId14"/>
    <p:sldId id="428" r:id="rId15"/>
    <p:sldId id="429" r:id="rId16"/>
    <p:sldId id="430" r:id="rId17"/>
    <p:sldId id="431" r:id="rId18"/>
    <p:sldId id="283" r:id="rId19"/>
    <p:sldId id="286" r:id="rId20"/>
    <p:sldId id="290" r:id="rId21"/>
    <p:sldId id="291" r:id="rId22"/>
    <p:sldId id="445" r:id="rId23"/>
    <p:sldId id="446" r:id="rId24"/>
    <p:sldId id="287" r:id="rId25"/>
    <p:sldId id="292" r:id="rId26"/>
    <p:sldId id="296" r:id="rId27"/>
    <p:sldId id="432" r:id="rId28"/>
    <p:sldId id="433" r:id="rId29"/>
    <p:sldId id="435" r:id="rId30"/>
    <p:sldId id="434" r:id="rId31"/>
    <p:sldId id="439" r:id="rId32"/>
    <p:sldId id="440" r:id="rId33"/>
    <p:sldId id="436" r:id="rId34"/>
    <p:sldId id="437" r:id="rId35"/>
    <p:sldId id="438" r:id="rId36"/>
    <p:sldId id="441" r:id="rId37"/>
    <p:sldId id="442" r:id="rId38"/>
    <p:sldId id="443" r:id="rId39"/>
    <p:sldId id="444" r:id="rId40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Yaza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2" autoAdjust="0"/>
    <p:restoredTop sz="94291" autoAdjust="0"/>
  </p:normalViewPr>
  <p:slideViewPr>
    <p:cSldViewPr showGuides="1">
      <p:cViewPr varScale="1">
        <p:scale>
          <a:sx n="78" d="100"/>
          <a:sy n="78" d="100"/>
        </p:scale>
        <p:origin x="965" y="58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commentAuthors" Target="comment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7646E-8811-423A-9C42-2CBFADA00A96}" type="datetimeFigureOut">
              <a:rPr lang="en-US" smtClean="0"/>
              <a:t>17-03-2026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60E59-1627-4404-ACC5-51C744AB0F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677E230-58DD-43ED-96A1-552DDAB53532}" type="datetimeFigureOut">
              <a:rPr lang="en-US" smtClean="0"/>
              <a:pPr/>
              <a:t>17-03-2026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841221E5-7225-48EB-A4EE-420E7BFCF7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Mühendisliğine Giriş s317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609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Gıda Mühendisliğine Giriş s400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048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Gıda Mühendisliğine Giriş s400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698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Gıda Mühendisliğine Giriş s401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56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Gıda Mühendisliğine Giriş s322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1221E5-7225-48EB-A4EE-420E7BFCF705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579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6F8EA-316C-41DE-B9A4-EDCC3A85ED9A}" type="datetimeFigureOut">
              <a:rPr lang="en-US"/>
              <a:t>17-03-2026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BBB0-96F0-4077-A278-0F3FB5C104D3}" type="slidenum">
              <a:rPr/>
              <a:t>‹#›</a:t>
            </a:fld>
            <a:endParaRPr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C2C6F8EA-316C-41DE-B9A4-EDCC3A85ED9A}" type="datetimeFigureOut">
              <a:rPr lang="en-US"/>
              <a:pPr/>
              <a:t>17-03-2026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7DC1BBB0-96F0-4077-A278-0F3FB5C104D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r" defTabSz="914400" rtl="1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r" defTabSz="914400" rtl="1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r" defTabSz="914400" rtl="1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rgbClr val="00B050"/>
                </a:solidFill>
              </a:rPr>
              <a:t>Isı ve Kütle Transferi</a:t>
            </a:r>
            <a:br>
              <a:rPr lang="ar-SY" dirty="0">
                <a:solidFill>
                  <a:srgbClr val="FF0000"/>
                </a:solidFill>
              </a:rPr>
            </a:br>
            <a:r>
              <a:rPr lang="tr-TR" sz="3400" dirty="0" err="1">
                <a:solidFill>
                  <a:srgbClr val="FF0000"/>
                </a:solidFill>
              </a:rPr>
              <a:t>Yatıkşkın</a:t>
            </a:r>
            <a:r>
              <a:rPr lang="tr-TR" sz="3400" dirty="0">
                <a:solidFill>
                  <a:srgbClr val="FF0000"/>
                </a:solidFill>
              </a:rPr>
              <a:t> (Kararlı) Hal Isı Aktarımı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8669" y="4344914"/>
            <a:ext cx="7516442" cy="2036413"/>
          </a:xfrm>
        </p:spPr>
        <p:txBody>
          <a:bodyPr>
            <a:normAutofit fontScale="92500" lnSpcReduction="10000"/>
          </a:bodyPr>
          <a:lstStyle/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7030A0"/>
                </a:solidFill>
              </a:rPr>
              <a:t>Mühendislik Mimarlık Fakültesi </a:t>
            </a:r>
          </a:p>
          <a:p>
            <a:pPr rtl="0">
              <a:lnSpc>
                <a:spcPct val="150000"/>
              </a:lnSpc>
            </a:pPr>
            <a:r>
              <a:rPr lang="tr-TR" dirty="0"/>
              <a:t>Gıda Mühendisliği Bölümü</a:t>
            </a:r>
          </a:p>
          <a:p>
            <a:pPr rtl="0">
              <a:lnSpc>
                <a:spcPct val="150000"/>
              </a:lnSpc>
            </a:pPr>
            <a:r>
              <a:rPr lang="tr-TR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327" y="18864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marL="0" indent="0" algn="ctr" rtl="0">
              <a:lnSpc>
                <a:spcPct val="170000"/>
              </a:lnSpc>
              <a:spcBef>
                <a:spcPts val="600"/>
              </a:spcBef>
              <a:buNone/>
            </a:pPr>
            <a:endParaRPr lang="tr-TR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790AFDA-9895-4CD7-AF79-A0620B583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437" y="1340767"/>
            <a:ext cx="9750037" cy="3878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F1AF4144-FB3B-4B15-92BE-6F71DD144F92}"/>
                  </a:ext>
                </a:extLst>
              </p:cNvPr>
              <p:cNvSpPr/>
              <p:nvPr/>
            </p:nvSpPr>
            <p:spPr>
              <a:xfrm>
                <a:off x="9478788" y="1988840"/>
                <a:ext cx="1287597" cy="72552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tr-TR" i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0">
                              <a:latin typeface="Cambria Math" panose="02040503050406030204" pitchFamily="18" charset="0"/>
                            </a:rPr>
                            <m:t>35 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sSubSup>
                            <m:sSub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𝐺𝑟</m:t>
                              </m:r>
                            </m:sub>
                            <m:sup>
                              <m:r>
                                <a:rPr lang="tr-TR" i="0">
                                  <a:latin typeface="Cambria Math" panose="02040503050406030204" pitchFamily="18" charset="0"/>
                                </a:rPr>
                                <m:t>0,25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F1AF4144-FB3B-4B15-92BE-6F71DD144F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8788" y="1988840"/>
                <a:ext cx="1287597" cy="7255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1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marL="0" indent="0" algn="ctr" rtl="0">
              <a:lnSpc>
                <a:spcPct val="170000"/>
              </a:lnSpc>
              <a:spcBef>
                <a:spcPts val="600"/>
              </a:spcBef>
              <a:buNone/>
            </a:pPr>
            <a:endParaRPr lang="tr-TR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3DE787C-95F0-4F6A-A93E-C663C84FD0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351" y="1413342"/>
            <a:ext cx="9764972" cy="1944216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5E3B505C-DFB6-4485-A4CA-DECCDBD1C2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4523" y="3322120"/>
            <a:ext cx="9876672" cy="219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6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rgbClr val="FF0000"/>
                </a:solidFill>
              </a:rPr>
              <a:t>Örnek 4.15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10 cm çapındaki buhar borusundan gerçekleşen taşınımla ısı kaybı için taşınımla ısı aktarım katsayısını </a:t>
            </a:r>
            <a:r>
              <a:rPr lang="tr-TR" dirty="0" err="1"/>
              <a:t>tahminleyiniz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İzole edilmemiş borunun yüzey sıcaklığı 130°C ve hava sıcaklığı 30°C'dir 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8DF35D68-2F18-49A1-A1A3-8E32DDD22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308" y="4265596"/>
            <a:ext cx="3552599" cy="248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51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b="1" i="1" dirty="0"/>
              <a:t>Verilen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</a:pPr>
            <a:r>
              <a:rPr lang="tr-TR" i="1" dirty="0"/>
              <a:t>Borunun çapı =10 cm=0.1 m </a:t>
            </a:r>
          </a:p>
          <a:p>
            <a:pPr algn="l" rtl="0">
              <a:lnSpc>
                <a:spcPct val="150000"/>
              </a:lnSpc>
            </a:pPr>
            <a:r>
              <a:rPr lang="tr-TR" i="1" dirty="0"/>
              <a:t>Boru yüzey sıcaklığı </a:t>
            </a:r>
            <a:r>
              <a:rPr lang="tr-TR" i="1" dirty="0" err="1"/>
              <a:t>T</a:t>
            </a:r>
            <a:r>
              <a:rPr lang="tr-TR" i="1" baseline="-25000" dirty="0" err="1"/>
              <a:t>w</a:t>
            </a:r>
            <a:r>
              <a:rPr lang="tr-TR" i="1" dirty="0"/>
              <a:t>=1 30°C </a:t>
            </a:r>
          </a:p>
          <a:p>
            <a:pPr algn="l" rtl="0">
              <a:lnSpc>
                <a:spcPct val="150000"/>
              </a:lnSpc>
            </a:pPr>
            <a:r>
              <a:rPr lang="tr-TR" i="1" dirty="0"/>
              <a:t>Ortam sıcaklığı T</a:t>
            </a:r>
            <a:r>
              <a:rPr lang="tr-TR" i="1" baseline="-25000" dirty="0"/>
              <a:t>∞</a:t>
            </a:r>
            <a:r>
              <a:rPr lang="tr-TR" i="1" dirty="0"/>
              <a:t> =30°C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8DF35D68-2F18-49A1-A1A3-8E32DDD22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516" y="3140968"/>
            <a:ext cx="3552599" cy="248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9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b="1" i="1" dirty="0"/>
              <a:t>Çözüm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</a:pPr>
            <a:r>
              <a:rPr lang="tr-TR" i="1" dirty="0"/>
              <a:t>80°C'deki hava özellikleri Tablo A.4.4'ten elde edilecektir.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i="1" dirty="0"/>
              <a:t>ρ = 0,968 kg / m</a:t>
            </a:r>
            <a:r>
              <a:rPr lang="tr-TR" i="1" baseline="30000" dirty="0"/>
              <a:t>3</a:t>
            </a:r>
            <a:r>
              <a:rPr lang="tr-TR" i="1" dirty="0"/>
              <a:t>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dirty="0"/>
              <a:t>β</a:t>
            </a:r>
            <a:r>
              <a:rPr lang="tr-TR" i="1" dirty="0"/>
              <a:t>= 2,83 </a:t>
            </a:r>
            <a:r>
              <a:rPr lang="tr-TR" dirty="0"/>
              <a:t>x</a:t>
            </a:r>
            <a:r>
              <a:rPr lang="tr-TR" i="1" dirty="0"/>
              <a:t> 10</a:t>
            </a:r>
            <a:r>
              <a:rPr lang="tr-TR" i="1" baseline="30000" dirty="0"/>
              <a:t>-3</a:t>
            </a:r>
            <a:r>
              <a:rPr lang="tr-TR" i="1" dirty="0"/>
              <a:t> K</a:t>
            </a:r>
            <a:r>
              <a:rPr lang="tr-TR" i="1" baseline="30000" dirty="0"/>
              <a:t>-1</a:t>
            </a:r>
            <a:r>
              <a:rPr lang="tr-TR" i="1" dirty="0"/>
              <a:t>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i="1" dirty="0" err="1"/>
              <a:t>c</a:t>
            </a:r>
            <a:r>
              <a:rPr lang="tr-TR" i="1" baseline="-25000" dirty="0" err="1"/>
              <a:t>p</a:t>
            </a:r>
            <a:r>
              <a:rPr lang="tr-TR" i="1" dirty="0"/>
              <a:t> = 1,019 </a:t>
            </a:r>
            <a:r>
              <a:rPr lang="tr-TR" i="1" dirty="0" err="1"/>
              <a:t>kj</a:t>
            </a:r>
            <a:r>
              <a:rPr lang="tr-TR" i="1" dirty="0"/>
              <a:t>/(kg °C)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i="1" dirty="0"/>
              <a:t>k = 0,0293 W/(m °C) (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i="1" dirty="0"/>
              <a:t>μ= 20,79 </a:t>
            </a:r>
            <a:r>
              <a:rPr lang="tr-TR" dirty="0"/>
              <a:t>x</a:t>
            </a:r>
            <a:r>
              <a:rPr lang="tr-TR" i="1" dirty="0"/>
              <a:t> 10</a:t>
            </a:r>
            <a:r>
              <a:rPr lang="tr-TR" i="1" baseline="30000" dirty="0"/>
              <a:t>-6</a:t>
            </a:r>
            <a:r>
              <a:rPr lang="tr-TR" i="1" dirty="0"/>
              <a:t> N s/m</a:t>
            </a:r>
            <a:r>
              <a:rPr lang="tr-TR" i="1" baseline="30000" dirty="0"/>
              <a:t>2</a:t>
            </a:r>
            <a:r>
              <a:rPr lang="tr-TR" i="1" dirty="0"/>
              <a:t> </a:t>
            </a:r>
          </a:p>
          <a:p>
            <a:pPr algn="l" rtl="0">
              <a:lnSpc>
                <a:spcPct val="150000"/>
              </a:lnSpc>
              <a:spcBef>
                <a:spcPts val="0"/>
              </a:spcBef>
            </a:pPr>
            <a:r>
              <a:rPr lang="tr-TR" i="1" dirty="0" err="1"/>
              <a:t>N</a:t>
            </a:r>
            <a:r>
              <a:rPr lang="tr-TR" i="1" baseline="-25000" dirty="0" err="1"/>
              <a:t>pr</a:t>
            </a:r>
            <a:r>
              <a:rPr lang="tr-TR" i="1" dirty="0"/>
              <a:t> = 0,71 			g = 9,81 m /s</a:t>
            </a:r>
            <a:r>
              <a:rPr lang="tr-TR" i="1" baseline="30000" dirty="0"/>
              <a:t>2</a:t>
            </a:r>
            <a:r>
              <a:rPr lang="tr-TR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561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</p:spPr>
            <p:txBody>
              <a:bodyPr>
                <a:noAutofit/>
              </a:bodyPr>
              <a:lstStyle/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𝐺𝑟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</m:d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968</m:t>
                                  </m:r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𝑘𝑔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p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81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83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</m:t>
                          </m:r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130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℃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30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℃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79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×</m:t>
                              </m:r>
                              <m:sSup>
                                <m:sSup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𝑚</m:t>
                                      </m:r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019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×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tr-TR" i="1" dirty="0"/>
              </a:p>
              <a:p>
                <a:pPr marL="0" indent="0" algn="l" rtl="0">
                  <a:buNone/>
                </a:pPr>
                <a:endParaRPr lang="tr-TR" i="1" dirty="0"/>
              </a:p>
              <a:p>
                <a:pPr marL="0" indent="0" algn="ctr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𝑅𝑎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𝐺𝑟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𝑃𝑟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019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×</m:t>
                          </m:r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e>
                      </m:d>
                      <m:d>
                        <m:d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71</m:t>
                          </m:r>
                        </m:e>
                      </m:d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27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×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  <a:blipFill>
                <a:blip r:embed="rId2"/>
                <a:stretch>
                  <a:fillRect l="-312" t="-195" r="-554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556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</p:spPr>
            <p:txBody>
              <a:bodyPr>
                <a:noAutofit/>
              </a:bodyPr>
              <a:lstStyle/>
              <a:p>
                <a:pPr algn="l" rtl="0"/>
                <a:r>
                  <a:rPr lang="tr-TR" i="1" dirty="0">
                    <a:latin typeface="Cambria Math" panose="02040503050406030204" pitchFamily="18" charset="0"/>
                  </a:rPr>
                  <a:t>Yatay silidir için</a:t>
                </a:r>
              </a:p>
              <a:p>
                <a:pPr algn="l" rtl="0"/>
                <a:endParaRPr lang="tr-TR" i="1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387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×</m:t>
                                  </m:r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27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 × </m:t>
                                      </m:r>
                                      <m:sSup>
                                        <m:sSup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10</m:t>
                                          </m:r>
                                        </m:e>
                                        <m:sup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6</m:t>
                                          </m:r>
                                        </m:sup>
                                      </m:s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/</m:t>
                                      </m:r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begChr m:val="["/>
                                          <m:endChr m:val="]"/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tr-T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d>
                                                <m:dPr>
                                                  <m:ctrlPr>
                                                    <a:rPr lang="tr-TR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f>
                                                    <m:fPr>
                                                      <m:ctrlPr>
                                                        <a:rPr lang="tr-TR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</m:ctrlPr>
                                                    </m:fPr>
                                                    <m:num>
                                                      <m:r>
                                                        <a:rPr lang="tr-TR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0</m:t>
                                                      </m:r>
                                                      <m:r>
                                                        <a:rPr lang="tr-TR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,</m:t>
                                                      </m:r>
                                                      <m:r>
                                                        <a:rPr lang="tr-TR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559</m:t>
                                                      </m:r>
                                                    </m:num>
                                                    <m:den>
                                                      <m:r>
                                                        <a:rPr lang="tr-TR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0</m:t>
                                                      </m:r>
                                                      <m:r>
                                                        <a:rPr lang="tr-TR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,</m:t>
                                                      </m:r>
                                                      <m:r>
                                                        <a:rPr lang="tr-TR" i="1">
                                                          <a:latin typeface="Cambria Math" panose="02040503050406030204" pitchFamily="18" charset="0"/>
                                                        </a:rPr>
                                                        <m:t>71</m:t>
                                                      </m:r>
                                                    </m:den>
                                                  </m:f>
                                                </m:e>
                                              </m:d>
                                            </m:e>
                                            <m:sup>
                                              <m:f>
                                                <m:fPr>
                                                  <m:ctrlPr>
                                                    <a:rPr lang="tr-TR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fPr>
                                                <m:num>
                                                  <m:r>
                                                    <a:rPr lang="tr-TR" i="1">
                                                      <a:latin typeface="Cambria Math" panose="02040503050406030204" pitchFamily="18" charset="0"/>
                                                    </a:rPr>
                                                    <m:t>9</m:t>
                                                  </m:r>
                                                </m:num>
                                                <m:den>
                                                  <m:r>
                                                    <a:rPr lang="tr-TR" i="1">
                                                      <a:latin typeface="Cambria Math" panose="02040503050406030204" pitchFamily="18" charset="0"/>
                                                    </a:rPr>
                                                    <m:t>16</m:t>
                                                  </m:r>
                                                </m:den>
                                              </m:f>
                                            </m:sup>
                                          </m:sSup>
                                        </m:e>
                                      </m:d>
                                    </m:e>
                                    <m:sup>
                                      <m:f>
                                        <m:f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8</m:t>
                                          </m:r>
                                        </m:num>
                                        <m:den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27</m:t>
                                          </m:r>
                                        </m:den>
                                      </m:f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tr-TR" i="1" dirty="0"/>
              </a:p>
              <a:p>
                <a:pPr marL="0" indent="0" algn="l" rtl="0">
                  <a:buNone/>
                </a:pPr>
                <a:endParaRPr lang="tr-TR" i="1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tr-TR" i="1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endParaRPr lang="tr-TR" i="1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22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0293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e>
                              </m:d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/(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℃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i="1" dirty="0"/>
              </a:p>
              <a:p>
                <a:pPr marL="0" indent="0" algn="l" rtl="0">
                  <a:buNone/>
                </a:pPr>
                <a:endParaRPr lang="tr-TR" i="1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332656"/>
                <a:ext cx="9782800" cy="6264696"/>
              </a:xfrm>
              <a:blipFill>
                <a:blip r:embed="rId2"/>
                <a:stretch>
                  <a:fillRect l="-1433" t="-243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350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Örnek 4.12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70C0"/>
                </a:solidFill>
              </a:rPr>
              <a:t>25°C'deki hava</a:t>
            </a:r>
            <a:r>
              <a:rPr lang="tr-TR" dirty="0"/>
              <a:t>, yüzey sıcaklığı 200°C'de tutulan ısıtılmış bir </a:t>
            </a:r>
            <a:r>
              <a:rPr lang="tr-TR" dirty="0">
                <a:solidFill>
                  <a:srgbClr val="00B050"/>
                </a:solidFill>
              </a:rPr>
              <a:t>çelik plaka </a:t>
            </a:r>
            <a:r>
              <a:rPr lang="tr-TR" dirty="0"/>
              <a:t>üzerinden geçmektedir.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Plaka 50x40 cm boyutlarında ve 2,5 cm kalınlığındadır.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Üst yüzeydeki taşınımla </a:t>
            </a:r>
            <a:r>
              <a:rPr lang="tr-TR" dirty="0">
                <a:solidFill>
                  <a:srgbClr val="FF0000"/>
                </a:solidFill>
              </a:rPr>
              <a:t>ısı aktarım katsayısı </a:t>
            </a:r>
            <a:r>
              <a:rPr lang="tr-TR" dirty="0"/>
              <a:t>20 W/(m</a:t>
            </a:r>
            <a:r>
              <a:rPr lang="tr-TR" baseline="30000" dirty="0"/>
              <a:t>2</a:t>
            </a:r>
            <a:r>
              <a:rPr lang="tr-TR" dirty="0"/>
              <a:t>K)'</a:t>
            </a:r>
            <a:r>
              <a:rPr lang="tr-TR" dirty="0" err="1"/>
              <a:t>dir</a:t>
            </a:r>
            <a:r>
              <a:rPr lang="tr-TR" dirty="0"/>
              <a:t>. Çeliğin </a:t>
            </a:r>
            <a:r>
              <a:rPr lang="tr-TR" dirty="0">
                <a:solidFill>
                  <a:srgbClr val="0070C0"/>
                </a:solidFill>
              </a:rPr>
              <a:t>ısıl iletkenliği 45 W</a:t>
            </a:r>
            <a:r>
              <a:rPr lang="tr-TR">
                <a:solidFill>
                  <a:srgbClr val="0070C0"/>
                </a:solidFill>
              </a:rPr>
              <a:t>/(m K</a:t>
            </a:r>
            <a:r>
              <a:rPr lang="tr-TR" dirty="0">
                <a:solidFill>
                  <a:srgbClr val="0070C0"/>
                </a:solidFill>
              </a:rPr>
              <a:t>)</a:t>
            </a:r>
            <a:r>
              <a:rPr lang="tr-TR" dirty="0"/>
              <a:t>'</a:t>
            </a:r>
            <a:r>
              <a:rPr lang="tr-TR" dirty="0" err="1"/>
              <a:t>dir</a:t>
            </a:r>
            <a:r>
              <a:rPr lang="tr-TR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Plakanın üst yüzeyinden gerçekleşen saat başına ısı kaybını hesaplayınız. </a:t>
            </a:r>
          </a:p>
        </p:txBody>
      </p:sp>
    </p:spTree>
    <p:extLst>
      <p:ext uri="{BB962C8B-B14F-4D97-AF65-F5344CB8AC3E}">
        <p14:creationId xmlns:p14="http://schemas.microsoft.com/office/powerpoint/2010/main" val="245308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Örnek 4.14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100 mm dış çapa, 0,5 m uzunluğa sahip </a:t>
            </a:r>
            <a:r>
              <a:rPr lang="tr-TR" dirty="0">
                <a:solidFill>
                  <a:srgbClr val="FF0000"/>
                </a:solidFill>
              </a:rPr>
              <a:t>dikey</a:t>
            </a:r>
            <a:r>
              <a:rPr lang="tr-TR" dirty="0"/>
              <a:t> paslanmaz çelik </a:t>
            </a:r>
            <a:r>
              <a:rPr lang="tr-TR" dirty="0">
                <a:solidFill>
                  <a:srgbClr val="FF0000"/>
                </a:solidFill>
              </a:rPr>
              <a:t>borudan</a:t>
            </a:r>
            <a:r>
              <a:rPr lang="tr-TR" dirty="0"/>
              <a:t> gerçekleşen </a:t>
            </a:r>
            <a:r>
              <a:rPr lang="tr-TR" dirty="0">
                <a:solidFill>
                  <a:srgbClr val="0070C0"/>
                </a:solidFill>
              </a:rPr>
              <a:t>doğal taşınım </a:t>
            </a:r>
            <a:r>
              <a:rPr lang="tr-TR" dirty="0"/>
              <a:t>için </a:t>
            </a:r>
            <a:r>
              <a:rPr lang="tr-TR" dirty="0">
                <a:solidFill>
                  <a:srgbClr val="FF0000"/>
                </a:solidFill>
              </a:rPr>
              <a:t>taşınımla ısı aktarım katsayısını </a:t>
            </a:r>
            <a:r>
              <a:rPr lang="tr-TR" dirty="0"/>
              <a:t>hesaplayınız.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İzole edilmemiş borunun yüzey sıcaklığı 140°C, </a:t>
            </a:r>
            <a:r>
              <a:rPr lang="tr-TR" dirty="0">
                <a:solidFill>
                  <a:srgbClr val="00B050"/>
                </a:solidFill>
              </a:rPr>
              <a:t>hava sıcaklığı</a:t>
            </a:r>
            <a:r>
              <a:rPr lang="tr-TR" dirty="0"/>
              <a:t> 40°C'dir. </a:t>
            </a:r>
          </a:p>
        </p:txBody>
      </p:sp>
    </p:spTree>
    <p:extLst>
      <p:ext uri="{BB962C8B-B14F-4D97-AF65-F5344CB8AC3E}">
        <p14:creationId xmlns:p14="http://schemas.microsoft.com/office/powerpoint/2010/main" val="247392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Çözüm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1600200"/>
                <a:ext cx="9782800" cy="4997152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140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90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°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tr-TR" b="0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b="0" dirty="0">
                    <a:latin typeface="Cambria Math" panose="02040503050406030204" pitchFamily="18" charset="0"/>
                  </a:rPr>
                  <a:t>90 °C de hava özellikleri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b="0" i="1" dirty="0">
                    <a:latin typeface="Cambria Math" panose="02040503050406030204" pitchFamily="18" charset="0"/>
                  </a:rPr>
                  <a:t>Yoğunluk = </a:t>
                </a:r>
                <a:r>
                  <a:rPr lang="tr-TR" dirty="0"/>
                  <a:t>0,942 kg/m</a:t>
                </a:r>
                <a:r>
                  <a:rPr lang="tr-TR" baseline="30000" dirty="0"/>
                  <a:t>3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el-GR" b="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β</a:t>
                </a:r>
                <a:r>
                  <a:rPr lang="tr-TR" b="0" i="1" dirty="0">
                    <a:latin typeface="Cambria Math" panose="02040503050406030204" pitchFamily="18" charset="0"/>
                  </a:rPr>
                  <a:t>= </a:t>
                </a:r>
                <a:r>
                  <a:rPr lang="tr-TR" dirty="0"/>
                  <a:t>2,76 x 10</a:t>
                </a:r>
                <a:r>
                  <a:rPr lang="tr-TR" baseline="30000" dirty="0"/>
                  <a:t>-3 </a:t>
                </a:r>
                <a:r>
                  <a:rPr lang="tr-TR" dirty="0"/>
                  <a:t>(1/K)</a:t>
                </a:r>
                <a:endParaRPr lang="tr-TR" b="0" i="1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b="0" i="1" dirty="0">
                    <a:latin typeface="Cambria Math" panose="02040503050406030204" pitchFamily="18" charset="0"/>
                  </a:rPr>
                  <a:t>Özgül ısısı = </a:t>
                </a:r>
                <a:r>
                  <a:rPr lang="tr-TR" dirty="0"/>
                  <a:t>1,021 </a:t>
                </a:r>
                <a:r>
                  <a:rPr lang="tr-TR" dirty="0" err="1"/>
                  <a:t>kj</a:t>
                </a:r>
                <a:r>
                  <a:rPr lang="tr-TR" dirty="0"/>
                  <a:t>/(kg K)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b="0" i="1" dirty="0">
                    <a:latin typeface="Cambria Math" panose="02040503050406030204" pitchFamily="18" charset="0"/>
                  </a:rPr>
                  <a:t>Isıl iletkenlik k= </a:t>
                </a:r>
                <a:r>
                  <a:rPr lang="tr-TR" dirty="0"/>
                  <a:t>0,0300 W/(m K)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b="0" i="1" dirty="0" err="1">
                    <a:latin typeface="Cambria Math" panose="02040503050406030204" pitchFamily="18" charset="0"/>
                  </a:rPr>
                  <a:t>Vizkosite</a:t>
                </a:r>
                <a:r>
                  <a:rPr lang="tr-TR" b="0" i="1" dirty="0">
                    <a:latin typeface="Cambria Math" panose="02040503050406030204" pitchFamily="18" charset="0"/>
                  </a:rPr>
                  <a:t> = </a:t>
                </a:r>
                <a:r>
                  <a:rPr lang="tr-TR" dirty="0"/>
                  <a:t>21,231 x 10</a:t>
                </a:r>
                <a:r>
                  <a:rPr lang="tr-TR" baseline="30000" dirty="0"/>
                  <a:t>-6</a:t>
                </a:r>
                <a:r>
                  <a:rPr lang="tr-TR" dirty="0"/>
                  <a:t> </a:t>
                </a:r>
                <a:r>
                  <a:rPr lang="tr-TR" dirty="0" err="1"/>
                  <a:t>Pa</a:t>
                </a:r>
                <a:r>
                  <a:rPr lang="tr-TR" dirty="0"/>
                  <a:t> s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b="0" i="1" dirty="0" err="1">
                    <a:latin typeface="Cambria Math" panose="02040503050406030204" pitchFamily="18" charset="0"/>
                  </a:rPr>
                  <a:t>N</a:t>
                </a:r>
                <a:r>
                  <a:rPr lang="tr-TR" b="0" i="1" baseline="-25000" dirty="0" err="1">
                    <a:latin typeface="Cambria Math" panose="02040503050406030204" pitchFamily="18" charset="0"/>
                  </a:rPr>
                  <a:t>Pr</a:t>
                </a:r>
                <a:r>
                  <a:rPr lang="tr-TR" b="0" i="1" dirty="0">
                    <a:latin typeface="Cambria Math" panose="02040503050406030204" pitchFamily="18" charset="0"/>
                  </a:rPr>
                  <a:t>= </a:t>
                </a:r>
                <a:r>
                  <a:rPr lang="tr-TR" dirty="0"/>
                  <a:t>0,71</a:t>
                </a:r>
                <a:endParaRPr lang="tr-TR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1600200"/>
                <a:ext cx="9782800" cy="4997152"/>
              </a:xfrm>
              <a:blipFill>
                <a:blip r:embed="rId2"/>
                <a:stretch>
                  <a:fillRect l="-935" b="-146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752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/>
              <a:t>Bu hafta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tr-TR" dirty="0"/>
              <a:t>YATIŞKIN-HAL ISI AKTARIMI</a:t>
            </a:r>
          </a:p>
          <a:p>
            <a:pPr lvl="1" algn="l" rtl="0">
              <a:lnSpc>
                <a:spcPct val="150000"/>
              </a:lnSpc>
            </a:pPr>
            <a:r>
              <a:rPr lang="tr-TR" sz="2800" dirty="0" err="1"/>
              <a:t>Taşınımla</a:t>
            </a:r>
            <a:r>
              <a:rPr lang="tr-TR" sz="2800" dirty="0"/>
              <a:t> Isı Aktarım Katsayısının </a:t>
            </a:r>
            <a:r>
              <a:rPr lang="tr-TR" sz="2800" dirty="0" err="1"/>
              <a:t>Tahminlenmesi</a:t>
            </a:r>
            <a:r>
              <a:rPr lang="tr-TR" sz="2800" dirty="0"/>
              <a:t> </a:t>
            </a:r>
          </a:p>
          <a:p>
            <a:pPr lvl="2" algn="l" rtl="0">
              <a:lnSpc>
                <a:spcPct val="150000"/>
              </a:lnSpc>
            </a:pPr>
            <a:r>
              <a:rPr lang="tr-TR" sz="2800" dirty="0"/>
              <a:t>Doğal Taşınım </a:t>
            </a:r>
          </a:p>
          <a:p>
            <a:pPr lvl="1" algn="l" rtl="0">
              <a:lnSpc>
                <a:spcPct val="150000"/>
              </a:lnSpc>
            </a:pPr>
            <a:r>
              <a:rPr lang="tr-TR" sz="2800" dirty="0"/>
              <a:t>Taşınımla Isı Aktarımında Isı Direnç </a:t>
            </a:r>
          </a:p>
          <a:p>
            <a:pPr lvl="1" algn="l" rtl="0">
              <a:lnSpc>
                <a:spcPct val="150000"/>
              </a:lnSpc>
            </a:pPr>
            <a:r>
              <a:rPr lang="tr-TR" sz="2800" b="1" dirty="0">
                <a:solidFill>
                  <a:srgbClr val="FF0000"/>
                </a:solidFill>
              </a:rPr>
              <a:t>Toplu Isı Aktarım Katsayısının Tahminlenmesi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204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dirty="0"/>
                  <a:t>G</a:t>
                </a:r>
                <a:r>
                  <a:rPr lang="tr-TR" dirty="0" err="1"/>
                  <a:t>rashof</a:t>
                </a:r>
                <a:r>
                  <a:rPr lang="tr-TR" dirty="0"/>
                  <a:t> Sayısı</a:t>
                </a:r>
                <a:endParaRPr lang="tr-TR" b="0" i="1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𝐺𝑟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𝛽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b="0" i="1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𝐺𝑟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sSup>
                            <m:sSup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942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81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tr-TR" dirty="0"/>
                            <m:t>2</m:t>
                          </m:r>
                          <m:r>
                            <m:rPr>
                              <m:nor/>
                            </m:rPr>
                            <a:rPr lang="tr-TR" b="0" i="0" dirty="0" smtClean="0"/>
                            <m:t>,</m:t>
                          </m:r>
                          <m:r>
                            <m:rPr>
                              <m:nor/>
                            </m:rPr>
                            <a:rPr lang="tr-TR" dirty="0"/>
                            <m:t>76</m:t>
                          </m:r>
                          <m:r>
                            <a:rPr lang="tr-TR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tr-TR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tr-TR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b="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tr-T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×(</m:t>
                          </m:r>
                          <m:r>
                            <a:rPr lang="tr-T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140</m:t>
                          </m:r>
                          <m:r>
                            <a:rPr lang="tr-T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tr-T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</m:t>
                          </m:r>
                          <m:r>
                            <a:rPr lang="tr-TR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231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×</m:t>
                              </m:r>
                              <m:sSup>
                                <m:sSup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67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×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tr-TR" b="0" i="1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24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321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0070C0"/>
                    </a:solidFill>
                  </a:rPr>
                  <a:t>Rayleigh sayısı </a:t>
                </a:r>
                <a:endParaRPr lang="tr-TR" i="1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𝑅𝑎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𝐺𝑟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𝑃𝑟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67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71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73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× 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tr-TR" b="0" i="1" dirty="0">
                  <a:latin typeface="Cambria Math" panose="02040503050406030204" pitchFamily="18" charset="0"/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>
                    <a:solidFill>
                      <a:srgbClr val="FF0000"/>
                    </a:solidFill>
                  </a:rPr>
                  <a:t>Dikey boru dikey plaka gibi düşünülebilir. 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r>
                  <a:rPr lang="tr-TR" dirty="0">
                    <a:solidFill>
                      <a:srgbClr val="FF0000"/>
                    </a:solidFill>
                  </a:rPr>
                  <a:t>10</a:t>
                </a:r>
                <a:r>
                  <a:rPr lang="tr-TR" baseline="30000" dirty="0">
                    <a:solidFill>
                      <a:srgbClr val="FF0000"/>
                    </a:solidFill>
                  </a:rPr>
                  <a:t>4 </a:t>
                </a:r>
                <a:r>
                  <a:rPr lang="tr-TR" dirty="0">
                    <a:solidFill>
                      <a:srgbClr val="FF0000"/>
                    </a:solidFill>
                  </a:rPr>
                  <a:t>&lt;</a:t>
                </a:r>
                <a:r>
                  <a:rPr lang="tr-TR" dirty="0" err="1">
                    <a:solidFill>
                      <a:srgbClr val="FF0000"/>
                    </a:solidFill>
                  </a:rPr>
                  <a:t>N</a:t>
                </a:r>
                <a:r>
                  <a:rPr lang="tr-TR" baseline="-25000" dirty="0" err="1">
                    <a:solidFill>
                      <a:srgbClr val="FF0000"/>
                    </a:solidFill>
                  </a:rPr>
                  <a:t>ra</a:t>
                </a:r>
                <a:r>
                  <a:rPr lang="tr-TR" dirty="0">
                    <a:solidFill>
                      <a:srgbClr val="FF0000"/>
                    </a:solidFill>
                  </a:rPr>
                  <a:t>&lt;10</a:t>
                </a:r>
                <a:r>
                  <a:rPr lang="tr-TR" baseline="30000" dirty="0">
                    <a:solidFill>
                      <a:srgbClr val="FF0000"/>
                    </a:solidFill>
                  </a:rPr>
                  <a:t>9</a:t>
                </a:r>
                <a:r>
                  <a:rPr lang="tr-TR" dirty="0">
                    <a:solidFill>
                      <a:srgbClr val="FF0000"/>
                    </a:solidFill>
                  </a:rPr>
                  <a:t> </a:t>
                </a: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59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</a:rPr>
                                    <m:t>𝑅𝑎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sup>
                      </m:sSup>
                    </m:oMath>
                  </m:oMathPara>
                </a14:m>
                <a:endParaRPr lang="tr-TR" b="0" i="1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59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73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×</m:t>
                              </m:r>
                              <m:sSup>
                                <m:sSupPr>
                                  <m:ctrlP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tr-TR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8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25</m:t>
                          </m:r>
                        </m:sup>
                      </m:sSup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87</m:t>
                      </m:r>
                    </m:oMath>
                  </m:oMathPara>
                </a14:m>
                <a:endParaRPr lang="tr-TR" b="0" i="1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007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</m:oMath>
                  </m:oMathPara>
                </a14:m>
                <a:endParaRPr lang="tr-TR" i="1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:endParaRPr lang="tr-TR" i="1" dirty="0">
                  <a:latin typeface="Cambria Math" panose="02040503050406030204" pitchFamily="18" charset="0"/>
                </a:endParaRP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𝑁𝑢</m:t>
                              </m:r>
                            </m:sub>
                          </m:s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num>
                        <m:den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87</m:t>
                              </m:r>
                            </m:e>
                          </m:d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(0,03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num>
                            <m:den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℃</m:t>
                                  </m:r>
                                </m:e>
                              </m:d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(0,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5,22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/(</m:t>
                      </m:r>
                      <m:sSup>
                        <m:sSup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i="1">
                          <a:latin typeface="Cambria Math" panose="02040503050406030204" pitchFamily="18" charset="0"/>
                        </a:rPr>
                        <m:t>℃)</m:t>
                      </m:r>
                    </m:oMath>
                  </m:oMathPara>
                </a14:m>
                <a:endParaRPr lang="tr-TR" i="1" dirty="0"/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421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Örnek 4.16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565104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FF0000"/>
                </a:solidFill>
              </a:rPr>
              <a:t>Yatay</a:t>
            </a:r>
            <a:r>
              <a:rPr lang="tr-TR" dirty="0"/>
              <a:t> bir buhar </a:t>
            </a:r>
            <a:r>
              <a:rPr lang="tr-TR" dirty="0">
                <a:solidFill>
                  <a:srgbClr val="0070C0"/>
                </a:solidFill>
              </a:rPr>
              <a:t>borusundan </a:t>
            </a:r>
            <a:r>
              <a:rPr lang="tr-TR" dirty="0"/>
              <a:t>gerçekleşen </a:t>
            </a:r>
            <a:r>
              <a:rPr lang="tr-TR" dirty="0">
                <a:solidFill>
                  <a:srgbClr val="00B050"/>
                </a:solidFill>
              </a:rPr>
              <a:t>doğal taşınım </a:t>
            </a:r>
            <a:r>
              <a:rPr lang="tr-TR" dirty="0"/>
              <a:t>için taşınımla ısı aktarını katsayısını tahminleyiniz.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İzole edilmiş borunun dış sıcaklığı 80 °C'dir.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Çevreleyen </a:t>
            </a:r>
            <a:r>
              <a:rPr lang="tr-TR" dirty="0">
                <a:solidFill>
                  <a:srgbClr val="00B050"/>
                </a:solidFill>
              </a:rPr>
              <a:t>havanın</a:t>
            </a:r>
            <a:r>
              <a:rPr lang="tr-TR" dirty="0"/>
              <a:t> sıcaklığı 2</a:t>
            </a:r>
            <a:r>
              <a:rPr lang="en-US" dirty="0"/>
              <a:t>0</a:t>
            </a:r>
            <a:r>
              <a:rPr lang="tr-TR" dirty="0"/>
              <a:t>°C'dir.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İzole edilmiş borunun dış çapı 10 cm’dir. </a:t>
            </a:r>
          </a:p>
        </p:txBody>
      </p:sp>
    </p:spTree>
    <p:extLst>
      <p:ext uri="{BB962C8B-B14F-4D97-AF65-F5344CB8AC3E}">
        <p14:creationId xmlns:p14="http://schemas.microsoft.com/office/powerpoint/2010/main" val="307893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Örnek </a:t>
            </a:r>
            <a:r>
              <a:rPr lang="en-US" dirty="0"/>
              <a:t>9-</a:t>
            </a:r>
            <a:r>
              <a:rPr lang="tr-TR" dirty="0"/>
              <a:t>1</a:t>
            </a:r>
            <a:r>
              <a:rPr lang="en-US" dirty="0"/>
              <a:t> </a:t>
            </a:r>
            <a:r>
              <a:rPr lang="en-US" dirty="0" err="1"/>
              <a:t>Yunus</a:t>
            </a:r>
            <a:r>
              <a:rPr lang="en-US" dirty="0"/>
              <a:t> </a:t>
            </a:r>
            <a:r>
              <a:rPr lang="tr-TR" dirty="0"/>
              <a:t>Çengel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8 cm çaplı yatay sıcak su borusunun uzunluğu 6 m olan kısmı 2</a:t>
            </a:r>
            <a:r>
              <a:rPr lang="en-US" dirty="0"/>
              <a:t>0</a:t>
            </a:r>
            <a:r>
              <a:rPr lang="tr-TR" dirty="0"/>
              <a:t>°C sıcaklıktaki geniş bir odadan geçmektedir.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Eğer borunun dış yüzey sıcaklığı 70 °C ise doğal taşınımla borudan olan ısı kayıp hızını bulunuz.</a:t>
            </a:r>
          </a:p>
        </p:txBody>
      </p:sp>
    </p:spTree>
    <p:extLst>
      <p:ext uri="{BB962C8B-B14F-4D97-AF65-F5344CB8AC3E}">
        <p14:creationId xmlns:p14="http://schemas.microsoft.com/office/powerpoint/2010/main" val="167024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Örnek </a:t>
            </a:r>
            <a:r>
              <a:rPr lang="en-US" dirty="0"/>
              <a:t>9-2 </a:t>
            </a:r>
            <a:r>
              <a:rPr lang="en-US" dirty="0" err="1"/>
              <a:t>Yunus</a:t>
            </a:r>
            <a:r>
              <a:rPr lang="en-US" dirty="0"/>
              <a:t> </a:t>
            </a:r>
            <a:r>
              <a:rPr lang="tr-TR" dirty="0"/>
              <a:t>Çengel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2</a:t>
            </a:r>
            <a:r>
              <a:rPr lang="en-US" dirty="0"/>
              <a:t>0</a:t>
            </a:r>
            <a:r>
              <a:rPr lang="tr-TR" dirty="0"/>
              <a:t>°C sıcaklıktaki bir odada boyutları 0,6 m x 0,6 m olan ince kare bir plakayı göz önüne alınız.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Plakanın bir tarafı yalıtılmış, diğer tarafı ise 90 °C’de tutulmuştur.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Eğer plaka (a) dikey, (b) sıcak yüzeyi yukarı dönük yatay ve (c) sıcak yüzeyi aşağı dönük yatay ise plakadan doğal taşınımla meydana gelen ısı transfer hızını bulunuz.</a:t>
            </a:r>
          </a:p>
        </p:txBody>
      </p:sp>
    </p:spTree>
    <p:extLst>
      <p:ext uri="{BB962C8B-B14F-4D97-AF65-F5344CB8AC3E}">
        <p14:creationId xmlns:p14="http://schemas.microsoft.com/office/powerpoint/2010/main" val="94933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>
              <a:lnSpc>
                <a:spcPct val="150000"/>
              </a:lnSpc>
            </a:pPr>
            <a:r>
              <a:rPr lang="tr-TR" dirty="0"/>
              <a:t>Taşınımla Isı Aktarımında Isı Direnç </a:t>
            </a:r>
            <a:endParaRPr lang="tr-TR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1600200"/>
                <a:ext cx="9782800" cy="4997152"/>
              </a:xfrm>
            </p:spPr>
            <p:txBody>
              <a:bodyPr>
                <a:noAutofit/>
              </a:bodyPr>
              <a:lstStyle/>
              <a:p>
                <a:pPr lvl="0"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Taşınımla ısı aktarımı için ısıl direnç, iletimle ısı aktarımındaki gibi ifade edilebilir</a:t>
                </a:r>
                <a:r>
                  <a:rPr lang="tr-TR" i="1" dirty="0"/>
                  <a:t>.</a:t>
                </a:r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d>
                            <m:d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𝑡𝑎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şı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𝐴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1600200"/>
                <a:ext cx="9782800" cy="4997152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6797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Toplu Isı Aktarım Katsayısının </a:t>
            </a:r>
            <a:r>
              <a:rPr lang="tr-TR" b="1" dirty="0" err="1">
                <a:solidFill>
                  <a:srgbClr val="FF0000"/>
                </a:solidFill>
              </a:rPr>
              <a:t>Tahminlenmesi</a:t>
            </a:r>
            <a:r>
              <a:rPr lang="tr-TR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lvl="0" algn="l" rtl="0">
              <a:lnSpc>
                <a:spcPct val="150000"/>
              </a:lnSpc>
              <a:spcBef>
                <a:spcPts val="600"/>
              </a:spcBef>
            </a:pPr>
            <a:endParaRPr lang="tr-TR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5D5F9EA9-A1C4-4434-B0F8-06FDE8A43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022" y="1600200"/>
            <a:ext cx="9778227" cy="384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3176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ç 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𝑠𝑚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𝑛𝑑𝑎𝑘𝑖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𝑡𝑎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şı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𝑖𝑙𝑒𝑡𝑖𝑚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ış 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𝑠𝑚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𝑛𝑑𝑎𝑘𝑖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𝑡𝑎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şı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ç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𝑛𝑑𝑎𝑘𝑖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𝑡𝑎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şı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𝑖𝑙𝑒𝑡𝑖𝑚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𝑜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ış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𝑠𝑚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𝑛𝑑𝑎𝑘𝑖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𝑡𝑎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şı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ı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b="-4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790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 fontScale="92500"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unc>
                                <m:func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tr-TR">
                                      <a:latin typeface="Cambria Math" panose="02040503050406030204" pitchFamily="18" charset="0"/>
                                    </a:rPr>
                                    <m:t>ln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tr-T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tr-TR" i="1">
                                                  <a:latin typeface="Cambria Math" panose="02040503050406030204" pitchFamily="18" charset="0"/>
                                                </a:rPr>
                                                <m:t>𝑟</m:t>
                                              </m:r>
                                            </m:e>
                                            <m:sub>
                                              <m:r>
                                                <a:rPr lang="tr-TR" i="1">
                                                  <a:latin typeface="Cambria Math" panose="02040503050406030204" pitchFamily="18" charset="0"/>
                                                </a:rPr>
                                                <m:t>𝑜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tr-TR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tr-TR" i="1">
                                                  <a:latin typeface="Cambria Math" panose="02040503050406030204" pitchFamily="18" charset="0"/>
                                                </a:rPr>
                                                <m:t>𝑟</m:t>
                                              </m:r>
                                            </m:e>
                                            <m:sub>
                                              <m:r>
                                                <a:rPr lang="tr-TR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</m:func>
                            </m:num>
                            <m:den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den>
                          </m:f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schemeClr val="tx1"/>
                    </a:solidFill>
                  </a:rPr>
                  <a:t> Toplu ısı aktarım katsayısı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schemeClr val="tx1"/>
                    </a:solidFill>
                  </a:rPr>
                  <a:t> bazına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>
                            <m:fPr>
                              <m:ctrlPr>
                                <a:rPr lang="tr-T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097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dirty="0">
                <a:solidFill>
                  <a:srgbClr val="FF0000"/>
                </a:solidFill>
              </a:rPr>
              <a:t>Doğal Taşınım 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9782800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Isıtılmış bir yüzey ile temas halinde olan akışkanın </a:t>
            </a:r>
            <a:r>
              <a:rPr lang="tr-TR" dirty="0">
                <a:solidFill>
                  <a:srgbClr val="0070C0"/>
                </a:solidFill>
              </a:rPr>
              <a:t>yoğunluk farkından </a:t>
            </a:r>
            <a:r>
              <a:rPr lang="tr-TR" dirty="0"/>
              <a:t>dolayı </a:t>
            </a:r>
            <a:r>
              <a:rPr lang="tr-TR" dirty="0">
                <a:solidFill>
                  <a:srgbClr val="00B050"/>
                </a:solidFill>
              </a:rPr>
              <a:t>doğal taşınım oluşur</a:t>
            </a:r>
            <a:r>
              <a:rPr lang="tr-TR" dirty="0"/>
              <a:t>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Daha </a:t>
            </a:r>
            <a:r>
              <a:rPr lang="tr-TR" dirty="0">
                <a:solidFill>
                  <a:srgbClr val="FF0000"/>
                </a:solidFill>
              </a:rPr>
              <a:t>yüksek sıcaklıklardaki </a:t>
            </a:r>
            <a:r>
              <a:rPr lang="tr-TR" dirty="0"/>
              <a:t>akışkanın </a:t>
            </a:r>
            <a:r>
              <a:rPr lang="tr-TR" dirty="0">
                <a:solidFill>
                  <a:srgbClr val="7030A0"/>
                </a:solidFill>
              </a:rPr>
              <a:t>düşük yoğunluğu </a:t>
            </a:r>
            <a:r>
              <a:rPr lang="tr-TR" dirty="0">
                <a:solidFill>
                  <a:srgbClr val="1F571F"/>
                </a:solidFill>
              </a:rPr>
              <a:t>kaldırma kuvvetlerine </a:t>
            </a:r>
            <a:r>
              <a:rPr lang="tr-TR" dirty="0"/>
              <a:t>neden olur ve dolayısıyla </a:t>
            </a:r>
            <a:r>
              <a:rPr lang="tr-TR" dirty="0">
                <a:solidFill>
                  <a:srgbClr val="C00000"/>
                </a:solidFill>
              </a:rPr>
              <a:t>ısınmış akışkan yukarı</a:t>
            </a:r>
            <a:r>
              <a:rPr lang="tr-TR" dirty="0"/>
              <a:t> doğru hareket eder ve soğuk akışkan onun yerini alır. </a:t>
            </a:r>
          </a:p>
        </p:txBody>
      </p:sp>
    </p:spTree>
    <p:extLst>
      <p:ext uri="{BB962C8B-B14F-4D97-AF65-F5344CB8AC3E}">
        <p14:creationId xmlns:p14="http://schemas.microsoft.com/office/powerpoint/2010/main" val="31058607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𝑜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tr-T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schemeClr val="tx1"/>
                    </a:solidFill>
                  </a:rPr>
                  <a:t> Toplu ısı aktarım katsayısı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tr-T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tr-TR" dirty="0">
                    <a:solidFill>
                      <a:schemeClr val="tx1"/>
                    </a:solidFill>
                  </a:rPr>
                  <a:t> bazına</a:t>
                </a:r>
                <a:endParaRPr lang="en-US" dirty="0">
                  <a:solidFill>
                    <a:schemeClr val="tx1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>
                            <m:fPr>
                              <m:ctrlPr>
                                <a:rPr lang="tr-TR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tr-TR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𝑜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502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𝑜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i="1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endParaRPr lang="tr-T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43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tr-TR" b="1" dirty="0">
                <a:solidFill>
                  <a:srgbClr val="FF0000"/>
                </a:solidFill>
              </a:rPr>
              <a:t>Örnek 4.16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1600200"/>
            <a:ext cx="5293063" cy="4997152"/>
          </a:xfrm>
        </p:spPr>
        <p:txBody>
          <a:bodyPr>
            <a:no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2,5 cm iç çapındaki boru 80°C'deki bir sıvı gıdayı taşımak için kullanılmaktadır .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İçteki taşınımla ısı aktarım katsayısı 10 W/(m</a:t>
            </a:r>
            <a:r>
              <a:rPr lang="tr-TR" i="1" baseline="30000" dirty="0"/>
              <a:t>2</a:t>
            </a:r>
            <a:r>
              <a:rPr lang="tr-TR" i="1" dirty="0"/>
              <a:t> °C)'</a:t>
            </a:r>
            <a:r>
              <a:rPr lang="tr-TR" i="1" dirty="0" err="1"/>
              <a:t>dır</a:t>
            </a:r>
            <a:r>
              <a:rPr lang="tr-TR" i="1" dirty="0"/>
              <a:t>. </a:t>
            </a:r>
            <a:endParaRPr lang="tr-TR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5AD4763B-2340-4D5B-A87F-9DC3F303AA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7451" y="2500300"/>
            <a:ext cx="4651421" cy="319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647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6373183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Boru (0,5 cm kalınlık) çelikten (ısıl iletkenlik=43 W/[</a:t>
            </a:r>
            <a:r>
              <a:rPr lang="tr-TR" i="1" dirty="0" err="1"/>
              <a:t>m°C</a:t>
            </a:r>
            <a:r>
              <a:rPr lang="tr-TR" i="1" dirty="0"/>
              <a:t>]) yapılmıştır.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Dış ortam sıcaklığı 20°C'dir.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Dıştaki taşınımla ısı aktarım katsayısı 100 W/(m</a:t>
            </a:r>
            <a:r>
              <a:rPr lang="tr-TR" i="1" baseline="30000" dirty="0"/>
              <a:t>2</a:t>
            </a:r>
            <a:r>
              <a:rPr lang="tr-TR" i="1" dirty="0"/>
              <a:t>°C)’</a:t>
            </a:r>
            <a:r>
              <a:rPr lang="tr-TR" i="1" dirty="0" err="1"/>
              <a:t>dır</a:t>
            </a:r>
            <a:r>
              <a:rPr lang="tr-TR" i="1" dirty="0"/>
              <a:t>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Toplu ısı aktarım katsayısını ve 1 m uzunluğundaki borudan gerçekleşen ısı kaybını hesaplayınız.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48F9AF93-37FE-4B06-BFA9-4BC7D81A6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6620" y="1844824"/>
            <a:ext cx="3931341" cy="270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95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Autofit/>
          </a:bodyPr>
          <a:lstStyle/>
          <a:p>
            <a:pPr marL="365760" lvl="1" indent="0" algn="l" rtl="0">
              <a:lnSpc>
                <a:spcPct val="150000"/>
              </a:lnSpc>
              <a:buNone/>
            </a:pPr>
            <a:r>
              <a:rPr lang="tr-TR" b="1" i="1" dirty="0">
                <a:solidFill>
                  <a:srgbClr val="FF0000"/>
                </a:solidFill>
              </a:rPr>
              <a:t>Verilen </a:t>
            </a:r>
          </a:p>
          <a:p>
            <a:pPr algn="l" rtl="0">
              <a:lnSpc>
                <a:spcPct val="150000"/>
              </a:lnSpc>
            </a:pPr>
            <a:r>
              <a:rPr lang="tr-TR" i="1" dirty="0"/>
              <a:t>Borunun iç çapı=0.025 m </a:t>
            </a:r>
          </a:p>
          <a:p>
            <a:pPr algn="l" rtl="0">
              <a:lnSpc>
                <a:spcPct val="150000"/>
              </a:lnSpc>
            </a:pPr>
            <a:r>
              <a:rPr lang="tr-TR" i="1" dirty="0"/>
              <a:t>Sıvı gıdanın yığın sıcaklığı=80°C </a:t>
            </a:r>
          </a:p>
          <a:p>
            <a:pPr algn="l" rtl="0">
              <a:lnSpc>
                <a:spcPct val="150000"/>
              </a:lnSpc>
            </a:pPr>
            <a:r>
              <a:rPr lang="tr-TR" i="1" dirty="0"/>
              <a:t>İçteki taşınımla ısı aktarım katsayısı=10 W/(m</a:t>
            </a:r>
            <a:r>
              <a:rPr lang="tr-TR" i="1" baseline="30000" dirty="0"/>
              <a:t>2</a:t>
            </a:r>
            <a:r>
              <a:rPr lang="tr-TR" i="1" dirty="0"/>
              <a:t>°C) </a:t>
            </a:r>
          </a:p>
          <a:p>
            <a:pPr algn="l" rtl="0">
              <a:lnSpc>
                <a:spcPct val="150000"/>
              </a:lnSpc>
            </a:pPr>
            <a:r>
              <a:rPr lang="tr-TR" i="1" dirty="0"/>
              <a:t>Dıştaki taşınımla ısı aktarım katsayısı=100 W/(m2°C) </a:t>
            </a:r>
          </a:p>
          <a:p>
            <a:pPr algn="l" rtl="0">
              <a:lnSpc>
                <a:spcPct val="150000"/>
              </a:lnSpc>
            </a:pPr>
            <a:r>
              <a:rPr lang="tr-TR" i="1" dirty="0" err="1"/>
              <a:t>k</a:t>
            </a:r>
            <a:r>
              <a:rPr lang="tr-TR" i="1" baseline="-25000" dirty="0" err="1"/>
              <a:t>çelik</a:t>
            </a:r>
            <a:r>
              <a:rPr lang="tr-TR" i="1" dirty="0"/>
              <a:t>=43 W/(</a:t>
            </a:r>
            <a:r>
              <a:rPr lang="tr-TR" i="1" dirty="0" err="1"/>
              <a:t>m°C</a:t>
            </a:r>
            <a:r>
              <a:rPr lang="tr-TR" i="1" dirty="0"/>
              <a:t>) </a:t>
            </a:r>
          </a:p>
          <a:p>
            <a:pPr algn="l" rtl="0">
              <a:lnSpc>
                <a:spcPct val="150000"/>
              </a:lnSpc>
            </a:pPr>
            <a:r>
              <a:rPr lang="tr-TR" i="1" dirty="0"/>
              <a:t>Dış ortam sıcaklığı=20°C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722122C-6098-491D-94A0-DFDA0D87D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8628" y="413614"/>
            <a:ext cx="3715317" cy="255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0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∞</m:t>
                              </m:r>
                            </m:sub>
                          </m:s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>
                            <m:f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den>
                      </m:f>
                    </m:oMath>
                  </m:oMathPara>
                </a14:m>
                <a:endParaRPr lang="tr-TR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𝑜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i="1" dirty="0">
                  <a:latin typeface="Cambria Math" panose="02040503050406030204" pitchFamily="18" charset="0"/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func>
                            <m:func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𝑜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i="1" dirty="0">
                  <a:latin typeface="Cambria Math" panose="02040503050406030204" pitchFamily="18" charset="0"/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>
                  <a:solidFill>
                    <a:srgbClr val="FF0000"/>
                  </a:solidFill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:endParaRPr lang="tr-T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32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func>
                            <m:func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𝑜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i="1" dirty="0">
                  <a:latin typeface="Cambria Math" panose="02040503050406030204" pitchFamily="18" charset="0"/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func>
                            <m:func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𝑜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den>
                      </m:f>
                    </m:oMath>
                  </m:oMathPara>
                </a14:m>
                <a:endParaRPr lang="tr-TR" dirty="0"/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func>
                            <m:func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𝑜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561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func>
                            <m:func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𝑜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𝑟</m:t>
                                          </m:r>
                                        </m:e>
                                        <m:sub>
                                          <m:r>
                                            <a:rPr lang="tr-TR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𝑜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den>
                      </m:f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tr-TR" b="0" i="0" smtClean="0">
                                  <a:latin typeface="Cambria Math" panose="02040503050406030204" pitchFamily="18" charset="0"/>
                                </a:rPr>
                                <m:t>0,0125 </m:t>
                              </m:r>
                              <m:r>
                                <m:rPr>
                                  <m:sty m:val="p"/>
                                </m:rPr>
                                <a:rPr lang="tr-TR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tr-TR" b="0" i="1" smtClean="0">
                                          <a:latin typeface="Cambria Math" panose="02040503050406030204" pitchFamily="18" charset="0"/>
                                        </a:rPr>
                                        <m:t>0,0175</m:t>
                                      </m:r>
                                    </m:num>
                                    <m:den>
                                      <m:r>
                                        <a:rPr lang="tr-TR" b="0" i="1" smtClean="0">
                                          <a:latin typeface="Cambria Math" panose="02040503050406030204" pitchFamily="18" charset="0"/>
                                        </a:rPr>
                                        <m:t>0,0125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43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0,0125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100 × 0,0175</m:t>
                          </m:r>
                        </m:den>
                      </m:f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marL="0" lv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=0,1072</m:t>
                      </m:r>
                      <m:f>
                        <m:f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℃</m:t>
                          </m:r>
                        </m:num>
                        <m:den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den>
                      </m:f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marL="0" lv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=9,32</m:t>
                      </m:r>
                      <m:f>
                        <m:f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num>
                        <m:den>
                          <m:sSup>
                            <m:sSupPr>
                              <m:ctrlP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p>
                              <m:r>
                                <a:rPr lang="tr-TR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℃</m:t>
                          </m:r>
                        </m:den>
                      </m:f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62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Autofit/>
              </a:bodyPr>
              <a:lstStyle/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mar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=9,32 ×2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0,0125 ×1 </m:t>
                      </m:r>
                      <m:d>
                        <m:dPr>
                          <m:ctrlP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tr-TR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80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e>
                      </m:d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  <a:p>
                <a:pPr marL="0" lvl="0" indent="0" algn="l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=43,9 </m:t>
                      </m:r>
                      <m:r>
                        <a:rPr lang="tr-T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tr-T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9413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ontent Placeholder 13"/>
              <p:cNvSpPr>
                <a:spLocks noGrp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/>
                  <a:t>Taşınımla ısı aktarım katsayılarının hesaplanmasında kullanılan </a:t>
                </a:r>
                <a:r>
                  <a:rPr lang="tr-TR" dirty="0" err="1">
                    <a:solidFill>
                      <a:srgbClr val="C00000"/>
                    </a:solidFill>
                  </a:rPr>
                  <a:t>empirik</a:t>
                </a:r>
                <a:r>
                  <a:rPr lang="tr-TR" dirty="0">
                    <a:solidFill>
                      <a:srgbClr val="C00000"/>
                    </a:solidFill>
                  </a:rPr>
                  <a:t> ifadeler </a:t>
                </a:r>
                <a:r>
                  <a:rPr lang="tr-TR" dirty="0"/>
                  <a:t>aşağıdaki formdadır: </a:t>
                </a:r>
              </a:p>
              <a:p>
                <a:pPr marL="0" indent="0" algn="ctr" rtl="0">
                  <a:lnSpc>
                    <a:spcPct val="15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𝑁𝑢</m:t>
                          </m:r>
                        </m:sub>
                      </m:sSub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num>
                        <m:den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den>
                      </m:f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sSup>
                        <m:sSupPr>
                          <m:ctrlP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tr-TR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tr-TR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𝑅𝑎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tr-TR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</m:oMath>
                  </m:oMathPara>
                </a14:m>
                <a:endParaRPr lang="tr-TR" dirty="0"/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i="1" dirty="0"/>
                  <a:t>a</a:t>
                </a:r>
                <a:r>
                  <a:rPr lang="tr-TR" dirty="0"/>
                  <a:t> ve </a:t>
                </a:r>
                <a:r>
                  <a:rPr lang="tr-TR" i="1" dirty="0"/>
                  <a:t>m</a:t>
                </a:r>
                <a:r>
                  <a:rPr lang="tr-TR" dirty="0"/>
                  <a:t> sabitlerdir; </a:t>
                </a:r>
                <a:r>
                  <a:rPr lang="tr-TR" i="1" dirty="0" err="1">
                    <a:solidFill>
                      <a:srgbClr val="0070C0"/>
                    </a:solidFill>
                  </a:rPr>
                  <a:t>N</a:t>
                </a:r>
                <a:r>
                  <a:rPr lang="tr-TR" baseline="-25000" dirty="0" err="1">
                    <a:solidFill>
                      <a:srgbClr val="0070C0"/>
                    </a:solidFill>
                  </a:rPr>
                  <a:t>Ra</a:t>
                </a:r>
                <a:r>
                  <a:rPr lang="tr-TR" dirty="0">
                    <a:solidFill>
                      <a:srgbClr val="0070C0"/>
                    </a:solidFill>
                  </a:rPr>
                  <a:t> </a:t>
                </a:r>
                <a:r>
                  <a:rPr lang="tr-TR" dirty="0" err="1">
                    <a:solidFill>
                      <a:srgbClr val="0070C0"/>
                    </a:solidFill>
                  </a:rPr>
                  <a:t>Rayleigh</a:t>
                </a:r>
                <a:r>
                  <a:rPr lang="tr-TR" dirty="0">
                    <a:solidFill>
                      <a:srgbClr val="0070C0"/>
                    </a:solidFill>
                  </a:rPr>
                  <a:t> </a:t>
                </a:r>
                <a:r>
                  <a:rPr lang="tr-TR" dirty="0"/>
                  <a:t>sayısıdır. </a:t>
                </a:r>
              </a:p>
              <a:p>
                <a:pPr algn="l" rtl="0">
                  <a:lnSpc>
                    <a:spcPct val="150000"/>
                  </a:lnSpc>
                  <a:spcBef>
                    <a:spcPts val="600"/>
                  </a:spcBef>
                </a:pPr>
                <a:r>
                  <a:rPr lang="tr-TR" dirty="0" err="1">
                    <a:solidFill>
                      <a:srgbClr val="0070C0"/>
                    </a:solidFill>
                  </a:rPr>
                  <a:t>Rayleigh</a:t>
                </a:r>
                <a:r>
                  <a:rPr lang="tr-TR" dirty="0">
                    <a:solidFill>
                      <a:srgbClr val="0070C0"/>
                    </a:solidFill>
                  </a:rPr>
                  <a:t> sayısı </a:t>
                </a:r>
                <a:r>
                  <a:rPr lang="tr-TR" dirty="0"/>
                  <a:t>iki boyutsuz sayının, </a:t>
                </a:r>
                <a:r>
                  <a:rPr lang="tr-TR" dirty="0" err="1">
                    <a:solidFill>
                      <a:srgbClr val="7030A0"/>
                    </a:solidFill>
                  </a:rPr>
                  <a:t>Grashof</a:t>
                </a:r>
                <a:r>
                  <a:rPr lang="tr-TR" dirty="0">
                    <a:solidFill>
                      <a:srgbClr val="7030A0"/>
                    </a:solidFill>
                  </a:rPr>
                  <a:t> sayısı </a:t>
                </a:r>
                <a:r>
                  <a:rPr lang="tr-TR" dirty="0"/>
                  <a:t>ve </a:t>
                </a:r>
                <a:r>
                  <a:rPr lang="tr-TR" dirty="0" err="1">
                    <a:solidFill>
                      <a:srgbClr val="00B050"/>
                    </a:solidFill>
                  </a:rPr>
                  <a:t>Prandtl</a:t>
                </a:r>
                <a:r>
                  <a:rPr lang="tr-TR" dirty="0">
                    <a:solidFill>
                      <a:srgbClr val="00B050"/>
                    </a:solidFill>
                  </a:rPr>
                  <a:t> sayısının</a:t>
                </a:r>
                <a:r>
                  <a:rPr lang="tr-TR" dirty="0"/>
                  <a:t>, çarpımıdır. </a:t>
                </a:r>
              </a:p>
            </p:txBody>
          </p:sp>
        </mc:Choice>
        <mc:Fallback xmlns="">
          <p:sp>
            <p:nvSpPr>
              <p:cNvPr id="14" name="Content Placeholder 1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93437" y="404664"/>
                <a:ext cx="9782800" cy="6192688"/>
              </a:xfrm>
              <a:blipFill>
                <a:blip r:embed="rId2"/>
                <a:stretch>
                  <a:fillRect l="-14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393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marL="0" indent="0" algn="l" rtl="0">
              <a:lnSpc>
                <a:spcPct val="150000"/>
              </a:lnSpc>
              <a:spcBef>
                <a:spcPts val="600"/>
              </a:spcBef>
              <a:buNone/>
            </a:pPr>
            <a:endParaRPr lang="tr-TR" dirty="0"/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d</a:t>
            </a:r>
            <a:r>
              <a:rPr lang="tr-TR" baseline="-25000" dirty="0"/>
              <a:t>c</a:t>
            </a:r>
            <a:r>
              <a:rPr lang="tr-TR" dirty="0"/>
              <a:t> karakteristik boyuttur (m);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ρ</a:t>
            </a:r>
            <a:r>
              <a:rPr lang="tr-TR" dirty="0"/>
              <a:t> yoğunluk (kg/m</a:t>
            </a:r>
            <a:r>
              <a:rPr lang="tr-TR" baseline="30000" dirty="0"/>
              <a:t>3</a:t>
            </a:r>
            <a:r>
              <a:rPr lang="tr-TR" dirty="0"/>
              <a:t>);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g</a:t>
            </a:r>
            <a:r>
              <a:rPr lang="tr-TR" dirty="0"/>
              <a:t> </a:t>
            </a:r>
            <a:r>
              <a:rPr lang="tr-TR" dirty="0" err="1"/>
              <a:t>yerçekim</a:t>
            </a:r>
            <a:r>
              <a:rPr lang="tr-TR" dirty="0"/>
              <a:t> ivmesi (9,80665 m/s</a:t>
            </a:r>
            <a:r>
              <a:rPr lang="tr-TR" baseline="30000" dirty="0"/>
              <a:t>2</a:t>
            </a:r>
            <a:r>
              <a:rPr lang="tr-TR" dirty="0"/>
              <a:t>);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β hacimsel genleşme katsayısı (K</a:t>
            </a:r>
            <a:r>
              <a:rPr lang="tr-TR" baseline="30000" dirty="0"/>
              <a:t>-1</a:t>
            </a:r>
            <a:r>
              <a:rPr lang="tr-TR" dirty="0"/>
              <a:t>);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∆</a:t>
            </a:r>
            <a:r>
              <a:rPr lang="tr-TR" i="1" dirty="0"/>
              <a:t>T</a:t>
            </a:r>
            <a:r>
              <a:rPr lang="tr-TR" dirty="0"/>
              <a:t> duvar ile onu çevreleyen akışkan arasındaki sıcaklık farkı (°C);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i="1" dirty="0"/>
              <a:t>µ</a:t>
            </a:r>
            <a:r>
              <a:rPr lang="tr-TR" dirty="0"/>
              <a:t> viskozitedir (</a:t>
            </a:r>
            <a:r>
              <a:rPr lang="tr-TR" dirty="0" err="1"/>
              <a:t>Pa</a:t>
            </a:r>
            <a:r>
              <a:rPr lang="tr-TR" dirty="0"/>
              <a:t> s).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9290BABD-9E89-4B60-AB69-16592ADA73E9}"/>
                  </a:ext>
                </a:extLst>
              </p:cNvPr>
              <p:cNvSpPr/>
              <p:nvPr/>
            </p:nvSpPr>
            <p:spPr>
              <a:xfrm>
                <a:off x="7462564" y="407546"/>
                <a:ext cx="3788569" cy="240944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𝑅𝑎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𝐺𝑟</m:t>
                          </m:r>
                        </m:sub>
                      </m:sSub>
                      <m:r>
                        <a:rPr lang="tr-TR" sz="2800" i="1">
                          <a:latin typeface="Cambria Math" panose="02040503050406030204" pitchFamily="18" charset="0"/>
                        </a:rPr>
                        <m:t>× 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𝑃𝑟</m:t>
                          </m:r>
                        </m:sub>
                      </m:sSub>
                    </m:oMath>
                  </m:oMathPara>
                </a14:m>
                <a:endParaRPr lang="tr-TR" sz="2800" i="1" dirty="0"/>
              </a:p>
              <a:p>
                <a:pPr>
                  <a:lnSpc>
                    <a:spcPct val="170000"/>
                  </a:lnSpc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𝐺𝑟</m:t>
                          </m:r>
                        </m:sub>
                      </m:sSub>
                      <m:r>
                        <a:rPr lang="tr-TR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bSup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𝜌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tr-TR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sSup>
                            <m:sSupPr>
                              <m:ctrlP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tr-TR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" name="Dikdörtgen 1">
                <a:extLst>
                  <a:ext uri="{FF2B5EF4-FFF2-40B4-BE49-F238E27FC236}">
                    <a16:creationId xmlns:a16="http://schemas.microsoft.com/office/drawing/2014/main" id="{9290BABD-9E89-4B60-AB69-16592ADA73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564" y="407546"/>
                <a:ext cx="3788569" cy="240944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213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>
                <a:solidFill>
                  <a:srgbClr val="7030A0"/>
                </a:solidFill>
              </a:rPr>
              <a:t>Groshof</a:t>
            </a:r>
            <a:r>
              <a:rPr lang="tr-TR" dirty="0">
                <a:solidFill>
                  <a:srgbClr val="7030A0"/>
                </a:solidFill>
              </a:rPr>
              <a:t> sayısı </a:t>
            </a:r>
            <a:r>
              <a:rPr lang="tr-TR" dirty="0">
                <a:solidFill>
                  <a:srgbClr val="0070C0"/>
                </a:solidFill>
              </a:rPr>
              <a:t>kaldırma kuvvetleri </a:t>
            </a:r>
            <a:r>
              <a:rPr lang="tr-TR" dirty="0"/>
              <a:t>ile </a:t>
            </a:r>
            <a:r>
              <a:rPr lang="tr-TR" dirty="0">
                <a:solidFill>
                  <a:srgbClr val="FF0000"/>
                </a:solidFill>
              </a:rPr>
              <a:t>viskoz kuvvetler </a:t>
            </a:r>
            <a:r>
              <a:rPr lang="tr-TR" dirty="0"/>
              <a:t>arasındaki oranıdır.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 err="1"/>
              <a:t>Reynolds</a:t>
            </a:r>
            <a:r>
              <a:rPr lang="tr-TR" dirty="0"/>
              <a:t> sayısına benzer şekilde, </a:t>
            </a:r>
            <a:r>
              <a:rPr lang="tr-TR" dirty="0" err="1">
                <a:solidFill>
                  <a:srgbClr val="7030A0"/>
                </a:solidFill>
              </a:rPr>
              <a:t>Grashof</a:t>
            </a:r>
            <a:r>
              <a:rPr lang="tr-TR" dirty="0">
                <a:solidFill>
                  <a:srgbClr val="7030A0"/>
                </a:solidFill>
              </a:rPr>
              <a:t> sayısı </a:t>
            </a:r>
            <a:r>
              <a:rPr lang="tr-TR" dirty="0"/>
              <a:t>cismin üzerinden geçen akışın </a:t>
            </a:r>
            <a:r>
              <a:rPr lang="tr-TR" dirty="0">
                <a:solidFill>
                  <a:srgbClr val="FF0000"/>
                </a:solidFill>
              </a:rPr>
              <a:t>durağan mı </a:t>
            </a:r>
            <a:r>
              <a:rPr lang="tr-TR" dirty="0"/>
              <a:t>ya da </a:t>
            </a:r>
            <a:r>
              <a:rPr lang="tr-TR" dirty="0">
                <a:solidFill>
                  <a:srgbClr val="0070C0"/>
                </a:solidFill>
              </a:rPr>
              <a:t>kargaşalı mı </a:t>
            </a:r>
            <a:r>
              <a:rPr lang="tr-TR" dirty="0"/>
              <a:t>olduğunu belirlemek için kullanılmaktadır.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Örneğin, </a:t>
            </a:r>
            <a:r>
              <a:rPr lang="tr-TR" dirty="0">
                <a:solidFill>
                  <a:srgbClr val="00B050"/>
                </a:solidFill>
              </a:rPr>
              <a:t>dikey plakaların </a:t>
            </a:r>
            <a:r>
              <a:rPr lang="tr-TR" dirty="0"/>
              <a:t>üzerinden akan bir akışkan için </a:t>
            </a:r>
            <a:r>
              <a:rPr lang="tr-TR" dirty="0">
                <a:solidFill>
                  <a:srgbClr val="FF0000"/>
                </a:solidFill>
              </a:rPr>
              <a:t>10</a:t>
            </a:r>
            <a:r>
              <a:rPr lang="tr-TR" baseline="30000" dirty="0">
                <a:solidFill>
                  <a:srgbClr val="FF0000"/>
                </a:solidFill>
              </a:rPr>
              <a:t>9</a:t>
            </a:r>
            <a:r>
              <a:rPr lang="tr-TR" dirty="0">
                <a:solidFill>
                  <a:srgbClr val="FF0000"/>
                </a:solidFill>
              </a:rPr>
              <a:t>’den büyük </a:t>
            </a:r>
            <a:r>
              <a:rPr lang="tr-TR" dirty="0"/>
              <a:t>bir </a:t>
            </a:r>
            <a:r>
              <a:rPr lang="tr-TR" dirty="0" err="1"/>
              <a:t>Grashof</a:t>
            </a:r>
            <a:r>
              <a:rPr lang="tr-TR" dirty="0"/>
              <a:t> sayısı </a:t>
            </a:r>
            <a:r>
              <a:rPr lang="tr-TR" dirty="0">
                <a:solidFill>
                  <a:srgbClr val="0070C0"/>
                </a:solidFill>
              </a:rPr>
              <a:t>kargaşalı</a:t>
            </a:r>
            <a:r>
              <a:rPr lang="tr-TR" dirty="0"/>
              <a:t> akışı belirtmektedir. </a:t>
            </a:r>
          </a:p>
        </p:txBody>
      </p:sp>
    </p:spTree>
    <p:extLst>
      <p:ext uri="{BB962C8B-B14F-4D97-AF65-F5344CB8AC3E}">
        <p14:creationId xmlns:p14="http://schemas.microsoft.com/office/powerpoint/2010/main" val="66663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/>
              <a:t>Doğal taşınımla ısı aktarımı durumunda, fiziksel özellikler film sıcaklığı </a:t>
            </a:r>
            <a:r>
              <a:rPr lang="tr-TR" i="1" dirty="0" err="1"/>
              <a:t>T</a:t>
            </a:r>
            <a:r>
              <a:rPr lang="tr-TR" i="1" baseline="-25000" dirty="0" err="1"/>
              <a:t>f</a:t>
            </a:r>
            <a:r>
              <a:rPr lang="tr-TR" dirty="0"/>
              <a:t>=(</a:t>
            </a:r>
            <a:r>
              <a:rPr lang="tr-TR" i="1" dirty="0" err="1"/>
              <a:t>T</a:t>
            </a:r>
            <a:r>
              <a:rPr lang="tr-TR" baseline="-25000" dirty="0" err="1"/>
              <a:t>s</a:t>
            </a:r>
            <a:r>
              <a:rPr lang="tr-TR" dirty="0" err="1"/>
              <a:t>+</a:t>
            </a:r>
            <a:r>
              <a:rPr lang="tr-TR" i="1" dirty="0" err="1"/>
              <a:t>T</a:t>
            </a:r>
            <a:r>
              <a:rPr lang="tr-TR" baseline="-25000" dirty="0"/>
              <a:t>∞</a:t>
            </a:r>
            <a:r>
              <a:rPr lang="tr-TR" dirty="0"/>
              <a:t>)/2'de değerlendirilir. </a:t>
            </a:r>
          </a:p>
          <a:p>
            <a:pPr algn="l" rtl="0">
              <a:lnSpc>
                <a:spcPct val="150000"/>
              </a:lnSpc>
              <a:spcBef>
                <a:spcPts val="600"/>
              </a:spcBef>
            </a:pPr>
            <a:r>
              <a:rPr lang="tr-TR" dirty="0">
                <a:solidFill>
                  <a:srgbClr val="0070C0"/>
                </a:solidFill>
              </a:rPr>
              <a:t>Dikey plakalardan </a:t>
            </a:r>
            <a:r>
              <a:rPr lang="tr-TR" dirty="0"/>
              <a:t>ve </a:t>
            </a:r>
            <a:r>
              <a:rPr lang="tr-TR" dirty="0">
                <a:solidFill>
                  <a:srgbClr val="00B050"/>
                </a:solidFill>
              </a:rPr>
              <a:t>silindirlerden</a:t>
            </a:r>
            <a:r>
              <a:rPr lang="tr-TR" dirty="0"/>
              <a:t>, </a:t>
            </a:r>
            <a:r>
              <a:rPr lang="tr-TR" dirty="0">
                <a:solidFill>
                  <a:srgbClr val="FF0000"/>
                </a:solidFill>
              </a:rPr>
              <a:t>yatay silindirlerden </a:t>
            </a:r>
            <a:r>
              <a:rPr lang="tr-TR" dirty="0"/>
              <a:t>ve </a:t>
            </a:r>
            <a:r>
              <a:rPr lang="tr-TR" dirty="0">
                <a:solidFill>
                  <a:srgbClr val="7030A0"/>
                </a:solidFill>
              </a:rPr>
              <a:t>plakalardan </a:t>
            </a:r>
            <a:r>
              <a:rPr lang="tr-TR" dirty="0"/>
              <a:t>gerçekleşen doğal taşınım için kullanılabilecek birçok eşitlikler ve sabiti aşağıdaki tabloda verilmiştir. </a:t>
            </a:r>
          </a:p>
        </p:txBody>
      </p:sp>
    </p:spTree>
    <p:extLst>
      <p:ext uri="{BB962C8B-B14F-4D97-AF65-F5344CB8AC3E}">
        <p14:creationId xmlns:p14="http://schemas.microsoft.com/office/powerpoint/2010/main" val="7284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93437" y="404664"/>
            <a:ext cx="9782800" cy="6192688"/>
          </a:xfrm>
        </p:spPr>
        <p:txBody>
          <a:bodyPr>
            <a:normAutofit/>
          </a:bodyPr>
          <a:lstStyle/>
          <a:p>
            <a:pPr marL="0" indent="0" algn="ctr" rtl="0">
              <a:lnSpc>
                <a:spcPct val="170000"/>
              </a:lnSpc>
              <a:spcBef>
                <a:spcPts val="600"/>
              </a:spcBef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BBF5723-B297-47C3-83F1-A6FE3CE504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4200"/>
          <a:stretch/>
        </p:blipFill>
        <p:spPr>
          <a:xfrm>
            <a:off x="1593437" y="379041"/>
            <a:ext cx="10185763" cy="6081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98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77DEAFA-3749-46B7-A21A-6940ACB836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099" b="9532"/>
          <a:stretch/>
        </p:blipFill>
        <p:spPr>
          <a:xfrm>
            <a:off x="1305880" y="311432"/>
            <a:ext cx="9577064" cy="652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74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ath 16x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0C675A-9AD3-40BB-AC57-0E9EFA3E4FB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Math education presentation with Pi  (widescreen)</Template>
  <TotalTime>0</TotalTime>
  <Words>1197</Words>
  <Application>Microsoft Office PowerPoint</Application>
  <PresentationFormat>Custom</PresentationFormat>
  <Paragraphs>158</Paragraphs>
  <Slides>38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Cambria Math</vt:lpstr>
      <vt:lpstr>Euphemia</vt:lpstr>
      <vt:lpstr>Math 16x9</vt:lpstr>
      <vt:lpstr>Isı ve Kütle Transferi Yatıkşkın (Kararlı) Hal Isı Aktarımı</vt:lpstr>
      <vt:lpstr>Bu hafta</vt:lpstr>
      <vt:lpstr>Doğal Taşınım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Örnek 4.15</vt:lpstr>
      <vt:lpstr>Verilen </vt:lpstr>
      <vt:lpstr>Çözüm</vt:lpstr>
      <vt:lpstr>PowerPoint Presentation</vt:lpstr>
      <vt:lpstr>PowerPoint Presentation</vt:lpstr>
      <vt:lpstr>Örnek 4.12</vt:lpstr>
      <vt:lpstr>Örnek 4.14</vt:lpstr>
      <vt:lpstr>Çözüm</vt:lpstr>
      <vt:lpstr>PowerPoint Presentation</vt:lpstr>
      <vt:lpstr>PowerPoint Presentation</vt:lpstr>
      <vt:lpstr>PowerPoint Presentation</vt:lpstr>
      <vt:lpstr>Örnek 4.16</vt:lpstr>
      <vt:lpstr>Örnek 9-1 Yunus Çengel</vt:lpstr>
      <vt:lpstr>Örnek 9-2 Yunus Çengel</vt:lpstr>
      <vt:lpstr>Taşınımla Isı Aktarımında Isı Direnç </vt:lpstr>
      <vt:lpstr>Toplu Isı Aktarım Katsayısının Tahminlenmesi </vt:lpstr>
      <vt:lpstr>PowerPoint Presentation</vt:lpstr>
      <vt:lpstr>PowerPoint Presentation</vt:lpstr>
      <vt:lpstr>PowerPoint Presentation</vt:lpstr>
      <vt:lpstr>PowerPoint Presentation</vt:lpstr>
      <vt:lpstr>Örnek 4.16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2015-09-12T12:35:24Z</dcterms:created>
  <dcterms:modified xsi:type="dcterms:W3CDTF">2026-03-17T20:00:54Z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TC027879479991</vt:lpwstr>
  </property>
</Properties>
</file>