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81"/>
  </p:notesMasterIdLst>
  <p:handoutMasterIdLst>
    <p:handoutMasterId r:id="rId82"/>
  </p:handoutMasterIdLst>
  <p:sldIdLst>
    <p:sldId id="256" r:id="rId3"/>
    <p:sldId id="267" r:id="rId4"/>
    <p:sldId id="282" r:id="rId5"/>
    <p:sldId id="416" r:id="rId6"/>
    <p:sldId id="417" r:id="rId7"/>
    <p:sldId id="348" r:id="rId8"/>
    <p:sldId id="418" r:id="rId9"/>
    <p:sldId id="419" r:id="rId10"/>
    <p:sldId id="420" r:id="rId11"/>
    <p:sldId id="421" r:id="rId12"/>
    <p:sldId id="422" r:id="rId13"/>
    <p:sldId id="423" r:id="rId14"/>
    <p:sldId id="465" r:id="rId15"/>
    <p:sldId id="424" r:id="rId16"/>
    <p:sldId id="466" r:id="rId17"/>
    <p:sldId id="425" r:id="rId18"/>
    <p:sldId id="426" r:id="rId19"/>
    <p:sldId id="427" r:id="rId20"/>
    <p:sldId id="428" r:id="rId21"/>
    <p:sldId id="467" r:id="rId22"/>
    <p:sldId id="429" r:id="rId23"/>
    <p:sldId id="430" r:id="rId24"/>
    <p:sldId id="431" r:id="rId25"/>
    <p:sldId id="432" r:id="rId26"/>
    <p:sldId id="468" r:id="rId27"/>
    <p:sldId id="433" r:id="rId28"/>
    <p:sldId id="434" r:id="rId29"/>
    <p:sldId id="435" r:id="rId30"/>
    <p:sldId id="436" r:id="rId31"/>
    <p:sldId id="437" r:id="rId32"/>
    <p:sldId id="438" r:id="rId33"/>
    <p:sldId id="439" r:id="rId34"/>
    <p:sldId id="440" r:id="rId35"/>
    <p:sldId id="472" r:id="rId36"/>
    <p:sldId id="473" r:id="rId37"/>
    <p:sldId id="471" r:id="rId38"/>
    <p:sldId id="441" r:id="rId39"/>
    <p:sldId id="442" r:id="rId40"/>
    <p:sldId id="443" r:id="rId41"/>
    <p:sldId id="469" r:id="rId42"/>
    <p:sldId id="444" r:id="rId43"/>
    <p:sldId id="445" r:id="rId44"/>
    <p:sldId id="446" r:id="rId45"/>
    <p:sldId id="447" r:id="rId46"/>
    <p:sldId id="448" r:id="rId47"/>
    <p:sldId id="449" r:id="rId48"/>
    <p:sldId id="450" r:id="rId49"/>
    <p:sldId id="451" r:id="rId50"/>
    <p:sldId id="452" r:id="rId51"/>
    <p:sldId id="453" r:id="rId52"/>
    <p:sldId id="454" r:id="rId53"/>
    <p:sldId id="470" r:id="rId54"/>
    <p:sldId id="456" r:id="rId55"/>
    <p:sldId id="457" r:id="rId56"/>
    <p:sldId id="458" r:id="rId57"/>
    <p:sldId id="295" r:id="rId58"/>
    <p:sldId id="296" r:id="rId59"/>
    <p:sldId id="297" r:id="rId60"/>
    <p:sldId id="298" r:id="rId61"/>
    <p:sldId id="299" r:id="rId62"/>
    <p:sldId id="300" r:id="rId63"/>
    <p:sldId id="301" r:id="rId64"/>
    <p:sldId id="302" r:id="rId65"/>
    <p:sldId id="303" r:id="rId66"/>
    <p:sldId id="304" r:id="rId67"/>
    <p:sldId id="305" r:id="rId68"/>
    <p:sldId id="306" r:id="rId69"/>
    <p:sldId id="293" r:id="rId70"/>
    <p:sldId id="294" r:id="rId71"/>
    <p:sldId id="474" r:id="rId72"/>
    <p:sldId id="475" r:id="rId73"/>
    <p:sldId id="476" r:id="rId74"/>
    <p:sldId id="459" r:id="rId75"/>
    <p:sldId id="460" r:id="rId76"/>
    <p:sldId id="461" r:id="rId77"/>
    <p:sldId id="462" r:id="rId78"/>
    <p:sldId id="463" r:id="rId79"/>
    <p:sldId id="464" r:id="rId80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F5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94063" autoAdjust="0"/>
  </p:normalViewPr>
  <p:slideViewPr>
    <p:cSldViewPr showGuides="1">
      <p:cViewPr varScale="1">
        <p:scale>
          <a:sx n="77" d="100"/>
          <a:sy n="77" d="100"/>
        </p:scale>
        <p:origin x="998" y="72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viewProps" Target="view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61" Type="http://schemas.openxmlformats.org/officeDocument/2006/relationships/slide" Target="slides/slide59.xml"/><Relationship Id="rId8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6B317-7696-4815-8C67-37127E9663F7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DB21C9B0-9191-428C-9044-25CAE1154818}">
      <dgm:prSet phldrT="[Metin]"/>
      <dgm:spPr/>
      <dgm:t>
        <a:bodyPr/>
        <a:lstStyle/>
        <a:p>
          <a:r>
            <a:rPr lang="tr-TR" dirty="0" err="1"/>
            <a:t>Taşınımla</a:t>
          </a:r>
          <a:r>
            <a:rPr lang="tr-TR" dirty="0"/>
            <a:t> Isı Aktarım </a:t>
          </a:r>
        </a:p>
      </dgm:t>
    </dgm:pt>
    <dgm:pt modelId="{E2A8AF2A-540D-48FE-95E5-B91286E1E51F}" type="parTrans" cxnId="{6CE25F0F-8630-40A2-BB08-0917D60F5843}">
      <dgm:prSet/>
      <dgm:spPr/>
      <dgm:t>
        <a:bodyPr/>
        <a:lstStyle/>
        <a:p>
          <a:endParaRPr lang="tr-TR"/>
        </a:p>
      </dgm:t>
    </dgm:pt>
    <dgm:pt modelId="{3C2A4DC5-C68F-4C47-8242-4B419B0CCD59}" type="sibTrans" cxnId="{6CE25F0F-8630-40A2-BB08-0917D60F5843}">
      <dgm:prSet/>
      <dgm:spPr/>
      <dgm:t>
        <a:bodyPr/>
        <a:lstStyle/>
        <a:p>
          <a:endParaRPr lang="tr-TR"/>
        </a:p>
      </dgm:t>
    </dgm:pt>
    <dgm:pt modelId="{95299DB3-40DB-4006-A791-4D7F330924A7}">
      <dgm:prSet phldrT="[Metin]"/>
      <dgm:spPr/>
      <dgm:t>
        <a:bodyPr/>
        <a:lstStyle/>
        <a:p>
          <a:r>
            <a:rPr lang="tr-TR" dirty="0"/>
            <a:t>Zorlamalı Taşınım </a:t>
          </a:r>
        </a:p>
      </dgm:t>
    </dgm:pt>
    <dgm:pt modelId="{9D462E54-0EEF-4D66-817F-FAD7FFB17487}" type="parTrans" cxnId="{83FD8B2B-4C47-413F-8B89-2BF7310043B8}">
      <dgm:prSet/>
      <dgm:spPr/>
      <dgm:t>
        <a:bodyPr/>
        <a:lstStyle/>
        <a:p>
          <a:endParaRPr lang="tr-TR"/>
        </a:p>
      </dgm:t>
    </dgm:pt>
    <dgm:pt modelId="{E44E4278-9A61-4078-9BEB-CA3B8C43BDF7}" type="sibTrans" cxnId="{83FD8B2B-4C47-413F-8B89-2BF7310043B8}">
      <dgm:prSet/>
      <dgm:spPr/>
      <dgm:t>
        <a:bodyPr/>
        <a:lstStyle/>
        <a:p>
          <a:endParaRPr lang="tr-TR"/>
        </a:p>
      </dgm:t>
    </dgm:pt>
    <dgm:pt modelId="{CFE70DB4-F03F-46F6-A449-DB8A797D3574}">
      <dgm:prSet phldrT="[Metin]"/>
      <dgm:spPr/>
      <dgm:t>
        <a:bodyPr/>
        <a:lstStyle/>
        <a:p>
          <a:r>
            <a:rPr lang="tr-TR" dirty="0"/>
            <a:t>Doğal Taşınım </a:t>
          </a:r>
        </a:p>
      </dgm:t>
    </dgm:pt>
    <dgm:pt modelId="{13E26F6F-AF98-4167-BEE4-4FED76736090}" type="parTrans" cxnId="{D68D3710-070C-41B1-9365-4FDA36B49DF5}">
      <dgm:prSet/>
      <dgm:spPr/>
      <dgm:t>
        <a:bodyPr/>
        <a:lstStyle/>
        <a:p>
          <a:endParaRPr lang="tr-TR"/>
        </a:p>
      </dgm:t>
    </dgm:pt>
    <dgm:pt modelId="{84F8706A-EDCA-4FB6-A965-28F3E79CE725}" type="sibTrans" cxnId="{D68D3710-070C-41B1-9365-4FDA36B49DF5}">
      <dgm:prSet/>
      <dgm:spPr/>
      <dgm:t>
        <a:bodyPr/>
        <a:lstStyle/>
        <a:p>
          <a:endParaRPr lang="tr-TR"/>
        </a:p>
      </dgm:t>
    </dgm:pt>
    <dgm:pt modelId="{A5D6B347-5E8E-4CC6-9748-CE01C8FCF03B}">
      <dgm:prSet/>
      <dgm:spPr/>
      <dgm:t>
        <a:bodyPr/>
        <a:lstStyle/>
        <a:p>
          <a:r>
            <a:rPr lang="tr-TR" b="1" dirty="0"/>
            <a:t>Borularda</a:t>
          </a:r>
          <a:endParaRPr lang="tr-TR" dirty="0"/>
        </a:p>
      </dgm:t>
    </dgm:pt>
    <dgm:pt modelId="{DF29C675-FF4A-4B40-9B71-E8D9EEA41C73}" type="parTrans" cxnId="{1154E23F-352D-4133-9B93-7E24822B0721}">
      <dgm:prSet/>
      <dgm:spPr/>
      <dgm:t>
        <a:bodyPr/>
        <a:lstStyle/>
        <a:p>
          <a:endParaRPr lang="tr-TR"/>
        </a:p>
      </dgm:t>
    </dgm:pt>
    <dgm:pt modelId="{FC14B9A8-79A6-455B-BF07-706E0422EBA6}" type="sibTrans" cxnId="{1154E23F-352D-4133-9B93-7E24822B0721}">
      <dgm:prSet/>
      <dgm:spPr/>
      <dgm:t>
        <a:bodyPr/>
        <a:lstStyle/>
        <a:p>
          <a:endParaRPr lang="tr-TR"/>
        </a:p>
      </dgm:t>
    </dgm:pt>
    <dgm:pt modelId="{33EA4596-EBB3-42CC-B519-B19D8378C0B7}">
      <dgm:prSet/>
      <dgm:spPr/>
      <dgm:t>
        <a:bodyPr/>
        <a:lstStyle/>
        <a:p>
          <a:r>
            <a:rPr lang="tr-TR" b="1" dirty="0"/>
            <a:t>Dairesel kesitli olmayan </a:t>
          </a:r>
          <a:endParaRPr lang="tr-TR" dirty="0"/>
        </a:p>
      </dgm:t>
    </dgm:pt>
    <dgm:pt modelId="{3693F4A6-3B73-420F-96C6-2253A9CF71B5}" type="parTrans" cxnId="{B88AEA38-0518-4C94-9A47-2418D23059C4}">
      <dgm:prSet/>
      <dgm:spPr/>
      <dgm:t>
        <a:bodyPr/>
        <a:lstStyle/>
        <a:p>
          <a:endParaRPr lang="tr-TR"/>
        </a:p>
      </dgm:t>
    </dgm:pt>
    <dgm:pt modelId="{954E2DE9-0E6F-4816-8F3E-AD630EF5D77C}" type="sibTrans" cxnId="{B88AEA38-0518-4C94-9A47-2418D23059C4}">
      <dgm:prSet/>
      <dgm:spPr/>
      <dgm:t>
        <a:bodyPr/>
        <a:lstStyle/>
        <a:p>
          <a:endParaRPr lang="tr-TR"/>
        </a:p>
      </dgm:t>
    </dgm:pt>
    <dgm:pt modelId="{85B6EA03-C152-4BD5-8112-A28594825D4F}">
      <dgm:prSet/>
      <dgm:spPr/>
      <dgm:t>
        <a:bodyPr/>
        <a:lstStyle/>
        <a:p>
          <a:r>
            <a:rPr lang="tr-TR" b="1" dirty="0"/>
            <a:t>Daldırılmış cisimlerin üzerinden akış </a:t>
          </a:r>
          <a:endParaRPr lang="tr-TR" dirty="0"/>
        </a:p>
      </dgm:t>
    </dgm:pt>
    <dgm:pt modelId="{0FA8D792-AD03-42C1-997D-F947CCC640CE}" type="parTrans" cxnId="{6A084AF4-8160-4DD9-9132-C2802922F5F4}">
      <dgm:prSet/>
      <dgm:spPr/>
      <dgm:t>
        <a:bodyPr/>
        <a:lstStyle/>
        <a:p>
          <a:endParaRPr lang="tr-TR"/>
        </a:p>
      </dgm:t>
    </dgm:pt>
    <dgm:pt modelId="{6C9A1726-5D11-480A-80C3-2A6B1062AD34}" type="sibTrans" cxnId="{6A084AF4-8160-4DD9-9132-C2802922F5F4}">
      <dgm:prSet/>
      <dgm:spPr/>
      <dgm:t>
        <a:bodyPr/>
        <a:lstStyle/>
        <a:p>
          <a:endParaRPr lang="tr-TR"/>
        </a:p>
      </dgm:t>
    </dgm:pt>
    <dgm:pt modelId="{0967EA07-1E5E-40DC-A68E-D23C9F3BBF31}">
      <dgm:prSet/>
      <dgm:spPr/>
      <dgm:t>
        <a:bodyPr/>
        <a:lstStyle/>
        <a:p>
          <a:r>
            <a:rPr lang="tr-TR" b="1" dirty="0"/>
            <a:t>Borularda durağan akış </a:t>
          </a:r>
          <a:endParaRPr lang="tr-TR" dirty="0"/>
        </a:p>
      </dgm:t>
    </dgm:pt>
    <dgm:pt modelId="{39FA243B-098E-4B78-999E-79923B80B88F}" type="parTrans" cxnId="{8C9D7DA0-4FA8-43B9-8FF3-E19E874CDA54}">
      <dgm:prSet/>
      <dgm:spPr/>
      <dgm:t>
        <a:bodyPr/>
        <a:lstStyle/>
        <a:p>
          <a:endParaRPr lang="tr-TR"/>
        </a:p>
      </dgm:t>
    </dgm:pt>
    <dgm:pt modelId="{27DCC9BE-40EC-461E-82CD-ABA0DCCF1157}" type="sibTrans" cxnId="{8C9D7DA0-4FA8-43B9-8FF3-E19E874CDA54}">
      <dgm:prSet/>
      <dgm:spPr/>
      <dgm:t>
        <a:bodyPr/>
        <a:lstStyle/>
        <a:p>
          <a:endParaRPr lang="tr-TR"/>
        </a:p>
      </dgm:t>
    </dgm:pt>
    <dgm:pt modelId="{C0AD13A5-38B3-4924-8776-9DFFFC2067CB}">
      <dgm:prSet/>
      <dgm:spPr/>
      <dgm:t>
        <a:bodyPr/>
        <a:lstStyle/>
        <a:p>
          <a:r>
            <a:rPr lang="tr-TR" b="1" dirty="0"/>
            <a:t>Borularda geçiş bölgesi akış </a:t>
          </a:r>
          <a:endParaRPr lang="tr-TR" dirty="0"/>
        </a:p>
      </dgm:t>
    </dgm:pt>
    <dgm:pt modelId="{CCD4E136-D2F7-457B-9EDC-0A73DF497704}" type="parTrans" cxnId="{79F70439-3F95-4342-AD26-58632F4D88F1}">
      <dgm:prSet/>
      <dgm:spPr/>
      <dgm:t>
        <a:bodyPr/>
        <a:lstStyle/>
        <a:p>
          <a:endParaRPr lang="tr-TR"/>
        </a:p>
      </dgm:t>
    </dgm:pt>
    <dgm:pt modelId="{7F8023E5-7A30-463D-8224-DBF447BF6669}" type="sibTrans" cxnId="{79F70439-3F95-4342-AD26-58632F4D88F1}">
      <dgm:prSet/>
      <dgm:spPr/>
      <dgm:t>
        <a:bodyPr/>
        <a:lstStyle/>
        <a:p>
          <a:endParaRPr lang="tr-TR"/>
        </a:p>
      </dgm:t>
    </dgm:pt>
    <dgm:pt modelId="{D13125C7-7E35-4ACA-A7C5-6FEABDDAB4DE}">
      <dgm:prSet/>
      <dgm:spPr/>
      <dgm:t>
        <a:bodyPr/>
        <a:lstStyle/>
        <a:p>
          <a:r>
            <a:rPr lang="tr-TR" b="1" dirty="0"/>
            <a:t>Borularda kargaşalı akış </a:t>
          </a:r>
          <a:endParaRPr lang="tr-TR" dirty="0"/>
        </a:p>
      </dgm:t>
    </dgm:pt>
    <dgm:pt modelId="{061AE7B4-248E-46B4-A06A-703BE9E04605}" type="parTrans" cxnId="{99A5DF51-F7E6-4826-9CE7-F3B16ECCD224}">
      <dgm:prSet/>
      <dgm:spPr/>
      <dgm:t>
        <a:bodyPr/>
        <a:lstStyle/>
        <a:p>
          <a:endParaRPr lang="tr-TR"/>
        </a:p>
      </dgm:t>
    </dgm:pt>
    <dgm:pt modelId="{0E47193C-3BC7-4545-A6AC-72D12397B1A4}" type="sibTrans" cxnId="{99A5DF51-F7E6-4826-9CE7-F3B16ECCD224}">
      <dgm:prSet/>
      <dgm:spPr/>
      <dgm:t>
        <a:bodyPr/>
        <a:lstStyle/>
        <a:p>
          <a:endParaRPr lang="tr-TR"/>
        </a:p>
      </dgm:t>
    </dgm:pt>
    <dgm:pt modelId="{419847E3-9F67-4DB8-8845-4FBA0858B1D8}" type="pres">
      <dgm:prSet presAssocID="{70A6B317-7696-4815-8C67-37127E9663F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FFB4C37-3243-4743-AD09-57B167028BA3}" type="pres">
      <dgm:prSet presAssocID="{DB21C9B0-9191-428C-9044-25CAE1154818}" presName="hierRoot1" presStyleCnt="0">
        <dgm:presLayoutVars>
          <dgm:hierBranch val="init"/>
        </dgm:presLayoutVars>
      </dgm:prSet>
      <dgm:spPr/>
    </dgm:pt>
    <dgm:pt modelId="{C99B9E48-F6E6-4287-901C-589027AEDCA8}" type="pres">
      <dgm:prSet presAssocID="{DB21C9B0-9191-428C-9044-25CAE1154818}" presName="rootComposite1" presStyleCnt="0"/>
      <dgm:spPr/>
    </dgm:pt>
    <dgm:pt modelId="{085685FC-B187-4EC2-A4C5-030FF823AEB9}" type="pres">
      <dgm:prSet presAssocID="{DB21C9B0-9191-428C-9044-25CAE1154818}" presName="rootText1" presStyleLbl="node0" presStyleIdx="0" presStyleCnt="1">
        <dgm:presLayoutVars>
          <dgm:chPref val="3"/>
        </dgm:presLayoutVars>
      </dgm:prSet>
      <dgm:spPr/>
    </dgm:pt>
    <dgm:pt modelId="{479762FF-4F59-4AD0-BC3B-E4B1209C42FA}" type="pres">
      <dgm:prSet presAssocID="{DB21C9B0-9191-428C-9044-25CAE1154818}" presName="rootConnector1" presStyleLbl="node1" presStyleIdx="0" presStyleCnt="0"/>
      <dgm:spPr/>
    </dgm:pt>
    <dgm:pt modelId="{C008B63D-45A9-4C04-9551-0A6EB913DCA8}" type="pres">
      <dgm:prSet presAssocID="{DB21C9B0-9191-428C-9044-25CAE1154818}" presName="hierChild2" presStyleCnt="0"/>
      <dgm:spPr/>
    </dgm:pt>
    <dgm:pt modelId="{D9970058-1140-4B5A-BD83-A4223437C6CA}" type="pres">
      <dgm:prSet presAssocID="{9D462E54-0EEF-4D66-817F-FAD7FFB17487}" presName="Name37" presStyleLbl="parChTrans1D2" presStyleIdx="0" presStyleCnt="2"/>
      <dgm:spPr/>
    </dgm:pt>
    <dgm:pt modelId="{F6E51B2C-DC2A-4214-9C50-909C8DE3ECCA}" type="pres">
      <dgm:prSet presAssocID="{95299DB3-40DB-4006-A791-4D7F330924A7}" presName="hierRoot2" presStyleCnt="0">
        <dgm:presLayoutVars>
          <dgm:hierBranch/>
        </dgm:presLayoutVars>
      </dgm:prSet>
      <dgm:spPr/>
    </dgm:pt>
    <dgm:pt modelId="{1D1D3E28-F3AE-4E84-8FAE-42CF71671E2D}" type="pres">
      <dgm:prSet presAssocID="{95299DB3-40DB-4006-A791-4D7F330924A7}" presName="rootComposite" presStyleCnt="0"/>
      <dgm:spPr/>
    </dgm:pt>
    <dgm:pt modelId="{3B48D943-4649-4FF0-B5E6-25BC38B9ED4B}" type="pres">
      <dgm:prSet presAssocID="{95299DB3-40DB-4006-A791-4D7F330924A7}" presName="rootText" presStyleLbl="node2" presStyleIdx="0" presStyleCnt="2">
        <dgm:presLayoutVars>
          <dgm:chPref val="3"/>
        </dgm:presLayoutVars>
      </dgm:prSet>
      <dgm:spPr/>
    </dgm:pt>
    <dgm:pt modelId="{2EFBE587-D922-4927-9A84-690EFE57B8C9}" type="pres">
      <dgm:prSet presAssocID="{95299DB3-40DB-4006-A791-4D7F330924A7}" presName="rootConnector" presStyleLbl="node2" presStyleIdx="0" presStyleCnt="2"/>
      <dgm:spPr/>
    </dgm:pt>
    <dgm:pt modelId="{2F04A45A-45D4-4674-BD04-0896188D74D0}" type="pres">
      <dgm:prSet presAssocID="{95299DB3-40DB-4006-A791-4D7F330924A7}" presName="hierChild4" presStyleCnt="0"/>
      <dgm:spPr/>
    </dgm:pt>
    <dgm:pt modelId="{55CC434E-9612-4BA1-AF07-0544D2227755}" type="pres">
      <dgm:prSet presAssocID="{DF29C675-FF4A-4B40-9B71-E8D9EEA41C73}" presName="Name35" presStyleLbl="parChTrans1D3" presStyleIdx="0" presStyleCnt="3"/>
      <dgm:spPr/>
    </dgm:pt>
    <dgm:pt modelId="{D942172B-9FC8-4EBB-8546-C240209974F7}" type="pres">
      <dgm:prSet presAssocID="{A5D6B347-5E8E-4CC6-9748-CE01C8FCF03B}" presName="hierRoot2" presStyleCnt="0">
        <dgm:presLayoutVars>
          <dgm:hierBranch/>
        </dgm:presLayoutVars>
      </dgm:prSet>
      <dgm:spPr/>
    </dgm:pt>
    <dgm:pt modelId="{A517EDC3-2278-4EE0-8257-B8FE726B875D}" type="pres">
      <dgm:prSet presAssocID="{A5D6B347-5E8E-4CC6-9748-CE01C8FCF03B}" presName="rootComposite" presStyleCnt="0"/>
      <dgm:spPr/>
    </dgm:pt>
    <dgm:pt modelId="{F1247932-49CF-417E-B5EA-39934023F9E6}" type="pres">
      <dgm:prSet presAssocID="{A5D6B347-5E8E-4CC6-9748-CE01C8FCF03B}" presName="rootText" presStyleLbl="node3" presStyleIdx="0" presStyleCnt="3">
        <dgm:presLayoutVars>
          <dgm:chPref val="3"/>
        </dgm:presLayoutVars>
      </dgm:prSet>
      <dgm:spPr/>
    </dgm:pt>
    <dgm:pt modelId="{995757E1-0458-40CC-89E3-639C20B0B870}" type="pres">
      <dgm:prSet presAssocID="{A5D6B347-5E8E-4CC6-9748-CE01C8FCF03B}" presName="rootConnector" presStyleLbl="node3" presStyleIdx="0" presStyleCnt="3"/>
      <dgm:spPr/>
    </dgm:pt>
    <dgm:pt modelId="{FA53CA7C-FDF8-4E75-A44B-3D06CEEE772E}" type="pres">
      <dgm:prSet presAssocID="{A5D6B347-5E8E-4CC6-9748-CE01C8FCF03B}" presName="hierChild4" presStyleCnt="0"/>
      <dgm:spPr/>
    </dgm:pt>
    <dgm:pt modelId="{69EBA3F4-8A30-4D24-923B-C8234600B559}" type="pres">
      <dgm:prSet presAssocID="{39FA243B-098E-4B78-999E-79923B80B88F}" presName="Name35" presStyleLbl="parChTrans1D4" presStyleIdx="0" presStyleCnt="3"/>
      <dgm:spPr/>
    </dgm:pt>
    <dgm:pt modelId="{A2E2513C-4EBB-4416-89AD-F78812CE52DF}" type="pres">
      <dgm:prSet presAssocID="{0967EA07-1E5E-40DC-A68E-D23C9F3BBF31}" presName="hierRoot2" presStyleCnt="0">
        <dgm:presLayoutVars>
          <dgm:hierBranch/>
        </dgm:presLayoutVars>
      </dgm:prSet>
      <dgm:spPr/>
    </dgm:pt>
    <dgm:pt modelId="{C0A71E37-EB3F-48EF-A1A5-567CEF35DB17}" type="pres">
      <dgm:prSet presAssocID="{0967EA07-1E5E-40DC-A68E-D23C9F3BBF31}" presName="rootComposite" presStyleCnt="0"/>
      <dgm:spPr/>
    </dgm:pt>
    <dgm:pt modelId="{F91E0EA0-0693-49DD-A4B7-E3F320E96E5B}" type="pres">
      <dgm:prSet presAssocID="{0967EA07-1E5E-40DC-A68E-D23C9F3BBF31}" presName="rootText" presStyleLbl="node4" presStyleIdx="0" presStyleCnt="3">
        <dgm:presLayoutVars>
          <dgm:chPref val="3"/>
        </dgm:presLayoutVars>
      </dgm:prSet>
      <dgm:spPr/>
    </dgm:pt>
    <dgm:pt modelId="{A51EA2D2-F555-42FB-AE13-2F8684876DB6}" type="pres">
      <dgm:prSet presAssocID="{0967EA07-1E5E-40DC-A68E-D23C9F3BBF31}" presName="rootConnector" presStyleLbl="node4" presStyleIdx="0" presStyleCnt="3"/>
      <dgm:spPr/>
    </dgm:pt>
    <dgm:pt modelId="{037EEA75-FCF3-4BA4-AEDC-8EEF64B49EC5}" type="pres">
      <dgm:prSet presAssocID="{0967EA07-1E5E-40DC-A68E-D23C9F3BBF31}" presName="hierChild4" presStyleCnt="0"/>
      <dgm:spPr/>
    </dgm:pt>
    <dgm:pt modelId="{ACB4B06A-00DA-4D53-AA5B-E734F0F362FC}" type="pres">
      <dgm:prSet presAssocID="{0967EA07-1E5E-40DC-A68E-D23C9F3BBF31}" presName="hierChild5" presStyleCnt="0"/>
      <dgm:spPr/>
    </dgm:pt>
    <dgm:pt modelId="{70D9CE3F-6371-47F0-BAE5-5AE98C74C832}" type="pres">
      <dgm:prSet presAssocID="{CCD4E136-D2F7-457B-9EDC-0A73DF497704}" presName="Name35" presStyleLbl="parChTrans1D4" presStyleIdx="1" presStyleCnt="3"/>
      <dgm:spPr/>
    </dgm:pt>
    <dgm:pt modelId="{4EF891DA-54D1-424B-B142-E7E1F0F360BA}" type="pres">
      <dgm:prSet presAssocID="{C0AD13A5-38B3-4924-8776-9DFFFC2067CB}" presName="hierRoot2" presStyleCnt="0">
        <dgm:presLayoutVars>
          <dgm:hierBranch val="init"/>
        </dgm:presLayoutVars>
      </dgm:prSet>
      <dgm:spPr/>
    </dgm:pt>
    <dgm:pt modelId="{C8EB2988-00EE-4E0B-A008-A458357022CC}" type="pres">
      <dgm:prSet presAssocID="{C0AD13A5-38B3-4924-8776-9DFFFC2067CB}" presName="rootComposite" presStyleCnt="0"/>
      <dgm:spPr/>
    </dgm:pt>
    <dgm:pt modelId="{7BB8C4D2-8DBB-4BD7-92E4-97A64A3D25EA}" type="pres">
      <dgm:prSet presAssocID="{C0AD13A5-38B3-4924-8776-9DFFFC2067CB}" presName="rootText" presStyleLbl="node4" presStyleIdx="1" presStyleCnt="3">
        <dgm:presLayoutVars>
          <dgm:chPref val="3"/>
        </dgm:presLayoutVars>
      </dgm:prSet>
      <dgm:spPr/>
    </dgm:pt>
    <dgm:pt modelId="{99BB49CF-A6FD-4E25-8288-D605060A04B3}" type="pres">
      <dgm:prSet presAssocID="{C0AD13A5-38B3-4924-8776-9DFFFC2067CB}" presName="rootConnector" presStyleLbl="node4" presStyleIdx="1" presStyleCnt="3"/>
      <dgm:spPr/>
    </dgm:pt>
    <dgm:pt modelId="{EEB28938-94F1-43D8-BA20-2F98913179AA}" type="pres">
      <dgm:prSet presAssocID="{C0AD13A5-38B3-4924-8776-9DFFFC2067CB}" presName="hierChild4" presStyleCnt="0"/>
      <dgm:spPr/>
    </dgm:pt>
    <dgm:pt modelId="{1FB1EC46-6E09-41F9-BBF5-D23779D9B1CC}" type="pres">
      <dgm:prSet presAssocID="{C0AD13A5-38B3-4924-8776-9DFFFC2067CB}" presName="hierChild5" presStyleCnt="0"/>
      <dgm:spPr/>
    </dgm:pt>
    <dgm:pt modelId="{A1B38A18-2825-409B-813C-54EF2B9FD5D0}" type="pres">
      <dgm:prSet presAssocID="{061AE7B4-248E-46B4-A06A-703BE9E04605}" presName="Name35" presStyleLbl="parChTrans1D4" presStyleIdx="2" presStyleCnt="3"/>
      <dgm:spPr/>
    </dgm:pt>
    <dgm:pt modelId="{6B2355E1-66A3-45CC-9CAE-903941788215}" type="pres">
      <dgm:prSet presAssocID="{D13125C7-7E35-4ACA-A7C5-6FEABDDAB4DE}" presName="hierRoot2" presStyleCnt="0">
        <dgm:presLayoutVars>
          <dgm:hierBranch val="init"/>
        </dgm:presLayoutVars>
      </dgm:prSet>
      <dgm:spPr/>
    </dgm:pt>
    <dgm:pt modelId="{69341C6D-BFC0-4B82-9AA2-8E5E2E715F3F}" type="pres">
      <dgm:prSet presAssocID="{D13125C7-7E35-4ACA-A7C5-6FEABDDAB4DE}" presName="rootComposite" presStyleCnt="0"/>
      <dgm:spPr/>
    </dgm:pt>
    <dgm:pt modelId="{05DA8AE7-3B93-4060-9B9C-496FD9D4ED39}" type="pres">
      <dgm:prSet presAssocID="{D13125C7-7E35-4ACA-A7C5-6FEABDDAB4DE}" presName="rootText" presStyleLbl="node4" presStyleIdx="2" presStyleCnt="3">
        <dgm:presLayoutVars>
          <dgm:chPref val="3"/>
        </dgm:presLayoutVars>
      </dgm:prSet>
      <dgm:spPr/>
    </dgm:pt>
    <dgm:pt modelId="{402A5389-8F5D-4D8F-BB26-8F45B6397BD8}" type="pres">
      <dgm:prSet presAssocID="{D13125C7-7E35-4ACA-A7C5-6FEABDDAB4DE}" presName="rootConnector" presStyleLbl="node4" presStyleIdx="2" presStyleCnt="3"/>
      <dgm:spPr/>
    </dgm:pt>
    <dgm:pt modelId="{D6BA8D34-C525-4ED7-BEE2-DDF42DC5A323}" type="pres">
      <dgm:prSet presAssocID="{D13125C7-7E35-4ACA-A7C5-6FEABDDAB4DE}" presName="hierChild4" presStyleCnt="0"/>
      <dgm:spPr/>
    </dgm:pt>
    <dgm:pt modelId="{7C6CD319-2EAF-46B0-B498-7434E21E19E9}" type="pres">
      <dgm:prSet presAssocID="{D13125C7-7E35-4ACA-A7C5-6FEABDDAB4DE}" presName="hierChild5" presStyleCnt="0"/>
      <dgm:spPr/>
    </dgm:pt>
    <dgm:pt modelId="{FB6E86E5-3748-40A3-A2DC-BED566F46368}" type="pres">
      <dgm:prSet presAssocID="{A5D6B347-5E8E-4CC6-9748-CE01C8FCF03B}" presName="hierChild5" presStyleCnt="0"/>
      <dgm:spPr/>
    </dgm:pt>
    <dgm:pt modelId="{0712F29E-56C4-4754-A410-61521A586DA4}" type="pres">
      <dgm:prSet presAssocID="{3693F4A6-3B73-420F-96C6-2253A9CF71B5}" presName="Name35" presStyleLbl="parChTrans1D3" presStyleIdx="1" presStyleCnt="3"/>
      <dgm:spPr/>
    </dgm:pt>
    <dgm:pt modelId="{76BEFC07-97D1-44FC-9F22-7725B9F615AD}" type="pres">
      <dgm:prSet presAssocID="{33EA4596-EBB3-42CC-B519-B19D8378C0B7}" presName="hierRoot2" presStyleCnt="0">
        <dgm:presLayoutVars>
          <dgm:hierBranch val="init"/>
        </dgm:presLayoutVars>
      </dgm:prSet>
      <dgm:spPr/>
    </dgm:pt>
    <dgm:pt modelId="{DE5C5589-1C7F-4A76-A82E-C7BBE85EFE2A}" type="pres">
      <dgm:prSet presAssocID="{33EA4596-EBB3-42CC-B519-B19D8378C0B7}" presName="rootComposite" presStyleCnt="0"/>
      <dgm:spPr/>
    </dgm:pt>
    <dgm:pt modelId="{1938EB8A-DA5E-4FCF-BAF8-602847F2A219}" type="pres">
      <dgm:prSet presAssocID="{33EA4596-EBB3-42CC-B519-B19D8378C0B7}" presName="rootText" presStyleLbl="node3" presStyleIdx="1" presStyleCnt="3">
        <dgm:presLayoutVars>
          <dgm:chPref val="3"/>
        </dgm:presLayoutVars>
      </dgm:prSet>
      <dgm:spPr/>
    </dgm:pt>
    <dgm:pt modelId="{2913E019-9EA0-4357-BD90-243F1389021C}" type="pres">
      <dgm:prSet presAssocID="{33EA4596-EBB3-42CC-B519-B19D8378C0B7}" presName="rootConnector" presStyleLbl="node3" presStyleIdx="1" presStyleCnt="3"/>
      <dgm:spPr/>
    </dgm:pt>
    <dgm:pt modelId="{3DF9CB27-1834-46FD-B7AA-8D89686B520F}" type="pres">
      <dgm:prSet presAssocID="{33EA4596-EBB3-42CC-B519-B19D8378C0B7}" presName="hierChild4" presStyleCnt="0"/>
      <dgm:spPr/>
    </dgm:pt>
    <dgm:pt modelId="{EB234347-A99F-4BAE-B77B-FB3B57875E2E}" type="pres">
      <dgm:prSet presAssocID="{33EA4596-EBB3-42CC-B519-B19D8378C0B7}" presName="hierChild5" presStyleCnt="0"/>
      <dgm:spPr/>
    </dgm:pt>
    <dgm:pt modelId="{CB22A4E9-B50D-4BBB-AB25-202AB122AB21}" type="pres">
      <dgm:prSet presAssocID="{0FA8D792-AD03-42C1-997D-F947CCC640CE}" presName="Name35" presStyleLbl="parChTrans1D3" presStyleIdx="2" presStyleCnt="3"/>
      <dgm:spPr/>
    </dgm:pt>
    <dgm:pt modelId="{7CE8CCAA-D2CC-4970-B303-D0BB56E99EEC}" type="pres">
      <dgm:prSet presAssocID="{85B6EA03-C152-4BD5-8112-A28594825D4F}" presName="hierRoot2" presStyleCnt="0">
        <dgm:presLayoutVars>
          <dgm:hierBranch val="init"/>
        </dgm:presLayoutVars>
      </dgm:prSet>
      <dgm:spPr/>
    </dgm:pt>
    <dgm:pt modelId="{10CF3BA5-670B-4103-99FB-9C7B0E3047FC}" type="pres">
      <dgm:prSet presAssocID="{85B6EA03-C152-4BD5-8112-A28594825D4F}" presName="rootComposite" presStyleCnt="0"/>
      <dgm:spPr/>
    </dgm:pt>
    <dgm:pt modelId="{A3B9E8D0-9C2D-4564-A4FD-39080460FDE6}" type="pres">
      <dgm:prSet presAssocID="{85B6EA03-C152-4BD5-8112-A28594825D4F}" presName="rootText" presStyleLbl="node3" presStyleIdx="2" presStyleCnt="3">
        <dgm:presLayoutVars>
          <dgm:chPref val="3"/>
        </dgm:presLayoutVars>
      </dgm:prSet>
      <dgm:spPr/>
    </dgm:pt>
    <dgm:pt modelId="{ADED47F5-42AB-4F5D-B94B-59ABCEE66F41}" type="pres">
      <dgm:prSet presAssocID="{85B6EA03-C152-4BD5-8112-A28594825D4F}" presName="rootConnector" presStyleLbl="node3" presStyleIdx="2" presStyleCnt="3"/>
      <dgm:spPr/>
    </dgm:pt>
    <dgm:pt modelId="{FB2892D7-6D93-4FFD-B09E-6B56004F4606}" type="pres">
      <dgm:prSet presAssocID="{85B6EA03-C152-4BD5-8112-A28594825D4F}" presName="hierChild4" presStyleCnt="0"/>
      <dgm:spPr/>
    </dgm:pt>
    <dgm:pt modelId="{9BE0BA61-00F0-4585-96BE-E32CC30BE16A}" type="pres">
      <dgm:prSet presAssocID="{85B6EA03-C152-4BD5-8112-A28594825D4F}" presName="hierChild5" presStyleCnt="0"/>
      <dgm:spPr/>
    </dgm:pt>
    <dgm:pt modelId="{D6B1A154-039B-4460-8815-442636409686}" type="pres">
      <dgm:prSet presAssocID="{95299DB3-40DB-4006-A791-4D7F330924A7}" presName="hierChild5" presStyleCnt="0"/>
      <dgm:spPr/>
    </dgm:pt>
    <dgm:pt modelId="{597918F1-E161-4159-80D7-082CBDB16726}" type="pres">
      <dgm:prSet presAssocID="{13E26F6F-AF98-4167-BEE4-4FED76736090}" presName="Name37" presStyleLbl="parChTrans1D2" presStyleIdx="1" presStyleCnt="2"/>
      <dgm:spPr/>
    </dgm:pt>
    <dgm:pt modelId="{734A4C01-E109-4D74-8BC9-AD90E1273149}" type="pres">
      <dgm:prSet presAssocID="{CFE70DB4-F03F-46F6-A449-DB8A797D3574}" presName="hierRoot2" presStyleCnt="0">
        <dgm:presLayoutVars>
          <dgm:hierBranch val="init"/>
        </dgm:presLayoutVars>
      </dgm:prSet>
      <dgm:spPr/>
    </dgm:pt>
    <dgm:pt modelId="{84FEBB0D-7ADB-4512-9CBB-6E68906470B8}" type="pres">
      <dgm:prSet presAssocID="{CFE70DB4-F03F-46F6-A449-DB8A797D3574}" presName="rootComposite" presStyleCnt="0"/>
      <dgm:spPr/>
    </dgm:pt>
    <dgm:pt modelId="{6F1C3687-2FF3-4AA7-8E6A-35127598C66D}" type="pres">
      <dgm:prSet presAssocID="{CFE70DB4-F03F-46F6-A449-DB8A797D3574}" presName="rootText" presStyleLbl="node2" presStyleIdx="1" presStyleCnt="2">
        <dgm:presLayoutVars>
          <dgm:chPref val="3"/>
        </dgm:presLayoutVars>
      </dgm:prSet>
      <dgm:spPr/>
    </dgm:pt>
    <dgm:pt modelId="{A05BD460-D7E9-44B2-A48C-BFD1C32BB7AD}" type="pres">
      <dgm:prSet presAssocID="{CFE70DB4-F03F-46F6-A449-DB8A797D3574}" presName="rootConnector" presStyleLbl="node2" presStyleIdx="1" presStyleCnt="2"/>
      <dgm:spPr/>
    </dgm:pt>
    <dgm:pt modelId="{60D74B93-05B6-45B4-B3BA-1F2D67A8079D}" type="pres">
      <dgm:prSet presAssocID="{CFE70DB4-F03F-46F6-A449-DB8A797D3574}" presName="hierChild4" presStyleCnt="0"/>
      <dgm:spPr/>
    </dgm:pt>
    <dgm:pt modelId="{3FBAED74-6F70-4367-B2C3-3E9D2A93C0A0}" type="pres">
      <dgm:prSet presAssocID="{CFE70DB4-F03F-46F6-A449-DB8A797D3574}" presName="hierChild5" presStyleCnt="0"/>
      <dgm:spPr/>
    </dgm:pt>
    <dgm:pt modelId="{A2BBE0F8-0F56-474C-B984-549B747396F6}" type="pres">
      <dgm:prSet presAssocID="{DB21C9B0-9191-428C-9044-25CAE1154818}" presName="hierChild3" presStyleCnt="0"/>
      <dgm:spPr/>
    </dgm:pt>
  </dgm:ptLst>
  <dgm:cxnLst>
    <dgm:cxn modelId="{5F882B01-6B78-4C6E-8F64-EAB953E52B24}" type="presOf" srcId="{DF29C675-FF4A-4B40-9B71-E8D9EEA41C73}" destId="{55CC434E-9612-4BA1-AF07-0544D2227755}" srcOrd="0" destOrd="0" presId="urn:microsoft.com/office/officeart/2005/8/layout/orgChart1"/>
    <dgm:cxn modelId="{1D652E07-9B64-472A-8431-404E10BB18B2}" type="presOf" srcId="{95299DB3-40DB-4006-A791-4D7F330924A7}" destId="{2EFBE587-D922-4927-9A84-690EFE57B8C9}" srcOrd="1" destOrd="0" presId="urn:microsoft.com/office/officeart/2005/8/layout/orgChart1"/>
    <dgm:cxn modelId="{06A1EE09-6FDC-4BDC-B65E-EAE2B9D293F5}" type="presOf" srcId="{CFE70DB4-F03F-46F6-A449-DB8A797D3574}" destId="{6F1C3687-2FF3-4AA7-8E6A-35127598C66D}" srcOrd="0" destOrd="0" presId="urn:microsoft.com/office/officeart/2005/8/layout/orgChart1"/>
    <dgm:cxn modelId="{353FAD0B-94C9-4F9B-8C21-2E773E686823}" type="presOf" srcId="{3693F4A6-3B73-420F-96C6-2253A9CF71B5}" destId="{0712F29E-56C4-4754-A410-61521A586DA4}" srcOrd="0" destOrd="0" presId="urn:microsoft.com/office/officeart/2005/8/layout/orgChart1"/>
    <dgm:cxn modelId="{F7102E0C-A378-485A-BDB5-B11590653A87}" type="presOf" srcId="{A5D6B347-5E8E-4CC6-9748-CE01C8FCF03B}" destId="{995757E1-0458-40CC-89E3-639C20B0B870}" srcOrd="1" destOrd="0" presId="urn:microsoft.com/office/officeart/2005/8/layout/orgChart1"/>
    <dgm:cxn modelId="{6CE25F0F-8630-40A2-BB08-0917D60F5843}" srcId="{70A6B317-7696-4815-8C67-37127E9663F7}" destId="{DB21C9B0-9191-428C-9044-25CAE1154818}" srcOrd="0" destOrd="0" parTransId="{E2A8AF2A-540D-48FE-95E5-B91286E1E51F}" sibTransId="{3C2A4DC5-C68F-4C47-8242-4B419B0CCD59}"/>
    <dgm:cxn modelId="{D68D3710-070C-41B1-9365-4FDA36B49DF5}" srcId="{DB21C9B0-9191-428C-9044-25CAE1154818}" destId="{CFE70DB4-F03F-46F6-A449-DB8A797D3574}" srcOrd="1" destOrd="0" parTransId="{13E26F6F-AF98-4167-BEE4-4FED76736090}" sibTransId="{84F8706A-EDCA-4FB6-A965-28F3E79CE725}"/>
    <dgm:cxn modelId="{DEDC9C27-42BF-44C8-829B-42E443275561}" type="presOf" srcId="{70A6B317-7696-4815-8C67-37127E9663F7}" destId="{419847E3-9F67-4DB8-8845-4FBA0858B1D8}" srcOrd="0" destOrd="0" presId="urn:microsoft.com/office/officeart/2005/8/layout/orgChart1"/>
    <dgm:cxn modelId="{4BB26428-9029-4D68-BD84-5B3F3D7A0950}" type="presOf" srcId="{D13125C7-7E35-4ACA-A7C5-6FEABDDAB4DE}" destId="{402A5389-8F5D-4D8F-BB26-8F45B6397BD8}" srcOrd="1" destOrd="0" presId="urn:microsoft.com/office/officeart/2005/8/layout/orgChart1"/>
    <dgm:cxn modelId="{83FD8B2B-4C47-413F-8B89-2BF7310043B8}" srcId="{DB21C9B0-9191-428C-9044-25CAE1154818}" destId="{95299DB3-40DB-4006-A791-4D7F330924A7}" srcOrd="0" destOrd="0" parTransId="{9D462E54-0EEF-4D66-817F-FAD7FFB17487}" sibTransId="{E44E4278-9A61-4078-9BEB-CA3B8C43BDF7}"/>
    <dgm:cxn modelId="{1A45D131-8016-48ED-BAA1-AD9DCE15B0B3}" type="presOf" srcId="{C0AD13A5-38B3-4924-8776-9DFFFC2067CB}" destId="{7BB8C4D2-8DBB-4BD7-92E4-97A64A3D25EA}" srcOrd="0" destOrd="0" presId="urn:microsoft.com/office/officeart/2005/8/layout/orgChart1"/>
    <dgm:cxn modelId="{B88AEA38-0518-4C94-9A47-2418D23059C4}" srcId="{95299DB3-40DB-4006-A791-4D7F330924A7}" destId="{33EA4596-EBB3-42CC-B519-B19D8378C0B7}" srcOrd="1" destOrd="0" parTransId="{3693F4A6-3B73-420F-96C6-2253A9CF71B5}" sibTransId="{954E2DE9-0E6F-4816-8F3E-AD630EF5D77C}"/>
    <dgm:cxn modelId="{79F70439-3F95-4342-AD26-58632F4D88F1}" srcId="{A5D6B347-5E8E-4CC6-9748-CE01C8FCF03B}" destId="{C0AD13A5-38B3-4924-8776-9DFFFC2067CB}" srcOrd="1" destOrd="0" parTransId="{CCD4E136-D2F7-457B-9EDC-0A73DF497704}" sibTransId="{7F8023E5-7A30-463D-8224-DBF447BF6669}"/>
    <dgm:cxn modelId="{1154E23F-352D-4133-9B93-7E24822B0721}" srcId="{95299DB3-40DB-4006-A791-4D7F330924A7}" destId="{A5D6B347-5E8E-4CC6-9748-CE01C8FCF03B}" srcOrd="0" destOrd="0" parTransId="{DF29C675-FF4A-4B40-9B71-E8D9EEA41C73}" sibTransId="{FC14B9A8-79A6-455B-BF07-706E0422EBA6}"/>
    <dgm:cxn modelId="{D4105D65-F6BB-4CF9-86B0-1D99BADAEB88}" type="presOf" srcId="{9D462E54-0EEF-4D66-817F-FAD7FFB17487}" destId="{D9970058-1140-4B5A-BD83-A4223437C6CA}" srcOrd="0" destOrd="0" presId="urn:microsoft.com/office/officeart/2005/8/layout/orgChart1"/>
    <dgm:cxn modelId="{E229976C-D4AC-4BB7-9341-E5142AEA4B69}" type="presOf" srcId="{DB21C9B0-9191-428C-9044-25CAE1154818}" destId="{479762FF-4F59-4AD0-BC3B-E4B1209C42FA}" srcOrd="1" destOrd="0" presId="urn:microsoft.com/office/officeart/2005/8/layout/orgChart1"/>
    <dgm:cxn modelId="{EE4C2F51-4A48-4B6C-A181-D0D1CB127F76}" type="presOf" srcId="{85B6EA03-C152-4BD5-8112-A28594825D4F}" destId="{ADED47F5-42AB-4F5D-B94B-59ABCEE66F41}" srcOrd="1" destOrd="0" presId="urn:microsoft.com/office/officeart/2005/8/layout/orgChart1"/>
    <dgm:cxn modelId="{99A5DF51-F7E6-4826-9CE7-F3B16ECCD224}" srcId="{A5D6B347-5E8E-4CC6-9748-CE01C8FCF03B}" destId="{D13125C7-7E35-4ACA-A7C5-6FEABDDAB4DE}" srcOrd="2" destOrd="0" parTransId="{061AE7B4-248E-46B4-A06A-703BE9E04605}" sibTransId="{0E47193C-3BC7-4545-A6AC-72D12397B1A4}"/>
    <dgm:cxn modelId="{2555F472-8D63-4E95-A050-381A2E6C19DC}" type="presOf" srcId="{85B6EA03-C152-4BD5-8112-A28594825D4F}" destId="{A3B9E8D0-9C2D-4564-A4FD-39080460FDE6}" srcOrd="0" destOrd="0" presId="urn:microsoft.com/office/officeart/2005/8/layout/orgChart1"/>
    <dgm:cxn modelId="{363D0474-B584-4B92-B816-32E77944062F}" type="presOf" srcId="{0FA8D792-AD03-42C1-997D-F947CCC640CE}" destId="{CB22A4E9-B50D-4BBB-AB25-202AB122AB21}" srcOrd="0" destOrd="0" presId="urn:microsoft.com/office/officeart/2005/8/layout/orgChart1"/>
    <dgm:cxn modelId="{63ACA57D-1C5F-49A0-9D2E-A53C8845894C}" type="presOf" srcId="{13E26F6F-AF98-4167-BEE4-4FED76736090}" destId="{597918F1-E161-4159-80D7-082CBDB16726}" srcOrd="0" destOrd="0" presId="urn:microsoft.com/office/officeart/2005/8/layout/orgChart1"/>
    <dgm:cxn modelId="{696E9183-BCF4-4217-A268-D6532DAB9CCC}" type="presOf" srcId="{C0AD13A5-38B3-4924-8776-9DFFFC2067CB}" destId="{99BB49CF-A6FD-4E25-8288-D605060A04B3}" srcOrd="1" destOrd="0" presId="urn:microsoft.com/office/officeart/2005/8/layout/orgChart1"/>
    <dgm:cxn modelId="{BF4B7E88-8E66-4260-BE65-40FD38ABEFD2}" type="presOf" srcId="{D13125C7-7E35-4ACA-A7C5-6FEABDDAB4DE}" destId="{05DA8AE7-3B93-4060-9B9C-496FD9D4ED39}" srcOrd="0" destOrd="0" presId="urn:microsoft.com/office/officeart/2005/8/layout/orgChart1"/>
    <dgm:cxn modelId="{DD97E39F-D134-4B68-B95E-79E181995114}" type="presOf" srcId="{061AE7B4-248E-46B4-A06A-703BE9E04605}" destId="{A1B38A18-2825-409B-813C-54EF2B9FD5D0}" srcOrd="0" destOrd="0" presId="urn:microsoft.com/office/officeart/2005/8/layout/orgChart1"/>
    <dgm:cxn modelId="{8C9D7DA0-4FA8-43B9-8FF3-E19E874CDA54}" srcId="{A5D6B347-5E8E-4CC6-9748-CE01C8FCF03B}" destId="{0967EA07-1E5E-40DC-A68E-D23C9F3BBF31}" srcOrd="0" destOrd="0" parTransId="{39FA243B-098E-4B78-999E-79923B80B88F}" sibTransId="{27DCC9BE-40EC-461E-82CD-ABA0DCCF1157}"/>
    <dgm:cxn modelId="{12A67CA6-852A-4A0F-9F05-148CC754C392}" type="presOf" srcId="{0967EA07-1E5E-40DC-A68E-D23C9F3BBF31}" destId="{F91E0EA0-0693-49DD-A4B7-E3F320E96E5B}" srcOrd="0" destOrd="0" presId="urn:microsoft.com/office/officeart/2005/8/layout/orgChart1"/>
    <dgm:cxn modelId="{27DF50AC-823D-45F2-8063-922957FE81C9}" type="presOf" srcId="{DB21C9B0-9191-428C-9044-25CAE1154818}" destId="{085685FC-B187-4EC2-A4C5-030FF823AEB9}" srcOrd="0" destOrd="0" presId="urn:microsoft.com/office/officeart/2005/8/layout/orgChart1"/>
    <dgm:cxn modelId="{072DE9B4-EC0B-4547-8679-61CEB09216FA}" type="presOf" srcId="{95299DB3-40DB-4006-A791-4D7F330924A7}" destId="{3B48D943-4649-4FF0-B5E6-25BC38B9ED4B}" srcOrd="0" destOrd="0" presId="urn:microsoft.com/office/officeart/2005/8/layout/orgChart1"/>
    <dgm:cxn modelId="{3C8AADCD-0B83-4DB0-A109-047CCBFEFC43}" type="presOf" srcId="{0967EA07-1E5E-40DC-A68E-D23C9F3BBF31}" destId="{A51EA2D2-F555-42FB-AE13-2F8684876DB6}" srcOrd="1" destOrd="0" presId="urn:microsoft.com/office/officeart/2005/8/layout/orgChart1"/>
    <dgm:cxn modelId="{37CAB4CD-F19F-41F2-9AA0-0A4DE4B2871A}" type="presOf" srcId="{A5D6B347-5E8E-4CC6-9748-CE01C8FCF03B}" destId="{F1247932-49CF-417E-B5EA-39934023F9E6}" srcOrd="0" destOrd="0" presId="urn:microsoft.com/office/officeart/2005/8/layout/orgChart1"/>
    <dgm:cxn modelId="{BA918CD7-8826-4528-9893-C1995F36A6C3}" type="presOf" srcId="{33EA4596-EBB3-42CC-B519-B19D8378C0B7}" destId="{2913E019-9EA0-4357-BD90-243F1389021C}" srcOrd="1" destOrd="0" presId="urn:microsoft.com/office/officeart/2005/8/layout/orgChart1"/>
    <dgm:cxn modelId="{8F70D5DD-3E57-48F6-9120-CDFFF88FD104}" type="presOf" srcId="{33EA4596-EBB3-42CC-B519-B19D8378C0B7}" destId="{1938EB8A-DA5E-4FCF-BAF8-602847F2A219}" srcOrd="0" destOrd="0" presId="urn:microsoft.com/office/officeart/2005/8/layout/orgChart1"/>
    <dgm:cxn modelId="{3EF465EA-8EB5-4305-B4EA-5BE97F1CBDC9}" type="presOf" srcId="{CFE70DB4-F03F-46F6-A449-DB8A797D3574}" destId="{A05BD460-D7E9-44B2-A48C-BFD1C32BB7AD}" srcOrd="1" destOrd="0" presId="urn:microsoft.com/office/officeart/2005/8/layout/orgChart1"/>
    <dgm:cxn modelId="{6A084AF4-8160-4DD9-9132-C2802922F5F4}" srcId="{95299DB3-40DB-4006-A791-4D7F330924A7}" destId="{85B6EA03-C152-4BD5-8112-A28594825D4F}" srcOrd="2" destOrd="0" parTransId="{0FA8D792-AD03-42C1-997D-F947CCC640CE}" sibTransId="{6C9A1726-5D11-480A-80C3-2A6B1062AD34}"/>
    <dgm:cxn modelId="{1B77C3FA-BBD6-4042-8FF5-D1735B5DD181}" type="presOf" srcId="{CCD4E136-D2F7-457B-9EDC-0A73DF497704}" destId="{70D9CE3F-6371-47F0-BAE5-5AE98C74C832}" srcOrd="0" destOrd="0" presId="urn:microsoft.com/office/officeart/2005/8/layout/orgChart1"/>
    <dgm:cxn modelId="{73678DFC-48AD-4588-9CBA-11CF81EECA4C}" type="presOf" srcId="{39FA243B-098E-4B78-999E-79923B80B88F}" destId="{69EBA3F4-8A30-4D24-923B-C8234600B559}" srcOrd="0" destOrd="0" presId="urn:microsoft.com/office/officeart/2005/8/layout/orgChart1"/>
    <dgm:cxn modelId="{C75D773F-1F00-4FDA-BE45-DFFCBA3270B4}" type="presParOf" srcId="{419847E3-9F67-4DB8-8845-4FBA0858B1D8}" destId="{9FFB4C37-3243-4743-AD09-57B167028BA3}" srcOrd="0" destOrd="0" presId="urn:microsoft.com/office/officeart/2005/8/layout/orgChart1"/>
    <dgm:cxn modelId="{7E9A1E59-5B52-4059-9097-4A7426C1A27B}" type="presParOf" srcId="{9FFB4C37-3243-4743-AD09-57B167028BA3}" destId="{C99B9E48-F6E6-4287-901C-589027AEDCA8}" srcOrd="0" destOrd="0" presId="urn:microsoft.com/office/officeart/2005/8/layout/orgChart1"/>
    <dgm:cxn modelId="{69D5022F-394C-4F9F-9EAF-E4FA77810A0B}" type="presParOf" srcId="{C99B9E48-F6E6-4287-901C-589027AEDCA8}" destId="{085685FC-B187-4EC2-A4C5-030FF823AEB9}" srcOrd="0" destOrd="0" presId="urn:microsoft.com/office/officeart/2005/8/layout/orgChart1"/>
    <dgm:cxn modelId="{4D5D6E7C-1A8D-4A01-A31F-D93880A23652}" type="presParOf" srcId="{C99B9E48-F6E6-4287-901C-589027AEDCA8}" destId="{479762FF-4F59-4AD0-BC3B-E4B1209C42FA}" srcOrd="1" destOrd="0" presId="urn:microsoft.com/office/officeart/2005/8/layout/orgChart1"/>
    <dgm:cxn modelId="{B4B5E41E-D5EC-427C-903B-B326D91E65B5}" type="presParOf" srcId="{9FFB4C37-3243-4743-AD09-57B167028BA3}" destId="{C008B63D-45A9-4C04-9551-0A6EB913DCA8}" srcOrd="1" destOrd="0" presId="urn:microsoft.com/office/officeart/2005/8/layout/orgChart1"/>
    <dgm:cxn modelId="{B6B88C4D-AC36-4B88-B95B-6DD0D8B51FF5}" type="presParOf" srcId="{C008B63D-45A9-4C04-9551-0A6EB913DCA8}" destId="{D9970058-1140-4B5A-BD83-A4223437C6CA}" srcOrd="0" destOrd="0" presId="urn:microsoft.com/office/officeart/2005/8/layout/orgChart1"/>
    <dgm:cxn modelId="{98DD08F9-6614-4548-B347-079930C4A94F}" type="presParOf" srcId="{C008B63D-45A9-4C04-9551-0A6EB913DCA8}" destId="{F6E51B2C-DC2A-4214-9C50-909C8DE3ECCA}" srcOrd="1" destOrd="0" presId="urn:microsoft.com/office/officeart/2005/8/layout/orgChart1"/>
    <dgm:cxn modelId="{1A69352F-A025-44E7-AAEC-F90A4775E169}" type="presParOf" srcId="{F6E51B2C-DC2A-4214-9C50-909C8DE3ECCA}" destId="{1D1D3E28-F3AE-4E84-8FAE-42CF71671E2D}" srcOrd="0" destOrd="0" presId="urn:microsoft.com/office/officeart/2005/8/layout/orgChart1"/>
    <dgm:cxn modelId="{25CDD382-5EEB-44BB-9677-7128EC06EF74}" type="presParOf" srcId="{1D1D3E28-F3AE-4E84-8FAE-42CF71671E2D}" destId="{3B48D943-4649-4FF0-B5E6-25BC38B9ED4B}" srcOrd="0" destOrd="0" presId="urn:microsoft.com/office/officeart/2005/8/layout/orgChart1"/>
    <dgm:cxn modelId="{FAFBE301-1C63-4A24-944C-C0DF00AC86F4}" type="presParOf" srcId="{1D1D3E28-F3AE-4E84-8FAE-42CF71671E2D}" destId="{2EFBE587-D922-4927-9A84-690EFE57B8C9}" srcOrd="1" destOrd="0" presId="urn:microsoft.com/office/officeart/2005/8/layout/orgChart1"/>
    <dgm:cxn modelId="{5A8231DC-C8A3-4D17-B0EC-DA5F9C5F4CBA}" type="presParOf" srcId="{F6E51B2C-DC2A-4214-9C50-909C8DE3ECCA}" destId="{2F04A45A-45D4-4674-BD04-0896188D74D0}" srcOrd="1" destOrd="0" presId="urn:microsoft.com/office/officeart/2005/8/layout/orgChart1"/>
    <dgm:cxn modelId="{1653DC12-9D1C-456B-966D-2EC7525EA58F}" type="presParOf" srcId="{2F04A45A-45D4-4674-BD04-0896188D74D0}" destId="{55CC434E-9612-4BA1-AF07-0544D2227755}" srcOrd="0" destOrd="0" presId="urn:microsoft.com/office/officeart/2005/8/layout/orgChart1"/>
    <dgm:cxn modelId="{03FFCA4D-7B61-4913-978E-033895D86F2A}" type="presParOf" srcId="{2F04A45A-45D4-4674-BD04-0896188D74D0}" destId="{D942172B-9FC8-4EBB-8546-C240209974F7}" srcOrd="1" destOrd="0" presId="urn:microsoft.com/office/officeart/2005/8/layout/orgChart1"/>
    <dgm:cxn modelId="{79E9FDCB-C7BE-4BF1-AC66-0E875C0CCD68}" type="presParOf" srcId="{D942172B-9FC8-4EBB-8546-C240209974F7}" destId="{A517EDC3-2278-4EE0-8257-B8FE726B875D}" srcOrd="0" destOrd="0" presId="urn:microsoft.com/office/officeart/2005/8/layout/orgChart1"/>
    <dgm:cxn modelId="{7F32F693-1873-4EDF-80BA-5B07FD3DC84A}" type="presParOf" srcId="{A517EDC3-2278-4EE0-8257-B8FE726B875D}" destId="{F1247932-49CF-417E-B5EA-39934023F9E6}" srcOrd="0" destOrd="0" presId="urn:microsoft.com/office/officeart/2005/8/layout/orgChart1"/>
    <dgm:cxn modelId="{9D766199-7DD7-4AA1-A7BC-04381064028C}" type="presParOf" srcId="{A517EDC3-2278-4EE0-8257-B8FE726B875D}" destId="{995757E1-0458-40CC-89E3-639C20B0B870}" srcOrd="1" destOrd="0" presId="urn:microsoft.com/office/officeart/2005/8/layout/orgChart1"/>
    <dgm:cxn modelId="{6BA6DEC4-B815-46B5-8A6A-39B6ADC4372F}" type="presParOf" srcId="{D942172B-9FC8-4EBB-8546-C240209974F7}" destId="{FA53CA7C-FDF8-4E75-A44B-3D06CEEE772E}" srcOrd="1" destOrd="0" presId="urn:microsoft.com/office/officeart/2005/8/layout/orgChart1"/>
    <dgm:cxn modelId="{0CEB9355-AC44-46B4-A818-1400DFAA7985}" type="presParOf" srcId="{FA53CA7C-FDF8-4E75-A44B-3D06CEEE772E}" destId="{69EBA3F4-8A30-4D24-923B-C8234600B559}" srcOrd="0" destOrd="0" presId="urn:microsoft.com/office/officeart/2005/8/layout/orgChart1"/>
    <dgm:cxn modelId="{FA1CC336-BCA2-4E20-A28C-77CE79BD3963}" type="presParOf" srcId="{FA53CA7C-FDF8-4E75-A44B-3D06CEEE772E}" destId="{A2E2513C-4EBB-4416-89AD-F78812CE52DF}" srcOrd="1" destOrd="0" presId="urn:microsoft.com/office/officeart/2005/8/layout/orgChart1"/>
    <dgm:cxn modelId="{54D02792-8AE1-41F7-B63F-D711E936E68A}" type="presParOf" srcId="{A2E2513C-4EBB-4416-89AD-F78812CE52DF}" destId="{C0A71E37-EB3F-48EF-A1A5-567CEF35DB17}" srcOrd="0" destOrd="0" presId="urn:microsoft.com/office/officeart/2005/8/layout/orgChart1"/>
    <dgm:cxn modelId="{AC7255FF-2F13-4F67-9AFE-54D8644A9BC4}" type="presParOf" srcId="{C0A71E37-EB3F-48EF-A1A5-567CEF35DB17}" destId="{F91E0EA0-0693-49DD-A4B7-E3F320E96E5B}" srcOrd="0" destOrd="0" presId="urn:microsoft.com/office/officeart/2005/8/layout/orgChart1"/>
    <dgm:cxn modelId="{E63B8DB6-67A7-4189-B69A-37DBADBB7B74}" type="presParOf" srcId="{C0A71E37-EB3F-48EF-A1A5-567CEF35DB17}" destId="{A51EA2D2-F555-42FB-AE13-2F8684876DB6}" srcOrd="1" destOrd="0" presId="urn:microsoft.com/office/officeart/2005/8/layout/orgChart1"/>
    <dgm:cxn modelId="{D753A125-E8D5-423F-B792-F4A6506EEB0E}" type="presParOf" srcId="{A2E2513C-4EBB-4416-89AD-F78812CE52DF}" destId="{037EEA75-FCF3-4BA4-AEDC-8EEF64B49EC5}" srcOrd="1" destOrd="0" presId="urn:microsoft.com/office/officeart/2005/8/layout/orgChart1"/>
    <dgm:cxn modelId="{E119C8D4-12DE-40D8-B510-CB0A426534DD}" type="presParOf" srcId="{A2E2513C-4EBB-4416-89AD-F78812CE52DF}" destId="{ACB4B06A-00DA-4D53-AA5B-E734F0F362FC}" srcOrd="2" destOrd="0" presId="urn:microsoft.com/office/officeart/2005/8/layout/orgChart1"/>
    <dgm:cxn modelId="{74F23CF2-4A78-4F10-8401-C59DC4A42BA1}" type="presParOf" srcId="{FA53CA7C-FDF8-4E75-A44B-3D06CEEE772E}" destId="{70D9CE3F-6371-47F0-BAE5-5AE98C74C832}" srcOrd="2" destOrd="0" presId="urn:microsoft.com/office/officeart/2005/8/layout/orgChart1"/>
    <dgm:cxn modelId="{06BC4C90-0EE8-4134-BE27-430D356BA045}" type="presParOf" srcId="{FA53CA7C-FDF8-4E75-A44B-3D06CEEE772E}" destId="{4EF891DA-54D1-424B-B142-E7E1F0F360BA}" srcOrd="3" destOrd="0" presId="urn:microsoft.com/office/officeart/2005/8/layout/orgChart1"/>
    <dgm:cxn modelId="{4657636D-B51E-4061-8913-A269E2394951}" type="presParOf" srcId="{4EF891DA-54D1-424B-B142-E7E1F0F360BA}" destId="{C8EB2988-00EE-4E0B-A008-A458357022CC}" srcOrd="0" destOrd="0" presId="urn:microsoft.com/office/officeart/2005/8/layout/orgChart1"/>
    <dgm:cxn modelId="{AF7AE104-F043-40CB-8B2A-37D6427D8222}" type="presParOf" srcId="{C8EB2988-00EE-4E0B-A008-A458357022CC}" destId="{7BB8C4D2-8DBB-4BD7-92E4-97A64A3D25EA}" srcOrd="0" destOrd="0" presId="urn:microsoft.com/office/officeart/2005/8/layout/orgChart1"/>
    <dgm:cxn modelId="{D719557D-06BC-45F2-B009-CAE82B89974B}" type="presParOf" srcId="{C8EB2988-00EE-4E0B-A008-A458357022CC}" destId="{99BB49CF-A6FD-4E25-8288-D605060A04B3}" srcOrd="1" destOrd="0" presId="urn:microsoft.com/office/officeart/2005/8/layout/orgChart1"/>
    <dgm:cxn modelId="{78EC00FA-541F-46EC-95D9-87412520A7A3}" type="presParOf" srcId="{4EF891DA-54D1-424B-B142-E7E1F0F360BA}" destId="{EEB28938-94F1-43D8-BA20-2F98913179AA}" srcOrd="1" destOrd="0" presId="urn:microsoft.com/office/officeart/2005/8/layout/orgChart1"/>
    <dgm:cxn modelId="{282AD3EF-5942-4245-818C-30711066386E}" type="presParOf" srcId="{4EF891DA-54D1-424B-B142-E7E1F0F360BA}" destId="{1FB1EC46-6E09-41F9-BBF5-D23779D9B1CC}" srcOrd="2" destOrd="0" presId="urn:microsoft.com/office/officeart/2005/8/layout/orgChart1"/>
    <dgm:cxn modelId="{36953B25-F5C8-498E-BB8F-5640886A0D65}" type="presParOf" srcId="{FA53CA7C-FDF8-4E75-A44B-3D06CEEE772E}" destId="{A1B38A18-2825-409B-813C-54EF2B9FD5D0}" srcOrd="4" destOrd="0" presId="urn:microsoft.com/office/officeart/2005/8/layout/orgChart1"/>
    <dgm:cxn modelId="{74F92F21-8D7E-4968-8BF5-F41E6C2C3511}" type="presParOf" srcId="{FA53CA7C-FDF8-4E75-A44B-3D06CEEE772E}" destId="{6B2355E1-66A3-45CC-9CAE-903941788215}" srcOrd="5" destOrd="0" presId="urn:microsoft.com/office/officeart/2005/8/layout/orgChart1"/>
    <dgm:cxn modelId="{5D44A1DB-1BBC-45A8-8B31-8E98BAA1E212}" type="presParOf" srcId="{6B2355E1-66A3-45CC-9CAE-903941788215}" destId="{69341C6D-BFC0-4B82-9AA2-8E5E2E715F3F}" srcOrd="0" destOrd="0" presId="urn:microsoft.com/office/officeart/2005/8/layout/orgChart1"/>
    <dgm:cxn modelId="{6553D61F-50C6-4CBF-9D1F-600F3BEA91CF}" type="presParOf" srcId="{69341C6D-BFC0-4B82-9AA2-8E5E2E715F3F}" destId="{05DA8AE7-3B93-4060-9B9C-496FD9D4ED39}" srcOrd="0" destOrd="0" presId="urn:microsoft.com/office/officeart/2005/8/layout/orgChart1"/>
    <dgm:cxn modelId="{9AA6FDE8-9F25-44B2-83FE-E4FE28AECF7A}" type="presParOf" srcId="{69341C6D-BFC0-4B82-9AA2-8E5E2E715F3F}" destId="{402A5389-8F5D-4D8F-BB26-8F45B6397BD8}" srcOrd="1" destOrd="0" presId="urn:microsoft.com/office/officeart/2005/8/layout/orgChart1"/>
    <dgm:cxn modelId="{1454EDDC-CB69-4AA4-ACD7-B7875CF7FF9A}" type="presParOf" srcId="{6B2355E1-66A3-45CC-9CAE-903941788215}" destId="{D6BA8D34-C525-4ED7-BEE2-DDF42DC5A323}" srcOrd="1" destOrd="0" presId="urn:microsoft.com/office/officeart/2005/8/layout/orgChart1"/>
    <dgm:cxn modelId="{C37FE3B3-8387-4C8C-8CCB-5E975CFD7BB7}" type="presParOf" srcId="{6B2355E1-66A3-45CC-9CAE-903941788215}" destId="{7C6CD319-2EAF-46B0-B498-7434E21E19E9}" srcOrd="2" destOrd="0" presId="urn:microsoft.com/office/officeart/2005/8/layout/orgChart1"/>
    <dgm:cxn modelId="{21A0B2E6-D297-4EF9-9F2A-0311933E4EBC}" type="presParOf" srcId="{D942172B-9FC8-4EBB-8546-C240209974F7}" destId="{FB6E86E5-3748-40A3-A2DC-BED566F46368}" srcOrd="2" destOrd="0" presId="urn:microsoft.com/office/officeart/2005/8/layout/orgChart1"/>
    <dgm:cxn modelId="{B7EEA436-06AB-4F36-BB57-059F545A7F00}" type="presParOf" srcId="{2F04A45A-45D4-4674-BD04-0896188D74D0}" destId="{0712F29E-56C4-4754-A410-61521A586DA4}" srcOrd="2" destOrd="0" presId="urn:microsoft.com/office/officeart/2005/8/layout/orgChart1"/>
    <dgm:cxn modelId="{A25BD06D-783D-4217-A9CD-F78217FB5482}" type="presParOf" srcId="{2F04A45A-45D4-4674-BD04-0896188D74D0}" destId="{76BEFC07-97D1-44FC-9F22-7725B9F615AD}" srcOrd="3" destOrd="0" presId="urn:microsoft.com/office/officeart/2005/8/layout/orgChart1"/>
    <dgm:cxn modelId="{10BFF26A-25F5-4C45-914C-D76984F5217F}" type="presParOf" srcId="{76BEFC07-97D1-44FC-9F22-7725B9F615AD}" destId="{DE5C5589-1C7F-4A76-A82E-C7BBE85EFE2A}" srcOrd="0" destOrd="0" presId="urn:microsoft.com/office/officeart/2005/8/layout/orgChart1"/>
    <dgm:cxn modelId="{29B90E4D-43F3-4D20-8662-ABDB01038E88}" type="presParOf" srcId="{DE5C5589-1C7F-4A76-A82E-C7BBE85EFE2A}" destId="{1938EB8A-DA5E-4FCF-BAF8-602847F2A219}" srcOrd="0" destOrd="0" presId="urn:microsoft.com/office/officeart/2005/8/layout/orgChart1"/>
    <dgm:cxn modelId="{43910940-ECC1-47AA-9C73-AFB8733FF4FC}" type="presParOf" srcId="{DE5C5589-1C7F-4A76-A82E-C7BBE85EFE2A}" destId="{2913E019-9EA0-4357-BD90-243F1389021C}" srcOrd="1" destOrd="0" presId="urn:microsoft.com/office/officeart/2005/8/layout/orgChart1"/>
    <dgm:cxn modelId="{FE345B21-9E4A-420B-8626-81D4AA15E317}" type="presParOf" srcId="{76BEFC07-97D1-44FC-9F22-7725B9F615AD}" destId="{3DF9CB27-1834-46FD-B7AA-8D89686B520F}" srcOrd="1" destOrd="0" presId="urn:microsoft.com/office/officeart/2005/8/layout/orgChart1"/>
    <dgm:cxn modelId="{2A609338-9DD6-4D83-8ED4-E33C5FA7044C}" type="presParOf" srcId="{76BEFC07-97D1-44FC-9F22-7725B9F615AD}" destId="{EB234347-A99F-4BAE-B77B-FB3B57875E2E}" srcOrd="2" destOrd="0" presId="urn:microsoft.com/office/officeart/2005/8/layout/orgChart1"/>
    <dgm:cxn modelId="{CCFC3AE1-41BC-4042-81E6-A07049D7BD4D}" type="presParOf" srcId="{2F04A45A-45D4-4674-BD04-0896188D74D0}" destId="{CB22A4E9-B50D-4BBB-AB25-202AB122AB21}" srcOrd="4" destOrd="0" presId="urn:microsoft.com/office/officeart/2005/8/layout/orgChart1"/>
    <dgm:cxn modelId="{EF4B9F89-DF7C-49DC-8B28-6B9FED91D59E}" type="presParOf" srcId="{2F04A45A-45D4-4674-BD04-0896188D74D0}" destId="{7CE8CCAA-D2CC-4970-B303-D0BB56E99EEC}" srcOrd="5" destOrd="0" presId="urn:microsoft.com/office/officeart/2005/8/layout/orgChart1"/>
    <dgm:cxn modelId="{F3F1192D-2FEE-453C-B79D-EF4977A3B608}" type="presParOf" srcId="{7CE8CCAA-D2CC-4970-B303-D0BB56E99EEC}" destId="{10CF3BA5-670B-4103-99FB-9C7B0E3047FC}" srcOrd="0" destOrd="0" presId="urn:microsoft.com/office/officeart/2005/8/layout/orgChart1"/>
    <dgm:cxn modelId="{C8CABF4D-92C8-4703-B60F-16E880F23789}" type="presParOf" srcId="{10CF3BA5-670B-4103-99FB-9C7B0E3047FC}" destId="{A3B9E8D0-9C2D-4564-A4FD-39080460FDE6}" srcOrd="0" destOrd="0" presId="urn:microsoft.com/office/officeart/2005/8/layout/orgChart1"/>
    <dgm:cxn modelId="{6F4C76D8-45B1-483E-8383-46DAD2497365}" type="presParOf" srcId="{10CF3BA5-670B-4103-99FB-9C7B0E3047FC}" destId="{ADED47F5-42AB-4F5D-B94B-59ABCEE66F41}" srcOrd="1" destOrd="0" presId="urn:microsoft.com/office/officeart/2005/8/layout/orgChart1"/>
    <dgm:cxn modelId="{BDDC9BDA-5A2B-41DF-9FED-D497C7B9A18C}" type="presParOf" srcId="{7CE8CCAA-D2CC-4970-B303-D0BB56E99EEC}" destId="{FB2892D7-6D93-4FFD-B09E-6B56004F4606}" srcOrd="1" destOrd="0" presId="urn:microsoft.com/office/officeart/2005/8/layout/orgChart1"/>
    <dgm:cxn modelId="{48EA21A7-2FD9-4AAF-BE7B-627FF1FB07E7}" type="presParOf" srcId="{7CE8CCAA-D2CC-4970-B303-D0BB56E99EEC}" destId="{9BE0BA61-00F0-4585-96BE-E32CC30BE16A}" srcOrd="2" destOrd="0" presId="urn:microsoft.com/office/officeart/2005/8/layout/orgChart1"/>
    <dgm:cxn modelId="{D1B720F7-990F-4DD1-A9ED-CBC9407EA99C}" type="presParOf" srcId="{F6E51B2C-DC2A-4214-9C50-909C8DE3ECCA}" destId="{D6B1A154-039B-4460-8815-442636409686}" srcOrd="2" destOrd="0" presId="urn:microsoft.com/office/officeart/2005/8/layout/orgChart1"/>
    <dgm:cxn modelId="{07A5F634-2947-4F6B-A217-AB8A1A8BC8A3}" type="presParOf" srcId="{C008B63D-45A9-4C04-9551-0A6EB913DCA8}" destId="{597918F1-E161-4159-80D7-082CBDB16726}" srcOrd="2" destOrd="0" presId="urn:microsoft.com/office/officeart/2005/8/layout/orgChart1"/>
    <dgm:cxn modelId="{DE7747E3-6C9F-45A6-BB9D-B16E6E6D211B}" type="presParOf" srcId="{C008B63D-45A9-4C04-9551-0A6EB913DCA8}" destId="{734A4C01-E109-4D74-8BC9-AD90E1273149}" srcOrd="3" destOrd="0" presId="urn:microsoft.com/office/officeart/2005/8/layout/orgChart1"/>
    <dgm:cxn modelId="{492CDCD0-4FEB-4034-981B-01410423AD5E}" type="presParOf" srcId="{734A4C01-E109-4D74-8BC9-AD90E1273149}" destId="{84FEBB0D-7ADB-4512-9CBB-6E68906470B8}" srcOrd="0" destOrd="0" presId="urn:microsoft.com/office/officeart/2005/8/layout/orgChart1"/>
    <dgm:cxn modelId="{93515763-EC91-42D5-8BEA-CA3412FEA527}" type="presParOf" srcId="{84FEBB0D-7ADB-4512-9CBB-6E68906470B8}" destId="{6F1C3687-2FF3-4AA7-8E6A-35127598C66D}" srcOrd="0" destOrd="0" presId="urn:microsoft.com/office/officeart/2005/8/layout/orgChart1"/>
    <dgm:cxn modelId="{213D3808-FA14-4616-827D-0FEBDCA72302}" type="presParOf" srcId="{84FEBB0D-7ADB-4512-9CBB-6E68906470B8}" destId="{A05BD460-D7E9-44B2-A48C-BFD1C32BB7AD}" srcOrd="1" destOrd="0" presId="urn:microsoft.com/office/officeart/2005/8/layout/orgChart1"/>
    <dgm:cxn modelId="{9BEA5C4A-3AFA-4E08-98F5-3DE6234D2FBD}" type="presParOf" srcId="{734A4C01-E109-4D74-8BC9-AD90E1273149}" destId="{60D74B93-05B6-45B4-B3BA-1F2D67A8079D}" srcOrd="1" destOrd="0" presId="urn:microsoft.com/office/officeart/2005/8/layout/orgChart1"/>
    <dgm:cxn modelId="{01605C01-633C-4C78-8A0B-98C4B533EA07}" type="presParOf" srcId="{734A4C01-E109-4D74-8BC9-AD90E1273149}" destId="{3FBAED74-6F70-4367-B2C3-3E9D2A93C0A0}" srcOrd="2" destOrd="0" presId="urn:microsoft.com/office/officeart/2005/8/layout/orgChart1"/>
    <dgm:cxn modelId="{7B5B88D2-EE4A-4CB4-8EE7-1898F2DE95A0}" type="presParOf" srcId="{9FFB4C37-3243-4743-AD09-57B167028BA3}" destId="{A2BBE0F8-0F56-474C-B984-549B747396F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7918F1-E161-4159-80D7-082CBDB16726}">
      <dsp:nvSpPr>
        <dsp:cNvPr id="0" name=""/>
        <dsp:cNvSpPr/>
      </dsp:nvSpPr>
      <dsp:spPr>
        <a:xfrm>
          <a:off x="6184355" y="1279741"/>
          <a:ext cx="1060706" cy="368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089"/>
              </a:lnTo>
              <a:lnTo>
                <a:pt x="1060706" y="184089"/>
              </a:lnTo>
              <a:lnTo>
                <a:pt x="1060706" y="36817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22A4E9-B50D-4BBB-AB25-202AB122AB21}">
      <dsp:nvSpPr>
        <dsp:cNvPr id="0" name=""/>
        <dsp:cNvSpPr/>
      </dsp:nvSpPr>
      <dsp:spPr>
        <a:xfrm>
          <a:off x="5123648" y="2524538"/>
          <a:ext cx="2121413" cy="368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089"/>
              </a:lnTo>
              <a:lnTo>
                <a:pt x="2121413" y="184089"/>
              </a:lnTo>
              <a:lnTo>
                <a:pt x="2121413" y="36817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12F29E-56C4-4754-A410-61521A586DA4}">
      <dsp:nvSpPr>
        <dsp:cNvPr id="0" name=""/>
        <dsp:cNvSpPr/>
      </dsp:nvSpPr>
      <dsp:spPr>
        <a:xfrm>
          <a:off x="5077928" y="2524538"/>
          <a:ext cx="91440" cy="3681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817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38A18-2825-409B-813C-54EF2B9FD5D0}">
      <dsp:nvSpPr>
        <dsp:cNvPr id="0" name=""/>
        <dsp:cNvSpPr/>
      </dsp:nvSpPr>
      <dsp:spPr>
        <a:xfrm>
          <a:off x="3002234" y="3769334"/>
          <a:ext cx="2121413" cy="368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089"/>
              </a:lnTo>
              <a:lnTo>
                <a:pt x="2121413" y="184089"/>
              </a:lnTo>
              <a:lnTo>
                <a:pt x="2121413" y="36817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D9CE3F-6371-47F0-BAE5-5AE98C74C832}">
      <dsp:nvSpPr>
        <dsp:cNvPr id="0" name=""/>
        <dsp:cNvSpPr/>
      </dsp:nvSpPr>
      <dsp:spPr>
        <a:xfrm>
          <a:off x="2956514" y="3769334"/>
          <a:ext cx="91440" cy="3681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817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EBA3F4-8A30-4D24-923B-C8234600B559}">
      <dsp:nvSpPr>
        <dsp:cNvPr id="0" name=""/>
        <dsp:cNvSpPr/>
      </dsp:nvSpPr>
      <dsp:spPr>
        <a:xfrm>
          <a:off x="880820" y="3769334"/>
          <a:ext cx="2121413" cy="368179"/>
        </a:xfrm>
        <a:custGeom>
          <a:avLst/>
          <a:gdLst/>
          <a:ahLst/>
          <a:cxnLst/>
          <a:rect l="0" t="0" r="0" b="0"/>
          <a:pathLst>
            <a:path>
              <a:moveTo>
                <a:pt x="2121413" y="0"/>
              </a:moveTo>
              <a:lnTo>
                <a:pt x="2121413" y="184089"/>
              </a:lnTo>
              <a:lnTo>
                <a:pt x="0" y="184089"/>
              </a:lnTo>
              <a:lnTo>
                <a:pt x="0" y="36817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CC434E-9612-4BA1-AF07-0544D2227755}">
      <dsp:nvSpPr>
        <dsp:cNvPr id="0" name=""/>
        <dsp:cNvSpPr/>
      </dsp:nvSpPr>
      <dsp:spPr>
        <a:xfrm>
          <a:off x="3002234" y="2524538"/>
          <a:ext cx="2121413" cy="368179"/>
        </a:xfrm>
        <a:custGeom>
          <a:avLst/>
          <a:gdLst/>
          <a:ahLst/>
          <a:cxnLst/>
          <a:rect l="0" t="0" r="0" b="0"/>
          <a:pathLst>
            <a:path>
              <a:moveTo>
                <a:pt x="2121413" y="0"/>
              </a:moveTo>
              <a:lnTo>
                <a:pt x="2121413" y="184089"/>
              </a:lnTo>
              <a:lnTo>
                <a:pt x="0" y="184089"/>
              </a:lnTo>
              <a:lnTo>
                <a:pt x="0" y="36817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970058-1140-4B5A-BD83-A4223437C6CA}">
      <dsp:nvSpPr>
        <dsp:cNvPr id="0" name=""/>
        <dsp:cNvSpPr/>
      </dsp:nvSpPr>
      <dsp:spPr>
        <a:xfrm>
          <a:off x="5123648" y="1279741"/>
          <a:ext cx="1060706" cy="368179"/>
        </a:xfrm>
        <a:custGeom>
          <a:avLst/>
          <a:gdLst/>
          <a:ahLst/>
          <a:cxnLst/>
          <a:rect l="0" t="0" r="0" b="0"/>
          <a:pathLst>
            <a:path>
              <a:moveTo>
                <a:pt x="1060706" y="0"/>
              </a:moveTo>
              <a:lnTo>
                <a:pt x="1060706" y="184089"/>
              </a:lnTo>
              <a:lnTo>
                <a:pt x="0" y="184089"/>
              </a:lnTo>
              <a:lnTo>
                <a:pt x="0" y="36817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5685FC-B187-4EC2-A4C5-030FF823AEB9}">
      <dsp:nvSpPr>
        <dsp:cNvPr id="0" name=""/>
        <dsp:cNvSpPr/>
      </dsp:nvSpPr>
      <dsp:spPr>
        <a:xfrm>
          <a:off x="5307738" y="403124"/>
          <a:ext cx="1753234" cy="87661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 err="1"/>
            <a:t>Taşınımla</a:t>
          </a:r>
          <a:r>
            <a:rPr lang="tr-TR" sz="1800" kern="1200" dirty="0"/>
            <a:t> Isı Aktarım </a:t>
          </a:r>
        </a:p>
      </dsp:txBody>
      <dsp:txXfrm>
        <a:off x="5307738" y="403124"/>
        <a:ext cx="1753234" cy="876617"/>
      </dsp:txXfrm>
    </dsp:sp>
    <dsp:sp modelId="{3B48D943-4649-4FF0-B5E6-25BC38B9ED4B}">
      <dsp:nvSpPr>
        <dsp:cNvPr id="0" name=""/>
        <dsp:cNvSpPr/>
      </dsp:nvSpPr>
      <dsp:spPr>
        <a:xfrm>
          <a:off x="4247031" y="1647921"/>
          <a:ext cx="1753234" cy="87661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Zorlamalı Taşınım </a:t>
          </a:r>
        </a:p>
      </dsp:txBody>
      <dsp:txXfrm>
        <a:off x="4247031" y="1647921"/>
        <a:ext cx="1753234" cy="876617"/>
      </dsp:txXfrm>
    </dsp:sp>
    <dsp:sp modelId="{F1247932-49CF-417E-B5EA-39934023F9E6}">
      <dsp:nvSpPr>
        <dsp:cNvPr id="0" name=""/>
        <dsp:cNvSpPr/>
      </dsp:nvSpPr>
      <dsp:spPr>
        <a:xfrm>
          <a:off x="2125617" y="2892717"/>
          <a:ext cx="1753234" cy="8766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/>
            <a:t>Borularda</a:t>
          </a:r>
          <a:endParaRPr lang="tr-TR" sz="1800" kern="1200" dirty="0"/>
        </a:p>
      </dsp:txBody>
      <dsp:txXfrm>
        <a:off x="2125617" y="2892717"/>
        <a:ext cx="1753234" cy="876617"/>
      </dsp:txXfrm>
    </dsp:sp>
    <dsp:sp modelId="{F91E0EA0-0693-49DD-A4B7-E3F320E96E5B}">
      <dsp:nvSpPr>
        <dsp:cNvPr id="0" name=""/>
        <dsp:cNvSpPr/>
      </dsp:nvSpPr>
      <dsp:spPr>
        <a:xfrm>
          <a:off x="4203" y="4137514"/>
          <a:ext cx="1753234" cy="8766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/>
            <a:t>Borularda durağan akış </a:t>
          </a:r>
          <a:endParaRPr lang="tr-TR" sz="1800" kern="1200" dirty="0"/>
        </a:p>
      </dsp:txBody>
      <dsp:txXfrm>
        <a:off x="4203" y="4137514"/>
        <a:ext cx="1753234" cy="876617"/>
      </dsp:txXfrm>
    </dsp:sp>
    <dsp:sp modelId="{7BB8C4D2-8DBB-4BD7-92E4-97A64A3D25EA}">
      <dsp:nvSpPr>
        <dsp:cNvPr id="0" name=""/>
        <dsp:cNvSpPr/>
      </dsp:nvSpPr>
      <dsp:spPr>
        <a:xfrm>
          <a:off x="2125617" y="4137514"/>
          <a:ext cx="1753234" cy="8766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/>
            <a:t>Borularda geçiş bölgesi akış </a:t>
          </a:r>
          <a:endParaRPr lang="tr-TR" sz="1800" kern="1200" dirty="0"/>
        </a:p>
      </dsp:txBody>
      <dsp:txXfrm>
        <a:off x="2125617" y="4137514"/>
        <a:ext cx="1753234" cy="876617"/>
      </dsp:txXfrm>
    </dsp:sp>
    <dsp:sp modelId="{05DA8AE7-3B93-4060-9B9C-496FD9D4ED39}">
      <dsp:nvSpPr>
        <dsp:cNvPr id="0" name=""/>
        <dsp:cNvSpPr/>
      </dsp:nvSpPr>
      <dsp:spPr>
        <a:xfrm>
          <a:off x="4247031" y="4137514"/>
          <a:ext cx="1753234" cy="8766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/>
            <a:t>Borularda kargaşalı akış </a:t>
          </a:r>
          <a:endParaRPr lang="tr-TR" sz="1800" kern="1200" dirty="0"/>
        </a:p>
      </dsp:txBody>
      <dsp:txXfrm>
        <a:off x="4247031" y="4137514"/>
        <a:ext cx="1753234" cy="876617"/>
      </dsp:txXfrm>
    </dsp:sp>
    <dsp:sp modelId="{1938EB8A-DA5E-4FCF-BAF8-602847F2A219}">
      <dsp:nvSpPr>
        <dsp:cNvPr id="0" name=""/>
        <dsp:cNvSpPr/>
      </dsp:nvSpPr>
      <dsp:spPr>
        <a:xfrm>
          <a:off x="4247031" y="2892717"/>
          <a:ext cx="1753234" cy="8766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/>
            <a:t>Dairesel kesitli olmayan </a:t>
          </a:r>
          <a:endParaRPr lang="tr-TR" sz="1800" kern="1200" dirty="0"/>
        </a:p>
      </dsp:txBody>
      <dsp:txXfrm>
        <a:off x="4247031" y="2892717"/>
        <a:ext cx="1753234" cy="876617"/>
      </dsp:txXfrm>
    </dsp:sp>
    <dsp:sp modelId="{A3B9E8D0-9C2D-4564-A4FD-39080460FDE6}">
      <dsp:nvSpPr>
        <dsp:cNvPr id="0" name=""/>
        <dsp:cNvSpPr/>
      </dsp:nvSpPr>
      <dsp:spPr>
        <a:xfrm>
          <a:off x="6368445" y="2892717"/>
          <a:ext cx="1753234" cy="8766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/>
            <a:t>Daldırılmış cisimlerin üzerinden akış </a:t>
          </a:r>
          <a:endParaRPr lang="tr-TR" sz="1800" kern="1200" dirty="0"/>
        </a:p>
      </dsp:txBody>
      <dsp:txXfrm>
        <a:off x="6368445" y="2892717"/>
        <a:ext cx="1753234" cy="876617"/>
      </dsp:txXfrm>
    </dsp:sp>
    <dsp:sp modelId="{6F1C3687-2FF3-4AA7-8E6A-35127598C66D}">
      <dsp:nvSpPr>
        <dsp:cNvPr id="0" name=""/>
        <dsp:cNvSpPr/>
      </dsp:nvSpPr>
      <dsp:spPr>
        <a:xfrm>
          <a:off x="6368445" y="1647921"/>
          <a:ext cx="1753234" cy="87661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Doğal Taşınım </a:t>
          </a:r>
        </a:p>
      </dsp:txBody>
      <dsp:txXfrm>
        <a:off x="6368445" y="1647921"/>
        <a:ext cx="1753234" cy="8766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17-03-2026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17-03-2026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Yunus 8-63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817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Yunus 8-71, 88-65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15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Yunus 8-69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313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/>
              <a:t>Gıda Mühendisliğine Giriş s310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745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Mühendisliğine Giriş s312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Gıda Mühendisliğine Giriş s313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923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Mühendisliğine Giriş s400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905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r" defTabSz="914400" rtl="1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r" defTabSz="914400" rtl="1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rgbClr val="00B050"/>
                </a:solidFill>
              </a:rPr>
              <a:t>Isı ve Kütle Transferi</a:t>
            </a:r>
            <a:br>
              <a:rPr lang="ar-SY" dirty="0">
                <a:solidFill>
                  <a:srgbClr val="FF0000"/>
                </a:solidFill>
              </a:rPr>
            </a:br>
            <a:r>
              <a:rPr lang="tr-TR" sz="3400" dirty="0" err="1">
                <a:solidFill>
                  <a:srgbClr val="FF0000"/>
                </a:solidFill>
              </a:rPr>
              <a:t>Yatıkşkın</a:t>
            </a:r>
            <a:r>
              <a:rPr lang="tr-TR" sz="3400" dirty="0">
                <a:solidFill>
                  <a:srgbClr val="FF0000"/>
                </a:solidFill>
              </a:rPr>
              <a:t> (Kararlı) Hal Isı Aktarımı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4"/>
            <a:ext cx="7516442" cy="2036413"/>
          </a:xfrm>
        </p:spPr>
        <p:txBody>
          <a:bodyPr>
            <a:normAutofit fontScale="92500" lnSpcReduction="10000"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7030A0"/>
                </a:solidFill>
              </a:rPr>
              <a:t>Mühendislik Mimarlık Fakültesi </a:t>
            </a:r>
          </a:p>
          <a:p>
            <a:pPr rtl="0">
              <a:lnSpc>
                <a:spcPct val="150000"/>
              </a:lnSpc>
            </a:pPr>
            <a:r>
              <a:rPr lang="tr-TR" dirty="0"/>
              <a:t>Gıda Mühendisliği Bölümü</a:t>
            </a:r>
          </a:p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Farhan ALFİN		2018-2019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327" y="18864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Isıl giriş bölgesinin sonunda, </a:t>
            </a:r>
            <a:r>
              <a:rPr lang="tr-TR" dirty="0">
                <a:solidFill>
                  <a:srgbClr val="FF0000"/>
                </a:solidFill>
              </a:rPr>
              <a:t>sınır katmanı </a:t>
            </a:r>
            <a:r>
              <a:rPr lang="tr-TR" dirty="0"/>
              <a:t>boru merkezine doğru yönelmiş şekilde genişler.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Dolaysıyla boru içinden akan bir akışkan ısıtıldığında ya da soğutulduğunda, </a:t>
            </a:r>
            <a:r>
              <a:rPr lang="tr-TR" dirty="0">
                <a:solidFill>
                  <a:srgbClr val="7030A0"/>
                </a:solidFill>
              </a:rPr>
              <a:t>iki sınır katmanı </a:t>
            </a:r>
            <a:r>
              <a:rPr lang="tr-TR" dirty="0">
                <a:solidFill>
                  <a:srgbClr val="00B050"/>
                </a:solidFill>
              </a:rPr>
              <a:t>gelişir-bir hidrodinamik sınır katmanı</a:t>
            </a:r>
            <a:r>
              <a:rPr lang="tr-TR" dirty="0"/>
              <a:t> ve </a:t>
            </a:r>
            <a:r>
              <a:rPr lang="tr-TR" dirty="0">
                <a:solidFill>
                  <a:srgbClr val="0070C0"/>
                </a:solidFill>
              </a:rPr>
              <a:t>bir ısıl sınır katmanı</a:t>
            </a:r>
            <a:r>
              <a:rPr lang="tr-TR" dirty="0"/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59DA46-94DB-4145-A3C4-63E82E801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149" y="3882732"/>
            <a:ext cx="7407376" cy="2680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966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Bu sınır katmanları, </a:t>
            </a:r>
            <a:r>
              <a:rPr lang="tr-TR" dirty="0">
                <a:solidFill>
                  <a:srgbClr val="00B050"/>
                </a:solidFill>
              </a:rPr>
              <a:t>boru yüzeyi </a:t>
            </a:r>
            <a:r>
              <a:rPr lang="tr-TR" dirty="0"/>
              <a:t>ile </a:t>
            </a:r>
            <a:r>
              <a:rPr lang="tr-TR" dirty="0">
                <a:solidFill>
                  <a:srgbClr val="0070C0"/>
                </a:solidFill>
              </a:rPr>
              <a:t>akışkan </a:t>
            </a:r>
            <a:r>
              <a:rPr lang="tr-TR" dirty="0"/>
              <a:t>arasındaki </a:t>
            </a:r>
            <a:r>
              <a:rPr lang="tr-TR" dirty="0">
                <a:solidFill>
                  <a:srgbClr val="FF0000"/>
                </a:solidFill>
              </a:rPr>
              <a:t>ısı aktarım hızında </a:t>
            </a:r>
            <a:r>
              <a:rPr lang="tr-TR" dirty="0"/>
              <a:t>önemli ölçüde etkiye sahiptir.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Bu konumun analitik çözümünde uygulanan matematik yöntemleri oldukça karmaşıktır.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Fakat, </a:t>
            </a:r>
            <a:r>
              <a:rPr lang="tr-TR" i="1" dirty="0" err="1">
                <a:solidFill>
                  <a:srgbClr val="0070C0"/>
                </a:solidFill>
              </a:rPr>
              <a:t>empirik</a:t>
            </a:r>
            <a:r>
              <a:rPr lang="tr-TR" i="1" dirty="0">
                <a:solidFill>
                  <a:srgbClr val="0070C0"/>
                </a:solidFill>
              </a:rPr>
              <a:t> yaklaşım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/>
              <a:t>olarak isimlendirilen ve genellikle </a:t>
            </a:r>
            <a:r>
              <a:rPr lang="tr-TR" dirty="0" err="1">
                <a:solidFill>
                  <a:srgbClr val="FF0000"/>
                </a:solidFill>
              </a:rPr>
              <a:t>taşınımla</a:t>
            </a:r>
            <a:r>
              <a:rPr lang="tr-TR" dirty="0">
                <a:solidFill>
                  <a:srgbClr val="FF0000"/>
                </a:solidFill>
              </a:rPr>
              <a:t> ısı aktarımının hızını </a:t>
            </a:r>
            <a:r>
              <a:rPr lang="tr-TR" dirty="0"/>
              <a:t>belirlemek için kullanılan eşdeğer faydalı bir yöntem vardır. </a:t>
            </a:r>
          </a:p>
        </p:txBody>
      </p:sp>
    </p:spTree>
    <p:extLst>
      <p:ext uri="{BB962C8B-B14F-4D97-AF65-F5344CB8AC3E}">
        <p14:creationId xmlns:p14="http://schemas.microsoft.com/office/powerpoint/2010/main" val="406647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 err="1">
                <a:solidFill>
                  <a:srgbClr val="0070C0"/>
                </a:solidFill>
              </a:rPr>
              <a:t>Empirik</a:t>
            </a:r>
            <a:r>
              <a:rPr lang="tr-TR" dirty="0">
                <a:solidFill>
                  <a:srgbClr val="0070C0"/>
                </a:solidFill>
              </a:rPr>
              <a:t> yaklaşımın sorunu</a:t>
            </a:r>
            <a:r>
              <a:rPr lang="tr-TR" dirty="0"/>
              <a:t>, gerekli veriye ulaşabilmek için oldukça </a:t>
            </a:r>
            <a:r>
              <a:rPr lang="tr-TR" dirty="0">
                <a:solidFill>
                  <a:srgbClr val="00B050"/>
                </a:solidFill>
              </a:rPr>
              <a:t>fazla sayıda deneme yapılması gerekmesidir</a:t>
            </a:r>
            <a:r>
              <a:rPr lang="tr-TR" dirty="0"/>
              <a:t>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Boyutsuz sayıları </a:t>
            </a:r>
            <a:r>
              <a:rPr lang="tr-TR" dirty="0"/>
              <a:t>kullanarak bu problemin üstesinden gelebilir ve veri analizini gerçekleştirilebilir hale getirebiliriz. </a:t>
            </a:r>
          </a:p>
        </p:txBody>
      </p:sp>
    </p:spTree>
    <p:extLst>
      <p:ext uri="{BB962C8B-B14F-4D97-AF65-F5344CB8AC3E}">
        <p14:creationId xmlns:p14="http://schemas.microsoft.com/office/powerpoint/2010/main" val="198151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/>
              <a:t>Bu yaklaşımı </a:t>
            </a:r>
            <a:r>
              <a:rPr lang="tr-TR" dirty="0" err="1">
                <a:solidFill>
                  <a:srgbClr val="FF0000"/>
                </a:solidFill>
              </a:rPr>
              <a:t>formülize</a:t>
            </a:r>
            <a:r>
              <a:rPr lang="tr-TR" dirty="0">
                <a:solidFill>
                  <a:srgbClr val="FF0000"/>
                </a:solidFill>
              </a:rPr>
              <a:t> etmek için</a:t>
            </a:r>
            <a:r>
              <a:rPr lang="tr-TR" dirty="0"/>
              <a:t>, öncelikle gerekli boyutsuz sayıları tanımlayıp, değerlendireceğiz: </a:t>
            </a:r>
          </a:p>
          <a:p>
            <a:pPr lvl="1" algn="l" rtl="0">
              <a:lnSpc>
                <a:spcPct val="170000"/>
              </a:lnSpc>
            </a:pPr>
            <a:r>
              <a:rPr lang="tr-TR" sz="2800" dirty="0" err="1">
                <a:solidFill>
                  <a:srgbClr val="7030A0"/>
                </a:solidFill>
              </a:rPr>
              <a:t>Reynolds</a:t>
            </a:r>
            <a:r>
              <a:rPr lang="tr-TR" sz="2800" dirty="0">
                <a:solidFill>
                  <a:srgbClr val="7030A0"/>
                </a:solidFill>
              </a:rPr>
              <a:t> sayısı, </a:t>
            </a:r>
            <a:r>
              <a:rPr lang="tr-TR" sz="2800" i="1" dirty="0" err="1">
                <a:solidFill>
                  <a:srgbClr val="7030A0"/>
                </a:solidFill>
              </a:rPr>
              <a:t>N</a:t>
            </a:r>
            <a:r>
              <a:rPr lang="tr-TR" sz="2800" baseline="-25000" dirty="0" err="1">
                <a:solidFill>
                  <a:srgbClr val="7030A0"/>
                </a:solidFill>
              </a:rPr>
              <a:t>Re</a:t>
            </a:r>
            <a:r>
              <a:rPr lang="tr-TR" sz="2800" dirty="0"/>
              <a:t>, </a:t>
            </a:r>
          </a:p>
          <a:p>
            <a:pPr lvl="1" algn="l" rtl="0">
              <a:lnSpc>
                <a:spcPct val="170000"/>
              </a:lnSpc>
            </a:pPr>
            <a:r>
              <a:rPr lang="tr-TR" sz="2800" dirty="0" err="1">
                <a:solidFill>
                  <a:srgbClr val="0070C0"/>
                </a:solidFill>
              </a:rPr>
              <a:t>Nusselt</a:t>
            </a:r>
            <a:r>
              <a:rPr lang="tr-TR" sz="2800" dirty="0">
                <a:solidFill>
                  <a:srgbClr val="0070C0"/>
                </a:solidFill>
              </a:rPr>
              <a:t> sayısı, </a:t>
            </a:r>
            <a:r>
              <a:rPr lang="tr-TR" sz="2800" i="1" dirty="0" err="1">
                <a:solidFill>
                  <a:srgbClr val="0070C0"/>
                </a:solidFill>
              </a:rPr>
              <a:t>N</a:t>
            </a:r>
            <a:r>
              <a:rPr lang="tr-TR" sz="2800" baseline="-25000" dirty="0" err="1">
                <a:solidFill>
                  <a:srgbClr val="0070C0"/>
                </a:solidFill>
              </a:rPr>
              <a:t>Nu</a:t>
            </a:r>
            <a:r>
              <a:rPr lang="tr-TR" sz="2800" dirty="0" err="1"/>
              <a:t>ve</a:t>
            </a:r>
            <a:r>
              <a:rPr lang="tr-TR" sz="2800" dirty="0"/>
              <a:t> </a:t>
            </a:r>
          </a:p>
          <a:p>
            <a:pPr lvl="1" algn="l" rtl="0">
              <a:lnSpc>
                <a:spcPct val="170000"/>
              </a:lnSpc>
            </a:pPr>
            <a:r>
              <a:rPr lang="tr-TR" sz="2800" dirty="0" err="1">
                <a:solidFill>
                  <a:srgbClr val="00B050"/>
                </a:solidFill>
              </a:rPr>
              <a:t>Prandtl</a:t>
            </a:r>
            <a:r>
              <a:rPr lang="tr-TR" sz="2800" dirty="0">
                <a:solidFill>
                  <a:srgbClr val="00B050"/>
                </a:solidFill>
              </a:rPr>
              <a:t> sayısı, </a:t>
            </a:r>
            <a:r>
              <a:rPr lang="tr-TR" sz="2800" i="1" dirty="0" err="1">
                <a:solidFill>
                  <a:srgbClr val="00B050"/>
                </a:solidFill>
              </a:rPr>
              <a:t>N</a:t>
            </a:r>
            <a:r>
              <a:rPr lang="tr-TR" sz="2800" baseline="-25000" dirty="0" err="1">
                <a:solidFill>
                  <a:srgbClr val="00B050"/>
                </a:solidFill>
              </a:rPr>
              <a:t>pr</a:t>
            </a:r>
            <a:r>
              <a:rPr lang="tr-TR" sz="2800" dirty="0">
                <a:solidFill>
                  <a:srgbClr val="00B05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7234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 err="1">
                    <a:solidFill>
                      <a:srgbClr val="7030A0"/>
                    </a:solidFill>
                  </a:rPr>
                  <a:t>Reynolds</a:t>
                </a:r>
                <a:r>
                  <a:rPr lang="tr-TR" dirty="0">
                    <a:solidFill>
                      <a:srgbClr val="7030A0"/>
                    </a:solidFill>
                  </a:rPr>
                  <a:t> sayısı, </a:t>
                </a:r>
                <a:r>
                  <a:rPr lang="tr-TR" i="1" dirty="0" err="1">
                    <a:solidFill>
                      <a:srgbClr val="7030A0"/>
                    </a:solidFill>
                  </a:rPr>
                  <a:t>N</a:t>
                </a:r>
                <a:r>
                  <a:rPr lang="tr-TR" baseline="-25000" dirty="0" err="1">
                    <a:solidFill>
                      <a:srgbClr val="7030A0"/>
                    </a:solidFill>
                  </a:rPr>
                  <a:t>Re</a:t>
                </a:r>
                <a:r>
                  <a:rPr lang="tr-TR" dirty="0"/>
                  <a:t>, </a:t>
                </a:r>
                <a:endParaRPr lang="tr-TR" dirty="0">
                  <a:solidFill>
                    <a:srgbClr val="0070C0"/>
                  </a:solidFill>
                </a:endParaRPr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0070C0"/>
                    </a:solidFill>
                  </a:rPr>
                  <a:t>Bir akışkanda </a:t>
                </a:r>
                <a:r>
                  <a:rPr lang="tr-TR" dirty="0"/>
                  <a:t>bulunan </a:t>
                </a:r>
                <a:r>
                  <a:rPr lang="tr-TR" dirty="0">
                    <a:solidFill>
                      <a:srgbClr val="00B050"/>
                    </a:solidFill>
                  </a:rPr>
                  <a:t>eylemsizlik</a:t>
                </a:r>
                <a:r>
                  <a:rPr lang="tr-TR" dirty="0"/>
                  <a:t> ve </a:t>
                </a:r>
                <a:r>
                  <a:rPr lang="tr-TR" dirty="0">
                    <a:solidFill>
                      <a:srgbClr val="C00000"/>
                    </a:solidFill>
                  </a:rPr>
                  <a:t>viskoz</a:t>
                </a:r>
                <a:r>
                  <a:rPr lang="tr-TR" dirty="0"/>
                  <a:t> kuvvetlerin bir göstergesidir.</a:t>
                </a:r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𝜌</m:t>
                          </m:r>
                          <m:acc>
                            <m:accPr>
                              <m:chr m:val="̅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 r="-22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913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 err="1">
                    <a:solidFill>
                      <a:srgbClr val="0070C0"/>
                    </a:solidFill>
                  </a:rPr>
                  <a:t>Nusselt</a:t>
                </a:r>
                <a:r>
                  <a:rPr lang="tr-TR" dirty="0">
                    <a:solidFill>
                      <a:srgbClr val="0070C0"/>
                    </a:solidFill>
                  </a:rPr>
                  <a:t> sayısı, </a:t>
                </a:r>
                <a:r>
                  <a:rPr lang="tr-TR" i="1" dirty="0" err="1">
                    <a:solidFill>
                      <a:srgbClr val="0070C0"/>
                    </a:solidFill>
                  </a:rPr>
                  <a:t>N</a:t>
                </a:r>
                <a:r>
                  <a:rPr lang="tr-TR" baseline="-25000" dirty="0" err="1">
                    <a:solidFill>
                      <a:srgbClr val="0070C0"/>
                    </a:solidFill>
                  </a:rPr>
                  <a:t>nu</a:t>
                </a:r>
                <a:endParaRPr lang="tr-TR" baseline="-25000" dirty="0">
                  <a:solidFill>
                    <a:srgbClr val="0070C0"/>
                  </a:solidFill>
                </a:endParaRPr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𝑡𝑎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şı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ı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𝑖𝑙𝑒𝑡𝑖𝑚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𝑘𝐴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den>
                          </m:f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:r>
                  <a:rPr lang="tr-TR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𝑁𝑢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tr-TR" dirty="0"/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 err="1"/>
                  <a:t>Nusselt</a:t>
                </a:r>
                <a:r>
                  <a:rPr lang="tr-TR" dirty="0"/>
                  <a:t> sayısı, </a:t>
                </a:r>
                <a:r>
                  <a:rPr lang="tr-TR" dirty="0">
                    <a:solidFill>
                      <a:srgbClr val="FF0000"/>
                    </a:solidFill>
                  </a:rPr>
                  <a:t>iletim </a:t>
                </a:r>
                <a:r>
                  <a:rPr lang="tr-TR" dirty="0" err="1">
                    <a:solidFill>
                      <a:srgbClr val="FF0000"/>
                    </a:solidFill>
                  </a:rPr>
                  <a:t>moduna</a:t>
                </a:r>
                <a:r>
                  <a:rPr lang="tr-TR" dirty="0">
                    <a:solidFill>
                      <a:srgbClr val="FF0000"/>
                    </a:solidFill>
                  </a:rPr>
                  <a:t> </a:t>
                </a:r>
                <a:r>
                  <a:rPr lang="tr-TR" dirty="0"/>
                  <a:t>kıyasla </a:t>
                </a:r>
                <a:r>
                  <a:rPr lang="tr-TR" dirty="0" err="1">
                    <a:solidFill>
                      <a:srgbClr val="0070C0"/>
                    </a:solidFill>
                  </a:rPr>
                  <a:t>taşınımdan</a:t>
                </a:r>
                <a:r>
                  <a:rPr lang="tr-TR" dirty="0">
                    <a:solidFill>
                      <a:srgbClr val="0070C0"/>
                    </a:solidFill>
                  </a:rPr>
                  <a:t> </a:t>
                </a:r>
                <a:r>
                  <a:rPr lang="tr-TR" dirty="0"/>
                  <a:t>kaynaklanan </a:t>
                </a:r>
                <a:r>
                  <a:rPr lang="tr-TR" dirty="0">
                    <a:solidFill>
                      <a:srgbClr val="0070C0"/>
                    </a:solidFill>
                  </a:rPr>
                  <a:t>ısı aktarım </a:t>
                </a:r>
                <a:r>
                  <a:rPr lang="tr-TR" dirty="0"/>
                  <a:t>hızındaki bir artış gibi görülebilir.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 r="-243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Resim 3">
            <a:extLst>
              <a:ext uri="{FF2B5EF4-FFF2-40B4-BE49-F238E27FC236}">
                <a16:creationId xmlns:a16="http://schemas.microsoft.com/office/drawing/2014/main" id="{D46CD563-CD5B-400E-9F54-4FE26B234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476" y="620688"/>
            <a:ext cx="4292701" cy="264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Dolayısıyla, </a:t>
            </a:r>
            <a:r>
              <a:rPr lang="tr-TR" dirty="0">
                <a:solidFill>
                  <a:srgbClr val="FF0000"/>
                </a:solidFill>
              </a:rPr>
              <a:t>eğer </a:t>
            </a:r>
            <a:r>
              <a:rPr lang="tr-TR" i="1" dirty="0" err="1">
                <a:solidFill>
                  <a:srgbClr val="FF0000"/>
                </a:solidFill>
              </a:rPr>
              <a:t>N</a:t>
            </a:r>
            <a:r>
              <a:rPr lang="tr-TR" baseline="-25000" dirty="0" err="1">
                <a:solidFill>
                  <a:srgbClr val="FF0000"/>
                </a:solidFill>
              </a:rPr>
              <a:t>Nu</a:t>
            </a:r>
            <a:r>
              <a:rPr lang="tr-TR" dirty="0">
                <a:solidFill>
                  <a:srgbClr val="FF0000"/>
                </a:solidFill>
              </a:rPr>
              <a:t>=1 ise</a:t>
            </a:r>
            <a:r>
              <a:rPr lang="tr-TR" dirty="0"/>
              <a:t>, ısı aktarım hızında taşınım nedeniyle oluşan bir iyileştirme yok demektir.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Eğer </a:t>
            </a:r>
            <a:r>
              <a:rPr lang="tr-TR" i="1" dirty="0" err="1">
                <a:solidFill>
                  <a:srgbClr val="FF0000"/>
                </a:solidFill>
              </a:rPr>
              <a:t>N</a:t>
            </a:r>
            <a:r>
              <a:rPr lang="tr-TR" baseline="-25000" dirty="0" err="1">
                <a:solidFill>
                  <a:srgbClr val="FF0000"/>
                </a:solidFill>
              </a:rPr>
              <a:t>Nu</a:t>
            </a:r>
            <a:r>
              <a:rPr lang="tr-TR" dirty="0">
                <a:solidFill>
                  <a:srgbClr val="FF0000"/>
                </a:solidFill>
              </a:rPr>
              <a:t>=5 </a:t>
            </a:r>
            <a:r>
              <a:rPr lang="tr-TR" dirty="0"/>
              <a:t>ise, akışkan hareketi nedeniyle oluşan </a:t>
            </a:r>
            <a:r>
              <a:rPr lang="tr-TR" dirty="0" err="1">
                <a:solidFill>
                  <a:srgbClr val="00B050"/>
                </a:solidFill>
              </a:rPr>
              <a:t>taşınımla</a:t>
            </a:r>
            <a:r>
              <a:rPr lang="tr-TR" dirty="0">
                <a:solidFill>
                  <a:srgbClr val="00B050"/>
                </a:solidFill>
              </a:rPr>
              <a:t> ısı aktarım hızı,</a:t>
            </a:r>
            <a:r>
              <a:rPr lang="tr-TR" dirty="0"/>
              <a:t> katı yüzey ile temas halinde olan </a:t>
            </a:r>
            <a:r>
              <a:rPr lang="tr-TR" dirty="0">
                <a:solidFill>
                  <a:srgbClr val="7030A0"/>
                </a:solidFill>
              </a:rPr>
              <a:t>hareketsiz akışkandaki </a:t>
            </a:r>
            <a:r>
              <a:rPr lang="tr-TR" dirty="0"/>
              <a:t>ısı aktarım hızının 5 katıdır.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 sıcak yüzey üzerinden havanın üflenmesi durumunda, </a:t>
            </a:r>
            <a:r>
              <a:rPr lang="tr-TR" dirty="0">
                <a:solidFill>
                  <a:srgbClr val="0070C0"/>
                </a:solidFill>
              </a:rPr>
              <a:t>artan </a:t>
            </a:r>
            <a:r>
              <a:rPr lang="tr-TR" dirty="0" err="1">
                <a:solidFill>
                  <a:srgbClr val="0070C0"/>
                </a:solidFill>
              </a:rPr>
              <a:t>Nusselt</a:t>
            </a:r>
            <a:r>
              <a:rPr lang="tr-TR" dirty="0">
                <a:solidFill>
                  <a:srgbClr val="0070C0"/>
                </a:solidFill>
              </a:rPr>
              <a:t> sayısı </a:t>
            </a:r>
            <a:r>
              <a:rPr lang="tr-TR" dirty="0"/>
              <a:t>ve dolayısıyla </a:t>
            </a:r>
            <a:r>
              <a:rPr lang="tr-TR" dirty="0">
                <a:solidFill>
                  <a:srgbClr val="FF0000"/>
                </a:solidFill>
              </a:rPr>
              <a:t>artan ısı aktarım hızı </a:t>
            </a:r>
            <a:r>
              <a:rPr lang="tr-TR" dirty="0"/>
              <a:t>nedeniyle onu çok daha hızlı soğutabiliriz. </a:t>
            </a:r>
          </a:p>
        </p:txBody>
      </p:sp>
    </p:spTree>
    <p:extLst>
      <p:ext uri="{BB962C8B-B14F-4D97-AF65-F5344CB8AC3E}">
        <p14:creationId xmlns:p14="http://schemas.microsoft.com/office/powerpoint/2010/main" val="112704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>
                <a:solidFill>
                  <a:srgbClr val="00B050"/>
                </a:solidFill>
              </a:rPr>
              <a:t>Prandtl</a:t>
            </a:r>
            <a:r>
              <a:rPr lang="tr-TR" dirty="0">
                <a:solidFill>
                  <a:srgbClr val="00B050"/>
                </a:solidFill>
              </a:rPr>
              <a:t> sayısıdır, </a:t>
            </a:r>
            <a:r>
              <a:rPr lang="tr-TR" i="1" dirty="0" err="1">
                <a:solidFill>
                  <a:srgbClr val="00B050"/>
                </a:solidFill>
              </a:rPr>
              <a:t>N</a:t>
            </a:r>
            <a:r>
              <a:rPr lang="tr-TR" baseline="-25000" dirty="0" err="1">
                <a:solidFill>
                  <a:srgbClr val="00B050"/>
                </a:solidFill>
              </a:rPr>
              <a:t>pr</a:t>
            </a:r>
            <a:r>
              <a:rPr lang="tr-TR" dirty="0"/>
              <a:t>, </a:t>
            </a:r>
            <a:r>
              <a:rPr lang="tr-TR" dirty="0">
                <a:solidFill>
                  <a:srgbClr val="7030A0"/>
                </a:solidFill>
              </a:rPr>
              <a:t>ısıl sınır katmanına </a:t>
            </a:r>
            <a:r>
              <a:rPr lang="tr-TR" dirty="0"/>
              <a:t>kıyasla </a:t>
            </a:r>
            <a:r>
              <a:rPr lang="tr-TR" dirty="0">
                <a:solidFill>
                  <a:srgbClr val="C00000"/>
                </a:solidFill>
              </a:rPr>
              <a:t>hidrodinamik sınır katmanının </a:t>
            </a:r>
            <a:r>
              <a:rPr lang="tr-TR" dirty="0"/>
              <a:t>kalınlığını açıklar.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Momentumun moleküler difüzyonunun ısının moleküler difüzyonuna oranıdır. Başka bir deyişle,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5F8B8798-64D2-4A69-AF70-32C7E50A3254}"/>
                  </a:ext>
                </a:extLst>
              </p:cNvPr>
              <p:cNvSpPr/>
              <p:nvPr/>
            </p:nvSpPr>
            <p:spPr>
              <a:xfrm>
                <a:off x="2982660" y="3501008"/>
                <a:ext cx="7004353" cy="9114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𝑃𝑟</m:t>
                          </m:r>
                        </m:sub>
                      </m:sSub>
                      <m:r>
                        <a:rPr lang="tr-TR" sz="28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momentumun</m:t>
                          </m:r>
                          <m: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molek</m:t>
                          </m:r>
                          <m: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ler</m:t>
                          </m:r>
                          <m: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dif</m:t>
                          </m:r>
                          <m: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zivitesi</m:t>
                          </m:r>
                        </m:num>
                        <m:den>
                          <m: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molek</m:t>
                          </m:r>
                          <m: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ler</m:t>
                          </m:r>
                          <m: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dif</m:t>
                          </m:r>
                          <m: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m:rPr>
                              <m:sty m:val="p"/>
                            </m:rPr>
                            <a:rPr lang="tr-TR" sz="28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zivitesi</m:t>
                          </m:r>
                        </m:den>
                      </m:f>
                    </m:oMath>
                  </m:oMathPara>
                </a14:m>
                <a:endParaRPr lang="tr-TR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5F8B8798-64D2-4A69-AF70-32C7E50A32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660" y="3501008"/>
                <a:ext cx="7004353" cy="911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375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𝑃𝑟</m:t>
                          </m:r>
                        </m:sub>
                      </m:sSub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b="0" i="0" smtClean="0">
                              <a:latin typeface="Cambria Math" panose="02040503050406030204" pitchFamily="18" charset="0"/>
                            </a:rPr>
                            <m:t>kinematik</m:t>
                          </m:r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 b="0" i="0" smtClean="0">
                              <a:latin typeface="Cambria Math" panose="02040503050406030204" pitchFamily="18" charset="0"/>
                            </a:rPr>
                            <m:t>viskozite</m:t>
                          </m:r>
                        </m:num>
                        <m:den>
                          <m:r>
                            <a:rPr lang="tr-TR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m:rPr>
                              <m:sty m:val="p"/>
                            </m:rPr>
                            <a:rPr lang="tr-TR" b="0" i="0" smtClean="0">
                              <a:latin typeface="Cambria Math" panose="02040503050406030204" pitchFamily="18" charset="0"/>
                            </a:rPr>
                            <m:t>l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dif</m:t>
                          </m:r>
                          <m:r>
                            <a:rPr lang="tr-TR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zivitesi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𝜐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𝑃𝑟</m:t>
                          </m:r>
                        </m:sub>
                      </m:sSub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Eğer </a:t>
                </a:r>
                <a:r>
                  <a:rPr lang="tr-TR" i="1" dirty="0" err="1"/>
                  <a:t>N</a:t>
                </a:r>
                <a:r>
                  <a:rPr lang="tr-TR" baseline="-25000" dirty="0" err="1"/>
                  <a:t>Pr</a:t>
                </a:r>
                <a:r>
                  <a:rPr lang="tr-TR" dirty="0"/>
                  <a:t>=1 ise, hidrodinamik ve ısıl sınır katmanlarının kalınlıkları tam olarak aynıdır.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Diğer yandan, eğer </a:t>
                </a:r>
                <a:r>
                  <a:rPr lang="tr-TR" i="1" dirty="0" err="1"/>
                  <a:t>N</a:t>
                </a:r>
                <a:r>
                  <a:rPr lang="tr-TR" baseline="-25000" dirty="0" err="1"/>
                  <a:t>Pr</a:t>
                </a:r>
                <a:r>
                  <a:rPr lang="tr-TR" baseline="-25000" dirty="0"/>
                  <a:t> </a:t>
                </a:r>
                <a:r>
                  <a:rPr lang="tr-TR" dirty="0"/>
                  <a:t>&lt;&lt; 1 ise, </a:t>
                </a:r>
                <a:r>
                  <a:rPr lang="tr-TR" dirty="0">
                    <a:solidFill>
                      <a:srgbClr val="C00000"/>
                    </a:solidFill>
                  </a:rPr>
                  <a:t>ısının moleküler </a:t>
                </a:r>
                <a:r>
                  <a:rPr lang="tr-TR" dirty="0" err="1">
                    <a:solidFill>
                      <a:srgbClr val="C00000"/>
                    </a:solidFill>
                  </a:rPr>
                  <a:t>difüzivitesi</a:t>
                </a:r>
                <a:r>
                  <a:rPr lang="tr-TR" dirty="0">
                    <a:solidFill>
                      <a:srgbClr val="C00000"/>
                    </a:solidFill>
                  </a:rPr>
                  <a:t> </a:t>
                </a:r>
                <a:r>
                  <a:rPr lang="tr-TR" dirty="0">
                    <a:solidFill>
                      <a:srgbClr val="00B050"/>
                    </a:solidFill>
                  </a:rPr>
                  <a:t>momentumun </a:t>
                </a:r>
                <a:r>
                  <a:rPr lang="tr-TR" dirty="0" err="1">
                    <a:solidFill>
                      <a:srgbClr val="00B050"/>
                    </a:solidFill>
                  </a:rPr>
                  <a:t>difüzivitesinden</a:t>
                </a:r>
                <a:r>
                  <a:rPr lang="tr-TR" dirty="0">
                    <a:solidFill>
                      <a:srgbClr val="00B050"/>
                    </a:solidFill>
                  </a:rPr>
                  <a:t> </a:t>
                </a:r>
                <a:r>
                  <a:rPr lang="tr-TR" dirty="0">
                    <a:solidFill>
                      <a:srgbClr val="0070C0"/>
                    </a:solidFill>
                  </a:rPr>
                  <a:t>çok daha yüksektir</a:t>
                </a:r>
                <a:r>
                  <a:rPr lang="tr-TR" dirty="0"/>
                  <a:t>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31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Dolayısıyla, </a:t>
            </a:r>
            <a:r>
              <a:rPr lang="tr-TR" dirty="0">
                <a:solidFill>
                  <a:srgbClr val="0070C0"/>
                </a:solidFill>
              </a:rPr>
              <a:t>bir borudaki sıvı </a:t>
            </a:r>
            <a:r>
              <a:rPr lang="tr-TR" dirty="0">
                <a:solidFill>
                  <a:srgbClr val="00B050"/>
                </a:solidFill>
              </a:rPr>
              <a:t>metalin akması durumunda olduğu gibi,</a:t>
            </a:r>
            <a:r>
              <a:rPr lang="tr-TR" dirty="0"/>
              <a:t> </a:t>
            </a:r>
            <a:r>
              <a:rPr lang="tr-TR" dirty="0">
                <a:solidFill>
                  <a:srgbClr val="C00000"/>
                </a:solidFill>
              </a:rPr>
              <a:t>ısı çok daha hızlı yayılır</a:t>
            </a:r>
            <a:r>
              <a:rPr lang="tr-TR" dirty="0"/>
              <a:t>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Gazlar için, </a:t>
            </a:r>
            <a:r>
              <a:rPr lang="tr-TR" i="1" dirty="0" err="1"/>
              <a:t>N</a:t>
            </a:r>
            <a:r>
              <a:rPr lang="tr-TR" baseline="-25000" dirty="0" err="1"/>
              <a:t>Pr</a:t>
            </a:r>
            <a:r>
              <a:rPr lang="tr-TR" dirty="0"/>
              <a:t> yaklaşık 0.7, su için ise 10 civarındadır.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57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Bu hafta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3000" dirty="0"/>
              <a:t>YATIŞKIN-HAL ISI AKTARIMI</a:t>
            </a:r>
          </a:p>
          <a:p>
            <a:pPr lvl="1" algn="l" rtl="0">
              <a:lnSpc>
                <a:spcPct val="150000"/>
              </a:lnSpc>
            </a:pPr>
            <a:r>
              <a:rPr lang="tr-TR" sz="3000" dirty="0" err="1"/>
              <a:t>Taşınımla</a:t>
            </a:r>
            <a:r>
              <a:rPr lang="tr-TR" sz="3000" dirty="0"/>
              <a:t> Isı Aktarım Katsayısının </a:t>
            </a:r>
            <a:r>
              <a:rPr lang="tr-TR" sz="3000" dirty="0" err="1"/>
              <a:t>Tahminlenmesi</a:t>
            </a:r>
            <a:r>
              <a:rPr lang="tr-TR" sz="3000" dirty="0"/>
              <a:t> </a:t>
            </a:r>
          </a:p>
          <a:p>
            <a:pPr lvl="2" algn="l" rtl="0">
              <a:lnSpc>
                <a:spcPct val="150000"/>
              </a:lnSpc>
            </a:pPr>
            <a:r>
              <a:rPr lang="tr-TR" sz="3000" dirty="0"/>
              <a:t>Zorlamalı Taşınım </a:t>
            </a:r>
          </a:p>
          <a:p>
            <a:pPr algn="l" rtl="0">
              <a:lnSpc>
                <a:spcPct val="15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/>
              <a:t>Bu üç boyutsuz sayının temel olarak anlaşılmasının ardından, </a:t>
            </a:r>
            <a:r>
              <a:rPr lang="tr-TR" dirty="0" err="1"/>
              <a:t>taşınımla</a:t>
            </a:r>
            <a:r>
              <a:rPr lang="tr-TR" dirty="0"/>
              <a:t> ısı aktarım hızının belirlenmesi için bir deney planlayalım.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 err="1">
                <a:solidFill>
                  <a:srgbClr val="7030A0"/>
                </a:solidFill>
              </a:rPr>
              <a:t>Reynolds</a:t>
            </a:r>
            <a:r>
              <a:rPr lang="tr-TR" dirty="0">
                <a:solidFill>
                  <a:srgbClr val="7030A0"/>
                </a:solidFill>
              </a:rPr>
              <a:t> sayısı, </a:t>
            </a:r>
            <a:r>
              <a:rPr lang="tr-TR" i="1" dirty="0" err="1">
                <a:solidFill>
                  <a:srgbClr val="7030A0"/>
                </a:solidFill>
              </a:rPr>
              <a:t>N</a:t>
            </a:r>
            <a:r>
              <a:rPr lang="tr-TR" baseline="-25000" dirty="0" err="1">
                <a:solidFill>
                  <a:srgbClr val="7030A0"/>
                </a:solidFill>
              </a:rPr>
              <a:t>Re</a:t>
            </a:r>
            <a:r>
              <a:rPr lang="tr-TR" dirty="0"/>
              <a:t>,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 err="1">
                <a:solidFill>
                  <a:srgbClr val="0070C0"/>
                </a:solidFill>
              </a:rPr>
              <a:t>Nusselt</a:t>
            </a:r>
            <a:r>
              <a:rPr lang="tr-TR" dirty="0">
                <a:solidFill>
                  <a:srgbClr val="0070C0"/>
                </a:solidFill>
              </a:rPr>
              <a:t> sayısı, </a:t>
            </a:r>
            <a:r>
              <a:rPr lang="tr-TR" i="1" dirty="0" err="1">
                <a:solidFill>
                  <a:srgbClr val="0070C0"/>
                </a:solidFill>
              </a:rPr>
              <a:t>N</a:t>
            </a:r>
            <a:r>
              <a:rPr lang="tr-TR" baseline="-25000" dirty="0" err="1">
                <a:solidFill>
                  <a:srgbClr val="0070C0"/>
                </a:solidFill>
              </a:rPr>
              <a:t>Nu</a:t>
            </a:r>
            <a:endParaRPr lang="tr-TR" dirty="0"/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 err="1">
                <a:solidFill>
                  <a:srgbClr val="00B050"/>
                </a:solidFill>
              </a:rPr>
              <a:t>Prandtl</a:t>
            </a:r>
            <a:r>
              <a:rPr lang="tr-TR" dirty="0">
                <a:solidFill>
                  <a:srgbClr val="00B050"/>
                </a:solidFill>
              </a:rPr>
              <a:t> sayısı, </a:t>
            </a:r>
            <a:r>
              <a:rPr lang="tr-TR" i="1" dirty="0" err="1">
                <a:solidFill>
                  <a:srgbClr val="00B050"/>
                </a:solidFill>
              </a:rPr>
              <a:t>N</a:t>
            </a:r>
            <a:r>
              <a:rPr lang="tr-TR" baseline="-25000" dirty="0" err="1">
                <a:solidFill>
                  <a:srgbClr val="00B050"/>
                </a:solidFill>
              </a:rPr>
              <a:t>pr</a:t>
            </a:r>
            <a:r>
              <a:rPr lang="tr-TR" dirty="0">
                <a:solidFill>
                  <a:srgbClr val="00B050"/>
                </a:solidFill>
              </a:rPr>
              <a:t>.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F9D50946-3BBA-442D-BE37-959973390F21}"/>
                  </a:ext>
                </a:extLst>
              </p:cNvPr>
              <p:cNvSpPr/>
              <p:nvPr/>
            </p:nvSpPr>
            <p:spPr>
              <a:xfrm>
                <a:off x="5878388" y="4149080"/>
                <a:ext cx="1982402" cy="9128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𝑃𝑟</m:t>
                          </m:r>
                        </m:sub>
                      </m:sSub>
                      <m:r>
                        <a:rPr lang="tr-TR" sz="2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F9D50946-3BBA-442D-BE37-959973390F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8388" y="4149080"/>
                <a:ext cx="1982402" cy="9128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ED51168E-5B84-4E36-A90B-74877FCD938A}"/>
                  </a:ext>
                </a:extLst>
              </p:cNvPr>
              <p:cNvSpPr/>
              <p:nvPr/>
            </p:nvSpPr>
            <p:spPr>
              <a:xfrm>
                <a:off x="7966620" y="3465871"/>
                <a:ext cx="2102242" cy="9103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ED51168E-5B84-4E36-A90B-74877FCD93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6620" y="3465871"/>
                <a:ext cx="2102242" cy="9103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5DCE5F02-5F9C-4DF5-9F3D-E51DE576830C}"/>
                  </a:ext>
                </a:extLst>
              </p:cNvPr>
              <p:cNvSpPr/>
              <p:nvPr/>
            </p:nvSpPr>
            <p:spPr>
              <a:xfrm>
                <a:off x="5889083" y="2564594"/>
                <a:ext cx="2084353" cy="9664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𝜌</m:t>
                          </m:r>
                          <m:acc>
                            <m:accPr>
                              <m:chr m:val="̅"/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5DCE5F02-5F9C-4DF5-9F3D-E51DE57683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9083" y="2564594"/>
                <a:ext cx="2084353" cy="9664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584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Isıtılmış bir boruda akışkanın aldığını düşünün.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/>
              <a:t>Şekil'de</a:t>
            </a:r>
            <a:r>
              <a:rPr lang="tr-TR" dirty="0"/>
              <a:t> gösterildiği gibi, ısıtılmış borunun iç yüzeyinden borunun içinden akan akışkana doğru gerçekleşen </a:t>
            </a:r>
            <a:r>
              <a:rPr lang="tr-TR" dirty="0" err="1">
                <a:solidFill>
                  <a:srgbClr val="FF0000"/>
                </a:solidFill>
              </a:rPr>
              <a:t>taşınımla</a:t>
            </a:r>
            <a:r>
              <a:rPr lang="tr-TR" dirty="0">
                <a:solidFill>
                  <a:srgbClr val="FF0000"/>
                </a:solidFill>
              </a:rPr>
              <a:t> ısı aktarım hızını </a:t>
            </a:r>
            <a:r>
              <a:rPr lang="tr-TR" dirty="0"/>
              <a:t>belirlemek ile ilgileniyoruz.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6192D654-E136-4AA0-B251-06A922DD86D4}"/>
              </a:ext>
            </a:extLst>
          </p:cNvPr>
          <p:cNvSpPr/>
          <p:nvPr/>
        </p:nvSpPr>
        <p:spPr>
          <a:xfrm>
            <a:off x="1593437" y="3068960"/>
            <a:ext cx="6092825" cy="3234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Bu deneyi akışkanı örneğin suyu pompalayarak gerçekleştireceğiz; </a:t>
            </a:r>
            <a:r>
              <a:rPr lang="tr-TR" sz="2800" i="1" dirty="0" err="1">
                <a:solidFill>
                  <a:srgbClr val="00B050"/>
                </a:solidFill>
              </a:rPr>
              <a:t>u</a:t>
            </a:r>
            <a:r>
              <a:rPr lang="tr-TR" sz="2800" baseline="-25000" dirty="0" err="1">
                <a:solidFill>
                  <a:srgbClr val="00B050"/>
                </a:solidFill>
              </a:rPr>
              <a:t>i</a:t>
            </a:r>
            <a:r>
              <a:rPr lang="tr-TR" sz="2800" dirty="0">
                <a:solidFill>
                  <a:srgbClr val="00B050"/>
                </a:solidFill>
              </a:rPr>
              <a:t> hızında </a:t>
            </a:r>
            <a:r>
              <a:rPr lang="tr-TR" sz="2800" dirty="0"/>
              <a:t>ve </a:t>
            </a:r>
            <a:r>
              <a:rPr lang="tr-TR" sz="2800" i="1" dirty="0">
                <a:solidFill>
                  <a:srgbClr val="FF0000"/>
                </a:solidFill>
              </a:rPr>
              <a:t>T</a:t>
            </a:r>
            <a:r>
              <a:rPr lang="tr-TR" sz="2800" baseline="-25000" dirty="0">
                <a:solidFill>
                  <a:srgbClr val="FF0000"/>
                </a:solidFill>
              </a:rPr>
              <a:t>i</a:t>
            </a:r>
            <a:r>
              <a:rPr lang="tr-TR" sz="2800" dirty="0">
                <a:solidFill>
                  <a:srgbClr val="FF0000"/>
                </a:solidFill>
              </a:rPr>
              <a:t> sıcaklığında giriş </a:t>
            </a:r>
            <a:r>
              <a:rPr lang="tr-TR" sz="2800" dirty="0"/>
              <a:t>yapacak ve borunun iç yüzeyine paralel olarak akacak.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DB3D45A-9A71-49B0-89F0-E930517CF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262" y="3501574"/>
            <a:ext cx="4142200" cy="2511467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A26E0804-5FEE-4DCA-917D-2818ED1A7268}"/>
              </a:ext>
            </a:extLst>
          </p:cNvPr>
          <p:cNvSpPr/>
          <p:nvPr/>
        </p:nvSpPr>
        <p:spPr>
          <a:xfrm>
            <a:off x="7822604" y="4294293"/>
            <a:ext cx="93610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tr-TR" sz="1000" dirty="0"/>
              <a:t>Akışkan giriş sıcaklığı = </a:t>
            </a:r>
            <a:r>
              <a:rPr lang="tr-TR" sz="1000" i="1" dirty="0"/>
              <a:t>T</a:t>
            </a:r>
            <a:r>
              <a:rPr lang="tr-TR" sz="1000" baseline="-25000" dirty="0"/>
              <a:t>i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AE0892C3-DD3A-4758-A9E2-4C905E9E94AD}"/>
              </a:ext>
            </a:extLst>
          </p:cNvPr>
          <p:cNvSpPr/>
          <p:nvPr/>
        </p:nvSpPr>
        <p:spPr>
          <a:xfrm>
            <a:off x="7822604" y="4767614"/>
            <a:ext cx="727754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tr-TR" sz="1000" dirty="0"/>
              <a:t>Hız = </a:t>
            </a:r>
            <a:r>
              <a:rPr lang="tr-TR" sz="1000" i="1" dirty="0" err="1"/>
              <a:t>u</a:t>
            </a:r>
            <a:r>
              <a:rPr lang="tr-TR" sz="1000" baseline="-25000" dirty="0" err="1"/>
              <a:t>i</a:t>
            </a:r>
            <a:endParaRPr lang="tr-TR" sz="1000" baseline="-25000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00BA45E4-0962-42D2-94CE-8684E52BFD40}"/>
              </a:ext>
            </a:extLst>
          </p:cNvPr>
          <p:cNvSpPr/>
          <p:nvPr/>
        </p:nvSpPr>
        <p:spPr>
          <a:xfrm>
            <a:off x="9622804" y="5789163"/>
            <a:ext cx="576064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tr-TR" sz="1000" dirty="0"/>
              <a:t>Akım </a:t>
            </a:r>
            <a:r>
              <a:rPr lang="tr-TR" sz="1000" i="1" dirty="0"/>
              <a:t>I</a:t>
            </a:r>
            <a:endParaRPr lang="tr-TR" sz="1000" i="1" baseline="-25000" dirty="0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1E03FC5D-6FB7-496F-8F2E-F2B7BDAAFFAC}"/>
              </a:ext>
            </a:extLst>
          </p:cNvPr>
          <p:cNvSpPr/>
          <p:nvPr/>
        </p:nvSpPr>
        <p:spPr>
          <a:xfrm>
            <a:off x="10002347" y="3573016"/>
            <a:ext cx="1368152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tr-TR" sz="1000" dirty="0"/>
              <a:t>Yüzey sıcaklığı = </a:t>
            </a:r>
            <a:r>
              <a:rPr lang="tr-TR" sz="1000" i="1" dirty="0" err="1"/>
              <a:t>T</a:t>
            </a:r>
            <a:r>
              <a:rPr lang="tr-TR" sz="1000" i="1" baseline="-25000" dirty="0" err="1"/>
              <a:t>s</a:t>
            </a:r>
            <a:endParaRPr lang="tr-TR" sz="1000" baseline="-25000" dirty="0"/>
          </a:p>
        </p:txBody>
      </p:sp>
    </p:spTree>
    <p:extLst>
      <p:ext uri="{BB962C8B-B14F-4D97-AF65-F5344CB8AC3E}">
        <p14:creationId xmlns:p14="http://schemas.microsoft.com/office/powerpoint/2010/main" val="309543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Boru bir </a:t>
            </a:r>
            <a:r>
              <a:rPr lang="tr-TR" dirty="0">
                <a:solidFill>
                  <a:srgbClr val="C00000"/>
                </a:solidFill>
              </a:rPr>
              <a:t>elektrikli ısıtıcı </a:t>
            </a:r>
            <a:r>
              <a:rPr lang="tr-TR" dirty="0"/>
              <a:t>kullanılarak ısıtılmaktadır, dolayısıyla borunun iç yüzeyi akışkanın giriş sıcaklığı </a:t>
            </a:r>
            <a:r>
              <a:rPr lang="tr-TR" i="1" dirty="0" err="1"/>
              <a:t>T</a:t>
            </a:r>
            <a:r>
              <a:rPr lang="tr-TR" baseline="-25000" dirty="0" err="1"/>
              <a:t>i</a:t>
            </a:r>
            <a:r>
              <a:rPr lang="tr-TR" dirty="0" err="1"/>
              <a:t>'den</a:t>
            </a:r>
            <a:r>
              <a:rPr lang="tr-TR" dirty="0"/>
              <a:t> daha yüksek değere sahip </a:t>
            </a:r>
            <a:r>
              <a:rPr lang="tr-TR" i="1" dirty="0" err="1">
                <a:solidFill>
                  <a:srgbClr val="C00000"/>
                </a:solidFill>
              </a:rPr>
              <a:t>T</a:t>
            </a:r>
            <a:r>
              <a:rPr lang="tr-TR" baseline="-25000" dirty="0" err="1">
                <a:solidFill>
                  <a:srgbClr val="C00000"/>
                </a:solidFill>
              </a:rPr>
              <a:t>s</a:t>
            </a:r>
            <a:r>
              <a:rPr lang="tr-TR" dirty="0">
                <a:solidFill>
                  <a:srgbClr val="C00000"/>
                </a:solidFill>
              </a:rPr>
              <a:t> sıcaklığında </a:t>
            </a:r>
            <a:r>
              <a:rPr lang="tr-TR" dirty="0"/>
              <a:t>tutulabilmektedir.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B050"/>
                </a:solidFill>
              </a:rPr>
              <a:t>Elektrik akımını </a:t>
            </a:r>
            <a:r>
              <a:rPr lang="tr-TR" i="1" dirty="0">
                <a:solidFill>
                  <a:srgbClr val="00B050"/>
                </a:solidFill>
              </a:rPr>
              <a:t>I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/>
              <a:t>ve </a:t>
            </a:r>
            <a:r>
              <a:rPr lang="tr-TR" dirty="0">
                <a:solidFill>
                  <a:srgbClr val="0070C0"/>
                </a:solidFill>
              </a:rPr>
              <a:t>elektriksel direnç </a:t>
            </a:r>
            <a:r>
              <a:rPr lang="tr-TR" i="1" dirty="0" err="1">
                <a:solidFill>
                  <a:srgbClr val="0070C0"/>
                </a:solidFill>
              </a:rPr>
              <a:t>R</a:t>
            </a:r>
            <a:r>
              <a:rPr lang="tr-TR" baseline="-25000" dirty="0" err="1">
                <a:solidFill>
                  <a:srgbClr val="0070C0"/>
                </a:solidFill>
              </a:rPr>
              <a:t>E</a:t>
            </a:r>
            <a:r>
              <a:rPr lang="tr-TR" dirty="0" err="1">
                <a:solidFill>
                  <a:srgbClr val="0070C0"/>
                </a:solidFill>
              </a:rPr>
              <a:t>'yi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/>
              <a:t>ölçeriz ve ikisini çarparak </a:t>
            </a:r>
            <a:r>
              <a:rPr lang="tr-TR" dirty="0">
                <a:solidFill>
                  <a:srgbClr val="FF0000"/>
                </a:solidFill>
              </a:rPr>
              <a:t>ısı aktarım hızını, </a:t>
            </a:r>
            <a:r>
              <a:rPr lang="tr-TR" i="1" dirty="0">
                <a:solidFill>
                  <a:srgbClr val="FF0000"/>
                </a:solidFill>
              </a:rPr>
              <a:t>q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/>
              <a:t>hesaplarız.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Boru iyi izole edildiği için elektriksel olarak oluşan </a:t>
            </a:r>
            <a:r>
              <a:rPr lang="tr-TR" dirty="0">
                <a:solidFill>
                  <a:srgbClr val="FF0000"/>
                </a:solidFill>
              </a:rPr>
              <a:t>tüm ısı akışkana aktarılır. </a:t>
            </a:r>
          </a:p>
        </p:txBody>
      </p:sp>
    </p:spTree>
    <p:extLst>
      <p:ext uri="{BB962C8B-B14F-4D97-AF65-F5344CB8AC3E}">
        <p14:creationId xmlns:p14="http://schemas.microsoft.com/office/powerpoint/2010/main" val="331275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Dolayısıyla deneysel olarak </a:t>
                </a:r>
                <a:r>
                  <a:rPr lang="tr-TR" i="1" dirty="0"/>
                  <a:t>q</a:t>
                </a:r>
                <a:r>
                  <a:rPr lang="tr-TR" dirty="0"/>
                  <a:t>, </a:t>
                </a:r>
                <a:r>
                  <a:rPr lang="tr-TR" i="1" dirty="0"/>
                  <a:t>A</a:t>
                </a:r>
                <a:r>
                  <a:rPr lang="tr-TR" dirty="0"/>
                  <a:t>, </a:t>
                </a:r>
                <a:r>
                  <a:rPr lang="tr-TR" i="1" dirty="0"/>
                  <a:t>T</a:t>
                </a:r>
                <a:r>
                  <a:rPr lang="tr-TR" baseline="-25000" dirty="0"/>
                  <a:t>i</a:t>
                </a:r>
                <a:r>
                  <a:rPr lang="tr-TR" dirty="0"/>
                  <a:t>, </a:t>
                </a:r>
                <a:r>
                  <a:rPr lang="tr-TR" i="1" dirty="0" err="1"/>
                  <a:t>u</a:t>
                </a:r>
                <a:r>
                  <a:rPr lang="tr-TR" baseline="-25000" dirty="0" err="1"/>
                  <a:t>i</a:t>
                </a:r>
                <a:r>
                  <a:rPr lang="tr-TR" dirty="0"/>
                  <a:t> ve </a:t>
                </a:r>
                <a:r>
                  <a:rPr lang="tr-TR" i="1" dirty="0" err="1"/>
                  <a:t>T</a:t>
                </a:r>
                <a:r>
                  <a:rPr lang="tr-TR" baseline="-25000" dirty="0" err="1"/>
                  <a:t>s</a:t>
                </a:r>
                <a:r>
                  <a:rPr lang="tr-TR" dirty="0"/>
                  <a:t> değerlerini belirleyebiliriz.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 err="1">
                    <a:solidFill>
                      <a:srgbClr val="FF0000"/>
                    </a:solidFill>
                  </a:rPr>
                  <a:t>Taşınımla</a:t>
                </a:r>
                <a:r>
                  <a:rPr lang="tr-TR" dirty="0">
                    <a:solidFill>
                      <a:srgbClr val="FF0000"/>
                    </a:solidFill>
                  </a:rPr>
                  <a:t> ısı aktarım katsayısını</a:t>
                </a:r>
                <a:r>
                  <a:rPr lang="tr-TR" dirty="0"/>
                  <a:t>, </a:t>
                </a:r>
                <a:r>
                  <a:rPr lang="tr-TR" i="1" dirty="0"/>
                  <a:t>h</a:t>
                </a:r>
                <a:r>
                  <a:rPr lang="tr-TR" dirty="0"/>
                  <a:t>, hesaplayabiliriz.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𝑡𝑎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şı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Eğer bu deneyi </a:t>
                </a:r>
                <a:r>
                  <a:rPr lang="tr-TR" dirty="0">
                    <a:solidFill>
                      <a:srgbClr val="0070C0"/>
                    </a:solidFill>
                  </a:rPr>
                  <a:t>farklı boru çapı </a:t>
                </a:r>
                <a:r>
                  <a:rPr lang="tr-TR" dirty="0"/>
                  <a:t>veya </a:t>
                </a:r>
                <a:r>
                  <a:rPr lang="tr-TR" dirty="0">
                    <a:solidFill>
                      <a:srgbClr val="FF0000"/>
                    </a:solidFill>
                  </a:rPr>
                  <a:t>farklı boru yüzey sıcaklığı</a:t>
                </a:r>
                <a:r>
                  <a:rPr lang="tr-TR" dirty="0"/>
                  <a:t> için tekrarlarsak, </a:t>
                </a:r>
                <a:r>
                  <a:rPr lang="tr-TR" i="1" dirty="0"/>
                  <a:t>h</a:t>
                </a:r>
                <a:r>
                  <a:rPr lang="tr-TR" dirty="0"/>
                  <a:t> için yeni bir değer elde ederiz.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456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Ölçüm değişkenleri </a:t>
            </a:r>
            <a:r>
              <a:rPr lang="tr-TR" i="1" dirty="0"/>
              <a:t>q</a:t>
            </a:r>
            <a:r>
              <a:rPr lang="tr-TR" dirty="0"/>
              <a:t>, </a:t>
            </a:r>
            <a:r>
              <a:rPr lang="tr-TR" i="1" dirty="0"/>
              <a:t>A</a:t>
            </a:r>
            <a:r>
              <a:rPr lang="tr-TR" dirty="0"/>
              <a:t>, </a:t>
            </a:r>
            <a:r>
              <a:rPr lang="tr-TR" i="1" dirty="0"/>
              <a:t>T</a:t>
            </a:r>
            <a:r>
              <a:rPr lang="tr-TR" baseline="-25000" dirty="0"/>
              <a:t>i</a:t>
            </a:r>
            <a:r>
              <a:rPr lang="tr-TR" dirty="0"/>
              <a:t>, </a:t>
            </a:r>
            <a:r>
              <a:rPr lang="tr-TR" i="1" dirty="0" err="1"/>
              <a:t>u</a:t>
            </a:r>
            <a:r>
              <a:rPr lang="tr-TR" baseline="-25000" dirty="0" err="1"/>
              <a:t>i</a:t>
            </a:r>
            <a:r>
              <a:rPr lang="tr-TR" dirty="0"/>
              <a:t> ve </a:t>
            </a:r>
            <a:r>
              <a:rPr lang="tr-TR" i="1" dirty="0" err="1"/>
              <a:t>T</a:t>
            </a:r>
            <a:r>
              <a:rPr lang="tr-TR" baseline="-25000" dirty="0" err="1"/>
              <a:t>s</a:t>
            </a:r>
            <a:r>
              <a:rPr lang="tr-TR" dirty="0" err="1"/>
              <a:t>'nin</a:t>
            </a:r>
            <a:r>
              <a:rPr lang="tr-TR" dirty="0"/>
              <a:t> fonksiyonu olan </a:t>
            </a:r>
            <a:r>
              <a:rPr lang="tr-TR" i="1" dirty="0"/>
              <a:t>h</a:t>
            </a:r>
            <a:r>
              <a:rPr lang="tr-TR" dirty="0"/>
              <a:t> değerlerini elde etmek için </a:t>
            </a:r>
            <a:r>
              <a:rPr lang="tr-TR" dirty="0">
                <a:solidFill>
                  <a:srgbClr val="00B050"/>
                </a:solidFill>
              </a:rPr>
              <a:t>bir seri deney yapabiliriz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 deneyin </a:t>
            </a:r>
            <a:r>
              <a:rPr lang="tr-TR" dirty="0">
                <a:solidFill>
                  <a:srgbClr val="FF0000"/>
                </a:solidFill>
              </a:rPr>
              <a:t>dezavantajı</a:t>
            </a:r>
            <a:r>
              <a:rPr lang="tr-TR" dirty="0"/>
              <a:t> oldukça </a:t>
            </a:r>
            <a:r>
              <a:rPr lang="tr-TR" dirty="0">
                <a:solidFill>
                  <a:srgbClr val="0070C0"/>
                </a:solidFill>
              </a:rPr>
              <a:t>fazla sayıda veri </a:t>
            </a:r>
            <a:r>
              <a:rPr lang="tr-TR" dirty="0"/>
              <a:t>elde edilmesi ve bu verilerin anlamlı uygulamalar için organize edilmesinin oldukça ürkütücü bir iş olmasıdır. </a:t>
            </a:r>
          </a:p>
        </p:txBody>
      </p:sp>
    </p:spTree>
    <p:extLst>
      <p:ext uri="{BB962C8B-B14F-4D97-AF65-F5344CB8AC3E}">
        <p14:creationId xmlns:p14="http://schemas.microsoft.com/office/powerpoint/2010/main" val="323971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Fakat, birçok özelliği ve ölçüm değişkenlerini deneyimiz için önemli olan tüm değişkenleri ve özellikleri kapsayan </a:t>
            </a:r>
            <a:r>
              <a:rPr lang="tr-TR" i="1" dirty="0" err="1">
                <a:solidFill>
                  <a:srgbClr val="1F571F"/>
                </a:solidFill>
              </a:rPr>
              <a:t>N</a:t>
            </a:r>
            <a:r>
              <a:rPr lang="tr-TR" baseline="-25000" dirty="0" err="1">
                <a:solidFill>
                  <a:srgbClr val="1F571F"/>
                </a:solidFill>
              </a:rPr>
              <a:t>Re</a:t>
            </a:r>
            <a:r>
              <a:rPr lang="tr-TR" dirty="0">
                <a:solidFill>
                  <a:srgbClr val="1F571F"/>
                </a:solidFill>
              </a:rPr>
              <a:t>, </a:t>
            </a:r>
            <a:r>
              <a:rPr lang="tr-TR" i="1" dirty="0" err="1">
                <a:solidFill>
                  <a:srgbClr val="1F571F"/>
                </a:solidFill>
              </a:rPr>
              <a:t>N</a:t>
            </a:r>
            <a:r>
              <a:rPr lang="tr-TR" baseline="-25000" dirty="0" err="1">
                <a:solidFill>
                  <a:srgbClr val="1F571F"/>
                </a:solidFill>
              </a:rPr>
              <a:t>Nu</a:t>
            </a:r>
            <a:r>
              <a:rPr lang="tr-TR" dirty="0">
                <a:solidFill>
                  <a:srgbClr val="1F571F"/>
                </a:solidFill>
              </a:rPr>
              <a:t> ve </a:t>
            </a:r>
            <a:r>
              <a:rPr lang="tr-TR" i="1" dirty="0" err="1">
                <a:solidFill>
                  <a:srgbClr val="1F571F"/>
                </a:solidFill>
              </a:rPr>
              <a:t>N</a:t>
            </a:r>
            <a:r>
              <a:rPr lang="tr-TR" baseline="-25000" dirty="0" err="1">
                <a:solidFill>
                  <a:srgbClr val="1F571F"/>
                </a:solidFill>
              </a:rPr>
              <a:t>Pr</a:t>
            </a:r>
            <a:r>
              <a:rPr lang="tr-TR" dirty="0">
                <a:solidFill>
                  <a:srgbClr val="1F571F"/>
                </a:solidFill>
              </a:rPr>
              <a:t> boyutsuz sayılarında </a:t>
            </a:r>
            <a:r>
              <a:rPr lang="tr-TR" dirty="0"/>
              <a:t>bir araya getirebilirsek, veri analizi oldukça basitleştirilebilir. </a:t>
            </a:r>
          </a:p>
        </p:txBody>
      </p:sp>
    </p:spTree>
    <p:extLst>
      <p:ext uri="{BB962C8B-B14F-4D97-AF65-F5344CB8AC3E}">
        <p14:creationId xmlns:p14="http://schemas.microsoft.com/office/powerpoint/2010/main" val="322906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Dolayısıyla, her bir deneysel set için, </a:t>
            </a:r>
            <a:r>
              <a:rPr lang="tr-TR" dirty="0" err="1"/>
              <a:t>log-log</a:t>
            </a:r>
            <a:r>
              <a:rPr lang="tr-TR" dirty="0"/>
              <a:t> skalada, </a:t>
            </a:r>
            <a:r>
              <a:rPr lang="tr-TR" dirty="0" err="1">
                <a:solidFill>
                  <a:srgbClr val="00B050"/>
                </a:solidFill>
              </a:rPr>
              <a:t>Prandtl</a:t>
            </a:r>
            <a:r>
              <a:rPr lang="tr-TR" dirty="0">
                <a:solidFill>
                  <a:srgbClr val="00B050"/>
                </a:solidFill>
              </a:rPr>
              <a:t> sayısının </a:t>
            </a:r>
            <a:r>
              <a:rPr lang="tr-TR" dirty="0"/>
              <a:t>farklı değerleri için, </a:t>
            </a:r>
            <a:r>
              <a:rPr lang="tr-TR" dirty="0" err="1">
                <a:solidFill>
                  <a:srgbClr val="0070C0"/>
                </a:solidFill>
              </a:rPr>
              <a:t>Nusselt</a:t>
            </a:r>
            <a:r>
              <a:rPr lang="tr-TR" dirty="0">
                <a:solidFill>
                  <a:srgbClr val="0070C0"/>
                </a:solidFill>
              </a:rPr>
              <a:t> sayısını </a:t>
            </a:r>
            <a:r>
              <a:rPr lang="tr-TR" dirty="0">
                <a:solidFill>
                  <a:srgbClr val="FF0000"/>
                </a:solidFill>
              </a:rPr>
              <a:t>Re sayısının </a:t>
            </a:r>
            <a:r>
              <a:rPr lang="tr-TR" dirty="0"/>
              <a:t>fonksiyonu olarak çizerek, ilgili boyutsuz sayıyı hesaplayabiliriz.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6460129F-95AD-41D0-8BEC-8C0166622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8367" y="2905817"/>
            <a:ext cx="4972389" cy="347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3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/>
              <a:t>Şekil'de</a:t>
            </a:r>
            <a:r>
              <a:rPr lang="tr-TR" dirty="0"/>
              <a:t> gösterildiği gibi, sabit </a:t>
            </a:r>
            <a:r>
              <a:rPr lang="tr-TR" dirty="0" err="1"/>
              <a:t>Prandtl</a:t>
            </a:r>
            <a:r>
              <a:rPr lang="tr-TR" dirty="0"/>
              <a:t> sayısına sahip bir akışkan için, </a:t>
            </a:r>
            <a:r>
              <a:rPr lang="tr-TR" dirty="0" err="1"/>
              <a:t>log-log</a:t>
            </a:r>
            <a:r>
              <a:rPr lang="tr-TR" dirty="0"/>
              <a:t> skalasında </a:t>
            </a:r>
            <a:r>
              <a:rPr lang="tr-TR" dirty="0">
                <a:solidFill>
                  <a:srgbClr val="7030A0"/>
                </a:solidFill>
              </a:rPr>
              <a:t>düz çizgiler </a:t>
            </a:r>
            <a:r>
              <a:rPr lang="tr-TR" dirty="0"/>
              <a:t>edildiği deneysel olarak saptanmıştır.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70BA6E8-A9C2-435C-BF5F-724C928E3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8367" y="2905817"/>
            <a:ext cx="4972389" cy="347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8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Bu tip bir grafiksel ilişki aşağıdaki gibi bir eşitlik ile ifade edilebilir;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𝑃𝑟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C</a:t>
                </a:r>
                <a:r>
                  <a:rPr lang="tr-TR" dirty="0"/>
                  <a:t>, </a:t>
                </a:r>
                <a:r>
                  <a:rPr lang="tr-TR" i="1" dirty="0"/>
                  <a:t>m</a:t>
                </a:r>
                <a:r>
                  <a:rPr lang="tr-TR" dirty="0"/>
                  <a:t> ve </a:t>
                </a:r>
                <a:r>
                  <a:rPr lang="tr-TR" i="1" dirty="0"/>
                  <a:t>n</a:t>
                </a:r>
                <a:r>
                  <a:rPr lang="tr-TR" dirty="0"/>
                  <a:t> katsayılardır. </a:t>
                </a:r>
                <a:endParaRPr lang="ar-SY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Deneysel olarak elde edilen katsayılar Eşitlik 'a yerleştirildiğinde, </a:t>
                </a:r>
                <a:r>
                  <a:rPr lang="tr-TR" dirty="0">
                    <a:solidFill>
                      <a:srgbClr val="7030A0"/>
                    </a:solidFill>
                  </a:rPr>
                  <a:t>herhangi verilen bir durum için </a:t>
                </a:r>
                <a:r>
                  <a:rPr lang="tr-TR" dirty="0">
                    <a:solidFill>
                      <a:srgbClr val="0070C0"/>
                    </a:solidFill>
                  </a:rPr>
                  <a:t>özel bir </a:t>
                </a:r>
                <a:r>
                  <a:rPr lang="tr-TR" dirty="0" err="1">
                    <a:solidFill>
                      <a:srgbClr val="0070C0"/>
                    </a:solidFill>
                  </a:rPr>
                  <a:t>empirik</a:t>
                </a:r>
                <a:r>
                  <a:rPr lang="tr-TR" dirty="0">
                    <a:solidFill>
                      <a:srgbClr val="0070C0"/>
                    </a:solidFill>
                  </a:rPr>
                  <a:t> ilişki </a:t>
                </a:r>
                <a:r>
                  <a:rPr lang="tr-TR" dirty="0"/>
                  <a:t>elde edebiliriz.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420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Birçok araştırmacı </a:t>
            </a:r>
            <a:r>
              <a:rPr lang="tr-TR" dirty="0">
                <a:solidFill>
                  <a:srgbClr val="FF0000"/>
                </a:solidFill>
              </a:rPr>
              <a:t>farklı ölçüm koşulları </a:t>
            </a:r>
            <a:r>
              <a:rPr lang="tr-TR" dirty="0"/>
              <a:t>için, örneğin </a:t>
            </a:r>
            <a:r>
              <a:rPr lang="tr-TR" dirty="0">
                <a:solidFill>
                  <a:srgbClr val="00B050"/>
                </a:solidFill>
              </a:rPr>
              <a:t>boru içinde akış</a:t>
            </a:r>
            <a:r>
              <a:rPr lang="tr-TR" dirty="0"/>
              <a:t>, </a:t>
            </a:r>
            <a:r>
              <a:rPr lang="tr-TR" dirty="0">
                <a:solidFill>
                  <a:srgbClr val="0070C0"/>
                </a:solidFill>
              </a:rPr>
              <a:t>boru üzerinden akış</a:t>
            </a:r>
            <a:r>
              <a:rPr lang="tr-TR" dirty="0"/>
              <a:t>, </a:t>
            </a:r>
            <a:r>
              <a:rPr lang="tr-TR" dirty="0">
                <a:solidFill>
                  <a:srgbClr val="C00000"/>
                </a:solidFill>
              </a:rPr>
              <a:t>küre üzerinden akış </a:t>
            </a:r>
            <a:r>
              <a:rPr lang="tr-TR" dirty="0"/>
              <a:t>gibi, </a:t>
            </a:r>
            <a:r>
              <a:rPr lang="tr-TR" dirty="0" err="1">
                <a:solidFill>
                  <a:srgbClr val="7030A0"/>
                </a:solidFill>
              </a:rPr>
              <a:t>empirik</a:t>
            </a:r>
            <a:r>
              <a:rPr lang="tr-TR" dirty="0">
                <a:solidFill>
                  <a:srgbClr val="7030A0"/>
                </a:solidFill>
              </a:rPr>
              <a:t> ilişkiler </a:t>
            </a:r>
            <a:r>
              <a:rPr lang="tr-TR" dirty="0"/>
              <a:t>tespit etmişlerdir.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Akışın </a:t>
            </a:r>
            <a:r>
              <a:rPr lang="tr-TR" dirty="0">
                <a:solidFill>
                  <a:srgbClr val="FF0000"/>
                </a:solidFill>
              </a:rPr>
              <a:t>durağan</a:t>
            </a:r>
            <a:r>
              <a:rPr lang="tr-TR" dirty="0"/>
              <a:t> veya </a:t>
            </a:r>
            <a:r>
              <a:rPr lang="tr-TR" dirty="0">
                <a:solidFill>
                  <a:srgbClr val="002060"/>
                </a:solidFill>
              </a:rPr>
              <a:t>kargaşalı</a:t>
            </a:r>
            <a:r>
              <a:rPr lang="tr-TR" dirty="0"/>
              <a:t> olmasına bağlı olarak farklı ilişkiler elde edilmiştir.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050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 err="1"/>
              <a:t>Taşınımla</a:t>
            </a:r>
            <a:r>
              <a:rPr lang="tr-TR" dirty="0"/>
              <a:t> Isı Aktarım Katsayısının </a:t>
            </a:r>
            <a:r>
              <a:rPr lang="tr-TR" dirty="0" err="1"/>
              <a:t>Tahminlenmesi</a:t>
            </a:r>
            <a:r>
              <a:rPr lang="tr-TR" dirty="0"/>
              <a:t>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Isı aktarımının iletim </a:t>
            </a:r>
            <a:r>
              <a:rPr lang="tr-TR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modunda</a:t>
            </a: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, iletimle ısıtma veya soğutmaya maruz kalan bir materyalin </a:t>
            </a:r>
            <a:r>
              <a:rPr lang="tr-TR" dirty="0">
                <a:solidFill>
                  <a:srgbClr val="FF0000"/>
                </a:solidFill>
              </a:rPr>
              <a:t>hareketsiz</a:t>
            </a:r>
            <a:r>
              <a:rPr lang="tr-TR" dirty="0"/>
              <a:t> </a:t>
            </a: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kalmaya devam ettiğini gözlemlemiştik.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Bir </a:t>
            </a:r>
            <a:r>
              <a:rPr lang="tr-TR" dirty="0">
                <a:solidFill>
                  <a:srgbClr val="00B050"/>
                </a:solidFill>
              </a:rPr>
              <a:t>katı ile </a:t>
            </a: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onu çevreleyen </a:t>
            </a:r>
            <a:r>
              <a:rPr lang="tr-TR" dirty="0">
                <a:solidFill>
                  <a:srgbClr val="0070C0"/>
                </a:solidFill>
              </a:rPr>
              <a:t>akışkan</a:t>
            </a:r>
            <a:r>
              <a:rPr lang="tr-TR" dirty="0"/>
              <a:t> </a:t>
            </a: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arasındaki ısı aktarımını </a:t>
            </a:r>
            <a:r>
              <a:rPr lang="tr-TR" dirty="0">
                <a:solidFill>
                  <a:srgbClr val="7030A0"/>
                </a:solidFill>
              </a:rPr>
              <a:t>taşınım mekanizması </a:t>
            </a: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ile oluşur.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Bu durumda, ısınan veya soğuyan materyal </a:t>
            </a:r>
            <a:r>
              <a:rPr lang="tr-TR" dirty="0"/>
              <a:t>(</a:t>
            </a:r>
            <a:r>
              <a:rPr lang="tr-TR" dirty="0">
                <a:solidFill>
                  <a:srgbClr val="0070C0"/>
                </a:solidFill>
              </a:rPr>
              <a:t>bir akışkan</a:t>
            </a:r>
            <a:r>
              <a:rPr lang="tr-TR" dirty="0"/>
              <a:t>) </a:t>
            </a:r>
            <a:r>
              <a:rPr lang="tr-TR" dirty="0">
                <a:solidFill>
                  <a:srgbClr val="FF0000"/>
                </a:solidFill>
              </a:rPr>
              <a:t>hareket eder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05860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590465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>
                <a:solidFill>
                  <a:srgbClr val="00B050"/>
                </a:solidFill>
              </a:rPr>
              <a:t>Empirik</a:t>
            </a:r>
            <a:r>
              <a:rPr lang="tr-TR" dirty="0">
                <a:solidFill>
                  <a:srgbClr val="00B050"/>
                </a:solidFill>
              </a:rPr>
              <a:t> ilişkileri kullanarak </a:t>
            </a:r>
            <a:r>
              <a:rPr lang="tr-TR" dirty="0" err="1">
                <a:solidFill>
                  <a:srgbClr val="FF0000"/>
                </a:solidFill>
              </a:rPr>
              <a:t>taşınımla</a:t>
            </a:r>
            <a:r>
              <a:rPr lang="tr-TR" dirty="0">
                <a:solidFill>
                  <a:srgbClr val="FF0000"/>
                </a:solidFill>
              </a:rPr>
              <a:t> ısı aktarım katsayılarının </a:t>
            </a:r>
            <a:r>
              <a:rPr lang="tr-TR" dirty="0"/>
              <a:t>hesaplanmasını gerektiren </a:t>
            </a:r>
            <a:r>
              <a:rPr lang="tr-TR" dirty="0">
                <a:solidFill>
                  <a:srgbClr val="0070C0"/>
                </a:solidFill>
              </a:rPr>
              <a:t>problemleri çözmek için </a:t>
            </a:r>
            <a:r>
              <a:rPr lang="tr-TR" dirty="0"/>
              <a:t>tavsiye edilen metot aşağıdaki gibidir;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>
                <a:solidFill>
                  <a:srgbClr val="7030A0"/>
                </a:solidFill>
              </a:rPr>
              <a:t>(1) Akış geometrisini tanımla</a:t>
            </a:r>
            <a:r>
              <a:rPr lang="tr-TR" dirty="0">
                <a:solidFill>
                  <a:srgbClr val="7030A0"/>
                </a:solidFill>
              </a:rPr>
              <a:t>. </a:t>
            </a:r>
            <a:r>
              <a:rPr lang="tr-TR" dirty="0" err="1"/>
              <a:t>Taşınımla</a:t>
            </a:r>
            <a:r>
              <a:rPr lang="tr-TR" dirty="0"/>
              <a:t> ısı aktarımının hesaplanmasında birinci basamak akışkan ile temas halinde olan </a:t>
            </a:r>
            <a:r>
              <a:rPr lang="tr-TR" dirty="0">
                <a:solidFill>
                  <a:srgbClr val="0070C0"/>
                </a:solidFill>
              </a:rPr>
              <a:t>katı yüzeyin </a:t>
            </a:r>
            <a:r>
              <a:rPr lang="tr-TR" dirty="0"/>
              <a:t>geometrik </a:t>
            </a:r>
            <a:r>
              <a:rPr lang="tr-TR" dirty="0">
                <a:solidFill>
                  <a:schemeClr val="accent4">
                    <a:lumMod val="75000"/>
                  </a:schemeClr>
                </a:solidFill>
              </a:rPr>
              <a:t>şeklini ve boyutlarını </a:t>
            </a:r>
            <a:r>
              <a:rPr lang="tr-TR" dirty="0"/>
              <a:t>açıkça tanımlamaktır.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587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Örneğin, boru mu, küre mi, dörtgen kanal mı veya dörtgen bir plaka mı? Akışkan borunun içinden mi veya bir yüzeyin üzerinden mi akıyor?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>
                <a:solidFill>
                  <a:srgbClr val="7030A0"/>
                </a:solidFill>
              </a:rPr>
              <a:t>(2) Akışkanı tanımla ve özelliklerini belirle</a:t>
            </a:r>
            <a:r>
              <a:rPr lang="tr-TR" dirty="0">
                <a:solidFill>
                  <a:srgbClr val="7030A0"/>
                </a:solidFill>
              </a:rPr>
              <a:t>. </a:t>
            </a:r>
            <a:r>
              <a:rPr lang="tr-TR" dirty="0"/>
              <a:t>İkinci basamak akışkanın tipini tanımlamaktır.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Su mu, hava mı veya sıvı gıda mı? Katı yüzeyden oldukça uzaktaki </a:t>
            </a:r>
            <a:r>
              <a:rPr lang="tr-TR" dirty="0">
                <a:solidFill>
                  <a:srgbClr val="FF0000"/>
                </a:solidFill>
              </a:rPr>
              <a:t>akışkanın ortalama sıcaklığını, T</a:t>
            </a:r>
            <a:r>
              <a:rPr lang="tr-TR" baseline="-25000" dirty="0">
                <a:solidFill>
                  <a:srgbClr val="FF0000"/>
                </a:solidFill>
              </a:rPr>
              <a:t>∞</a:t>
            </a:r>
            <a:r>
              <a:rPr lang="tr-TR" dirty="0"/>
              <a:t>, belirleyiniz. </a:t>
            </a:r>
          </a:p>
        </p:txBody>
      </p:sp>
    </p:spTree>
    <p:extLst>
      <p:ext uri="{BB962C8B-B14F-4D97-AF65-F5344CB8AC3E}">
        <p14:creationId xmlns:p14="http://schemas.microsoft.com/office/powerpoint/2010/main" val="250570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Bazı durumlarda, örneğin ısı değiştiricilerde, </a:t>
                </a:r>
                <a:r>
                  <a:rPr lang="tr-TR" dirty="0">
                    <a:solidFill>
                      <a:srgbClr val="FF0000"/>
                    </a:solidFill>
                  </a:rPr>
                  <a:t>ortalama giriş ve çıkış sıcaklıkları </a:t>
                </a:r>
                <a:r>
                  <a:rPr lang="tr-TR" dirty="0"/>
                  <a:t>farklı olabilir.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Bu durumda ortalama akışkan sıcaklığını aşağıdaki gibi hesaplayınız;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T</a:t>
                </a:r>
                <a:r>
                  <a:rPr lang="tr-TR" baseline="-25000" dirty="0"/>
                  <a:t>i</a:t>
                </a:r>
                <a:r>
                  <a:rPr lang="tr-TR" dirty="0"/>
                  <a:t> akışkanın ortalama giriş sıcaklığı ve </a:t>
                </a:r>
                <a:r>
                  <a:rPr lang="tr-TR" i="1" dirty="0" err="1"/>
                  <a:t>T</a:t>
                </a:r>
                <a:r>
                  <a:rPr lang="tr-TR" i="1" baseline="-25000" dirty="0" err="1"/>
                  <a:t>o</a:t>
                </a:r>
                <a:r>
                  <a:rPr lang="tr-TR" dirty="0"/>
                  <a:t>  akışkanın ortalama çıkış sıcaklığıdır.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90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Ortalama akışkan sıcaklığını </a:t>
            </a:r>
            <a:r>
              <a:rPr lang="tr-TR" i="1" dirty="0"/>
              <a:t>T</a:t>
            </a:r>
            <a:r>
              <a:rPr lang="tr-TR" baseline="-25000" dirty="0"/>
              <a:t>∞</a:t>
            </a:r>
            <a:r>
              <a:rPr lang="tr-TR" dirty="0"/>
              <a:t>, kullanarak, akışkanın </a:t>
            </a:r>
            <a:r>
              <a:rPr lang="tr-TR" dirty="0">
                <a:solidFill>
                  <a:srgbClr val="0070C0"/>
                </a:solidFill>
              </a:rPr>
              <a:t>fiziksel ve ısıl özelliklerini</a:t>
            </a:r>
            <a:r>
              <a:rPr lang="tr-TR" dirty="0"/>
              <a:t>, örneğin </a:t>
            </a:r>
            <a:r>
              <a:rPr lang="tr-TR" dirty="0">
                <a:solidFill>
                  <a:srgbClr val="7030A0"/>
                </a:solidFill>
              </a:rPr>
              <a:t>viskozite</a:t>
            </a:r>
            <a:r>
              <a:rPr lang="tr-TR" dirty="0"/>
              <a:t>, </a:t>
            </a:r>
            <a:r>
              <a:rPr lang="tr-TR" dirty="0">
                <a:solidFill>
                  <a:srgbClr val="00B050"/>
                </a:solidFill>
              </a:rPr>
              <a:t>yoğunluk</a:t>
            </a:r>
            <a:r>
              <a:rPr lang="tr-TR" dirty="0"/>
              <a:t>, </a:t>
            </a:r>
            <a:r>
              <a:rPr lang="tr-TR" dirty="0">
                <a:solidFill>
                  <a:srgbClr val="C00000"/>
                </a:solidFill>
              </a:rPr>
              <a:t>ısıl iletkenlik </a:t>
            </a:r>
            <a:r>
              <a:rPr lang="tr-TR" dirty="0"/>
              <a:t>gibi, her bir özelliğin birimine özenle dikkat ederek, ilgili tablolardan (örneğin su için Tablo A.4.1, hava için Tablo A.4.4) elde ediniz. </a:t>
            </a:r>
          </a:p>
        </p:txBody>
      </p:sp>
    </p:spTree>
    <p:extLst>
      <p:ext uri="{BB962C8B-B14F-4D97-AF65-F5344CB8AC3E}">
        <p14:creationId xmlns:p14="http://schemas.microsoft.com/office/powerpoint/2010/main" val="314947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316CA21F-937C-47DE-8CD2-FD20DBAE8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609" y="188640"/>
            <a:ext cx="4446742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4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C73B941E-290C-4F5F-8983-307896D74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012" y="200897"/>
            <a:ext cx="7200800" cy="645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70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Ortalama akışkan sıcaklığını </a:t>
            </a:r>
            <a:r>
              <a:rPr lang="tr-TR" i="1" dirty="0"/>
              <a:t>T</a:t>
            </a:r>
            <a:r>
              <a:rPr lang="tr-TR" baseline="-25000" dirty="0"/>
              <a:t>∞</a:t>
            </a:r>
            <a:r>
              <a:rPr lang="tr-TR" dirty="0"/>
              <a:t>, kullanarak, akışkanın </a:t>
            </a:r>
            <a:r>
              <a:rPr lang="tr-TR" dirty="0">
                <a:solidFill>
                  <a:srgbClr val="0070C0"/>
                </a:solidFill>
              </a:rPr>
              <a:t>fiziksel ve ısıl özelliklerini</a:t>
            </a:r>
            <a:r>
              <a:rPr lang="tr-TR" dirty="0"/>
              <a:t>, örneğin </a:t>
            </a:r>
            <a:r>
              <a:rPr lang="tr-TR" dirty="0">
                <a:solidFill>
                  <a:srgbClr val="7030A0"/>
                </a:solidFill>
              </a:rPr>
              <a:t>viskozite</a:t>
            </a:r>
            <a:r>
              <a:rPr lang="tr-TR" dirty="0"/>
              <a:t>, </a:t>
            </a:r>
            <a:r>
              <a:rPr lang="tr-TR" dirty="0">
                <a:solidFill>
                  <a:srgbClr val="00B050"/>
                </a:solidFill>
              </a:rPr>
              <a:t>yoğunluk</a:t>
            </a:r>
            <a:r>
              <a:rPr lang="tr-TR" dirty="0"/>
              <a:t>, </a:t>
            </a:r>
            <a:r>
              <a:rPr lang="tr-TR" dirty="0">
                <a:solidFill>
                  <a:srgbClr val="C00000"/>
                </a:solidFill>
              </a:rPr>
              <a:t>ısıl iletkenlik </a:t>
            </a:r>
            <a:r>
              <a:rPr lang="tr-TR" dirty="0"/>
              <a:t>gibi, her bir özelliğin birimine özenle dikkat ederek, ilgili tablolardan (örneğin su için Tablo A.4.1, hava için Tablo A.4.4) elde ediniz.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>
                <a:solidFill>
                  <a:srgbClr val="7030A0"/>
                </a:solidFill>
              </a:rPr>
              <a:t>(3) </a:t>
            </a:r>
            <a:r>
              <a:rPr lang="tr-TR" i="1" dirty="0" err="1">
                <a:solidFill>
                  <a:srgbClr val="7030A0"/>
                </a:solidFill>
              </a:rPr>
              <a:t>Reynolds</a:t>
            </a:r>
            <a:r>
              <a:rPr lang="tr-TR" i="1" dirty="0">
                <a:solidFill>
                  <a:srgbClr val="7030A0"/>
                </a:solidFill>
              </a:rPr>
              <a:t> sayısını hesaplayınız.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>
                <a:solidFill>
                  <a:srgbClr val="0070C0"/>
                </a:solidFill>
              </a:rPr>
              <a:t>Akışkanın hızını</a:t>
            </a:r>
            <a:r>
              <a:rPr lang="tr-TR" dirty="0"/>
              <a:t>, </a:t>
            </a:r>
            <a:r>
              <a:rPr lang="tr-TR" dirty="0">
                <a:solidFill>
                  <a:srgbClr val="00B050"/>
                </a:solidFill>
              </a:rPr>
              <a:t>akışkan özelliklerini </a:t>
            </a:r>
            <a:r>
              <a:rPr lang="tr-TR" dirty="0"/>
              <a:t>ve nesnenin akışkanla temas halinde olan karakteristik boyutunu kullanarak </a:t>
            </a:r>
            <a:r>
              <a:rPr lang="tr-TR" dirty="0" err="1"/>
              <a:t>Reynolds</a:t>
            </a:r>
            <a:r>
              <a:rPr lang="tr-TR" dirty="0"/>
              <a:t> sayısını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33084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/>
              <a:t>Reynolds</a:t>
            </a:r>
            <a:r>
              <a:rPr lang="tr-TR" dirty="0"/>
              <a:t> sayısı akışın </a:t>
            </a:r>
            <a:r>
              <a:rPr lang="tr-TR" dirty="0">
                <a:solidFill>
                  <a:srgbClr val="00B050"/>
                </a:solidFill>
              </a:rPr>
              <a:t>durağan mı</a:t>
            </a:r>
            <a:r>
              <a:rPr lang="tr-TR" dirty="0"/>
              <a:t>, </a:t>
            </a:r>
            <a:r>
              <a:rPr lang="tr-TR" dirty="0">
                <a:solidFill>
                  <a:srgbClr val="0070C0"/>
                </a:solidFill>
              </a:rPr>
              <a:t>geçiş bölgesinde </a:t>
            </a:r>
            <a:r>
              <a:rPr lang="tr-TR" dirty="0"/>
              <a:t>mi veya </a:t>
            </a:r>
            <a:r>
              <a:rPr lang="tr-TR" dirty="0" err="1">
                <a:solidFill>
                  <a:srgbClr val="FF0000"/>
                </a:solidFill>
              </a:rPr>
              <a:t>kargaraşlı</a:t>
            </a:r>
            <a:r>
              <a:rPr lang="tr-TR" dirty="0"/>
              <a:t> mı olduğunu belirlemek amacıyla gereklidir.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 bilgi ilgili uygun </a:t>
            </a:r>
            <a:r>
              <a:rPr lang="tr-TR" dirty="0" err="1"/>
              <a:t>empirik</a:t>
            </a:r>
            <a:r>
              <a:rPr lang="tr-TR" dirty="0"/>
              <a:t> ilişkinin seçiminde gerekmektedir.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7030A0"/>
                </a:solidFill>
              </a:rPr>
              <a:t>(4) İlgili uygun </a:t>
            </a:r>
            <a:r>
              <a:rPr lang="tr-TR" dirty="0" err="1">
                <a:solidFill>
                  <a:srgbClr val="7030A0"/>
                </a:solidFill>
              </a:rPr>
              <a:t>empirik</a:t>
            </a:r>
            <a:r>
              <a:rPr lang="tr-TR" i="1" dirty="0">
                <a:solidFill>
                  <a:srgbClr val="7030A0"/>
                </a:solidFill>
              </a:rPr>
              <a:t> ilişkiyi seçiniz</a:t>
            </a:r>
            <a:r>
              <a:rPr lang="tr-TR" i="1" dirty="0"/>
              <a:t>. </a:t>
            </a:r>
            <a:r>
              <a:rPr lang="tr-TR" dirty="0"/>
              <a:t>(1) ve (3) </a:t>
            </a:r>
            <a:r>
              <a:rPr lang="tr-TR" dirty="0" err="1"/>
              <a:t>nolu</a:t>
            </a:r>
            <a:r>
              <a:rPr lang="tr-TR" dirty="0"/>
              <a:t> basamaklardan elde edilen bilgileri kullanarak, incelenen koşullar ve geometri için (daha sonra anlatılacaktır) bir </a:t>
            </a:r>
            <a:r>
              <a:rPr lang="tr-TR" dirty="0" err="1"/>
              <a:t>empirik</a:t>
            </a:r>
            <a:r>
              <a:rPr lang="tr-TR" dirty="0"/>
              <a:t> ilişkiyi seçiniz. </a:t>
            </a:r>
          </a:p>
        </p:txBody>
      </p:sp>
    </p:spTree>
    <p:extLst>
      <p:ext uri="{BB962C8B-B14F-4D97-AF65-F5344CB8AC3E}">
        <p14:creationId xmlns:p14="http://schemas.microsoft.com/office/powerpoint/2010/main" val="146719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 seçilen ilişkiyi kullanarak </a:t>
            </a:r>
            <a:r>
              <a:rPr lang="tr-TR" dirty="0" err="1">
                <a:solidFill>
                  <a:srgbClr val="FF0000"/>
                </a:solidFill>
              </a:rPr>
              <a:t>Nusselt</a:t>
            </a:r>
            <a:r>
              <a:rPr lang="tr-TR" dirty="0">
                <a:solidFill>
                  <a:srgbClr val="FF0000"/>
                </a:solidFill>
              </a:rPr>
              <a:t> sayısını hesaplayınız </a:t>
            </a:r>
            <a:r>
              <a:rPr lang="tr-TR" dirty="0"/>
              <a:t>ve son olarak </a:t>
            </a:r>
            <a:r>
              <a:rPr lang="tr-TR" dirty="0" err="1">
                <a:solidFill>
                  <a:schemeClr val="tx2"/>
                </a:solidFill>
              </a:rPr>
              <a:t>taşınımla</a:t>
            </a:r>
            <a:r>
              <a:rPr lang="tr-TR" dirty="0">
                <a:solidFill>
                  <a:schemeClr val="tx2"/>
                </a:solidFill>
              </a:rPr>
              <a:t> ısı aktarımını </a:t>
            </a:r>
            <a:r>
              <a:rPr lang="tr-TR" dirty="0"/>
              <a:t>belirleyiniz.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Sonuç olarak </a:t>
            </a:r>
            <a:r>
              <a:rPr lang="tr-TR" dirty="0" err="1">
                <a:solidFill>
                  <a:srgbClr val="002060"/>
                </a:solidFill>
              </a:rPr>
              <a:t>taşınımla</a:t>
            </a:r>
            <a:r>
              <a:rPr lang="tr-TR" dirty="0">
                <a:solidFill>
                  <a:srgbClr val="002060"/>
                </a:solidFill>
              </a:rPr>
              <a:t> ısı aktarım katsayısı </a:t>
            </a:r>
            <a:r>
              <a:rPr lang="tr-TR" i="1" dirty="0">
                <a:solidFill>
                  <a:srgbClr val="002060"/>
                </a:solidFill>
              </a:rPr>
              <a:t>h</a:t>
            </a:r>
            <a:r>
              <a:rPr lang="tr-TR" dirty="0">
                <a:solidFill>
                  <a:srgbClr val="002060"/>
                </a:solidFill>
              </a:rPr>
              <a:t>, </a:t>
            </a:r>
            <a:r>
              <a:rPr lang="tr-TR" dirty="0" err="1">
                <a:solidFill>
                  <a:srgbClr val="7030A0"/>
                </a:solidFill>
              </a:rPr>
              <a:t>empirik</a:t>
            </a:r>
            <a:r>
              <a:rPr lang="tr-TR" dirty="0">
                <a:solidFill>
                  <a:srgbClr val="7030A0"/>
                </a:solidFill>
              </a:rPr>
              <a:t> ilişkilerden elde edilir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Katsayı </a:t>
            </a:r>
            <a:r>
              <a:rPr lang="tr-TR" dirty="0">
                <a:solidFill>
                  <a:srgbClr val="C00000"/>
                </a:solidFill>
              </a:rPr>
              <a:t>akışkanın tipi </a:t>
            </a:r>
            <a:r>
              <a:rPr lang="tr-TR" dirty="0"/>
              <a:t>ve </a:t>
            </a:r>
            <a:r>
              <a:rPr lang="tr-TR" dirty="0">
                <a:solidFill>
                  <a:srgbClr val="00B050"/>
                </a:solidFill>
              </a:rPr>
              <a:t>hızı</a:t>
            </a:r>
            <a:r>
              <a:rPr lang="tr-TR" dirty="0"/>
              <a:t>, </a:t>
            </a:r>
            <a:r>
              <a:rPr lang="tr-TR" dirty="0">
                <a:solidFill>
                  <a:srgbClr val="0070C0"/>
                </a:solidFill>
              </a:rPr>
              <a:t>akışkanın fiziksel özellikleri</a:t>
            </a:r>
            <a:r>
              <a:rPr lang="tr-TR" dirty="0"/>
              <a:t>, </a:t>
            </a:r>
            <a:r>
              <a:rPr lang="tr-TR" dirty="0">
                <a:solidFill>
                  <a:srgbClr val="002060"/>
                </a:solidFill>
              </a:rPr>
              <a:t>sıcaklık farkı </a:t>
            </a:r>
            <a:r>
              <a:rPr lang="tr-TR" dirty="0"/>
              <a:t>ve incelenen sistemin geometrik şekli gibi bazı parametrelerden etkilenir.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235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9E829A5E-C762-49A9-A4C1-21EBE04CB1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8280884"/>
              </p:ext>
            </p:extLst>
          </p:nvPr>
        </p:nvGraphicFramePr>
        <p:xfrm>
          <a:off x="2031471" y="720372"/>
          <a:ext cx="8125883" cy="541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4241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Akışkanın hareketi </a:t>
                </a:r>
                <a:r>
                  <a:rPr lang="tr-TR" dirty="0">
                    <a:solidFill>
                      <a:srgbClr val="7030A0"/>
                    </a:solidFill>
                  </a:rPr>
                  <a:t>doğal kaldırma kuvvetlerden </a:t>
                </a:r>
                <a:r>
                  <a:rPr lang="tr-TR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kaynaklanabilir veya </a:t>
                </a:r>
                <a:r>
                  <a:rPr lang="tr-TR" dirty="0">
                    <a:solidFill>
                      <a:srgbClr val="0070C0"/>
                    </a:solidFill>
                  </a:rPr>
                  <a:t>sıvılar için pompa </a:t>
                </a:r>
                <a:r>
                  <a:rPr lang="tr-TR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veya </a:t>
                </a:r>
                <a:r>
                  <a:rPr lang="tr-TR" dirty="0">
                    <a:solidFill>
                      <a:srgbClr val="00B050"/>
                    </a:solidFill>
                  </a:rPr>
                  <a:t>hava için fan </a:t>
                </a:r>
                <a:r>
                  <a:rPr lang="tr-TR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gibi yapay araçlar yardımıyla oluşur. </a:t>
                </a:r>
              </a:p>
              <a:p>
                <a:pPr algn="l" rt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Eğer </a:t>
                </a:r>
                <a:r>
                  <a:rPr lang="tr-TR" dirty="0">
                    <a:solidFill>
                      <a:srgbClr val="0070C0"/>
                    </a:solidFill>
                  </a:rPr>
                  <a:t>akışkan hareketsiz ise</a:t>
                </a:r>
                <a:r>
                  <a:rPr lang="tr-TR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, </a:t>
                </a:r>
                <a:r>
                  <a:rPr lang="tr-TR" dirty="0">
                    <a:solidFill>
                      <a:srgbClr val="FF0000"/>
                    </a:solidFill>
                  </a:rPr>
                  <a:t>ısı aktarımı iletim </a:t>
                </a:r>
                <a:r>
                  <a:rPr lang="tr-TR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ile oluşur ve </a:t>
                </a:r>
                <a:r>
                  <a:rPr lang="tr-TR" dirty="0">
                    <a:solidFill>
                      <a:srgbClr val="C00000"/>
                    </a:solidFill>
                  </a:rPr>
                  <a:t>ısı aktarım hızı </a:t>
                </a:r>
                <a:r>
                  <a:rPr lang="tr-TR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şu şekilde olacaktır. </a:t>
                </a:r>
              </a:p>
              <a:p>
                <a:pPr marL="0" indent="0" algn="ctr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𝑖𝑙𝑒𝑡𝑖𝑚</m:t>
                        </m:r>
                      </m:sub>
                    </m:sSub>
                    <m:r>
                      <a:rPr lang="tr-TR" i="1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tr-TR" i="1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𝑘𝐴</m:t>
                    </m:r>
                  </m:oMath>
                </a14:m>
                <a:r>
                  <a:rPr lang="tr-TR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tr-TR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tr-TR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endParaRPr lang="tr-TR" dirty="0">
                  <a:solidFill>
                    <a:schemeClr val="tx2">
                      <a:lumMod val="95000"/>
                      <a:lumOff val="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 r="-292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393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Zorlamalı Taşınım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b="1" dirty="0"/>
                  <a:t>Borularda </a:t>
                </a:r>
                <a:r>
                  <a:rPr lang="tr-TR" b="1" dirty="0">
                    <a:solidFill>
                      <a:srgbClr val="FF0000"/>
                    </a:solidFill>
                  </a:rPr>
                  <a:t>durağan akış </a:t>
                </a:r>
                <a:endParaRPr lang="tr-TR" dirty="0">
                  <a:solidFill>
                    <a:srgbClr val="FF0000"/>
                  </a:solidFill>
                </a:endParaRPr>
              </a:p>
              <a:p>
                <a:pPr marL="514350" indent="-514350" algn="l" rtl="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tr-TR" dirty="0">
                    <a:solidFill>
                      <a:srgbClr val="0070C0"/>
                    </a:solidFill>
                  </a:rPr>
                  <a:t>Sabit yüzey sıcaklığına </a:t>
                </a:r>
                <a:r>
                  <a:rPr lang="tr-TR" dirty="0"/>
                  <a:t>sahip </a:t>
                </a:r>
                <a:r>
                  <a:rPr lang="tr-TR" dirty="0">
                    <a:solidFill>
                      <a:srgbClr val="00B050"/>
                    </a:solidFill>
                  </a:rPr>
                  <a:t>borudaki tamamen gelişmiş koşullar için</a:t>
                </a:r>
                <a:r>
                  <a:rPr lang="tr-TR" dirty="0"/>
                  <a:t>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66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akışkanın </a:t>
                </a:r>
                <a:r>
                  <a:rPr lang="tr-TR" dirty="0">
                    <a:solidFill>
                      <a:srgbClr val="FF0000"/>
                    </a:solidFill>
                  </a:rPr>
                  <a:t>ısıl iletkenliği </a:t>
                </a:r>
                <a:r>
                  <a:rPr lang="tr-TR" dirty="0"/>
                  <a:t>ortalama akışkan sıcaklığında, </a:t>
                </a:r>
                <a:r>
                  <a:rPr lang="tr-TR" i="1" dirty="0"/>
                  <a:t>T</a:t>
                </a:r>
                <a:r>
                  <a:rPr lang="tr-TR" baseline="-25000" dirty="0"/>
                  <a:t>∞</a:t>
                </a:r>
                <a:r>
                  <a:rPr lang="tr-TR" dirty="0"/>
                  <a:t> elde edilir; </a:t>
                </a:r>
                <a:r>
                  <a:rPr lang="tr-TR" i="1" dirty="0">
                    <a:solidFill>
                      <a:srgbClr val="0070C0"/>
                    </a:solidFill>
                  </a:rPr>
                  <a:t>d</a:t>
                </a:r>
                <a:r>
                  <a:rPr lang="tr-TR" baseline="-25000" dirty="0">
                    <a:solidFill>
                      <a:srgbClr val="0070C0"/>
                    </a:solidFill>
                  </a:rPr>
                  <a:t>c</a:t>
                </a:r>
                <a:r>
                  <a:rPr lang="tr-TR" dirty="0">
                    <a:solidFill>
                      <a:srgbClr val="0070C0"/>
                    </a:solidFill>
                  </a:rPr>
                  <a:t> borunun iç </a:t>
                </a:r>
                <a:r>
                  <a:rPr lang="tr-TR" dirty="0"/>
                  <a:t>çapıdır.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7488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marL="514350" indent="-514350" algn="l" rtl="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 startAt="2"/>
                </a:pPr>
                <a:r>
                  <a:rPr lang="tr-TR" dirty="0">
                    <a:solidFill>
                      <a:srgbClr val="7030A0"/>
                    </a:solidFill>
                  </a:rPr>
                  <a:t>Yüzeydeki tekdüze ısı akısı </a:t>
                </a:r>
                <a:r>
                  <a:rPr lang="tr-TR" dirty="0"/>
                  <a:t>ile tamamen gelişmiş koşullar için: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4,36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marL="514350" indent="-514350" algn="l" rtl="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 startAt="3"/>
                </a:pPr>
                <a:r>
                  <a:rPr lang="tr-TR" dirty="0"/>
                  <a:t>Hem giriş bölgesi hem de tamamen gelişmiş akış koşulları için: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1,86 </m:t>
                      </m:r>
                      <m:sSup>
                        <m:s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𝑅𝑒</m:t>
                                  </m:r>
                                </m:sub>
                              </m:s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× </m:t>
                              </m:r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𝑃𝑟</m:t>
                                  </m:r>
                                </m:sub>
                              </m:s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× </m:t>
                              </m:r>
                              <m:f>
                                <m:f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0,33</m:t>
                          </m:r>
                        </m:sup>
                      </m:sSup>
                      <m:sSup>
                        <m:s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0,14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3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052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86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𝑅𝑒</m:t>
                                  </m:r>
                                </m:sub>
                              </m:s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× </m:t>
                              </m:r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𝑃𝑟</m:t>
                                  </m:r>
                                </m:sub>
                              </m:s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× </m:t>
                              </m:r>
                              <m:f>
                                <m:f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sup>
                      </m:sSup>
                      <m:sSup>
                        <m:s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>
                    <a:solidFill>
                      <a:srgbClr val="00B050"/>
                    </a:solidFill>
                  </a:rPr>
                  <a:t>L</a:t>
                </a:r>
                <a:r>
                  <a:rPr lang="tr-TR" dirty="0">
                    <a:solidFill>
                      <a:srgbClr val="00B050"/>
                    </a:solidFill>
                  </a:rPr>
                  <a:t> borunun uzunluğu (m); </a:t>
                </a:r>
                <a:r>
                  <a:rPr lang="tr-TR" dirty="0"/>
                  <a:t>karakteristik boyut, </a:t>
                </a:r>
                <a:r>
                  <a:rPr lang="tr-TR" i="1" dirty="0">
                    <a:solidFill>
                      <a:srgbClr val="C00000"/>
                    </a:solidFill>
                  </a:rPr>
                  <a:t>d</a:t>
                </a:r>
                <a:r>
                  <a:rPr lang="tr-TR" baseline="-25000" dirty="0">
                    <a:solidFill>
                      <a:srgbClr val="C00000"/>
                    </a:solidFill>
                  </a:rPr>
                  <a:t>c</a:t>
                </a:r>
                <a:r>
                  <a:rPr lang="tr-TR" dirty="0">
                    <a:solidFill>
                      <a:srgbClr val="C00000"/>
                    </a:solidFill>
                  </a:rPr>
                  <a:t> borunun iç çapıdır</a:t>
                </a:r>
                <a:r>
                  <a:rPr lang="tr-TR" dirty="0"/>
                  <a:t>; tüm fiziksel özellikler ortalama akışkan sıcaklığında, </a:t>
                </a:r>
                <a:r>
                  <a:rPr lang="tr-TR" i="1" dirty="0"/>
                  <a:t>T</a:t>
                </a:r>
                <a:r>
                  <a:rPr lang="tr-TR" baseline="-25000" dirty="0"/>
                  <a:t>∞</a:t>
                </a:r>
                <a:r>
                  <a:rPr lang="tr-TR" dirty="0"/>
                  <a:t> elde edilir, ancak </a:t>
                </a:r>
                <a:r>
                  <a:rPr lang="tr-TR" dirty="0" err="1">
                    <a:solidFill>
                      <a:srgbClr val="7030A0"/>
                    </a:solidFill>
                  </a:rPr>
                  <a:t>μ</a:t>
                </a:r>
                <a:r>
                  <a:rPr lang="tr-TR" baseline="-25000" dirty="0" err="1">
                    <a:solidFill>
                      <a:srgbClr val="7030A0"/>
                    </a:solidFill>
                  </a:rPr>
                  <a:t>w</a:t>
                </a:r>
                <a:r>
                  <a:rPr lang="tr-TR" dirty="0">
                    <a:solidFill>
                      <a:srgbClr val="7030A0"/>
                    </a:solidFill>
                  </a:rPr>
                  <a:t> duvar yüzey sıcaklığında</a:t>
                </a:r>
                <a:r>
                  <a:rPr lang="tr-TR" dirty="0"/>
                  <a:t> değerlendirilmektedir.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 r="-6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287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 lnSpcReduction="10000"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b="1" dirty="0"/>
                  <a:t>Borularda </a:t>
                </a:r>
                <a:r>
                  <a:rPr lang="tr-TR" b="1" dirty="0">
                    <a:solidFill>
                      <a:srgbClr val="FF0000"/>
                    </a:solidFill>
                  </a:rPr>
                  <a:t>geçiş bölgesi akış </a:t>
                </a:r>
                <a:endParaRPr lang="tr-TR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2100 ile 10000 arasındaki </a:t>
                </a:r>
                <a:r>
                  <a:rPr lang="tr-TR" dirty="0" err="1"/>
                  <a:t>Reynolds</a:t>
                </a:r>
                <a:r>
                  <a:rPr lang="tr-TR" dirty="0"/>
                  <a:t> sayıları için,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Tüm fiziksel özellikler ortalama akışkan sıcaklığında, </a:t>
                </a:r>
                <a:r>
                  <a:rPr lang="tr-TR" i="1" dirty="0"/>
                  <a:t>T</a:t>
                </a:r>
                <a:r>
                  <a:rPr lang="tr-TR" baseline="-25000" dirty="0"/>
                  <a:t>∞</a:t>
                </a:r>
                <a:r>
                  <a:rPr lang="tr-TR" dirty="0"/>
                  <a:t> elde edilir, </a:t>
                </a:r>
                <a:r>
                  <a:rPr lang="tr-TR" i="1" dirty="0"/>
                  <a:t>d</a:t>
                </a:r>
                <a:r>
                  <a:rPr lang="tr-TR" baseline="-25000" dirty="0"/>
                  <a:t>c</a:t>
                </a:r>
                <a:r>
                  <a:rPr lang="tr-TR" dirty="0"/>
                  <a:t>, borunun iç çapıdır, </a:t>
                </a:r>
                <a:r>
                  <a:rPr lang="tr-TR" dirty="0">
                    <a:solidFill>
                      <a:schemeClr val="accent4">
                        <a:lumMod val="75000"/>
                      </a:schemeClr>
                    </a:solidFill>
                  </a:rPr>
                  <a:t>f sürtünme faktörüdür </a:t>
                </a:r>
                <a:r>
                  <a:rPr lang="tr-TR" dirty="0"/>
                  <a:t>ve </a:t>
                </a:r>
                <a:r>
                  <a:rPr lang="tr-TR" dirty="0">
                    <a:solidFill>
                      <a:srgbClr val="C00000"/>
                    </a:solidFill>
                  </a:rPr>
                  <a:t>pürüzsüz borular </a:t>
                </a:r>
                <a:r>
                  <a:rPr lang="tr-TR" dirty="0"/>
                  <a:t>için aşağıdaki ifade ile hesaplanır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(0,790</m:t>
                              </m:r>
                              <m:func>
                                <m:func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tr-TR"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𝑅𝑒</m:t>
                                      </m:r>
                                    </m:sub>
                                  </m:s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−1,64)</m:t>
                                  </m:r>
                                </m:e>
                              </m:func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3"/>
                <a:stretch>
                  <a:fillRect l="-1433" t="-9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A2878042-6DE6-4EBA-A18B-0F45199D21B0}"/>
                  </a:ext>
                </a:extLst>
              </p:cNvPr>
              <p:cNvSpPr/>
              <p:nvPr/>
            </p:nvSpPr>
            <p:spPr>
              <a:xfrm>
                <a:off x="3900892" y="1628800"/>
                <a:ext cx="4454488" cy="16732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r>
                                    <a:rPr lang="tr-TR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e>
                          </m:d>
                          <m:r>
                            <a:rPr lang="tr-TR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𝑅𝑒</m:t>
                              </m:r>
                            </m:sub>
                          </m:sSub>
                          <m:r>
                            <a:rPr lang="tr-TR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−1000)</m:t>
                          </m:r>
                          <m:sSub>
                            <m:sSubPr>
                              <m:ctrlPr>
                                <a:rPr lang="tr-TR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𝑃𝑟</m:t>
                              </m:r>
                            </m:sub>
                          </m:sSub>
                        </m:num>
                        <m:den>
                          <m:r>
                            <a:rPr lang="tr-TR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1+12,7 </m:t>
                          </m:r>
                          <m:sSup>
                            <m:sSupPr>
                              <m:ctrlPr>
                                <a:rPr lang="tr-TR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sz="24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tr-TR" sz="24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num>
                                    <m:den>
                                      <m:r>
                                        <a:rPr lang="tr-TR" sz="24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8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tr-TR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tr-TR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tr-TR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tr-TR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𝑃𝑟</m:t>
                              </m:r>
                            </m:sub>
                            <m:sup>
                              <m:f>
                                <m:fPr>
                                  <m:ctrlPr>
                                    <a:rPr lang="tr-TR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tr-TR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bSup>
                          <m:r>
                            <a:rPr lang="tr-TR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</m:oMath>
                  </m:oMathPara>
                </a14:m>
                <a:endParaRPr lang="tr-T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A2878042-6DE6-4EBA-A18B-0F45199D21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892" y="1628800"/>
                <a:ext cx="4454488" cy="16732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049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048672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0"/>
              </a:spcBef>
            </a:pPr>
            <a:r>
              <a:rPr lang="tr-TR" b="1" dirty="0"/>
              <a:t>Borularda </a:t>
            </a:r>
            <a:r>
              <a:rPr lang="tr-TR" b="1" dirty="0">
                <a:solidFill>
                  <a:srgbClr val="FF0000"/>
                </a:solidFill>
              </a:rPr>
              <a:t>kargaşalı akış </a:t>
            </a:r>
          </a:p>
          <a:p>
            <a:pPr algn="l" rtl="0">
              <a:lnSpc>
                <a:spcPct val="170000"/>
              </a:lnSpc>
              <a:spcBef>
                <a:spcPts val="0"/>
              </a:spcBef>
            </a:pPr>
            <a:r>
              <a:rPr lang="tr-TR" dirty="0"/>
              <a:t>Aşağıdaki eşitlik 10000'den büyük </a:t>
            </a:r>
            <a:r>
              <a:rPr lang="tr-TR" dirty="0" err="1"/>
              <a:t>Reynolds</a:t>
            </a:r>
            <a:r>
              <a:rPr lang="tr-TR" dirty="0"/>
              <a:t> sayıları için hem sabit yüzey sıcaklığı hem de tekdüze ısı akısı koşulları için geçerlidir. </a:t>
            </a:r>
          </a:p>
          <a:p>
            <a:pPr algn="l" rtl="0">
              <a:lnSpc>
                <a:spcPct val="170000"/>
              </a:lnSpc>
              <a:spcBef>
                <a:spcPts val="0"/>
              </a:spcBef>
            </a:pPr>
            <a:endParaRPr lang="tr-TR" dirty="0"/>
          </a:p>
          <a:p>
            <a:pPr algn="l" rtl="0">
              <a:lnSpc>
                <a:spcPct val="170000"/>
              </a:lnSpc>
              <a:spcBef>
                <a:spcPts val="0"/>
              </a:spcBef>
            </a:pPr>
            <a:r>
              <a:rPr lang="tr-TR" dirty="0"/>
              <a:t>Akış özellikleri ortalama akışkan sıcaklığında, </a:t>
            </a:r>
            <a:r>
              <a:rPr lang="tr-TR" i="1" dirty="0"/>
              <a:t>T</a:t>
            </a:r>
            <a:r>
              <a:rPr lang="tr-TR" baseline="-25000" dirty="0"/>
              <a:t>∞</a:t>
            </a:r>
            <a:r>
              <a:rPr lang="tr-TR" dirty="0"/>
              <a:t> elde edilir, ancak </a:t>
            </a:r>
            <a:r>
              <a:rPr lang="tr-TR" dirty="0" err="1"/>
              <a:t>μ</a:t>
            </a:r>
            <a:r>
              <a:rPr lang="tr-TR" baseline="-25000" dirty="0" err="1"/>
              <a:t>w</a:t>
            </a:r>
            <a:r>
              <a:rPr lang="tr-TR" dirty="0"/>
              <a:t> duvar yüzey sıcaklığında değerlendirilmektedir; </a:t>
            </a:r>
            <a:r>
              <a:rPr lang="tr-TR" i="1" dirty="0"/>
              <a:t>d</a:t>
            </a:r>
            <a:r>
              <a:rPr lang="tr-TR" baseline="-25000" dirty="0"/>
              <a:t>c</a:t>
            </a:r>
            <a:r>
              <a:rPr lang="tr-TR" dirty="0"/>
              <a:t>, borunun iç çapıdır.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3D2B6104-1049-4244-A801-2F63452F511E}"/>
                  </a:ext>
                </a:extLst>
              </p:cNvPr>
              <p:cNvSpPr/>
              <p:nvPr/>
            </p:nvSpPr>
            <p:spPr>
              <a:xfrm>
                <a:off x="3214092" y="2487588"/>
                <a:ext cx="5997539" cy="18828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7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023</m:t>
                      </m:r>
                      <m:r>
                        <a:rPr lang="tr-TR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  <m:sup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  <m:r>
                        <a:rPr lang="tr-TR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𝑃𝑟</m:t>
                              </m:r>
                            </m:sub>
                          </m:sSub>
                        </m:e>
                        <m:sup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sup>
                      </m:sSup>
                      <m:sSup>
                        <m:sSup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sz="2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sz="2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sz="2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3D2B6104-1049-4244-A801-2F63452F51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4092" y="2487588"/>
                <a:ext cx="5997539" cy="18828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658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b="1" dirty="0"/>
                  <a:t>Dairesel kesitli olmayan kanallarda taşınım </a:t>
                </a:r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Dairesel kesitli olmayan kanallar için, eşdeğer çap, </a:t>
                </a:r>
                <a:r>
                  <a:rPr lang="tr-TR" i="1" dirty="0"/>
                  <a:t>D</a:t>
                </a:r>
                <a:r>
                  <a:rPr lang="tr-TR" baseline="-25000" dirty="0"/>
                  <a:t>e</a:t>
                </a:r>
                <a:r>
                  <a:rPr lang="tr-TR" dirty="0"/>
                  <a:t>, karakteristik boyut olarak kullanılır: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𝑠𝑒𝑟𝑏𝑒𝑠𝑡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𝑎𝑙𝑎𝑛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𝑠𝑙𝑎𝑘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ç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𝑒𝑣𝑟𝑒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W ve H uzunluklarındaki kenarlara sahip bir dörtgen kanalı göstermektedir.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Bu durumda eşdeğer çap 2WH/(W+H) eşittir.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>
            <a:extLst>
              <a:ext uri="{FF2B5EF4-FFF2-40B4-BE49-F238E27FC236}">
                <a16:creationId xmlns:a16="http://schemas.microsoft.com/office/drawing/2014/main" id="{00BEC790-6592-4CE8-938D-B5733B4A4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29"/>
          <a:stretch/>
        </p:blipFill>
        <p:spPr bwMode="auto">
          <a:xfrm>
            <a:off x="9406780" y="4797152"/>
            <a:ext cx="1548648" cy="137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50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b="1" dirty="0">
                <a:solidFill>
                  <a:srgbClr val="C00000"/>
                </a:solidFill>
              </a:rPr>
              <a:t>Daldırılmış cisimlerin üzerinden akış </a:t>
            </a:r>
            <a:endParaRPr lang="tr-TR" dirty="0">
              <a:solidFill>
                <a:srgbClr val="C00000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Birçok uygulamada, akışkan daldırılmış cisimlerin üzerinden geçebilir.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 durum için, ısı aktarımı </a:t>
            </a:r>
            <a:r>
              <a:rPr lang="tr-TR" dirty="0">
                <a:solidFill>
                  <a:srgbClr val="00B050"/>
                </a:solidFill>
              </a:rPr>
              <a:t>cismin geometrik şekline</a:t>
            </a:r>
            <a:r>
              <a:rPr lang="tr-TR" dirty="0"/>
              <a:t>, cismin </a:t>
            </a:r>
            <a:r>
              <a:rPr lang="tr-TR" dirty="0" err="1"/>
              <a:t>relatif</a:t>
            </a:r>
            <a:r>
              <a:rPr lang="tr-TR" dirty="0"/>
              <a:t> pozisyonuna, diğer cisimlere yakınlığına, akış hızına ve akışkan özelliklerine bağlıdır.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Tek bir </a:t>
            </a:r>
            <a:r>
              <a:rPr lang="tr-TR" dirty="0">
                <a:solidFill>
                  <a:srgbClr val="0070C0"/>
                </a:solidFill>
              </a:rPr>
              <a:t>kürenin</a:t>
            </a:r>
            <a:r>
              <a:rPr lang="tr-TR" dirty="0"/>
              <a:t> üzerinden geçen akış için, kürenin ısıtılmış ya da soğutulmuş olması durumunda, aşağıdaki eşitlik uygulanacaktır: </a:t>
            </a:r>
          </a:p>
        </p:txBody>
      </p:sp>
    </p:spTree>
    <p:extLst>
      <p:ext uri="{BB962C8B-B14F-4D97-AF65-F5344CB8AC3E}">
        <p14:creationId xmlns:p14="http://schemas.microsoft.com/office/powerpoint/2010/main" val="265755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bSup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𝑃𝑟</m:t>
                          </m:r>
                        </m:sub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{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&lt; </m:t>
                            </m:r>
                            <m:sSub>
                              <m:sSubPr>
                                <m:ctrlPr>
                                  <a:rPr lang="tr-TR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𝑅𝑒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70000</m:t>
                            </m:r>
                          </m:e>
                        </m:mr>
                        <m:m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&lt; </m:t>
                            </m:r>
                            <m:sSub>
                              <m:sSubPr>
                                <m:ctrlPr>
                                  <a:rPr lang="tr-TR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𝑃𝑟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400</m:t>
                            </m:r>
                          </m:e>
                        </m:mr>
                      </m:m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karakteristik boyut, </a:t>
                </a:r>
                <a:r>
                  <a:rPr lang="tr-TR" i="1" dirty="0"/>
                  <a:t>d</a:t>
                </a:r>
                <a:r>
                  <a:rPr lang="tr-TR" baseline="-25000" dirty="0"/>
                  <a:t>o</a:t>
                </a:r>
                <a:r>
                  <a:rPr lang="tr-TR" dirty="0"/>
                  <a:t>, kürenin dış çapıdır.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Akışkan özellikleri </a:t>
                </a:r>
                <a:r>
                  <a:rPr lang="tr-TR" dirty="0">
                    <a:solidFill>
                      <a:srgbClr val="C00000"/>
                    </a:solidFill>
                  </a:rPr>
                  <a:t>film sıcaklığında, </a:t>
                </a:r>
                <a:r>
                  <a:rPr lang="tr-TR" i="1" dirty="0" err="1">
                    <a:solidFill>
                      <a:srgbClr val="C00000"/>
                    </a:solidFill>
                  </a:rPr>
                  <a:t>T</a:t>
                </a:r>
                <a:r>
                  <a:rPr lang="tr-TR" baseline="-25000" dirty="0" err="1">
                    <a:solidFill>
                      <a:srgbClr val="C00000"/>
                    </a:solidFill>
                  </a:rPr>
                  <a:t>f</a:t>
                </a:r>
                <a:r>
                  <a:rPr lang="tr-TR" dirty="0">
                    <a:solidFill>
                      <a:srgbClr val="C00000"/>
                    </a:solidFill>
                  </a:rPr>
                  <a:t> </a:t>
                </a:r>
                <a:r>
                  <a:rPr lang="tr-TR" dirty="0"/>
                  <a:t>elde edilir.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781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Örnek 4.11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>
                <a:solidFill>
                  <a:srgbClr val="C00000"/>
                </a:solidFill>
              </a:rPr>
              <a:t>0.02 kg/s hızla </a:t>
            </a:r>
            <a:r>
              <a:rPr lang="tr-TR" i="1" dirty="0"/>
              <a:t>akan </a:t>
            </a:r>
            <a:r>
              <a:rPr lang="tr-TR" i="1" dirty="0">
                <a:solidFill>
                  <a:srgbClr val="0070C0"/>
                </a:solidFill>
              </a:rPr>
              <a:t>su yatay bir boruda </a:t>
            </a:r>
            <a:r>
              <a:rPr lang="tr-TR" i="1" dirty="0"/>
              <a:t>(</a:t>
            </a:r>
            <a:r>
              <a:rPr lang="tr-TR" i="1" dirty="0">
                <a:solidFill>
                  <a:srgbClr val="7030A0"/>
                </a:solidFill>
              </a:rPr>
              <a:t>iç çap=2.5 cm</a:t>
            </a:r>
            <a:r>
              <a:rPr lang="tr-TR" i="1" dirty="0"/>
              <a:t>) </a:t>
            </a:r>
            <a:r>
              <a:rPr lang="tr-TR" i="1" dirty="0">
                <a:solidFill>
                  <a:srgbClr val="FF0000"/>
                </a:solidFill>
              </a:rPr>
              <a:t>20°C'den 60 °C’ye </a:t>
            </a:r>
            <a:r>
              <a:rPr lang="tr-TR" i="1" dirty="0"/>
              <a:t>ısıtılmaktadır.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Borunun </a:t>
            </a:r>
            <a:r>
              <a:rPr lang="tr-TR" i="1" dirty="0">
                <a:solidFill>
                  <a:srgbClr val="C00000"/>
                </a:solidFill>
              </a:rPr>
              <a:t>iç yüzey sıcaklığı 90°C’dir</a:t>
            </a:r>
            <a:r>
              <a:rPr lang="tr-TR" i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Eğer boru </a:t>
            </a:r>
            <a:r>
              <a:rPr lang="tr-TR" i="1" dirty="0">
                <a:solidFill>
                  <a:srgbClr val="00B050"/>
                </a:solidFill>
              </a:rPr>
              <a:t>1 m uzunluğa </a:t>
            </a:r>
            <a:r>
              <a:rPr lang="tr-TR" i="1" dirty="0"/>
              <a:t>sahip ise, taşınımla ısı aktarım katsayısını tahminleyiniz.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C6A6024-D8A6-4FD4-85EE-29EBD346B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524" y="4509120"/>
            <a:ext cx="336886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0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b="1" i="1" dirty="0"/>
              <a:t>Verilen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Suyun akış hızı=0.02 kg/s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Giriş sıcaklığı=20°C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Çıkış sıcaklığı=60°C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İç çap=2,5 cm =0.025 m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Borunun iç yüzey sıcaklığı=90°C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Borunun uzunluğu=1 m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B7E3E70-7A85-4D73-B377-D096680D5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377" y="1417637"/>
            <a:ext cx="336886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5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000000"/>
                    </a:solidFill>
                  </a:rPr>
                  <a:t>Fakat eğer </a:t>
                </a:r>
                <a:r>
                  <a:rPr lang="tr-TR" dirty="0">
                    <a:solidFill>
                      <a:srgbClr val="0070C0"/>
                    </a:solidFill>
                  </a:rPr>
                  <a:t>akışkan hareketli ise</a:t>
                </a:r>
                <a:r>
                  <a:rPr lang="tr-TR" dirty="0">
                    <a:solidFill>
                      <a:srgbClr val="000000"/>
                    </a:solidFill>
                  </a:rPr>
                  <a:t>, </a:t>
                </a:r>
                <a:r>
                  <a:rPr lang="tr-TR" dirty="0">
                    <a:solidFill>
                      <a:srgbClr val="FF0000"/>
                    </a:solidFill>
                  </a:rPr>
                  <a:t>ısı aktarımı taşınım </a:t>
                </a:r>
                <a:r>
                  <a:rPr lang="tr-TR" dirty="0">
                    <a:solidFill>
                      <a:srgbClr val="000000"/>
                    </a:solidFill>
                  </a:rPr>
                  <a:t>ile oluşacaktır ve </a:t>
                </a:r>
                <a:r>
                  <a:rPr lang="tr-TR" dirty="0">
                    <a:solidFill>
                      <a:srgbClr val="00B050"/>
                    </a:solidFill>
                  </a:rPr>
                  <a:t>Newton'un soğutma yasasını </a:t>
                </a:r>
                <a:r>
                  <a:rPr lang="tr-TR" dirty="0">
                    <a:solidFill>
                      <a:srgbClr val="000000"/>
                    </a:solidFill>
                  </a:rPr>
                  <a:t>kullanarak </a:t>
                </a:r>
                <a:r>
                  <a:rPr lang="tr-TR" dirty="0">
                    <a:solidFill>
                      <a:srgbClr val="C00000"/>
                    </a:solidFill>
                  </a:rPr>
                  <a:t>ısı aktarım hızı </a:t>
                </a:r>
                <a:r>
                  <a:rPr lang="tr-TR" dirty="0">
                    <a:solidFill>
                      <a:srgbClr val="000000"/>
                    </a:solidFill>
                  </a:rPr>
                  <a:t>şu şekilde yazılabilir;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𝑡𝑎</m:t>
                        </m:r>
                        <m:r>
                          <a:rPr lang="tr-T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şı</m:t>
                        </m:r>
                        <m:r>
                          <a:rPr lang="tr-T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ı</m:t>
                        </m:r>
                        <m:r>
                          <a:rPr lang="tr-T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tr-T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tr-T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tr-T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tr-T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tr-TR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000000"/>
                    </a:solidFill>
                  </a:rPr>
                  <a:t>Taşınım nedeniyle oluşan ısı aktarım hızının belirlenmesi, akışkan hareketinin bulunması nedeniyle </a:t>
                </a:r>
                <a:r>
                  <a:rPr lang="tr-TR" dirty="0">
                    <a:solidFill>
                      <a:srgbClr val="0070C0"/>
                    </a:solidFill>
                  </a:rPr>
                  <a:t>karmaşık hal alır.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 r="-199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6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Yaklaşım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Su bazı aksamlar yardımıyla aktığı için, problem taşınılma ısı aktarımını işaret etmektedir.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Öncelikle </a:t>
            </a:r>
            <a:r>
              <a:rPr lang="tr-TR" i="1" dirty="0" err="1"/>
              <a:t>Reynolds</a:t>
            </a:r>
            <a:r>
              <a:rPr lang="tr-TR" i="1" dirty="0"/>
              <a:t> sayısını hesaplayarak, akışın durağan olup olmadığını belirleyeceğiz.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/>
              <a:t>Reynolds</a:t>
            </a:r>
            <a:r>
              <a:rPr lang="tr-TR" i="1" dirty="0"/>
              <a:t> sayısına göre </a:t>
            </a:r>
            <a:r>
              <a:rPr lang="tr-TR" i="1" dirty="0" err="1"/>
              <a:t>Nusselt</a:t>
            </a:r>
            <a:r>
              <a:rPr lang="tr-TR" i="1" dirty="0"/>
              <a:t> sayısını hesaplamak için uygun Eşitlik kullanacağız.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/>
              <a:t>Nusselt</a:t>
            </a:r>
            <a:r>
              <a:rPr lang="tr-TR" i="1" dirty="0"/>
              <a:t> sayısından h değerini çekeceğiz.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226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b="1" i="1" dirty="0"/>
              <a:t>Çözüm 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/>
              <a:t>Reynolds</a:t>
            </a:r>
            <a:r>
              <a:rPr lang="tr-TR" i="1" dirty="0"/>
              <a:t> sayısını hesaplamak için suyun fiziksel özellikleri gereklidir.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/>
              <a:t>μ</a:t>
            </a:r>
            <a:r>
              <a:rPr lang="tr-TR" i="1" baseline="-25000" dirty="0" err="1"/>
              <a:t>w</a:t>
            </a:r>
            <a:r>
              <a:rPr lang="tr-TR" i="1" dirty="0"/>
              <a:t> dışındaki tüm fiziksel özellikler akışkanın ortalama yığın sıcaklığında, (20-60)/2=40°C değerlendirilmektedir. 40°C'de Tablo 4.1'den,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403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i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i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i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Yoğunluk ρ=992.2 kg/m</a:t>
            </a:r>
            <a:r>
              <a:rPr lang="tr-TR" i="1" baseline="30000" dirty="0"/>
              <a:t>3</a:t>
            </a:r>
            <a:r>
              <a:rPr lang="tr-TR" i="1" dirty="0"/>
              <a:t>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Özgül ısı </a:t>
            </a:r>
            <a:r>
              <a:rPr lang="tr-TR" i="1" dirty="0" err="1"/>
              <a:t>c</a:t>
            </a:r>
            <a:r>
              <a:rPr lang="tr-TR" i="1" baseline="-25000" dirty="0" err="1"/>
              <a:t>p</a:t>
            </a:r>
            <a:r>
              <a:rPr lang="tr-TR" i="1" dirty="0"/>
              <a:t>=4.175 </a:t>
            </a:r>
            <a:r>
              <a:rPr lang="tr-TR" i="1" dirty="0" err="1"/>
              <a:t>kJ</a:t>
            </a:r>
            <a:r>
              <a:rPr lang="tr-TR" i="1" dirty="0"/>
              <a:t>/(</a:t>
            </a:r>
            <a:r>
              <a:rPr lang="tr-TR" i="1" dirty="0" err="1"/>
              <a:t>kg°C</a:t>
            </a:r>
            <a:r>
              <a:rPr lang="tr-TR" i="1" dirty="0"/>
              <a:t>)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Isıl iletkenlik k=0.633 W/(</a:t>
            </a:r>
            <a:r>
              <a:rPr lang="tr-TR" i="1" dirty="0" err="1"/>
              <a:t>m°C</a:t>
            </a:r>
            <a:r>
              <a:rPr lang="tr-TR" i="1" dirty="0"/>
              <a:t>)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Viskozite (mutlak) μ=658,026 </a:t>
            </a:r>
            <a:r>
              <a:rPr lang="tr-TR" dirty="0"/>
              <a:t>x </a:t>
            </a:r>
            <a:r>
              <a:rPr lang="tr-TR" i="1" dirty="0"/>
              <a:t>10</a:t>
            </a:r>
            <a:r>
              <a:rPr lang="tr-TR" i="1" baseline="30000" dirty="0"/>
              <a:t>-6 </a:t>
            </a:r>
            <a:r>
              <a:rPr lang="tr-TR" i="1" dirty="0" err="1"/>
              <a:t>Pa</a:t>
            </a:r>
            <a:r>
              <a:rPr lang="tr-TR" i="1" dirty="0"/>
              <a:t> s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>
                <a:solidFill>
                  <a:srgbClr val="00B050"/>
                </a:solidFill>
              </a:rPr>
              <a:t>Prandtl</a:t>
            </a:r>
            <a:r>
              <a:rPr lang="tr-TR" i="1" dirty="0">
                <a:solidFill>
                  <a:srgbClr val="00B050"/>
                </a:solidFill>
              </a:rPr>
              <a:t> sayısı </a:t>
            </a:r>
            <a:r>
              <a:rPr lang="tr-TR" i="1" dirty="0" err="1">
                <a:solidFill>
                  <a:srgbClr val="00B050"/>
                </a:solidFill>
              </a:rPr>
              <a:t>N</a:t>
            </a:r>
            <a:r>
              <a:rPr lang="tr-TR" i="1" baseline="-25000" dirty="0" err="1">
                <a:solidFill>
                  <a:srgbClr val="00B050"/>
                </a:solidFill>
              </a:rPr>
              <a:t>pr</a:t>
            </a:r>
            <a:r>
              <a:rPr lang="tr-TR" i="1" dirty="0">
                <a:solidFill>
                  <a:srgbClr val="00B050"/>
                </a:solidFill>
              </a:rPr>
              <a:t>=4.3 </a:t>
            </a:r>
            <a:endParaRPr lang="tr-TR" dirty="0">
              <a:solidFill>
                <a:srgbClr val="00B050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EF28284-B0A3-477C-8FF9-1DD9A28819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1538"/>
          <a:stretch/>
        </p:blipFill>
        <p:spPr>
          <a:xfrm>
            <a:off x="6094412" y="116632"/>
            <a:ext cx="5666341" cy="321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8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</p:spPr>
            <p:txBody>
              <a:bodyPr>
                <a:noAutofit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𝜌</m:t>
                          </m:r>
                          <m:acc>
                            <m:accPr>
                              <m:chr m:val="̅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4</m:t>
                          </m:r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𝜋𝜇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02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658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026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</m:t>
                          </m:r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𝑃𝑎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025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1547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>
                    <a:solidFill>
                      <a:srgbClr val="0070C0"/>
                    </a:solidFill>
                  </a:rPr>
                  <a:t>Reynolds sayısı 2100'den küçük </a:t>
                </a:r>
                <a:r>
                  <a:rPr lang="tr-TR" i="1" dirty="0"/>
                  <a:t>olduğu için akış durağandır. </a:t>
                </a: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425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</p:spPr>
            <p:txBody>
              <a:bodyPr>
                <a:noAutofit/>
              </a:bodyPr>
              <a:lstStyle/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90°C'de </a:t>
                </a:r>
                <a:r>
                  <a:rPr lang="tr-TR" i="1" dirty="0" err="1"/>
                  <a:t>μ</a:t>
                </a:r>
                <a:r>
                  <a:rPr lang="tr-TR" i="1" baseline="-25000" dirty="0" err="1"/>
                  <a:t>w</a:t>
                </a:r>
                <a:r>
                  <a:rPr lang="tr-TR" i="1" dirty="0"/>
                  <a:t>=308,909 </a:t>
                </a:r>
                <a:r>
                  <a:rPr lang="tr-TR" dirty="0"/>
                  <a:t>x </a:t>
                </a:r>
                <a:r>
                  <a:rPr lang="tr-TR" i="1" dirty="0"/>
                  <a:t>10</a:t>
                </a:r>
                <a:r>
                  <a:rPr lang="tr-TR" i="1" baseline="30000" dirty="0"/>
                  <a:t>-6</a:t>
                </a:r>
                <a:r>
                  <a:rPr lang="tr-TR" i="1" dirty="0"/>
                  <a:t> </a:t>
                </a:r>
                <a:r>
                  <a:rPr lang="tr-TR" i="1" dirty="0" err="1"/>
                  <a:t>Pa</a:t>
                </a:r>
                <a:r>
                  <a:rPr lang="tr-TR" i="1" dirty="0"/>
                  <a:t> s olarak kullanırız.</a:t>
                </a:r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1,86 </m:t>
                      </m:r>
                      <m:sSup>
                        <m:s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𝑅𝑒</m:t>
                                  </m:r>
                                </m:sub>
                              </m:s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× </m:t>
                              </m:r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𝑃𝑟</m:t>
                                  </m:r>
                                </m:sub>
                              </m:s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× </m:t>
                              </m:r>
                              <m:f>
                                <m:f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0,33</m:t>
                          </m:r>
                        </m:sup>
                      </m:sSup>
                      <m:sSup>
                        <m:s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0,14</m:t>
                          </m:r>
                        </m:sup>
                      </m:sSup>
                    </m:oMath>
                  </m:oMathPara>
                </a14:m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=1,86 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(1547,9 ×4,3 ×0,025)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0,33</m:t>
                          </m:r>
                        </m:sup>
                      </m:sSup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658,016 ×</m:t>
                                  </m:r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−6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308,909 × </m:t>
                                  </m:r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−6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0,14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=11,2</m:t>
                      </m:r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943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</p:spPr>
            <p:txBody>
              <a:bodyPr>
                <a:noAutofit/>
              </a:bodyPr>
              <a:lstStyle/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 err="1"/>
                  <a:t>Taşınımla</a:t>
                </a:r>
                <a:r>
                  <a:rPr lang="tr-TR" i="1" dirty="0"/>
                  <a:t> ısı aktarım katsayısı </a:t>
                </a:r>
                <a:r>
                  <a:rPr lang="tr-TR" i="1" dirty="0" err="1"/>
                  <a:t>Nusselt</a:t>
                </a:r>
                <a:r>
                  <a:rPr lang="tr-TR" i="1" dirty="0"/>
                  <a:t> sayısından elde edile </a:t>
                </a:r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𝑁𝑢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633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e>
                              </m:d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025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284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/(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℃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458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Örnek 4.12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i="1" dirty="0"/>
              <a:t>Eğer, tüm diğer koşullar aynı tutularak, daha önce örnekteki suyun akış hızı 0.02 kg/s'den 0.2 kg/s'ye yükseltilirse, </a:t>
            </a:r>
            <a:r>
              <a:rPr lang="tr-TR" i="1" dirty="0" err="1"/>
              <a:t>taşınımla</a:t>
            </a:r>
            <a:r>
              <a:rPr lang="tr-TR" i="1" dirty="0"/>
              <a:t> ısı aktarım katsayısının yeni değerini hesaplayınız. </a:t>
            </a:r>
            <a:endParaRPr lang="tr-TR" dirty="0"/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C6A6024-D8A6-4FD4-85EE-29EBD346B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524" y="4509120"/>
            <a:ext cx="336886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b="1" i="1" dirty="0"/>
              <a:t>Verilen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Suyun akış hızı=0,2 kg/s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Giriş sıcaklığı=20°C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Çıkış sıcaklığı=60°C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İç çap=2,5 cm =0.025 m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Borunun iç yüzey sıcaklığı=90°C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Borunun uzunluğu=1 m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B7E3E70-7A85-4D73-B377-D096680D5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377" y="1417637"/>
            <a:ext cx="336886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3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Yaklaşım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i="1" dirty="0" err="1"/>
                  <a:t>Reynolds</a:t>
                </a:r>
                <a:r>
                  <a:rPr lang="tr-TR" i="1" dirty="0"/>
                  <a:t> sayısını hesaplayarak akışın kargaşalı olup olmadığını belirleyeceğiz.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i="1" dirty="0"/>
                  <a:t>Eğer akış kargaşalı ise </a:t>
                </a:r>
                <a:r>
                  <a:rPr lang="tr-TR" i="1" dirty="0" err="1"/>
                  <a:t>Nusselt</a:t>
                </a:r>
                <a:r>
                  <a:rPr lang="tr-TR" i="1" dirty="0"/>
                  <a:t> sayısını hesaplamak için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023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𝑃𝑟</m:t>
                              </m:r>
                            </m:sub>
                          </m:sSub>
                        </m:e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sup>
                      </m:sSup>
                      <m:sSup>
                        <m:s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tr-TR" i="1" dirty="0"/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i="1" dirty="0"/>
                  <a:t>Yüzey ısı aktarım katsayısı </a:t>
                </a:r>
                <a:r>
                  <a:rPr lang="tr-TR" i="1" dirty="0" err="1"/>
                  <a:t>Nusselt</a:t>
                </a:r>
                <a:r>
                  <a:rPr lang="tr-TR" i="1" dirty="0"/>
                  <a:t> sayısından hesaplanacak.</a:t>
                </a: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026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b="1" i="1" dirty="0"/>
              <a:t>Çözüm 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/>
              <a:t>Reynolds</a:t>
            </a:r>
            <a:r>
              <a:rPr lang="tr-TR" i="1" dirty="0"/>
              <a:t> sayısını hesaplamak için suyun fiziksel özellikleri gereklidir.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/>
              <a:t>μ</a:t>
            </a:r>
            <a:r>
              <a:rPr lang="tr-TR" i="1" baseline="-25000" dirty="0" err="1"/>
              <a:t>w</a:t>
            </a:r>
            <a:r>
              <a:rPr lang="tr-TR" i="1" dirty="0"/>
              <a:t> dışındaki tüm fiziksel özellikler akışkanın ortalama yığın sıcaklığında, (20-60)/2=40°C değerlendirilmektedir. 40°C'de Tablo 4.1'den,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122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B050"/>
                </a:solidFill>
              </a:rPr>
              <a:t>Akışkanın viskoz özellikleri </a:t>
            </a:r>
            <a:r>
              <a:rPr lang="tr-TR" dirty="0">
                <a:solidFill>
                  <a:srgbClr val="000000"/>
                </a:solidFill>
              </a:rPr>
              <a:t>nedeniyle bir akışkan bir katı yüzeyin üzerinden geçerken bir </a:t>
            </a:r>
            <a:r>
              <a:rPr lang="tr-TR" dirty="0">
                <a:solidFill>
                  <a:srgbClr val="0070C0"/>
                </a:solidFill>
              </a:rPr>
              <a:t>hız profili gelişir</a:t>
            </a:r>
            <a:r>
              <a:rPr lang="tr-TR" dirty="0">
                <a:solidFill>
                  <a:srgbClr val="000000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chemeClr val="accent4">
                    <a:lumMod val="75000"/>
                  </a:schemeClr>
                </a:solidFill>
              </a:rPr>
              <a:t>Duvara yakın olan akışkan </a:t>
            </a:r>
            <a:r>
              <a:rPr lang="tr-TR" dirty="0">
                <a:solidFill>
                  <a:srgbClr val="7030A0"/>
                </a:solidFill>
              </a:rPr>
              <a:t>hareket etmez </a:t>
            </a:r>
            <a:r>
              <a:rPr lang="tr-TR" dirty="0">
                <a:solidFill>
                  <a:srgbClr val="000000"/>
                </a:solidFill>
              </a:rPr>
              <a:t>fakat ona "</a:t>
            </a:r>
            <a:r>
              <a:rPr lang="tr-TR" dirty="0">
                <a:solidFill>
                  <a:srgbClr val="FF0000"/>
                </a:solidFill>
              </a:rPr>
              <a:t>yapışır</a:t>
            </a:r>
            <a:r>
              <a:rPr lang="tr-TR" dirty="0">
                <a:solidFill>
                  <a:srgbClr val="000000"/>
                </a:solidFill>
              </a:rPr>
              <a:t>", duvardan uzaklaştıkça hız artar.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0000"/>
                </a:solidFill>
              </a:rPr>
              <a:t>Akışkanın viskoz özelliklerinin önemli etkisiyle akış halinde olan akışkanda bir </a:t>
            </a:r>
            <a:r>
              <a:rPr lang="tr-TR" dirty="0">
                <a:solidFill>
                  <a:srgbClr val="FF0000"/>
                </a:solidFill>
              </a:rPr>
              <a:t>sınır katmanı gelişir</a:t>
            </a:r>
            <a:r>
              <a:rPr lang="tr-TR" dirty="0">
                <a:solidFill>
                  <a:srgbClr val="000000"/>
                </a:solidFill>
              </a:rPr>
              <a:t>. 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8815DB7-7B5B-415E-8BB3-6E57D31361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1" r="32283"/>
          <a:stretch/>
        </p:blipFill>
        <p:spPr bwMode="auto">
          <a:xfrm>
            <a:off x="3602568" y="4422822"/>
            <a:ext cx="4983687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41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32656"/>
            <a:ext cx="9782800" cy="626469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Yoğunluk ρ=992.2 kg/m</a:t>
            </a:r>
            <a:r>
              <a:rPr lang="tr-TR" i="1" baseline="30000" dirty="0"/>
              <a:t>3</a:t>
            </a:r>
            <a:r>
              <a:rPr lang="tr-TR" i="1" dirty="0"/>
              <a:t>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Özgül ısı </a:t>
            </a:r>
            <a:r>
              <a:rPr lang="tr-TR" i="1" dirty="0" err="1"/>
              <a:t>c</a:t>
            </a:r>
            <a:r>
              <a:rPr lang="tr-TR" i="1" baseline="-25000" dirty="0" err="1"/>
              <a:t>p</a:t>
            </a:r>
            <a:r>
              <a:rPr lang="tr-TR" i="1" dirty="0"/>
              <a:t>=4.175 </a:t>
            </a:r>
            <a:r>
              <a:rPr lang="tr-TR" i="1" dirty="0" err="1"/>
              <a:t>kJ</a:t>
            </a:r>
            <a:r>
              <a:rPr lang="tr-TR" i="1" dirty="0"/>
              <a:t>/(</a:t>
            </a:r>
            <a:r>
              <a:rPr lang="tr-TR" i="1" dirty="0" err="1"/>
              <a:t>kg°C</a:t>
            </a:r>
            <a:r>
              <a:rPr lang="tr-TR" i="1" dirty="0"/>
              <a:t>)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Isıl iletkenlik k=0.633 W/(</a:t>
            </a:r>
            <a:r>
              <a:rPr lang="tr-TR" i="1" dirty="0" err="1"/>
              <a:t>m°C</a:t>
            </a:r>
            <a:r>
              <a:rPr lang="tr-TR" i="1" dirty="0"/>
              <a:t>)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Viskozite (mutlak) μ=658026 </a:t>
            </a:r>
            <a:r>
              <a:rPr lang="tr-TR" dirty="0"/>
              <a:t>x </a:t>
            </a:r>
            <a:r>
              <a:rPr lang="tr-TR" i="1" dirty="0"/>
              <a:t>10</a:t>
            </a:r>
            <a:r>
              <a:rPr lang="tr-TR" i="1" baseline="30000" dirty="0"/>
              <a:t>-6 </a:t>
            </a:r>
            <a:r>
              <a:rPr lang="tr-TR" i="1" dirty="0" err="1"/>
              <a:t>Pa</a:t>
            </a:r>
            <a:r>
              <a:rPr lang="tr-TR" i="1" dirty="0"/>
              <a:t> s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/>
              <a:t>Prandtl</a:t>
            </a:r>
            <a:r>
              <a:rPr lang="tr-TR" i="1" dirty="0"/>
              <a:t> sayısı </a:t>
            </a:r>
            <a:r>
              <a:rPr lang="tr-TR" i="1" dirty="0" err="1"/>
              <a:t>N</a:t>
            </a:r>
            <a:r>
              <a:rPr lang="tr-TR" i="1" baseline="-25000" dirty="0" err="1"/>
              <a:t>pr</a:t>
            </a:r>
            <a:r>
              <a:rPr lang="tr-TR" i="1" dirty="0"/>
              <a:t>=4.3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005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</p:spPr>
            <p:txBody>
              <a:bodyPr>
                <a:noAutofit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𝜌</m:t>
                          </m:r>
                          <m:acc>
                            <m:accPr>
                              <m:chr m:val="̅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4</m:t>
                          </m:r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𝜋𝜇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(0,2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(658,026 ×</m:t>
                          </m:r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𝑃𝑎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)(0,025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=15479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>
                    <a:solidFill>
                      <a:srgbClr val="00B050"/>
                    </a:solidFill>
                  </a:rPr>
                  <a:t>Reynolds sayısı 10000'den büyük </a:t>
                </a:r>
                <a:r>
                  <a:rPr lang="tr-TR" i="1" dirty="0"/>
                  <a:t>olduğu için akış kargaşalıdır. </a:t>
                </a: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965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</p:spPr>
            <p:txBody>
              <a:bodyPr>
                <a:noAutofit/>
              </a:bodyPr>
              <a:lstStyle/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90°C'de </a:t>
                </a:r>
                <a:r>
                  <a:rPr lang="tr-TR" i="1" dirty="0" err="1"/>
                  <a:t>μ</a:t>
                </a:r>
                <a:r>
                  <a:rPr lang="tr-TR" i="1" baseline="-25000" dirty="0" err="1"/>
                  <a:t>w</a:t>
                </a:r>
                <a:r>
                  <a:rPr lang="tr-TR" i="1" dirty="0"/>
                  <a:t>=308,909 </a:t>
                </a:r>
                <a:r>
                  <a:rPr lang="tr-TR" dirty="0"/>
                  <a:t>x </a:t>
                </a:r>
                <a:r>
                  <a:rPr lang="tr-TR" i="1" dirty="0"/>
                  <a:t>10</a:t>
                </a:r>
                <a:r>
                  <a:rPr lang="tr-TR" i="1" baseline="30000" dirty="0"/>
                  <a:t>-6</a:t>
                </a:r>
                <a:r>
                  <a:rPr lang="tr-TR" i="1" dirty="0"/>
                  <a:t> </a:t>
                </a:r>
                <a:r>
                  <a:rPr lang="tr-TR" i="1" dirty="0" err="1"/>
                  <a:t>Pa</a:t>
                </a:r>
                <a:r>
                  <a:rPr lang="tr-TR" i="1" dirty="0"/>
                  <a:t> s olarak kullanırız.</a:t>
                </a:r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023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𝑃𝑟</m:t>
                              </m:r>
                            </m:sub>
                          </m:sSub>
                        </m:e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sup>
                      </m:sSup>
                      <m:sSup>
                        <m:s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023</m:t>
                      </m:r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15479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33</m:t>
                          </m:r>
                        </m:sup>
                      </m:sSup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658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016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×</m:t>
                                  </m:r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308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909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× </m:t>
                                  </m:r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93</m:t>
                      </m:r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871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</p:spPr>
            <p:txBody>
              <a:bodyPr>
                <a:noAutofit/>
              </a:bodyPr>
              <a:lstStyle/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Taşınımla ısı aktarım katsayısı </a:t>
                </a:r>
                <a:r>
                  <a:rPr lang="tr-TR" i="1" dirty="0" err="1"/>
                  <a:t>Nusselt</a:t>
                </a:r>
                <a:r>
                  <a:rPr lang="tr-TR" i="1" dirty="0"/>
                  <a:t> sayısından elde edile </a:t>
                </a:r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𝑁𝑢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93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633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e>
                              </m:d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025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2355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/(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℃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87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Örnek 4.13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Tüm diğer koşullar aynı tutulurken, eğer boru içindeki akışkanın hızı iki katına çıkartılırsa </a:t>
            </a:r>
            <a:r>
              <a:rPr lang="tr-TR" i="1" dirty="0">
                <a:solidFill>
                  <a:srgbClr val="FF0000"/>
                </a:solidFill>
              </a:rPr>
              <a:t>kargaşalı akış için </a:t>
            </a:r>
            <a:r>
              <a:rPr lang="tr-TR" i="1" dirty="0"/>
              <a:t>taşınımla ısı aktarım katsayısındaki beklenen yüzde artış nedir?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942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tr-TR" b="1" i="1" dirty="0"/>
                  <a:t>Yaklaşım 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tr-TR" i="1" dirty="0"/>
                  <a:t>Borudaki kargaşalı akış için aşağıdaki eşitliği kullanacağız. 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023</m:t>
                      </m:r>
                      <m:r>
                        <a:rPr lang="tr-TR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  <m:r>
                        <a:rPr lang="tr-TR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𝑃𝑟</m:t>
                              </m:r>
                            </m:sub>
                          </m:sSub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33</m:t>
                          </m:r>
                        </m:sup>
                      </m:sSup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 r="-31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106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b="1" i="1" dirty="0"/>
                  <a:t>Çözüm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Bu eşitliği şu şekilde tekrar yazabiliriz </a:t>
                </a:r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𝑁𝑢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𝑁𝑢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olduğu için, </a:t>
                </a: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552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𝑁𝑢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𝑁𝑢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(2)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0,8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=1,74 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Bu ifade h</a:t>
                </a:r>
                <a:r>
                  <a:rPr lang="tr-TR" i="1" baseline="-25000" dirty="0"/>
                  <a:t>2</a:t>
                </a:r>
                <a:r>
                  <a:rPr lang="tr-TR" i="1" dirty="0"/>
                  <a:t>=1.74h, anlamına gelmektedir. 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Dolayısıyla, </a:t>
                </a:r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%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𝐴𝑟𝑡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ış=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1,74 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×100=74%</m:t>
                      </m:r>
                    </m:oMath>
                  </m:oMathPara>
                </a14:m>
                <a:endParaRPr lang="tr-TR" dirty="0"/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Beklendiği gibi, hız taşınımla ısı aktarım katsayısı üzerinde önemli bir etkiye sahiptir. </a:t>
                </a: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 b="-59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71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Örnek 4.13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 sıvı gıda borulu bir ısı değiştiricide ısıtılmak istenmektedir.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Borunun iç duvar sıcaklığı 110°C'dir.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Borunun iç çapı 30 mm'dir.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Ürün 0,5 kg/s hızla akmaktadır.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Eğer ürünün başlangıç sıcaklığı 7°C ise taşınımla </a:t>
            </a:r>
            <a:r>
              <a:rPr lang="tr-TR" dirty="0">
                <a:solidFill>
                  <a:srgbClr val="FF0000"/>
                </a:solidFill>
              </a:rPr>
              <a:t>ısı aktarım katsayısını hesaplayınız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118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Ürünün ısıl özellikleri şu şekildedir: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özgül ısı=3,7 </a:t>
            </a:r>
            <a:r>
              <a:rPr lang="tr-TR" dirty="0" err="1"/>
              <a:t>kj</a:t>
            </a:r>
            <a:r>
              <a:rPr lang="tr-TR" dirty="0"/>
              <a:t>/(</a:t>
            </a:r>
            <a:r>
              <a:rPr lang="tr-TR" dirty="0" err="1"/>
              <a:t>kg°C</a:t>
            </a:r>
            <a:r>
              <a:rPr lang="tr-TR" dirty="0"/>
              <a:t>),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ısıl iletkenlik=0,6 W/(</a:t>
            </a:r>
            <a:r>
              <a:rPr lang="tr-TR" dirty="0" err="1"/>
              <a:t>m°C</a:t>
            </a:r>
            <a:r>
              <a:rPr lang="tr-TR" dirty="0"/>
              <a:t>),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ürün viskozitesi=500x10</a:t>
            </a:r>
            <a:r>
              <a:rPr lang="tr-TR" baseline="30000" dirty="0"/>
              <a:t>-6</a:t>
            </a:r>
            <a:r>
              <a:rPr lang="tr-TR" dirty="0"/>
              <a:t> </a:t>
            </a:r>
            <a:r>
              <a:rPr lang="tr-TR" dirty="0" err="1"/>
              <a:t>Pa</a:t>
            </a:r>
            <a:r>
              <a:rPr lang="tr-TR" dirty="0"/>
              <a:t> s,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yoğunluk=1000 kg/m</a:t>
            </a:r>
            <a:r>
              <a:rPr lang="tr-TR" baseline="30000" dirty="0"/>
              <a:t>3</a:t>
            </a:r>
            <a:r>
              <a:rPr lang="tr-TR" dirty="0"/>
              <a:t>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110°C'deki ürün viskozitesi=410x10</a:t>
            </a:r>
            <a:r>
              <a:rPr lang="tr-TR" baseline="30000" dirty="0"/>
              <a:t>-6</a:t>
            </a:r>
            <a:r>
              <a:rPr lang="tr-TR" dirty="0"/>
              <a:t> </a:t>
            </a:r>
            <a:r>
              <a:rPr lang="tr-TR" dirty="0" err="1"/>
              <a:t>Pa</a:t>
            </a:r>
            <a:r>
              <a:rPr lang="tr-TR" dirty="0"/>
              <a:t> s'dir. </a:t>
            </a:r>
          </a:p>
        </p:txBody>
      </p:sp>
    </p:spTree>
    <p:extLst>
      <p:ext uri="{BB962C8B-B14F-4D97-AF65-F5344CB8AC3E}">
        <p14:creationId xmlns:p14="http://schemas.microsoft.com/office/powerpoint/2010/main" val="321366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 katman borunun merkezine doğru genişler.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70C0"/>
                </a:solidFill>
              </a:rPr>
              <a:t>Durağan</a:t>
            </a:r>
            <a:r>
              <a:rPr lang="tr-TR" dirty="0"/>
              <a:t> (</a:t>
            </a:r>
            <a:r>
              <a:rPr lang="tr-TR" dirty="0" err="1"/>
              <a:t>laminer</a:t>
            </a:r>
            <a:r>
              <a:rPr lang="tr-TR" dirty="0"/>
              <a:t>) akış koşullarında oluşan </a:t>
            </a:r>
            <a:r>
              <a:rPr lang="tr-TR" dirty="0">
                <a:solidFill>
                  <a:srgbClr val="00B050"/>
                </a:solidFill>
              </a:rPr>
              <a:t>parabolik hız profili,</a:t>
            </a:r>
            <a:r>
              <a:rPr lang="tr-TR" dirty="0"/>
              <a:t> katı yüzeyle temas halinde olan yapışkan katman tarafından oluşan sürüklenmenin </a:t>
            </a:r>
            <a:r>
              <a:rPr lang="tr-TR" dirty="0">
                <a:solidFill>
                  <a:srgbClr val="FF0000"/>
                </a:solidFill>
              </a:rPr>
              <a:t>borunun merkezindeki hızı </a:t>
            </a:r>
            <a:r>
              <a:rPr lang="tr-TR" dirty="0"/>
              <a:t>etkilediğini göstermektedir.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FBFA20B-084A-484F-BA29-8F121AE4E1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1" r="32283"/>
          <a:stretch/>
        </p:blipFill>
        <p:spPr bwMode="auto">
          <a:xfrm>
            <a:off x="3428047" y="3947346"/>
            <a:ext cx="6113580" cy="2650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222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</p:spPr>
            <p:txBody>
              <a:bodyPr>
                <a:normAutofit fontScale="92500"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𝜌</m:t>
                          </m:r>
                          <m:acc>
                            <m:accPr>
                              <m:chr m:val="̅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4</m:t>
                          </m:r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𝜋𝜇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</m:t>
                          </m:r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𝑃𝑎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030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42441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b="0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i="1" dirty="0">
                    <a:solidFill>
                      <a:srgbClr val="00B050"/>
                    </a:solidFill>
                  </a:rPr>
                  <a:t>Reynolds sayısı 10000'den büyük </a:t>
                </a:r>
                <a:r>
                  <a:rPr lang="tr-TR" i="1" dirty="0"/>
                  <a:t>olduğu için akış kargaşalıdır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𝑃𝑟</m:t>
                          </m:r>
                        </m:sub>
                      </m:sSub>
                      <m:r>
                        <a:rPr lang="tr-TR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500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×</m:t>
                              </m:r>
                              <m:sSup>
                                <m:s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𝑃𝑎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3700</m:t>
                          </m:r>
                          <m:f>
                            <m:f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num>
                            <m:den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℃</m:t>
                              </m:r>
                            </m:den>
                          </m:f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f>
                            <m:f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℃</m:t>
                              </m:r>
                            </m:den>
                          </m:f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08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  <a:blipFill>
                <a:blip r:embed="rId2"/>
                <a:stretch>
                  <a:fillRect l="-11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531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110°C'de </a:t>
                </a:r>
                <a:r>
                  <a:rPr lang="tr-TR" i="1" dirty="0" err="1"/>
                  <a:t>μ</a:t>
                </a:r>
                <a:r>
                  <a:rPr lang="tr-TR" i="1" baseline="-25000" dirty="0" err="1"/>
                  <a:t>w</a:t>
                </a:r>
                <a:r>
                  <a:rPr lang="tr-TR" i="1" dirty="0"/>
                  <a:t>= </a:t>
                </a:r>
                <a:r>
                  <a:rPr lang="tr-TR" dirty="0"/>
                  <a:t>410x10</a:t>
                </a:r>
                <a:r>
                  <a:rPr lang="tr-TR" baseline="30000" dirty="0"/>
                  <a:t>-6</a:t>
                </a:r>
                <a:r>
                  <a:rPr lang="tr-TR" dirty="0"/>
                  <a:t> </a:t>
                </a:r>
                <a:r>
                  <a:rPr lang="tr-TR" i="1" dirty="0" err="1"/>
                  <a:t>Pa</a:t>
                </a:r>
                <a:r>
                  <a:rPr lang="tr-TR" i="1" dirty="0"/>
                  <a:t> s olarak kullanırız.</a:t>
                </a:r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023</m:t>
                      </m:r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  <m: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𝑃𝑟</m:t>
                              </m:r>
                            </m:sub>
                          </m:sSub>
                        </m:e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sup>
                      </m:sSup>
                      <m:sSup>
                        <m:s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023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42441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08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33</m:t>
                          </m:r>
                        </m:sup>
                      </m:sSup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500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×</m:t>
                                  </m:r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410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× </m:t>
                                  </m:r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172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76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</p:spPr>
            <p:txBody>
              <a:bodyPr>
                <a:noAutofit/>
              </a:bodyPr>
              <a:lstStyle/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Taşınımla ısı aktarım katsayısı </a:t>
                </a:r>
                <a:r>
                  <a:rPr lang="tr-TR" i="1" dirty="0" err="1"/>
                  <a:t>Nusselt</a:t>
                </a:r>
                <a:r>
                  <a:rPr lang="tr-TR" i="1" dirty="0"/>
                  <a:t> sayısından elde edile </a:t>
                </a:r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𝑁𝑢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172,7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)(0,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℃</m:t>
                                  </m:r>
                                </m:e>
                              </m:d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(0,03 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3454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/(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℃)</m:t>
                      </m:r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987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Örnek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 90°C'deki hava yeşil bezelyelerin oluşturduğu derin bir yataktan geçerken </a:t>
            </a:r>
            <a:r>
              <a:rPr lang="tr-TR" i="1" dirty="0" err="1"/>
              <a:t>taşınımla</a:t>
            </a:r>
            <a:r>
              <a:rPr lang="tr-TR" i="1" dirty="0"/>
              <a:t> ısı aktarım katsayısını hesaplayınız.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Bezelyenin yüzey sıcaklığını 30°C olarak varsayınız. Her bir bezelyenin çapı 0.5 cm'dir.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Yataktan geçen havanın hızı 0.3 m/s’dir.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411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b="1" i="1" dirty="0"/>
              <a:t>Verilen 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Bezelyenin çapı=0.005 m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Hava sıcaklığı=90°C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Bezelyenin sıcaklığı=30°C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Hava hızı=0.3 m/s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310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b="1" i="1" dirty="0"/>
              <a:t>Yaklaşım  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Hava daldırılmış küresel cismin (yeşil bezelye) üzerinden geçmekte olduğu için, </a:t>
                </a:r>
                <a:r>
                  <a:rPr lang="tr-TR" i="1" dirty="0" err="1"/>
                  <a:t>N</a:t>
                </a:r>
                <a:r>
                  <a:rPr lang="tr-TR" i="1" baseline="-25000" dirty="0" err="1"/>
                  <a:t>Nu</a:t>
                </a:r>
                <a:r>
                  <a:rPr lang="tr-TR" i="1" dirty="0"/>
                  <a:t> sayısını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𝑃𝑟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{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&lt; 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𝑅𝑒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70000</m:t>
                            </m:r>
                          </m:e>
                        </m:mr>
                        <m:m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&lt; 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𝑃𝑟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400</m:t>
                            </m:r>
                          </m:e>
                        </m:mr>
                      </m:m>
                    </m:oMath>
                  </m:oMathPara>
                </a14:m>
                <a:endParaRPr lang="tr-TR" i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Eşitlik 'dan </a:t>
                </a:r>
                <a:r>
                  <a:rPr lang="tr-TR" i="1" dirty="0" err="1"/>
                  <a:t>tahminleyeceğiz</a:t>
                </a:r>
                <a:r>
                  <a:rPr lang="tr-TR" i="1" dirty="0"/>
                  <a:t>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 err="1"/>
                  <a:t>Nusselt</a:t>
                </a:r>
                <a:r>
                  <a:rPr lang="tr-TR" i="1" dirty="0"/>
                  <a:t> sayısı bize </a:t>
                </a:r>
                <a:r>
                  <a:rPr lang="tr-TR" i="1" dirty="0" err="1"/>
                  <a:t>h’ın</a:t>
                </a:r>
                <a:r>
                  <a:rPr lang="tr-TR" i="1" dirty="0"/>
                  <a:t> değerini verecektir. </a:t>
                </a: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85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b="1" i="1" dirty="0"/>
              <a:t>Çözüm   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</p:spPr>
            <p:txBody>
              <a:bodyPr>
                <a:noAutofit/>
              </a:bodyPr>
              <a:lstStyle/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Havanın özellikleri </a:t>
                </a:r>
                <a:r>
                  <a:rPr lang="tr-TR" i="1" dirty="0" err="1"/>
                  <a:t>T</a:t>
                </a:r>
                <a:r>
                  <a:rPr lang="tr-TR" i="1" baseline="-25000" dirty="0" err="1"/>
                  <a:t>f</a:t>
                </a:r>
                <a:r>
                  <a:rPr lang="tr-TR" i="1" dirty="0"/>
                  <a:t> sıcaklığında alınacaktır </a:t>
                </a:r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90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℃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677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Tablo A.4.4'ten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ρ= 1.025 kg/ m</a:t>
            </a:r>
            <a:r>
              <a:rPr lang="tr-TR" i="1" baseline="30000" dirty="0"/>
              <a:t>3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/>
              <a:t>c</a:t>
            </a:r>
            <a:r>
              <a:rPr lang="tr-TR" i="1" baseline="-25000" dirty="0" err="1"/>
              <a:t>p</a:t>
            </a:r>
            <a:r>
              <a:rPr lang="tr-TR" i="1" dirty="0"/>
              <a:t> =1.017 </a:t>
            </a:r>
            <a:r>
              <a:rPr lang="tr-TR" i="1" dirty="0" err="1"/>
              <a:t>kj</a:t>
            </a:r>
            <a:r>
              <a:rPr lang="tr-TR" i="1" dirty="0"/>
              <a:t>//(</a:t>
            </a:r>
            <a:r>
              <a:rPr lang="tr-TR" i="1" dirty="0" err="1"/>
              <a:t>kg°C</a:t>
            </a:r>
            <a:r>
              <a:rPr lang="tr-TR" i="1" dirty="0"/>
              <a:t>)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k = 0.0279 W/ (m °C)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μ= 19,907 </a:t>
            </a:r>
            <a:r>
              <a:rPr lang="tr-TR" dirty="0"/>
              <a:t>x</a:t>
            </a:r>
            <a:r>
              <a:rPr lang="tr-TR" i="1" dirty="0"/>
              <a:t> 10</a:t>
            </a:r>
            <a:r>
              <a:rPr lang="tr-TR" i="1" baseline="30000" dirty="0"/>
              <a:t>-6</a:t>
            </a:r>
            <a:r>
              <a:rPr lang="tr-TR" i="1" dirty="0"/>
              <a:t> </a:t>
            </a:r>
            <a:r>
              <a:rPr lang="tr-TR" i="1" dirty="0" err="1"/>
              <a:t>Pa</a:t>
            </a:r>
            <a:r>
              <a:rPr lang="tr-TR" i="1" dirty="0"/>
              <a:t> s </a:t>
            </a: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/>
              <a:t>N</a:t>
            </a:r>
            <a:r>
              <a:rPr lang="tr-TR" i="1" baseline="-25000" dirty="0" err="1"/>
              <a:t>Pr</a:t>
            </a:r>
            <a:r>
              <a:rPr lang="tr-TR" i="1" dirty="0"/>
              <a:t> = 0.71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8451B56-13A7-4E3A-B4FA-8DF048D47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380" y="285362"/>
            <a:ext cx="5976664" cy="535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5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 err="1"/>
                  <a:t>Reynolds</a:t>
                </a:r>
                <a:r>
                  <a:rPr lang="tr-TR" i="1" dirty="0"/>
                  <a:t> sayısı aşağıdaki gibi hesaplanır </a:t>
                </a:r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025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005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19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907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</m:t>
                          </m:r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𝑃𝑎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77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bSup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𝑃𝑟</m:t>
                          </m:r>
                        </m:sub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77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71</m:t>
                              </m:r>
                            </m:e>
                          </m:d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33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71</m:t>
                      </m:r>
                    </m:oMath>
                  </m:oMathPara>
                </a14:m>
                <a:endParaRPr lang="tr-TR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71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0279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e>
                              </m:d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005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37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/(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℃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968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Boru içinden akarken akışkan içinde </a:t>
            </a:r>
            <a:r>
              <a:rPr lang="tr-TR" dirty="0">
                <a:solidFill>
                  <a:srgbClr val="00B050"/>
                </a:solidFill>
              </a:rPr>
              <a:t>hız profiline benzer </a:t>
            </a:r>
            <a:r>
              <a:rPr lang="tr-TR" dirty="0"/>
              <a:t>şekilde, </a:t>
            </a:r>
            <a:r>
              <a:rPr lang="tr-TR" dirty="0">
                <a:solidFill>
                  <a:srgbClr val="FF0000"/>
                </a:solidFill>
              </a:rPr>
              <a:t>sıcaklık profili gelişir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Boru yüzeyinin sıcaklığının </a:t>
            </a:r>
            <a:r>
              <a:rPr lang="tr-TR" i="1" dirty="0" err="1"/>
              <a:t>T</a:t>
            </a:r>
            <a:r>
              <a:rPr lang="tr-TR" baseline="-25000" dirty="0" err="1"/>
              <a:t>s</a:t>
            </a:r>
            <a:r>
              <a:rPr lang="tr-TR" dirty="0"/>
              <a:t> sıcaklığında sabit kaldığını ve akışkanın </a:t>
            </a:r>
            <a:r>
              <a:rPr lang="tr-TR" i="1" dirty="0"/>
              <a:t>T</a:t>
            </a:r>
            <a:r>
              <a:rPr lang="tr-TR" baseline="-25000" dirty="0"/>
              <a:t>i</a:t>
            </a:r>
            <a:r>
              <a:rPr lang="tr-TR" dirty="0"/>
              <a:t> tekdüze sıcaklığında giriş yaptığını varsayalım.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234487-5989-4ECA-AC8E-F79D3BEE4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149" y="3882732"/>
            <a:ext cx="7407376" cy="2680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506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70C0"/>
                </a:solidFill>
              </a:rPr>
              <a:t>Boru ile temas halinde </a:t>
            </a:r>
            <a:r>
              <a:rPr lang="tr-TR" dirty="0"/>
              <a:t>olan </a:t>
            </a:r>
            <a:r>
              <a:rPr lang="tr-TR" dirty="0">
                <a:solidFill>
                  <a:srgbClr val="0070C0"/>
                </a:solidFill>
              </a:rPr>
              <a:t>akışkan</a:t>
            </a:r>
            <a:r>
              <a:rPr lang="tr-TR" dirty="0"/>
              <a:t> hızla </a:t>
            </a:r>
            <a:r>
              <a:rPr lang="tr-TR" dirty="0">
                <a:solidFill>
                  <a:srgbClr val="FF0000"/>
                </a:solidFill>
              </a:rPr>
              <a:t>duvar sıcaklığına </a:t>
            </a:r>
            <a:r>
              <a:rPr lang="tr-TR" dirty="0"/>
              <a:t>ulaşacağı ve dolayısıyla şekilde gösterildiği gibi bir sıcaklık </a:t>
            </a:r>
            <a:r>
              <a:rPr lang="tr-TR" dirty="0" err="1"/>
              <a:t>gradyanı</a:t>
            </a:r>
            <a:r>
              <a:rPr lang="tr-TR" dirty="0"/>
              <a:t> oluşacağı için bir sıcaklık profili gelişecektir.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Bir </a:t>
            </a:r>
            <a:r>
              <a:rPr lang="tr-TR" dirty="0">
                <a:solidFill>
                  <a:srgbClr val="FF0000"/>
                </a:solidFill>
              </a:rPr>
              <a:t>ısıl sınır katmanı </a:t>
            </a:r>
            <a:r>
              <a:rPr lang="tr-TR" dirty="0"/>
              <a:t>oluşur.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C4685B-DA9E-4751-9D19-0628E9316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149" y="3882732"/>
            <a:ext cx="7407376" cy="2680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158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th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0C675A-9AD3-40BB-AC57-0E9EFA3E4F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 education presentation with Pi  (widescreen)</Template>
  <TotalTime>0</TotalTime>
  <Words>2892</Words>
  <Application>Microsoft Office PowerPoint</Application>
  <PresentationFormat>Custom</PresentationFormat>
  <Paragraphs>296</Paragraphs>
  <Slides>78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3" baseType="lpstr">
      <vt:lpstr>Arial</vt:lpstr>
      <vt:lpstr>Cambria Math</vt:lpstr>
      <vt:lpstr>Euphemia</vt:lpstr>
      <vt:lpstr>Wingdings</vt:lpstr>
      <vt:lpstr>Math 16x9</vt:lpstr>
      <vt:lpstr>Isı ve Kütle Transferi Yatıkşkın (Kararlı) Hal Isı Aktarımı</vt:lpstr>
      <vt:lpstr>Bu hafta</vt:lpstr>
      <vt:lpstr>Taşınımla Isı Aktarım Katsayısının Tahminlenmesi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Zorlamalı Taşınım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4.11</vt:lpstr>
      <vt:lpstr>Verilen</vt:lpstr>
      <vt:lpstr>Yaklaşım</vt:lpstr>
      <vt:lpstr>Çözüm </vt:lpstr>
      <vt:lpstr>PowerPoint Presentation</vt:lpstr>
      <vt:lpstr>PowerPoint Presentation</vt:lpstr>
      <vt:lpstr>PowerPoint Presentation</vt:lpstr>
      <vt:lpstr>PowerPoint Presentation</vt:lpstr>
      <vt:lpstr>Örnek 4.12</vt:lpstr>
      <vt:lpstr>Verilen</vt:lpstr>
      <vt:lpstr>Yaklaşım</vt:lpstr>
      <vt:lpstr>Çözüm </vt:lpstr>
      <vt:lpstr>PowerPoint Presentation</vt:lpstr>
      <vt:lpstr>PowerPoint Presentation</vt:lpstr>
      <vt:lpstr>PowerPoint Presentation</vt:lpstr>
      <vt:lpstr>PowerPoint Presentation</vt:lpstr>
      <vt:lpstr>Örnek 4.13</vt:lpstr>
      <vt:lpstr>PowerPoint Presentation</vt:lpstr>
      <vt:lpstr>PowerPoint Presentation</vt:lpstr>
      <vt:lpstr>PowerPoint Presentation</vt:lpstr>
      <vt:lpstr>Örnek 4.13</vt:lpstr>
      <vt:lpstr>PowerPoint Presentation</vt:lpstr>
      <vt:lpstr>Çözüm</vt:lpstr>
      <vt:lpstr>PowerPoint Presentation</vt:lpstr>
      <vt:lpstr>PowerPoint Presentation</vt:lpstr>
      <vt:lpstr>Örnek</vt:lpstr>
      <vt:lpstr>Verilen </vt:lpstr>
      <vt:lpstr>Yaklaşım  </vt:lpstr>
      <vt:lpstr>Çözüm   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2015-09-12T12:35:24Z</dcterms:created>
  <dcterms:modified xsi:type="dcterms:W3CDTF">2026-03-17T20:00:30Z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TC027879479991</vt:lpwstr>
  </property>
</Properties>
</file>