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76"/>
  </p:notesMasterIdLst>
  <p:handoutMasterIdLst>
    <p:handoutMasterId r:id="rId77"/>
  </p:handoutMasterIdLst>
  <p:sldIdLst>
    <p:sldId id="256" r:id="rId3"/>
    <p:sldId id="267" r:id="rId4"/>
    <p:sldId id="417" r:id="rId5"/>
    <p:sldId id="418" r:id="rId6"/>
    <p:sldId id="287" r:id="rId7"/>
    <p:sldId id="288" r:id="rId8"/>
    <p:sldId id="289" r:id="rId9"/>
    <p:sldId id="282" r:id="rId10"/>
    <p:sldId id="284" r:id="rId11"/>
    <p:sldId id="423" r:id="rId12"/>
    <p:sldId id="347" r:id="rId13"/>
    <p:sldId id="416" r:id="rId14"/>
    <p:sldId id="353" r:id="rId15"/>
    <p:sldId id="360" r:id="rId16"/>
    <p:sldId id="363" r:id="rId17"/>
    <p:sldId id="361" r:id="rId18"/>
    <p:sldId id="276" r:id="rId19"/>
    <p:sldId id="364" r:id="rId20"/>
    <p:sldId id="286" r:id="rId21"/>
    <p:sldId id="366" r:id="rId22"/>
    <p:sldId id="367" r:id="rId23"/>
    <p:sldId id="371" r:id="rId24"/>
    <p:sldId id="370" r:id="rId25"/>
    <p:sldId id="372" r:id="rId26"/>
    <p:sldId id="373" r:id="rId27"/>
    <p:sldId id="419" r:id="rId28"/>
    <p:sldId id="420" r:id="rId29"/>
    <p:sldId id="421" r:id="rId30"/>
    <p:sldId id="422" r:id="rId31"/>
    <p:sldId id="374" r:id="rId32"/>
    <p:sldId id="379" r:id="rId33"/>
    <p:sldId id="388" r:id="rId34"/>
    <p:sldId id="387" r:id="rId35"/>
    <p:sldId id="389" r:id="rId36"/>
    <p:sldId id="415" r:id="rId37"/>
    <p:sldId id="390" r:id="rId38"/>
    <p:sldId id="391" r:id="rId39"/>
    <p:sldId id="424" r:id="rId40"/>
    <p:sldId id="425" r:id="rId41"/>
    <p:sldId id="392" r:id="rId42"/>
    <p:sldId id="395" r:id="rId43"/>
    <p:sldId id="396" r:id="rId44"/>
    <p:sldId id="397" r:id="rId45"/>
    <p:sldId id="398" r:id="rId46"/>
    <p:sldId id="399" r:id="rId47"/>
    <p:sldId id="414" r:id="rId48"/>
    <p:sldId id="400" r:id="rId49"/>
    <p:sldId id="401" r:id="rId50"/>
    <p:sldId id="402" r:id="rId51"/>
    <p:sldId id="290" r:id="rId52"/>
    <p:sldId id="291" r:id="rId53"/>
    <p:sldId id="292" r:id="rId54"/>
    <p:sldId id="293" r:id="rId55"/>
    <p:sldId id="294" r:id="rId56"/>
    <p:sldId id="403" r:id="rId57"/>
    <p:sldId id="404" r:id="rId58"/>
    <p:sldId id="405" r:id="rId59"/>
    <p:sldId id="406" r:id="rId60"/>
    <p:sldId id="407" r:id="rId61"/>
    <p:sldId id="408" r:id="rId62"/>
    <p:sldId id="409" r:id="rId63"/>
    <p:sldId id="410" r:id="rId64"/>
    <p:sldId id="411" r:id="rId65"/>
    <p:sldId id="412" r:id="rId66"/>
    <p:sldId id="413" r:id="rId67"/>
    <p:sldId id="307" r:id="rId68"/>
    <p:sldId id="308" r:id="rId69"/>
    <p:sldId id="309" r:id="rId70"/>
    <p:sldId id="310" r:id="rId71"/>
    <p:sldId id="311" r:id="rId72"/>
    <p:sldId id="426" r:id="rId73"/>
    <p:sldId id="427" r:id="rId74"/>
    <p:sldId id="428" r:id="rId75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57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2" autoAdjust="0"/>
    <p:restoredTop sz="93554" autoAdjust="0"/>
  </p:normalViewPr>
  <p:slideViewPr>
    <p:cSldViewPr showGuides="1">
      <p:cViewPr varScale="1">
        <p:scale>
          <a:sx n="77" d="100"/>
          <a:sy n="77" d="100"/>
        </p:scale>
        <p:origin x="998" y="62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1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7646E-8811-423A-9C42-2CBFADA00A96}" type="datetimeFigureOut">
              <a:rPr lang="en-US" smtClean="0"/>
              <a:t>17-03-2026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17-03-2026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Gıda Mühendisliğine Giriş s398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910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Gıda Mühendisliğine Giriş s399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0897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Gıda Mühendisliğine Giriş s300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1410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Gıda Mühendisliğine Giriş s301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138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Gıda </a:t>
            </a:r>
            <a:r>
              <a:rPr lang="tr-TR" dirty="0" err="1"/>
              <a:t>Mühendisliğne</a:t>
            </a:r>
            <a:r>
              <a:rPr lang="tr-TR" dirty="0"/>
              <a:t> Giriş s 400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888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Gıda Müh. Giriş 4.3 s398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181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Gıda Mühendisliğine Giriş s399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218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Gıda </a:t>
            </a:r>
            <a:r>
              <a:rPr lang="tr-TR" dirty="0" err="1"/>
              <a:t>Mühendisliğne</a:t>
            </a:r>
            <a:r>
              <a:rPr lang="tr-TR" dirty="0"/>
              <a:t> Giriş s291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041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Gıda Mühendisliğine Giriş s398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6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Gıda Mühendisliğine Giriş s398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0079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Gıda Mühendisliğine Giriş s294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8242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Gıda </a:t>
            </a:r>
            <a:r>
              <a:rPr lang="tr-TR" dirty="0" err="1"/>
              <a:t>Mühendisliğne</a:t>
            </a:r>
            <a:r>
              <a:rPr lang="tr-TR" dirty="0"/>
              <a:t> Giriş s 398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3140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Gıda Mühendisliğine Giriş s297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228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3" name="Straight Connector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5" name="Straight Connector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1" name="Straight Connector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22" name="Straight Connector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8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23" name="Straight Connector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1" name="Straight Connector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3" name="Straight Connector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7" name="Straight Connector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6" name="Straight Connector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r" defTabSz="914400" rtl="1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r" defTabSz="914400" rtl="1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5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tr-TR" dirty="0">
                <a:solidFill>
                  <a:srgbClr val="00B050"/>
                </a:solidFill>
              </a:rPr>
              <a:t>Isı ve Kütle Transferi</a:t>
            </a:r>
            <a:br>
              <a:rPr lang="ar-SY" dirty="0">
                <a:solidFill>
                  <a:srgbClr val="FF0000"/>
                </a:solidFill>
              </a:rPr>
            </a:br>
            <a:r>
              <a:rPr lang="tr-TR" sz="3400" dirty="0" err="1">
                <a:solidFill>
                  <a:srgbClr val="FF0000"/>
                </a:solidFill>
              </a:rPr>
              <a:t>Yatıkşkın</a:t>
            </a:r>
            <a:r>
              <a:rPr lang="tr-TR" sz="3400" dirty="0">
                <a:solidFill>
                  <a:srgbClr val="FF0000"/>
                </a:solidFill>
              </a:rPr>
              <a:t> (Kararlı) Hal Isı Aktarımı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9" y="4344914"/>
            <a:ext cx="7516442" cy="2036413"/>
          </a:xfrm>
        </p:spPr>
        <p:txBody>
          <a:bodyPr>
            <a:normAutofit fontScale="92500" lnSpcReduction="10000"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7030A0"/>
                </a:solidFill>
              </a:rPr>
              <a:t>Mühendislik Mimarlık Fakültesi </a:t>
            </a:r>
          </a:p>
          <a:p>
            <a:pPr rtl="0">
              <a:lnSpc>
                <a:spcPct val="150000"/>
              </a:lnSpc>
            </a:pPr>
            <a:r>
              <a:rPr lang="tr-TR" dirty="0"/>
              <a:t>Gıda Mühendisliği Bölümü</a:t>
            </a:r>
          </a:p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Dr. Farhan ALFİN		2018-2019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327" y="18864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FF0000"/>
                    </a:solidFill>
                  </a:rPr>
                  <a:t>Çözüm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∆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  <m:r>
                            <m:rPr>
                              <m:nor/>
                            </m:rPr>
                            <a:rPr lang="tr-TR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den>
                      </m:f>
                    </m:oMath>
                  </m:oMathPara>
                </a14:m>
                <a:endParaRPr lang="tr-TR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>
                          <a:latin typeface="Cambria Math" panose="02040503050406030204" pitchFamily="18" charset="0"/>
                        </a:rPr>
                        <m:t>120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05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100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𝑋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05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100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120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033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8016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93DF6AE-DD89-48C8-B38F-D131C6C9A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YATIŞKIN-HAL ISI AKTARIMI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DF51F7C-11B8-4711-9FA3-439E35D751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1041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>
            <a:extLst>
              <a:ext uri="{FF2B5EF4-FFF2-40B4-BE49-F238E27FC236}">
                <a16:creationId xmlns:a16="http://schemas.microsoft.com/office/drawing/2014/main" id="{4E028761-58E8-496E-A644-9860EBF340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89"/>
          <a:stretch/>
        </p:blipFill>
        <p:spPr bwMode="auto">
          <a:xfrm>
            <a:off x="3210104" y="1088424"/>
            <a:ext cx="5768615" cy="468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73196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4FBD89ED-3D67-4CC8-A73C-CE2761186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55"/>
          <a:stretch/>
        </p:blipFill>
        <p:spPr bwMode="auto">
          <a:xfrm>
            <a:off x="8398669" y="2225166"/>
            <a:ext cx="3182102" cy="3052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Dörtgen Bir Levhada İletimle Isı Aktarımı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Sabit bir kesit alana sahip bir plaka düşünün.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X yüzeyinde sıcaklık </a:t>
            </a:r>
            <a:r>
              <a:rPr lang="tr-TR" dirty="0">
                <a:solidFill>
                  <a:srgbClr val="FF0000"/>
                </a:solidFill>
              </a:rPr>
              <a:t>T</a:t>
            </a:r>
            <a:r>
              <a:rPr lang="tr-TR" baseline="-25000" dirty="0">
                <a:solidFill>
                  <a:srgbClr val="FF0000"/>
                </a:solidFill>
              </a:rPr>
              <a:t>1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olarak bilinmektedir. </a:t>
            </a:r>
          </a:p>
        </p:txBody>
      </p:sp>
      <p:sp>
        <p:nvSpPr>
          <p:cNvPr id="6" name="Content Placeholder 13">
            <a:extLst>
              <a:ext uri="{FF2B5EF4-FFF2-40B4-BE49-F238E27FC236}">
                <a16:creationId xmlns:a16="http://schemas.microsoft.com/office/drawing/2014/main" id="{1A845A75-CC6B-4723-85B5-C998BD07AA00}"/>
              </a:ext>
            </a:extLst>
          </p:cNvPr>
          <p:cNvSpPr txBox="1">
            <a:spLocks/>
          </p:cNvSpPr>
          <p:nvPr/>
        </p:nvSpPr>
        <p:spPr>
          <a:xfrm>
            <a:off x="1593436" y="3029160"/>
            <a:ext cx="7030159" cy="31951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 err="1"/>
              <a:t>Yatışkın</a:t>
            </a:r>
            <a:r>
              <a:rPr lang="tr-TR" dirty="0"/>
              <a:t>-hal koşullarında, ters yüzey Y’deki sıcaklığın, </a:t>
            </a:r>
            <a:r>
              <a:rPr lang="tr-TR" dirty="0">
                <a:solidFill>
                  <a:srgbClr val="0070C0"/>
                </a:solidFill>
              </a:rPr>
              <a:t>T</a:t>
            </a:r>
            <a:r>
              <a:rPr lang="tr-TR" baseline="-25000" dirty="0">
                <a:solidFill>
                  <a:srgbClr val="0070C0"/>
                </a:solidFill>
              </a:rPr>
              <a:t>2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/>
              <a:t>ve plakanın içindeki herhangi bir noktadaki sıcaklığın belirlenmesi için bir eşitlik çıkarılacaktır. </a:t>
            </a:r>
          </a:p>
        </p:txBody>
      </p:sp>
    </p:spTree>
    <p:extLst>
      <p:ext uri="{BB962C8B-B14F-4D97-AF65-F5344CB8AC3E}">
        <p14:creationId xmlns:p14="http://schemas.microsoft.com/office/powerpoint/2010/main" val="3330277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Duvardaki ısı transferinin duvar </a:t>
            </a:r>
            <a:r>
              <a:rPr lang="tr-TR" dirty="0">
                <a:solidFill>
                  <a:srgbClr val="00B050"/>
                </a:solidFill>
              </a:rPr>
              <a:t>yüzeyine dik </a:t>
            </a:r>
            <a:r>
              <a:rPr lang="tr-TR" dirty="0"/>
              <a:t>doğrultuda olduğu ve diğer doğrultularda ısı transferinin önemli değildir.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Duvarın iç ve dış yüzeyleri arasında önemli sıcaklık farkı (</a:t>
            </a:r>
            <a:r>
              <a:rPr lang="tr-TR" dirty="0">
                <a:solidFill>
                  <a:srgbClr val="FF0000"/>
                </a:solidFill>
              </a:rPr>
              <a:t>sıcaklık </a:t>
            </a:r>
            <a:r>
              <a:rPr lang="tr-TR" dirty="0" err="1">
                <a:solidFill>
                  <a:srgbClr val="FF0000"/>
                </a:solidFill>
              </a:rPr>
              <a:t>gradyanı</a:t>
            </a:r>
            <a:r>
              <a:rPr lang="tr-TR" dirty="0"/>
              <a:t>) ve dolaysıyla </a:t>
            </a:r>
            <a:r>
              <a:rPr lang="tr-TR" dirty="0">
                <a:solidFill>
                  <a:srgbClr val="0070C0"/>
                </a:solidFill>
              </a:rPr>
              <a:t>iç yüzeyden dış yüzeye doğru </a:t>
            </a:r>
            <a:r>
              <a:rPr lang="tr-TR" dirty="0"/>
              <a:t>kayda değer ısı transferi vardır.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Bir ortamda </a:t>
            </a:r>
            <a:r>
              <a:rPr lang="tr-TR" dirty="0">
                <a:solidFill>
                  <a:srgbClr val="00B050"/>
                </a:solidFill>
              </a:rPr>
              <a:t>x </a:t>
            </a:r>
            <a:r>
              <a:rPr lang="tr-TR" dirty="0"/>
              <a:t>doğrultusundaki </a:t>
            </a:r>
            <a:r>
              <a:rPr lang="tr-TR" dirty="0">
                <a:solidFill>
                  <a:srgbClr val="FF0000"/>
                </a:solidFill>
              </a:rPr>
              <a:t>ısı transfer hızı</a:t>
            </a:r>
            <a:r>
              <a:rPr lang="tr-TR" dirty="0"/>
              <a:t>, ortam içindeki </a:t>
            </a:r>
            <a:r>
              <a:rPr lang="tr-TR" dirty="0">
                <a:solidFill>
                  <a:srgbClr val="FF0000"/>
                </a:solidFill>
              </a:rPr>
              <a:t>sıcaklık farkı </a:t>
            </a:r>
            <a:r>
              <a:rPr lang="tr-TR" dirty="0"/>
              <a:t>ve ısı transferi doğrultusuna dik alan ile doğru, o doğrultudaki </a:t>
            </a:r>
            <a:r>
              <a:rPr lang="tr-TR" dirty="0">
                <a:solidFill>
                  <a:srgbClr val="FF0000"/>
                </a:solidFill>
              </a:rPr>
              <a:t>uzaklık ile ters </a:t>
            </a:r>
            <a:r>
              <a:rPr lang="tr-TR" dirty="0"/>
              <a:t>orantılıdır.</a:t>
            </a:r>
          </a:p>
        </p:txBody>
      </p:sp>
    </p:spTree>
    <p:extLst>
      <p:ext uri="{BB962C8B-B14F-4D97-AF65-F5344CB8AC3E}">
        <p14:creationId xmlns:p14="http://schemas.microsoft.com/office/powerpoint/2010/main" val="415265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E64B7FBD-D39E-4D5F-A17D-9B86FA25AF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56"/>
          <a:stretch/>
        </p:blipFill>
        <p:spPr bwMode="auto">
          <a:xfrm>
            <a:off x="8432389" y="1052736"/>
            <a:ext cx="2979307" cy="3168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Bu problem öncelikle </a:t>
                </a:r>
                <a:r>
                  <a:rPr lang="tr-TR" dirty="0" err="1">
                    <a:solidFill>
                      <a:srgbClr val="00B050"/>
                    </a:solidFill>
                  </a:rPr>
                  <a:t>Fourier'in</a:t>
                </a:r>
                <a:r>
                  <a:rPr lang="tr-TR" dirty="0">
                    <a:solidFill>
                      <a:srgbClr val="00B050"/>
                    </a:solidFill>
                  </a:rPr>
                  <a:t> yasası </a:t>
                </a:r>
                <a:r>
                  <a:rPr lang="tr-TR" dirty="0"/>
                  <a:t>yazılarak çözülecektir,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𝑘𝐴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m:rPr>
                          <m:sty m:val="p"/>
                        </m:rPr>
                        <a:rPr lang="tr-TR"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İntegrasyon kurulursa ve sınırları belirlenirse,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tr-TR" i="1">
                          <a:latin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𝑑𝑇</m:t>
                          </m:r>
                        </m:e>
                      </m:nary>
                    </m:oMath>
                  </m:oMathPara>
                </a14:m>
                <a:endParaRPr lang="tr-TR" i="1" dirty="0">
                  <a:latin typeface="Cambria Math" panose="02040503050406030204" pitchFamily="18" charset="0"/>
                </a:endParaRP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dirty="0"/>
              </a:p>
              <a:p>
                <a:pPr algn="ctr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  <a:blipFill>
                <a:blip r:embed="rId3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072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nary>
                        <m:nary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tr-TR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𝑘</m:t>
                      </m:r>
                      <m:nary>
                        <m:nary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𝑑𝑇</m:t>
                          </m:r>
                        </m:e>
                      </m:nary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𝑘</m:t>
                      </m:r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b="0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𝑘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tr-TR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tr-TR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tr-TR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f>
                        <m:fPr>
                          <m:ctrlPr>
                            <a:rPr lang="tr-TR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tr-TR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tr-TR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tr-TR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tr-TR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𝑘𝐴</m:t>
                          </m:r>
                        </m:den>
                      </m:f>
                      <m:d>
                        <m:d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b="0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127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Isıl Direnç Kavramı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6" y="1600200"/>
                <a:ext cx="9782801" cy="4572000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FF0000"/>
                    </a:solidFill>
                  </a:rPr>
                  <a:t>Ohm yasasına </a:t>
                </a:r>
                <a:r>
                  <a:rPr lang="tr-TR" dirty="0"/>
                  <a:t>göre, </a:t>
                </a:r>
                <a:r>
                  <a:rPr lang="tr-TR" dirty="0">
                    <a:solidFill>
                      <a:srgbClr val="0070C0"/>
                    </a:solidFill>
                  </a:rPr>
                  <a:t>elektrik akımı, I, </a:t>
                </a:r>
                <a:r>
                  <a:rPr lang="tr-TR" dirty="0">
                    <a:solidFill>
                      <a:srgbClr val="1F571F"/>
                    </a:solidFill>
                  </a:rPr>
                  <a:t>voltaj farkı, </a:t>
                </a:r>
                <a:r>
                  <a:rPr lang="tr-TR" i="1" dirty="0">
                    <a:solidFill>
                      <a:srgbClr val="1F571F"/>
                    </a:solidFill>
                  </a:rPr>
                  <a:t>E</a:t>
                </a:r>
                <a:r>
                  <a:rPr lang="tr-TR" baseline="-25000" dirty="0">
                    <a:solidFill>
                      <a:srgbClr val="1F571F"/>
                    </a:solidFill>
                  </a:rPr>
                  <a:t>v</a:t>
                </a:r>
                <a:r>
                  <a:rPr lang="tr-TR" dirty="0">
                    <a:solidFill>
                      <a:srgbClr val="1F571F"/>
                    </a:solidFill>
                  </a:rPr>
                  <a:t>, </a:t>
                </a:r>
                <a:r>
                  <a:rPr lang="tr-TR" dirty="0"/>
                  <a:t>ve </a:t>
                </a:r>
                <a:r>
                  <a:rPr lang="tr-TR" dirty="0">
                    <a:solidFill>
                      <a:srgbClr val="7030A0"/>
                    </a:solidFill>
                  </a:rPr>
                  <a:t>elektriksel direnç </a:t>
                </a:r>
                <a:r>
                  <a:rPr lang="tr-TR" i="1" dirty="0">
                    <a:solidFill>
                      <a:srgbClr val="7030A0"/>
                    </a:solidFill>
                  </a:rPr>
                  <a:t>R</a:t>
                </a:r>
                <a:r>
                  <a:rPr lang="tr-TR" baseline="-25000" dirty="0">
                    <a:solidFill>
                      <a:srgbClr val="7030A0"/>
                    </a:solidFill>
                  </a:rPr>
                  <a:t>E</a:t>
                </a:r>
                <a:r>
                  <a:rPr lang="tr-TR" dirty="0">
                    <a:solidFill>
                      <a:srgbClr val="7030A0"/>
                    </a:solidFill>
                  </a:rPr>
                  <a:t> </a:t>
                </a:r>
                <a:r>
                  <a:rPr lang="tr-TR" dirty="0"/>
                  <a:t>ile orantılıdır.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6" y="1600200"/>
                <a:ext cx="9782801" cy="4572000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9248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</p:spPr>
            <p:txBody>
              <a:bodyPr>
                <a:normAutofit lnSpcReduction="10000"/>
              </a:bodyPr>
              <a:lstStyle/>
              <a:p>
                <a:pPr algn="l" rtl="0">
                  <a:lnSpc>
                    <a:spcPct val="160000"/>
                  </a:lnSpc>
                  <a:spcBef>
                    <a:spcPts val="600"/>
                  </a:spcBef>
                </a:pPr>
                <a:r>
                  <a:rPr lang="tr-TR" dirty="0"/>
                  <a:t>Bir düzlem duvarda ısı İletim için</a:t>
                </a:r>
              </a:p>
              <a:p>
                <a:pPr marL="0" indent="0" algn="l" rtl="0">
                  <a:lnSpc>
                    <a:spcPct val="16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𝐴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begChr m:val="["/>
                              <m:endChr m:val="]"/>
                              <m:ctrlPr>
                                <a:rPr lang="tr-TR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d>
                                    <m:dPr>
                                      <m:ctrlPr>
                                        <a:rPr lang="tr-TR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tr-TR" i="1">
                                              <a:solidFill>
                                                <a:srgbClr val="7030A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i="1">
                                              <a:solidFill>
                                                <a:srgbClr val="7030A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solidFill>
                                                <a:srgbClr val="7030A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  <m:r>
                                        <a:rPr lang="tr-TR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tr-TR" i="1">
                                              <a:solidFill>
                                                <a:srgbClr val="7030A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i="1">
                                              <a:solidFill>
                                                <a:srgbClr val="7030A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solidFill>
                                                <a:srgbClr val="7030A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r>
                                    <a:rPr lang="tr-TR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tr-TR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tr-TR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den>
                              </m:f>
                            </m:e>
                          </m:d>
                        </m:den>
                      </m:f>
                    </m:oMath>
                  </m:oMathPara>
                </a14:m>
                <a:endParaRPr lang="tr-TR" i="1" dirty="0">
                  <a:latin typeface="Cambria Math" panose="02040503050406030204" pitchFamily="18" charset="0"/>
                </a:endParaRPr>
              </a:p>
              <a:p>
                <a:pPr marL="0" indent="0" algn="l" rtl="0">
                  <a:lnSpc>
                    <a:spcPct val="16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rtl="0">
                  <a:lnSpc>
                    <a:spcPct val="160000"/>
                  </a:lnSpc>
                  <a:spcBef>
                    <a:spcPts val="600"/>
                  </a:spcBef>
                </a:pPr>
                <a:r>
                  <a:rPr lang="tr-TR" dirty="0"/>
                  <a:t>Bu eşitlik ve </a:t>
                </a:r>
                <a:r>
                  <a:rPr lang="tr-TR" dirty="0" err="1">
                    <a:solidFill>
                      <a:srgbClr val="FF0000"/>
                    </a:solidFill>
                  </a:rPr>
                  <a:t>Ohm</a:t>
                </a:r>
                <a:r>
                  <a:rPr lang="tr-TR" dirty="0">
                    <a:solidFill>
                      <a:srgbClr val="FF0000"/>
                    </a:solidFill>
                  </a:rPr>
                  <a:t> yasası </a:t>
                </a:r>
                <a:r>
                  <a:rPr lang="tr-TR" dirty="0"/>
                  <a:t>karşılaştırdığımızda</a:t>
                </a:r>
                <a:endParaRPr lang="tr-TR" i="1" dirty="0">
                  <a:latin typeface="Cambria Math" panose="02040503050406030204" pitchFamily="18" charset="0"/>
                </a:endParaRPr>
              </a:p>
              <a:p>
                <a:pPr marL="0" indent="0" algn="l" rtl="0">
                  <a:lnSpc>
                    <a:spcPct val="16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482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332656"/>
            <a:ext cx="6589208" cy="6120680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Isı aktarım hızı, </a:t>
            </a:r>
            <a:r>
              <a:rPr lang="tr-TR" i="1" dirty="0" err="1">
                <a:solidFill>
                  <a:srgbClr val="FF0000"/>
                </a:solidFill>
              </a:rPr>
              <a:t>q</a:t>
            </a:r>
            <a:r>
              <a:rPr lang="tr-TR" i="1" baseline="-25000" dirty="0" err="1">
                <a:solidFill>
                  <a:srgbClr val="FF0000"/>
                </a:solidFill>
              </a:rPr>
              <a:t>x</a:t>
            </a:r>
            <a:r>
              <a:rPr lang="tr-TR" dirty="0"/>
              <a:t>, ile elektrik akımı, </a:t>
            </a:r>
            <a:r>
              <a:rPr lang="tr-TR" i="1" dirty="0"/>
              <a:t>I</a:t>
            </a:r>
            <a:r>
              <a:rPr lang="tr-TR" dirty="0"/>
              <a:t>, arasında; sıcaklık farkı (</a:t>
            </a:r>
            <a:r>
              <a:rPr lang="tr-TR" i="1" dirty="0"/>
              <a:t>T</a:t>
            </a:r>
            <a:r>
              <a:rPr lang="tr-TR" i="1" baseline="-25000" dirty="0"/>
              <a:t>1</a:t>
            </a:r>
            <a:r>
              <a:rPr lang="tr-TR" dirty="0"/>
              <a:t>-</a:t>
            </a:r>
            <a:r>
              <a:rPr lang="tr-TR" i="1" dirty="0"/>
              <a:t>T</a:t>
            </a:r>
            <a:r>
              <a:rPr lang="tr-TR" i="1" baseline="-25000" dirty="0"/>
              <a:t>2</a:t>
            </a:r>
            <a:r>
              <a:rPr lang="tr-TR" dirty="0"/>
              <a:t>) ile elektrik voltajı, </a:t>
            </a:r>
            <a:r>
              <a:rPr lang="tr-TR" i="1" dirty="0"/>
              <a:t>E</a:t>
            </a:r>
            <a:r>
              <a:rPr lang="tr-TR" baseline="-25000" dirty="0"/>
              <a:t>V</a:t>
            </a:r>
            <a:r>
              <a:rPr lang="tr-TR" dirty="0"/>
              <a:t>,</a:t>
            </a:r>
            <a:r>
              <a:rPr lang="tr-TR" baseline="-25000" dirty="0"/>
              <a:t> </a:t>
            </a:r>
            <a:r>
              <a:rPr lang="tr-TR" dirty="0"/>
              <a:t>arasında; ısıl direnç, </a:t>
            </a:r>
            <a:r>
              <a:rPr lang="tr-TR" i="1" dirty="0" err="1"/>
              <a:t>R</a:t>
            </a:r>
            <a:r>
              <a:rPr lang="tr-TR" baseline="-25000" dirty="0" err="1"/>
              <a:t>t</a:t>
            </a:r>
            <a:r>
              <a:rPr lang="tr-TR" dirty="0"/>
              <a:t>, ile elektriksel direnç, </a:t>
            </a:r>
            <a:r>
              <a:rPr lang="tr-TR" i="1" dirty="0"/>
              <a:t>R</a:t>
            </a:r>
            <a:r>
              <a:rPr lang="tr-TR" baseline="-25000" dirty="0"/>
              <a:t>E</a:t>
            </a:r>
            <a:r>
              <a:rPr lang="tr-TR" dirty="0"/>
              <a:t>, arasında </a:t>
            </a:r>
            <a:r>
              <a:rPr lang="tr-TR" dirty="0">
                <a:solidFill>
                  <a:srgbClr val="1F571F"/>
                </a:solidFill>
              </a:rPr>
              <a:t>bir analoji </a:t>
            </a:r>
            <a:r>
              <a:rPr lang="tr-TR" dirty="0"/>
              <a:t>olduğuna dikkat etmeliyiz. </a:t>
            </a:r>
          </a:p>
          <a:p>
            <a:pPr algn="l" rtl="0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Isı transfer hızı</a:t>
            </a:r>
            <a:r>
              <a:rPr lang="tr-TR" dirty="0"/>
              <a:t>		elektrik akımı</a:t>
            </a:r>
          </a:p>
          <a:p>
            <a:pPr algn="l" rtl="0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Isıl direnci</a:t>
            </a:r>
            <a:r>
              <a:rPr lang="tr-TR" dirty="0"/>
              <a:t>		elektrik direnci</a:t>
            </a:r>
          </a:p>
          <a:p>
            <a:pPr algn="l" rtl="0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Sıcaklık farkı</a:t>
            </a:r>
            <a:r>
              <a:rPr lang="tr-TR" dirty="0"/>
              <a:t>		gerilim farkı</a:t>
            </a:r>
          </a:p>
          <a:p>
            <a:pPr marL="0" indent="0" algn="ctr" rtl="0">
              <a:buNone/>
            </a:pP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4400" y="1916832"/>
            <a:ext cx="3647289" cy="3168352"/>
          </a:xfrm>
          <a:prstGeom prst="rect">
            <a:avLst/>
          </a:prstGeom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DF916468-0BF0-4D46-A605-7938578E6897}"/>
              </a:ext>
            </a:extLst>
          </p:cNvPr>
          <p:cNvSpPr/>
          <p:nvPr/>
        </p:nvSpPr>
        <p:spPr>
          <a:xfrm>
            <a:off x="9577534" y="3144252"/>
            <a:ext cx="138101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dirty="0"/>
              <a:t>Isı aktarım 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3B4269B4-6293-406E-A56A-70E3D8D66486}"/>
              </a:ext>
            </a:extLst>
          </p:cNvPr>
          <p:cNvSpPr/>
          <p:nvPr/>
        </p:nvSpPr>
        <p:spPr>
          <a:xfrm>
            <a:off x="9190756" y="4715852"/>
            <a:ext cx="240264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dirty="0"/>
              <a:t>Elektrik akımının akışı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778B25C6-A425-49EF-A18C-4318BCF81BFB}"/>
                  </a:ext>
                </a:extLst>
              </p:cNvPr>
              <p:cNvSpPr/>
              <p:nvPr/>
            </p:nvSpPr>
            <p:spPr>
              <a:xfrm>
                <a:off x="9411976" y="1941984"/>
                <a:ext cx="1546577" cy="65768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778B25C6-A425-49EF-A18C-4318BCF81B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1976" y="1941984"/>
                <a:ext cx="1546577" cy="6576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839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Bu hafta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dirty="0"/>
              <a:t>YATIŞKIN-HAL ISI AKTARIMI</a:t>
            </a:r>
          </a:p>
          <a:p>
            <a:pPr lvl="1" algn="l" rtl="0">
              <a:lnSpc>
                <a:spcPct val="150000"/>
              </a:lnSpc>
            </a:pPr>
            <a:r>
              <a:rPr lang="tr-TR" sz="2800" dirty="0"/>
              <a:t>Dörtgen Bir Levhada İletimle Isı Aktarımı </a:t>
            </a:r>
          </a:p>
          <a:p>
            <a:pPr lvl="2" algn="l" rtl="0">
              <a:lnSpc>
                <a:spcPct val="150000"/>
              </a:lnSpc>
            </a:pPr>
            <a:r>
              <a:rPr lang="tr-TR" sz="2800" dirty="0"/>
              <a:t>Isıl Direnç Kavramı</a:t>
            </a:r>
          </a:p>
          <a:p>
            <a:pPr lvl="1" algn="l" rtl="0">
              <a:lnSpc>
                <a:spcPct val="150000"/>
              </a:lnSpc>
            </a:pPr>
            <a:r>
              <a:rPr lang="tr-TR" sz="2800" dirty="0"/>
              <a:t>Silindirik Borudan İletimle Isı Aktarımı </a:t>
            </a:r>
          </a:p>
          <a:p>
            <a:pPr lvl="1" algn="l" rtl="0">
              <a:lnSpc>
                <a:spcPct val="150000"/>
              </a:lnSpc>
            </a:pPr>
            <a:r>
              <a:rPr lang="tr-TR" sz="2800" dirty="0"/>
              <a:t>Çok Katmanlı Sistemlerde Isı İletimi</a:t>
            </a:r>
          </a:p>
          <a:p>
            <a:pPr lvl="1" algn="l" rtl="0">
              <a:lnSpc>
                <a:spcPct val="150000"/>
              </a:lnSpc>
            </a:pPr>
            <a:r>
              <a:rPr lang="tr-TR" sz="2800" dirty="0"/>
              <a:t>Birleşik Dörtgen Duvar </a:t>
            </a:r>
          </a:p>
          <a:p>
            <a:pPr lvl="1" algn="l" rtl="0">
              <a:lnSpc>
                <a:spcPct val="150000"/>
              </a:lnSpc>
            </a:pPr>
            <a:r>
              <a:rPr lang="tr-TR" sz="2800" dirty="0"/>
              <a:t>Birleşik Silindirik Tüp (Seri bağlı) </a:t>
            </a:r>
          </a:p>
          <a:p>
            <a:pPr lvl="1" algn="l" rtl="0">
              <a:lnSpc>
                <a:spcPct val="150000"/>
              </a:lnSpc>
            </a:pPr>
            <a:endParaRPr lang="tr-TR" dirty="0"/>
          </a:p>
          <a:p>
            <a:pPr algn="l" rtl="0">
              <a:lnSpc>
                <a:spcPct val="150000"/>
              </a:lnSpc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2042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6" y="404664"/>
                <a:ext cx="9782801" cy="5767536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Isı iletimine karşı duvarın </a:t>
                </a:r>
                <a:r>
                  <a:rPr lang="tr-TR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ısı direnci </a:t>
                </a:r>
                <a:r>
                  <a:rPr lang="tr-TR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veya duvarın </a:t>
                </a:r>
                <a:r>
                  <a:rPr lang="tr-TR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iletim direncidir.</a:t>
                </a:r>
                <a:r>
                  <a:rPr lang="tr-TR" dirty="0"/>
                  <a:t> </a:t>
                </a:r>
                <a:endParaRPr lang="tr-TR" i="1" dirty="0"/>
              </a:p>
              <a:p>
                <a:pPr marL="0" indent="0" algn="l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𝑘𝐴</m:t>
                          </m:r>
                        </m:den>
                      </m:f>
                    </m:oMath>
                  </m:oMathPara>
                </a14:m>
                <a:endParaRPr lang="tr-TR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  <a:p>
                <a:pPr algn="l" rtl="0">
                  <a:lnSpc>
                    <a:spcPct val="160000"/>
                  </a:lnSpc>
                  <a:spcBef>
                    <a:spcPts val="600"/>
                  </a:spcBef>
                </a:pPr>
                <a:r>
                  <a:rPr lang="tr-TR" dirty="0">
                    <a:cs typeface="Times New Roman" panose="02020603050405020304" pitchFamily="18" charset="0"/>
                  </a:rPr>
                  <a:t>Bir ortamın ısıl direnci </a:t>
                </a:r>
                <a:r>
                  <a:rPr lang="tr-TR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ortamın geometrisine </a:t>
                </a:r>
                <a:r>
                  <a:rPr lang="tr-TR" dirty="0">
                    <a:cs typeface="Times New Roman" panose="02020603050405020304" pitchFamily="18" charset="0"/>
                  </a:rPr>
                  <a:t>ve</a:t>
                </a:r>
                <a:r>
                  <a:rPr lang="tr-TR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ısı özelliklerine</a:t>
                </a:r>
                <a:r>
                  <a:rPr lang="tr-TR" dirty="0">
                    <a:cs typeface="Times New Roman" panose="02020603050405020304" pitchFamily="18" charset="0"/>
                  </a:rPr>
                  <a:t> bağlıdır.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6" y="404664"/>
                <a:ext cx="9782801" cy="5767536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229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6" y="404664"/>
                <a:ext cx="9782801" cy="5767536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60000"/>
                  </a:lnSpc>
                  <a:spcBef>
                    <a:spcPts val="600"/>
                  </a:spcBef>
                </a:pPr>
                <a:r>
                  <a:rPr lang="tr-TR" dirty="0"/>
                  <a:t>Bu kavramı kullanarak dörtgen kesitli bir levhadaki iletimle ısı aktarımı ile ilgili problemlerin çözümünde, öncelikle ısı direncin Eşitliği kullanılarak ısıl direnci bulur, ardından </a:t>
                </a:r>
              </a:p>
              <a:p>
                <a:pPr marL="0" indent="0" algn="l" rtl="0">
                  <a:lnSpc>
                    <a:spcPct val="16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6" y="404664"/>
                <a:ext cx="9782801" cy="5767536"/>
              </a:xfrm>
              <a:blipFill>
                <a:blip r:embed="rId2"/>
                <a:stretch>
                  <a:fillRect l="-1433" r="-6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950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Örnek 4.6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1600199"/>
            <a:ext cx="9541536" cy="4925145"/>
          </a:xfrm>
        </p:spPr>
        <p:txBody>
          <a:bodyPr>
            <a:normAutofit fontScale="92500"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00B050"/>
                </a:solidFill>
              </a:rPr>
              <a:t>1 cm </a:t>
            </a:r>
            <a:r>
              <a:rPr lang="tr-TR" dirty="0"/>
              <a:t>kalınlığındaki bir paslanmaz çelik plakanın bir yüzü </a:t>
            </a:r>
            <a:r>
              <a:rPr lang="tr-TR" dirty="0">
                <a:solidFill>
                  <a:srgbClr val="FF0000"/>
                </a:solidFill>
              </a:rPr>
              <a:t>110°C'de</a:t>
            </a:r>
            <a:r>
              <a:rPr lang="tr-TR" dirty="0"/>
              <a:t>, diğer yüzü </a:t>
            </a:r>
            <a:r>
              <a:rPr lang="tr-TR" dirty="0">
                <a:solidFill>
                  <a:srgbClr val="0070C0"/>
                </a:solidFill>
              </a:rPr>
              <a:t>90°C'dedir </a:t>
            </a:r>
            <a:r>
              <a:rPr lang="tr-TR" dirty="0"/>
              <a:t>. </a:t>
            </a:r>
            <a:r>
              <a:rPr lang="tr-TR" dirty="0" err="1"/>
              <a:t>Yatışkın</a:t>
            </a:r>
            <a:r>
              <a:rPr lang="tr-TR" dirty="0"/>
              <a:t>-hal durumunda,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a) plakanın </a:t>
            </a:r>
            <a:r>
              <a:rPr lang="tr-TR" dirty="0">
                <a:solidFill>
                  <a:srgbClr val="C00000"/>
                </a:solidFill>
              </a:rPr>
              <a:t>birim alanı </a:t>
            </a:r>
            <a:r>
              <a:rPr lang="tr-TR" dirty="0"/>
              <a:t>başına ısı aktarım hızını hesaplayınız.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b) 110°C sıcaklığa sahip yüzden </a:t>
            </a:r>
            <a:r>
              <a:rPr lang="tr-TR" dirty="0">
                <a:solidFill>
                  <a:srgbClr val="7030A0"/>
                </a:solidFill>
              </a:rPr>
              <a:t>0.5 cm </a:t>
            </a:r>
            <a:r>
              <a:rPr lang="tr-TR" dirty="0"/>
              <a:t>uzaklıktaki sıcaklığı belirleyiniz.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Paslanmaz çeliğin ısıl iletkeni </a:t>
            </a:r>
            <a:r>
              <a:rPr lang="tr-TR" dirty="0">
                <a:solidFill>
                  <a:schemeClr val="tx2">
                    <a:lumMod val="95000"/>
                    <a:lumOff val="5000"/>
                  </a:schemeClr>
                </a:solidFill>
              </a:rPr>
              <a:t>17 W/(</a:t>
            </a:r>
            <a:r>
              <a:rPr lang="tr-TR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m°C</a:t>
            </a:r>
            <a:r>
              <a:rPr lang="tr-TR" dirty="0">
                <a:solidFill>
                  <a:schemeClr val="tx2">
                    <a:lumMod val="95000"/>
                    <a:lumOff val="5000"/>
                  </a:schemeClr>
                </a:solidFill>
              </a:rPr>
              <a:t>)</a:t>
            </a:r>
            <a:r>
              <a:rPr lang="tr-TR" dirty="0"/>
              <a:t>'</a:t>
            </a:r>
            <a:r>
              <a:rPr lang="tr-TR" dirty="0" err="1"/>
              <a:t>dir</a:t>
            </a:r>
            <a:r>
              <a:rPr lang="tr-TR" dirty="0"/>
              <a:t>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B752A9A-FDE7-4EDA-8DE0-7FF4C5863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1253" y="2852936"/>
            <a:ext cx="2448272" cy="305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6177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Çözüm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6" y="1600200"/>
                <a:ext cx="9782801" cy="4572000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a) Isıl direnci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𝑘𝐴</m:t>
                          </m:r>
                        </m:den>
                      </m:f>
                    </m:oMath>
                  </m:oMathPara>
                </a14:m>
                <a:endParaRPr lang="tr-TR" i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17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℃</m:t>
                                  </m:r>
                                </m:den>
                              </m:f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88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× </m:t>
                      </m:r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℃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i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6" y="1600200"/>
                <a:ext cx="9782801" cy="4572000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54028420-AC46-47C9-8D6F-9196917FE7E7}"/>
                  </a:ext>
                </a:extLst>
              </p:cNvPr>
              <p:cNvSpPr/>
              <p:nvPr/>
            </p:nvSpPr>
            <p:spPr>
              <a:xfrm>
                <a:off x="5446340" y="1091570"/>
                <a:ext cx="2299925" cy="9717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tr-TR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54028420-AC46-47C9-8D6F-9196917FE7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6340" y="1091570"/>
                <a:ext cx="2299925" cy="9717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443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6" y="332656"/>
                <a:ext cx="9782801" cy="5839544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i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110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90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</m:e>
                          </m:d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88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×</m:t>
                          </m:r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i="1" dirty="0">
                    <a:solidFill>
                      <a:srgbClr val="FF0000"/>
                    </a:solidFill>
                  </a:rPr>
                  <a:t>q= 34013 W</a:t>
                </a:r>
                <a:endParaRPr lang="tr-TR" dirty="0">
                  <a:solidFill>
                    <a:srgbClr val="FF0000"/>
                  </a:solidFill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i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6" y="332656"/>
                <a:ext cx="9782801" cy="583954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31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6" y="332656"/>
                <a:ext cx="7287516" cy="6048672"/>
              </a:xfrm>
            </p:spPr>
            <p:txBody>
              <a:bodyPr>
                <a:normAutofit fontScale="85000" lnSpcReduction="10000"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sz="3000" i="1" dirty="0" smtClean="0"/>
                      <m:t>Bilinmeyen</m:t>
                    </m:r>
                    <m:r>
                      <m:rPr>
                        <m:nor/>
                      </m:rPr>
                      <a:rPr lang="tr-TR" sz="3000" i="1" dirty="0" smtClean="0"/>
                      <m:t> </m:t>
                    </m:r>
                    <m:r>
                      <m:rPr>
                        <m:nor/>
                      </m:rPr>
                      <a:rPr lang="tr-TR" sz="3000" i="1" dirty="0" smtClean="0"/>
                      <m:t>s</m:t>
                    </m:r>
                    <m:r>
                      <m:rPr>
                        <m:nor/>
                      </m:rPr>
                      <a:rPr lang="tr-TR" sz="3000" i="1" dirty="0" smtClean="0"/>
                      <m:t>ı</m:t>
                    </m:r>
                    <m:r>
                      <m:rPr>
                        <m:nor/>
                      </m:rPr>
                      <a:rPr lang="tr-TR" sz="3000" i="1" dirty="0" smtClean="0"/>
                      <m:t>cakl</m:t>
                    </m:r>
                    <m:r>
                      <m:rPr>
                        <m:nor/>
                      </m:rPr>
                      <a:rPr lang="tr-TR" sz="3000" i="1" dirty="0" smtClean="0"/>
                      <m:t>ığı </m:t>
                    </m:r>
                    <m:r>
                      <m:rPr>
                        <m:nor/>
                      </m:rPr>
                      <a:rPr lang="tr-TR" sz="3000" i="1" dirty="0" smtClean="0"/>
                      <m:t>belirlemek</m:t>
                    </m:r>
                    <m:r>
                      <m:rPr>
                        <m:nor/>
                      </m:rPr>
                      <a:rPr lang="tr-TR" sz="3000" i="1" dirty="0" smtClean="0"/>
                      <m:t> </m:t>
                    </m:r>
                    <m:r>
                      <m:rPr>
                        <m:nor/>
                      </m:rPr>
                      <a:rPr lang="tr-TR" sz="3000" i="1" dirty="0" smtClean="0"/>
                      <m:t>i</m:t>
                    </m:r>
                    <m:r>
                      <m:rPr>
                        <m:nor/>
                      </m:rPr>
                      <a:rPr lang="tr-TR" sz="3000" i="1" dirty="0" smtClean="0"/>
                      <m:t>ç</m:t>
                    </m:r>
                    <m:r>
                      <m:rPr>
                        <m:nor/>
                      </m:rPr>
                      <a:rPr lang="tr-TR" sz="3000" i="1" dirty="0" smtClean="0"/>
                      <m:t>in</m:t>
                    </m:r>
                    <m:r>
                      <a:rPr lang="tr-TR" sz="3000" i="1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tr-TR" sz="3000" i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3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3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sz="3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3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3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3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sz="3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sz="3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tr-TR" sz="3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3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3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tr-TR" sz="3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r>
                            <a:rPr lang="tr-TR" sz="3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𝑘𝐴</m:t>
                          </m:r>
                        </m:den>
                      </m:f>
                      <m:d>
                        <m:dPr>
                          <m:ctrlPr>
                            <a:rPr lang="tr-TR" sz="3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3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3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sz="3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tr-TR" sz="3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3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3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sz="3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sz="3000" i="1" dirty="0">
                  <a:solidFill>
                    <a:srgbClr val="FF0000"/>
                  </a:solidFill>
                </a:endParaRP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0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tr-TR" sz="3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3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3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sz="3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sz="3000" b="0" i="1" smtClean="0"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tr-TR" sz="30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sz="3000" b="0" i="1" smtClean="0">
                          <a:latin typeface="Cambria Math" panose="02040503050406030204" pitchFamily="18" charset="0"/>
                        </a:rPr>
                        <m:t> × </m:t>
                      </m:r>
                      <m:sSub>
                        <m:sSubPr>
                          <m:ctrlPr>
                            <a:rPr lang="tr-T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3000" i="1" dirty="0"/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sz="3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0,005 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sz="3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3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</m:num>
                        <m:den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17 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sz="3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30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tr-TR" sz="3000" i="1">
                                  <a:latin typeface="Cambria Math" panose="02040503050406030204" pitchFamily="18" charset="0"/>
                                </a:rPr>
                                <m:t>/(</m:t>
                              </m:r>
                              <m:r>
                                <a:rPr lang="tr-TR" sz="3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tr-TR" sz="3000" i="1">
                                  <a:latin typeface="Cambria Math" panose="02040503050406030204" pitchFamily="18" charset="0"/>
                                </a:rPr>
                                <m:t> ℃)</m:t>
                              </m:r>
                            </m:e>
                          </m:d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×1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sz="3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tr-TR" sz="3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30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tr-TR" sz="3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den>
                      </m:f>
                      <m:r>
                        <a:rPr lang="tr-TR" sz="3000" b="0" i="1" smtClean="0">
                          <a:latin typeface="Cambria Math" panose="02040503050406030204" pitchFamily="18" charset="0"/>
                        </a:rPr>
                        <m:t>=2,94 ×</m:t>
                      </m:r>
                      <m:sSup>
                        <m:sSupPr>
                          <m:ctrlPr>
                            <a:rPr lang="tr-T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tr-T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−4</m:t>
                          </m:r>
                        </m:sup>
                      </m:sSup>
                      <m:r>
                        <a:rPr lang="tr-TR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℃/</m:t>
                      </m:r>
                      <m:r>
                        <a:rPr lang="tr-TR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tr-TR" sz="3000" dirty="0"/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:r>
                  <a:rPr lang="tr-TR" sz="3000" i="1" dirty="0"/>
                  <a:t>T = 110 [°C] - 34013 [W] </a:t>
                </a:r>
                <a:r>
                  <a:rPr lang="tr-TR" sz="3000" dirty="0"/>
                  <a:t>x</a:t>
                </a:r>
                <a:r>
                  <a:rPr lang="tr-TR" sz="3000" i="1" dirty="0"/>
                  <a:t> 2,94 </a:t>
                </a:r>
                <a:r>
                  <a:rPr lang="tr-TR" sz="3000" dirty="0"/>
                  <a:t>x</a:t>
                </a:r>
                <a:r>
                  <a:rPr lang="tr-TR" sz="3000" i="1" dirty="0"/>
                  <a:t> 10</a:t>
                </a:r>
                <a:r>
                  <a:rPr lang="tr-TR" sz="3000" i="1" baseline="30000" dirty="0"/>
                  <a:t>-4</a:t>
                </a:r>
                <a:r>
                  <a:rPr lang="tr-TR" sz="3000" i="1" dirty="0"/>
                  <a:t> [°C/W] </a:t>
                </a:r>
                <a:endParaRPr lang="tr-TR" sz="3000" dirty="0"/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:r>
                  <a:rPr lang="tr-TR" sz="3000" i="1" dirty="0"/>
                  <a:t>T = 100 °C </a:t>
                </a:r>
                <a:endParaRPr lang="tr-TR" sz="3000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i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6" y="332656"/>
                <a:ext cx="7287516" cy="6048672"/>
              </a:xfrm>
              <a:blipFill>
                <a:blip r:embed="rId2"/>
                <a:stretch>
                  <a:fillRect l="-167" r="-22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Resim 2">
            <a:extLst>
              <a:ext uri="{FF2B5EF4-FFF2-40B4-BE49-F238E27FC236}">
                <a16:creationId xmlns:a16="http://schemas.microsoft.com/office/drawing/2014/main" id="{0C41A6B5-72B1-49BA-978C-E6B1EE241D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952" y="620688"/>
            <a:ext cx="2968396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82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Örnek 4.2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1600199"/>
            <a:ext cx="9541536" cy="4925145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Bir deponun yan duvarı </a:t>
            </a:r>
            <a:r>
              <a:rPr lang="tr-TR" dirty="0">
                <a:solidFill>
                  <a:schemeClr val="tx2"/>
                </a:solidFill>
              </a:rPr>
              <a:t>3 m </a:t>
            </a:r>
            <a:r>
              <a:rPr lang="tr-TR" dirty="0"/>
              <a:t>ve </a:t>
            </a:r>
            <a:r>
              <a:rPr lang="tr-TR" dirty="0">
                <a:solidFill>
                  <a:schemeClr val="tx2"/>
                </a:solidFill>
              </a:rPr>
              <a:t>10 m </a:t>
            </a:r>
            <a:r>
              <a:rPr lang="tr-TR" dirty="0"/>
              <a:t>genişliğinde ve </a:t>
            </a:r>
            <a:r>
              <a:rPr lang="tr-TR" dirty="0">
                <a:solidFill>
                  <a:srgbClr val="00B050"/>
                </a:solidFill>
              </a:rPr>
              <a:t>25 cm </a:t>
            </a:r>
            <a:r>
              <a:rPr lang="tr-TR" dirty="0"/>
              <a:t>kalınlığındadır.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Isıl iletkenlik </a:t>
            </a:r>
            <a:r>
              <a:rPr lang="tr-TR" dirty="0">
                <a:solidFill>
                  <a:srgbClr val="00B050"/>
                </a:solidFill>
              </a:rPr>
              <a:t>0,85 W/(m °C)</a:t>
            </a:r>
            <a:r>
              <a:rPr lang="tr-TR" dirty="0"/>
              <a:t>’</a:t>
            </a:r>
            <a:r>
              <a:rPr lang="tr-TR" dirty="0" err="1"/>
              <a:t>dir</a:t>
            </a:r>
            <a:r>
              <a:rPr lang="tr-TR" dirty="0"/>
              <a:t>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Eğer gün boyunca duvarın iç yüzey sıcaklığı </a:t>
            </a:r>
            <a:r>
              <a:rPr lang="tr-TR" dirty="0">
                <a:solidFill>
                  <a:srgbClr val="FF0000"/>
                </a:solidFill>
              </a:rPr>
              <a:t>22°C </a:t>
            </a:r>
            <a:r>
              <a:rPr lang="tr-TR" dirty="0"/>
              <a:t>ve dış sıcaklığı </a:t>
            </a:r>
            <a:r>
              <a:rPr lang="tr-TR" dirty="0">
                <a:solidFill>
                  <a:srgbClr val="0070C0"/>
                </a:solidFill>
              </a:rPr>
              <a:t>4°C </a:t>
            </a:r>
            <a:r>
              <a:rPr lang="tr-TR" dirty="0"/>
              <a:t>ise: </a:t>
            </a:r>
          </a:p>
        </p:txBody>
      </p:sp>
    </p:spTree>
    <p:extLst>
      <p:ext uri="{BB962C8B-B14F-4D97-AF65-F5344CB8AC3E}">
        <p14:creationId xmlns:p14="http://schemas.microsoft.com/office/powerpoint/2010/main" val="234268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332656"/>
            <a:ext cx="7287516" cy="6048672"/>
          </a:xfrm>
        </p:spPr>
        <p:txBody>
          <a:bodyPr>
            <a:normAutofit/>
          </a:bodyPr>
          <a:lstStyle/>
          <a:p>
            <a:pPr marL="514350" lvl="0" indent="-514350" algn="l" rtl="0">
              <a:lnSpc>
                <a:spcPct val="15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tr-TR" dirty="0">
                <a:solidFill>
                  <a:srgbClr val="FF0000"/>
                </a:solidFill>
              </a:rPr>
              <a:t>Isıl Direnç Prensibini </a:t>
            </a:r>
            <a:r>
              <a:rPr lang="tr-TR" dirty="0"/>
              <a:t>kullanarak, duvar için ısı aktarımına karşı direnci hesaplayınız. </a:t>
            </a:r>
          </a:p>
          <a:p>
            <a:pPr marL="514350" lvl="0" indent="-514350" algn="l" rtl="0">
              <a:lnSpc>
                <a:spcPct val="15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tr-TR" dirty="0"/>
              <a:t>Yatışkın-hal koşullarını varsayarak, duvardan gerçekleşen ısı aktarım hızını hesaplayınız.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i="1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277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Çözüm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6" y="1600199"/>
                <a:ext cx="9541536" cy="4925145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dirty="0">
                    <a:latin typeface="Cambria Math" panose="02040503050406030204" pitchFamily="18" charset="0"/>
                  </a:rPr>
                  <a:t>Isıl </a:t>
                </a:r>
                <a:r>
                  <a:rPr lang="tr-TR" dirty="0" err="1">
                    <a:latin typeface="Cambria Math" panose="02040503050406030204" pitchFamily="18" charset="0"/>
                  </a:rPr>
                  <a:t>Dirnci</a:t>
                </a:r>
                <a:endParaRPr lang="tr-TR" dirty="0">
                  <a:latin typeface="Cambria Math" panose="02040503050406030204" pitchFamily="18" charset="0"/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𝑘𝐴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0,85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 ℃</m:t>
                                  </m:r>
                                </m:den>
                              </m:f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=9,8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℃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𝑊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6" y="1600199"/>
                <a:ext cx="9541536" cy="4925145"/>
              </a:xfrm>
              <a:blipFill>
                <a:blip r:embed="rId3"/>
                <a:stretch>
                  <a:fillRect l="-146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800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6" y="332656"/>
                <a:ext cx="9782801" cy="5839544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i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</m:e>
                          </m:d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,8 ×</m:t>
                          </m:r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℃/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i="1" dirty="0">
                    <a:solidFill>
                      <a:srgbClr val="FF0000"/>
                    </a:solidFill>
                  </a:rPr>
                  <a:t>q= 1837 W</a:t>
                </a:r>
                <a:endParaRPr lang="tr-TR" dirty="0">
                  <a:solidFill>
                    <a:srgbClr val="FF0000"/>
                  </a:solidFill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i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6" y="332656"/>
                <a:ext cx="9782801" cy="583954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501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Örnek 4.1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1600199"/>
            <a:ext cx="9541536" cy="4925145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İki yüzey sıcaklığı </a:t>
            </a:r>
            <a:r>
              <a:rPr lang="tr-TR" dirty="0">
                <a:solidFill>
                  <a:srgbClr val="FF0000"/>
                </a:solidFill>
              </a:rPr>
              <a:t>20 °C </a:t>
            </a:r>
            <a:r>
              <a:rPr lang="tr-TR" dirty="0"/>
              <a:t>ve </a:t>
            </a:r>
            <a:r>
              <a:rPr lang="tr-TR" dirty="0">
                <a:solidFill>
                  <a:srgbClr val="0070C0"/>
                </a:solidFill>
              </a:rPr>
              <a:t>°5 C </a:t>
            </a:r>
            <a:r>
              <a:rPr lang="tr-TR" dirty="0"/>
              <a:t>olan </a:t>
            </a:r>
            <a:r>
              <a:rPr lang="tr-TR" dirty="0">
                <a:solidFill>
                  <a:srgbClr val="00B050"/>
                </a:solidFill>
              </a:rPr>
              <a:t>200 mm kalınlığındaki </a:t>
            </a:r>
            <a:r>
              <a:rPr lang="tr-TR" dirty="0"/>
              <a:t>beton duvardan gerçekleşen </a:t>
            </a:r>
            <a:r>
              <a:rPr lang="tr-TR" dirty="0">
                <a:solidFill>
                  <a:srgbClr val="7030A0"/>
                </a:solidFill>
              </a:rPr>
              <a:t>birim alan başına </a:t>
            </a:r>
            <a:r>
              <a:rPr lang="tr-TR" dirty="0">
                <a:solidFill>
                  <a:srgbClr val="FF0000"/>
                </a:solidFill>
              </a:rPr>
              <a:t>ısı aktarım hızını </a:t>
            </a:r>
            <a:r>
              <a:rPr lang="tr-TR" dirty="0"/>
              <a:t>hesaplayınız. Beton ısıl iletkenliği </a:t>
            </a:r>
            <a:r>
              <a:rPr lang="tr-TR" dirty="0">
                <a:solidFill>
                  <a:schemeClr val="tx2"/>
                </a:solidFill>
              </a:rPr>
              <a:t>0,935 W/(m C)</a:t>
            </a:r>
            <a:r>
              <a:rPr lang="tr-TR" dirty="0"/>
              <a:t>’</a:t>
            </a:r>
            <a:r>
              <a:rPr lang="tr-TR" dirty="0" err="1"/>
              <a:t>dir</a:t>
            </a:r>
            <a:r>
              <a:rPr lang="tr-TR" dirty="0"/>
              <a:t>.</a:t>
            </a:r>
          </a:p>
        </p:txBody>
      </p:sp>
      <p:sp>
        <p:nvSpPr>
          <p:cNvPr id="2" name="Küp 1">
            <a:extLst>
              <a:ext uri="{FF2B5EF4-FFF2-40B4-BE49-F238E27FC236}">
                <a16:creationId xmlns:a16="http://schemas.microsoft.com/office/drawing/2014/main" id="{F89C431F-52AA-4103-A7C3-61F7AC64A9AA}"/>
              </a:ext>
            </a:extLst>
          </p:cNvPr>
          <p:cNvSpPr/>
          <p:nvPr/>
        </p:nvSpPr>
        <p:spPr>
          <a:xfrm rot="16200000">
            <a:off x="9169338" y="4604615"/>
            <a:ext cx="2009149" cy="1112228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9D122E86-0D61-4946-B602-57B3379E24C2}"/>
              </a:ext>
            </a:extLst>
          </p:cNvPr>
          <p:cNvSpPr/>
          <p:nvPr/>
        </p:nvSpPr>
        <p:spPr>
          <a:xfrm>
            <a:off x="8946555" y="4387779"/>
            <a:ext cx="747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20 °C</a:t>
            </a:r>
            <a:endParaRPr lang="tr-TR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C2792AE3-D101-48A4-BF79-2F463D0A0CA9}"/>
              </a:ext>
            </a:extLst>
          </p:cNvPr>
          <p:cNvSpPr/>
          <p:nvPr/>
        </p:nvSpPr>
        <p:spPr>
          <a:xfrm>
            <a:off x="10885985" y="4387779"/>
            <a:ext cx="681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0070C0"/>
                </a:solidFill>
              </a:rPr>
              <a:t>°5 C </a:t>
            </a:r>
            <a:endParaRPr lang="tr-TR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6CD27264-A857-4DAF-9129-E7B738D4BE3F}"/>
              </a:ext>
            </a:extLst>
          </p:cNvPr>
          <p:cNvSpPr/>
          <p:nvPr/>
        </p:nvSpPr>
        <p:spPr>
          <a:xfrm>
            <a:off x="9617796" y="3786823"/>
            <a:ext cx="11122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00B050"/>
                </a:solidFill>
              </a:rPr>
              <a:t>200 mm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990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/>
              <a:t>Silindirik Borudan İletimle Isı Aktarımı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6157159" cy="485313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İç yarıçapı </a:t>
            </a:r>
            <a:r>
              <a:rPr lang="tr-TR" i="1" dirty="0">
                <a:solidFill>
                  <a:srgbClr val="FF0000"/>
                </a:solidFill>
              </a:rPr>
              <a:t>r </a:t>
            </a:r>
            <a:r>
              <a:rPr lang="tr-TR" baseline="-25000" dirty="0">
                <a:solidFill>
                  <a:srgbClr val="FF0000"/>
                </a:solidFill>
              </a:rPr>
              <a:t>1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>
                <a:solidFill>
                  <a:srgbClr val="00B050"/>
                </a:solidFill>
              </a:rPr>
              <a:t>dış yarıçapı </a:t>
            </a:r>
            <a:r>
              <a:rPr lang="tr-TR" i="1" dirty="0">
                <a:solidFill>
                  <a:srgbClr val="00B050"/>
                </a:solidFill>
              </a:rPr>
              <a:t>r</a:t>
            </a:r>
            <a:r>
              <a:rPr lang="tr-TR" i="1" baseline="-25000" dirty="0">
                <a:solidFill>
                  <a:srgbClr val="00B050"/>
                </a:solidFill>
              </a:rPr>
              <a:t>2</a:t>
            </a:r>
            <a:r>
              <a:rPr lang="tr-TR" i="1" dirty="0">
                <a:solidFill>
                  <a:srgbClr val="00B050"/>
                </a:solidFill>
              </a:rPr>
              <a:t>, </a:t>
            </a:r>
            <a:r>
              <a:rPr lang="tr-TR" dirty="0">
                <a:solidFill>
                  <a:srgbClr val="0070C0"/>
                </a:solidFill>
              </a:rPr>
              <a:t>boyu </a:t>
            </a:r>
            <a:r>
              <a:rPr lang="tr-TR" i="1" dirty="0">
                <a:solidFill>
                  <a:srgbClr val="0070C0"/>
                </a:solidFill>
              </a:rPr>
              <a:t>L </a:t>
            </a:r>
            <a:r>
              <a:rPr lang="tr-TR" dirty="0"/>
              <a:t>ve ortalama </a:t>
            </a:r>
            <a:r>
              <a:rPr lang="tr-TR" dirty="0">
                <a:solidFill>
                  <a:srgbClr val="1F571F"/>
                </a:solidFill>
              </a:rPr>
              <a:t>ısı iletkenliği </a:t>
            </a:r>
            <a:r>
              <a:rPr lang="tr-TR" i="1" dirty="0">
                <a:solidFill>
                  <a:srgbClr val="1F571F"/>
                </a:solidFill>
              </a:rPr>
              <a:t>k </a:t>
            </a:r>
            <a:r>
              <a:rPr lang="tr-TR" dirty="0"/>
              <a:t>olan -</a:t>
            </a:r>
            <a:r>
              <a:rPr lang="tr-TR" dirty="0">
                <a:solidFill>
                  <a:srgbClr val="7030A0"/>
                </a:solidFill>
              </a:rPr>
              <a:t>dairesel boruya </a:t>
            </a:r>
            <a:r>
              <a:rPr lang="tr-TR" dirty="0"/>
              <a:t>benzer- uzun bir silindirik katman göz önüne alınsın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Silindirik katmanın iki yüzeyi </a:t>
            </a:r>
            <a:r>
              <a:rPr lang="tr-TR" i="1" dirty="0">
                <a:solidFill>
                  <a:srgbClr val="FF0000"/>
                </a:solidFill>
              </a:rPr>
              <a:t>T</a:t>
            </a:r>
            <a:r>
              <a:rPr lang="tr-TR" i="1" baseline="-25000" dirty="0">
                <a:solidFill>
                  <a:srgbClr val="FF0000"/>
                </a:solidFill>
              </a:rPr>
              <a:t>1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dirty="0"/>
              <a:t>ve </a:t>
            </a:r>
            <a:r>
              <a:rPr lang="tr-TR" i="1" dirty="0">
                <a:solidFill>
                  <a:srgbClr val="0070C0"/>
                </a:solidFill>
              </a:rPr>
              <a:t>T</a:t>
            </a:r>
            <a:r>
              <a:rPr lang="tr-TR" i="1" baseline="-25000" dirty="0">
                <a:solidFill>
                  <a:srgbClr val="0070C0"/>
                </a:solidFill>
              </a:rPr>
              <a:t>2</a:t>
            </a:r>
            <a:r>
              <a:rPr lang="tr-TR" i="1" dirty="0">
                <a:solidFill>
                  <a:srgbClr val="0070C0"/>
                </a:solidFill>
              </a:rPr>
              <a:t> </a:t>
            </a:r>
            <a:r>
              <a:rPr lang="tr-TR" dirty="0">
                <a:solidFill>
                  <a:srgbClr val="FF0000"/>
                </a:solidFill>
              </a:rPr>
              <a:t>sabit sıcaklıklarında </a:t>
            </a:r>
            <a:r>
              <a:rPr lang="tr-TR" dirty="0"/>
              <a:t>tutulmaktadır.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4F4E0FC9-C10A-4241-8E88-72A8B64B0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596" y="1600200"/>
            <a:ext cx="3985177" cy="3628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476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6" y="332656"/>
                <a:ext cx="7909339" cy="6264696"/>
              </a:xfrm>
            </p:spPr>
            <p:txBody>
              <a:bodyPr>
                <a:normAutofit lnSpcReduction="10000"/>
              </a:bodyPr>
              <a:lstStyle/>
              <a:p>
                <a:pPr algn="l" rtl="0"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dirty="0"/>
                  <a:t>Bu durumda silindirik katman içerisinde ısı iletimi için </a:t>
                </a:r>
                <a:r>
                  <a:rPr lang="tr-TR" dirty="0" err="1">
                    <a:solidFill>
                      <a:srgbClr val="FF0000"/>
                    </a:solidFill>
                  </a:rPr>
                  <a:t>Fourier</a:t>
                </a:r>
                <a:r>
                  <a:rPr lang="tr-TR" dirty="0">
                    <a:solidFill>
                      <a:srgbClr val="FF0000"/>
                    </a:solidFill>
                  </a:rPr>
                  <a:t> ısı iletim kanunu</a:t>
                </a:r>
              </a:p>
              <a:p>
                <a:pPr marL="0" indent="0" algn="ctr" rtl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tr-TR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𝑘𝐴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r>
                  <a:rPr lang="tr-TR" dirty="0"/>
                  <a:t>		(W)</a:t>
                </a:r>
              </a:p>
              <a:p>
                <a:pPr algn="l" rtl="0"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dirty="0">
                    <a:solidFill>
                      <a:srgbClr val="00B050"/>
                    </a:solidFill>
                  </a:rPr>
                  <a:t>A değeri r’ye </a:t>
                </a:r>
                <a:r>
                  <a:rPr lang="tr-TR" dirty="0"/>
                  <a:t>bağlıdır ve dolayısıyla A ısı transferi doğrultusunda değişir.</a:t>
                </a:r>
              </a:p>
              <a:p>
                <a:pPr algn="l" rtl="0"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dirty="0"/>
                  <a:t>Borunun dairesel kesit alanını yerine yerleştirdiğimizde, </a:t>
                </a:r>
                <a:r>
                  <a:rPr lang="tr-TR" i="1" dirty="0">
                    <a:solidFill>
                      <a:srgbClr val="0070C0"/>
                    </a:solidFill>
                  </a:rPr>
                  <a:t>A</a:t>
                </a:r>
                <a:r>
                  <a:rPr lang="tr-TR" dirty="0">
                    <a:solidFill>
                      <a:srgbClr val="0070C0"/>
                    </a:solidFill>
                  </a:rPr>
                  <a:t>=2 </a:t>
                </a:r>
                <a:r>
                  <a:rPr lang="el-GR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</a:t>
                </a:r>
                <a:r>
                  <a:rPr lang="tr-TR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i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 </a:t>
                </a:r>
                <a:r>
                  <a:rPr lang="tr-TR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L.</a:t>
                </a:r>
              </a:p>
              <a:p>
                <a:pPr marL="0" indent="0" algn="ctr" rtl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r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𝑟𝐿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𝑑𝑇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𝑑𝑟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6" y="332656"/>
                <a:ext cx="7909339" cy="6264696"/>
              </a:xfrm>
              <a:blipFill>
                <a:blip r:embed="rId2"/>
                <a:stretch>
                  <a:fillRect l="-177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748" y="1628800"/>
            <a:ext cx="268605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30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6" y="332656"/>
                <a:ext cx="9782801" cy="5839544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Denklem değişkenlerine ayrılır ve </a:t>
                </a:r>
                <a:r>
                  <a:rPr lang="tr-TR" dirty="0">
                    <a:solidFill>
                      <a:srgbClr val="FF0000"/>
                    </a:solidFill>
                  </a:rPr>
                  <a:t>T(r</a:t>
                </a:r>
                <a:r>
                  <a:rPr lang="tr-TR" baseline="-25000" dirty="0">
                    <a:solidFill>
                      <a:srgbClr val="FF0000"/>
                    </a:solidFill>
                  </a:rPr>
                  <a:t>1</a:t>
                </a:r>
                <a:r>
                  <a:rPr lang="tr-TR" dirty="0">
                    <a:solidFill>
                      <a:srgbClr val="FF0000"/>
                    </a:solidFill>
                  </a:rPr>
                  <a:t>)=T</a:t>
                </a:r>
                <a:r>
                  <a:rPr lang="tr-TR" baseline="-25000" dirty="0">
                    <a:solidFill>
                      <a:srgbClr val="FF0000"/>
                    </a:solidFill>
                  </a:rPr>
                  <a:t>1</a:t>
                </a:r>
                <a:r>
                  <a:rPr lang="tr-TR" dirty="0">
                    <a:solidFill>
                      <a:srgbClr val="FF0000"/>
                    </a:solidFill>
                  </a:rPr>
                  <a:t>’in </a:t>
                </a:r>
                <a:r>
                  <a:rPr lang="tr-TR" dirty="0"/>
                  <a:t>olduğu r =r</a:t>
                </a:r>
                <a:r>
                  <a:rPr lang="tr-TR" baseline="-25000" dirty="0"/>
                  <a:t>1</a:t>
                </a:r>
                <a:r>
                  <a:rPr lang="tr-TR" dirty="0"/>
                  <a:t>’den, </a:t>
                </a:r>
                <a:r>
                  <a:rPr lang="tr-TR" dirty="0">
                    <a:solidFill>
                      <a:srgbClr val="0070C0"/>
                    </a:solidFill>
                  </a:rPr>
                  <a:t>T(r</a:t>
                </a:r>
                <a:r>
                  <a:rPr lang="tr-TR" baseline="-25000" dirty="0">
                    <a:solidFill>
                      <a:srgbClr val="0070C0"/>
                    </a:solidFill>
                  </a:rPr>
                  <a:t>2</a:t>
                </a:r>
                <a:r>
                  <a:rPr lang="tr-TR" dirty="0">
                    <a:solidFill>
                      <a:srgbClr val="0070C0"/>
                    </a:solidFill>
                  </a:rPr>
                  <a:t>)=T</a:t>
                </a:r>
                <a:r>
                  <a:rPr lang="tr-TR" baseline="-25000" dirty="0">
                    <a:solidFill>
                      <a:srgbClr val="0070C0"/>
                    </a:solidFill>
                  </a:rPr>
                  <a:t>2</a:t>
                </a:r>
                <a:r>
                  <a:rPr lang="tr-TR" dirty="0"/>
                  <a:t>’nin olduğu r = r</a:t>
                </a:r>
                <a:r>
                  <a:rPr lang="tr-TR" baseline="-25000" dirty="0"/>
                  <a:t>2</a:t>
                </a:r>
                <a:r>
                  <a:rPr lang="tr-TR" dirty="0"/>
                  <a:t>’ye kadar </a:t>
                </a:r>
                <a:r>
                  <a:rPr lang="tr-TR" dirty="0" err="1"/>
                  <a:t>integre</a:t>
                </a:r>
                <a:r>
                  <a:rPr lang="tr-TR" dirty="0"/>
                  <a:t> edilirse,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sub>
                          </m:sSub>
                        </m:num>
                        <m:den>
                          <m:r>
                            <a:rPr lang="tr-TR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nary>
                        <m:naryPr>
                          <m:limLoc m:val="subSup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𝑑𝑟</m:t>
                              </m:r>
                            </m:num>
                            <m:den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den>
                          </m:f>
                        </m:e>
                      </m:nary>
                      <m:r>
                        <a:rPr lang="tr-TR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𝑘</m:t>
                      </m:r>
                      <m:nary>
                        <m:naryPr>
                          <m:limLoc m:val="subSup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𝑑𝑇</m:t>
                          </m:r>
                        </m:e>
                      </m:nary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sub>
                          </m:sSub>
                        </m:num>
                        <m:den>
                          <m:r>
                            <a:rPr lang="tr-TR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tr-TR">
                                      <a:latin typeface="Cambria Math" panose="020405030504060302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tr-TR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func>
                            </m:e>
                          </m:d>
                        </m:e>
                        <m: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</m:sSubSup>
                      <m:r>
                        <a:rPr lang="tr-TR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𝑘</m:t>
                      </m:r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</m:e>
                        <m: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</m:sSubSup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6" y="332656"/>
                <a:ext cx="9782801" cy="5839544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104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6" y="332656"/>
                <a:ext cx="9782801" cy="5839544"/>
              </a:xfrm>
            </p:spPr>
            <p:txBody>
              <a:bodyPr>
                <a:normAutofit/>
              </a:bodyPr>
              <a:lstStyle/>
              <a:p>
                <a:pPr marL="0" indent="0" algn="ctr" rtl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r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(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 algn="ctr" rtl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𝑠𝑖𝑙𝑖𝑛𝑑𝑒𝑟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d>
                        <m:d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d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  <a:p>
                <a:pPr marL="0" indent="0" algn="ctr" rtl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𝑠𝑖𝑙𝑖𝑛𝑑𝑒𝑟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⁡(</m:t>
                          </m:r>
                          <m:f>
                            <m:f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𝐿𝑘</m:t>
                          </m:r>
                        </m:den>
                      </m:f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⁡(</m:t>
                          </m:r>
                          <m:f>
                            <m:f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𝐷𝚤</m:t>
                              </m:r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ş </m:t>
                              </m:r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𝑦𝑎𝑟𝚤</m:t>
                              </m:r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𝑎𝑝</m:t>
                              </m:r>
                            </m:num>
                            <m:den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İç </m:t>
                              </m:r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𝑦𝑎𝑟𝚤</m:t>
                              </m:r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𝑎𝑝</m:t>
                              </m:r>
                            </m:den>
                          </m:f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𝑢𝑧𝑢𝑛𝑙𝑢𝑘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𝐼𝑠𝚤𝑙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𝑖𝑙𝑒𝑡𝑘𝑒𝑛𝑙𝑖𝑘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6" y="332656"/>
                <a:ext cx="9782801" cy="583954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46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84D9CEAC-FAD7-40F3-8B34-B1A2D91485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836" y="1435149"/>
            <a:ext cx="5378715" cy="4770687"/>
          </a:xfrm>
          <a:prstGeom prst="rect">
            <a:avLst/>
          </a:prstGeom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Örnek 4.7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5221056" cy="485313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00B050"/>
                </a:solidFill>
              </a:rPr>
              <a:t>2 cm </a:t>
            </a:r>
            <a:r>
              <a:rPr lang="tr-TR" dirty="0"/>
              <a:t>kalınlığındaki ve </a:t>
            </a:r>
            <a:r>
              <a:rPr lang="tr-TR" dirty="0">
                <a:solidFill>
                  <a:srgbClr val="7030A0"/>
                </a:solidFill>
              </a:rPr>
              <a:t>6 cm </a:t>
            </a:r>
            <a:r>
              <a:rPr lang="tr-TR" dirty="0"/>
              <a:t>iç çapındaki çelik boru (ısıl iletkenliği </a:t>
            </a:r>
            <a:r>
              <a:rPr lang="tr-TR" dirty="0">
                <a:solidFill>
                  <a:schemeClr val="tx2"/>
                </a:solidFill>
              </a:rPr>
              <a:t>=43 W/[</a:t>
            </a:r>
            <a:r>
              <a:rPr lang="tr-TR" dirty="0" err="1">
                <a:solidFill>
                  <a:schemeClr val="tx2"/>
                </a:solidFill>
              </a:rPr>
              <a:t>m°C</a:t>
            </a:r>
            <a:r>
              <a:rPr lang="tr-TR" dirty="0">
                <a:solidFill>
                  <a:schemeClr val="tx2"/>
                </a:solidFill>
              </a:rPr>
              <a:t>]) </a:t>
            </a:r>
            <a:r>
              <a:rPr lang="tr-TR" dirty="0">
                <a:solidFill>
                  <a:srgbClr val="C00000"/>
                </a:solidFill>
              </a:rPr>
              <a:t>40 m </a:t>
            </a:r>
            <a:r>
              <a:rPr lang="tr-TR" dirty="0"/>
              <a:t>uzunluk için bir buhar kazanından işlem ekipmanına buharın taşınması için kullanılmaktadır.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257156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4891400" cy="5873180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Borunun iç yüzey sıcaklığı </a:t>
            </a:r>
            <a:r>
              <a:rPr lang="tr-TR" dirty="0">
                <a:solidFill>
                  <a:srgbClr val="FF0000"/>
                </a:solidFill>
              </a:rPr>
              <a:t>115 °C </a:t>
            </a:r>
            <a:r>
              <a:rPr lang="tr-TR" dirty="0"/>
              <a:t>ve borunun dış yüzey sıcaklığı </a:t>
            </a:r>
            <a:r>
              <a:rPr lang="tr-TR" dirty="0">
                <a:solidFill>
                  <a:srgbClr val="0070C0"/>
                </a:solidFill>
              </a:rPr>
              <a:t>90°C'dir</a:t>
            </a:r>
            <a:r>
              <a:rPr lang="tr-TR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 err="1"/>
              <a:t>Yatışkın</a:t>
            </a:r>
            <a:r>
              <a:rPr lang="tr-TR" dirty="0"/>
              <a:t>-hal koşullarında çevreye toplam ısı kaybını hesaplayınız.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endParaRPr lang="tr-TR" dirty="0"/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D158C3A-396A-4C96-AA6D-6286FCB341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836" y="1435149"/>
            <a:ext cx="5378715" cy="477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50000"/>
              </a:lnSpc>
              <a:spcBef>
                <a:spcPts val="600"/>
              </a:spcBef>
            </a:pPr>
            <a:r>
              <a:rPr lang="tr-TR" b="1" i="1" dirty="0"/>
              <a:t>Verilen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1600200"/>
            <a:ext cx="9782801" cy="478112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Borun kalınlığı =2 cm= 0.02 m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İç çap =6 cm = 0.06 m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Isı iletkenlik k =43 W/(</a:t>
            </a:r>
            <a:r>
              <a:rPr lang="tr-TR" i="1" dirty="0" err="1"/>
              <a:t>m°C</a:t>
            </a:r>
            <a:r>
              <a:rPr lang="tr-TR" i="1" dirty="0"/>
              <a:t>)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Uzunluk =40 m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İç sıcaklık T</a:t>
            </a:r>
            <a:r>
              <a:rPr lang="tr-TR" i="1" baseline="-25000" dirty="0"/>
              <a:t>1</a:t>
            </a:r>
            <a:r>
              <a:rPr lang="tr-TR" i="1" dirty="0"/>
              <a:t>= 115°C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Dış sıcaklık T</a:t>
            </a:r>
            <a:r>
              <a:rPr lang="tr-TR" i="1" baseline="-25000" dirty="0"/>
              <a:t>2</a:t>
            </a:r>
            <a:r>
              <a:rPr lang="tr-TR" i="1" dirty="0"/>
              <a:t>=90°C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14E477D-2E4E-4374-8D45-8FF88D2AAD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836" y="1435149"/>
            <a:ext cx="5378715" cy="477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8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6" y="404664"/>
                <a:ext cx="9782801" cy="6264696"/>
              </a:xfrm>
            </p:spPr>
            <p:txBody>
              <a:bodyPr>
                <a:normAutofit/>
              </a:bodyPr>
              <a:lstStyle/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05</m:t>
                                      </m:r>
                                    </m:num>
                                    <m:den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03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40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43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℃</m:t>
                                  </m:r>
                                </m:den>
                              </m:f>
                            </m:e>
                          </m:d>
                        </m:den>
                      </m:f>
                    </m:oMath>
                  </m:oMathPara>
                </a14:m>
                <a:endParaRPr lang="tr-TR" i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i="1" dirty="0"/>
                  <a:t>=4,727 </a:t>
                </a:r>
                <a:r>
                  <a:rPr lang="tr-TR" dirty="0"/>
                  <a:t>x </a:t>
                </a:r>
                <a:r>
                  <a:rPr lang="tr-TR" i="1" dirty="0"/>
                  <a:t>10</a:t>
                </a:r>
                <a:r>
                  <a:rPr lang="tr-TR" i="1" baseline="30000" dirty="0"/>
                  <a:t>-5</a:t>
                </a:r>
                <a:r>
                  <a:rPr lang="tr-TR" dirty="0"/>
                  <a:t> °C/W</a:t>
                </a:r>
                <a:endParaRPr lang="tr-TR" i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115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90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727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× </m:t>
                          </m:r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tr-TR" i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i="1" dirty="0">
                    <a:solidFill>
                      <a:srgbClr val="FF0000"/>
                    </a:solidFill>
                  </a:rPr>
                  <a:t>= 528903 W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6" y="404664"/>
                <a:ext cx="9782801" cy="626469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625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84D9CEAC-FAD7-40F3-8B34-B1A2D91485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836" y="1435149"/>
            <a:ext cx="5378715" cy="4770687"/>
          </a:xfrm>
          <a:prstGeom prst="rect">
            <a:avLst/>
          </a:prstGeom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Örnek 4.6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5221056" cy="485313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10 m uzunluğundaki paslanmaz çelik malzemeden (k=15 W/[</a:t>
            </a:r>
            <a:r>
              <a:rPr lang="tr-TR" dirty="0" err="1"/>
              <a:t>m°C</a:t>
            </a:r>
            <a:r>
              <a:rPr lang="tr-TR" dirty="0"/>
              <a:t>]) yapılmış bir boru 70 mm iç yarıçapına ve 80 mm dış yarıçapına sahiptir. </a:t>
            </a:r>
          </a:p>
        </p:txBody>
      </p:sp>
    </p:spTree>
    <p:extLst>
      <p:ext uri="{BB962C8B-B14F-4D97-AF65-F5344CB8AC3E}">
        <p14:creationId xmlns:p14="http://schemas.microsoft.com/office/powerpoint/2010/main" val="349461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6" y="404664"/>
                <a:ext cx="9782801" cy="6264696"/>
              </a:xfrm>
            </p:spPr>
            <p:txBody>
              <a:bodyPr>
                <a:normAutofit fontScale="92500" lnSpcReduction="20000"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İç yüzeyi 150°Cde, dış yüzeyi ise 3°C’de sabit tutulmaktadır. Isı oluşumu yoktur ve yatışkın-hal koşulları hakimdir. Borunun duvarı boyunca ısı iletme hızını hesaplayınız.</a:t>
                </a:r>
                <a:endParaRPr lang="tr-TR" i="1" dirty="0">
                  <a:latin typeface="Cambria Math" panose="02040503050406030204" pitchFamily="18" charset="0"/>
                </a:endParaRP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tr-TR" b="0" i="1" smtClean="0">
                                          <a:latin typeface="Cambria Math" panose="02040503050406030204" pitchFamily="18" charset="0"/>
                                        </a:rPr>
                                        <m:t>08</m:t>
                                      </m:r>
                                    </m:num>
                                    <m:den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07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℃</m:t>
                                  </m:r>
                                </m:den>
                              </m:f>
                            </m:e>
                          </m:d>
                        </m:den>
                      </m:f>
                    </m:oMath>
                  </m:oMathPara>
                </a14:m>
                <a:endParaRPr lang="tr-TR" i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i="1" dirty="0"/>
                  <a:t>=4,727 </a:t>
                </a:r>
                <a:r>
                  <a:rPr lang="tr-TR" dirty="0"/>
                  <a:t>x </a:t>
                </a:r>
                <a:r>
                  <a:rPr lang="tr-TR" i="1" dirty="0"/>
                  <a:t>10</a:t>
                </a:r>
                <a:r>
                  <a:rPr lang="tr-TR" i="1" baseline="30000" dirty="0"/>
                  <a:t>-5</a:t>
                </a:r>
                <a:r>
                  <a:rPr lang="tr-TR" dirty="0"/>
                  <a:t> °C/W</a:t>
                </a:r>
                <a:endParaRPr lang="tr-TR" i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115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90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727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× </m:t>
                          </m:r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tr-TR" i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i="1" dirty="0">
                    <a:solidFill>
                      <a:srgbClr val="FF0000"/>
                    </a:solidFill>
                  </a:rPr>
                  <a:t>= 528903 W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6" y="404664"/>
                <a:ext cx="9782801" cy="6264696"/>
              </a:xfrm>
              <a:blipFill>
                <a:blip r:embed="rId2"/>
                <a:stretch>
                  <a:fillRect l="-1308" t="-584" r="-168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182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6" y="332656"/>
                <a:ext cx="9782801" cy="5839544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=0,935 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 ℃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 </m:t>
                      </m:r>
                      <m:sSup>
                        <m:sSup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</m:e>
                          </m:d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0,2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i="1" dirty="0">
                    <a:solidFill>
                      <a:srgbClr val="FF0000"/>
                    </a:solidFill>
                  </a:rPr>
                  <a:t>q= 70,1 W</a:t>
                </a:r>
                <a:endParaRPr lang="tr-TR" dirty="0">
                  <a:solidFill>
                    <a:srgbClr val="FF0000"/>
                  </a:solidFill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i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6" y="332656"/>
                <a:ext cx="9782801" cy="583954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752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Çok Katmanlı Sistemlerde Isı İletimi</a:t>
            </a:r>
            <a:br>
              <a:rPr lang="tr-TR" dirty="0"/>
            </a:br>
            <a:r>
              <a:rPr lang="tr-TR" dirty="0"/>
              <a:t>Birleşik Dörtgen Duvar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6805232" cy="4572000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Farklı ısıl iletkenliklere </a:t>
            </a:r>
            <a:r>
              <a:rPr lang="tr-TR" dirty="0"/>
              <a:t>ve </a:t>
            </a:r>
            <a:r>
              <a:rPr lang="tr-TR" dirty="0">
                <a:solidFill>
                  <a:srgbClr val="7030A0"/>
                </a:solidFill>
              </a:rPr>
              <a:t>kalınlıklara </a:t>
            </a:r>
            <a:r>
              <a:rPr lang="tr-TR" dirty="0"/>
              <a:t>sahip birçok malzemeden oluşmuş bir birleşik duvardan ısı aktarımını değerlendireceğiz.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Farklı yalıtım özelliklerine sahip farklı katmanlardan oluşan bir soğuk hava deposunun duvarı buna </a:t>
            </a:r>
            <a:r>
              <a:rPr lang="tr-TR" dirty="0">
                <a:solidFill>
                  <a:srgbClr val="0070C0"/>
                </a:solidFill>
              </a:rPr>
              <a:t>örnektir</a:t>
            </a:r>
            <a:r>
              <a:rPr lang="tr-TR" dirty="0"/>
              <a:t>. 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EEDF4960-CE8B-47DE-BE10-334F25055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824" y="1601835"/>
            <a:ext cx="3945874" cy="2763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863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6" y="404664"/>
                <a:ext cx="6589208" cy="5767536"/>
              </a:xfrm>
            </p:spPr>
            <p:txBody>
              <a:bodyPr>
                <a:no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 err="1">
                    <a:solidFill>
                      <a:srgbClr val="FF0000"/>
                    </a:solidFill>
                  </a:rPr>
                  <a:t>Fourer’in</a:t>
                </a:r>
                <a:r>
                  <a:rPr lang="tr-TR" dirty="0">
                    <a:solidFill>
                      <a:srgbClr val="FF0000"/>
                    </a:solidFill>
                  </a:rPr>
                  <a:t> yasası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𝐴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𝑑𝑇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aşağıdaki gibi tekrar yazıldığında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𝑘𝐴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Dolayısıyla, B, C ve D malzemeleri için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6" y="404664"/>
                <a:ext cx="6589208" cy="5767536"/>
              </a:xfrm>
              <a:blipFill>
                <a:blip r:embed="rId2"/>
                <a:stretch>
                  <a:fillRect l="-2128" r="-305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61F3E057-0F0A-4199-B470-C93D1B69B596}"/>
                  </a:ext>
                </a:extLst>
              </p:cNvPr>
              <p:cNvSpPr/>
              <p:nvPr/>
            </p:nvSpPr>
            <p:spPr>
              <a:xfrm>
                <a:off x="1773932" y="5227956"/>
                <a:ext cx="9457525" cy="9750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tr-TR" sz="2800" i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0">
                                  <a:latin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tr-TR" sz="2800" i="0">
                          <a:latin typeface="Cambria Math" panose="02040503050406030204" pitchFamily="18" charset="0"/>
                        </a:rPr>
                        <m:t>                  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0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tr-TR" sz="2800" i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0">
                                  <a:latin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tr-TR" sz="2800" i="0">
                          <a:latin typeface="Cambria Math" panose="02040503050406030204" pitchFamily="18" charset="0"/>
                        </a:rPr>
                        <m:t>                 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0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tr-TR" sz="2800" i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0">
                                  <a:latin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61F3E057-0F0A-4199-B470-C93D1B69B5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3932" y="5227956"/>
                <a:ext cx="9457525" cy="9750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254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6517200" cy="6264696"/>
              </a:xfrm>
            </p:spPr>
            <p:txBody>
              <a:bodyPr>
                <a:normAutofit/>
              </a:bodyPr>
              <a:lstStyle/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=−(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𝑞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𝑞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𝑞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sub>
                              </m:s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𝑡𝐵</m:t>
                              </m:r>
                            </m:sub>
                          </m:s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𝑡𝐶</m:t>
                              </m:r>
                            </m:sub>
                          </m:s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𝑡𝐷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6517200" cy="626469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2F0937EE-3852-4CD0-BF55-E5753F9E690E}"/>
                  </a:ext>
                </a:extLst>
              </p:cNvPr>
              <p:cNvSpPr/>
              <p:nvPr/>
            </p:nvSpPr>
            <p:spPr>
              <a:xfrm>
                <a:off x="2428982" y="5659787"/>
                <a:ext cx="8111708" cy="9750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𝑡𝐵</m:t>
                          </m:r>
                        </m:sub>
                      </m:sSub>
                      <m:r>
                        <a:rPr lang="tr-TR" sz="28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0">
                                  <a:latin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tr-TR" sz="2800" i="0">
                          <a:latin typeface="Cambria Math" panose="02040503050406030204" pitchFamily="18" charset="0"/>
                        </a:rPr>
                        <m:t>                  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𝑡𝐶</m:t>
                          </m:r>
                        </m:sub>
                      </m:sSub>
                      <m:r>
                        <a:rPr lang="tr-TR" sz="28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0">
                                  <a:latin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tr-TR" sz="2800" i="0">
                          <a:latin typeface="Cambria Math" panose="02040503050406030204" pitchFamily="18" charset="0"/>
                        </a:rPr>
                        <m:t>                 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𝑡𝐷</m:t>
                          </m:r>
                        </m:sub>
                      </m:sSub>
                      <m:r>
                        <a:rPr lang="tr-TR" sz="28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0">
                                  <a:latin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2F0937EE-3852-4CD0-BF55-E5753F9E69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8982" y="5659787"/>
                <a:ext cx="8111708" cy="9750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3">
            <a:extLst>
              <a:ext uri="{FF2B5EF4-FFF2-40B4-BE49-F238E27FC236}">
                <a16:creationId xmlns:a16="http://schemas.microsoft.com/office/drawing/2014/main" id="{6825732E-8150-41E6-868B-F75C5466E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824" y="1601835"/>
            <a:ext cx="3945874" cy="2763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306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AB78B7E-19DA-4993-ABD9-58D0524C7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12" y="2324301"/>
            <a:ext cx="3898258" cy="2649939"/>
          </a:xfrm>
          <a:prstGeom prst="rect">
            <a:avLst/>
          </a:prstGeom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Örnek 4.8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6949247" cy="4572000"/>
          </a:xfrm>
        </p:spPr>
        <p:txBody>
          <a:bodyPr>
            <a:noAutofit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Bir soğuk hava deposu (</a:t>
            </a:r>
            <a:r>
              <a:rPr lang="tr-TR" dirty="0">
                <a:solidFill>
                  <a:schemeClr val="tx2">
                    <a:lumMod val="95000"/>
                    <a:lumOff val="5000"/>
                  </a:schemeClr>
                </a:solidFill>
              </a:rPr>
              <a:t>3 m x 6 m</a:t>
            </a:r>
            <a:r>
              <a:rPr lang="tr-TR" dirty="0"/>
              <a:t>) </a:t>
            </a:r>
            <a:r>
              <a:rPr lang="tr-TR" dirty="0">
                <a:solidFill>
                  <a:srgbClr val="00B050"/>
                </a:solidFill>
              </a:rPr>
              <a:t>15 cm </a:t>
            </a:r>
            <a:r>
              <a:rPr lang="tr-TR" dirty="0"/>
              <a:t>kalınlığındaki betondan (ısıl iletkenlik = </a:t>
            </a:r>
            <a:r>
              <a:rPr lang="tr-TR" dirty="0">
                <a:solidFill>
                  <a:srgbClr val="7030A0"/>
                </a:solidFill>
              </a:rPr>
              <a:t>1.37 W/[</a:t>
            </a:r>
            <a:r>
              <a:rPr lang="tr-TR" dirty="0" err="1">
                <a:solidFill>
                  <a:srgbClr val="7030A0"/>
                </a:solidFill>
              </a:rPr>
              <a:t>m°C</a:t>
            </a:r>
            <a:r>
              <a:rPr lang="tr-TR" dirty="0">
                <a:solidFill>
                  <a:srgbClr val="7030A0"/>
                </a:solidFill>
              </a:rPr>
              <a:t>]) </a:t>
            </a:r>
            <a:r>
              <a:rPr lang="tr-TR" dirty="0"/>
              <a:t>inşa edilmiştir.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Duvardan gerçekleşen ısı aktarım hızının </a:t>
            </a:r>
            <a:r>
              <a:rPr lang="tr-TR" dirty="0">
                <a:solidFill>
                  <a:srgbClr val="FF0000"/>
                </a:solidFill>
              </a:rPr>
              <a:t>500 W </a:t>
            </a:r>
            <a:r>
              <a:rPr lang="tr-TR" dirty="0"/>
              <a:t>veya altında tutulabilmesi için yalıtım yapılması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417151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5839544"/>
          </a:xfrm>
        </p:spPr>
        <p:txBody>
          <a:bodyPr>
            <a:noAutofit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Eğer yalıtımın ısıl iletkenliği </a:t>
            </a:r>
            <a:r>
              <a:rPr lang="tr-TR" dirty="0">
                <a:solidFill>
                  <a:schemeClr val="accent4">
                    <a:lumMod val="50000"/>
                  </a:schemeClr>
                </a:solidFill>
              </a:rPr>
              <a:t>0.04 W/(</a:t>
            </a:r>
            <a:r>
              <a:rPr lang="tr-TR" dirty="0" err="1">
                <a:solidFill>
                  <a:schemeClr val="accent4">
                    <a:lumMod val="50000"/>
                  </a:schemeClr>
                </a:solidFill>
              </a:rPr>
              <a:t>m°C</a:t>
            </a:r>
            <a:r>
              <a:rPr lang="tr-TR" dirty="0">
                <a:solidFill>
                  <a:schemeClr val="accent4">
                    <a:lumMod val="50000"/>
                  </a:schemeClr>
                </a:solidFill>
              </a:rPr>
              <a:t>) </a:t>
            </a:r>
            <a:r>
              <a:rPr lang="tr-TR" dirty="0"/>
              <a:t>ise gerekli </a:t>
            </a:r>
            <a:r>
              <a:rPr lang="tr-TR" dirty="0">
                <a:solidFill>
                  <a:srgbClr val="0070C0"/>
                </a:solidFill>
              </a:rPr>
              <a:t>yalıtım kalınlığını hesaplayınız</a:t>
            </a:r>
            <a:r>
              <a:rPr lang="tr-TR" dirty="0"/>
              <a:t>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Duvarın dış yüzey sıcaklığı </a:t>
            </a:r>
            <a:r>
              <a:rPr lang="tr-TR" dirty="0">
                <a:solidFill>
                  <a:srgbClr val="FF0000"/>
                </a:solidFill>
              </a:rPr>
              <a:t>38°C </a:t>
            </a:r>
            <a:r>
              <a:rPr lang="tr-TR" dirty="0"/>
              <a:t>ve iç duvar sıcaklığı ise </a:t>
            </a:r>
            <a:r>
              <a:rPr lang="tr-TR" dirty="0">
                <a:solidFill>
                  <a:srgbClr val="0070C0"/>
                </a:solidFill>
              </a:rPr>
              <a:t>5°C</a:t>
            </a:r>
            <a:r>
              <a:rPr lang="tr-TR" dirty="0"/>
              <a:t>idir. 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30831813-DA1C-41C4-816E-8768893FED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180" y="2978193"/>
            <a:ext cx="4671026" cy="317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95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5839544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b="1" i="1" dirty="0"/>
              <a:t>Verilen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Duvar  boyutları = 3 m x 6 m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Beton duvarın kalınlığı = 15 cm = 0.15 m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 err="1"/>
              <a:t>k</a:t>
            </a:r>
            <a:r>
              <a:rPr lang="tr-TR" i="1" baseline="-25000" dirty="0" err="1"/>
              <a:t>beton</a:t>
            </a:r>
            <a:r>
              <a:rPr lang="tr-TR" i="1" dirty="0"/>
              <a:t>=1.37 W/(</a:t>
            </a:r>
            <a:r>
              <a:rPr lang="tr-TR" i="1" dirty="0" err="1"/>
              <a:t>m°C</a:t>
            </a:r>
            <a:r>
              <a:rPr lang="tr-TR" i="1" dirty="0"/>
              <a:t>)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izin verilen maksimum ısı kazanımı, q = 500 W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k </a:t>
            </a:r>
            <a:r>
              <a:rPr lang="tr-TR" i="1" baseline="-25000" dirty="0"/>
              <a:t>yalıtım</a:t>
            </a:r>
            <a:r>
              <a:rPr lang="tr-TR" i="1" dirty="0"/>
              <a:t>= 0.04 W/(</a:t>
            </a:r>
            <a:r>
              <a:rPr lang="tr-TR" i="1" dirty="0" err="1"/>
              <a:t>m°C</a:t>
            </a:r>
            <a:r>
              <a:rPr lang="tr-TR" i="1" dirty="0"/>
              <a:t>)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Dış duvar sıcaklığı = 38°C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İç duvar (beton/yalıtım) sıcaklığı = 5°C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4521D50-014F-4A80-B520-4B7971D2DE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676" y="3861048"/>
            <a:ext cx="3250186" cy="220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9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5839544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b="1" dirty="0"/>
              <a:t>Yaklaşım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Bu problemde birleşik duvardan gerçekleşen ısı aktarım hızını ve iki yüzey sıcaklığını biliyoruz.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Dolayısıyla bu bilgiyi kullanarak öncelikle beton katmanındaki ısıl direnci hesaplayacağız.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Ardından yalıtım katmanındaki ısıl direnci hesaplayarak, kalınlık değerini çekeceğiz.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4521D50-014F-4A80-B520-4B7971D2DE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668" y="4509120"/>
            <a:ext cx="3250186" cy="220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7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332656"/>
                <a:ext cx="6085151" cy="5839544"/>
              </a:xfrm>
            </p:spPr>
            <p:txBody>
              <a:bodyPr>
                <a:noAutofit/>
              </a:bodyPr>
              <a:lstStyle/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38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i="1" dirty="0"/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R</a:t>
                </a:r>
                <a:r>
                  <a:rPr lang="tr-TR" i="1" baseline="-25000" dirty="0"/>
                  <a:t>t2</a:t>
                </a:r>
                <a:r>
                  <a:rPr lang="tr-TR" i="1" dirty="0"/>
                  <a:t> beton katmanındaki ısıl direnç,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15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37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℃</m:t>
                                  </m:r>
                                </m:den>
                              </m:f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18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den>
                      </m:f>
                    </m:oMath>
                  </m:oMathPara>
                </a14:m>
                <a:endParaRPr lang="tr-TR" i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i="1" dirty="0"/>
                  <a:t>R</a:t>
                </a:r>
                <a:r>
                  <a:rPr lang="tr-TR" i="1" baseline="-25000" dirty="0"/>
                  <a:t>t2</a:t>
                </a:r>
                <a:r>
                  <a:rPr lang="tr-TR" i="1" dirty="0"/>
                  <a:t>= 0,0061 °C/W</a:t>
                </a:r>
              </a:p>
              <a:p>
                <a:pPr algn="l" rtl="0"/>
                <a:endParaRPr lang="tr-TR" i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332656"/>
                <a:ext cx="6085151" cy="5839544"/>
              </a:xfrm>
              <a:blipFill>
                <a:blip r:embed="rId2"/>
                <a:stretch>
                  <a:fillRect l="-2302" r="-140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Resim 2">
            <a:extLst>
              <a:ext uri="{FF2B5EF4-FFF2-40B4-BE49-F238E27FC236}">
                <a16:creationId xmlns:a16="http://schemas.microsoft.com/office/drawing/2014/main" id="{64521D50-014F-4A80-B520-4B7971D2DE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604" y="1884276"/>
            <a:ext cx="4025307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17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332656"/>
                <a:ext cx="6373183" cy="5839544"/>
              </a:xfrm>
            </p:spPr>
            <p:txBody>
              <a:bodyPr>
                <a:noAutofit/>
              </a:bodyPr>
              <a:lstStyle/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38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0061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d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500</m:t>
                      </m:r>
                    </m:oMath>
                  </m:oMathPara>
                </a14:m>
                <a:endParaRPr lang="tr-TR" i="1" dirty="0"/>
              </a:p>
              <a:p>
                <a:pPr marL="0" indent="0" algn="l" rtl="0">
                  <a:lnSpc>
                    <a:spcPct val="150000"/>
                  </a:lnSpc>
                  <a:buNone/>
                </a:pPr>
                <a:r>
                  <a:rPr lang="tr-TR" i="1" dirty="0"/>
                  <a:t>veya 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38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</m:e>
                          </m:d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500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d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0061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℃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d>
                    </m:oMath>
                  </m:oMathPara>
                </a14:m>
                <a:endParaRPr lang="tr-TR" i="1" dirty="0"/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:r>
                  <a:rPr lang="tr-TR" i="1" dirty="0"/>
                  <a:t>R</a:t>
                </a:r>
                <a:r>
                  <a:rPr lang="tr-TR" i="1" baseline="-25000" dirty="0"/>
                  <a:t>t1</a:t>
                </a:r>
                <a:r>
                  <a:rPr lang="tr-TR" i="1" dirty="0"/>
                  <a:t>=0,06 °C/W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:endParaRPr lang="tr-TR" i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332656"/>
                <a:ext cx="6373183" cy="5839544"/>
              </a:xfrm>
              <a:blipFill>
                <a:blip r:embed="rId2"/>
                <a:stretch>
                  <a:fillRect l="-191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Resim 2">
            <a:extLst>
              <a:ext uri="{FF2B5EF4-FFF2-40B4-BE49-F238E27FC236}">
                <a16:creationId xmlns:a16="http://schemas.microsoft.com/office/drawing/2014/main" id="{64521D50-014F-4A80-B520-4B7971D2DE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620" y="2132856"/>
            <a:ext cx="3919378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23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332656"/>
                <a:ext cx="9782800" cy="5839544"/>
              </a:xfrm>
            </p:spPr>
            <p:txBody>
              <a:bodyPr>
                <a:noAutofit/>
              </a:bodyPr>
              <a:lstStyle/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tr-TR" i="1" dirty="0"/>
              </a:p>
              <a:p>
                <a:pPr marL="0" indent="0" algn="l" rtl="0">
                  <a:lnSpc>
                    <a:spcPct val="150000"/>
                  </a:lnSpc>
                  <a:buNone/>
                </a:pPr>
                <a:r>
                  <a:rPr lang="tr-TR" i="1" dirty="0"/>
                  <a:t>İzolasyon kalınlığı = 0.06 [°C/W1 </a:t>
                </a:r>
                <a:r>
                  <a:rPr lang="tr-TR" dirty="0"/>
                  <a:t>x</a:t>
                </a:r>
                <a:r>
                  <a:rPr lang="tr-TR" i="1" dirty="0"/>
                  <a:t> 0.04[W/(m °C)] </a:t>
                </a:r>
                <a:r>
                  <a:rPr lang="tr-TR" dirty="0"/>
                  <a:t>x</a:t>
                </a:r>
                <a:r>
                  <a:rPr lang="tr-TR" i="1" dirty="0"/>
                  <a:t> 18[m</a:t>
                </a:r>
                <a:r>
                  <a:rPr lang="tr-TR" i="1" baseline="30000" dirty="0"/>
                  <a:t>2</a:t>
                </a:r>
                <a:r>
                  <a:rPr lang="tr-TR" i="1" dirty="0"/>
                  <a:t>] </a:t>
                </a:r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:r>
                  <a:rPr lang="tr-TR" i="1" dirty="0"/>
                  <a:t>= 0.043 m = 4.3 cm </a:t>
                </a:r>
              </a:p>
              <a:p>
                <a:pPr lvl="0" algn="l" rtl="0">
                  <a:lnSpc>
                    <a:spcPct val="150000"/>
                  </a:lnSpc>
                </a:pPr>
                <a:r>
                  <a:rPr lang="tr-TR" i="1" dirty="0"/>
                  <a:t>4.3 cm kalınlıktaki bir yalıtım, duvardan ısı kaybının 500 W altında kalmasını sağlayacaktır. İzolasyonun bu kalınlığı ısı kaybında %91 azalmaya neden olur. 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:endParaRPr lang="tr-TR" i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332656"/>
                <a:ext cx="9782800" cy="5839544"/>
              </a:xfrm>
              <a:blipFill>
                <a:blip r:embed="rId2"/>
                <a:stretch>
                  <a:fillRect l="-1433" r="-292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464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50000"/>
              </a:lnSpc>
            </a:pPr>
            <a:r>
              <a:rPr lang="tr-TR" dirty="0"/>
              <a:t>Örnek 4.3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Formüle edilen bir gıdanın ısıl iletkenliğini ölçmek amacıyla bir deney gerçekleştirilmiştir.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Ölçüm, gıda maddesini </a:t>
            </a:r>
            <a:r>
              <a:rPr lang="tr-TR" dirty="0">
                <a:solidFill>
                  <a:srgbClr val="00B050"/>
                </a:solidFill>
              </a:rPr>
              <a:t>5 mm kalınlığında </a:t>
            </a:r>
            <a:r>
              <a:rPr lang="tr-TR" dirty="0"/>
              <a:t>geniş düz bir plaka şekline getirerek yapılmıştır. </a:t>
            </a:r>
          </a:p>
        </p:txBody>
      </p:sp>
    </p:spTree>
    <p:extLst>
      <p:ext uri="{BB962C8B-B14F-4D97-AF65-F5344CB8AC3E}">
        <p14:creationId xmlns:p14="http://schemas.microsoft.com/office/powerpoint/2010/main" val="174979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50000"/>
              </a:lnSpc>
            </a:pPr>
            <a:r>
              <a:rPr lang="tr-TR" dirty="0"/>
              <a:t>Örnek 4.7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Çok katmanlı bir dörtgen duvarın ilk katmanının ısıl direnci 0.005°C/W, ikinci katmanının direnci 0.2 °C/W ve üçüncü katmanınki 0.1°C/</a:t>
            </a:r>
            <a:r>
              <a:rPr lang="tr-TR" dirty="0" err="1"/>
              <a:t>W'dır</a:t>
            </a:r>
            <a:r>
              <a:rPr lang="tr-TR" dirty="0"/>
              <a:t>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2C21F09-2C13-4E36-81E1-31C97AF976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228" y="3501008"/>
            <a:ext cx="3761381" cy="2810227"/>
          </a:xfrm>
          <a:prstGeom prst="rect">
            <a:avLst/>
          </a:prstGeom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D33F15FE-1982-4E1C-A30F-BFB919E0042D}"/>
              </a:ext>
            </a:extLst>
          </p:cNvPr>
          <p:cNvSpPr/>
          <p:nvPr/>
        </p:nvSpPr>
        <p:spPr>
          <a:xfrm>
            <a:off x="4942284" y="6084962"/>
            <a:ext cx="771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0.005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0DB1B987-231D-48B0-B943-E400600EAEC4}"/>
              </a:ext>
            </a:extLst>
          </p:cNvPr>
          <p:cNvSpPr/>
          <p:nvPr/>
        </p:nvSpPr>
        <p:spPr>
          <a:xfrm>
            <a:off x="5809462" y="6084962"/>
            <a:ext cx="5699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0.2 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34FCB6C7-3AC9-4999-897F-D19AFEB77951}"/>
              </a:ext>
            </a:extLst>
          </p:cNvPr>
          <p:cNvSpPr/>
          <p:nvPr/>
        </p:nvSpPr>
        <p:spPr>
          <a:xfrm>
            <a:off x="6623324" y="6084962"/>
            <a:ext cx="502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0.1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F3CB8A9C-2737-41EC-BACB-CBD8DACF6D31}"/>
              </a:ext>
            </a:extLst>
          </p:cNvPr>
          <p:cNvSpPr/>
          <p:nvPr/>
        </p:nvSpPr>
        <p:spPr>
          <a:xfrm>
            <a:off x="7534572" y="5003884"/>
            <a:ext cx="1493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T</a:t>
            </a:r>
            <a:r>
              <a:rPr lang="tr-TR" baseline="-25000" dirty="0">
                <a:solidFill>
                  <a:srgbClr val="FF0000"/>
                </a:solidFill>
              </a:rPr>
              <a:t>1</a:t>
            </a:r>
            <a:r>
              <a:rPr lang="tr-TR" dirty="0">
                <a:solidFill>
                  <a:srgbClr val="FF0000"/>
                </a:solidFill>
              </a:rPr>
              <a:t>-T</a:t>
            </a:r>
            <a:r>
              <a:rPr lang="tr-TR" baseline="-25000" dirty="0">
                <a:solidFill>
                  <a:srgbClr val="FF0000"/>
                </a:solidFill>
              </a:rPr>
              <a:t>2</a:t>
            </a:r>
            <a:r>
              <a:rPr lang="tr-TR" dirty="0">
                <a:solidFill>
                  <a:srgbClr val="FF0000"/>
                </a:solidFill>
              </a:rPr>
              <a:t>= 70 °C</a:t>
            </a:r>
          </a:p>
        </p:txBody>
      </p:sp>
    </p:spTree>
    <p:extLst>
      <p:ext uri="{BB962C8B-B14F-4D97-AF65-F5344CB8AC3E}">
        <p14:creationId xmlns:p14="http://schemas.microsoft.com/office/powerpoint/2010/main" val="98796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Autofit/>
          </a:bodyPr>
          <a:lstStyle/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Çok katmanlı duvarın bir yüzünden diğer yüzüne toplu sıcaklık </a:t>
            </a:r>
            <a:r>
              <a:rPr lang="tr-TR" dirty="0" err="1"/>
              <a:t>gradyanı</a:t>
            </a:r>
            <a:r>
              <a:rPr lang="tr-TR" dirty="0"/>
              <a:t> 70 °C’dir.</a:t>
            </a:r>
          </a:p>
          <a:p>
            <a:pPr marL="514350" lvl="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lphaLcParenR"/>
            </a:pPr>
            <a:r>
              <a:rPr lang="tr-TR" dirty="0"/>
              <a:t>Duvardan gerçekleşen </a:t>
            </a:r>
            <a:r>
              <a:rPr lang="tr-TR" dirty="0">
                <a:solidFill>
                  <a:srgbClr val="FF0000"/>
                </a:solidFill>
              </a:rPr>
              <a:t>ısı akısını </a:t>
            </a:r>
            <a:r>
              <a:rPr lang="tr-TR" dirty="0"/>
              <a:t>belirleyiniz.</a:t>
            </a:r>
          </a:p>
          <a:p>
            <a:pPr marL="514350" lvl="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lphaLcParenR"/>
            </a:pPr>
            <a:r>
              <a:rPr lang="tr-TR" dirty="0"/>
              <a:t>Eğer </a:t>
            </a:r>
            <a:r>
              <a:rPr lang="tr-TR" dirty="0">
                <a:solidFill>
                  <a:srgbClr val="00B050"/>
                </a:solidFill>
              </a:rPr>
              <a:t>ikinci katmanın </a:t>
            </a:r>
            <a:r>
              <a:rPr lang="tr-TR" dirty="0"/>
              <a:t>ısıl direnci </a:t>
            </a:r>
            <a:r>
              <a:rPr lang="tr-TR" dirty="0">
                <a:solidFill>
                  <a:srgbClr val="0070C0"/>
                </a:solidFill>
              </a:rPr>
              <a:t>iki katına 0.4°C/W </a:t>
            </a:r>
            <a:r>
              <a:rPr lang="tr-TR" dirty="0"/>
              <a:t>çıkarsa ve sıcaklık </a:t>
            </a:r>
            <a:r>
              <a:rPr lang="tr-TR" dirty="0" err="1"/>
              <a:t>gradyanının</a:t>
            </a:r>
            <a:r>
              <a:rPr lang="tr-TR" dirty="0"/>
              <a:t> aynı kaldığı kabul edilirse, ısı akışı üzerine % etkisi ne olacaktır? </a:t>
            </a:r>
          </a:p>
        </p:txBody>
      </p:sp>
    </p:spTree>
    <p:extLst>
      <p:ext uri="{BB962C8B-B14F-4D97-AF65-F5344CB8AC3E}">
        <p14:creationId xmlns:p14="http://schemas.microsoft.com/office/powerpoint/2010/main" val="350711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Eğer ikinci katmanın ısıl direnci iki katına 0.4°C/W çıkarsa ve sıcaklık </a:t>
                </a:r>
                <a:r>
                  <a:rPr lang="tr-TR" dirty="0" err="1"/>
                  <a:t>gradyanının</a:t>
                </a:r>
                <a:r>
                  <a:rPr lang="tr-TR" dirty="0"/>
                  <a:t> aynı kaldığı kabul edilirse, ısı akışı üzerine % etkisi ne olacaktır? </a:t>
                </a:r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FF0000"/>
                    </a:solidFill>
                  </a:rPr>
                  <a:t>Çözüm</a:t>
                </a:r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005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305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℃</m:t>
                          </m:r>
                        </m:num>
                        <m:den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den>
                      </m:f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 r="-105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304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70 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℃</m:t>
                          </m:r>
                        </m:num>
                        <m:den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0,305 </m:t>
                          </m:r>
                          <m:f>
                            <m:f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℃</m:t>
                              </m:r>
                            </m:num>
                            <m:den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den>
                          </m:f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=229,5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tr-TR" b="0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İkinci durum ise</a:t>
                </a:r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=0,005+0,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+0,1=0,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05 </m:t>
                      </m:r>
                      <m:f>
                        <m:f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℃</m:t>
                          </m:r>
                        </m:num>
                        <m:den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den>
                      </m:f>
                    </m:oMath>
                  </m:oMathPara>
                </a14:m>
                <a:endParaRPr lang="tr-TR" b="0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70 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℃</m:t>
                          </m:r>
                        </m:num>
                        <m:den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05 </m:t>
                          </m:r>
                          <m:f>
                            <m:f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℃</m:t>
                              </m:r>
                            </m:num>
                            <m:den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den>
                          </m:f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138,6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tr-TR" dirty="0"/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757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ısı akışı üzerine etkisi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229,5−138,6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229,5</m:t>
                          </m:r>
                        </m:den>
                      </m:f>
                      <m:r>
                        <a:rPr lang="tr-T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90,9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229,5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×100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=%39,6</m:t>
                      </m:r>
                    </m:oMath>
                  </m:oMathPara>
                </a14:m>
                <a:endParaRPr lang="tr-TR" dirty="0"/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868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Çok Katmanlı Sistemlerde Isı İletimi</a:t>
            </a:r>
            <a:br>
              <a:rPr lang="tr-TR" dirty="0"/>
            </a:br>
            <a:r>
              <a:rPr lang="tr-TR" dirty="0"/>
              <a:t>Birleşik Silindirik Tüp (Seri bağlı)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5653103" cy="4572000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/>
              <a:t>İki katmanlı A ve B malzemelerinden oluşan bir silindirik birleşik tüpü göstermektedir.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/>
              <a:t>Bir yalıtım malzemesi ile kaplanmış bir çelik tüp bu duruma örnek verilebilir. 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A1E25F2B-AA44-48C4-8C8A-FAC0EC497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4836" y="1806277"/>
            <a:ext cx="5006677" cy="345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54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332656"/>
                <a:ext cx="9782800" cy="5839544"/>
              </a:xfrm>
            </p:spPr>
            <p:txBody>
              <a:bodyPr>
                <a:no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Bu birleşik duvardaki ısı aktarım hızı aşağıdaki gibi hesaplanabilir. 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tr-TR" dirty="0"/>
                  <a:t>Tek katmanlı bir silindirden gerçekleşen ısı aktarım hızının 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tr-TR">
                                      <a:latin typeface="Cambria Math" panose="02040503050406030204" pitchFamily="18" charset="0"/>
                                    </a:rPr>
                                    <m:t>ln</m:t>
                                  </m:r>
                                  <m:r>
                                    <a:rPr lang="tr-TR">
                                      <a:latin typeface="Cambria Math" panose="02040503050406030204" pitchFamily="18" charset="0"/>
                                    </a:rPr>
                                    <m:t>⁡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f>
                                    <m:f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𝑜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den>
                                  </m:f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2 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den>
                              </m:f>
                            </m:e>
                          </m:d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buNone/>
                </a:pPr>
                <a:endParaRPr lang="tr-TR" i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332656"/>
                <a:ext cx="9782800" cy="5839544"/>
              </a:xfrm>
              <a:blipFill>
                <a:blip r:embed="rId2"/>
                <a:stretch>
                  <a:fillRect l="-1433" r="-280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425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332656"/>
                <a:ext cx="9782800" cy="5839544"/>
              </a:xfrm>
            </p:spPr>
            <p:txBody>
              <a:bodyPr>
                <a:noAutofit/>
              </a:bodyPr>
              <a:lstStyle/>
              <a:p>
                <a:pPr algn="l" rtl="0">
                  <a:lnSpc>
                    <a:spcPct val="150000"/>
                  </a:lnSpc>
                </a:pPr>
                <a:r>
                  <a:rPr lang="tr-TR" dirty="0"/>
                  <a:t>İki katmanın ısıl dirençlerini kullanıldığında bir birleşik silindirden gerçekleşen ısı aktarım hızı 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𝑡𝐴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𝑡𝐵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i="1" dirty="0"/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tr-TR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  <m:r>
                                <a:rPr lang="tr-TR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⁡</m:t>
                              </m:r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f>
                                <m:f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sub>
                              </m:sSub>
                            </m:den>
                          </m:f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tr-TR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  <m:r>
                                <a:rPr lang="tr-TR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⁡</m:t>
                              </m:r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f>
                                <m:f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tr-TR" i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332656"/>
                <a:ext cx="9782800" cy="5839544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334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332656"/>
                <a:ext cx="9782800" cy="5839544"/>
              </a:xfrm>
            </p:spPr>
            <p:txBody>
              <a:bodyPr>
                <a:noAutofit/>
              </a:bodyPr>
              <a:lstStyle/>
              <a:p>
                <a:pPr algn="l" rtl="0">
                  <a:lnSpc>
                    <a:spcPct val="150000"/>
                  </a:lnSpc>
                </a:pPr>
                <a:r>
                  <a:rPr lang="tr-TR" dirty="0"/>
                  <a:t>iki katman arasındaki T</a:t>
                </a:r>
                <a:r>
                  <a:rPr lang="tr-TR" baseline="-25000" dirty="0"/>
                  <a:t>2</a:t>
                </a:r>
                <a:r>
                  <a:rPr lang="tr-TR" dirty="0"/>
                  <a:t> ara yüzey sıcaklığını bilmemiz gerektiğini düşünün. </a:t>
                </a:r>
                <a:endParaRPr lang="tr-TR" i="1" dirty="0"/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𝑞</m:t>
                      </m:r>
                      <m:r>
                        <m:rPr>
                          <m:nor/>
                        </m:rPr>
                        <a:rPr lang="tr-TR"/>
                        <m:t> 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i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332656"/>
                <a:ext cx="9782800" cy="5839544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731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Örnek 4.9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5653103" cy="4781128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i="1" dirty="0"/>
              <a:t>Bir paslanmaz çelik boru (ısıl iletkenlik = </a:t>
            </a:r>
            <a:r>
              <a:rPr lang="tr-TR" i="1" dirty="0">
                <a:solidFill>
                  <a:schemeClr val="accent4">
                    <a:lumMod val="75000"/>
                  </a:schemeClr>
                </a:solidFill>
              </a:rPr>
              <a:t>17 W/[</a:t>
            </a:r>
            <a:r>
              <a:rPr lang="tr-TR" i="1" dirty="0" err="1">
                <a:solidFill>
                  <a:schemeClr val="accent4">
                    <a:lumMod val="75000"/>
                  </a:schemeClr>
                </a:solidFill>
              </a:rPr>
              <a:t>m°C</a:t>
            </a:r>
            <a:r>
              <a:rPr lang="tr-TR" i="1" dirty="0">
                <a:solidFill>
                  <a:schemeClr val="accent4">
                    <a:lumMod val="75000"/>
                  </a:schemeClr>
                </a:solidFill>
              </a:rPr>
              <a:t>]) </a:t>
            </a:r>
            <a:r>
              <a:rPr lang="tr-TR" i="1" dirty="0"/>
              <a:t>ısıtılmış bir yağ taşımak için kullanılmaktadır.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i="1" dirty="0"/>
              <a:t>İç yüzey sıcaklığı </a:t>
            </a:r>
            <a:r>
              <a:rPr lang="tr-TR" i="1" dirty="0">
                <a:solidFill>
                  <a:srgbClr val="FF0000"/>
                </a:solidFill>
              </a:rPr>
              <a:t>130°C'dir</a:t>
            </a:r>
            <a:r>
              <a:rPr lang="tr-TR" i="1" dirty="0"/>
              <a:t>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i="1" dirty="0"/>
              <a:t>Boru </a:t>
            </a:r>
            <a:r>
              <a:rPr lang="tr-TR" i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2 cm kalınlığında </a:t>
            </a:r>
            <a:r>
              <a:rPr lang="tr-TR" i="1" dirty="0"/>
              <a:t>ve </a:t>
            </a:r>
            <a:r>
              <a:rPr lang="tr-TR" i="1" dirty="0">
                <a:solidFill>
                  <a:srgbClr val="0070C0"/>
                </a:solidFill>
              </a:rPr>
              <a:t>8 cm iç çapa </a:t>
            </a:r>
            <a:r>
              <a:rPr lang="tr-TR" i="1" dirty="0"/>
              <a:t>sahiptir. 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C1027598-5965-4579-9D02-D6AC483F8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0556" y="2060848"/>
            <a:ext cx="4499620" cy="273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14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 err="1"/>
              <a:t>Yatışkın</a:t>
            </a:r>
            <a:r>
              <a:rPr lang="tr-TR" dirty="0"/>
              <a:t>-hal koşullarında, plakanın her iki yüzeyi arasında </a:t>
            </a:r>
            <a:r>
              <a:rPr lang="tr-TR" dirty="0">
                <a:solidFill>
                  <a:srgbClr val="FF0000"/>
                </a:solidFill>
              </a:rPr>
              <a:t>35°C sıcaklık farkı </a:t>
            </a:r>
            <a:r>
              <a:rPr lang="tr-TR" dirty="0"/>
              <a:t>sabit tutulduğunda, diğer yüzeyin ortasına yakın bir mesafede </a:t>
            </a:r>
            <a:r>
              <a:rPr lang="tr-TR" dirty="0">
                <a:solidFill>
                  <a:srgbClr val="FF0000"/>
                </a:solidFill>
              </a:rPr>
              <a:t>birim alan başına </a:t>
            </a:r>
            <a:r>
              <a:rPr lang="tr-TR" dirty="0">
                <a:solidFill>
                  <a:srgbClr val="7030A0"/>
                </a:solidFill>
              </a:rPr>
              <a:t>ısı aktarım hızı </a:t>
            </a:r>
            <a:r>
              <a:rPr lang="tr-TR" dirty="0"/>
              <a:t>4700 W/m</a:t>
            </a:r>
            <a:r>
              <a:rPr lang="tr-TR" baseline="30000" dirty="0"/>
              <a:t>2</a:t>
            </a:r>
            <a:r>
              <a:rPr lang="tr-TR" dirty="0"/>
              <a:t> olarak ölçülmüştür.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Ürünün ısıl iletkenliğini hesaplayınız ve sonuca ulaşabilmek için kullandığınız iki varsayımı listeleyiniz. 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385AE2C5-B324-4445-AE9F-FCB7848DDDAF}"/>
              </a:ext>
            </a:extLst>
          </p:cNvPr>
          <p:cNvSpPr/>
          <p:nvPr/>
        </p:nvSpPr>
        <p:spPr>
          <a:xfrm>
            <a:off x="3934172" y="5229200"/>
            <a:ext cx="4752528" cy="432048"/>
          </a:xfrm>
          <a:prstGeom prst="rect">
            <a:avLst/>
          </a:prstGeom>
          <a:solidFill>
            <a:srgbClr val="FF090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5 mm</a:t>
            </a:r>
          </a:p>
        </p:txBody>
      </p:sp>
      <p:sp>
        <p:nvSpPr>
          <p:cNvPr id="5" name="Ok: Yukarı 4">
            <a:extLst>
              <a:ext uri="{FF2B5EF4-FFF2-40B4-BE49-F238E27FC236}">
                <a16:creationId xmlns:a16="http://schemas.microsoft.com/office/drawing/2014/main" id="{94BF6E05-64AE-41CA-AF16-6F792A9F1ED3}"/>
              </a:ext>
            </a:extLst>
          </p:cNvPr>
          <p:cNvSpPr/>
          <p:nvPr/>
        </p:nvSpPr>
        <p:spPr>
          <a:xfrm>
            <a:off x="5734372" y="4437112"/>
            <a:ext cx="576064" cy="7920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0C201D35-FDE8-4263-8697-0CFE70E6C179}"/>
                  </a:ext>
                </a:extLst>
              </p:cNvPr>
              <p:cNvSpPr/>
              <p:nvPr/>
            </p:nvSpPr>
            <p:spPr>
              <a:xfrm>
                <a:off x="6612277" y="4608606"/>
                <a:ext cx="194694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dirty="0"/>
                  <a:t>4700 W/m</a:t>
                </a:r>
                <a:r>
                  <a:rPr lang="tr-TR" baseline="30000" dirty="0"/>
                  <a:t>2</a:t>
                </a:r>
                <a:r>
                  <a:rPr lang="tr-TR" dirty="0"/>
                  <a:t> </a:t>
                </a:r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0C201D35-FDE8-4263-8697-0CFE70E6C1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2277" y="4608606"/>
                <a:ext cx="1946943" cy="369332"/>
              </a:xfrm>
              <a:prstGeom prst="rect">
                <a:avLst/>
              </a:prstGeom>
              <a:blipFill>
                <a:blip r:embed="rId2"/>
                <a:stretch>
                  <a:fillRect t="-9836" b="-2295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>
            <a:extLst>
              <a:ext uri="{FF2B5EF4-FFF2-40B4-BE49-F238E27FC236}">
                <a16:creationId xmlns:a16="http://schemas.microsoft.com/office/drawing/2014/main" id="{1C063897-42BF-464B-8283-25E96404FF9E}"/>
              </a:ext>
            </a:extLst>
          </p:cNvPr>
          <p:cNvSpPr/>
          <p:nvPr/>
        </p:nvSpPr>
        <p:spPr>
          <a:xfrm>
            <a:off x="4438228" y="5260558"/>
            <a:ext cx="679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FFFF00"/>
                </a:solidFill>
              </a:rPr>
              <a:t>35°C</a:t>
            </a:r>
          </a:p>
        </p:txBody>
      </p:sp>
    </p:spTree>
    <p:extLst>
      <p:ext uri="{BB962C8B-B14F-4D97-AF65-F5344CB8AC3E}">
        <p14:creationId xmlns:p14="http://schemas.microsoft.com/office/powerpoint/2010/main" val="149020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5653103" cy="604867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i="1" dirty="0"/>
              <a:t>Boru </a:t>
            </a:r>
            <a:r>
              <a:rPr lang="tr-TR" i="1" dirty="0">
                <a:solidFill>
                  <a:srgbClr val="C00000"/>
                </a:solidFill>
              </a:rPr>
              <a:t>0.04 m </a:t>
            </a:r>
            <a:r>
              <a:rPr lang="tr-TR" i="1" dirty="0"/>
              <a:t>kalınlığındaki bir </a:t>
            </a:r>
            <a:r>
              <a:rPr lang="tr-TR" i="1" dirty="0">
                <a:solidFill>
                  <a:srgbClr val="C00000"/>
                </a:solidFill>
              </a:rPr>
              <a:t>yalıtım </a:t>
            </a:r>
            <a:r>
              <a:rPr lang="tr-TR" i="1" dirty="0"/>
              <a:t>(</a:t>
            </a:r>
            <a:r>
              <a:rPr lang="tr-TR" i="1" dirty="0">
                <a:solidFill>
                  <a:schemeClr val="tx2"/>
                </a:solidFill>
              </a:rPr>
              <a:t>ısıl iletkenliği = 0.035 W/[</a:t>
            </a:r>
            <a:r>
              <a:rPr lang="tr-TR" i="1" dirty="0" err="1">
                <a:solidFill>
                  <a:schemeClr val="tx2"/>
                </a:solidFill>
              </a:rPr>
              <a:t>m°C</a:t>
            </a:r>
            <a:r>
              <a:rPr lang="tr-TR" i="1" dirty="0">
                <a:solidFill>
                  <a:schemeClr val="tx2"/>
                </a:solidFill>
              </a:rPr>
              <a:t>]</a:t>
            </a:r>
            <a:r>
              <a:rPr lang="tr-TR" i="1" dirty="0"/>
              <a:t>) ile kaplanmıştır. 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i="1" dirty="0"/>
              <a:t>İzolasyon dış yüzey sıcaklığı </a:t>
            </a:r>
            <a:r>
              <a:rPr lang="tr-TR" i="1" dirty="0">
                <a:solidFill>
                  <a:srgbClr val="0070C0"/>
                </a:solidFill>
              </a:rPr>
              <a:t>25°C'dir.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i="1" dirty="0" err="1"/>
              <a:t>Yatışkın</a:t>
            </a:r>
            <a:r>
              <a:rPr lang="tr-TR" i="1" dirty="0"/>
              <a:t>-hal koşullarını varsayarak, çelik ile yalıtım arasındaki </a:t>
            </a:r>
            <a:r>
              <a:rPr lang="tr-TR" i="1" dirty="0">
                <a:solidFill>
                  <a:schemeClr val="accent4">
                    <a:lumMod val="50000"/>
                  </a:schemeClr>
                </a:solidFill>
              </a:rPr>
              <a:t>ara yüzey sıcaklığını hesaplayınız</a:t>
            </a:r>
            <a:r>
              <a:rPr lang="tr-TR" i="1" dirty="0"/>
              <a:t>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799D62F-862B-402E-A743-61F624F44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0556" y="2060848"/>
            <a:ext cx="4499620" cy="273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90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Verilen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6805231" cy="4853136"/>
          </a:xfrm>
        </p:spPr>
        <p:txBody>
          <a:bodyPr>
            <a:normAutofit fontScale="92500" lnSpcReduction="20000"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Borunun kalınlığı = 2 cm = 0.02 m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İç çap = 8 cm = 0.08 m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 err="1"/>
              <a:t>k</a:t>
            </a:r>
            <a:r>
              <a:rPr lang="tr-TR" i="1" baseline="-25000" dirty="0" err="1"/>
              <a:t>çelik</a:t>
            </a:r>
            <a:r>
              <a:rPr lang="tr-TR" i="1" dirty="0"/>
              <a:t>=17 W/[</a:t>
            </a:r>
            <a:r>
              <a:rPr lang="tr-TR" i="1" dirty="0" err="1"/>
              <a:t>m°C</a:t>
            </a:r>
            <a:r>
              <a:rPr lang="en-US" i="1" dirty="0"/>
              <a:t>] </a:t>
            </a:r>
            <a:endParaRPr lang="tr-TR" i="1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İzolasyon kalınlığı = 0.04 m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 err="1"/>
              <a:t>k</a:t>
            </a:r>
            <a:r>
              <a:rPr lang="tr-TR" i="1" baseline="-25000" dirty="0" err="1"/>
              <a:t>yalıtım</a:t>
            </a:r>
            <a:r>
              <a:rPr lang="tr-TR" i="1" dirty="0"/>
              <a:t>= 0.035 W/[</a:t>
            </a:r>
            <a:r>
              <a:rPr lang="tr-TR" i="1" dirty="0" err="1"/>
              <a:t>m°C</a:t>
            </a:r>
            <a:r>
              <a:rPr lang="tr-TR" i="1" dirty="0"/>
              <a:t>]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İç yüzey sıcaklığı =130°C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İzolasyon dış yüzey sıcaklığı = 25°C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Boru uzunluğu =1 m (varsayım) </a:t>
            </a:r>
            <a:endParaRPr lang="tr-TR" i="1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26DE3DC-5212-48B9-86B1-09B866C0A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0556" y="2060848"/>
            <a:ext cx="4499620" cy="273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40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Yaklaşım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6517199" cy="4853136"/>
          </a:xfrm>
        </p:spPr>
        <p:txBody>
          <a:bodyPr>
            <a:normAutofit fontScale="92500" lnSpcReduction="10000"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Öncelikle boru ve yalıtımın ısıl dirençlerini hesaplayacağız.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Ardından birleşik borudan gerçekleşen ısı aktarım hızını bulacağız.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Son olarak, boru ve yalıtım arasındaki ara yüzey sıcaklığını belirleyebilmek için sadece borunun ısıl direncini kullanacağız. 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BCDC7E1D-CD26-4255-B04E-6D43E0972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6620" y="2060848"/>
            <a:ext cx="3923556" cy="238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20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Çözüm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1600200"/>
                <a:ext cx="9782800" cy="4853136"/>
              </a:xfrm>
            </p:spPr>
            <p:txBody>
              <a:bodyPr>
                <a:normAutofit/>
              </a:bodyPr>
              <a:lstStyle/>
              <a:p>
                <a:pPr lvl="0" algn="l" rtl="0">
                  <a:lnSpc>
                    <a:spcPct val="150000"/>
                  </a:lnSpc>
                </a:pPr>
                <a:r>
                  <a:rPr lang="tr-TR" i="1" dirty="0"/>
                  <a:t>1) boru katmanının ısıl direnci 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⁡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06</m:t>
                              </m:r>
                            </m:num>
                            <m:den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04</m:t>
                              </m:r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17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/(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tr-TR" i="1" dirty="0"/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:r>
                  <a:rPr lang="tr-TR" i="1" dirty="0"/>
                  <a:t>= 0.0038 °C/W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1600200"/>
                <a:ext cx="9782800" cy="4853136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034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048672"/>
              </a:xfrm>
            </p:spPr>
            <p:txBody>
              <a:bodyPr>
                <a:normAutofit/>
              </a:bodyPr>
              <a:lstStyle/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2) Benzer şekilde, yalıtım katmanı için ısıl direnç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⁡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06</m:t>
                              </m:r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035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/(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tr-TR" i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i="1" dirty="0"/>
                  <a:t>= 2,3229 °C/W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130</m:t>
                              </m:r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25</m:t>
                              </m:r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</m:e>
                          </m:d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0038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3229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tr-TR" i="1" dirty="0"/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:r>
                  <a:rPr lang="tr-TR" i="1" dirty="0"/>
                  <a:t>= 45.13 W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i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048672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860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048672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45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130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</m:e>
                          </m:d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0038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tr-TR" i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i="1" dirty="0"/>
                  <a:t>T = 130 </a:t>
                </a:r>
                <a:r>
                  <a:rPr lang="en-US" i="1" dirty="0"/>
                  <a:t>[°</a:t>
                </a:r>
                <a:r>
                  <a:rPr lang="tr-TR" i="1" dirty="0"/>
                  <a:t>C] - 0.171 [°C]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i="1" dirty="0"/>
                  <a:t>T = 129.83°C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Ara yüzey sıcaklığı 129.8°C'dir.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Bu sıcaklık, çelik borunun ısıl iletkenliği yüksek olduğu için boru iç yüzey sıcaklığı 130°C'ye çok yakındır.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Sıcak bir yüzey ile yalıtım arasındaki ara yüzey sıcaklığı, yalıtımın bu sıcaklığa dayanıklı olabildiğinden emin olmak açısından bilinmek zorundadır.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i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048672"/>
              </a:xfrm>
              <a:blipFill>
                <a:blip r:embed="rId2"/>
                <a:stretch>
                  <a:fillRect l="-13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653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Örnek 4.10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Bir paslanmaz çelik boru (ısıl iletkenlik = 15 W/[</a:t>
            </a:r>
            <a:r>
              <a:rPr lang="tr-TR" i="1" dirty="0" err="1"/>
              <a:t>mK</a:t>
            </a:r>
            <a:r>
              <a:rPr lang="tr-TR" i="1" dirty="0"/>
              <a:t>]) 125°'deki ısıtılmış bir yağ taşımak amacıyla kullanılacaktır (Şekil E4.10). Borunun iç sıcaklığı 120°C’dir.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Boru 5 cm iç çapa ve 1 cm kalınlığa sahiptir.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Yağdan ısı kaybının borunun uzunluğu başına 25 W'ın altında tutulması için yalıtım gerekmektedir. </a:t>
            </a:r>
          </a:p>
        </p:txBody>
      </p:sp>
    </p:spTree>
    <p:extLst>
      <p:ext uri="{BB962C8B-B14F-4D97-AF65-F5344CB8AC3E}">
        <p14:creationId xmlns:p14="http://schemas.microsoft.com/office/powerpoint/2010/main" val="9742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Yer sıkıntısı sebebiyle, sadece 5 cm kalınlığında bir yalıtım yapılabilecektir.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İzolasyon yüzeyinde suyun </a:t>
            </a:r>
            <a:r>
              <a:rPr lang="tr-TR" i="1" dirty="0" err="1"/>
              <a:t>yoğuşmasını</a:t>
            </a:r>
            <a:r>
              <a:rPr lang="tr-TR" i="1" dirty="0"/>
              <a:t> önlemek amacıyla, yalıtımın dış yüzey sıcaklığı 20°C'nin (ortam havasının </a:t>
            </a:r>
            <a:r>
              <a:rPr lang="tr-TR" i="1" dirty="0" err="1"/>
              <a:t>çiğlenme</a:t>
            </a:r>
            <a:r>
              <a:rPr lang="tr-TR" i="1" dirty="0"/>
              <a:t> sıcaklığı) üzerinde olmalıdır.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Bu yüzeydeki su </a:t>
            </a:r>
            <a:r>
              <a:rPr lang="tr-TR" i="1" dirty="0" err="1"/>
              <a:t>yoğuşmasını</a:t>
            </a:r>
            <a:r>
              <a:rPr lang="tr-TR" i="1" dirty="0"/>
              <a:t> önleyebilecek ve minimum ısı kaybına neden olacak yalıtımın ısıl iletkenliğini 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18095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b="1" i="1" dirty="0"/>
              <a:t>Verilen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Çeliğin ısıl iletkenliği = 15 [W/</a:t>
            </a:r>
            <a:r>
              <a:rPr lang="tr-TR" i="1" dirty="0" err="1"/>
              <a:t>mK</a:t>
            </a:r>
            <a:r>
              <a:rPr lang="tr-TR" i="1" dirty="0"/>
              <a:t>]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Boru iç yüzey sıcaklığı = 120°C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İç çapı=0.05 m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Boru kalınlığı = 0.01 m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Borunun 1 m uzunluğu başına ısı kaybı = 25 W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İzolasyon kalınlığı = 0.05 m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Dış yüzey sıcaklığı &gt; 20°C = 21°C (varsayım) </a:t>
            </a:r>
          </a:p>
        </p:txBody>
      </p:sp>
    </p:spTree>
    <p:extLst>
      <p:ext uri="{BB962C8B-B14F-4D97-AF65-F5344CB8AC3E}">
        <p14:creationId xmlns:p14="http://schemas.microsoft.com/office/powerpoint/2010/main" val="187026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rmAutofit fontScale="92500" lnSpcReduction="10000"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b="1" i="1" dirty="0"/>
                  <a:t>Çözüm </a:t>
                </a:r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Çelik katmanındaki ısıl direnç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𝑙𝑛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⁡(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3,5</m:t>
                              </m:r>
                            </m:num>
                            <m:den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2,5</m:t>
                              </m:r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×1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×15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 ℃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=0,0036 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℃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𝑊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i="1" dirty="0"/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İzolasyon katmanındaki ısıl direnç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𝑙𝑛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8,5</m:t>
                                      </m:r>
                                    </m:num>
                                    <m:den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3,5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×1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 ℃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0,1412 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 ℃</m:t>
                                  </m:r>
                                </m:den>
                              </m:f>
                            </m:e>
                          </m:d>
                        </m:den>
                      </m:f>
                    </m:oMath>
                  </m:oMathPara>
                </a14:m>
                <a:endParaRPr lang="tr-TR" i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308" t="-9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118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L = 5 mm = 0,005 m</a:t>
                </a:r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latin typeface="Corbel" panose="020B0503020204020204" pitchFamily="34" charset="0"/>
                  </a:rPr>
                  <a:t>∆T = 35 °C</a:t>
                </a:r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∆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4700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005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sSup>
                            <m:s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35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℃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671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𝑊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℃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101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3. Her iki ısıl direnç değerlerini borular için ısı aktarım </a:t>
                </a:r>
                <a:r>
                  <a:rPr lang="tr-TR" i="1" dirty="0" err="1"/>
                  <a:t>eşitlikiğe</a:t>
                </a:r>
                <a:r>
                  <a:rPr lang="tr-TR" i="1" dirty="0"/>
                  <a:t> yerleştir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25 </m:t>
                      </m:r>
                      <m:d>
                        <m:dPr>
                          <m:begChr m:val="["/>
                          <m:endChr m:val="]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(120−21)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</m:e>
                          </m:d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0,0036 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℃/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i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=3,956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℃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den>
                      </m:f>
                    </m:oMath>
                  </m:oMathPara>
                </a14:m>
                <a:endParaRPr lang="tr-TR" i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540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rmAutofit/>
              </a:bodyPr>
              <a:lstStyle/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</a:rPr>
                        <m:t>3.956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0,1412 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 ℃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i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i="1" dirty="0"/>
                  <a:t>k = 0.0357 W / (m °C)</a:t>
                </a:r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0.0357 W/(</a:t>
                </a:r>
                <a:r>
                  <a:rPr lang="tr-TR" i="1" dirty="0" err="1"/>
                  <a:t>m°C</a:t>
                </a:r>
                <a:r>
                  <a:rPr lang="tr-TR" i="1" dirty="0"/>
                  <a:t>) ısıl iletkenlik değerine sahip bir yalıtım dış yüzeyinde yoğuşma olmamasını sağlayacaktır.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727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50000"/>
              </a:lnSpc>
            </a:pPr>
            <a:r>
              <a:rPr lang="tr-TR" dirty="0"/>
              <a:t>Örnek 4.11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2.5 cm iç çapında ve 5 cm dış çapındaki paslanmaz çelik bir boru (k=15 W/[</a:t>
            </a:r>
            <a:r>
              <a:rPr lang="tr-TR" dirty="0" err="1"/>
              <a:t>m°C</a:t>
            </a:r>
            <a:r>
              <a:rPr lang="tr-TR" dirty="0"/>
              <a:t>]) yüksek basınçtaki buharı taşımak bir amacıyla kullanılmak istenmektedir.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Boru 5 cm kalınlığındaki yalıtım malzemesi (k=0.18 W/[</a:t>
            </a:r>
            <a:r>
              <a:rPr lang="tr-TR" dirty="0" err="1"/>
              <a:t>m°C</a:t>
            </a:r>
            <a:r>
              <a:rPr lang="tr-TR" dirty="0"/>
              <a:t>]) ile kaplanmıştır.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Çelik borunun </a:t>
            </a:r>
            <a:r>
              <a:rPr lang="tr-TR" dirty="0">
                <a:solidFill>
                  <a:srgbClr val="FF0000"/>
                </a:solidFill>
              </a:rPr>
              <a:t>iç yüzey sıcaklığı 300°C</a:t>
            </a:r>
            <a:r>
              <a:rPr lang="tr-TR" dirty="0"/>
              <a:t>, </a:t>
            </a:r>
            <a:r>
              <a:rPr lang="tr-TR" dirty="0">
                <a:solidFill>
                  <a:schemeClr val="accent4">
                    <a:lumMod val="50000"/>
                  </a:schemeClr>
                </a:solidFill>
              </a:rPr>
              <a:t>yalıtımın dış yüzey sıcaklığı 90°C'dir.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1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Autofit/>
          </a:bodyPr>
          <a:lstStyle/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A) Borunun metre uzunluğu başına gerçekleşen ısı aktarım hızını belirleyiniz.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B) Bu amaç için seçilen yalıtımın erime sıcaklığı 220°Cdir. Belirtilen koşullar için yalıtımın bütünlüğünü koruyacağı konusunda endişeli olmalı mısınız?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180A1F1-884C-4A6E-BB38-3A5F874F2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4612" y="3140969"/>
            <a:ext cx="3328199" cy="332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09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50000"/>
              </a:lnSpc>
            </a:pPr>
            <a:r>
              <a:rPr lang="tr-TR" dirty="0"/>
              <a:t>Örnek 4.8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Bir yalıtım tabakasının düz bir parçası sıcak fırın duvarından odaya gerçekleşen ısı kaybını azaltmak amacıyla kullanılacaktır.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Tabakanın bir yüzeyi 100°Cde diğer yüzeyi 20°C'dedir.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İzolasyon katmanının ısı kaybı düşüşünü 120 W/m</a:t>
            </a:r>
            <a:r>
              <a:rPr lang="tr-TR" baseline="30000" dirty="0"/>
              <a:t>2</a:t>
            </a:r>
            <a:r>
              <a:rPr lang="tr-TR" dirty="0"/>
              <a:t>'ye düşürerek sabit tutması istenmektedir.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5860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Eğer tabaka ısıl iletkenliği 0,05 W/(m °C) ise, gerekli tabaka kalınlığını 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59898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ath 16x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20C675A-9AD3-40BB-AC57-0E9EFA3E4F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Math education presentation with Pi  (widescreen)</Template>
  <TotalTime>0</TotalTime>
  <Words>2634</Words>
  <Application>Microsoft Office PowerPoint</Application>
  <PresentationFormat>Custom</PresentationFormat>
  <Paragraphs>319</Paragraphs>
  <Slides>73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9" baseType="lpstr">
      <vt:lpstr>Arial</vt:lpstr>
      <vt:lpstr>Cambria Math</vt:lpstr>
      <vt:lpstr>Corbel</vt:lpstr>
      <vt:lpstr>Euphemia</vt:lpstr>
      <vt:lpstr>Times New Roman</vt:lpstr>
      <vt:lpstr>Math 16x9</vt:lpstr>
      <vt:lpstr>Isı ve Kütle Transferi Yatıkşkın (Kararlı) Hal Isı Aktarımı</vt:lpstr>
      <vt:lpstr>Bu hafta</vt:lpstr>
      <vt:lpstr>Örnek 4.1</vt:lpstr>
      <vt:lpstr>PowerPoint Presentation</vt:lpstr>
      <vt:lpstr>Örnek 4.3</vt:lpstr>
      <vt:lpstr>PowerPoint Presentation</vt:lpstr>
      <vt:lpstr>PowerPoint Presentation</vt:lpstr>
      <vt:lpstr>Örnek 4.8</vt:lpstr>
      <vt:lpstr>PowerPoint Presentation</vt:lpstr>
      <vt:lpstr>PowerPoint Presentation</vt:lpstr>
      <vt:lpstr>YATIŞKIN-HAL ISI AKTARIMI</vt:lpstr>
      <vt:lpstr>PowerPoint Presentation</vt:lpstr>
      <vt:lpstr>Dörtgen Bir Levhada İletimle Isı Aktarımı </vt:lpstr>
      <vt:lpstr>PowerPoint Presentation</vt:lpstr>
      <vt:lpstr>PowerPoint Presentation</vt:lpstr>
      <vt:lpstr>PowerPoint Presentation</vt:lpstr>
      <vt:lpstr>Isıl Direnç Kavramı</vt:lpstr>
      <vt:lpstr>PowerPoint Presentation</vt:lpstr>
      <vt:lpstr>PowerPoint Presentation</vt:lpstr>
      <vt:lpstr>PowerPoint Presentation</vt:lpstr>
      <vt:lpstr>PowerPoint Presentation</vt:lpstr>
      <vt:lpstr>Örnek 4.6</vt:lpstr>
      <vt:lpstr>Çözüm</vt:lpstr>
      <vt:lpstr>PowerPoint Presentation</vt:lpstr>
      <vt:lpstr>PowerPoint Presentation</vt:lpstr>
      <vt:lpstr>Örnek 4.2</vt:lpstr>
      <vt:lpstr>PowerPoint Presentation</vt:lpstr>
      <vt:lpstr>Çözüm</vt:lpstr>
      <vt:lpstr>PowerPoint Presentation</vt:lpstr>
      <vt:lpstr>Silindirik Borudan İletimle Isı Aktarımı </vt:lpstr>
      <vt:lpstr>PowerPoint Presentation</vt:lpstr>
      <vt:lpstr>PowerPoint Presentation</vt:lpstr>
      <vt:lpstr>PowerPoint Presentation</vt:lpstr>
      <vt:lpstr>Örnek 4.7</vt:lpstr>
      <vt:lpstr>PowerPoint Presentation</vt:lpstr>
      <vt:lpstr>Verilen</vt:lpstr>
      <vt:lpstr>PowerPoint Presentation</vt:lpstr>
      <vt:lpstr>Örnek 4.6</vt:lpstr>
      <vt:lpstr>PowerPoint Presentation</vt:lpstr>
      <vt:lpstr>Çok Katmanlı Sistemlerde Isı İletimi Birleşik Dörtgen Duvar </vt:lpstr>
      <vt:lpstr>PowerPoint Presentation</vt:lpstr>
      <vt:lpstr>PowerPoint Presentation</vt:lpstr>
      <vt:lpstr>Örnek 4.8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Örnek 4.7</vt:lpstr>
      <vt:lpstr>PowerPoint Presentation</vt:lpstr>
      <vt:lpstr>PowerPoint Presentation</vt:lpstr>
      <vt:lpstr>PowerPoint Presentation</vt:lpstr>
      <vt:lpstr>PowerPoint Presentation</vt:lpstr>
      <vt:lpstr>Çok Katmanlı Sistemlerde Isı İletimi Birleşik Silindirik Tüp (Seri bağlı) </vt:lpstr>
      <vt:lpstr>PowerPoint Presentation</vt:lpstr>
      <vt:lpstr>PowerPoint Presentation</vt:lpstr>
      <vt:lpstr>PowerPoint Presentation</vt:lpstr>
      <vt:lpstr>Örnek 4.9</vt:lpstr>
      <vt:lpstr>PowerPoint Presentation</vt:lpstr>
      <vt:lpstr>Verilen</vt:lpstr>
      <vt:lpstr>Yaklaşım</vt:lpstr>
      <vt:lpstr>Çözüm</vt:lpstr>
      <vt:lpstr>PowerPoint Presentation</vt:lpstr>
      <vt:lpstr>PowerPoint Presentation</vt:lpstr>
      <vt:lpstr>Örnek 4.10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Örnek 4.11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2015-09-12T12:35:24Z</dcterms:created>
  <dcterms:modified xsi:type="dcterms:W3CDTF">2026-03-17T20:00:07Z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TC027879479991</vt:lpwstr>
  </property>
</Properties>
</file>