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54"/>
  </p:notesMasterIdLst>
  <p:handoutMasterIdLst>
    <p:handoutMasterId r:id="rId55"/>
  </p:handoutMasterIdLst>
  <p:sldIdLst>
    <p:sldId id="256" r:id="rId3"/>
    <p:sldId id="311" r:id="rId4"/>
    <p:sldId id="338" r:id="rId5"/>
    <p:sldId id="323" r:id="rId6"/>
    <p:sldId id="382" r:id="rId7"/>
    <p:sldId id="398" r:id="rId8"/>
    <p:sldId id="325" r:id="rId9"/>
    <p:sldId id="399" r:id="rId10"/>
    <p:sldId id="326" r:id="rId11"/>
    <p:sldId id="327" r:id="rId12"/>
    <p:sldId id="328" r:id="rId13"/>
    <p:sldId id="400" r:id="rId14"/>
    <p:sldId id="403" r:id="rId15"/>
    <p:sldId id="401" r:id="rId16"/>
    <p:sldId id="402" r:id="rId17"/>
    <p:sldId id="329" r:id="rId18"/>
    <p:sldId id="330" r:id="rId19"/>
    <p:sldId id="404" r:id="rId20"/>
    <p:sldId id="411" r:id="rId21"/>
    <p:sldId id="332" r:id="rId22"/>
    <p:sldId id="405" r:id="rId23"/>
    <p:sldId id="333" r:id="rId24"/>
    <p:sldId id="334" r:id="rId25"/>
    <p:sldId id="335" r:id="rId26"/>
    <p:sldId id="406" r:id="rId27"/>
    <p:sldId id="407" r:id="rId28"/>
    <p:sldId id="410" r:id="rId29"/>
    <p:sldId id="408" r:id="rId30"/>
    <p:sldId id="409" r:id="rId31"/>
    <p:sldId id="365" r:id="rId32"/>
    <p:sldId id="337" r:id="rId33"/>
    <p:sldId id="412" r:id="rId34"/>
    <p:sldId id="413" r:id="rId35"/>
    <p:sldId id="414" r:id="rId36"/>
    <p:sldId id="428" r:id="rId37"/>
    <p:sldId id="429" r:id="rId38"/>
    <p:sldId id="417" r:id="rId39"/>
    <p:sldId id="418" r:id="rId40"/>
    <p:sldId id="430" r:id="rId41"/>
    <p:sldId id="419" r:id="rId42"/>
    <p:sldId id="420" r:id="rId43"/>
    <p:sldId id="431" r:id="rId44"/>
    <p:sldId id="422" r:id="rId45"/>
    <p:sldId id="432" r:id="rId46"/>
    <p:sldId id="433" r:id="rId47"/>
    <p:sldId id="424" r:id="rId48"/>
    <p:sldId id="425" r:id="rId49"/>
    <p:sldId id="434" r:id="rId50"/>
    <p:sldId id="426" r:id="rId51"/>
    <p:sldId id="427" r:id="rId52"/>
    <p:sldId id="435" r:id="rId53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3500"/>
    <a:srgbClr val="68CA82"/>
    <a:srgbClr val="F8C1D8"/>
    <a:srgbClr val="CCCCCC"/>
    <a:srgbClr val="465562"/>
    <a:srgbClr val="413C3E"/>
    <a:srgbClr val="FC6C68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howGuides="1">
      <p:cViewPr varScale="1">
        <p:scale>
          <a:sx n="82" d="100"/>
          <a:sy n="82" d="100"/>
        </p:scale>
        <p:origin x="720" y="72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7646E-8811-423A-9C42-2CBFADA00A96}" type="datetimeFigureOut">
              <a:rPr lang="en-US" smtClean="0"/>
              <a:t>17-03-2026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17-03-2026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3" name="Straight Connector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5" name="Straight Connector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1" name="Straight Connector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22" name="Straight Connector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8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23" name="Straight Connector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1" name="Straight Connector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3" name="Straight Connector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7" name="Straight Connector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6" name="Straight Connector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r" defTabSz="914400" rtl="1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r" defTabSz="914400" rtl="1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tr-TR" dirty="0">
                <a:solidFill>
                  <a:srgbClr val="00B050"/>
                </a:solidFill>
              </a:rPr>
              <a:t>Isı ve Kütle Transferi</a:t>
            </a:r>
            <a:br>
              <a:rPr lang="ar-SY" dirty="0"/>
            </a:br>
            <a:r>
              <a:rPr lang="tr-TR" sz="3400" dirty="0">
                <a:solidFill>
                  <a:srgbClr val="FF0000"/>
                </a:solidFill>
              </a:rPr>
              <a:t>Isı Aktarım Temel Mekanizmaları – Taşınım ve Işınım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4"/>
            <a:ext cx="7516442" cy="2036413"/>
          </a:xfrm>
        </p:spPr>
        <p:txBody>
          <a:bodyPr>
            <a:normAutofit fontScale="92500" lnSpcReduction="10000"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7030A0"/>
                </a:solidFill>
              </a:rPr>
              <a:t>Mühendislik Mimarlık Fakültesi </a:t>
            </a:r>
          </a:p>
          <a:p>
            <a:pPr rtl="0">
              <a:lnSpc>
                <a:spcPct val="150000"/>
              </a:lnSpc>
            </a:pPr>
            <a:r>
              <a:rPr lang="tr-TR" dirty="0"/>
              <a:t>Gıda Mühendisliği Bölümü</a:t>
            </a:r>
          </a:p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Farhan ALFİN		2018-2019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621" y="11663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32657"/>
                <a:ext cx="9782800" cy="61926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Taşınım ısı transfer hızı </a:t>
                </a:r>
                <a:r>
                  <a:rPr lang="tr-TR" dirty="0">
                    <a:solidFill>
                      <a:srgbClr val="FF0000"/>
                    </a:solidFill>
                  </a:rPr>
                  <a:t>Newton’un soğuma kanunu </a:t>
                </a:r>
                <a:r>
                  <a:rPr lang="tr-TR" dirty="0"/>
                  <a:t>ile belirlenir;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𝑡𝑎</m:t>
                          </m:r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ş</m:t>
                          </m:r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𝚤𝑛𝚤𝑚</m:t>
                          </m:r>
                        </m:sub>
                      </m:sSub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d>
                        <m:dPr>
                          <m:ctrlP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</m:e>
                      </m:d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                   (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h </a:t>
                </a:r>
                <a:r>
                  <a:rPr lang="tr-TR" dirty="0"/>
                  <a:t>; </a:t>
                </a:r>
                <a:r>
                  <a:rPr lang="tr-TR" dirty="0">
                    <a:solidFill>
                      <a:srgbClr val="FF0000"/>
                    </a:solidFill>
                  </a:rPr>
                  <a:t>taşınım ısı transfer katsayısı </a:t>
                </a:r>
                <a:r>
                  <a:rPr lang="tr-TR" dirty="0"/>
                  <a:t>(W/m</a:t>
                </a:r>
                <a:r>
                  <a:rPr lang="tr-TR" baseline="30000" dirty="0"/>
                  <a:t>2 </a:t>
                </a:r>
                <a:r>
                  <a:rPr lang="tr-TR" dirty="0"/>
                  <a:t>K)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A </a:t>
                </a:r>
                <a:r>
                  <a:rPr lang="tr-TR" dirty="0"/>
                  <a:t>; </a:t>
                </a:r>
                <a:r>
                  <a:rPr lang="tr-TR" dirty="0" err="1"/>
                  <a:t>taşınımın</a:t>
                </a:r>
                <a:r>
                  <a:rPr lang="tr-TR" dirty="0"/>
                  <a:t> gerçekleştiği yüzey alanı (m</a:t>
                </a:r>
                <a:r>
                  <a:rPr lang="tr-TR" baseline="30000" dirty="0"/>
                  <a:t>2</a:t>
                </a:r>
                <a:r>
                  <a:rPr lang="tr-TR" dirty="0"/>
                  <a:t>)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 err="1"/>
                  <a:t>T</a:t>
                </a:r>
                <a:r>
                  <a:rPr lang="tr-TR" i="1" baseline="-25000" dirty="0" err="1"/>
                  <a:t>s</a:t>
                </a:r>
                <a:r>
                  <a:rPr lang="tr-TR" i="1" dirty="0"/>
                  <a:t> </a:t>
                </a:r>
                <a:r>
                  <a:rPr lang="tr-TR" dirty="0"/>
                  <a:t>; yüzey sıcaklığı (K)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T</a:t>
                </a:r>
                <a:r>
                  <a:rPr lang="tr-TR" baseline="-25000" dirty="0">
                    <a:latin typeface="Trajan Pro" panose="02020502050506020301" pitchFamily="18" charset="0"/>
                  </a:rPr>
                  <a:t>∞</a:t>
                </a:r>
                <a:r>
                  <a:rPr lang="tr-TR" dirty="0"/>
                  <a:t>; yüzeyden yeteri kadar </a:t>
                </a:r>
                <a:r>
                  <a:rPr lang="tr-TR" dirty="0">
                    <a:solidFill>
                      <a:srgbClr val="0070C0"/>
                    </a:solidFill>
                  </a:rPr>
                  <a:t>uzakta akışkan sıcaklığı </a:t>
                </a:r>
                <a:r>
                  <a:rPr lang="tr-TR" dirty="0"/>
                  <a:t>(K),</a:t>
                </a: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32657"/>
                <a:ext cx="9782800" cy="6192688"/>
              </a:xfrm>
              <a:prstGeom prst="rect">
                <a:avLst/>
              </a:prstGeo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216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4598224" cy="619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Taşınım katsayısı (h); </a:t>
            </a:r>
            <a:r>
              <a:rPr lang="tr-TR" dirty="0">
                <a:solidFill>
                  <a:srgbClr val="FF0000"/>
                </a:solidFill>
              </a:rPr>
              <a:t>yüzey geometrisine</a:t>
            </a:r>
            <a:r>
              <a:rPr lang="tr-TR" dirty="0"/>
              <a:t>, </a:t>
            </a:r>
            <a:r>
              <a:rPr lang="tr-TR" dirty="0">
                <a:solidFill>
                  <a:srgbClr val="0070C0"/>
                </a:solidFill>
              </a:rPr>
              <a:t>akışkanın hareket biçimine</a:t>
            </a:r>
            <a:r>
              <a:rPr lang="tr-TR" dirty="0"/>
              <a:t>, </a:t>
            </a:r>
            <a:r>
              <a:rPr lang="tr-TR" dirty="0">
                <a:solidFill>
                  <a:srgbClr val="00B050"/>
                </a:solidFill>
              </a:rPr>
              <a:t>akışkanın özelliklerine </a:t>
            </a:r>
            <a:r>
              <a:rPr lang="tr-TR" dirty="0"/>
              <a:t>ve </a:t>
            </a:r>
            <a:r>
              <a:rPr lang="tr-TR" dirty="0">
                <a:solidFill>
                  <a:srgbClr val="7030A0"/>
                </a:solidFill>
              </a:rPr>
              <a:t>hızına </a:t>
            </a:r>
            <a:r>
              <a:rPr lang="tr-TR" dirty="0"/>
              <a:t>bağlı olup deneysel olarak belirlenir.</a:t>
            </a:r>
          </a:p>
        </p:txBody>
      </p:sp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813C4325-F2EF-4E3D-8B8F-D9DAC3D43A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387749"/>
              </p:ext>
            </p:extLst>
          </p:nvPr>
        </p:nvGraphicFramePr>
        <p:xfrm>
          <a:off x="5662364" y="548680"/>
          <a:ext cx="6253676" cy="477075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168352">
                  <a:extLst>
                    <a:ext uri="{9D8B030D-6E8A-4147-A177-3AD203B41FA5}">
                      <a16:colId xmlns:a16="http://schemas.microsoft.com/office/drawing/2014/main" val="3716352891"/>
                    </a:ext>
                  </a:extLst>
                </a:gridCol>
                <a:gridCol w="3085324">
                  <a:extLst>
                    <a:ext uri="{9D8B030D-6E8A-4147-A177-3AD203B41FA5}">
                      <a16:colId xmlns:a16="http://schemas.microsoft.com/office/drawing/2014/main" val="4350111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sz="2400" dirty="0"/>
                        <a:t>Akışkan</a:t>
                      </a:r>
                    </a:p>
                  </a:txBody>
                  <a:tcPr anchor="ctr">
                    <a:solidFill>
                      <a:srgbClr val="68CA8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</a:rPr>
                        <a:t>Taşınım ısı transfer katsayısı </a:t>
                      </a:r>
                      <a:r>
                        <a:rPr lang="tr-TR" sz="2400" dirty="0"/>
                        <a:t>(W/m</a:t>
                      </a:r>
                      <a:r>
                        <a:rPr lang="tr-TR" sz="2400" baseline="30000" dirty="0"/>
                        <a:t>2 </a:t>
                      </a:r>
                      <a:r>
                        <a:rPr lang="tr-TR" sz="2400" dirty="0"/>
                        <a:t>K)</a:t>
                      </a:r>
                    </a:p>
                  </a:txBody>
                  <a:tcPr anchor="ctr">
                    <a:solidFill>
                      <a:srgbClr val="68CA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1425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400" dirty="0"/>
                        <a:t>Hava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tr-T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5836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400" dirty="0"/>
                        <a:t>   Doğal taşınım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400" dirty="0"/>
                        <a:t>5-25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83846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400" dirty="0"/>
                        <a:t>   Zorlamalı taşınım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400" dirty="0"/>
                        <a:t>10-200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6995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400" dirty="0"/>
                        <a:t>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endParaRPr lang="tr-T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905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400" dirty="0"/>
                        <a:t>   Doğal taşınım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400" dirty="0"/>
                        <a:t>20-1000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2041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400" dirty="0"/>
                        <a:t>   Zorlamalı taşınım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400" dirty="0"/>
                        <a:t>50-10.000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7621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400" dirty="0"/>
                        <a:t>Kaynayan 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400" dirty="0"/>
                        <a:t>3000-100.000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3571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400" dirty="0" err="1"/>
                        <a:t>Yoğuşan</a:t>
                      </a:r>
                      <a:r>
                        <a:rPr lang="tr-TR" sz="2400" dirty="0"/>
                        <a:t> su buharı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400" dirty="0"/>
                        <a:t>5000-100.000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82609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459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Örnek 1-8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1556792"/>
            <a:ext cx="9782800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>
                <a:solidFill>
                  <a:srgbClr val="00B050"/>
                </a:solidFill>
              </a:rPr>
              <a:t>Uzunluğu 2 m</a:t>
            </a:r>
            <a:r>
              <a:rPr lang="tr-TR" dirty="0"/>
              <a:t>, </a:t>
            </a:r>
            <a:r>
              <a:rPr lang="tr-TR" dirty="0">
                <a:solidFill>
                  <a:srgbClr val="0070C0"/>
                </a:solidFill>
              </a:rPr>
              <a:t>çapı 0,3 cm </a:t>
            </a:r>
            <a:r>
              <a:rPr lang="tr-TR" dirty="0"/>
              <a:t>olan elektrik teli </a:t>
            </a:r>
            <a:r>
              <a:rPr lang="tr-TR" dirty="0">
                <a:solidFill>
                  <a:srgbClr val="7030A0"/>
                </a:solidFill>
              </a:rPr>
              <a:t>15</a:t>
            </a:r>
            <a:r>
              <a:rPr lang="tr-TR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°</a:t>
            </a:r>
            <a:r>
              <a:rPr lang="tr-TR" dirty="0">
                <a:solidFill>
                  <a:srgbClr val="7030A0"/>
                </a:solidFill>
              </a:rPr>
              <a:t>C’deki </a:t>
            </a:r>
            <a:r>
              <a:rPr lang="tr-TR" dirty="0"/>
              <a:t>bir odadan geçmektedir.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Isı </a:t>
            </a:r>
            <a:r>
              <a:rPr lang="tr-TR" dirty="0"/>
              <a:t>telde, dirençle ısıtma sonucu üretilmektedir.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/>
              <a:t>Sürekli rejimde telin </a:t>
            </a:r>
            <a:r>
              <a:rPr lang="tr-TR" dirty="0">
                <a:solidFill>
                  <a:srgbClr val="FF0000"/>
                </a:solidFill>
              </a:rPr>
              <a:t>yüzey sıcaklığı 152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°</a:t>
            </a:r>
            <a:r>
              <a:rPr lang="tr-TR" dirty="0">
                <a:solidFill>
                  <a:srgbClr val="FF0000"/>
                </a:solidFill>
              </a:rPr>
              <a:t>C </a:t>
            </a:r>
            <a:r>
              <a:rPr lang="tr-TR" dirty="0"/>
              <a:t>olarak ölçülmektedir.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0236" y="4725144"/>
            <a:ext cx="4318946" cy="168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20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404664"/>
            <a:ext cx="9782800" cy="619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/>
              <a:t>Teldeki gerilim düşüşü </a:t>
            </a:r>
            <a:r>
              <a:rPr lang="tr-TR" dirty="0">
                <a:solidFill>
                  <a:srgbClr val="0070C0"/>
                </a:solidFill>
              </a:rPr>
              <a:t>60 volt </a:t>
            </a:r>
            <a:r>
              <a:rPr lang="tr-TR" dirty="0"/>
              <a:t>ve elektrik akımı da </a:t>
            </a:r>
            <a:r>
              <a:rPr lang="tr-TR" dirty="0">
                <a:solidFill>
                  <a:srgbClr val="00B050"/>
                </a:solidFill>
              </a:rPr>
              <a:t>1,5 amper</a:t>
            </a:r>
            <a:r>
              <a:rPr lang="tr-TR" dirty="0"/>
              <a:t>dir.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/>
              <a:t>Işınım ile ısı transferini ihmal ederek, telin dış yüzey sıcaklığı ile odadaki hava arasındaki ısı transferi için (</a:t>
            </a:r>
            <a:r>
              <a:rPr lang="tr-TR" i="1" dirty="0"/>
              <a:t>h</a:t>
            </a:r>
            <a:r>
              <a:rPr lang="tr-TR" dirty="0"/>
              <a:t>) </a:t>
            </a:r>
            <a:r>
              <a:rPr lang="tr-TR" dirty="0">
                <a:solidFill>
                  <a:srgbClr val="FF0000"/>
                </a:solidFill>
              </a:rPr>
              <a:t>taşıma katsayısını </a:t>
            </a:r>
            <a:r>
              <a:rPr lang="tr-TR" dirty="0"/>
              <a:t>belirleyiniz.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4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Örnek 1-8 - </a:t>
            </a:r>
            <a:r>
              <a:rPr lang="tr-TR" dirty="0">
                <a:solidFill>
                  <a:srgbClr val="FF0000"/>
                </a:solidFill>
              </a:rPr>
              <a:t>Çözüm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1052737"/>
                <a:ext cx="9782800" cy="55446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Sıcaklıklar zamanla değişmediğinden; </a:t>
                </a:r>
                <a:r>
                  <a:rPr lang="tr-TR" dirty="0">
                    <a:solidFill>
                      <a:srgbClr val="FF0000"/>
                    </a:solidFill>
                  </a:rPr>
                  <a:t>sürekli rejim</a:t>
                </a:r>
                <a:r>
                  <a:rPr lang="tr-TR" dirty="0"/>
                  <a:t>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Sürekli rejimde, telden olan ısı kaybı = teldeki ısı üretimi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</m:acc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𝑟𝑒𝑡𝑖𝑚𝑖</m:t>
                          </m:r>
                        </m:sub>
                      </m:sSub>
                      <m:r>
                        <a:rPr lang="tr-TR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>
                              <a:latin typeface="Cambria Math" panose="02040503050406030204" pitchFamily="18" charset="0"/>
                            </a:rPr>
                            <m:t>60 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>
                              <a:latin typeface="Cambria Math" panose="02040503050406030204" pitchFamily="18" charset="0"/>
                            </a:rPr>
                            <m:t>1,5 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tr-TR">
                          <a:latin typeface="Cambria Math" panose="02040503050406030204" pitchFamily="18" charset="0"/>
                        </a:rPr>
                        <m:t>=90 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Telin yüzey alanı;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tr-TR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𝐷𝐿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>
                              <a:latin typeface="Cambria Math" panose="02040503050406030204" pitchFamily="18" charset="0"/>
                            </a:rPr>
                            <m:t>0,003 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tr-TR">
                          <a:latin typeface="Cambria Math" panose="02040503050406030204" pitchFamily="18" charset="0"/>
                        </a:rPr>
                        <m:t>=0,01885 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tr-TR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1052737"/>
                <a:ext cx="9782800" cy="5544615"/>
              </a:xfrm>
              <a:prstGeom prst="rect">
                <a:avLst/>
              </a:prstGeo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2484" y="4509120"/>
            <a:ext cx="4318946" cy="168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46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32657"/>
                <a:ext cx="9782800" cy="62646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Newton’un soğuma kanunu;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𝑡𝑎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ş</m:t>
                          </m:r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𝚤𝑛𝚤𝑚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d>
                        <m:d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Işınım ile olan ısı kayıpları ihmal edildiğinden, ısı kaybının tamamı taşınım ile olmaktadır.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Yukarıdaki denklemden “h” çekilirse;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𝑡𝑎</m:t>
                              </m:r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ş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𝚤𝑛𝚤𝑚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>
                                      <a:latin typeface="Cambria Math" panose="02040503050406030204" pitchFamily="18" charset="0"/>
                                    </a:rPr>
                                    <m:t>∞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tr-TR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90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01885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152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℃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34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f>
                        <m:fPr>
                          <m:ctrlP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num>
                        <m:den>
                          <m:sSup>
                            <m:sSupPr>
                              <m:ctrlP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℃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32657"/>
                <a:ext cx="9782800" cy="6264696"/>
              </a:xfrm>
              <a:prstGeom prst="rect">
                <a:avLst/>
              </a:prstGeom>
              <a:blipFill>
                <a:blip r:embed="rId2"/>
                <a:stretch>
                  <a:fillRect l="-1433" r="-230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798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Isı Transfer Mekanizmaları – </a:t>
            </a:r>
            <a:r>
              <a:rPr lang="tr-TR" dirty="0">
                <a:solidFill>
                  <a:srgbClr val="FF0000"/>
                </a:solidFill>
              </a:rPr>
              <a:t>Işınım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1052737"/>
            <a:ext cx="9782800" cy="547260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Işınım</a:t>
            </a:r>
            <a:r>
              <a:rPr lang="tr-TR" dirty="0"/>
              <a:t>; atom ve moleküllerin </a:t>
            </a:r>
            <a:r>
              <a:rPr lang="tr-TR" dirty="0">
                <a:solidFill>
                  <a:srgbClr val="00B050"/>
                </a:solidFill>
              </a:rPr>
              <a:t>elektronik</a:t>
            </a:r>
            <a:r>
              <a:rPr lang="tr-TR" dirty="0"/>
              <a:t> düzenlerindeki değişmelerin sonucunda </a:t>
            </a:r>
            <a:r>
              <a:rPr lang="tr-TR" dirty="0">
                <a:solidFill>
                  <a:srgbClr val="FF0000"/>
                </a:solidFill>
              </a:rPr>
              <a:t>maddeden elektromanyetik dalgalar </a:t>
            </a:r>
            <a:r>
              <a:rPr lang="tr-TR" dirty="0"/>
              <a:t>(veya fotonlar) </a:t>
            </a:r>
            <a:r>
              <a:rPr lang="tr-TR" dirty="0">
                <a:solidFill>
                  <a:srgbClr val="FF0000"/>
                </a:solidFill>
              </a:rPr>
              <a:t>şeklinde yayılan enerjidir</a:t>
            </a:r>
            <a:r>
              <a:rPr lang="tr-TR" dirty="0"/>
              <a:t>.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/>
              <a:t>Işınım ile ısı transferi için aracı </a:t>
            </a:r>
            <a:r>
              <a:rPr lang="tr-TR" dirty="0">
                <a:solidFill>
                  <a:srgbClr val="0070C0"/>
                </a:solidFill>
              </a:rPr>
              <a:t>bir ortama gerek yoktur</a:t>
            </a:r>
            <a:r>
              <a:rPr lang="tr-TR" dirty="0"/>
              <a:t>. (ör: güneş ışınları)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/>
              <a:t>Işınımla ısı transferi en hızlı (</a:t>
            </a:r>
            <a:r>
              <a:rPr lang="tr-TR" dirty="0">
                <a:solidFill>
                  <a:srgbClr val="A03500"/>
                </a:solidFill>
              </a:rPr>
              <a:t>ışık hızında</a:t>
            </a:r>
            <a:r>
              <a:rPr lang="tr-TR" dirty="0"/>
              <a:t>) olanıdır ve boşlukta yavaşlamaz.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/>
              <a:t>Güneş enerjisinin yeryüzüne ulaşma şekli budur.</a:t>
            </a:r>
          </a:p>
        </p:txBody>
      </p:sp>
      <p:pic>
        <p:nvPicPr>
          <p:cNvPr id="1028" name="Picture 4" descr="Related image">
            <a:extLst>
              <a:ext uri="{FF2B5EF4-FFF2-40B4-BE49-F238E27FC236}">
                <a16:creationId xmlns:a16="http://schemas.microsoft.com/office/drawing/2014/main" id="{C9054A50-4737-47F4-8322-A66D587A6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4808" y="5229201"/>
            <a:ext cx="1912689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63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6"/>
            <a:ext cx="9782800" cy="5688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Isı transferi “</a:t>
            </a:r>
            <a:r>
              <a:rPr lang="tr-TR" dirty="0">
                <a:solidFill>
                  <a:srgbClr val="FF0000"/>
                </a:solidFill>
              </a:rPr>
              <a:t>ısıl ışınım</a:t>
            </a:r>
            <a:r>
              <a:rPr lang="tr-TR" dirty="0"/>
              <a:t>” ile ilgilenir.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Isıl ışınım</a:t>
            </a:r>
            <a:r>
              <a:rPr lang="tr-TR" dirty="0"/>
              <a:t>, </a:t>
            </a:r>
            <a:r>
              <a:rPr lang="tr-TR" dirty="0">
                <a:solidFill>
                  <a:srgbClr val="00B050"/>
                </a:solidFill>
              </a:rPr>
              <a:t>sıcaklık ilişkisi </a:t>
            </a:r>
            <a:r>
              <a:rPr lang="tr-TR" dirty="0"/>
              <a:t>olmayan (x, gama ışınları, mikrodalgalar, radyo, </a:t>
            </a:r>
            <a:r>
              <a:rPr lang="tr-TR" dirty="0" err="1"/>
              <a:t>tv</a:t>
            </a:r>
            <a:r>
              <a:rPr lang="tr-TR" dirty="0"/>
              <a:t> dalgaları gibi) elektromanyetik ışınımın diğer biçimlerinden </a:t>
            </a:r>
            <a:r>
              <a:rPr lang="tr-TR" dirty="0">
                <a:solidFill>
                  <a:srgbClr val="FF0000"/>
                </a:solidFill>
              </a:rPr>
              <a:t>farklıdır</a:t>
            </a:r>
            <a:r>
              <a:rPr lang="tr-TR" dirty="0"/>
              <a:t>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Mutlak sıfır sıcak</a:t>
            </a:r>
            <a:r>
              <a:rPr lang="tr-TR" dirty="0"/>
              <a:t>lığın üzerindeki her cisim </a:t>
            </a:r>
            <a:r>
              <a:rPr lang="tr-TR" dirty="0">
                <a:solidFill>
                  <a:srgbClr val="0070C0"/>
                </a:solidFill>
              </a:rPr>
              <a:t>ısıl ışınım yayar</a:t>
            </a:r>
            <a:r>
              <a:rPr lang="tr-TR" dirty="0"/>
              <a:t>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Bütün </a:t>
            </a:r>
            <a:r>
              <a:rPr lang="tr-TR" dirty="0">
                <a:solidFill>
                  <a:srgbClr val="A03500"/>
                </a:solidFill>
              </a:rPr>
              <a:t>katı</a:t>
            </a:r>
            <a:r>
              <a:rPr lang="tr-TR" dirty="0"/>
              <a:t>, </a:t>
            </a:r>
            <a:r>
              <a:rPr lang="tr-TR" dirty="0">
                <a:solidFill>
                  <a:srgbClr val="0070C0"/>
                </a:solidFill>
              </a:rPr>
              <a:t>sıvı</a:t>
            </a:r>
            <a:r>
              <a:rPr lang="tr-TR" dirty="0"/>
              <a:t> ve </a:t>
            </a:r>
            <a:r>
              <a:rPr lang="tr-TR" dirty="0">
                <a:solidFill>
                  <a:srgbClr val="7030A0"/>
                </a:solidFill>
              </a:rPr>
              <a:t>gazlar</a:t>
            </a:r>
            <a:r>
              <a:rPr lang="tr-TR" dirty="0"/>
              <a:t> </a:t>
            </a:r>
            <a:r>
              <a:rPr lang="tr-TR" dirty="0">
                <a:solidFill>
                  <a:srgbClr val="00B050"/>
                </a:solidFill>
              </a:rPr>
              <a:t>ışınımı</a:t>
            </a:r>
            <a:r>
              <a:rPr lang="tr-TR" dirty="0"/>
              <a:t> farklı seviyelerde yayar, </a:t>
            </a:r>
            <a:r>
              <a:rPr lang="tr-TR" dirty="0">
                <a:solidFill>
                  <a:srgbClr val="0070C0"/>
                </a:solidFill>
              </a:rPr>
              <a:t>soğurur</a:t>
            </a:r>
            <a:r>
              <a:rPr lang="tr-TR" dirty="0"/>
              <a:t> veya </a:t>
            </a:r>
            <a:r>
              <a:rPr lang="tr-TR" dirty="0">
                <a:solidFill>
                  <a:srgbClr val="FF0000"/>
                </a:solidFill>
              </a:rPr>
              <a:t>geçirirler</a:t>
            </a:r>
            <a:r>
              <a:rPr lang="tr-TR" dirty="0"/>
              <a:t>.</a:t>
            </a: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9CBC4CBD-546D-4BF4-BFA7-F105FDE39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436" y="4803576"/>
            <a:ext cx="3448991" cy="171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0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32657"/>
                <a:ext cx="9782800" cy="518457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T</a:t>
                </a:r>
                <a:r>
                  <a:rPr lang="tr-TR" i="1" baseline="-25000" dirty="0" err="1"/>
                  <a:t>s</a:t>
                </a:r>
                <a:r>
                  <a:rPr lang="tr-TR" dirty="0"/>
                  <a:t> (K) termodinamik sıcaklığındaki bir yüzeyden yayılabilecek maksimum </a:t>
                </a:r>
                <a:r>
                  <a:rPr lang="tr-TR" dirty="0">
                    <a:solidFill>
                      <a:srgbClr val="00B050"/>
                    </a:solidFill>
                  </a:rPr>
                  <a:t>Işınım hızı</a:t>
                </a:r>
                <a:r>
                  <a:rPr lang="tr-TR" dirty="0"/>
                  <a:t>;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dirty="0"/>
                  <a:t>(</a:t>
                </a:r>
                <a:r>
                  <a:rPr lang="tr-TR" dirty="0">
                    <a:solidFill>
                      <a:srgbClr val="FF0000"/>
                    </a:solidFill>
                  </a:rPr>
                  <a:t>Stefan-</a:t>
                </a:r>
                <a:r>
                  <a:rPr lang="tr-TR" dirty="0" err="1">
                    <a:solidFill>
                      <a:srgbClr val="FF0000"/>
                    </a:solidFill>
                  </a:rPr>
                  <a:t>Boltzman</a:t>
                </a:r>
                <a:r>
                  <a:rPr lang="tr-TR" dirty="0">
                    <a:solidFill>
                      <a:srgbClr val="FF0000"/>
                    </a:solidFill>
                  </a:rPr>
                  <a:t> kanunu</a:t>
                </a:r>
                <a:r>
                  <a:rPr lang="tr-TR" dirty="0"/>
                  <a:t>)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tr-T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tr-TR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yay</m:t>
                        </m:r>
                        <m:r>
                          <a:rPr lang="tr-TR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ı</m:t>
                        </m:r>
                        <m:r>
                          <m:rPr>
                            <m:sty m:val="p"/>
                          </m:rPr>
                          <a:rPr lang="tr-TR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lan</m:t>
                        </m:r>
                        <m:r>
                          <a:rPr lang="tr-TR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   </m:t>
                        </m:r>
                        <m:r>
                          <m:rPr>
                            <m:sty m:val="p"/>
                          </m:rPr>
                          <a:rPr lang="tr-TR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maks</m:t>
                        </m:r>
                      </m:sub>
                    </m:sSub>
                    <m:r>
                      <a:rPr lang="tr-T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sSub>
                      <m:sSubPr>
                        <m:ctrlP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  <m:sSubSup>
                      <m:sSubSupPr>
                        <m:ctrlP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bSup>
                  </m:oMath>
                </a14:m>
                <a:r>
                  <a:rPr lang="tr-TR" dirty="0"/>
                  <a:t>	</a:t>
                </a:r>
                <a:r>
                  <a:rPr lang="tr-TR" dirty="0">
                    <a:solidFill>
                      <a:srgbClr val="FF0000"/>
                    </a:solidFill>
                  </a:rPr>
                  <a:t>(W)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dirty="0"/>
                  <a:t>(</a:t>
                </a:r>
                <a:r>
                  <a:rPr lang="tr-TR" dirty="0">
                    <a:solidFill>
                      <a:srgbClr val="0070C0"/>
                    </a:solidFill>
                  </a:rPr>
                  <a:t>Stefan-</a:t>
                </a:r>
                <a:r>
                  <a:rPr lang="tr-TR" dirty="0" err="1">
                    <a:solidFill>
                      <a:srgbClr val="0070C0"/>
                    </a:solidFill>
                  </a:rPr>
                  <a:t>Boltzman</a:t>
                </a:r>
                <a:r>
                  <a:rPr lang="tr-TR" dirty="0">
                    <a:solidFill>
                      <a:srgbClr val="0070C0"/>
                    </a:solidFill>
                  </a:rPr>
                  <a:t> sabiti</a:t>
                </a:r>
                <a:r>
                  <a:rPr lang="tr-TR" dirty="0"/>
                  <a:t>) 	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67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a:rPr lang="tr-TR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tr-TR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W</m:t>
                        </m:r>
                      </m:num>
                      <m:den>
                        <m:sSup>
                          <m:sSupPr>
                            <m:ctrlP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tr-TR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m</m:t>
                            </m:r>
                          </m:e>
                          <m:sup>
                            <m:r>
                              <a:rPr lang="tr-TR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sSup>
                      <m:sSupPr>
                        <m:ctrlP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tr-TR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K</m:t>
                        </m:r>
                      </m:e>
                      <m:sup>
                        <m:r>
                          <a:rPr lang="tr-TR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7030A0"/>
                    </a:solidFill>
                  </a:rPr>
                  <a:t>İdeal ışınım yayıcıya </a:t>
                </a:r>
                <a:r>
                  <a:rPr lang="tr-TR" dirty="0"/>
                  <a:t>“</a:t>
                </a:r>
                <a:r>
                  <a:rPr lang="tr-TR" dirty="0">
                    <a:solidFill>
                      <a:srgbClr val="FF0000"/>
                    </a:solidFill>
                  </a:rPr>
                  <a:t>kara cisim</a:t>
                </a:r>
                <a:r>
                  <a:rPr lang="tr-TR" dirty="0"/>
                  <a:t>” denir.</a:t>
                </a: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32657"/>
                <a:ext cx="9782800" cy="5184576"/>
              </a:xfrm>
              <a:prstGeom prst="rect">
                <a:avLst/>
              </a:prstGeo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6949" y="4365104"/>
            <a:ext cx="4295775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63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32657"/>
                <a:ext cx="9782800" cy="518457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Gerçek yüzeylerden </a:t>
                </a:r>
                <a:r>
                  <a:rPr lang="tr-TR" dirty="0">
                    <a:solidFill>
                      <a:srgbClr val="FF0000"/>
                    </a:solidFill>
                  </a:rPr>
                  <a:t>yayılan ışınım</a:t>
                </a:r>
                <a:r>
                  <a:rPr lang="tr-TR" dirty="0"/>
                  <a:t>, aynı sıcaklıktaki </a:t>
                </a:r>
                <a:r>
                  <a:rPr lang="tr-TR" dirty="0">
                    <a:solidFill>
                      <a:srgbClr val="FF0000"/>
                    </a:solidFill>
                  </a:rPr>
                  <a:t>kara cisim</a:t>
                </a:r>
                <a:r>
                  <a:rPr lang="tr-TR" dirty="0"/>
                  <a:t> tarafından yayılan ışınımdan </a:t>
                </a:r>
                <a:r>
                  <a:rPr lang="tr-TR" dirty="0">
                    <a:solidFill>
                      <a:srgbClr val="FF0000"/>
                    </a:solidFill>
                  </a:rPr>
                  <a:t>azdır</a:t>
                </a:r>
                <a:r>
                  <a:rPr lang="tr-TR" dirty="0"/>
                  <a:t>;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tr-TR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tr-TR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yay</m:t>
                        </m:r>
                        <m:r>
                          <a:rPr lang="tr-TR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ı</m:t>
                        </m:r>
                        <m:r>
                          <m:rPr>
                            <m:sty m:val="p"/>
                          </m:rPr>
                          <a:rPr lang="tr-TR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lan</m:t>
                        </m:r>
                        <m:r>
                          <a:rPr lang="tr-TR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   </m:t>
                        </m:r>
                        <m:r>
                          <m:rPr>
                            <m:sty m:val="p"/>
                          </m:rPr>
                          <a:rPr lang="tr-TR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maks</m:t>
                        </m:r>
                      </m:sub>
                    </m:sSub>
                    <m:r>
                      <a:rPr lang="tr-TR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tr-TR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sSub>
                      <m:sSubPr>
                        <m:ctrlP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  <m:sSubSup>
                      <m:sSubSupPr>
                        <m:ctrlP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bSup>
                  </m:oMath>
                </a14:m>
                <a:r>
                  <a:rPr lang="tr-TR" dirty="0"/>
                  <a:t>	    </a:t>
                </a:r>
                <a:r>
                  <a:rPr lang="tr-TR" dirty="0">
                    <a:solidFill>
                      <a:srgbClr val="FF0000"/>
                    </a:solidFill>
                  </a:rPr>
                  <a:t>(W)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dirty="0"/>
                  <a:t>0 </a:t>
                </a:r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≤</a:t>
                </a:r>
                <a:r>
                  <a:rPr lang="el-GR" dirty="0"/>
                  <a:t> ε </a:t>
                </a:r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≤ 1</a:t>
                </a:r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el-GR" dirty="0"/>
                  <a:t>ε;</a:t>
                </a:r>
                <a:r>
                  <a:rPr lang="tr-TR" dirty="0"/>
                  <a:t> </a:t>
                </a:r>
                <a:r>
                  <a:rPr lang="tr-TR" dirty="0">
                    <a:solidFill>
                      <a:srgbClr val="00B0F0"/>
                    </a:solidFill>
                  </a:rPr>
                  <a:t>yüzeyin </a:t>
                </a:r>
                <a:r>
                  <a:rPr lang="tr-TR" dirty="0" err="1">
                    <a:solidFill>
                      <a:srgbClr val="00B0F0"/>
                    </a:solidFill>
                  </a:rPr>
                  <a:t>yayıcılığı</a:t>
                </a:r>
                <a:r>
                  <a:rPr lang="tr-TR" dirty="0"/>
                  <a:t>, kara cisim için </a:t>
                </a:r>
                <a:r>
                  <a:rPr lang="el-GR" dirty="0"/>
                  <a:t>ε=1</a:t>
                </a:r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32657"/>
                <a:ext cx="9782800" cy="5184576"/>
              </a:xfrm>
              <a:prstGeom prst="rect">
                <a:avLst/>
              </a:prstGeo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Related image">
            <a:extLst>
              <a:ext uri="{FF2B5EF4-FFF2-40B4-BE49-F238E27FC236}">
                <a16:creationId xmlns:a16="http://schemas.microsoft.com/office/drawing/2014/main" id="{3D735B6A-E6FB-4D7E-B425-B0F3E2EA7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816" y="4005064"/>
            <a:ext cx="3432042" cy="257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79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Konular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1052737"/>
            <a:ext cx="9782801" cy="5119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dirty="0"/>
              <a:t>Isı Transfer Mekanizmaları</a:t>
            </a:r>
          </a:p>
          <a:p>
            <a:pPr lvl="1" algn="l" rtl="0">
              <a:lnSpc>
                <a:spcPct val="150000"/>
              </a:lnSpc>
            </a:pPr>
            <a:r>
              <a:rPr lang="tr-TR" dirty="0"/>
              <a:t>Taşınım (konveksiyon)</a:t>
            </a:r>
          </a:p>
          <a:p>
            <a:pPr lvl="1" algn="l" rtl="0">
              <a:lnSpc>
                <a:spcPct val="150000"/>
              </a:lnSpc>
            </a:pPr>
            <a:r>
              <a:rPr lang="tr-TR" dirty="0"/>
              <a:t>Işınım (radyasyon)</a:t>
            </a:r>
          </a:p>
          <a:p>
            <a:pPr algn="l" rtl="0">
              <a:lnSpc>
                <a:spcPct val="150000"/>
              </a:lnSpc>
            </a:pPr>
            <a:r>
              <a:rPr lang="tr-TR" dirty="0"/>
              <a:t>Eşzamanlı Isı Transfer Mekanizmaları</a:t>
            </a:r>
          </a:p>
        </p:txBody>
      </p:sp>
    </p:spTree>
    <p:extLst>
      <p:ext uri="{BB962C8B-B14F-4D97-AF65-F5344CB8AC3E}">
        <p14:creationId xmlns:p14="http://schemas.microsoft.com/office/powerpoint/2010/main" val="280122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9782800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 err="1">
                <a:solidFill>
                  <a:srgbClr val="FF0000"/>
                </a:solidFill>
              </a:rPr>
              <a:t>Absorpsiyon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el-GR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tr-T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/>
              <a:t>(</a:t>
            </a:r>
            <a:r>
              <a:rPr lang="tr-TR" dirty="0" err="1"/>
              <a:t>soğurganlık</a:t>
            </a:r>
            <a:r>
              <a:rPr lang="tr-TR" dirty="0"/>
              <a:t>); yüzeye gelen ışınımın ne oranda yutulduğunun ölçüsü.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 err="1"/>
              <a:t>Soğurganlık</a:t>
            </a:r>
            <a:r>
              <a:rPr lang="tr-TR" dirty="0"/>
              <a:t> değeri 0 ile 1 aralığında değişir.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Kara cisim </a:t>
            </a:r>
            <a:r>
              <a:rPr lang="tr-TR" dirty="0"/>
              <a:t>üzerine gelen </a:t>
            </a:r>
            <a:r>
              <a:rPr lang="tr-TR" dirty="0">
                <a:solidFill>
                  <a:srgbClr val="FF0000"/>
                </a:solidFill>
              </a:rPr>
              <a:t>ışınımın tamamını </a:t>
            </a:r>
            <a:r>
              <a:rPr lang="tr-TR" dirty="0">
                <a:solidFill>
                  <a:srgbClr val="00B050"/>
                </a:solidFill>
              </a:rPr>
              <a:t>(</a:t>
            </a: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tr-T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</a:t>
            </a:r>
            <a:r>
              <a:rPr lang="tr-TR" dirty="0">
                <a:solidFill>
                  <a:srgbClr val="00B050"/>
                </a:solidFill>
              </a:rPr>
              <a:t>) </a:t>
            </a:r>
            <a:r>
              <a:rPr lang="tr-TR" dirty="0" err="1"/>
              <a:t>absorbe</a:t>
            </a:r>
            <a:r>
              <a:rPr lang="tr-TR" dirty="0"/>
              <a:t> eder.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182E79AD-F12D-4A9D-8D76-9B33927DD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2164" y="3717032"/>
            <a:ext cx="4752975" cy="2362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79CBC7BD-0F65-444D-9502-5960BB5C0404}"/>
                  </a:ext>
                </a:extLst>
              </p:cNvPr>
              <p:cNvSpPr/>
              <p:nvPr/>
            </p:nvSpPr>
            <p:spPr>
              <a:xfrm>
                <a:off x="5158308" y="5666811"/>
                <a:ext cx="2375587" cy="4124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solidFill>
                                <a:srgbClr val="46556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solidFill>
                                    <a:srgbClr val="46556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solidFill>
                                    <a:srgbClr val="465562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solidFill>
                                <a:srgbClr val="465562"/>
                              </a:solidFill>
                              <a:latin typeface="Cambria Math" panose="02040503050406030204" pitchFamily="18" charset="0"/>
                            </a:rPr>
                            <m:t>𝑠𝑜</m:t>
                          </m:r>
                          <m:r>
                            <a:rPr lang="tr-TR" i="1">
                              <a:solidFill>
                                <a:srgbClr val="465562"/>
                              </a:solidFill>
                              <a:latin typeface="Cambria Math" panose="02040503050406030204" pitchFamily="18" charset="0"/>
                            </a:rPr>
                            <m:t>ğ</m:t>
                          </m:r>
                          <m:r>
                            <a:rPr lang="tr-TR" i="1">
                              <a:solidFill>
                                <a:srgbClr val="465562"/>
                              </a:solidFill>
                              <a:latin typeface="Cambria Math" panose="02040503050406030204" pitchFamily="18" charset="0"/>
                            </a:rPr>
                            <m:t>𝑢𝑟𝑢𝑙𝑎𝑛</m:t>
                          </m:r>
                        </m:sub>
                      </m:sSub>
                      <m:r>
                        <a:rPr lang="tr-TR" i="1">
                          <a:solidFill>
                            <a:srgbClr val="46556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solidFill>
                            <a:srgbClr val="46556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sSub>
                        <m:sSubPr>
                          <m:ctrlPr>
                            <a:rPr lang="tr-TR" i="1">
                              <a:solidFill>
                                <a:srgbClr val="46556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solidFill>
                                    <a:srgbClr val="46556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solidFill>
                                    <a:srgbClr val="465562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solidFill>
                                <a:srgbClr val="465562"/>
                              </a:solidFill>
                              <a:latin typeface="Cambria Math" panose="02040503050406030204" pitchFamily="18" charset="0"/>
                            </a:rPr>
                            <m:t>𝑔𝑒𝑙𝑒𝑛</m:t>
                          </m:r>
                        </m:sub>
                      </m:sSub>
                    </m:oMath>
                  </m:oMathPara>
                </a14:m>
                <a:endParaRPr lang="tr-TR" dirty="0">
                  <a:solidFill>
                    <a:srgbClr val="465562"/>
                  </a:solidFill>
                </a:endParaRPr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79CBC7BD-0F65-444D-9502-5960BB5C04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8308" y="5666811"/>
                <a:ext cx="2375587" cy="412421"/>
              </a:xfrm>
              <a:prstGeom prst="rect">
                <a:avLst/>
              </a:prstGeom>
              <a:blipFill>
                <a:blip r:embed="rId3"/>
                <a:stretch>
                  <a:fillRect b="-746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Dikdörtgen 7">
                <a:extLst>
                  <a:ext uri="{FF2B5EF4-FFF2-40B4-BE49-F238E27FC236}">
                    <a16:creationId xmlns:a16="http://schemas.microsoft.com/office/drawing/2014/main" id="{834B179B-61EB-4C51-B1C9-B4F6672D11CC}"/>
                  </a:ext>
                </a:extLst>
              </p:cNvPr>
              <p:cNvSpPr/>
              <p:nvPr/>
            </p:nvSpPr>
            <p:spPr>
              <a:xfrm>
                <a:off x="4697124" y="3717032"/>
                <a:ext cx="922368" cy="40876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solidFill>
                                <a:srgbClr val="46556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solidFill>
                                    <a:srgbClr val="46556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solidFill>
                                    <a:srgbClr val="465562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solidFill>
                                <a:srgbClr val="465562"/>
                              </a:solidFill>
                              <a:latin typeface="Cambria Math" panose="02040503050406030204" pitchFamily="18" charset="0"/>
                            </a:rPr>
                            <m:t>𝑔𝑒𝑙𝑒𝑛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8" name="Dikdörtgen 7">
                <a:extLst>
                  <a:ext uri="{FF2B5EF4-FFF2-40B4-BE49-F238E27FC236}">
                    <a16:creationId xmlns:a16="http://schemas.microsoft.com/office/drawing/2014/main" id="{834B179B-61EB-4C51-B1C9-B4F6672D11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7124" y="3717032"/>
                <a:ext cx="922368" cy="408766"/>
              </a:xfrm>
              <a:prstGeom prst="rect">
                <a:avLst/>
              </a:prstGeom>
              <a:blipFill>
                <a:blip r:embed="rId4"/>
                <a:stretch>
                  <a:fillRect b="-746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Dikdörtgen 8">
                <a:extLst>
                  <a:ext uri="{FF2B5EF4-FFF2-40B4-BE49-F238E27FC236}">
                    <a16:creationId xmlns:a16="http://schemas.microsoft.com/office/drawing/2014/main" id="{4B62B13A-32A3-4D5A-9BE4-68B3F5C59772}"/>
                  </a:ext>
                </a:extLst>
              </p:cNvPr>
              <p:cNvSpPr/>
              <p:nvPr/>
            </p:nvSpPr>
            <p:spPr>
              <a:xfrm>
                <a:off x="6238651" y="4163860"/>
                <a:ext cx="2459776" cy="40876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solidFill>
                                <a:srgbClr val="46556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solidFill>
                                    <a:srgbClr val="46556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solidFill>
                                    <a:srgbClr val="465562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b="0" i="1" smtClean="0">
                              <a:solidFill>
                                <a:srgbClr val="465562"/>
                              </a:solidFill>
                              <a:latin typeface="Cambria Math" panose="02040503050406030204" pitchFamily="18" charset="0"/>
                            </a:rPr>
                            <m:t>𝑟𝑒𝑓</m:t>
                          </m:r>
                        </m:sub>
                      </m:sSub>
                      <m:r>
                        <a:rPr lang="tr-TR" i="1">
                          <a:solidFill>
                            <a:srgbClr val="46556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b="0" i="1" smtClean="0">
                              <a:solidFill>
                                <a:srgbClr val="46556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solidFill>
                                <a:srgbClr val="465562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tr-TR" i="1">
                              <a:solidFill>
                                <a:srgbClr val="4655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tr-TR" b="0" i="1" smtClean="0">
                          <a:solidFill>
                            <a:srgbClr val="46556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i="1">
                              <a:solidFill>
                                <a:srgbClr val="46556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solidFill>
                                    <a:srgbClr val="46556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solidFill>
                                    <a:srgbClr val="465562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solidFill>
                                <a:srgbClr val="465562"/>
                              </a:solidFill>
                              <a:latin typeface="Cambria Math" panose="02040503050406030204" pitchFamily="18" charset="0"/>
                            </a:rPr>
                            <m:t>𝑔𝑒𝑙𝑒𝑛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9" name="Dikdörtgen 8">
                <a:extLst>
                  <a:ext uri="{FF2B5EF4-FFF2-40B4-BE49-F238E27FC236}">
                    <a16:creationId xmlns:a16="http://schemas.microsoft.com/office/drawing/2014/main" id="{4B62B13A-32A3-4D5A-9BE4-68B3F5C597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8651" y="4163860"/>
                <a:ext cx="2459776" cy="408766"/>
              </a:xfrm>
              <a:prstGeom prst="rect">
                <a:avLst/>
              </a:prstGeom>
              <a:blipFill>
                <a:blip r:embed="rId5"/>
                <a:stretch>
                  <a:fillRect b="-895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2849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32657"/>
                <a:ext cx="9782800" cy="62646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Bir yüzeyin </a:t>
                </a:r>
                <a:r>
                  <a:rPr lang="tr-TR" dirty="0">
                    <a:solidFill>
                      <a:srgbClr val="FF0000"/>
                    </a:solidFill>
                  </a:rPr>
                  <a:t>yayma </a:t>
                </a:r>
                <a:r>
                  <a:rPr lang="el-GR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</a:t>
                </a:r>
                <a:r>
                  <a:rPr lang="tr-TR" dirty="0">
                    <a:solidFill>
                      <a:srgbClr val="FF0000"/>
                    </a:solidFill>
                  </a:rPr>
                  <a:t> ve soğurma </a:t>
                </a:r>
                <a:r>
                  <a:rPr lang="el-GR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tr-TR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dirty="0"/>
                  <a:t>katsayıları </a:t>
                </a:r>
                <a:r>
                  <a:rPr lang="tr-TR" dirty="0">
                    <a:solidFill>
                      <a:srgbClr val="FF0000"/>
                    </a:solidFill>
                  </a:rPr>
                  <a:t>sıcaklığa </a:t>
                </a:r>
                <a:r>
                  <a:rPr lang="tr-TR" dirty="0"/>
                  <a:t>ve </a:t>
                </a:r>
                <a:r>
                  <a:rPr lang="tr-TR" dirty="0">
                    <a:solidFill>
                      <a:srgbClr val="FF0000"/>
                    </a:solidFill>
                  </a:rPr>
                  <a:t>ışınımın dalga boyuna </a:t>
                </a:r>
                <a:r>
                  <a:rPr lang="tr-TR" dirty="0"/>
                  <a:t>bağlıdır.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Belirli bir sıcaklık ve ışınım dalga boyu için bir </a:t>
                </a:r>
                <a:r>
                  <a:rPr lang="tr-TR" dirty="0">
                    <a:solidFill>
                      <a:srgbClr val="FF0000"/>
                    </a:solidFill>
                  </a:rPr>
                  <a:t>yüzeyin yayıncılığı ile soğurganlığı</a:t>
                </a:r>
                <a:r>
                  <a:rPr lang="tr-TR" dirty="0"/>
                  <a:t> arasındaki ilişki </a:t>
                </a:r>
                <a:r>
                  <a:rPr lang="tr-TR" i="1" dirty="0" err="1">
                    <a:solidFill>
                      <a:srgbClr val="FF0000"/>
                    </a:solidFill>
                  </a:rPr>
                  <a:t>Kirchhoff</a:t>
                </a:r>
                <a:r>
                  <a:rPr lang="tr-TR" i="1" dirty="0">
                    <a:solidFill>
                      <a:srgbClr val="FF0000"/>
                    </a:solidFill>
                  </a:rPr>
                  <a:t> ışınım kanunu </a:t>
                </a:r>
                <a:r>
                  <a:rPr lang="tr-TR" dirty="0"/>
                  <a:t>ile belirlenir.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Bir yüzeyin ışınım soğurma hızı;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𝑠𝑜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ğ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𝑢𝑟𝑢𝑙𝑎𝑛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𝑔𝑒𝑙𝑒𝑛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            (</m:t>
                      </m:r>
                      <m:r>
                        <m:rPr>
                          <m:sty m:val="p"/>
                        </m:rP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32657"/>
                <a:ext cx="9782800" cy="6264696"/>
              </a:xfrm>
              <a:prstGeom prst="rect">
                <a:avLst/>
              </a:prstGeom>
              <a:blipFill>
                <a:blip r:embed="rId2"/>
                <a:stretch>
                  <a:fillRect l="-1433" r="-193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581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9782800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Geçirgen olmayan yüzeylere gelen ışınımın yüzey tarafından </a:t>
            </a:r>
            <a:r>
              <a:rPr lang="tr-TR" dirty="0" err="1">
                <a:solidFill>
                  <a:srgbClr val="FF0000"/>
                </a:solidFill>
              </a:rPr>
              <a:t>absorbe</a:t>
            </a:r>
            <a:r>
              <a:rPr lang="tr-TR" dirty="0">
                <a:solidFill>
                  <a:srgbClr val="FF0000"/>
                </a:solidFill>
              </a:rPr>
              <a:t> edilmeyen </a:t>
            </a:r>
            <a:r>
              <a:rPr lang="tr-TR" dirty="0"/>
              <a:t>kısmı geriye </a:t>
            </a:r>
            <a:r>
              <a:rPr lang="tr-TR" dirty="0">
                <a:solidFill>
                  <a:srgbClr val="FF0000"/>
                </a:solidFill>
              </a:rPr>
              <a:t>yansır</a:t>
            </a:r>
            <a:r>
              <a:rPr lang="tr-TR" dirty="0"/>
              <a:t>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Bir yüzeyin </a:t>
            </a:r>
            <a:r>
              <a:rPr lang="tr-TR" dirty="0">
                <a:solidFill>
                  <a:srgbClr val="FF0000"/>
                </a:solidFill>
              </a:rPr>
              <a:t>yaydığı ışınım </a:t>
            </a:r>
            <a:r>
              <a:rPr lang="tr-TR" dirty="0"/>
              <a:t>ile </a:t>
            </a:r>
            <a:r>
              <a:rPr lang="tr-TR" dirty="0" err="1">
                <a:solidFill>
                  <a:srgbClr val="FF0000"/>
                </a:solidFill>
              </a:rPr>
              <a:t>absorbe</a:t>
            </a:r>
            <a:r>
              <a:rPr lang="tr-TR" dirty="0">
                <a:solidFill>
                  <a:srgbClr val="FF0000"/>
                </a:solidFill>
              </a:rPr>
              <a:t> ettiği ışınım </a:t>
            </a:r>
            <a:r>
              <a:rPr lang="tr-TR" dirty="0"/>
              <a:t>arasındaki fark </a:t>
            </a:r>
            <a:r>
              <a:rPr lang="tr-TR" dirty="0">
                <a:solidFill>
                  <a:srgbClr val="FF0000"/>
                </a:solidFill>
              </a:rPr>
              <a:t>net ışınım ısı transferidir</a:t>
            </a:r>
            <a:r>
              <a:rPr lang="tr-TR" dirty="0"/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8349" y="332657"/>
            <a:ext cx="4752975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63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9782800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dirty="0" err="1">
                <a:solidFill>
                  <a:srgbClr val="FF0000"/>
                </a:solidFill>
              </a:rPr>
              <a:t>Absorbe</a:t>
            </a:r>
            <a:r>
              <a:rPr lang="tr-TR" dirty="0">
                <a:solidFill>
                  <a:srgbClr val="FF0000"/>
                </a:solidFill>
              </a:rPr>
              <a:t> edilen </a:t>
            </a:r>
            <a:r>
              <a:rPr lang="tr-TR" dirty="0"/>
              <a:t>ışınım hızı, </a:t>
            </a:r>
            <a:r>
              <a:rPr lang="tr-TR" dirty="0">
                <a:solidFill>
                  <a:srgbClr val="FF0000"/>
                </a:solidFill>
              </a:rPr>
              <a:t>yayılan ışınım </a:t>
            </a:r>
            <a:r>
              <a:rPr lang="tr-TR" dirty="0"/>
              <a:t>hızından </a:t>
            </a:r>
            <a:r>
              <a:rPr lang="tr-TR" dirty="0">
                <a:solidFill>
                  <a:srgbClr val="FF0000"/>
                </a:solidFill>
              </a:rPr>
              <a:t>büyükse</a:t>
            </a:r>
            <a:r>
              <a:rPr lang="tr-TR" dirty="0"/>
              <a:t>, </a:t>
            </a:r>
            <a:r>
              <a:rPr lang="tr-TR" dirty="0">
                <a:solidFill>
                  <a:srgbClr val="FF0000"/>
                </a:solidFill>
              </a:rPr>
              <a:t>yüzey </a:t>
            </a:r>
            <a:r>
              <a:rPr lang="tr-TR" dirty="0"/>
              <a:t>ışınım ile </a:t>
            </a:r>
            <a:r>
              <a:rPr lang="tr-TR" dirty="0">
                <a:solidFill>
                  <a:srgbClr val="FF0000"/>
                </a:solidFill>
              </a:rPr>
              <a:t>enerji kazanıyor</a:t>
            </a:r>
            <a:r>
              <a:rPr lang="tr-TR" dirty="0"/>
              <a:t>, aksi takdirde yüzey ışınım ile enerji </a:t>
            </a:r>
            <a:r>
              <a:rPr lang="tr-TR" dirty="0" err="1"/>
              <a:t>kayıb</a:t>
            </a:r>
            <a:r>
              <a:rPr lang="tr-TR" dirty="0"/>
              <a:t> ediyordur.</a:t>
            </a:r>
          </a:p>
          <a:p>
            <a:pPr algn="l" rtl="0">
              <a:lnSpc>
                <a:spcPct val="150000"/>
              </a:lnSpc>
            </a:pP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8148" y="2780928"/>
            <a:ext cx="4752975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37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404665"/>
                <a:ext cx="9782800" cy="61926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Yayıcılığı </a:t>
                </a:r>
                <a:r>
                  <a:rPr lang="el-GR" dirty="0">
                    <a:solidFill>
                      <a:srgbClr val="FF0000"/>
                    </a:solidFill>
                  </a:rPr>
                  <a:t>ε</a:t>
                </a:r>
                <a:r>
                  <a:rPr lang="el-GR" dirty="0"/>
                  <a:t>,</a:t>
                </a:r>
                <a:r>
                  <a:rPr lang="tr-TR" dirty="0"/>
                  <a:t> yüzey alanı </a:t>
                </a:r>
                <a:r>
                  <a:rPr lang="tr-TR" i="1" dirty="0">
                    <a:solidFill>
                      <a:srgbClr val="FF0000"/>
                    </a:solidFill>
                  </a:rPr>
                  <a:t>A</a:t>
                </a:r>
                <a:r>
                  <a:rPr lang="tr-TR" i="1" baseline="-25000" dirty="0">
                    <a:solidFill>
                      <a:srgbClr val="FF0000"/>
                    </a:solidFill>
                  </a:rPr>
                  <a:t>s</a:t>
                </a:r>
                <a:r>
                  <a:rPr lang="tr-TR" dirty="0"/>
                  <a:t> ve termodinamik sıcaklığı </a:t>
                </a:r>
                <a:r>
                  <a:rPr lang="tr-TR" i="1" dirty="0" err="1">
                    <a:solidFill>
                      <a:srgbClr val="FF0000"/>
                    </a:solidFill>
                  </a:rPr>
                  <a:t>T</a:t>
                </a:r>
                <a:r>
                  <a:rPr lang="tr-TR" i="1" baseline="-25000" dirty="0" err="1">
                    <a:solidFill>
                      <a:srgbClr val="FF0000"/>
                    </a:solidFill>
                  </a:rPr>
                  <a:t>s</a:t>
                </a:r>
                <a:r>
                  <a:rPr lang="tr-TR" dirty="0"/>
                  <a:t> olan bir yüzey, </a:t>
                </a:r>
                <a:r>
                  <a:rPr lang="tr-TR" i="1" dirty="0" err="1">
                    <a:solidFill>
                      <a:srgbClr val="FF0000"/>
                    </a:solidFill>
                  </a:rPr>
                  <a:t>T</a:t>
                </a:r>
                <a:r>
                  <a:rPr lang="tr-TR" i="1" baseline="-25000" dirty="0" err="1">
                    <a:solidFill>
                      <a:srgbClr val="FF0000"/>
                    </a:solidFill>
                  </a:rPr>
                  <a:t>çevre</a:t>
                </a:r>
                <a:r>
                  <a:rPr lang="tr-TR" dirty="0"/>
                  <a:t> termodinamik sıcaklığında çok geniş (veya kara) bir yüzeyle </a:t>
                </a:r>
                <a:r>
                  <a:rPr lang="tr-TR" i="1" dirty="0"/>
                  <a:t>tamamen çevrelenmiş </a:t>
                </a:r>
                <a:r>
                  <a:rPr lang="tr-TR" dirty="0"/>
                  <a:t>ve aralarında ışınım ile etkileşmeyen hava gibi bir gaz olduğu zaman, bu </a:t>
                </a:r>
                <a:r>
                  <a:rPr lang="tr-TR" dirty="0">
                    <a:solidFill>
                      <a:srgbClr val="FF0000"/>
                    </a:solidFill>
                  </a:rPr>
                  <a:t>iki yüzey arasındaki </a:t>
                </a:r>
                <a:r>
                  <a:rPr lang="tr-TR" dirty="0"/>
                  <a:t>net </a:t>
                </a:r>
                <a:r>
                  <a:rPr lang="tr-TR" dirty="0">
                    <a:solidFill>
                      <a:srgbClr val="FF0000"/>
                    </a:solidFill>
                  </a:rPr>
                  <a:t>ışınım ısı transfer hızı</a:t>
                </a:r>
                <a:r>
                  <a:rPr lang="tr-TR" dirty="0"/>
                  <a:t>;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tr-TR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a:rPr lang="tr-TR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𝚤</m:t>
                        </m:r>
                        <m:r>
                          <a:rPr lang="tr-TR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ş</m:t>
                        </m:r>
                        <m:r>
                          <a:rPr lang="tr-TR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𝚤</m:t>
                        </m:r>
                        <m:r>
                          <m:rPr>
                            <m:sty m:val="p"/>
                          </m:rPr>
                          <a:rPr lang="tr-TR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tr-TR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𝚤</m:t>
                        </m:r>
                        <m:r>
                          <m:rPr>
                            <m:sty m:val="p"/>
                          </m:rPr>
                          <a:rPr lang="tr-TR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sub>
                    </m:sSub>
                    <m:r>
                      <a:rPr lang="tr-TR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tr-TR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sSub>
                      <m:sSubPr>
                        <m:ctrlP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bSup>
                    <m:r>
                      <a:rPr lang="tr-T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ç</m:t>
                        </m:r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𝑒𝑣𝑟𝑒</m:t>
                        </m:r>
                      </m:sub>
                      <m:sup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bSup>
                    <m:r>
                      <a:rPr lang="tr-T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dirty="0"/>
                  <a:t>	    </a:t>
                </a:r>
                <a:r>
                  <a:rPr lang="tr-TR" dirty="0">
                    <a:solidFill>
                      <a:srgbClr val="FF0000"/>
                    </a:solidFill>
                  </a:rPr>
                  <a:t>(W)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404665"/>
                <a:ext cx="9782800" cy="6192688"/>
              </a:xfrm>
              <a:prstGeom prst="rect">
                <a:avLst/>
              </a:prstGeom>
              <a:blipFill>
                <a:blip r:embed="rId2"/>
                <a:stretch>
                  <a:fillRect l="-1433" r="-162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Resim 5">
            <a:extLst>
              <a:ext uri="{FF2B5EF4-FFF2-40B4-BE49-F238E27FC236}">
                <a16:creationId xmlns:a16="http://schemas.microsoft.com/office/drawing/2014/main" id="{E3D42631-B29F-43A6-BCB3-B9B81BA1A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2689" y="4471660"/>
            <a:ext cx="2664296" cy="214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44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Örnek 1-9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1052737"/>
            <a:ext cx="7165271" cy="55446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/>
              <a:t>Her zaman 22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dirty="0"/>
              <a:t>C’de tutulan bir odada ayakta duran bir kişi düşünelim.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/>
              <a:t>Evin duvarları, taban ve tavanının iç yüzeyleri kışın 10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dirty="0"/>
              <a:t>C’de ve yazın 25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dirty="0"/>
              <a:t>C ortalama sıcaklıkta olduğu gözlenmiştir. 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3A1D040-7629-444F-8420-7FDEE4971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0465" y="2204864"/>
            <a:ext cx="3206181" cy="290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62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7237279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Eğer bu kişinin açıktaki yüzey alanı 1,4 m</a:t>
            </a:r>
            <a:r>
              <a:rPr lang="tr-TR" baseline="30000" dirty="0"/>
              <a:t>2 </a:t>
            </a:r>
            <a:r>
              <a:rPr lang="tr-TR" dirty="0"/>
              <a:t>ve </a:t>
            </a:r>
            <a:r>
              <a:rPr lang="tr-TR" dirty="0" err="1"/>
              <a:t>ort.</a:t>
            </a:r>
            <a:r>
              <a:rPr lang="tr-TR" dirty="0"/>
              <a:t> dış yüzey sıcaklığı 30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dirty="0"/>
              <a:t>C ise, bu kişi ile çevre yüzeyler arasındaki </a:t>
            </a:r>
            <a:r>
              <a:rPr lang="tr-TR" dirty="0">
                <a:solidFill>
                  <a:srgbClr val="FF0000"/>
                </a:solidFill>
              </a:rPr>
              <a:t>ışınım ısı transfer hızını </a:t>
            </a:r>
            <a:r>
              <a:rPr lang="tr-TR" dirty="0"/>
              <a:t>belirleyiniz.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Bu kişinin yayıncılığı </a:t>
            </a:r>
            <a:r>
              <a:rPr lang="el-GR" dirty="0">
                <a:solidFill>
                  <a:srgbClr val="FF0000"/>
                </a:solidFill>
              </a:rPr>
              <a:t>ε</a:t>
            </a:r>
            <a:r>
              <a:rPr lang="tr-TR" dirty="0">
                <a:solidFill>
                  <a:srgbClr val="FF0000"/>
                </a:solidFill>
              </a:rPr>
              <a:t> = 0,95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581969F1-EC93-40EF-881F-D29253E56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0465" y="2204864"/>
            <a:ext cx="3206181" cy="290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26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7237279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b="1" dirty="0">
                <a:solidFill>
                  <a:srgbClr val="FF0000"/>
                </a:solidFill>
              </a:rPr>
              <a:t>Kabuller</a:t>
            </a:r>
            <a:r>
              <a:rPr lang="tr-TR" dirty="0">
                <a:solidFill>
                  <a:srgbClr val="FF0000"/>
                </a:solidFill>
              </a:rPr>
              <a:t>;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1-Sürekli rejim,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2-Taşınım ile ısı kayıpları ihmal,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3-Kişi tamamen odanın iç yüzeyleri ile çevrilmiştir.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4-Çevre yüzeyler </a:t>
            </a:r>
            <a:r>
              <a:rPr lang="tr-TR" dirty="0" err="1"/>
              <a:t>üniform</a:t>
            </a:r>
            <a:r>
              <a:rPr lang="tr-TR" dirty="0"/>
              <a:t> sıcaklıkta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6EE1819B-8511-464B-A8AF-5C52625CB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0465" y="2204864"/>
            <a:ext cx="3206181" cy="290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36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Örnek 1-9 </a:t>
            </a:r>
            <a:r>
              <a:rPr lang="tr-TR" dirty="0">
                <a:solidFill>
                  <a:srgbClr val="FF0000"/>
                </a:solidFill>
              </a:rPr>
              <a:t>Çözüm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6" y="1052737"/>
                <a:ext cx="9782801" cy="55446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Kışın ve yazın, vücuttan çevre duvarlara, tavana ve tabana olan net ışınım ısı transfer hızları;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𝚤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ş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𝚤</m:t>
                          </m:r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𝚤</m:t>
                          </m:r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tr-TR" b="0" i="0" smtClean="0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𝚤</m:t>
                          </m:r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ş</m:t>
                          </m:r>
                        </m:sub>
                      </m:sSub>
                      <m:r>
                        <a:rPr lang="tr-TR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𝜀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𝜎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tr-TR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  <m:sup>
                          <m:r>
                            <a:rPr lang="tr-TR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tr-TR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𝑒𝑣𝑟𝑒</m:t>
                          </m:r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tr-TR" b="0" i="0" smtClean="0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𝚤</m:t>
                          </m:r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ş</m:t>
                          </m:r>
                        </m:sub>
                        <m:sup>
                          <m:r>
                            <a:rPr lang="tr-TR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tr-TR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dirty="0"/>
                  <a:t>= (0,95) (5,67 x 10</a:t>
                </a:r>
                <a:r>
                  <a:rPr lang="tr-TR" baseline="30000" dirty="0"/>
                  <a:t>-8</a:t>
                </a:r>
                <a:r>
                  <a:rPr lang="tr-TR" dirty="0"/>
                  <a:t> W/m</a:t>
                </a:r>
                <a:r>
                  <a:rPr lang="tr-TR" baseline="30000" dirty="0"/>
                  <a:t>2</a:t>
                </a:r>
                <a:r>
                  <a:rPr lang="tr-TR" dirty="0"/>
                  <a:t>.K</a:t>
                </a:r>
                <a:r>
                  <a:rPr lang="tr-TR" baseline="30000" dirty="0"/>
                  <a:t>4</a:t>
                </a:r>
                <a:r>
                  <a:rPr lang="tr-TR" dirty="0"/>
                  <a:t>) (1,4 m</a:t>
                </a:r>
                <a:r>
                  <a:rPr lang="tr-TR" baseline="30000" dirty="0"/>
                  <a:t>2</a:t>
                </a:r>
                <a:r>
                  <a:rPr lang="tr-TR" dirty="0"/>
                  <a:t>) x </a:t>
                </a:r>
                <a:r>
                  <a:rPr lang="en-US" dirty="0"/>
                  <a:t>[(30+273)</a:t>
                </a:r>
                <a:r>
                  <a:rPr lang="en-US" baseline="30000" dirty="0"/>
                  <a:t>4</a:t>
                </a:r>
                <a:r>
                  <a:rPr lang="en-US" dirty="0"/>
                  <a:t> – (10+273)</a:t>
                </a:r>
                <a:r>
                  <a:rPr lang="en-US" baseline="30000" dirty="0"/>
                  <a:t>4</a:t>
                </a:r>
                <a:r>
                  <a:rPr lang="en-US" dirty="0"/>
                  <a:t>] K</a:t>
                </a:r>
                <a:r>
                  <a:rPr lang="en-US" baseline="30000" dirty="0"/>
                  <a:t>4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US" dirty="0">
                    <a:solidFill>
                      <a:srgbClr val="FF0000"/>
                    </a:solidFill>
                  </a:rPr>
                  <a:t>=152 W</a:t>
                </a:r>
                <a:endParaRPr lang="tr-T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6" y="1052737"/>
                <a:ext cx="9782801" cy="5544615"/>
              </a:xfrm>
              <a:prstGeom prst="rect">
                <a:avLst/>
              </a:prstGeom>
              <a:blipFill>
                <a:blip r:embed="rId2"/>
                <a:stretch>
                  <a:fillRect l="-1433" r="-236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919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404665"/>
                <a:ext cx="9782800" cy="61926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20000"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𝚤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ş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𝚤</m:t>
                          </m:r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𝚤</m:t>
                          </m:r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𝑦𝑎𝑧</m:t>
                          </m:r>
                        </m:sub>
                      </m:sSub>
                      <m:r>
                        <a:rPr lang="tr-TR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𝜀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𝜎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tr-TR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  <m:sup>
                          <m:r>
                            <a:rPr lang="tr-TR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tr-TR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𝑒𝑣𝑟𝑒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𝑦𝑎𝑧</m:t>
                          </m:r>
                        </m:sub>
                        <m:sup>
                          <m:r>
                            <a:rPr lang="tr-TR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tr-TR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dirty="0"/>
                  <a:t>= (0,95) (5,67 x 10</a:t>
                </a:r>
                <a:r>
                  <a:rPr lang="tr-TR" baseline="30000" dirty="0"/>
                  <a:t>-8</a:t>
                </a:r>
                <a:r>
                  <a:rPr lang="tr-TR" dirty="0"/>
                  <a:t> W/m</a:t>
                </a:r>
                <a:r>
                  <a:rPr lang="tr-TR" baseline="30000" dirty="0"/>
                  <a:t>2</a:t>
                </a:r>
                <a:r>
                  <a:rPr lang="tr-TR" dirty="0"/>
                  <a:t>.K</a:t>
                </a:r>
                <a:r>
                  <a:rPr lang="tr-TR" baseline="30000" dirty="0"/>
                  <a:t>4</a:t>
                </a:r>
                <a:r>
                  <a:rPr lang="tr-TR" dirty="0"/>
                  <a:t>) (1,4 m</a:t>
                </a:r>
                <a:r>
                  <a:rPr lang="tr-TR" baseline="30000" dirty="0"/>
                  <a:t>2</a:t>
                </a:r>
                <a:r>
                  <a:rPr lang="tr-TR" dirty="0"/>
                  <a:t>) x </a:t>
                </a:r>
                <a:r>
                  <a:rPr lang="en-US" dirty="0"/>
                  <a:t>[(30+273)</a:t>
                </a:r>
                <a:r>
                  <a:rPr lang="en-US" baseline="30000" dirty="0"/>
                  <a:t>4</a:t>
                </a:r>
                <a:r>
                  <a:rPr lang="en-US" dirty="0"/>
                  <a:t> – (25+273)</a:t>
                </a:r>
                <a:r>
                  <a:rPr lang="en-US" baseline="30000" dirty="0"/>
                  <a:t>4</a:t>
                </a:r>
                <a:r>
                  <a:rPr lang="en-US" dirty="0"/>
                  <a:t>] K</a:t>
                </a:r>
                <a:r>
                  <a:rPr lang="en-US" baseline="30000" dirty="0"/>
                  <a:t>4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US" dirty="0">
                    <a:solidFill>
                      <a:srgbClr val="FF0000"/>
                    </a:solidFill>
                  </a:rPr>
                  <a:t>= 40,9 W</a:t>
                </a:r>
              </a:p>
              <a:p>
                <a:pPr algn="l" rtl="0">
                  <a:lnSpc>
                    <a:spcPct val="16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FF0000"/>
                    </a:solidFill>
                  </a:rPr>
                  <a:t>Not: </a:t>
                </a:r>
                <a:r>
                  <a:rPr lang="tr-TR" dirty="0"/>
                  <a:t>Işınım hesaplarında mutlak sıcaklıkların kullanılması gereklidir.</a:t>
                </a:r>
              </a:p>
              <a:p>
                <a:pPr algn="l" rtl="0">
                  <a:lnSpc>
                    <a:spcPct val="16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FF0000"/>
                    </a:solidFill>
                  </a:rPr>
                  <a:t>Kışın </a:t>
                </a:r>
                <a:r>
                  <a:rPr lang="tr-TR" dirty="0"/>
                  <a:t>vücuttan ışınım ile </a:t>
                </a:r>
                <a:r>
                  <a:rPr lang="tr-TR" dirty="0">
                    <a:solidFill>
                      <a:srgbClr val="FF0000"/>
                    </a:solidFill>
                  </a:rPr>
                  <a:t>ısı kaybı hızı</a:t>
                </a:r>
                <a:r>
                  <a:rPr lang="tr-TR" dirty="0"/>
                  <a:t>, </a:t>
                </a:r>
                <a:r>
                  <a:rPr lang="tr-TR" dirty="0">
                    <a:solidFill>
                      <a:srgbClr val="FF0000"/>
                    </a:solidFill>
                  </a:rPr>
                  <a:t>yazınkinin</a:t>
                </a:r>
                <a:r>
                  <a:rPr lang="tr-TR" dirty="0"/>
                  <a:t> neredeyse </a:t>
                </a:r>
                <a:r>
                  <a:rPr lang="tr-TR" dirty="0">
                    <a:solidFill>
                      <a:srgbClr val="FF0000"/>
                    </a:solidFill>
                  </a:rPr>
                  <a:t>4 katıdır</a:t>
                </a:r>
                <a:r>
                  <a:rPr lang="tr-TR" dirty="0"/>
                  <a:t>.</a:t>
                </a:r>
                <a:endParaRPr lang="en-US" dirty="0"/>
              </a:p>
              <a:p>
                <a:pPr algn="l" rtl="0">
                  <a:lnSpc>
                    <a:spcPct val="160000"/>
                  </a:lnSpc>
                  <a:spcBef>
                    <a:spcPts val="600"/>
                  </a:spcBef>
                </a:pPr>
                <a:r>
                  <a:rPr lang="tr-TR" dirty="0"/>
                  <a:t>Aynı sıcaklıktaki ortamda kışın daha fazla </a:t>
                </a:r>
                <a:r>
                  <a:rPr lang="tr-TR" dirty="0" err="1"/>
                  <a:t>üşünmesinin</a:t>
                </a:r>
                <a:r>
                  <a:rPr lang="tr-TR" dirty="0"/>
                  <a:t> sebebi budur.</a:t>
                </a:r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404665"/>
                <a:ext cx="9782800" cy="6192688"/>
              </a:xfrm>
              <a:prstGeom prst="rect">
                <a:avLst/>
              </a:prstGeom>
              <a:blipFill>
                <a:blip r:embed="rId2"/>
                <a:stretch>
                  <a:fillRect l="-1308" r="-124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723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Isı Transfer Mekanizmaları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1052737"/>
            <a:ext cx="9782801" cy="5119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Isı 3 farklı yolla aktarılabilir;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İletim (</a:t>
            </a:r>
            <a:r>
              <a:rPr lang="tr-TR" dirty="0" err="1"/>
              <a:t>kondüksiyon</a:t>
            </a:r>
            <a:r>
              <a:rPr lang="tr-TR" dirty="0"/>
              <a:t>)</a:t>
            </a:r>
          </a:p>
          <a:p>
            <a:pPr lvl="1" algn="l" rtl="0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Isıl yayınım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Taşınım (konveksiyon)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Işınım (radyasyon)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Isı transferinin bütün türleri bir sıcaklık farkını gerektirir.</a:t>
            </a:r>
          </a:p>
        </p:txBody>
      </p:sp>
    </p:spTree>
    <p:extLst>
      <p:ext uri="{BB962C8B-B14F-4D97-AF65-F5344CB8AC3E}">
        <p14:creationId xmlns:p14="http://schemas.microsoft.com/office/powerpoint/2010/main" val="194079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00B050"/>
                </a:solidFill>
              </a:rPr>
              <a:t>Eşzamanlı Isı Transfer Mekanizmaları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1052737"/>
            <a:ext cx="9782800" cy="50405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/>
              <a:t>Üç türlü ısı transfer mekanizmasının varlığından söz edilmiş olmasına karşın, bir ortamda aynı anda üçü birden olmayabilir, bir ortamda ancak </a:t>
            </a:r>
            <a:r>
              <a:rPr lang="tr-TR" dirty="0">
                <a:solidFill>
                  <a:srgbClr val="FF0000"/>
                </a:solidFill>
              </a:rPr>
              <a:t>ikisi eşzamanlı </a:t>
            </a:r>
            <a:r>
              <a:rPr lang="tr-TR" dirty="0"/>
              <a:t>gerçekleşebilir.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/>
              <a:t>Isı transferi, </a:t>
            </a:r>
            <a:r>
              <a:rPr lang="tr-TR" dirty="0">
                <a:solidFill>
                  <a:srgbClr val="FF0000"/>
                </a:solidFill>
              </a:rPr>
              <a:t>geçirgen olmayan </a:t>
            </a:r>
            <a:r>
              <a:rPr lang="tr-TR" dirty="0"/>
              <a:t>katılarda </a:t>
            </a:r>
            <a:r>
              <a:rPr lang="tr-TR" dirty="0">
                <a:solidFill>
                  <a:srgbClr val="00B050"/>
                </a:solidFill>
              </a:rPr>
              <a:t>yalnız iletimle</a:t>
            </a:r>
            <a:r>
              <a:rPr lang="tr-TR" dirty="0"/>
              <a:t>, </a:t>
            </a:r>
            <a:r>
              <a:rPr lang="tr-TR" dirty="0">
                <a:solidFill>
                  <a:srgbClr val="FF0000"/>
                </a:solidFill>
              </a:rPr>
              <a:t>yarı geçirgen </a:t>
            </a:r>
            <a:r>
              <a:rPr lang="tr-TR" dirty="0"/>
              <a:t>katılarda ise </a:t>
            </a:r>
            <a:r>
              <a:rPr lang="tr-TR" dirty="0">
                <a:solidFill>
                  <a:srgbClr val="0070C0"/>
                </a:solidFill>
              </a:rPr>
              <a:t>iletim ve ışınım </a:t>
            </a:r>
            <a:r>
              <a:rPr lang="tr-TR" dirty="0"/>
              <a:t>yoluyla olur. </a:t>
            </a:r>
          </a:p>
        </p:txBody>
      </p:sp>
    </p:spTree>
    <p:extLst>
      <p:ext uri="{BB962C8B-B14F-4D97-AF65-F5344CB8AC3E}">
        <p14:creationId xmlns:p14="http://schemas.microsoft.com/office/powerpoint/2010/main" val="129755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7309287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Böylece bir </a:t>
            </a:r>
            <a:r>
              <a:rPr lang="tr-TR" dirty="0">
                <a:solidFill>
                  <a:srgbClr val="0070C0"/>
                </a:solidFill>
              </a:rPr>
              <a:t>katı</a:t>
            </a:r>
            <a:r>
              <a:rPr lang="tr-TR" dirty="0"/>
              <a:t> </a:t>
            </a:r>
            <a:r>
              <a:rPr lang="tr-TR" dirty="0">
                <a:solidFill>
                  <a:srgbClr val="00B050"/>
                </a:solidFill>
              </a:rPr>
              <a:t>iletim ve ışınım </a:t>
            </a:r>
            <a:r>
              <a:rPr lang="tr-TR" dirty="0"/>
              <a:t>içerebilir, fakat </a:t>
            </a:r>
            <a:r>
              <a:rPr lang="tr-TR" dirty="0">
                <a:solidFill>
                  <a:srgbClr val="FF0000"/>
                </a:solidFill>
              </a:rPr>
              <a:t>taşınım içermez</a:t>
            </a:r>
            <a:r>
              <a:rPr lang="tr-TR" dirty="0"/>
              <a:t>.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Yığın </a:t>
            </a:r>
            <a:r>
              <a:rPr lang="tr-TR" dirty="0">
                <a:solidFill>
                  <a:srgbClr val="FF0000"/>
                </a:solidFill>
              </a:rPr>
              <a:t>akışkan hareketinin olmadığı </a:t>
            </a:r>
            <a:r>
              <a:rPr lang="tr-TR" dirty="0"/>
              <a:t>durgun akışkanlarda; </a:t>
            </a:r>
            <a:r>
              <a:rPr lang="tr-TR" dirty="0">
                <a:solidFill>
                  <a:srgbClr val="FF0000"/>
                </a:solidFill>
              </a:rPr>
              <a:t>iletim ve ışınım </a:t>
            </a:r>
            <a:r>
              <a:rPr lang="tr-TR" dirty="0"/>
              <a:t>ile,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Akmakta</a:t>
            </a:r>
            <a:r>
              <a:rPr lang="tr-TR" dirty="0"/>
              <a:t> olan </a:t>
            </a:r>
            <a:r>
              <a:rPr lang="tr-TR" dirty="0">
                <a:solidFill>
                  <a:srgbClr val="FF0000"/>
                </a:solidFill>
              </a:rPr>
              <a:t>sıvı veya gazda </a:t>
            </a:r>
            <a:r>
              <a:rPr lang="tr-TR" dirty="0"/>
              <a:t>ise; </a:t>
            </a:r>
            <a:r>
              <a:rPr lang="tr-TR" dirty="0">
                <a:solidFill>
                  <a:srgbClr val="FF0000"/>
                </a:solidFill>
              </a:rPr>
              <a:t>taşınım ve ışınım </a:t>
            </a:r>
            <a:r>
              <a:rPr lang="tr-TR" dirty="0"/>
              <a:t>ile gerçekleşir.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A3BFD23-3770-4F76-ACA0-E8F7A070D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740" y="620687"/>
            <a:ext cx="2700892" cy="582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55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7453303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Akışkan</a:t>
            </a:r>
            <a:r>
              <a:rPr lang="tr-TR" dirty="0"/>
              <a:t> içerisindeki ısı transferi ya </a:t>
            </a:r>
            <a:r>
              <a:rPr lang="tr-TR" dirty="0">
                <a:solidFill>
                  <a:srgbClr val="FF0000"/>
                </a:solidFill>
              </a:rPr>
              <a:t>iletim yada taşınım </a:t>
            </a:r>
            <a:r>
              <a:rPr lang="tr-TR" dirty="0"/>
              <a:t>iledir. </a:t>
            </a:r>
            <a:r>
              <a:rPr lang="tr-TR" dirty="0">
                <a:solidFill>
                  <a:srgbClr val="FF0000"/>
                </a:solidFill>
              </a:rPr>
              <a:t>İkisi </a:t>
            </a:r>
            <a:r>
              <a:rPr lang="tr-TR" dirty="0"/>
              <a:t>birden </a:t>
            </a:r>
            <a:r>
              <a:rPr lang="tr-TR" dirty="0">
                <a:solidFill>
                  <a:srgbClr val="FF0000"/>
                </a:solidFill>
              </a:rPr>
              <a:t>olmaz</a:t>
            </a:r>
            <a:r>
              <a:rPr lang="tr-TR" dirty="0"/>
              <a:t>.</a:t>
            </a:r>
          </a:p>
          <a:p>
            <a:pPr algn="l" rtl="0">
              <a:lnSpc>
                <a:spcPct val="150000"/>
              </a:lnSpc>
            </a:pPr>
            <a:r>
              <a:rPr lang="tr-TR" dirty="0"/>
              <a:t>İletim ve taşınım ile ısı transferi için maddesel ortam gerekli iken </a:t>
            </a:r>
            <a:r>
              <a:rPr lang="tr-TR" dirty="0">
                <a:solidFill>
                  <a:srgbClr val="FF0000"/>
                </a:solidFill>
              </a:rPr>
              <a:t>vakum içerisindeki </a:t>
            </a:r>
            <a:r>
              <a:rPr lang="tr-TR" dirty="0"/>
              <a:t>ısı transferi sadece </a:t>
            </a:r>
            <a:r>
              <a:rPr lang="tr-TR" dirty="0">
                <a:solidFill>
                  <a:srgbClr val="FF0000"/>
                </a:solidFill>
              </a:rPr>
              <a:t>ışınım </a:t>
            </a:r>
            <a:r>
              <a:rPr lang="tr-TR" dirty="0"/>
              <a:t>ile olur.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301C870C-011C-401A-AB35-364549E2E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740" y="620687"/>
            <a:ext cx="2700892" cy="582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5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Örnek 1-10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1052737"/>
            <a:ext cx="9782800" cy="55446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20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dirty="0"/>
              <a:t>C’deki esintili bir odada ayakta duran bir insanı göz önüne alınız. </a:t>
            </a:r>
            <a:endParaRPr lang="en-US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Eğer bu insanın açık yüzey alanı 1,6 m</a:t>
            </a:r>
            <a:r>
              <a:rPr lang="tr-TR" baseline="30000" dirty="0"/>
              <a:t>2</a:t>
            </a:r>
            <a:r>
              <a:rPr lang="tr-TR" dirty="0"/>
              <a:t>, </a:t>
            </a:r>
            <a:r>
              <a:rPr lang="tr-TR" dirty="0" err="1"/>
              <a:t>ort.</a:t>
            </a:r>
            <a:r>
              <a:rPr lang="tr-TR" dirty="0"/>
              <a:t> </a:t>
            </a:r>
            <a:r>
              <a:rPr lang="en-US" dirty="0"/>
              <a:t>d</a:t>
            </a:r>
            <a:r>
              <a:rPr lang="tr-TR" dirty="0" err="1"/>
              <a:t>ış</a:t>
            </a:r>
            <a:r>
              <a:rPr lang="tr-TR" dirty="0"/>
              <a:t> yüzey </a:t>
            </a:r>
            <a:r>
              <a:rPr lang="tr-TR" dirty="0" err="1"/>
              <a:t>T’lığı</a:t>
            </a:r>
            <a:r>
              <a:rPr lang="tr-TR" dirty="0"/>
              <a:t> 29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°</a:t>
            </a:r>
            <a:r>
              <a:rPr lang="tr-TR" dirty="0"/>
              <a:t>C ve taşınım katsayısı 6 W/m</a:t>
            </a:r>
            <a:r>
              <a:rPr lang="tr-TR" baseline="30000" dirty="0"/>
              <a:t>2</a:t>
            </a:r>
            <a:r>
              <a:rPr lang="tr-TR" dirty="0"/>
              <a:t>K ise, bu şahıstan olan </a:t>
            </a:r>
            <a:r>
              <a:rPr lang="tr-TR" dirty="0">
                <a:solidFill>
                  <a:srgbClr val="FF0000"/>
                </a:solidFill>
              </a:rPr>
              <a:t>toplam ısı transfer hızını belirleyiniz</a:t>
            </a:r>
            <a:r>
              <a:rPr lang="tr-TR" dirty="0"/>
              <a:t>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Bu kişinin yayıncılığı </a:t>
            </a:r>
            <a:r>
              <a:rPr lang="el-GR" dirty="0">
                <a:solidFill>
                  <a:srgbClr val="FF0000"/>
                </a:solidFill>
              </a:rPr>
              <a:t>ε</a:t>
            </a:r>
            <a:r>
              <a:rPr lang="tr-TR" dirty="0">
                <a:solidFill>
                  <a:srgbClr val="FF0000"/>
                </a:solidFill>
              </a:rPr>
              <a:t> = 0,95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0716" y="3825043"/>
            <a:ext cx="2545521" cy="289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5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Örnek 1-10 - </a:t>
            </a:r>
            <a:r>
              <a:rPr lang="tr-TR" dirty="0">
                <a:solidFill>
                  <a:srgbClr val="FF0000"/>
                </a:solidFill>
              </a:rPr>
              <a:t>Çözüm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1052737"/>
            <a:ext cx="9782800" cy="55446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b="1" dirty="0">
                <a:solidFill>
                  <a:srgbClr val="FF0000"/>
                </a:solidFill>
              </a:rPr>
              <a:t>Kabuller;</a:t>
            </a:r>
            <a:endParaRPr lang="tr-TR" dirty="0">
              <a:solidFill>
                <a:srgbClr val="FF0000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1-Sürekli rejim,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2-İnsan tamamen odanın iç yüzeyleri ile çevrilmiştir.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3-Çevre yüzeyler odadaki hava ile aynı </a:t>
            </a:r>
            <a:r>
              <a:rPr lang="tr-TR" dirty="0" err="1"/>
              <a:t>T’tadır</a:t>
            </a:r>
            <a:r>
              <a:rPr lang="tr-TR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4-Ayaklardan zemine olan iletim kayıpları ihmal</a:t>
            </a:r>
          </a:p>
        </p:txBody>
      </p:sp>
    </p:spTree>
    <p:extLst>
      <p:ext uri="{BB962C8B-B14F-4D97-AF65-F5344CB8AC3E}">
        <p14:creationId xmlns:p14="http://schemas.microsoft.com/office/powerpoint/2010/main" val="382872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32657"/>
                <a:ext cx="9782800" cy="62646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</a:pPr>
                <a:r>
                  <a:rPr lang="tr-TR" dirty="0"/>
                  <a:t>Odadaki insandan havaya taşınım ısı transfer hızı;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𝑡𝑎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ş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𝚤𝑛𝚤𝑚</m:t>
                          </m:r>
                        </m:sub>
                      </m:sSub>
                      <m:r>
                        <a:rPr lang="tr-TR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dirty="0"/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dirty="0"/>
                  <a:t>= (6 W/m</a:t>
                </a:r>
                <a:r>
                  <a:rPr lang="tr-TR" baseline="30000" dirty="0"/>
                  <a:t>2</a:t>
                </a:r>
                <a:r>
                  <a:rPr lang="tr-TR" dirty="0"/>
                  <a:t>. °C) (1,6 m</a:t>
                </a:r>
                <a:r>
                  <a:rPr lang="tr-TR" baseline="30000" dirty="0"/>
                  <a:t>2</a:t>
                </a:r>
                <a:r>
                  <a:rPr lang="tr-TR" dirty="0"/>
                  <a:t>) (29-20) °C</a:t>
                </a:r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dirty="0"/>
                  <a:t>= </a:t>
                </a:r>
                <a:r>
                  <a:rPr lang="tr-TR" dirty="0">
                    <a:solidFill>
                      <a:srgbClr val="FF0000"/>
                    </a:solidFill>
                  </a:rPr>
                  <a:t>86,4 W</a:t>
                </a: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32657"/>
                <a:ext cx="9782800" cy="6264696"/>
              </a:xfrm>
              <a:prstGeom prst="rect">
                <a:avLst/>
              </a:prstGeo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606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32657"/>
                <a:ext cx="9782800" cy="62646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</a:pPr>
                <a:r>
                  <a:rPr lang="tr-TR" dirty="0"/>
                  <a:t>Kişiden çevre yüzeylere, tavana ve tabana olan ışınım transfer hızı;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𝚤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ş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𝚤</m:t>
                          </m:r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𝚤</m:t>
                          </m:r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,</m:t>
                          </m:r>
                        </m:sub>
                      </m:sSub>
                      <m:r>
                        <a:rPr lang="tr-TR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𝜀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𝜎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tr-TR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  <m:sup>
                          <m:r>
                            <a:rPr lang="tr-TR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tr-TR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𝑒𝑣𝑟𝑒</m:t>
                          </m:r>
                        </m:sub>
                        <m:sup>
                          <m:r>
                            <a:rPr lang="tr-TR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tr-TR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dirty="0"/>
                  <a:t>= (0,95) (5,67 x 10</a:t>
                </a:r>
                <a:r>
                  <a:rPr lang="tr-TR" baseline="30000" dirty="0"/>
                  <a:t>-8</a:t>
                </a:r>
                <a:r>
                  <a:rPr lang="tr-TR" dirty="0"/>
                  <a:t> W/m</a:t>
                </a:r>
                <a:r>
                  <a:rPr lang="tr-TR" baseline="30000" dirty="0"/>
                  <a:t>2</a:t>
                </a:r>
                <a:r>
                  <a:rPr lang="tr-TR" dirty="0"/>
                  <a:t>.K</a:t>
                </a:r>
                <a:r>
                  <a:rPr lang="tr-TR" baseline="30000" dirty="0"/>
                  <a:t>4</a:t>
                </a:r>
                <a:r>
                  <a:rPr lang="tr-TR" dirty="0"/>
                  <a:t>) (1,6 m</a:t>
                </a:r>
                <a:r>
                  <a:rPr lang="tr-TR" baseline="30000" dirty="0"/>
                  <a:t>2</a:t>
                </a:r>
                <a:r>
                  <a:rPr lang="tr-TR" dirty="0"/>
                  <a:t>) x </a:t>
                </a:r>
                <a:r>
                  <a:rPr lang="en-US" dirty="0"/>
                  <a:t>[(</a:t>
                </a:r>
                <a:r>
                  <a:rPr lang="tr-TR" dirty="0"/>
                  <a:t>29</a:t>
                </a:r>
                <a:r>
                  <a:rPr lang="en-US" dirty="0"/>
                  <a:t>+273)</a:t>
                </a:r>
                <a:r>
                  <a:rPr lang="en-US" baseline="30000" dirty="0"/>
                  <a:t>4</a:t>
                </a:r>
                <a:r>
                  <a:rPr lang="en-US" dirty="0"/>
                  <a:t> – (2</a:t>
                </a:r>
                <a:r>
                  <a:rPr lang="tr-TR" dirty="0"/>
                  <a:t>0</a:t>
                </a:r>
                <a:r>
                  <a:rPr lang="en-US" dirty="0"/>
                  <a:t>+273)</a:t>
                </a:r>
                <a:r>
                  <a:rPr lang="en-US" baseline="30000" dirty="0"/>
                  <a:t>4</a:t>
                </a:r>
                <a:r>
                  <a:rPr lang="en-US" dirty="0"/>
                  <a:t>] K</a:t>
                </a:r>
                <a:r>
                  <a:rPr lang="en-US" baseline="30000" dirty="0"/>
                  <a:t>4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US" dirty="0">
                    <a:solidFill>
                      <a:srgbClr val="FF0000"/>
                    </a:solidFill>
                  </a:rPr>
                  <a:t>= </a:t>
                </a:r>
                <a:r>
                  <a:rPr lang="tr-TR" dirty="0">
                    <a:solidFill>
                      <a:srgbClr val="FF0000"/>
                    </a:solidFill>
                  </a:rPr>
                  <a:t>81</a:t>
                </a:r>
                <a:r>
                  <a:rPr lang="en-US" dirty="0">
                    <a:solidFill>
                      <a:srgbClr val="FF0000"/>
                    </a:solidFill>
                  </a:rPr>
                  <a:t>,</a:t>
                </a:r>
                <a:r>
                  <a:rPr lang="tr-TR" dirty="0">
                    <a:solidFill>
                      <a:srgbClr val="FF0000"/>
                    </a:solidFill>
                  </a:rPr>
                  <a:t>7</a:t>
                </a:r>
                <a:r>
                  <a:rPr lang="en-US" dirty="0">
                    <a:solidFill>
                      <a:srgbClr val="FF0000"/>
                    </a:solidFill>
                  </a:rPr>
                  <a:t> W</a:t>
                </a:r>
              </a:p>
              <a:p>
                <a:pPr algn="l" rtl="0">
                  <a:lnSpc>
                    <a:spcPct val="150000"/>
                  </a:lnSpc>
                </a:pPr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32657"/>
                <a:ext cx="9782800" cy="6264696"/>
              </a:xfrm>
              <a:prstGeom prst="rect">
                <a:avLst/>
              </a:prstGeo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649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32657"/>
                <a:ext cx="9782800" cy="62646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</a:pPr>
                <a:r>
                  <a:rPr lang="tr-TR" dirty="0"/>
                  <a:t>Vücuttan olan toplam ısı transfer hızı;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𝑜𝑝𝑙𝑎𝑚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𝑡𝑎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ş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𝚤𝑛𝚤𝑚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𝚤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ş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𝚤𝑛𝚤𝑚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84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81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d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168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algn="l" rtl="0">
                  <a:lnSpc>
                    <a:spcPct val="150000"/>
                  </a:lnSpc>
                </a:pPr>
                <a:r>
                  <a:rPr lang="tr-TR" dirty="0">
                    <a:solidFill>
                      <a:srgbClr val="FF0000"/>
                    </a:solidFill>
                  </a:rPr>
                  <a:t>Not: </a:t>
                </a:r>
                <a:r>
                  <a:rPr lang="tr-TR" dirty="0"/>
                  <a:t>Eğer şahıs giyinik olmasaydı, açık yüzey </a:t>
                </a:r>
                <a:r>
                  <a:rPr lang="tr-TR" dirty="0" err="1"/>
                  <a:t>T‘lığı</a:t>
                </a:r>
                <a:r>
                  <a:rPr lang="tr-TR" dirty="0"/>
                  <a:t> yükseleceğinden, ısı transferi hızı da artacaktı.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tr-TR" dirty="0"/>
                  <a:t>Ayrıca terleme ile olan ısı transferi burada dikkate alınmamıştır.</a:t>
                </a: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32657"/>
                <a:ext cx="9782800" cy="6264696"/>
              </a:xfrm>
              <a:prstGeom prst="rect">
                <a:avLst/>
              </a:prstGeo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965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Örnek 1-11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1052737"/>
            <a:ext cx="6517199" cy="5184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Birbirlerinden 1 cm uzaklıkta 300 K ve 200 </a:t>
            </a:r>
            <a:r>
              <a:rPr lang="tr-TR" dirty="0" err="1"/>
              <a:t>KT‘lıklarındaki</a:t>
            </a:r>
            <a:r>
              <a:rPr lang="tr-TR" dirty="0"/>
              <a:t> geniş iki paralel plaka arasındaki sürekli ısı transferini göz önüne alalım. </a:t>
            </a:r>
            <a:endParaRPr lang="ar-SY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Yüzeylerin siyah olduğunu kabul ederek (</a:t>
            </a:r>
            <a:r>
              <a:rPr lang="el-GR" dirty="0"/>
              <a:t>ε=1),</a:t>
            </a:r>
            <a:r>
              <a:rPr lang="tr-TR" dirty="0"/>
              <a:t> plakalar arasındaki boşluğun,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636" y="2492896"/>
            <a:ext cx="3776861" cy="218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56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404665"/>
            <a:ext cx="6517199" cy="58326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a) </a:t>
            </a:r>
            <a:r>
              <a:rPr lang="tr-TR" dirty="0" err="1"/>
              <a:t>atm</a:t>
            </a:r>
            <a:r>
              <a:rPr lang="tr-TR" dirty="0"/>
              <a:t> havası ile doldurulmuş,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b) boşaltılmış,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c) poliüretan yalıtım ile doldurulmuş,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d) görünür ısıl iletkenliği 0,00002 W/m K olan süper yalıtım ile doldurulmuş olduğunu kabul ederek </a:t>
            </a:r>
            <a:r>
              <a:rPr lang="tr-TR" dirty="0">
                <a:solidFill>
                  <a:srgbClr val="FF0000"/>
                </a:solidFill>
              </a:rPr>
              <a:t>plakalar arasındaki ısı transfer hızını belirleyiniz</a:t>
            </a:r>
            <a:r>
              <a:rPr lang="tr-TR" dirty="0"/>
              <a:t>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B801E5E-23F4-4311-ACB5-369460E5E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636" y="2492896"/>
            <a:ext cx="3776861" cy="218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151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Isı Transfer Mekanizmaları – </a:t>
            </a:r>
            <a:r>
              <a:rPr lang="tr-TR" dirty="0">
                <a:solidFill>
                  <a:srgbClr val="FF0000"/>
                </a:solidFill>
              </a:rPr>
              <a:t>Isıl yayınım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1052737"/>
            <a:ext cx="9782801" cy="5472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 err="1">
                <a:solidFill>
                  <a:srgbClr val="FF0000"/>
                </a:solidFill>
              </a:rPr>
              <a:t>c</a:t>
            </a:r>
            <a:r>
              <a:rPr lang="tr-TR" baseline="-25000" dirty="0" err="1">
                <a:solidFill>
                  <a:srgbClr val="FF0000"/>
                </a:solidFill>
              </a:rPr>
              <a:t>p</a:t>
            </a:r>
            <a:r>
              <a:rPr lang="tr-TR" dirty="0"/>
              <a:t>; özgül ısısı (J/kg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dirty="0"/>
              <a:t>C)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el-GR" dirty="0">
                <a:solidFill>
                  <a:srgbClr val="FF0000"/>
                </a:solidFill>
              </a:rPr>
              <a:t>ρ</a:t>
            </a:r>
            <a:r>
              <a:rPr lang="tr-TR" dirty="0" err="1">
                <a:solidFill>
                  <a:srgbClr val="FF0000"/>
                </a:solidFill>
              </a:rPr>
              <a:t>c</a:t>
            </a:r>
            <a:r>
              <a:rPr lang="tr-TR" baseline="-25000" dirty="0" err="1">
                <a:solidFill>
                  <a:srgbClr val="FF0000"/>
                </a:solidFill>
              </a:rPr>
              <a:t>p</a:t>
            </a:r>
            <a:r>
              <a:rPr lang="tr-TR" dirty="0">
                <a:solidFill>
                  <a:srgbClr val="FF0000"/>
                </a:solidFill>
              </a:rPr>
              <a:t>;</a:t>
            </a:r>
            <a:r>
              <a:rPr lang="tr-TR" dirty="0"/>
              <a:t> ısıl kapasite (J/m</a:t>
            </a:r>
            <a:r>
              <a:rPr lang="tr-TR" baseline="30000" dirty="0"/>
              <a:t>3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°</a:t>
            </a:r>
            <a:r>
              <a:rPr lang="tr-TR" dirty="0"/>
              <a:t>C)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Hem </a:t>
            </a:r>
            <a:r>
              <a:rPr lang="tr-TR" dirty="0">
                <a:solidFill>
                  <a:srgbClr val="7030A0"/>
                </a:solidFill>
              </a:rPr>
              <a:t>özgül ısısı </a:t>
            </a:r>
            <a:r>
              <a:rPr lang="tr-TR" dirty="0" err="1">
                <a:solidFill>
                  <a:srgbClr val="FF0000"/>
                </a:solidFill>
              </a:rPr>
              <a:t>c</a:t>
            </a:r>
            <a:r>
              <a:rPr lang="tr-TR" baseline="-25000" dirty="0" err="1">
                <a:solidFill>
                  <a:srgbClr val="FF0000"/>
                </a:solidFill>
              </a:rPr>
              <a:t>p</a:t>
            </a:r>
            <a:r>
              <a:rPr lang="tr-TR" baseline="-25000" dirty="0">
                <a:solidFill>
                  <a:srgbClr val="FF0000"/>
                </a:solidFill>
              </a:rPr>
              <a:t> </a:t>
            </a:r>
            <a:r>
              <a:rPr lang="tr-TR" dirty="0"/>
              <a:t>ve hem de </a:t>
            </a:r>
            <a:r>
              <a:rPr lang="tr-TR" dirty="0">
                <a:solidFill>
                  <a:srgbClr val="0070C0"/>
                </a:solidFill>
              </a:rPr>
              <a:t>ısıl kapasite </a:t>
            </a:r>
            <a:r>
              <a:rPr lang="el-GR" dirty="0">
                <a:solidFill>
                  <a:srgbClr val="FF0000"/>
                </a:solidFill>
              </a:rPr>
              <a:t>ρ</a:t>
            </a:r>
            <a:r>
              <a:rPr lang="tr-TR" dirty="0" err="1">
                <a:solidFill>
                  <a:srgbClr val="FF0000"/>
                </a:solidFill>
              </a:rPr>
              <a:t>c</a:t>
            </a:r>
            <a:r>
              <a:rPr lang="tr-TR" baseline="-25000" dirty="0" err="1">
                <a:solidFill>
                  <a:srgbClr val="FF0000"/>
                </a:solidFill>
              </a:rPr>
              <a:t>p</a:t>
            </a:r>
            <a:r>
              <a:rPr lang="tr-TR" baseline="-25000" dirty="0">
                <a:solidFill>
                  <a:srgbClr val="FF0000"/>
                </a:solidFill>
              </a:rPr>
              <a:t> </a:t>
            </a:r>
            <a:r>
              <a:rPr lang="tr-TR" dirty="0"/>
              <a:t>malzemenin ısı </a:t>
            </a:r>
            <a:r>
              <a:rPr lang="tr-TR" dirty="0">
                <a:solidFill>
                  <a:srgbClr val="FF0000"/>
                </a:solidFill>
              </a:rPr>
              <a:t>depolama kapasitesini </a:t>
            </a:r>
            <a:r>
              <a:rPr lang="tr-TR" dirty="0"/>
              <a:t>gösterir.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Fakat </a:t>
            </a:r>
            <a:r>
              <a:rPr lang="tr-TR" dirty="0">
                <a:solidFill>
                  <a:srgbClr val="7030A0"/>
                </a:solidFill>
              </a:rPr>
              <a:t>özgül ısısı </a:t>
            </a:r>
            <a:r>
              <a:rPr lang="tr-TR" dirty="0" err="1">
                <a:solidFill>
                  <a:srgbClr val="FF0000"/>
                </a:solidFill>
              </a:rPr>
              <a:t>c</a:t>
            </a:r>
            <a:r>
              <a:rPr lang="tr-TR" baseline="-25000" dirty="0" err="1">
                <a:solidFill>
                  <a:srgbClr val="FF0000"/>
                </a:solidFill>
              </a:rPr>
              <a:t>p</a:t>
            </a:r>
            <a:r>
              <a:rPr lang="tr-TR" baseline="-25000" dirty="0">
                <a:solidFill>
                  <a:srgbClr val="FF0000"/>
                </a:solidFill>
              </a:rPr>
              <a:t> </a:t>
            </a:r>
            <a:r>
              <a:rPr lang="tr-TR" dirty="0"/>
              <a:t>birim kütle başına (j/(kg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dirty="0"/>
              <a:t>C) </a:t>
            </a:r>
            <a:r>
              <a:rPr lang="tr-TR" dirty="0">
                <a:solidFill>
                  <a:srgbClr val="0070C0"/>
                </a:solidFill>
              </a:rPr>
              <a:t>ısıl kapasite </a:t>
            </a:r>
            <a:r>
              <a:rPr lang="el-GR" dirty="0">
                <a:solidFill>
                  <a:srgbClr val="FF0000"/>
                </a:solidFill>
              </a:rPr>
              <a:t>ρ</a:t>
            </a:r>
            <a:r>
              <a:rPr lang="tr-TR" dirty="0" err="1">
                <a:solidFill>
                  <a:srgbClr val="FF0000"/>
                </a:solidFill>
              </a:rPr>
              <a:t>c</a:t>
            </a:r>
            <a:r>
              <a:rPr lang="tr-TR" baseline="-25000" dirty="0" err="1">
                <a:solidFill>
                  <a:srgbClr val="FF0000"/>
                </a:solidFill>
              </a:rPr>
              <a:t>p</a:t>
            </a:r>
            <a:r>
              <a:rPr lang="tr-TR" baseline="-25000" dirty="0">
                <a:solidFill>
                  <a:srgbClr val="FF0000"/>
                </a:solidFill>
              </a:rPr>
              <a:t> </a:t>
            </a:r>
            <a:r>
              <a:rPr lang="tr-TR" dirty="0"/>
              <a:t>birim hacim başına .</a:t>
            </a:r>
          </a:p>
        </p:txBody>
      </p:sp>
    </p:spTree>
    <p:extLst>
      <p:ext uri="{BB962C8B-B14F-4D97-AF65-F5344CB8AC3E}">
        <p14:creationId xmlns:p14="http://schemas.microsoft.com/office/powerpoint/2010/main" val="516232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8245391" cy="5832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Kabuller;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1-Sürekli rejim,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2-Plakalar arasındaki doğal taşınım ile olan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Isı kayıpları ihmal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3-Yüzeyler siyah (</a:t>
            </a:r>
            <a:r>
              <a:rPr lang="el-GR" dirty="0"/>
              <a:t>ε=1)</a:t>
            </a:r>
            <a:endParaRPr lang="ar-SY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Havanın 250 K’deki k=0,0219 W/</a:t>
            </a:r>
            <a:r>
              <a:rPr lang="tr-TR" dirty="0" err="1"/>
              <a:t>mK</a:t>
            </a:r>
            <a:endParaRPr lang="ar-SY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Poliüretan köpük k=0,026W/</a:t>
            </a:r>
            <a:r>
              <a:rPr lang="tr-TR" dirty="0" err="1"/>
              <a:t>mK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392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Örnek 1-11 - </a:t>
            </a:r>
            <a:r>
              <a:rPr lang="tr-TR" dirty="0">
                <a:solidFill>
                  <a:srgbClr val="FF0000"/>
                </a:solidFill>
              </a:rPr>
              <a:t>Çözüm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1052737"/>
                <a:ext cx="8605431" cy="58052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FF0000"/>
                    </a:solidFill>
                  </a:rPr>
                  <a:t>a) </a:t>
                </a:r>
                <a:r>
                  <a:rPr lang="tr-TR" dirty="0"/>
                  <a:t>Plakalar arasındaki hava tabakasından olan iletim ve ışınım ısı transfer hızları;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𝑖𝑙𝑒𝑡𝑖𝑚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0,0219</m:t>
                          </m:r>
                          <m:f>
                            <m:f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num>
                            <m:den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 ℃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1 </m:t>
                          </m:r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(300−200)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℃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0,01 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=219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1052737"/>
                <a:ext cx="8605431" cy="5805263"/>
              </a:xfrm>
              <a:prstGeom prst="rect">
                <a:avLst/>
              </a:prstGeom>
              <a:blipFill>
                <a:blip r:embed="rId2"/>
                <a:stretch>
                  <a:fillRect l="-162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4652" y="1772816"/>
            <a:ext cx="3314225" cy="191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7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32657"/>
                <a:ext cx="9782800" cy="59766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𝚤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ş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𝚤𝑛𝚤𝑚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𝜀𝜎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bSup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bSup>
                        </m:e>
                      </m:d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67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</m:t>
                          </m:r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f>
                            <m:f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p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300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</m:d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200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</m:d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e>
                      </m:d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369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Toplam;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𝑜𝑝𝑙𝑎𝑚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𝑖𝑙𝑒𝑡𝑖𝑚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𝚤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ş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𝚤𝑛𝚤𝑚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219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369</m:t>
                          </m:r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588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Gerçekte, </a:t>
                </a:r>
                <a:r>
                  <a:rPr lang="tr-TR" dirty="0">
                    <a:solidFill>
                      <a:srgbClr val="FF0000"/>
                    </a:solidFill>
                  </a:rPr>
                  <a:t>plakalar arasındaki hava, doğal taşınım </a:t>
                </a:r>
                <a:r>
                  <a:rPr lang="tr-TR" dirty="0"/>
                  <a:t>ile ısının transfer edilmesine, bu ise </a:t>
                </a:r>
                <a:r>
                  <a:rPr lang="tr-TR" dirty="0">
                    <a:solidFill>
                      <a:srgbClr val="FF0000"/>
                    </a:solidFill>
                  </a:rPr>
                  <a:t>ısı kayıplarının artmasına</a:t>
                </a:r>
                <a:r>
                  <a:rPr lang="tr-TR" dirty="0"/>
                  <a:t> yol açacaktır.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:endParaRPr lang="tr-TR" dirty="0">
                  <a:solidFill>
                    <a:srgbClr val="FF0000"/>
                  </a:solidFill>
                </a:endParaRP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32657"/>
                <a:ext cx="9782800" cy="5976663"/>
              </a:xfrm>
              <a:prstGeom prst="rect">
                <a:avLst/>
              </a:prstGeom>
              <a:blipFill>
                <a:blip r:embed="rId2"/>
                <a:stretch>
                  <a:fillRect l="-1433" r="-2118" b="-132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816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32657"/>
                <a:ext cx="9782800" cy="60486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FF0000"/>
                    </a:solidFill>
                  </a:rPr>
                  <a:t>b) </a:t>
                </a:r>
                <a:r>
                  <a:rPr lang="tr-TR" dirty="0"/>
                  <a:t>Plakaların arasındaki hava boşaltıldığında iletim ve taşınım olmayacaktır.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Isı transferi sadece ışınım ile gerçekleşecektir.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𝑜𝑝𝑙𝑎𝑚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>
                              <a:latin typeface="Cambria Math" panose="02040503050406030204" pitchFamily="18" charset="0"/>
                            </a:rPr>
                            <m:t>𝚤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ş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𝚤𝑛𝚤𝑚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369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32657"/>
                <a:ext cx="9782800" cy="6048672"/>
              </a:xfrm>
              <a:prstGeom prst="rect">
                <a:avLst/>
              </a:prstGeo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980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32657"/>
                <a:ext cx="9782800" cy="60486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FF0000"/>
                    </a:solidFill>
                  </a:rPr>
                  <a:t>c) </a:t>
                </a:r>
                <a:r>
                  <a:rPr lang="tr-TR" dirty="0"/>
                  <a:t>İki plaka arasına mat bir katı malzemenin yerleştirilmesi ile plakalar arasındaki ışınım ile ısı transferi engellenir.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Poliüretan yalıtım içindeki ısı transfer hızı;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𝑡𝑜𝑝𝑙𝑎𝑚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𝑖𝑙𝑒𝑡𝑖𝑚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26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num>
                            <m:den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300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200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℃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60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32657"/>
                <a:ext cx="9782800" cy="6048672"/>
              </a:xfrm>
              <a:prstGeom prst="rect">
                <a:avLst/>
              </a:prstGeom>
              <a:blipFill>
                <a:blip r:embed="rId2"/>
                <a:stretch>
                  <a:fillRect l="-1433" r="-286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684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9782800" cy="6048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Not: </a:t>
            </a:r>
            <a:r>
              <a:rPr lang="tr-TR" dirty="0"/>
              <a:t>Yalıtım malzemesinin k değeri (k=0,026 W/</a:t>
            </a:r>
            <a:r>
              <a:rPr lang="tr-TR" dirty="0" err="1"/>
              <a:t>mK</a:t>
            </a:r>
            <a:r>
              <a:rPr lang="tr-TR" dirty="0"/>
              <a:t>) havanınkinden (k=0,0219 W/</a:t>
            </a:r>
            <a:r>
              <a:rPr lang="tr-TR" dirty="0" err="1"/>
              <a:t>mK</a:t>
            </a:r>
            <a:r>
              <a:rPr lang="tr-TR" dirty="0"/>
              <a:t>) daha yüksek olmasına rağmen “c” şıkkı için ısı kayıpları daha az olmaktadır.</a:t>
            </a:r>
          </a:p>
          <a:p>
            <a:pPr algn="l" rtl="0">
              <a:lnSpc>
                <a:spcPct val="150000"/>
              </a:lnSpc>
            </a:pPr>
            <a:r>
              <a:rPr lang="tr-TR" b="1" dirty="0">
                <a:solidFill>
                  <a:srgbClr val="FF0000"/>
                </a:solidFill>
              </a:rPr>
              <a:t>Sebebi; </a:t>
            </a:r>
            <a:r>
              <a:rPr lang="tr-TR" dirty="0"/>
              <a:t>poliüretan yalıtım malzemesinin ışınımı engellemesi havanın ise geçirmesidir.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23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32657"/>
                <a:ext cx="9782800" cy="61926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</a:pPr>
                <a:r>
                  <a:rPr lang="tr-TR" dirty="0">
                    <a:solidFill>
                      <a:srgbClr val="FF0000"/>
                    </a:solidFill>
                  </a:rPr>
                  <a:t>d) </a:t>
                </a:r>
                <a:r>
                  <a:rPr lang="tr-TR" dirty="0"/>
                  <a:t>Süper yalıtım uygulanması durumunda;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𝑡𝑜𝑝𝑙𝑎𝑚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𝑖𝑙𝑒𝑡𝑖𝑚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0000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num>
                            <m:den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℃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300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200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℃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algn="l" rtl="0">
                  <a:lnSpc>
                    <a:spcPct val="150000"/>
                  </a:lnSpc>
                </a:pPr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32657"/>
                <a:ext cx="9782800" cy="6192688"/>
              </a:xfrm>
              <a:prstGeom prst="rect">
                <a:avLst/>
              </a:prstGeo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Resim 8">
            <a:extLst>
              <a:ext uri="{FF2B5EF4-FFF2-40B4-BE49-F238E27FC236}">
                <a16:creationId xmlns:a16="http://schemas.microsoft.com/office/drawing/2014/main" id="{A65CADB6-9C79-4B35-910A-8C286CB3BC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405" y="3649688"/>
            <a:ext cx="8028864" cy="287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Örnek 1-13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1052737"/>
            <a:ext cx="7165271" cy="5472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İnce bir metal plakanın arka tarafı yalıtılmış, ön yüzeyi ise güneş ışınımına açıktır.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Plakanın açık yüzeyi güneş ışınımı için 0,6’lık </a:t>
            </a:r>
            <a:r>
              <a:rPr lang="tr-TR" dirty="0" err="1"/>
              <a:t>soğurganlığa</a:t>
            </a:r>
            <a:r>
              <a:rPr lang="tr-TR" dirty="0"/>
              <a:t> sahiptir.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708" y="1042895"/>
            <a:ext cx="3071614" cy="508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32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404665"/>
            <a:ext cx="9782800" cy="6120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dirty="0"/>
              <a:t>Eğer güneş ışınımı plakaya 700 W/m</a:t>
            </a:r>
            <a:r>
              <a:rPr lang="tr-TR" baseline="30000" dirty="0"/>
              <a:t>2</a:t>
            </a:r>
            <a:r>
              <a:rPr lang="tr-TR" dirty="0"/>
              <a:t>’lik hızda geliyorsa ve çevre havanın </a:t>
            </a:r>
            <a:r>
              <a:rPr lang="tr-TR" dirty="0" err="1"/>
              <a:t>T’lığı</a:t>
            </a:r>
            <a:r>
              <a:rPr lang="tr-TR" dirty="0"/>
              <a:t> 25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dirty="0"/>
              <a:t>C ise, taşınım ve ışınım ile olan ısı kaybı, plaka tarafından soğurulan güneş enerjisine eşit olduğu zaman, </a:t>
            </a:r>
            <a:r>
              <a:rPr lang="tr-TR" dirty="0">
                <a:solidFill>
                  <a:srgbClr val="FF0000"/>
                </a:solidFill>
              </a:rPr>
              <a:t>plakanın yüzey </a:t>
            </a:r>
            <a:r>
              <a:rPr lang="tr-TR" dirty="0" err="1">
                <a:solidFill>
                  <a:srgbClr val="FF0000"/>
                </a:solidFill>
              </a:rPr>
              <a:t>T’lığını</a:t>
            </a:r>
            <a:r>
              <a:rPr lang="tr-TR" dirty="0">
                <a:solidFill>
                  <a:srgbClr val="FF0000"/>
                </a:solidFill>
              </a:rPr>
              <a:t> belirleyiniz</a:t>
            </a:r>
            <a:r>
              <a:rPr lang="tr-TR" dirty="0"/>
              <a:t>. </a:t>
            </a:r>
          </a:p>
          <a:p>
            <a:pPr algn="l" rtl="0">
              <a:lnSpc>
                <a:spcPct val="150000"/>
              </a:lnSpc>
            </a:pPr>
            <a:r>
              <a:rPr lang="tr-TR" dirty="0"/>
              <a:t>Birleşik </a:t>
            </a:r>
            <a:r>
              <a:rPr lang="tr-TR" dirty="0">
                <a:solidFill>
                  <a:srgbClr val="FF0000"/>
                </a:solidFill>
              </a:rPr>
              <a:t>taşınım ve ışınım ısı transfer katsayısını </a:t>
            </a:r>
            <a:r>
              <a:rPr lang="tr-TR" dirty="0"/>
              <a:t>50 W/m</a:t>
            </a:r>
            <a:r>
              <a:rPr lang="tr-TR" baseline="30000" dirty="0"/>
              <a:t>2</a:t>
            </a:r>
            <a:r>
              <a:rPr lang="tr-TR" dirty="0"/>
              <a:t>C olarak kabul ediniz.</a:t>
            </a:r>
          </a:p>
        </p:txBody>
      </p:sp>
    </p:spTree>
    <p:extLst>
      <p:ext uri="{BB962C8B-B14F-4D97-AF65-F5344CB8AC3E}">
        <p14:creationId xmlns:p14="http://schemas.microsoft.com/office/powerpoint/2010/main" val="15240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Örnek 1-13 </a:t>
            </a:r>
            <a:r>
              <a:rPr lang="tr-TR" dirty="0">
                <a:solidFill>
                  <a:srgbClr val="FF0000"/>
                </a:solidFill>
              </a:rPr>
              <a:t>Çözüm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1052737"/>
            <a:ext cx="9782801" cy="5472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b="1" dirty="0">
                <a:solidFill>
                  <a:srgbClr val="FF0000"/>
                </a:solidFill>
              </a:rPr>
              <a:t>Kabuller;</a:t>
            </a:r>
          </a:p>
          <a:p>
            <a:pPr algn="l" rtl="0">
              <a:lnSpc>
                <a:spcPct val="150000"/>
              </a:lnSpc>
            </a:pPr>
            <a:r>
              <a:rPr lang="tr-TR" dirty="0"/>
              <a:t>1- Sürekli rejim,</a:t>
            </a:r>
          </a:p>
          <a:p>
            <a:pPr algn="l" rtl="0">
              <a:lnSpc>
                <a:spcPct val="150000"/>
              </a:lnSpc>
            </a:pPr>
            <a:r>
              <a:rPr lang="tr-TR" dirty="0"/>
              <a:t>2- Plakanın yalıtımlı tarafındaki ısı transferi ihmal,</a:t>
            </a:r>
          </a:p>
          <a:p>
            <a:pPr algn="l" rtl="0">
              <a:lnSpc>
                <a:spcPct val="150000"/>
              </a:lnSpc>
            </a:pPr>
            <a:r>
              <a:rPr lang="tr-TR" dirty="0"/>
              <a:t>3- Isı transfer katsayıları sabit</a:t>
            </a:r>
          </a:p>
          <a:p>
            <a:pPr algn="l" rtl="0">
              <a:lnSpc>
                <a:spcPct val="150000"/>
              </a:lnSpc>
            </a:pPr>
            <a:r>
              <a:rPr lang="tr-TR" dirty="0"/>
              <a:t>Gelen güneş ışınımının %60’ı sürekli olarak </a:t>
            </a:r>
            <a:r>
              <a:rPr lang="tr-TR" dirty="0" err="1"/>
              <a:t>absorbe</a:t>
            </a:r>
            <a:r>
              <a:rPr lang="tr-TR" dirty="0"/>
              <a:t> (</a:t>
            </a:r>
            <a:r>
              <a:rPr lang="el-GR" dirty="0"/>
              <a:t>α=0,6)</a:t>
            </a:r>
            <a:r>
              <a:rPr lang="tr-TR" dirty="0"/>
              <a:t> edilmektedir.</a:t>
            </a:r>
          </a:p>
        </p:txBody>
      </p:sp>
    </p:spTree>
    <p:extLst>
      <p:ext uri="{BB962C8B-B14F-4D97-AF65-F5344CB8AC3E}">
        <p14:creationId xmlns:p14="http://schemas.microsoft.com/office/powerpoint/2010/main" val="77537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6" y="332657"/>
                <a:ext cx="9782801" cy="61926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FF0000"/>
                    </a:solidFill>
                  </a:rPr>
                  <a:t>Isıl yayınım katsayısı </a:t>
                </a:r>
                <a:r>
                  <a:rPr lang="tr-TR" dirty="0"/>
                  <a:t>(</a:t>
                </a:r>
                <a:r>
                  <a:rPr lang="el-GR" dirty="0"/>
                  <a:t>α);</a:t>
                </a:r>
                <a:r>
                  <a:rPr lang="tr-TR" dirty="0"/>
                  <a:t> bir malzeme içerisinde ısının </a:t>
                </a:r>
                <a:r>
                  <a:rPr lang="tr-TR" dirty="0">
                    <a:solidFill>
                      <a:srgbClr val="0070C0"/>
                    </a:solidFill>
                  </a:rPr>
                  <a:t>ne kadar hızlı </a:t>
                </a:r>
                <a:r>
                  <a:rPr lang="tr-TR" dirty="0"/>
                  <a:t>yayıldığını gösterir.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𝑖𝑙𝑖𝑡𝑒𝑙𝑒𝑛</m:t>
                          </m:r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𝚤𝑠𝚤</m:t>
                          </m:r>
                        </m:num>
                        <m:den>
                          <m:r>
                            <a:rPr lang="tr-T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𝑑𝑒𝑝𝑜𝑙𝑎𝑛𝑎𝑛</m:t>
                          </m:r>
                          <m:r>
                            <a:rPr lang="tr-T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𝚤𝑠𝚤</m:t>
                          </m:r>
                        </m:den>
                      </m:f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tr-T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r>
                            <a:rPr lang="tr-T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tr-TR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                (</m:t>
                      </m:r>
                      <m:f>
                        <m:fPr>
                          <m:ctrlP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FF0000"/>
                    </a:solidFill>
                  </a:rPr>
                  <a:t>Yüksek ısıl iletkenliği </a:t>
                </a:r>
                <a:r>
                  <a:rPr lang="tr-TR" dirty="0"/>
                  <a:t>veya </a:t>
                </a:r>
                <a:r>
                  <a:rPr lang="tr-TR" dirty="0">
                    <a:solidFill>
                      <a:srgbClr val="0070C0"/>
                    </a:solidFill>
                  </a:rPr>
                  <a:t>düşük ısıl kapasiteye </a:t>
                </a:r>
                <a:r>
                  <a:rPr lang="tr-TR" dirty="0"/>
                  <a:t>sahip bir malzemenin </a:t>
                </a:r>
                <a:r>
                  <a:rPr lang="tr-TR" dirty="0">
                    <a:solidFill>
                      <a:srgbClr val="00B050"/>
                    </a:solidFill>
                  </a:rPr>
                  <a:t>ısıl yayınımının yüksek </a:t>
                </a:r>
                <a:r>
                  <a:rPr lang="tr-TR" dirty="0"/>
                  <a:t>olacağı açıktır.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FF0000"/>
                    </a:solidFill>
                  </a:rPr>
                  <a:t>Isıl yayınım</a:t>
                </a:r>
                <a:r>
                  <a:rPr lang="tr-TR" dirty="0"/>
                  <a:t>; </a:t>
                </a:r>
                <a:r>
                  <a:rPr lang="tr-TR" dirty="0">
                    <a:solidFill>
                      <a:srgbClr val="7030A0"/>
                    </a:solidFill>
                  </a:rPr>
                  <a:t>zamana bağlı ısı iletimi </a:t>
                </a:r>
                <a:r>
                  <a:rPr lang="tr-TR" dirty="0"/>
                  <a:t>çözümlemesinde kullanılır.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6" y="332657"/>
                <a:ext cx="9782801" cy="6192688"/>
              </a:xfrm>
              <a:prstGeom prst="rect">
                <a:avLst/>
              </a:prstGeom>
              <a:blipFill>
                <a:blip r:embed="rId2"/>
                <a:stretch>
                  <a:fillRect l="-1433" r="-49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417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6" y="332657"/>
                <a:ext cx="9782801" cy="60486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Sürekli rejim şartları sağlandığında (plakadan olan ısı kayıp hızının, soğurulan güneş enerjisi hızına eşit olması);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</m:acc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𝑘𝑎𝑧𝑎𝑛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</m:acc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𝑘𝑎𝑦𝚤𝑝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𝑔𝑒𝑙𝑒𝑛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ü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𝑛𝑒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ş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𝑏𝑖𝑟𝑙𝑒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ş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𝑖𝑘</m:t>
                          </m:r>
                        </m:sub>
                      </m:sSub>
                      <m:sSub>
                        <m:sSub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Plakanın yüzey </a:t>
                </a:r>
                <a:r>
                  <a:rPr lang="tr-TR" dirty="0" err="1"/>
                  <a:t>T’lığı</a:t>
                </a:r>
                <a:r>
                  <a:rPr lang="tr-TR" dirty="0"/>
                  <a:t>;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̇"/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</m:acc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𝑔𝑒𝑙𝑒𝑛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ü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𝑛𝑒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ş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𝑏𝑖𝑟𝑙𝑒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ş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𝑖𝑘</m:t>
                            </m:r>
                          </m:sub>
                        </m:sSub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=25 ℃+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0,6 ×(700</m:t>
                        </m:r>
                        <m:f>
                          <m:fPr>
                            <m:ctrlP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𝑤</m:t>
                            </m:r>
                          </m:num>
                          <m:den>
                            <m:sSup>
                              <m:sSupPr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50</m:t>
                        </m:r>
                        <m:f>
                          <m:fPr>
                            <m:ctrlP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𝑊</m:t>
                            </m:r>
                          </m:num>
                          <m:den>
                            <m:sSup>
                              <m:sSupPr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℃</m:t>
                            </m:r>
                          </m:den>
                        </m:f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33,4 ℃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6" y="332657"/>
                <a:ext cx="9782801" cy="6048672"/>
              </a:xfrm>
              <a:prstGeom prst="rect">
                <a:avLst/>
              </a:prstGeo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280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332657"/>
            <a:ext cx="9782801" cy="60486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Not: </a:t>
            </a:r>
            <a:r>
              <a:rPr lang="tr-TR" dirty="0"/>
              <a:t>Isı kaybı plaka </a:t>
            </a:r>
            <a:r>
              <a:rPr lang="tr-TR" dirty="0" err="1"/>
              <a:t>T’lığının</a:t>
            </a:r>
            <a:r>
              <a:rPr lang="tr-TR" dirty="0"/>
              <a:t> 33,40 C’nin üzerine çıkmasını engellemektedir.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Bileşik ısı transfer katsayısı taşınım ile ışınımın etkilerini hesaba katmaktadır.</a:t>
            </a:r>
          </a:p>
        </p:txBody>
      </p:sp>
    </p:spTree>
    <p:extLst>
      <p:ext uri="{BB962C8B-B14F-4D97-AF65-F5344CB8AC3E}">
        <p14:creationId xmlns:p14="http://schemas.microsoft.com/office/powerpoint/2010/main" val="89889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332657"/>
            <a:ext cx="9782801" cy="6192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Küçük ısıl yayınım </a:t>
            </a:r>
            <a:r>
              <a:rPr lang="tr-TR" dirty="0"/>
              <a:t>değeri, ısının çoğunun malzeme tarafından </a:t>
            </a:r>
            <a:r>
              <a:rPr lang="tr-TR" dirty="0">
                <a:solidFill>
                  <a:srgbClr val="FF0000"/>
                </a:solidFill>
              </a:rPr>
              <a:t>soğurulduğu</a:t>
            </a:r>
            <a:r>
              <a:rPr lang="tr-TR" dirty="0"/>
              <a:t> ve küçük bir miktarının daha ileri iletildiği anlamına gelir.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C00000"/>
                </a:solidFill>
              </a:rPr>
              <a:t>Sığır eti </a:t>
            </a:r>
            <a:r>
              <a:rPr lang="tr-TR" dirty="0"/>
              <a:t>ile </a:t>
            </a:r>
            <a:r>
              <a:rPr lang="tr-TR" dirty="0">
                <a:solidFill>
                  <a:srgbClr val="0070C0"/>
                </a:solidFill>
              </a:rPr>
              <a:t>suyun </a:t>
            </a:r>
            <a:r>
              <a:rPr lang="tr-TR" dirty="0">
                <a:solidFill>
                  <a:srgbClr val="FF0000"/>
                </a:solidFill>
              </a:rPr>
              <a:t>ısıl yayınım katsayılarının </a:t>
            </a:r>
            <a:r>
              <a:rPr lang="tr-TR" dirty="0"/>
              <a:t>aynı oldukları dikkat edilmelidir.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Taze </a:t>
            </a:r>
            <a:r>
              <a:rPr lang="tr-TR" dirty="0">
                <a:solidFill>
                  <a:srgbClr val="00B050"/>
                </a:solidFill>
              </a:rPr>
              <a:t>sebze ve meyveler </a:t>
            </a:r>
            <a:r>
              <a:rPr lang="tr-TR" dirty="0"/>
              <a:t>gibi etin çoğunun da su olması dolayısıyla </a:t>
            </a:r>
            <a:r>
              <a:rPr lang="tr-TR" dirty="0">
                <a:solidFill>
                  <a:srgbClr val="0070C0"/>
                </a:solidFill>
              </a:rPr>
              <a:t>suyun ısıl özelliklerine </a:t>
            </a:r>
            <a:r>
              <a:rPr lang="tr-TR" dirty="0"/>
              <a:t>sahip olması şaşırtıcı değildir.</a:t>
            </a:r>
          </a:p>
        </p:txBody>
      </p:sp>
    </p:spTree>
    <p:extLst>
      <p:ext uri="{BB962C8B-B14F-4D97-AF65-F5344CB8AC3E}">
        <p14:creationId xmlns:p14="http://schemas.microsoft.com/office/powerpoint/2010/main" val="303287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/>
              <a:t>Isı Transfer Mekanizmaları – </a:t>
            </a:r>
            <a:r>
              <a:rPr lang="tr-TR" dirty="0">
                <a:solidFill>
                  <a:srgbClr val="FF0000"/>
                </a:solidFill>
              </a:rPr>
              <a:t>Taşınım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1052737"/>
            <a:ext cx="6229167" cy="54726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Taşınım</a:t>
            </a:r>
            <a:r>
              <a:rPr lang="tr-TR" dirty="0"/>
              <a:t>; bir katı yüzey ile ona bitişik </a:t>
            </a:r>
            <a:r>
              <a:rPr lang="tr-TR" dirty="0">
                <a:solidFill>
                  <a:schemeClr val="tx2"/>
                </a:solidFill>
              </a:rPr>
              <a:t>hareket halindeki </a:t>
            </a:r>
            <a:r>
              <a:rPr lang="tr-TR" dirty="0">
                <a:solidFill>
                  <a:srgbClr val="FF0000"/>
                </a:solidFill>
              </a:rPr>
              <a:t>sıvı veya gaz </a:t>
            </a:r>
            <a:r>
              <a:rPr lang="tr-TR" dirty="0"/>
              <a:t>arasındaki enerji aktarımı çeşidi.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Taşınım, iletim ile </a:t>
            </a:r>
            <a:r>
              <a:rPr lang="tr-TR" dirty="0">
                <a:solidFill>
                  <a:srgbClr val="00B050"/>
                </a:solidFill>
              </a:rPr>
              <a:t>akışkan hareketinin </a:t>
            </a:r>
            <a:r>
              <a:rPr lang="tr-TR" dirty="0"/>
              <a:t>birleşik etkilerini kapsar.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Akışkan </a:t>
            </a:r>
            <a:r>
              <a:rPr lang="tr-TR" dirty="0">
                <a:solidFill>
                  <a:srgbClr val="FF0000"/>
                </a:solidFill>
              </a:rPr>
              <a:t>hareketi arttıkça </a:t>
            </a:r>
            <a:r>
              <a:rPr lang="tr-TR" dirty="0"/>
              <a:t>taşınım ile </a:t>
            </a:r>
            <a:r>
              <a:rPr lang="tr-TR" dirty="0">
                <a:solidFill>
                  <a:srgbClr val="FF0000"/>
                </a:solidFill>
              </a:rPr>
              <a:t>ısı transferi artar.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8588" y="1927673"/>
            <a:ext cx="4210168" cy="3459310"/>
          </a:xfrm>
          <a:prstGeom prst="rect">
            <a:avLst/>
          </a:prstGeom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91570B54-0152-4A20-A1FB-D8F3ACC5DC2A}"/>
              </a:ext>
            </a:extLst>
          </p:cNvPr>
          <p:cNvSpPr/>
          <p:nvPr/>
        </p:nvSpPr>
        <p:spPr>
          <a:xfrm>
            <a:off x="8123067" y="1772816"/>
            <a:ext cx="1008112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dirty="0"/>
              <a:t>Hava hızının değişimi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9ABE70C2-1956-405C-AFB9-C4D5BF15EE69}"/>
              </a:ext>
            </a:extLst>
          </p:cNvPr>
          <p:cNvSpPr/>
          <p:nvPr/>
        </p:nvSpPr>
        <p:spPr>
          <a:xfrm>
            <a:off x="10630916" y="2996952"/>
            <a:ext cx="1368152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dirty="0"/>
              <a:t>Hava sıcaklığının değişimi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C1C43D0F-A650-4A7E-903B-F9F7EDB2DD2C}"/>
              </a:ext>
            </a:extLst>
          </p:cNvPr>
          <p:cNvSpPr/>
          <p:nvPr/>
        </p:nvSpPr>
        <p:spPr>
          <a:xfrm>
            <a:off x="8640343" y="5045926"/>
            <a:ext cx="1285415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dirty="0"/>
              <a:t>Sıcak blok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7EB3573A-A702-4FEA-92C7-06DC02B29B06}"/>
              </a:ext>
            </a:extLst>
          </p:cNvPr>
          <p:cNvSpPr/>
          <p:nvPr/>
        </p:nvSpPr>
        <p:spPr>
          <a:xfrm>
            <a:off x="8936428" y="2981819"/>
            <a:ext cx="84724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dirty="0"/>
              <a:t>Hava akışı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E0DB8EEB-EEC8-4C6D-9555-0F5297644188}"/>
                  </a:ext>
                </a:extLst>
              </p:cNvPr>
              <p:cNvSpPr/>
              <p:nvPr/>
            </p:nvSpPr>
            <p:spPr>
              <a:xfrm>
                <a:off x="9038465" y="4051141"/>
                <a:ext cx="745207" cy="4110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𝑡𝑎</m:t>
                          </m:r>
                          <m:r>
                            <a:rPr lang="tr-T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ş</m:t>
                          </m:r>
                          <m:r>
                            <a:rPr lang="tr-T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𝚤𝑛𝚤𝑚</m:t>
                          </m:r>
                        </m:sub>
                      </m:sSub>
                    </m:oMath>
                  </m:oMathPara>
                </a14:m>
                <a:endParaRPr lang="tr-T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E0DB8EEB-EEC8-4C6D-9555-0F52976441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8465" y="4051141"/>
                <a:ext cx="745207" cy="411010"/>
              </a:xfrm>
              <a:prstGeom prst="rect">
                <a:avLst/>
              </a:prstGeom>
              <a:blipFill>
                <a:blip r:embed="rId3"/>
                <a:stretch>
                  <a:fillRect l="-1639" r="-22951" b="-597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7873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9782800" cy="619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Katı yüzey </a:t>
            </a:r>
            <a:r>
              <a:rPr lang="tr-TR" dirty="0"/>
              <a:t>ile </a:t>
            </a:r>
            <a:r>
              <a:rPr lang="tr-TR" dirty="0">
                <a:solidFill>
                  <a:srgbClr val="00B050"/>
                </a:solidFill>
              </a:rPr>
              <a:t>bitişiğindeki akışkan </a:t>
            </a:r>
            <a:r>
              <a:rPr lang="tr-TR" dirty="0"/>
              <a:t>arasındaki ısı transferi </a:t>
            </a:r>
            <a:r>
              <a:rPr lang="tr-TR" dirty="0">
                <a:solidFill>
                  <a:srgbClr val="FF0000"/>
                </a:solidFill>
              </a:rPr>
              <a:t>sadece iletim </a:t>
            </a:r>
            <a:r>
              <a:rPr lang="tr-TR" dirty="0"/>
              <a:t>ile gerçekleşir.</a:t>
            </a:r>
          </a:p>
          <a:p>
            <a:pPr algn="l" rtl="0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Zorlanmış taşınım</a:t>
            </a:r>
            <a:r>
              <a:rPr lang="tr-TR" dirty="0"/>
              <a:t>; akışkanın yüzeyin üzerinden fan, pompa veya rüzgar vasıtasıyla </a:t>
            </a:r>
            <a:r>
              <a:rPr lang="tr-TR" dirty="0">
                <a:solidFill>
                  <a:srgbClr val="0070C0"/>
                </a:solidFill>
              </a:rPr>
              <a:t>akmaya zorlanması</a:t>
            </a:r>
            <a:r>
              <a:rPr lang="tr-TR" dirty="0"/>
              <a:t>,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8548" y="4182195"/>
            <a:ext cx="3333750" cy="2343150"/>
          </a:xfrm>
          <a:prstGeom prst="rect">
            <a:avLst/>
          </a:prstGeom>
        </p:spPr>
      </p:pic>
      <p:pic>
        <p:nvPicPr>
          <p:cNvPr id="2050" name="Picture 2" descr="Konvektion.jpg">
            <a:extLst>
              <a:ext uri="{FF2B5EF4-FFF2-40B4-BE49-F238E27FC236}">
                <a16:creationId xmlns:a16="http://schemas.microsoft.com/office/drawing/2014/main" id="{984D26DD-B3C2-4A04-A578-3EC92218E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130" y="4339985"/>
            <a:ext cx="3240360" cy="2185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E6390D4B-4A2B-464B-BD13-14EB43A3FB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6139" y="3237595"/>
            <a:ext cx="1559264" cy="3287750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82065449-2DEC-4F01-AFAE-B795513E8CB3}"/>
              </a:ext>
            </a:extLst>
          </p:cNvPr>
          <p:cNvSpPr/>
          <p:nvPr/>
        </p:nvSpPr>
        <p:spPr>
          <a:xfrm>
            <a:off x="7534572" y="4437112"/>
            <a:ext cx="1296145" cy="646331"/>
          </a:xfrm>
          <a:prstGeom prst="rect">
            <a:avLst/>
          </a:prstGeom>
          <a:solidFill>
            <a:srgbClr val="CCCCCC"/>
          </a:solidFill>
        </p:spPr>
        <p:txBody>
          <a:bodyPr wrap="square">
            <a:spAutoFit/>
          </a:bodyPr>
          <a:lstStyle/>
          <a:p>
            <a:r>
              <a:rPr lang="tr-TR" dirty="0"/>
              <a:t>Zorlanmış taşınım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23EAA1F3-9D65-4EF6-A490-33C2A7A0518D}"/>
              </a:ext>
            </a:extLst>
          </p:cNvPr>
          <p:cNvSpPr/>
          <p:nvPr/>
        </p:nvSpPr>
        <p:spPr>
          <a:xfrm>
            <a:off x="9334772" y="4437112"/>
            <a:ext cx="998145" cy="646331"/>
          </a:xfrm>
          <a:prstGeom prst="rect">
            <a:avLst/>
          </a:prstGeom>
          <a:solidFill>
            <a:srgbClr val="CCCCCC"/>
          </a:solidFill>
        </p:spPr>
        <p:txBody>
          <a:bodyPr wrap="square">
            <a:spAutoFit/>
          </a:bodyPr>
          <a:lstStyle/>
          <a:p>
            <a:r>
              <a:rPr lang="tr-TR" dirty="0"/>
              <a:t>Doğal taşınım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D425F2FC-6BF7-4BCA-8A3B-8AFD131211BF}"/>
              </a:ext>
            </a:extLst>
          </p:cNvPr>
          <p:cNvSpPr/>
          <p:nvPr/>
        </p:nvSpPr>
        <p:spPr>
          <a:xfrm>
            <a:off x="7790792" y="5247999"/>
            <a:ext cx="783704" cy="369332"/>
          </a:xfrm>
          <a:prstGeom prst="rect">
            <a:avLst/>
          </a:prstGeom>
          <a:solidFill>
            <a:srgbClr val="CCCCCC"/>
          </a:solidFill>
        </p:spPr>
        <p:txBody>
          <a:bodyPr wrap="square">
            <a:spAutoFit/>
          </a:bodyPr>
          <a:lstStyle/>
          <a:p>
            <a:r>
              <a:rPr lang="tr-TR" dirty="0"/>
              <a:t>Hava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91726BC0-55BD-4489-8FE0-CFB4FD76854D}"/>
              </a:ext>
            </a:extLst>
          </p:cNvPr>
          <p:cNvSpPr/>
          <p:nvPr/>
        </p:nvSpPr>
        <p:spPr>
          <a:xfrm>
            <a:off x="9358841" y="5098981"/>
            <a:ext cx="783704" cy="369332"/>
          </a:xfrm>
          <a:prstGeom prst="rect">
            <a:avLst/>
          </a:prstGeom>
          <a:solidFill>
            <a:srgbClr val="CCCCCC"/>
          </a:solidFill>
        </p:spPr>
        <p:txBody>
          <a:bodyPr wrap="square">
            <a:spAutoFit/>
          </a:bodyPr>
          <a:lstStyle/>
          <a:p>
            <a:r>
              <a:rPr lang="tr-TR" dirty="0"/>
              <a:t>Hava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40F65BE-7739-4BD8-B26F-3C58E6B7636A}"/>
              </a:ext>
            </a:extLst>
          </p:cNvPr>
          <p:cNvSpPr/>
          <p:nvPr/>
        </p:nvSpPr>
        <p:spPr>
          <a:xfrm>
            <a:off x="7872217" y="5651940"/>
            <a:ext cx="805630" cy="403957"/>
          </a:xfrm>
          <a:prstGeom prst="ellipse">
            <a:avLst/>
          </a:prstGeom>
          <a:solidFill>
            <a:srgbClr val="F8C1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1200"/>
              </a:lnSpc>
            </a:pPr>
            <a:endParaRPr lang="tr-TR" sz="1000" dirty="0">
              <a:solidFill>
                <a:schemeClr val="tx1"/>
              </a:solidFill>
            </a:endParaRPr>
          </a:p>
          <a:p>
            <a:pPr algn="ctr">
              <a:lnSpc>
                <a:spcPts val="1200"/>
              </a:lnSpc>
            </a:pPr>
            <a:r>
              <a:rPr lang="tr-TR" sz="1000" dirty="0">
                <a:solidFill>
                  <a:schemeClr val="tx1"/>
                </a:solidFill>
              </a:rPr>
              <a:t>Sıcak yumurta</a:t>
            </a:r>
          </a:p>
          <a:p>
            <a:pPr algn="ctr">
              <a:lnSpc>
                <a:spcPts val="1200"/>
              </a:lnSpc>
            </a:pPr>
            <a:endParaRPr lang="tr-TR" sz="1000" dirty="0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FFE505C-86A5-43C1-AB23-65EF9FCFFF15}"/>
              </a:ext>
            </a:extLst>
          </p:cNvPr>
          <p:cNvSpPr/>
          <p:nvPr/>
        </p:nvSpPr>
        <p:spPr>
          <a:xfrm>
            <a:off x="9372864" y="5651940"/>
            <a:ext cx="805630" cy="403957"/>
          </a:xfrm>
          <a:prstGeom prst="ellipse">
            <a:avLst/>
          </a:prstGeom>
          <a:solidFill>
            <a:srgbClr val="F8C1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1200"/>
              </a:lnSpc>
            </a:pPr>
            <a:endParaRPr lang="tr-TR" sz="1000" dirty="0">
              <a:solidFill>
                <a:schemeClr val="tx1"/>
              </a:solidFill>
            </a:endParaRPr>
          </a:p>
          <a:p>
            <a:pPr algn="ctr">
              <a:lnSpc>
                <a:spcPts val="1200"/>
              </a:lnSpc>
            </a:pPr>
            <a:r>
              <a:rPr lang="tr-TR" sz="1000" dirty="0">
                <a:solidFill>
                  <a:schemeClr val="tx1"/>
                </a:solidFill>
              </a:rPr>
              <a:t>Sıcak yumurta</a:t>
            </a:r>
          </a:p>
          <a:p>
            <a:pPr algn="ctr">
              <a:lnSpc>
                <a:spcPts val="1200"/>
              </a:lnSpc>
            </a:pPr>
            <a:endParaRPr lang="tr-TR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07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9782800" cy="619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Doğal taşınım</a:t>
            </a:r>
            <a:r>
              <a:rPr lang="tr-TR" dirty="0"/>
              <a:t>; akışkan hareketinin, akışkan içerisindeki sıcaklık değişiminin ortaya çıkardığı </a:t>
            </a:r>
            <a:r>
              <a:rPr lang="tr-TR" dirty="0">
                <a:solidFill>
                  <a:srgbClr val="FF0000"/>
                </a:solidFill>
              </a:rPr>
              <a:t>yoğunluk farklarının </a:t>
            </a:r>
            <a:r>
              <a:rPr lang="tr-TR" dirty="0"/>
              <a:t>sebep olduğu </a:t>
            </a:r>
            <a:r>
              <a:rPr lang="tr-TR" dirty="0">
                <a:solidFill>
                  <a:srgbClr val="0070C0"/>
                </a:solidFill>
              </a:rPr>
              <a:t>kaldırma kuvveti yüzünden oluşması</a:t>
            </a:r>
            <a:r>
              <a:rPr lang="tr-TR" dirty="0"/>
              <a:t>,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B050"/>
                </a:solidFill>
              </a:rPr>
              <a:t>Faz değişimi </a:t>
            </a:r>
            <a:r>
              <a:rPr lang="tr-TR" dirty="0"/>
              <a:t>(kaynama, </a:t>
            </a:r>
            <a:r>
              <a:rPr lang="tr-TR" dirty="0" err="1"/>
              <a:t>yoğuşma</a:t>
            </a:r>
            <a:r>
              <a:rPr lang="tr-TR" dirty="0"/>
              <a:t>) içeren ısı transferi işlemleri de </a:t>
            </a:r>
            <a:r>
              <a:rPr lang="tr-TR" dirty="0">
                <a:solidFill>
                  <a:srgbClr val="FF0000"/>
                </a:solidFill>
              </a:rPr>
              <a:t>taşınım olarak değerlendirilir</a:t>
            </a:r>
            <a:r>
              <a:rPr lang="tr-TR" dirty="0"/>
              <a:t>.</a:t>
            </a:r>
          </a:p>
          <a:p>
            <a:pPr algn="l" rtl="0">
              <a:lnSpc>
                <a:spcPct val="150000"/>
              </a:lnSpc>
            </a:pPr>
            <a:endParaRPr lang="tr-TR" dirty="0"/>
          </a:p>
        </p:txBody>
      </p:sp>
      <p:pic>
        <p:nvPicPr>
          <p:cNvPr id="8" name="Picture 2" descr="Konvektion.jpg">
            <a:extLst>
              <a:ext uri="{FF2B5EF4-FFF2-40B4-BE49-F238E27FC236}">
                <a16:creationId xmlns:a16="http://schemas.microsoft.com/office/drawing/2014/main" id="{A63CDBE6-52D0-4D51-81CE-DECD5C71E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116" y="4339986"/>
            <a:ext cx="3240360" cy="2185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F2CC78B5-69AC-4FE7-9A32-D4B1B41CFB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0852" y="3966624"/>
            <a:ext cx="1228725" cy="2590800"/>
          </a:xfrm>
          <a:prstGeom prst="rect">
            <a:avLst/>
          </a:prstGeom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0CB78314-34B0-4A41-B9E6-4DA8A70D2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8548" y="4182195"/>
            <a:ext cx="3333750" cy="2343150"/>
          </a:xfrm>
          <a:prstGeom prst="rect">
            <a:avLst/>
          </a:prstGeom>
        </p:spPr>
      </p:pic>
      <p:sp>
        <p:nvSpPr>
          <p:cNvPr id="10" name="Dikdörtgen 9">
            <a:extLst>
              <a:ext uri="{FF2B5EF4-FFF2-40B4-BE49-F238E27FC236}">
                <a16:creationId xmlns:a16="http://schemas.microsoft.com/office/drawing/2014/main" id="{5CB92615-947E-4A0C-9940-460FE2DFAECC}"/>
              </a:ext>
            </a:extLst>
          </p:cNvPr>
          <p:cNvSpPr/>
          <p:nvPr/>
        </p:nvSpPr>
        <p:spPr>
          <a:xfrm>
            <a:off x="7534572" y="4437112"/>
            <a:ext cx="1296145" cy="646331"/>
          </a:xfrm>
          <a:prstGeom prst="rect">
            <a:avLst/>
          </a:prstGeom>
          <a:solidFill>
            <a:srgbClr val="CCCCCC"/>
          </a:solidFill>
        </p:spPr>
        <p:txBody>
          <a:bodyPr wrap="square">
            <a:spAutoFit/>
          </a:bodyPr>
          <a:lstStyle/>
          <a:p>
            <a:r>
              <a:rPr lang="tr-TR" dirty="0"/>
              <a:t>Zorlanmış taşınım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BF389DAA-806A-4DD9-9D1E-E9A056FCE656}"/>
              </a:ext>
            </a:extLst>
          </p:cNvPr>
          <p:cNvSpPr/>
          <p:nvPr/>
        </p:nvSpPr>
        <p:spPr>
          <a:xfrm>
            <a:off x="9334772" y="4437112"/>
            <a:ext cx="998145" cy="646331"/>
          </a:xfrm>
          <a:prstGeom prst="rect">
            <a:avLst/>
          </a:prstGeom>
          <a:solidFill>
            <a:srgbClr val="CCCCCC"/>
          </a:solidFill>
        </p:spPr>
        <p:txBody>
          <a:bodyPr wrap="square">
            <a:spAutoFit/>
          </a:bodyPr>
          <a:lstStyle/>
          <a:p>
            <a:r>
              <a:rPr lang="tr-TR" dirty="0"/>
              <a:t>Doğal taşınım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F80B7480-398E-48A6-822C-06A38A1A8BE3}"/>
              </a:ext>
            </a:extLst>
          </p:cNvPr>
          <p:cNvSpPr/>
          <p:nvPr/>
        </p:nvSpPr>
        <p:spPr>
          <a:xfrm>
            <a:off x="7790792" y="5247999"/>
            <a:ext cx="783704" cy="369332"/>
          </a:xfrm>
          <a:prstGeom prst="rect">
            <a:avLst/>
          </a:prstGeom>
          <a:solidFill>
            <a:srgbClr val="CCCCCC"/>
          </a:solidFill>
        </p:spPr>
        <p:txBody>
          <a:bodyPr wrap="square">
            <a:spAutoFit/>
          </a:bodyPr>
          <a:lstStyle/>
          <a:p>
            <a:r>
              <a:rPr lang="tr-TR" dirty="0"/>
              <a:t>Hava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5F2D230D-30D2-4232-ABD8-699DF6710725}"/>
              </a:ext>
            </a:extLst>
          </p:cNvPr>
          <p:cNvSpPr/>
          <p:nvPr/>
        </p:nvSpPr>
        <p:spPr>
          <a:xfrm>
            <a:off x="9358841" y="5098981"/>
            <a:ext cx="783704" cy="369332"/>
          </a:xfrm>
          <a:prstGeom prst="rect">
            <a:avLst/>
          </a:prstGeom>
          <a:solidFill>
            <a:srgbClr val="CCCCCC"/>
          </a:solidFill>
        </p:spPr>
        <p:txBody>
          <a:bodyPr wrap="square">
            <a:spAutoFit/>
          </a:bodyPr>
          <a:lstStyle/>
          <a:p>
            <a:r>
              <a:rPr lang="tr-TR" dirty="0"/>
              <a:t>Hava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16E915F-EA47-4CE4-8107-7BB58356D3AD}"/>
              </a:ext>
            </a:extLst>
          </p:cNvPr>
          <p:cNvSpPr/>
          <p:nvPr/>
        </p:nvSpPr>
        <p:spPr>
          <a:xfrm>
            <a:off x="7872217" y="5651940"/>
            <a:ext cx="805630" cy="403957"/>
          </a:xfrm>
          <a:prstGeom prst="ellipse">
            <a:avLst/>
          </a:prstGeom>
          <a:solidFill>
            <a:srgbClr val="F8C1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1200"/>
              </a:lnSpc>
            </a:pPr>
            <a:endParaRPr lang="tr-TR" sz="1000" dirty="0">
              <a:solidFill>
                <a:schemeClr val="tx1"/>
              </a:solidFill>
            </a:endParaRPr>
          </a:p>
          <a:p>
            <a:pPr algn="ctr">
              <a:lnSpc>
                <a:spcPts val="1200"/>
              </a:lnSpc>
            </a:pPr>
            <a:r>
              <a:rPr lang="tr-TR" sz="1000" dirty="0">
                <a:solidFill>
                  <a:schemeClr val="tx1"/>
                </a:solidFill>
              </a:rPr>
              <a:t>Sıcak yumurta</a:t>
            </a:r>
          </a:p>
          <a:p>
            <a:pPr algn="ctr">
              <a:lnSpc>
                <a:spcPts val="1200"/>
              </a:lnSpc>
            </a:pPr>
            <a:endParaRPr lang="tr-TR" sz="10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FE6A9DE-742E-478F-A525-49F63014A268}"/>
              </a:ext>
            </a:extLst>
          </p:cNvPr>
          <p:cNvSpPr/>
          <p:nvPr/>
        </p:nvSpPr>
        <p:spPr>
          <a:xfrm>
            <a:off x="9372864" y="5651940"/>
            <a:ext cx="805630" cy="403957"/>
          </a:xfrm>
          <a:prstGeom prst="ellipse">
            <a:avLst/>
          </a:prstGeom>
          <a:solidFill>
            <a:srgbClr val="F8C1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1200"/>
              </a:lnSpc>
            </a:pPr>
            <a:endParaRPr lang="tr-TR" sz="1000" dirty="0">
              <a:solidFill>
                <a:schemeClr val="tx1"/>
              </a:solidFill>
            </a:endParaRPr>
          </a:p>
          <a:p>
            <a:pPr algn="ctr">
              <a:lnSpc>
                <a:spcPts val="1200"/>
              </a:lnSpc>
            </a:pPr>
            <a:r>
              <a:rPr lang="tr-TR" sz="1000" dirty="0">
                <a:solidFill>
                  <a:schemeClr val="tx1"/>
                </a:solidFill>
              </a:rPr>
              <a:t>Sıcak yumurta</a:t>
            </a:r>
          </a:p>
          <a:p>
            <a:pPr algn="ctr">
              <a:lnSpc>
                <a:spcPts val="1200"/>
              </a:lnSpc>
            </a:pPr>
            <a:endParaRPr lang="tr-TR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821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th 16x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0C675A-9AD3-40BB-AC57-0E9EFA3E4F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Math education presentation with Pi  (widescreen)</Template>
  <TotalTime>0</TotalTime>
  <Words>2179</Words>
  <Application>Microsoft Office PowerPoint</Application>
  <PresentationFormat>Custom</PresentationFormat>
  <Paragraphs>233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7" baseType="lpstr">
      <vt:lpstr>Arial</vt:lpstr>
      <vt:lpstr>Cambria Math</vt:lpstr>
      <vt:lpstr>Euphemia</vt:lpstr>
      <vt:lpstr>Times New Roman</vt:lpstr>
      <vt:lpstr>Trajan Pro</vt:lpstr>
      <vt:lpstr>Math 16x9</vt:lpstr>
      <vt:lpstr>Isı ve Kütle Transferi Isı Aktarım Temel Mekanizmaları – Taşınım ve Işınım</vt:lpstr>
      <vt:lpstr>Konular</vt:lpstr>
      <vt:lpstr>Isı Transfer Mekanizmaları</vt:lpstr>
      <vt:lpstr>Isı Transfer Mekanizmaları – Isıl yayınım</vt:lpstr>
      <vt:lpstr>PowerPoint Presentation</vt:lpstr>
      <vt:lpstr>PowerPoint Presentation</vt:lpstr>
      <vt:lpstr>Isı Transfer Mekanizmaları – Taşınım</vt:lpstr>
      <vt:lpstr>PowerPoint Presentation</vt:lpstr>
      <vt:lpstr>PowerPoint Presentation</vt:lpstr>
      <vt:lpstr>PowerPoint Presentation</vt:lpstr>
      <vt:lpstr>PowerPoint Presentation</vt:lpstr>
      <vt:lpstr>Örnek 1-8</vt:lpstr>
      <vt:lpstr>PowerPoint Presentation</vt:lpstr>
      <vt:lpstr>Örnek 1-8 - Çözüm</vt:lpstr>
      <vt:lpstr>PowerPoint Presentation</vt:lpstr>
      <vt:lpstr>Isı Transfer Mekanizmaları – Işınım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Örnek 1-9</vt:lpstr>
      <vt:lpstr>PowerPoint Presentation</vt:lpstr>
      <vt:lpstr>PowerPoint Presentation</vt:lpstr>
      <vt:lpstr>Örnek 1-9 Çözüm</vt:lpstr>
      <vt:lpstr>PowerPoint Presentation</vt:lpstr>
      <vt:lpstr>Eşzamanlı Isı Transfer Mekanizmaları</vt:lpstr>
      <vt:lpstr>PowerPoint Presentation</vt:lpstr>
      <vt:lpstr>PowerPoint Presentation</vt:lpstr>
      <vt:lpstr>Örnek 1-10</vt:lpstr>
      <vt:lpstr>Örnek 1-10 - Çözüm</vt:lpstr>
      <vt:lpstr>PowerPoint Presentation</vt:lpstr>
      <vt:lpstr>PowerPoint Presentation</vt:lpstr>
      <vt:lpstr>PowerPoint Presentation</vt:lpstr>
      <vt:lpstr>Örnek 1-11</vt:lpstr>
      <vt:lpstr>PowerPoint Presentation</vt:lpstr>
      <vt:lpstr>PowerPoint Presentation</vt:lpstr>
      <vt:lpstr>Örnek 1-11 - Çözüm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Örnek 1-13</vt:lpstr>
      <vt:lpstr>PowerPoint Presentation</vt:lpstr>
      <vt:lpstr>Örnek 1-13 Çözüm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2015-09-12T12:35:24Z</dcterms:created>
  <dcterms:modified xsi:type="dcterms:W3CDTF">2026-03-17T19:59:36Z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TC027879479991</vt:lpwstr>
  </property>
</Properties>
</file>