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52"/>
  </p:notesMasterIdLst>
  <p:handoutMasterIdLst>
    <p:handoutMasterId r:id="rId53"/>
  </p:handoutMasterIdLst>
  <p:sldIdLst>
    <p:sldId id="256" r:id="rId3"/>
    <p:sldId id="311" r:id="rId4"/>
    <p:sldId id="338" r:id="rId5"/>
    <p:sldId id="340" r:id="rId6"/>
    <p:sldId id="282" r:id="rId7"/>
    <p:sldId id="348" r:id="rId8"/>
    <p:sldId id="349" r:id="rId9"/>
    <p:sldId id="359" r:id="rId10"/>
    <p:sldId id="350" r:id="rId11"/>
    <p:sldId id="351" r:id="rId12"/>
    <p:sldId id="352" r:id="rId13"/>
    <p:sldId id="312" r:id="rId14"/>
    <p:sldId id="313" r:id="rId15"/>
    <p:sldId id="314" r:id="rId16"/>
    <p:sldId id="366" r:id="rId17"/>
    <p:sldId id="316" r:id="rId18"/>
    <p:sldId id="317" r:id="rId19"/>
    <p:sldId id="372" r:id="rId20"/>
    <p:sldId id="369" r:id="rId21"/>
    <p:sldId id="370" r:id="rId22"/>
    <p:sldId id="319" r:id="rId23"/>
    <p:sldId id="318" r:id="rId24"/>
    <p:sldId id="398" r:id="rId25"/>
    <p:sldId id="373" r:id="rId26"/>
    <p:sldId id="399" r:id="rId27"/>
    <p:sldId id="400" r:id="rId28"/>
    <p:sldId id="367" r:id="rId29"/>
    <p:sldId id="379" r:id="rId30"/>
    <p:sldId id="376" r:id="rId31"/>
    <p:sldId id="378" r:id="rId32"/>
    <p:sldId id="377" r:id="rId33"/>
    <p:sldId id="380" r:id="rId34"/>
    <p:sldId id="381" r:id="rId35"/>
    <p:sldId id="383" r:id="rId36"/>
    <p:sldId id="387" r:id="rId37"/>
    <p:sldId id="388" r:id="rId38"/>
    <p:sldId id="390" r:id="rId39"/>
    <p:sldId id="391" r:id="rId40"/>
    <p:sldId id="392" r:id="rId41"/>
    <p:sldId id="393" r:id="rId42"/>
    <p:sldId id="394" r:id="rId43"/>
    <p:sldId id="395" r:id="rId44"/>
    <p:sldId id="396" r:id="rId45"/>
    <p:sldId id="397" r:id="rId46"/>
    <p:sldId id="401" r:id="rId47"/>
    <p:sldId id="283" r:id="rId48"/>
    <p:sldId id="285" r:id="rId49"/>
    <p:sldId id="284" r:id="rId50"/>
    <p:sldId id="286" r:id="rId51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6C68"/>
    <a:srgbClr val="465562"/>
    <a:srgbClr val="EC008D"/>
    <a:srgbClr val="F8C1D8"/>
    <a:srgbClr val="413C3E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howGuides="1">
      <p:cViewPr varScale="1">
        <p:scale>
          <a:sx n="78" d="100"/>
          <a:sy n="78" d="100"/>
        </p:scale>
        <p:origin x="878" y="5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Çengel Isı ve Kütle Transferi, Örnek 1-75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7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ve Kütle Transferi</a:t>
            </a:r>
            <a:br>
              <a:rPr lang="ar-SY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 Aktarım Temel Mekanizmaları -İletim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8" y="4344914"/>
            <a:ext cx="8329031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Farhan ALFİN		2018-2019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621" y="11663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Uygulamada karşılaşılan ısı transfer problemlerinin çoğu zamana bağlı olarak değişir.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yatışkın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-hal (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sürekli)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işlemlerin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matematiksel analizleri (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çözümleri) daha kolay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olduğundan, bu problemler bazı kabullerle sürekli şartlarda çözümlenirler.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Dolayısıyla, eğer uygunsa, ekipmanların ve işlemlerin tasarımı için yararlı bilgiler sağlamak amacıyla incelenen bir problemin analizinde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-hal koşulunu varsayarız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>
              <a:lnSpc>
                <a:spcPct val="17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950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 sterilizasyonunda konservelerin ısıtılması gibi bazı gıda işlemlerinde,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sıcaklığın zamana bağlı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hızla değiştiği ve mikropların öldürüldüğü süreç önemli olduğu için </a:t>
            </a:r>
            <a:r>
              <a:rPr lang="tr-TR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-hal koşullarını kullanamayız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866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Transfer Mekanizmaları -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İletim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7813344" cy="5616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İletim;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parçacıklar arası etkileşimlerin sonucu olarak bir maddenin daha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 enerjili parçacıklarından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bitişiklerindeki daha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düşük enerjili olanlar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enerji aktarılmasıdır.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İletim,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katı, sıvı ve gazlarda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olabilir.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sıvılardaki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iletim, moleküllerin rastgele hareketleri sırasında </a:t>
            </a:r>
            <a:r>
              <a:rPr lang="tr-TR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çarpışmaları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yayılmaları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sebebiyle olur.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397" y="1772816"/>
            <a:ext cx="3103427" cy="15841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396" y="3356992"/>
            <a:ext cx="3103427" cy="13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8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5839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Katılarda iletim; kafes moleküllerinin </a:t>
            </a:r>
            <a:r>
              <a:rPr lang="tr-TR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titreşimleri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serbest elektronlar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enerji aktarımı sonucu oluşur.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  <a:p>
            <a:pPr algn="l" rtl="0">
              <a:lnSpc>
                <a:spcPct val="150000"/>
              </a:lnSpc>
            </a:pPr>
            <a:endParaRPr lang="tr-TR" dirty="0"/>
          </a:p>
          <a:p>
            <a:pPr algn="l" rtl="0">
              <a:lnSpc>
                <a:spcPct val="150000"/>
              </a:lnSpc>
            </a:pPr>
            <a:endParaRPr lang="tr-TR" dirty="0"/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7E1E91EF-04E4-4597-A165-38FC55192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468" y="1659086"/>
            <a:ext cx="4391025" cy="2028825"/>
          </a:xfrm>
          <a:prstGeom prst="rect">
            <a:avLst/>
          </a:prstGeom>
        </p:spPr>
      </p:pic>
      <p:pic>
        <p:nvPicPr>
          <p:cNvPr id="1026" name="Picture 2" descr="http://player.slideplayer.biz.tr/10/2680215/data/images/img15.jpg">
            <a:extLst>
              <a:ext uri="{FF2B5EF4-FFF2-40B4-BE49-F238E27FC236}">
                <a16:creationId xmlns:a16="http://schemas.microsoft.com/office/drawing/2014/main" id="{67D8B01C-B9DA-4D91-A1F2-CECAC6E2B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044" y="1844823"/>
            <a:ext cx="298132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C77A3FDD-7366-4479-8685-B2EDD3853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116" y="3770570"/>
            <a:ext cx="6023196" cy="248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6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32657"/>
                <a:ext cx="8317400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Bir ortamda </a:t>
                </a:r>
                <a:r>
                  <a:rPr lang="tr-TR" b="1" i="1" spc="3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ısı iletim hızı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; ortam boyunca </a:t>
                </a:r>
                <a:r>
                  <a:rPr lang="tr-TR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sıcaklık farkına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olduğu kadar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ortamın geometrisine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tr-TR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kalınlığına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ve </a:t>
                </a:r>
                <a:r>
                  <a:rPr lang="tr-TR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malzemesine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de bağlıdır.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Bir levhada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ısı transfer hızı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, tabaka boyunca </a:t>
                </a:r>
                <a:r>
                  <a:rPr lang="tr-TR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sıcaklık farkı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ve </a:t>
                </a:r>
                <a:r>
                  <a:rPr lang="tr-TR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ısı transfer alanı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ile doğru, </a:t>
                </a:r>
                <a:r>
                  <a:rPr lang="tr-TR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tabaka kalınlığı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ile ters orantılıdır. 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32657"/>
                <a:ext cx="8317400" cy="6192688"/>
              </a:xfrm>
              <a:prstGeom prst="rect">
                <a:avLst/>
              </a:prstGeom>
              <a:blipFill>
                <a:blip r:embed="rId2"/>
                <a:stretch>
                  <a:fillRect l="-1685" r="-21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772" y="1268760"/>
            <a:ext cx="2628900" cy="46386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C47F3CD-6520-46EC-B438-7EA4380099A6}"/>
                  </a:ext>
                </a:extLst>
              </p:cNvPr>
              <p:cNvSpPr/>
              <p:nvPr/>
            </p:nvSpPr>
            <p:spPr>
              <a:xfrm>
                <a:off x="2638028" y="4869160"/>
                <a:ext cx="6039346" cy="14873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ı 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iletim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ı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z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ı </m:t>
                      </m:r>
                      <m:r>
                        <m:rPr>
                          <m:nor/>
                        </m:rPr>
                        <a:rPr lang="tr-TR" sz="2800">
                          <a:latin typeface="Cambria Math" panose="02040503050406030204" pitchFamily="18" charset="0"/>
                        </a:rPr>
                        <m:t>∝ 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alan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cakl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k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fark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ı)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Kal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nl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m:rPr>
                              <m:nor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k</m:t>
                          </m:r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5C47F3CD-6520-46EC-B438-7EA4380099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028" y="4869160"/>
                <a:ext cx="6039346" cy="14873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85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7741336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Kalınlığı </a:t>
                </a:r>
                <a:r>
                  <a:rPr lang="el-GR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tr-TR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ve alanı A olan bir düzlem duvarda ısı iletimi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𝑖𝑙𝑒𝑡𝑖𝑚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𝑘𝐴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𝑘𝐴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(</m:t>
                      </m:r>
                      <m:r>
                        <m:rPr>
                          <m:sty m:val="p"/>
                        </m:rPr>
                        <a:rPr lang="tr-TR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; orantı sabiti,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ısı iletim katsayısı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, malzemenin ısıyı iletme kabiliyetinin ölçüsü.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7741336" cy="6192688"/>
              </a:xfrm>
              <a:prstGeom prst="rect">
                <a:avLst/>
              </a:prstGeom>
              <a:blipFill>
                <a:blip r:embed="rId2"/>
                <a:stretch>
                  <a:fillRect l="-1811" r="-3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4">
            <a:extLst>
              <a:ext uri="{FF2B5EF4-FFF2-40B4-BE49-F238E27FC236}">
                <a16:creationId xmlns:a16="http://schemas.microsoft.com/office/drawing/2014/main" id="{388E11B5-4EE5-4BE6-A19C-495174673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748" y="332657"/>
            <a:ext cx="262890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59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169C92D4-21CA-425F-8BDA-EB61166E7940}"/>
                  </a:ext>
                </a:extLst>
              </p:cNvPr>
              <p:cNvSpPr/>
              <p:nvPr/>
            </p:nvSpPr>
            <p:spPr>
              <a:xfrm>
                <a:off x="1845940" y="661333"/>
                <a:ext cx="9480293" cy="1668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tr-TR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Denklemin </a:t>
                </a:r>
                <a:r>
                  <a:rPr lang="el-GR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tr-TR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x→</a:t>
                </a:r>
                <a:r>
                  <a:rPr lang="tr-TR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için limiti alınırsa;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tr-TR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e>
                      <m:sub>
                        <m: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𝑖𝑙𝑒𝑡𝑖𝑚</m:t>
                        </m:r>
                      </m:sub>
                    </m:sSub>
                    <m:r>
                      <a:rPr lang="tr-T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tr-TR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𝑘𝐴</m:t>
                    </m:r>
                    <m:f>
                      <m:fPr>
                        <m:ctrlP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tr-TR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tr-TR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(W)	    </a:t>
                </a:r>
                <a:r>
                  <a:rPr lang="tr-TR" sz="28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Fourier</a:t>
                </a:r>
                <a:r>
                  <a:rPr lang="tr-TR" sz="28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ısı iletim kanunu</a:t>
                </a:r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169C92D4-21CA-425F-8BDA-EB61166E79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940" y="661333"/>
                <a:ext cx="9480293" cy="1668918"/>
              </a:xfrm>
              <a:prstGeom prst="rect">
                <a:avLst/>
              </a:prstGeom>
              <a:blipFill>
                <a:blip r:embed="rId2"/>
                <a:stretch>
                  <a:fillRect l="-1158" b="-29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>
            <a:extLst>
              <a:ext uri="{FF2B5EF4-FFF2-40B4-BE49-F238E27FC236}">
                <a16:creationId xmlns:a16="http://schemas.microsoft.com/office/drawing/2014/main" id="{F8C77118-FB00-4C43-8F19-F8B33B63E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524" y="2616665"/>
            <a:ext cx="3705225" cy="36671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C9FB795-2362-40BB-AF8A-C9D6C2EC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890" y="2660492"/>
            <a:ext cx="370522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5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404665"/>
                <a:ext cx="8101376" cy="61206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sıcaklık gardiyanı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, sıcaklığın </a:t>
                </a:r>
                <a:r>
                  <a:rPr lang="tr-TR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’e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göre değişim hızı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Isı azalan sıcaklık yönünde iletilir.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arttıkça sıcaklık azaldığı için 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gradyan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tr-T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dirty="0">
                    <a:solidFill>
                      <a:srgbClr val="EC008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negatiftir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l" rtl="0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Dolayısıyla eşitlikte azalan sıcaklık yönündeki ısı akışı bir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pozitif değer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elde etmek amacıyla </a:t>
                </a: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negatif işaret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kullanılmaktadır.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404665"/>
                <a:ext cx="8101376" cy="6120680"/>
              </a:xfrm>
              <a:prstGeom prst="rect">
                <a:avLst/>
              </a:prstGeom>
              <a:blipFill>
                <a:blip r:embed="rId2"/>
                <a:stretch>
                  <a:fillRect l="-1731" r="-26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4">
            <a:extLst>
              <a:ext uri="{FF2B5EF4-FFF2-40B4-BE49-F238E27FC236}">
                <a16:creationId xmlns:a16="http://schemas.microsoft.com/office/drawing/2014/main" id="{5B57EF6D-51AD-4A6E-A372-67D00A089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4814" y="584687"/>
            <a:ext cx="2136432" cy="376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 1-5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7093263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Elektrik ile ısıtılan bir evin çatısı 6 m uzunluğunda, 8 m genişliğinde olup 0,25 m kalınlığında k=0,8 W/m °C olan betondan yapılmıştır. 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Geceleyin çatının iç ve dış yüzey sıcaklıkları 15 ° C ve 4 ° C olarak ölçülmüştür;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500" y="1268760"/>
            <a:ext cx="374332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2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 1-5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7093263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a) Çatıdaki ısı </a:t>
            </a:r>
            <a:r>
              <a:rPr lang="tr-TR" dirty="0">
                <a:solidFill>
                  <a:srgbClr val="EC0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kayıp hızını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b) Elektriğin fiyatı </a:t>
            </a:r>
            <a:r>
              <a:rPr lang="tr-TR" dirty="0">
                <a:solidFill>
                  <a:srgbClr val="EC0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0,4612 TL/</a:t>
            </a:r>
            <a:r>
              <a:rPr lang="tr-TR" dirty="0" err="1">
                <a:solidFill>
                  <a:srgbClr val="EC0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kWh</a:t>
            </a:r>
            <a:r>
              <a:rPr lang="tr-TR" dirty="0">
                <a:solidFill>
                  <a:srgbClr val="EC0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ise 10 saatlik süre için ısı kaybının ev sahibine olan maliyetini hesaplayınız.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500" y="1268760"/>
            <a:ext cx="374332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8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Hafta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Transfer Mekanizmaları</a:t>
            </a:r>
          </a:p>
          <a:p>
            <a:pPr algn="l" rtl="0">
              <a:lnSpc>
                <a:spcPct val="150000"/>
              </a:lnSpc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Isı Transferinin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Halları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ct val="15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İletim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kondüksiyon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2" algn="l" rtl="0">
              <a:lnSpc>
                <a:spcPct val="15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Isıl iletkenlik</a:t>
            </a:r>
          </a:p>
          <a:p>
            <a:pPr lvl="2" algn="l" rtl="0">
              <a:lnSpc>
                <a:spcPct val="15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Isıl yayınım</a:t>
            </a:r>
          </a:p>
        </p:txBody>
      </p:sp>
    </p:spTree>
    <p:extLst>
      <p:ext uri="{BB962C8B-B14F-4D97-AF65-F5344CB8AC3E}">
        <p14:creationId xmlns:p14="http://schemas.microsoft.com/office/powerpoint/2010/main" val="280122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 1-5 -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1052737"/>
                <a:ext cx="7093263" cy="55446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A=6x8=48 m</a:t>
                </a:r>
                <a:r>
                  <a:rPr lang="tr-TR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(ısı transferi doğrultusuna dik alan)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Çatıdaki sürekli ısı transfer hızı;</a:t>
                </a:r>
              </a:p>
              <a:p>
                <a:pPr algn="l" rtl="0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r>
                      <a:rPr lang="tr-TR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𝑘𝐴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0,8</m:t>
                        </m:r>
                        <m:f>
                          <m:f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num>
                          <m:den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℃</m:t>
                        </m:r>
                      </m:e>
                    </m:d>
                    <m:d>
                      <m:d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48 </m:t>
                        </m:r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15−4</m:t>
                            </m:r>
                          </m:e>
                        </m:d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℃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0,25 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=1690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=1,69 </m:t>
                    </m:r>
                    <m:r>
                      <a:rPr lang="tr-TR" b="0" i="1" smtClean="0">
                        <a:solidFill>
                          <a:srgbClr val="EC008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𝐾𝑤</m:t>
                    </m:r>
                  </m:oMath>
                </a14:m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</a:pPr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1052737"/>
                <a:ext cx="7093263" cy="5544615"/>
              </a:xfrm>
              <a:prstGeom prst="rect">
                <a:avLst/>
              </a:prstGeom>
              <a:blipFill>
                <a:blip r:embed="rId2"/>
                <a:stretch>
                  <a:fillRect l="-197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660" y="1268760"/>
            <a:ext cx="3743325" cy="2352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1956" y="3621435"/>
            <a:ext cx="26384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6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32657"/>
                <a:ext cx="9782801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10 saatlik süre ile çatıdan kaybedilen ısı ve maliyeti;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1,69 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𝑘𝑤</m:t>
                          </m:r>
                        </m:e>
                      </m:d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=16,9 </m:t>
                      </m:r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𝑘𝑤h</m:t>
                      </m:r>
                    </m:oMath>
                  </m:oMathPara>
                </a14:m>
                <a:endParaRPr lang="tr-TR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Maliyet = (Enerji miktarı) (Enerjinin birim maliyeti)</a:t>
                </a:r>
              </a:p>
              <a:p>
                <a:pPr marL="0" indent="0" algn="ctr" rtl="0">
                  <a:lnSpc>
                    <a:spcPct val="150000"/>
                  </a:lnSpc>
                  <a:buNone/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= (16,9 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kwh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) (0,4612) = 7,79 TL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Not: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Duvarlardan olan ısı kayıpları dikkate alınmadığından gerçek maliyet daha fazla olacaktır.</a:t>
                </a:r>
                <a:endParaRPr lang="tr-TR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32657"/>
                <a:ext cx="9782801" cy="6192688"/>
              </a:xfrm>
              <a:prstGeom prst="rect">
                <a:avLst/>
              </a:prstGeom>
              <a:blipFill>
                <a:blip r:embed="rId2"/>
                <a:stretch>
                  <a:fillRect l="-1433" r="-4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918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Isıl iletkenlik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4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Malzemelerin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ısıl enerji depolama kabiliyetinin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ölçüsü olarak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özgül ısı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özelliğidir.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Suyun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=4,18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/(kg °C) (Oda sıcaklığında)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Demirin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= 0,45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/(kg °C) </a:t>
            </a:r>
          </a:p>
          <a:p>
            <a:pPr algn="l" rtl="0">
              <a:lnSpc>
                <a:spcPct val="16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Birim kütle başına su, demirden hemen hemen on kat daha fazla enerji depolayabilir.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471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Isıl iletkenlik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malzemenin ısıyı iletme kabiliyetinin bir ölçüsüdür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gıdanın ısıl iletkenliği ısı aktarım hızını içeren hesaplamalarda kullanılan en önemli özelliktir.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özellik nicel olarak ifade edilecek malzemenin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 kalınlığında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 sıcaklık farkı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oluştuğunda bu malzeme kalınlığından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 zamanda </a:t>
            </a:r>
            <a:r>
              <a:rPr lang="tr-TR" dirty="0">
                <a:solidFill>
                  <a:srgbClr val="EC0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iletilen ısı miktarıdır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434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6" y="332657"/>
                <a:ext cx="9782801" cy="61926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𝑘𝐴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acc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(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𝑗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6" y="332657"/>
                <a:ext cx="9782801" cy="61926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955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Yaygın olarak incelenen malzemelerin ısıl iletkenlik değerlerinde değişkenlik gösteren geniş aralıklar bulunmaktadır. </a:t>
            </a:r>
          </a:p>
          <a:p>
            <a:pPr lvl="0"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Metaller : 50-400 W/(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m°C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0"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Alaşımlar: 10-120 W/(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m°C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0"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Su: 0.597 Vır/(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m°C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(20°C'de) </a:t>
            </a:r>
          </a:p>
          <a:p>
            <a:pPr lvl="0"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Hava: 0.0251 W/(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m°C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(20°C'de) </a:t>
            </a:r>
          </a:p>
          <a:p>
            <a:pPr lvl="0"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İzolasyon malzemeleri: 0.035-0.173 W/(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m°C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03063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Suyun ısıl iletkenliği 0,597 W/(m °C) (20 C’de)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Demirin ısıl iletkenliği 80,2 W/(m °C) 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Su ısıl iletkenlik =0,607 W/(m °C) (oda sıcaklığında)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Demir ısıl iletkenlik =80,2 W/(m °C)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Demir ısıyı, suyun iletebildiğinin yüz katından daha hızlı iletir.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Isıl enerji depolamak için mükemmel bir ortam olmasına karşılık, suyun demire göre kötü bir ısı iletken olduğu söylenebilir.</a:t>
            </a:r>
          </a:p>
        </p:txBody>
      </p:sp>
    </p:spTree>
    <p:extLst>
      <p:ext uri="{BB962C8B-B14F-4D97-AF65-F5344CB8AC3E}">
        <p14:creationId xmlns:p14="http://schemas.microsoft.com/office/powerpoint/2010/main" val="37853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maddenin ısı iletkenliği normal olarak katı fazdayken en yüksek, gaz fazında iken ise en düşük değerindedir.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ısıl iletkenliklerinin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termodinamik sıcaklığın kare kökü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doğru ve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tr-TR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molar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kütlenin kare kökü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ters orantılıdır.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Sıvıların ısıl iletkenlikleri genellikle katılar ile gazlarınkilerin arasında yer alır.</a:t>
            </a:r>
          </a:p>
        </p:txBody>
      </p:sp>
    </p:spTree>
    <p:extLst>
      <p:ext uri="{BB962C8B-B14F-4D97-AF65-F5344CB8AC3E}">
        <p14:creationId xmlns:p14="http://schemas.microsoft.com/office/powerpoint/2010/main" val="7172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Gazlardan farklı olarak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bütün sıvıların ısıl iletkenlikleri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artan sıcaklığa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bağlı olarak </a:t>
            </a:r>
            <a:r>
              <a:rPr lang="tr-TR" dirty="0">
                <a:solidFill>
                  <a:srgbClr val="EC0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azalır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dikkate değer bir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istisnadır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Gazlarda olduğu gibi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sıvıların iletkenlikleri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 artan </a:t>
            </a:r>
            <a:r>
              <a:rPr lang="tr-TR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molar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kütleye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bağlı olarak </a:t>
            </a:r>
            <a:r>
              <a:rPr lang="tr-TR" dirty="0">
                <a:solidFill>
                  <a:srgbClr val="EC00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azalır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uygulamada “k” değeri ortalama sıcaklıkta belirlenir ve hesaplamalarda sabit olarak kullanılır.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68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8A8C6D5A-BBA4-454C-8B6D-9538F4A0F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591" y="328643"/>
            <a:ext cx="4162425" cy="5000625"/>
          </a:xfrm>
          <a:prstGeom prst="rect">
            <a:avLst/>
          </a:prstGeom>
        </p:spPr>
      </p:pic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6373183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Malzemelerin ısıl iletkenliklerinin deneysel olarak belirlenmesi için bir yöntem;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malzemenin kalınlığı ve alanı belli bir tabakası, bir yüzünden bilenen 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elektrik dirençli ısıtıcı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ısıtılır.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0931" y="5406344"/>
            <a:ext cx="2489746" cy="90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1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Transfer Mekanizmaları</a:t>
            </a: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1052737"/>
            <a:ext cx="9782801" cy="5119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3 farklı yolla aktarılabilir;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İletim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kondüksiyon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Taşınım (konveksiyon)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Işınım (radyasyon)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transferinin bütün türleri bir sıcaklık farkını gerektirir.</a:t>
            </a:r>
          </a:p>
        </p:txBody>
      </p:sp>
      <p:pic>
        <p:nvPicPr>
          <p:cNvPr id="5" name="Picture 3" descr="C:\Users\arun c p\Desktop\download.jpg">
            <a:extLst>
              <a:ext uri="{FF2B5EF4-FFF2-40B4-BE49-F238E27FC236}">
                <a16:creationId xmlns:a16="http://schemas.microsoft.com/office/drawing/2014/main" id="{E6C5A872-1600-4CF6-A9A8-999A115480D2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6660" y="332656"/>
            <a:ext cx="2526054" cy="3602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79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8A8C6D5A-BBA4-454C-8B6D-9538F4A0F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591" y="328643"/>
            <a:ext cx="4162425" cy="5000625"/>
          </a:xfrm>
          <a:prstGeom prst="rect">
            <a:avLst/>
          </a:prstGeom>
        </p:spPr>
      </p:pic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6373183" cy="619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Eğer ısıtıcının dış yüzeyi iyi yalıtılırsa direncin ürettiği ısının tamamı iletkenliği ölçülecek olan malzemeye aktırılacaktır. </a:t>
            </a:r>
          </a:p>
          <a:p>
            <a:pPr algn="l"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Sürekli ısı transferi sağlandığı zaman, diğer bilenen büyüklüklerle birlikte iki yüzeyin sıcaklık ölçümlerinin k eşitliğe koyulması ısıl iletkenliği verir.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0931" y="5406344"/>
            <a:ext cx="2489746" cy="90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6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Çoğu yüksek nem içeriğine sahip gıdalar suya yakın ısıl iletkenlik değerlerine sahiptir.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yandan, kurutulmuş gözenekli gıdaların ısıl iletkenliği ise düşük değere sahip havanın varlığından etkilenir.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Tablo A.2.2, A.3.1 ve A.3.2 birçok gıda ve gıda dışı madde için sayısal olarak elde edilen ısıl iletkenlik değerlerini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32241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%60'tan fazla su içeriğine sahip meyve sebzeler için, aşağıdaki eşitlik önerilmiştir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= 0.148 + 0.493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tr-TR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oran olarak ifade edilen su içeriğidir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0-60 °C sıcaklık, %60-80 yaş temelde su içeriğine sahip et ve balık için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= 0.08 + 0.52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1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6" y="332657"/>
            <a:ext cx="9782801" cy="619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katı ve sıvı gıdalar için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= 0.25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+ 0.155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+ 0.16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+ 0.135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+ 0.58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tr-TR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X kütle oranı, alt simgelerden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karbonhidrat,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protein,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yağ, 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kül ve </a:t>
            </a:r>
            <a:r>
              <a:rPr lang="tr-TR" baseline="-25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sudur.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713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sz="3000" dirty="0">
                <a:latin typeface="Arial" panose="020B0604020202020204" pitchFamily="34" charset="0"/>
                <a:cs typeface="Arial" panose="020B0604020202020204" pitchFamily="34" charset="0"/>
              </a:rPr>
              <a:t>Örnek 1-6 Bir Malzemenin Isıl İletkenliğinin Ölçülmesi</a:t>
            </a:r>
            <a:endParaRPr lang="tr-TR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6229167" cy="55446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Şekil'da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görüldüğü gibi, bir malzemenin ısıl iletkenliğini ölçmenin en genel yolu, malzemenin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özdeş iki örneğinin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arasına bir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elektrikli folyo ısıtıcı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yerleştirmektir.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9" r="4182"/>
          <a:stretch/>
        </p:blipFill>
        <p:spPr>
          <a:xfrm>
            <a:off x="7390556" y="1196751"/>
            <a:ext cx="4176465" cy="4990145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8540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5797119" cy="626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İnce silikon kauçuk kaplamasıyla birlikte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direnç ısıtıcının kalınlığı genellikle 0.5 mm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'den azdır.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Dolaşan musluk suyu benzeri bir akışkan, örneklerin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açık uçlarını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sabit sıcaklıkta tutmaktadır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BE2713C-A83E-43D0-B404-0BF4C65977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9" r="4182"/>
          <a:stretch/>
        </p:blipFill>
        <p:spPr>
          <a:xfrm>
            <a:off x="7390556" y="1196751"/>
            <a:ext cx="4176465" cy="4990145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9802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5797119" cy="626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Örneklerin </a:t>
            </a:r>
            <a:r>
              <a:rPr lang="tr-TR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 yüzeyleri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içlerindeki ısı transferinin tek boyutlu olmasını sağlayacak şekilde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iyi yalıtılmıştır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bir örnek üzerinde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aralıklı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ikişer adet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ısılçift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yerleştirilmiştir ve bir diferansiyel termometre her örnek boyunca bu mesafedeki ∆T sıcaklık düşüşünü okumaktadır.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96DC2542-904B-4792-B7B3-0C22826A33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9" r="4182"/>
          <a:stretch/>
        </p:blipFill>
        <p:spPr>
          <a:xfrm>
            <a:off x="7390556" y="1196751"/>
            <a:ext cx="4176465" cy="4990145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12580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5797119" cy="626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C6C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 işletim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şartlarına erişildiği zaman, her iki örnekteki toplam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transfer hızı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ısıtıcı tarafından çekilen elektrik gücüne eşit olur.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Güvenilir bir deneyde,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çapı 5 cm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uzunluğu 10 cm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olan silindirik örnekler kullanılır.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Her örnekte iki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ısılçift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cm aralıklı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yerleştirilir.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804B3D2-60E0-4404-9A7E-F4B86F5F9F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9" r="4182"/>
          <a:stretch/>
        </p:blipFill>
        <p:spPr>
          <a:xfrm>
            <a:off x="7390556" y="1196751"/>
            <a:ext cx="4176465" cy="4990145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53492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5797119" cy="626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Baştaki zamana bağlı durumların ardından,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elektrikli ısıtıcının 110 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'da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 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çektiği gözlenmekte ve her iki diferansiyel termometrede </a:t>
            </a:r>
            <a:r>
              <a:rPr lang="tr-T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°C '</a:t>
            </a:r>
            <a:r>
              <a:rPr lang="tr-TR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tr-T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sıcaklık farkı okunmaktadır.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örneğin ısıl iletkenliğini bulunuz.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08699B6-8F73-4717-81E2-852BE46DEE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9" r="4182"/>
          <a:stretch/>
        </p:blipFill>
        <p:spPr>
          <a:xfrm>
            <a:off x="7390556" y="1196751"/>
            <a:ext cx="4176465" cy="4990145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2500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74936"/>
          </a:xfrm>
        </p:spPr>
        <p:txBody>
          <a:bodyPr>
            <a:normAutofit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 1-6 :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ÇÖZÜM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1052737"/>
            <a:ext cx="9782800" cy="55446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malzemenin ısı, iletkenliği, ısı iletiminin tek boyutlu olması sağlanarak ve sürekli iletim şartlarına erişildiği zaman, sıcaklıklar ölçülerek belirlenecektir. </a:t>
            </a:r>
          </a:p>
        </p:txBody>
      </p:sp>
    </p:spTree>
    <p:extLst>
      <p:ext uri="{BB962C8B-B14F-4D97-AF65-F5344CB8AC3E}">
        <p14:creationId xmlns:p14="http://schemas.microsoft.com/office/powerpoint/2010/main" val="383768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6" y="404665"/>
            <a:ext cx="9782801" cy="5767536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İletim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parçacıklar arası etkileşme sonucu, enerjinin bir maddenin daha yüksek enerjili parçacıklarından bitişiğindeki daha düşük olana aktarılması,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Taşınım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bir katı yüzey ve bitişiğindeki hareket halinde olan sıvı ve gaz akışkan arasındaki ısı transferi,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Işınım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atom veya moleküllerin elektronik düzenlerindeki değişmelerin bir sonucu olarak, maddeden elektromanyetik dalga (veya foton) şeklinde yayılan enerji.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0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Kabuller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Okunan sıcaklıklar zamanla değişme göstermediğinden sürekli işlem şartları geçerlidir.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Örneklerin yanal yüzeyleri iyi yalıtıldığından ve dolayısıyla ısıtıcı tarafından üretilen ısının tamamı örneklerin içinden iletildiklerinden, aygıtın yanal yüzeylerindeki ısı kaybı ihmal edilebilir. </a:t>
            </a:r>
          </a:p>
          <a:p>
            <a:pPr marL="514350" indent="-514350" algn="l" rtl="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Aygıt ısıl simetriye sahiptir. </a:t>
            </a:r>
          </a:p>
        </p:txBody>
      </p:sp>
    </p:spTree>
    <p:extLst>
      <p:ext uri="{BB962C8B-B14F-4D97-AF65-F5344CB8AC3E}">
        <p14:creationId xmlns:p14="http://schemas.microsoft.com/office/powerpoint/2010/main" val="227525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Çözümleme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Direnç ısıtıcı tarafından tüketilen ve ısıya dönüştürülen elektrik gücü.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110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Simetri sebebiyle, üretilen ısının sadece yarısı üzerlerinden aktığı için her bir örnekteki ısı akış hızı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44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 r="-20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218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Her örnekte aynı uzaklıkta aynı sıcaklık farkının okunması, cihazın ısıl simetriye sahip olduğunu doğrular.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Isı transfer doğrultusuna dik alan olan ısı transferi alanı bu durumda silindirin kesit alanıdır.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001963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/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 r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301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3"/>
              <p:cNvSpPr txBox="1">
                <a:spLocks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46888" indent="-246888" algn="r" defTabSz="914400" rtl="1" eaLnBrk="1" latinLnBrk="0" hangingPunct="1">
                  <a:lnSpc>
                    <a:spcPct val="90000"/>
                  </a:lnSpc>
                  <a:spcBef>
                    <a:spcPts val="1400"/>
                  </a:spcBef>
                  <a:buFont typeface="Euphemia" pitchFamily="34" charset="0"/>
                  <a:buChar char="›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126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784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441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70992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07568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4144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80720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–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72968" indent="-246888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Euphemia" pitchFamily="34" charset="0"/>
                  <a:buChar char="›"/>
                  <a:defRPr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Isı akış doğrultusunda 3 cm 'deki 15 °C ‘</a:t>
                </a:r>
                <a:r>
                  <a:rPr lang="tr-TR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Iik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 sıcaklık düşüşü dikkate alınarak, örneğin ısıl iletkenliği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𝑘𝐴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∆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22 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(0,03 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0,001963 </m:t>
                              </m:r>
                              <m:sSup>
                                <m:sSup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(15 ℃)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22,4 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/(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℃)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İrdeleme </a:t>
                </a:r>
                <a:r>
                  <a:rPr lang="tr-TR" dirty="0">
                    <a:latin typeface="Arial" panose="020B0604020202020204" pitchFamily="34" charset="0"/>
                    <a:cs typeface="Arial" panose="020B0604020202020204" pitchFamily="34" charset="0"/>
                  </a:rPr>
                  <a:t>Belki de ikinci örneğin ölçümleri ek bir bilgi sağlamadığı için, cihazda gerçekten iki örneğin kullanılmasının gerekli olup olmadığı merak edilebilir. </a:t>
                </a:r>
              </a:p>
            </p:txBody>
          </p:sp>
        </mc:Choice>
        <mc:Fallback xmlns="">
          <p:sp>
            <p:nvSpPr>
              <p:cNvPr id="4" name="Content Placeholder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437" y="332657"/>
                <a:ext cx="9782800" cy="6264696"/>
              </a:xfrm>
              <a:prstGeom prst="rect">
                <a:avLst/>
              </a:prstGeom>
              <a:blipFill>
                <a:blip r:embed="rId2"/>
                <a:stretch>
                  <a:fillRect l="-1433" r="-11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4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/>
          <p:cNvSpPr txBox="1">
            <a:spLocks/>
          </p:cNvSpPr>
          <p:nvPr/>
        </p:nvSpPr>
        <p:spPr>
          <a:xfrm>
            <a:off x="1593437" y="332657"/>
            <a:ext cx="9782800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Sanki ikinci örnek yerine yalıtım koyulabilir.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Gerçekte ikinci örneğe ihtiyaç yoktur, ancak ikinci örneğin varlığı birinci örnekteki ölçümleri doğrulama imkanı vermekte ve deneysel hatayı azaltan ısıl simetriyi sağlamaktadır.</a:t>
            </a:r>
          </a:p>
        </p:txBody>
      </p:sp>
    </p:spTree>
    <p:extLst>
      <p:ext uri="{BB962C8B-B14F-4D97-AF65-F5344CB8AC3E}">
        <p14:creationId xmlns:p14="http://schemas.microsoft.com/office/powerpoint/2010/main" val="10141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1-75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Dış ölçüleri 30 cm X 40 cm X 40 cm ve </a:t>
            </a:r>
            <a:r>
              <a:rPr lang="tr-TR" dirty="0">
                <a:solidFill>
                  <a:srgbClr val="0070C0"/>
                </a:solidFill>
              </a:rPr>
              <a:t>kalınlığı 3 cm </a:t>
            </a:r>
            <a:r>
              <a:rPr lang="tr-TR" dirty="0"/>
              <a:t>olan strafor (k = 0.033 W/m °C) bir buz kutusu başlangıçta 0°C 'de 28 kg doldurulmuştur ve kutunun </a:t>
            </a:r>
            <a:r>
              <a:rPr lang="tr-TR" dirty="0">
                <a:solidFill>
                  <a:srgbClr val="7030A0"/>
                </a:solidFill>
              </a:rPr>
              <a:t>iç yüzey sıcaklığı hep 0°C </a:t>
            </a:r>
            <a:r>
              <a:rPr lang="tr-TR" dirty="0"/>
              <a:t>'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9CD2C27-4B5B-4482-A21C-241489CC0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308" y="3642891"/>
            <a:ext cx="3935856" cy="295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Buzun 0°C 'de </a:t>
            </a:r>
            <a:r>
              <a:rPr lang="tr-TR" dirty="0">
                <a:solidFill>
                  <a:srgbClr val="0070C0"/>
                </a:solidFill>
              </a:rPr>
              <a:t>erime ısısı 333.7 </a:t>
            </a:r>
            <a:r>
              <a:rPr lang="tr-TR" dirty="0" err="1">
                <a:solidFill>
                  <a:srgbClr val="0070C0"/>
                </a:solidFill>
              </a:rPr>
              <a:t>kJ</a:t>
            </a:r>
            <a:r>
              <a:rPr lang="tr-TR" dirty="0">
                <a:solidFill>
                  <a:srgbClr val="0070C0"/>
                </a:solidFill>
              </a:rPr>
              <a:t>/kg </a:t>
            </a:r>
            <a:r>
              <a:rPr lang="tr-TR" dirty="0"/>
              <a:t>, çevre ortamın hava sıcaklığı 25°C '</a:t>
            </a:r>
            <a:r>
              <a:rPr lang="tr-TR" dirty="0" err="1"/>
              <a:t>dir</a:t>
            </a:r>
            <a:r>
              <a:rPr lang="tr-TR" dirty="0"/>
              <a:t> ve buz kasasının 40 cm X 40 cm '</a:t>
            </a:r>
            <a:r>
              <a:rPr lang="tr-TR" dirty="0" err="1"/>
              <a:t>lik</a:t>
            </a:r>
            <a:r>
              <a:rPr lang="tr-TR" dirty="0"/>
              <a:t> tabanına ısı transferi dikkate alınmamaktadır.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Kutunun </a:t>
            </a:r>
            <a:r>
              <a:rPr lang="tr-TR" dirty="0">
                <a:solidFill>
                  <a:srgbClr val="00B050"/>
                </a:solidFill>
              </a:rPr>
              <a:t>dış yüzey sıcaklığını 8°C </a:t>
            </a:r>
            <a:r>
              <a:rPr lang="tr-TR" dirty="0"/>
              <a:t>alarak içerisindeki bütün buzların erimesi için ne kadar süre geçmesi gerektiğini bulunuz. </a:t>
            </a:r>
          </a:p>
        </p:txBody>
      </p:sp>
    </p:spTree>
    <p:extLst>
      <p:ext uri="{BB962C8B-B14F-4D97-AF65-F5344CB8AC3E}">
        <p14:creationId xmlns:p14="http://schemas.microsoft.com/office/powerpoint/2010/main" val="295415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</a:pPr>
                <a:r>
                  <a:rPr lang="tr-TR" dirty="0"/>
                  <a:t>Isı transferinin yüzey alanı</a:t>
                </a:r>
              </a:p>
              <a:p>
                <a:pPr marL="0" lv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4420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4420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Related image">
            <a:extLst>
              <a:ext uri="{FF2B5EF4-FFF2-40B4-BE49-F238E27FC236}">
                <a16:creationId xmlns:a16="http://schemas.microsoft.com/office/drawing/2014/main" id="{62455F5F-78B2-459E-B81F-C7D9A9596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24" y="2586955"/>
            <a:ext cx="5476460" cy="386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259AE32C-3484-4609-8483-201390105818}"/>
              </a:ext>
            </a:extLst>
          </p:cNvPr>
          <p:cNvCxnSpPr>
            <a:cxnSpLocks/>
          </p:cNvCxnSpPr>
          <p:nvPr/>
        </p:nvCxnSpPr>
        <p:spPr>
          <a:xfrm flipH="1">
            <a:off x="6598468" y="4208437"/>
            <a:ext cx="72008" cy="2100883"/>
          </a:xfrm>
          <a:prstGeom prst="straightConnector1">
            <a:avLst/>
          </a:prstGeom>
          <a:ln w="381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kdörtgen 5">
            <a:extLst>
              <a:ext uri="{FF2B5EF4-FFF2-40B4-BE49-F238E27FC236}">
                <a16:creationId xmlns:a16="http://schemas.microsoft.com/office/drawing/2014/main" id="{BEEAB15F-97C4-4527-ABC3-F5A2099CF8D1}"/>
              </a:ext>
            </a:extLst>
          </p:cNvPr>
          <p:cNvSpPr/>
          <p:nvPr/>
        </p:nvSpPr>
        <p:spPr>
          <a:xfrm>
            <a:off x="6262788" y="5044534"/>
            <a:ext cx="601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30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6D406E42-52C6-4ADF-A914-C8C282487E6A}"/>
              </a:ext>
            </a:extLst>
          </p:cNvPr>
          <p:cNvCxnSpPr>
            <a:cxnSpLocks/>
          </p:cNvCxnSpPr>
          <p:nvPr/>
        </p:nvCxnSpPr>
        <p:spPr>
          <a:xfrm flipV="1">
            <a:off x="6599710" y="4450099"/>
            <a:ext cx="1403109" cy="578049"/>
          </a:xfrm>
          <a:prstGeom prst="straightConnector1">
            <a:avLst/>
          </a:prstGeom>
          <a:ln w="381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ikdörtgen 11">
            <a:extLst>
              <a:ext uri="{FF2B5EF4-FFF2-40B4-BE49-F238E27FC236}">
                <a16:creationId xmlns:a16="http://schemas.microsoft.com/office/drawing/2014/main" id="{28BE8641-B629-45E2-A1D0-6368127EDA9E}"/>
              </a:ext>
            </a:extLst>
          </p:cNvPr>
          <p:cNvSpPr/>
          <p:nvPr/>
        </p:nvSpPr>
        <p:spPr>
          <a:xfrm>
            <a:off x="7000540" y="4520145"/>
            <a:ext cx="601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40</a:t>
            </a:r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2CC80810-6132-41C5-8E0B-CD6BBCF9D6C5}"/>
              </a:ext>
            </a:extLst>
          </p:cNvPr>
          <p:cNvCxnSpPr>
            <a:cxnSpLocks/>
          </p:cNvCxnSpPr>
          <p:nvPr/>
        </p:nvCxnSpPr>
        <p:spPr>
          <a:xfrm>
            <a:off x="4449162" y="3975440"/>
            <a:ext cx="2084156" cy="546659"/>
          </a:xfrm>
          <a:prstGeom prst="straightConnector1">
            <a:avLst/>
          </a:prstGeom>
          <a:ln w="38100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>
            <a:extLst>
              <a:ext uri="{FF2B5EF4-FFF2-40B4-BE49-F238E27FC236}">
                <a16:creationId xmlns:a16="http://schemas.microsoft.com/office/drawing/2014/main" id="{9942A257-DA61-4214-8DBE-1EF9B7228D5D}"/>
              </a:ext>
            </a:extLst>
          </p:cNvPr>
          <p:cNvSpPr/>
          <p:nvPr/>
        </p:nvSpPr>
        <p:spPr>
          <a:xfrm>
            <a:off x="5087016" y="4030269"/>
            <a:ext cx="6014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40</a:t>
            </a:r>
          </a:p>
        </p:txBody>
      </p:sp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DDB254FC-5C1F-4D53-A1D0-92F18FC882F1}"/>
              </a:ext>
            </a:extLst>
          </p:cNvPr>
          <p:cNvCxnSpPr>
            <a:cxnSpLocks/>
          </p:cNvCxnSpPr>
          <p:nvPr/>
        </p:nvCxnSpPr>
        <p:spPr>
          <a:xfrm flipH="1">
            <a:off x="6903708" y="4306083"/>
            <a:ext cx="58028" cy="16714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BD0A4105-1257-48EB-89CC-B74899BEF45A}"/>
              </a:ext>
            </a:extLst>
          </p:cNvPr>
          <p:cNvCxnSpPr>
            <a:cxnSpLocks/>
          </p:cNvCxnSpPr>
          <p:nvPr/>
        </p:nvCxnSpPr>
        <p:spPr>
          <a:xfrm flipH="1">
            <a:off x="7731385" y="3985598"/>
            <a:ext cx="76601" cy="15923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ED34607A-4C0E-4C75-8BC7-FC8EFC543FA4}"/>
              </a:ext>
            </a:extLst>
          </p:cNvPr>
          <p:cNvCxnSpPr>
            <a:cxnSpLocks/>
          </p:cNvCxnSpPr>
          <p:nvPr/>
        </p:nvCxnSpPr>
        <p:spPr>
          <a:xfrm flipV="1">
            <a:off x="6913296" y="5567754"/>
            <a:ext cx="814353" cy="4064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135A5045-58E3-4877-88A5-5EBD915F0B92}"/>
              </a:ext>
            </a:extLst>
          </p:cNvPr>
          <p:cNvCxnSpPr>
            <a:cxnSpLocks/>
          </p:cNvCxnSpPr>
          <p:nvPr/>
        </p:nvCxnSpPr>
        <p:spPr>
          <a:xfrm flipV="1">
            <a:off x="6961736" y="3995757"/>
            <a:ext cx="846250" cy="30721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12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İletim ile ısı akışı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033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4420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03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89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Buzun erimesi için gereken enerji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𝑘𝑔</m:t>
                          </m:r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333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𝑘𝑗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</m:den>
                          </m:f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343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𝑘𝑗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521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tr-TR" dirty="0"/>
                  <a:t>Erime süresi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9.343,6 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𝑘𝑗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1000 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𝑘𝑗</m:t>
                              </m:r>
                            </m:den>
                          </m:f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3,89</m:t>
                          </m:r>
                          <m:f>
                            <m:f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num>
                            <m:den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den>
                          </m:f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=2.401.953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=667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𝑠𝑎𝑎𝑡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=27,8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ü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00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Isı Transferinin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Halları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rmAutofit fontScale="62500" lnSpcReduction="20000"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Isı transferini içeren problemlerde, genellikle </a:t>
            </a:r>
            <a:r>
              <a:rPr lang="tr-TR" sz="4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yatışkın-hal (</a:t>
            </a:r>
            <a:r>
              <a:rPr lang="tr-TR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</a:t>
            </a:r>
            <a:r>
              <a:rPr lang="tr-TR" sz="4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 olmayan </a:t>
            </a: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(veya geçiş-</a:t>
            </a:r>
            <a:r>
              <a:rPr lang="tr-TR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zamana bağlı</a:t>
            </a:r>
            <a:r>
              <a:rPr lang="tr-TR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) hal koşulları ile ilgileniriz.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sz="45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</a:t>
            </a:r>
            <a:r>
              <a:rPr lang="tr-TR" sz="45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-hal koşulları</a:t>
            </a: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, nesnenin farklı noktalarında </a:t>
            </a:r>
            <a:r>
              <a:rPr lang="tr-TR" sz="4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sıcaklıkların farklı olabileceğini </a:t>
            </a: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buna karşın </a:t>
            </a:r>
            <a:r>
              <a:rPr lang="tr-TR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zamanın </a:t>
            </a: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nesnenin sıcaklık dağılımı üzerine </a:t>
            </a:r>
            <a:r>
              <a:rPr lang="tr-TR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etkisinin olmadığını </a:t>
            </a:r>
            <a:r>
              <a:rPr lang="tr-TR" sz="4500" dirty="0">
                <a:latin typeface="Arial" panose="020B0604020202020204" pitchFamily="34" charset="0"/>
                <a:cs typeface="Arial" panose="020B0604020202020204" pitchFamily="34" charset="0"/>
              </a:rPr>
              <a:t>belirtmektedir. </a:t>
            </a:r>
          </a:p>
        </p:txBody>
      </p:sp>
    </p:spTree>
    <p:extLst>
      <p:ext uri="{BB962C8B-B14F-4D97-AF65-F5344CB8AC3E}">
        <p14:creationId xmlns:p14="http://schemas.microsoft.com/office/powerpoint/2010/main" val="310586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olmayan-hal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koşullarında, sıcaklık pozisyon ve zaman ile değişmektedir. </a:t>
            </a:r>
          </a:p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Örneğin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 soğuk hava deposunun duvarını düşünün. </a:t>
            </a:r>
          </a:p>
        </p:txBody>
      </p:sp>
      <p:sp>
        <p:nvSpPr>
          <p:cNvPr id="9" name="Content Placeholder 13">
            <a:extLst>
              <a:ext uri="{FF2B5EF4-FFF2-40B4-BE49-F238E27FC236}">
                <a16:creationId xmlns:a16="http://schemas.microsoft.com/office/drawing/2014/main" id="{30ADF8BF-3CDF-4781-B71D-E42D7B19F550}"/>
              </a:ext>
            </a:extLst>
          </p:cNvPr>
          <p:cNvSpPr txBox="1">
            <a:spLocks/>
          </p:cNvSpPr>
          <p:nvPr/>
        </p:nvSpPr>
        <p:spPr>
          <a:xfrm>
            <a:off x="1593437" y="2708920"/>
            <a:ext cx="6445191" cy="3564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Duvar iç yüzey sıcaklığı soğutma kullanılarak 6°C'de tutulabilmekte, duvar dış yüzey sıcaklığı ise gün boyunca ve gece değişmektedir. 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CD8D7694-7191-48E5-8906-CD7409032D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90"/>
          <a:stretch/>
        </p:blipFill>
        <p:spPr bwMode="auto">
          <a:xfrm>
            <a:off x="7471855" y="2919565"/>
            <a:ext cx="3904382" cy="3143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1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Günün belli birkaç saati için duvar dış yüzey sıcaklığının 20°C sabit olduğunu ve bu zaman aralığı için soğuk hava deposuna duvardan gerçekleşen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aktarımının hızının </a:t>
            </a:r>
            <a:r>
              <a:rPr lang="tr-TR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-hal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koşullarında olacağını varsayınız. </a:t>
            </a:r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FBEC8720-7C18-46CD-A079-EEDC132109FE}"/>
              </a:ext>
            </a:extLst>
          </p:cNvPr>
          <p:cNvSpPr txBox="1">
            <a:spLocks/>
          </p:cNvSpPr>
          <p:nvPr/>
        </p:nvSpPr>
        <p:spPr>
          <a:xfrm>
            <a:off x="1606060" y="3320961"/>
            <a:ext cx="6288552" cy="327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7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Duvarın iç kesitinin herhangi noktasındaki sıcaklık (örneğin A noktasında 14°C) sabit kalacaktır,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836B796-D6C4-447E-9E45-01238ADD08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90"/>
          <a:stretch/>
        </p:blipFill>
        <p:spPr bwMode="auto">
          <a:xfrm>
            <a:off x="7471855" y="2919565"/>
            <a:ext cx="3904382" cy="3143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84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63391E0-1125-40B1-BAB8-66E59FA28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172" y="404664"/>
            <a:ext cx="503253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2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6E1173F9-4C39-4E5E-8AAD-E83416BA32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90"/>
          <a:stretch/>
        </p:blipFill>
        <p:spPr bwMode="auto">
          <a:xfrm>
            <a:off x="7471855" y="3172581"/>
            <a:ext cx="3904382" cy="3143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ancak bu sıcaklık, duvarın içinde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aktarım yolu boyunca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yer alan diğer noktalardaki sıcaklıklardan farklı olacaktır. </a:t>
            </a: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207BC779-B94A-42ED-A233-221AA7E0245C}"/>
              </a:ext>
            </a:extLst>
          </p:cNvPr>
          <p:cNvSpPr txBox="1">
            <a:spLocks/>
          </p:cNvSpPr>
          <p:nvPr/>
        </p:nvSpPr>
        <p:spPr>
          <a:xfrm>
            <a:off x="1593437" y="1862812"/>
            <a:ext cx="6949247" cy="44465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46888" indent="-246888" algn="r" defTabSz="914400" rtl="1" eaLnBrk="1" latinLnBrk="0" hangingPunct="1">
              <a:lnSpc>
                <a:spcPct val="90000"/>
              </a:lnSpc>
              <a:spcBef>
                <a:spcPts val="1400"/>
              </a:spcBef>
              <a:buFont typeface="Euphemia" pitchFamily="34" charset="0"/>
              <a:buChar char="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26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84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1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992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568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44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720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72968" indent="-246888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›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Eğer duvarın dış yüzey sıcaklığı değişirse (örneğin 20°C’in üzerine çıktığını düşünün), ardından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duvardaki sıcaklık </a:t>
            </a:r>
            <a:r>
              <a:rPr lang="tr-T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zamana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 değişeceği için duvar boyunca 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ısı aktarımı </a:t>
            </a:r>
            <a:r>
              <a:rPr lang="tr-TR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yatışkın</a:t>
            </a:r>
            <a:r>
              <a:rPr lang="tr-TR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olmayan halde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gerçekleşecektir. </a:t>
            </a:r>
          </a:p>
        </p:txBody>
      </p:sp>
    </p:spTree>
    <p:extLst>
      <p:ext uri="{BB962C8B-B14F-4D97-AF65-F5344CB8AC3E}">
        <p14:creationId xmlns:p14="http://schemas.microsoft.com/office/powerpoint/2010/main" val="8600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1987</Words>
  <Application>Microsoft Office PowerPoint</Application>
  <PresentationFormat>Custom</PresentationFormat>
  <Paragraphs>157</Paragraphs>
  <Slides>49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Cambria Math</vt:lpstr>
      <vt:lpstr>Euphemia</vt:lpstr>
      <vt:lpstr>Math 16x9</vt:lpstr>
      <vt:lpstr>Isı ve Kütle Transferi Isı Aktarım Temel Mekanizmaları -İletim</vt:lpstr>
      <vt:lpstr>Bu Hafta</vt:lpstr>
      <vt:lpstr>Isı Transfer Mekanizmaları</vt:lpstr>
      <vt:lpstr>PowerPoint Presentation</vt:lpstr>
      <vt:lpstr>Isı Transferinin Halları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Isı Transfer Mekanizmaları - İletim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1-5</vt:lpstr>
      <vt:lpstr>Örnek 1-5</vt:lpstr>
      <vt:lpstr>Örnek 1-5 - Çözüm</vt:lpstr>
      <vt:lpstr>PowerPoint Presentation</vt:lpstr>
      <vt:lpstr>Isıl iletkenlik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1-6 Bir Malzemenin Isıl İletkenliğinin Ölçülmesi</vt:lpstr>
      <vt:lpstr>PowerPoint Presentation</vt:lpstr>
      <vt:lpstr>PowerPoint Presentation</vt:lpstr>
      <vt:lpstr>PowerPoint Presentation</vt:lpstr>
      <vt:lpstr>PowerPoint Presentation</vt:lpstr>
      <vt:lpstr>Örnek 1-6 : ÇÖZÜM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1-75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2026-03-17T19:59:10Z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