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53"/>
  </p:notesMasterIdLst>
  <p:handoutMasterIdLst>
    <p:handoutMasterId r:id="rId54"/>
  </p:handoutMasterIdLst>
  <p:sldIdLst>
    <p:sldId id="256" r:id="rId3"/>
    <p:sldId id="315" r:id="rId4"/>
    <p:sldId id="267" r:id="rId5"/>
    <p:sldId id="312" r:id="rId6"/>
    <p:sldId id="314" r:id="rId7"/>
    <p:sldId id="335" r:id="rId8"/>
    <p:sldId id="268" r:id="rId9"/>
    <p:sldId id="271" r:id="rId10"/>
    <p:sldId id="274" r:id="rId11"/>
    <p:sldId id="272" r:id="rId12"/>
    <p:sldId id="273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336" r:id="rId30"/>
    <p:sldId id="337" r:id="rId31"/>
    <p:sldId id="338" r:id="rId32"/>
    <p:sldId id="344" r:id="rId33"/>
    <p:sldId id="341" r:id="rId34"/>
    <p:sldId id="342" r:id="rId35"/>
    <p:sldId id="345" r:id="rId36"/>
    <p:sldId id="291" r:id="rId37"/>
    <p:sldId id="292" r:id="rId38"/>
    <p:sldId id="316" r:id="rId39"/>
    <p:sldId id="295" r:id="rId40"/>
    <p:sldId id="346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981" autoAdjust="0"/>
  </p:normalViewPr>
  <p:slideViewPr>
    <p:cSldViewPr showGuides="1">
      <p:cViewPr varScale="1">
        <p:scale>
          <a:sx n="48" d="100"/>
          <a:sy n="48" d="100"/>
        </p:scale>
        <p:origin x="67" y="624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04-06-2026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04-06-2026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http://www.rubislawconsulting.com/COSTHERM.htm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86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http://www.rubislawconsulting.com/COSTHERM.htm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56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http://www.rubislawconsulting.com/COSTHERM.htm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15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04-06-2026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04-06-2026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04-06-2026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04-06-2026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highered.mheducation.com/sites/0073398187/information_center_view0/index.html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ve Kütle Transferi</a:t>
            </a:r>
            <a:br>
              <a:rPr lang="ar-SY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Genel Tanıtım ve Giriş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8" y="4344914"/>
            <a:ext cx="7986223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Farhan ALFİN		2019-2020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2" y="260648"/>
            <a:ext cx="2143125" cy="214312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2EA72ED-B1B8-4D5D-AC63-FEB0796D9C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433" y="273064"/>
            <a:ext cx="2700533" cy="27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60000"/>
            <a:ext cx="8893464" cy="6120679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 çözümleme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belirli bir durum değişimini gerçekleştirmek için gereken ısı miktarını söyler.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İşlemin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ne kadar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süreceği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ilgili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 vermez.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Örneğin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termos içerisindeki 90 °C sıcaklıktaki kahvenin 80 °C’ ye kadar soğuduğunda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aktarılan ısı miktarı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 çözümleme 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belirlenebilir.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termostaki sıcak kahvenin belirli bir sıcaklığa kadar soğumasının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kadar zaman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alacağı “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transferi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ile belirlenir.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812" y="764704"/>
            <a:ext cx="2070879" cy="233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0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7675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Fakat kullanıcı için önemli olan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soğumanın ne kadar süreceği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dir. Bu ise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transferinin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konusudur.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denge durumları ile bir denge durumundan diğer denge durumuna olan değişimler ile ilgilenir.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transferi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ısıl dengesi bozulmuş sistemler ile ilgilenir.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yüzden ısı transferi çalışmaları sadece TD prensiplere dayanmaz.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 kanunları, ısı transferi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bilimi için 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çerçeve oluşturur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72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transferi için zorlayıcı etki sıcaklık (T) farkıdır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Belirli bir yöndeki ısı transfer hızı, o yöndeki sıcaklık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gardyanının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büyüklüğüne bağlıdır.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Sıcaklık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gradyanı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birim uzunluk başına T farkı veya T’daki değişim hızıdır. 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gradyanı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ne kadar büyükse ısı transfer hızı da o kadar yüksektir.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A7AEC78-27C3-4C0C-B983-E43AD3CED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90"/>
          <a:stretch/>
        </p:blipFill>
        <p:spPr bwMode="auto">
          <a:xfrm>
            <a:off x="6886500" y="3992516"/>
            <a:ext cx="2741559" cy="2207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78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Mühendislik ısı transferi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Uygulamada karşılaşılan ısı transferi problemleri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grupta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incelenebilir;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transfer hızı hesaplama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belirli bir T farkı için,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 olan bir sistemin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ısı transfer hızının belirlenmesi.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Boyutlandırma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tanımlı bir T farkı durumunda, belirli bir hızda ısının transfer edilmesi için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sistemin boyutunun belirlenmesi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problemleri.</a:t>
            </a:r>
          </a:p>
        </p:txBody>
      </p:sp>
    </p:spTree>
    <p:extLst>
      <p:ext uri="{BB962C8B-B14F-4D97-AF65-F5344CB8AC3E}">
        <p14:creationId xmlns:p14="http://schemas.microsoft.com/office/powerpoint/2010/main" val="27797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mühendislik düzeneği veya işlemi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 deneysel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(deney ve ölçüm yapım)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 de analitik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(çözümleme veya hesaplamayla) araştırılabilir.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Deneysel yaklaşım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pahalı, zaman alıcı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çoğunlukla pratik değildir.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Analitik yaklaşım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hızlı ve pahalı olmamak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avantajına sahiptir.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35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Mühendislikte Modelleme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Fiziksel problemlerin matematik modellenmesi.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 ve mühendislikte geniş ölçekteki problemleri incelemek için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denk.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kullanılır.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Fakat uygulamada karşılaşılan çoğu problem,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denk.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gerek kalmadan çözülebilir.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ifferential equations sigma ile ilgili gÃ¶rsel sonucu">
            <a:extLst>
              <a:ext uri="{FF2B5EF4-FFF2-40B4-BE49-F238E27FC236}">
                <a16:creationId xmlns:a16="http://schemas.microsoft.com/office/drawing/2014/main" id="{F20E9009-4FD8-4A68-B2EA-DA5698CBA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36" y="4592823"/>
            <a:ext cx="3696071" cy="208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98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Kesin sonuç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veren modeller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karmaşık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olup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çözüm süresi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uzundur.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Basit modeller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ise kolayca çözülebilir fakat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yeterli hassasiyette değillerdir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Problem çözülürken bu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iki yöntem arasında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tercih yapılmalıdır.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Doğru çözüm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yeterli sonuçları veren en basit modeldir.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80 20 rule in performance of modeling ile ilgili gÃ¶rsel sonucu">
            <a:extLst>
              <a:ext uri="{FF2B5EF4-FFF2-40B4-BE49-F238E27FC236}">
                <a16:creationId xmlns:a16="http://schemas.microsoft.com/office/drawing/2014/main" id="{3EB36298-E9A2-4097-AEAF-46AFC56A2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324" y="5157192"/>
            <a:ext cx="2759555" cy="147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48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gösterdiği fiziksel problemin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 özelliklerini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yansıtmalıdır.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çözümlemeden elde edilen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sonuç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ların, problem basitleştirilirken yapılan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kabuller ölçüsünde hassas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olacağı unutulmamalıdır.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80 20 rule in performance of modeling ile ilgili gÃ¶rsel sonucu">
            <a:extLst>
              <a:ext uri="{FF2B5EF4-FFF2-40B4-BE49-F238E27FC236}">
                <a16:creationId xmlns:a16="http://schemas.microsoft.com/office/drawing/2014/main" id="{A994C11F-B656-4F21-B795-A22A34DB2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332" y="3412194"/>
            <a:ext cx="5213982" cy="278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17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60000"/>
            <a:ext cx="7093263" cy="597666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Patatesin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fırında pişirilmesi işlemi,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özelliklerine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sahip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küresel katı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gibi modellenerek, analitik olarak basit bir şekilde incelenebilir.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binanın ısı kayıpları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çözümlenirken,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kötü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şartlardaki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kayıpları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dikkate alınır ve bu ısı kayıplarını karşılamaya yetecek bir kazan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emniyet faktörü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dikkate alınarak seçilir.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700" y="1268760"/>
            <a:ext cx="3214093" cy="279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2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ve Enerjinin Diğer Türleri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 türleri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ısıl, mekanik, kinetik (KE), potansiyel (PE), elektrik, manyetik, kimyasal ve nükleer enerji.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Bunların toplamı sistemin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toplam enerjisini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(E) oluşturur.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Uluslar arası enerji birimi,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joule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(J) dür.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başka enerji birimi kaloridir. 14,5 °C’deki 1 g suyun sıcaklığını 1 °C arttırmak için gerekli enerjidir.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 cal= 4,1868 J</a:t>
            </a:r>
          </a:p>
        </p:txBody>
      </p:sp>
    </p:spTree>
    <p:extLst>
      <p:ext uri="{BB962C8B-B14F-4D97-AF65-F5344CB8AC3E}">
        <p14:creationId xmlns:p14="http://schemas.microsoft.com/office/powerpoint/2010/main" val="287681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/>
          <a:lstStyle/>
          <a:p>
            <a:pPr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052737"/>
            <a:ext cx="6150366" cy="5119463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</a:pP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 Paul Singh </a:t>
            </a:r>
            <a:r>
              <a:rPr lang="tr-TR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Dennis</a:t>
            </a: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R. </a:t>
            </a:r>
            <a:r>
              <a:rPr lang="tr-TR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Heldman</a:t>
            </a:r>
            <a:endParaRPr lang="tr-T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lnSpc>
                <a:spcPct val="150000"/>
              </a:lnSpc>
            </a:pP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Çeviri </a:t>
            </a:r>
            <a:r>
              <a:rPr lang="tr-TR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Edştörü</a:t>
            </a: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Prof. Dr. Taner Baysal, Doç. Dr. Filiz </a:t>
            </a:r>
            <a:r>
              <a:rPr lang="tr-TR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İçier</a:t>
            </a: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rtl="0" fontAlgn="base">
              <a:lnSpc>
                <a:spcPct val="150000"/>
              </a:lnSpc>
            </a:pP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2014,</a:t>
            </a:r>
          </a:p>
          <a:p>
            <a:pPr algn="l" rtl="0" fontAlgn="base">
              <a:lnSpc>
                <a:spcPct val="150000"/>
              </a:lnSpc>
            </a:pP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Gıda Mühendisliğine Giriş</a:t>
            </a:r>
          </a:p>
          <a:p>
            <a:pPr algn="l" rtl="0" fontAlgn="base">
              <a:lnSpc>
                <a:spcPct val="150000"/>
              </a:lnSpc>
            </a:pP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Basımdan Çeviri</a:t>
            </a:r>
          </a:p>
          <a:p>
            <a:pPr algn="l" rtl="0" fontAlgn="base">
              <a:lnSpc>
                <a:spcPct val="150000"/>
              </a:lnSpc>
            </a:pP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Nobel Akademik Yayıncılık Eğitim Danışmanlık.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C081BB-FBCB-4A3F-8B3F-3B6D2C6D5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802" y="1052737"/>
            <a:ext cx="3632435" cy="511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2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7675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Mikroskobik enerji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sistemin moleküler yapısıyla ve moleküler hareketliliği ile ilgili enerji.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İç enerji (U);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bütün mikroskobik enerji biçimlerinin toplamı.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İç enerji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moleküllerin KE ve PE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lerinin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toplamı olarak da tanımlanır.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Duyulur enerji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duyulur ısı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sistemin iç enerjisinin moleküllerin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 ile ilgili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kısmıdır.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40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İç enerji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zamanda bir sistemin molekülleri arasındaki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moleküller arası kuvvetlerle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 ilişkilidir.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Bunlar molekülleri birbirlerine bağlayan kuvvetlerdir ve beklendiği gibi kuvvetler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katılarda en kuvvetli, gazlarda en zayıftır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Eğer bir katı veya sıvının moleküllerine yeteri kadar enerji verilirse, moleküller bu moleküler kuvvetleri yenerek kolayca ayrılacak ve sistemi bir gaza dönüştürecektir. Bu 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 değişimi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işlemidir.</a:t>
            </a:r>
          </a:p>
        </p:txBody>
      </p:sp>
    </p:spTree>
    <p:extLst>
      <p:ext uri="{BB962C8B-B14F-4D97-AF65-F5344CB8AC3E}">
        <p14:creationId xmlns:p14="http://schemas.microsoft.com/office/powerpoint/2010/main" val="375640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7675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Gizli enerji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(gizli ısı); sistemin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 durumu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ilgili iç enerjisidir.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 fazındaki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sistemin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 enerjisi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katı veya sıvı fazdakine göre daha yüksektir.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Kimyasal (bağ) enerjisi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moleküldeki atomik bağlarla ilgili iç enerji.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Nükleer enerji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atomun kendi çekirdeğinin içindeki bağlarla ilgili iç enerji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2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60000"/>
            <a:ext cx="6877239" cy="626469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Entalpi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(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h = u + P V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), sıvı yada gaz kütlesinin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 ağırlığının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TD enerjidir.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V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terimi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akış işi (veya akış enerjisi) akışkanı itmek ve akışı sürdürmek için gerekli olan enerjidir.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duran akışkanın mikroskobik enerjisini,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akmakta olan akışkanın mikroskobik enerjisini göstermektedir.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636" y="1772816"/>
            <a:ext cx="3934173" cy="266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4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Gazların, Sıvıların ve Katıların Özgül Isıları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Özgül ısı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bir maddenin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 kütlesinin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sıcaklığını, belirli bir yolla,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derece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arttırmak için gerekli enerji.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sabit hacimdeki özgül ısı,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sabit basınçtaki özgül ısı,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tr-TR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sabit basınçta genişleme işi için sisteme enerji verildiğinden dolayı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İdeal gazlar için;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724" y="1772816"/>
            <a:ext cx="2915022" cy="21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1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Özgül ısının birimi;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/kg °C veya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/kg K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T(°C) =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T(K)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Maddelerin özgül ısıları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sıcaklığa bağlı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değişir.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678" y="2492896"/>
            <a:ext cx="5564316" cy="299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3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İdeal bir gazın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deki sonlu değişim;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v,ort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T	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		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p,ort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/kg)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v,ort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ve		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p,ort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28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7675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Sıkıştırılamaz madde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özgül hacmi (veya yoğunluğu) T ve P ile değişmeyen madde.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Katı ve sıvılar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sıkıştırılamaz olarak kabul edilirler.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Katı ve sıvıların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deki değişimler sadece T lığa bağlı olduğundan;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v,ort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T 		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v,ort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 hesaplanan orta özgül ısı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548" y="4221088"/>
            <a:ext cx="280035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6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Gıdaların Özgül Isıları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1052737"/>
                <a:ext cx="9782801" cy="5119463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Özgül ısı, birim kütleye sahip ürünün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faz değişimine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maruz kalmadan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sıcaklığında bir birim değişime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neden olacak kazanılması ya da kaybedilmesi </a:t>
                </a:r>
                <a:r>
                  <a:rPr lang="tr-TR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gereken ısı miktarıdır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(∆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Gıda Maddelerinde bu özellik gıdanın kompozisyonu, nem içeriği gibi birçok bileşenin fonksiyonudur.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1052737"/>
                <a:ext cx="9782801" cy="5119463"/>
              </a:xfrm>
              <a:blipFill>
                <a:blip r:embed="rId3"/>
                <a:stretch>
                  <a:fillRect l="-1433" r="-10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ikdörtgen 1">
            <a:extLst>
              <a:ext uri="{FF2B5EF4-FFF2-40B4-BE49-F238E27FC236}">
                <a16:creationId xmlns:a16="http://schemas.microsoft.com/office/drawing/2014/main" id="{8E191025-D837-46E2-9C56-D03BB1E15FEF}"/>
              </a:ext>
            </a:extLst>
          </p:cNvPr>
          <p:cNvSpPr/>
          <p:nvPr/>
        </p:nvSpPr>
        <p:spPr>
          <a:xfrm>
            <a:off x="3502124" y="5987534"/>
            <a:ext cx="5707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http://www.rubislawconsulting.com/COSTHERM.htm</a:t>
            </a:r>
          </a:p>
        </p:txBody>
      </p:sp>
    </p:spTree>
    <p:extLst>
      <p:ext uri="{BB962C8B-B14F-4D97-AF65-F5344CB8AC3E}">
        <p14:creationId xmlns:p14="http://schemas.microsoft.com/office/powerpoint/2010/main" val="222243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7675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Gıdanın özgül ısısı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 içeriği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arttıkça artar.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Yüksek basınç uygulamaları hariç çoğu gıda işleme uygulamasında, basınç sabit tutulduğu için sabit basınçtaki özgül ısıyı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kullanılır.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Faz değişimi oluşan işlemlerde, örneğin donma ve çözünme,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görünür özgül ısı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Görünür özgül ısı, hissedilir ısıya ek olarak faz değişimi sırasında gerekli ısıyı da kapsamaktadır.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48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/>
          <a:lstStyle/>
          <a:p>
            <a:pPr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444" y="1567625"/>
            <a:ext cx="3938932" cy="50914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436" y="1558497"/>
            <a:ext cx="4130377" cy="509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602132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Gıdaların özgül ısıları değerleri elde etmek için iki yol vardır.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Basılı kaynaklarda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bulunan tablolarda bulunmaktadır.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Özgül ısı değerine ulaşmak için diğer bir yol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eşitlikleri kullanarak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tahminlemektir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914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60000"/>
                <a:ext cx="9782801" cy="602132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 err="1"/>
                  <a:t>Choi</a:t>
                </a:r>
                <a:r>
                  <a:rPr lang="tr-TR" dirty="0"/>
                  <a:t> ve </a:t>
                </a:r>
                <a:r>
                  <a:rPr lang="tr-TR" dirty="0" err="1"/>
                  <a:t>Okos</a:t>
                </a:r>
                <a:r>
                  <a:rPr lang="tr-TR" dirty="0"/>
                  <a:t> (1986) kompozisyon ve sıcaklığa bağlı olarak özgül ısıyı </a:t>
                </a:r>
                <a:r>
                  <a:rPr lang="tr-TR" dirty="0" err="1"/>
                  <a:t>tahminleyebilmek</a:t>
                </a:r>
                <a:r>
                  <a:rPr lang="tr-TR" dirty="0"/>
                  <a:t> için daha kapsamlı bir model ortaya koymuştur. Bu model aşağıdaki gibidir: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𝑝𝑖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X </a:t>
                </a:r>
                <a:r>
                  <a:rPr lang="tr-TR" i="1" dirty="0"/>
                  <a:t>i</a:t>
                </a:r>
                <a:r>
                  <a:rPr lang="tr-TR" dirty="0"/>
                  <a:t>. bileşenin oranı; </a:t>
                </a:r>
                <a:r>
                  <a:rPr lang="tr-TR" i="1" dirty="0"/>
                  <a:t>n</a:t>
                </a:r>
                <a:r>
                  <a:rPr lang="tr-TR" dirty="0"/>
                  <a:t> gıda bileşenlerinin toplam sayısını ve </a:t>
                </a:r>
                <a:r>
                  <a:rPr lang="tr-TR" dirty="0" err="1"/>
                  <a:t>c</a:t>
                </a:r>
                <a:r>
                  <a:rPr lang="tr-TR" i="1" baseline="-25000" dirty="0" err="1"/>
                  <a:t>pi</a:t>
                </a:r>
                <a:r>
                  <a:rPr lang="tr-TR" dirty="0"/>
                  <a:t> </a:t>
                </a:r>
                <a:r>
                  <a:rPr lang="tr-TR" i="1" dirty="0"/>
                  <a:t>i</a:t>
                </a:r>
                <a:r>
                  <a:rPr lang="tr-TR" dirty="0"/>
                  <a:t> bileşenin özgül ısısıdır. </a:t>
                </a:r>
                <a:endParaRPr lang="en-US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en-US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en-US" dirty="0">
                  <a:latin typeface="Corbel" panose="020B050302020402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60000"/>
                <a:ext cx="9782801" cy="602132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740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602132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Tablo A.2.9 saf gıda bileşenlerinin sıcaklığa bağlı özgül ısılarını vermektedir.</a:t>
            </a:r>
            <a:endParaRPr lang="en-US" dirty="0">
              <a:latin typeface="Corbel" panose="020B0503020204020204" pitchFamily="34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74C1C96-2701-45E3-8ECA-DE250E1E30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72" t="30036" r="13074" b="18477"/>
          <a:stretch/>
        </p:blipFill>
        <p:spPr>
          <a:xfrm>
            <a:off x="1197867" y="1916832"/>
            <a:ext cx="10287947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4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r>
              <a:rPr lang="tr-TR" b="1" dirty="0"/>
              <a:t>Örnek 4.1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Aşağıdaki kompozisyona sahip bir model gıdanın özgül ısısını </a:t>
            </a:r>
            <a:r>
              <a:rPr lang="tr-TR" dirty="0" err="1"/>
              <a:t>tahminleyiniz</a:t>
            </a:r>
            <a:r>
              <a:rPr lang="tr-TR" dirty="0"/>
              <a:t>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%40 karbonhidrat, %20 protein, %10 yağ, %5 kül ve %25 nem.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dirty="0" err="1"/>
              <a:t>X</a:t>
            </a:r>
            <a:r>
              <a:rPr lang="tr-TR" baseline="-25000" dirty="0" err="1"/>
              <a:t>h</a:t>
            </a:r>
            <a:r>
              <a:rPr lang="tr-TR" dirty="0"/>
              <a:t> = 0,4 	</a:t>
            </a:r>
            <a:r>
              <a:rPr lang="tr-TR" dirty="0" err="1"/>
              <a:t>X</a:t>
            </a:r>
            <a:r>
              <a:rPr lang="tr-TR" baseline="-25000" dirty="0" err="1"/>
              <a:t>p</a:t>
            </a:r>
            <a:r>
              <a:rPr lang="tr-TR" dirty="0"/>
              <a:t> = 0,2 	</a:t>
            </a:r>
            <a:r>
              <a:rPr lang="tr-TR" dirty="0" err="1"/>
              <a:t>X</a:t>
            </a:r>
            <a:r>
              <a:rPr lang="tr-TR" baseline="-25000" dirty="0" err="1"/>
              <a:t>f</a:t>
            </a:r>
            <a:r>
              <a:rPr lang="tr-TR" baseline="-25000" dirty="0"/>
              <a:t> </a:t>
            </a:r>
            <a:r>
              <a:rPr lang="tr-TR" dirty="0"/>
              <a:t>= 0,1	</a:t>
            </a:r>
            <a:r>
              <a:rPr lang="tr-TR" dirty="0" err="1"/>
              <a:t>X</a:t>
            </a:r>
            <a:r>
              <a:rPr lang="tr-TR" baseline="-25000" dirty="0" err="1"/>
              <a:t>a</a:t>
            </a:r>
            <a:r>
              <a:rPr lang="tr-TR" dirty="0"/>
              <a:t> = 0,05 	</a:t>
            </a:r>
            <a:r>
              <a:rPr lang="tr-TR" dirty="0" err="1"/>
              <a:t>X</a:t>
            </a:r>
            <a:r>
              <a:rPr lang="tr-TR" baseline="-25000" dirty="0" err="1"/>
              <a:t>m</a:t>
            </a:r>
            <a:r>
              <a:rPr lang="tr-TR" dirty="0"/>
              <a:t> = 0,25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89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/>
            <a:r>
              <a:rPr lang="tr-TR" b="1" dirty="0"/>
              <a:t>Ödev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F6C2837-6796-454A-920A-E4DFC2B779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781" r="51181" b="47898"/>
          <a:stretch/>
        </p:blipFill>
        <p:spPr>
          <a:xfrm>
            <a:off x="1106592" y="1412776"/>
            <a:ext cx="1075648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 Transferi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 Transferi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bir kütleye veya kütleden olan enerji iki mekanizma ile aktarılabilir;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transferi (Q)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+	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 (W)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 zamanda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yapılan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güç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sistemin enerjisi iş yaparken azalır, sisteme iş verirken artar.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Otomobil motorları, hidrolik, buhar ve gaz türbinleri iş üretir, kompresör, pompa ve karıştırıcılar ise iş tüketirler.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1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360000"/>
            <a:ext cx="4861016" cy="58395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Duyulur ve gizli ısı şekillerindeki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 enerjiler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farkı sonucu transfer edilebilirler.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ısıl enerji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adlandırılırlar.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528" y="764704"/>
            <a:ext cx="507377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8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Bazı Terimler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1052737"/>
                <a:ext cx="9782801" cy="5119463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Isı = ısıl enerji,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Sistem ısısı = Sistemin ısıl enerji içeriği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Isı akışı = ısıl enerjinin transferi.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Isı transferi = ısıl enerjinin aktarılması.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Q;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işlem esnasında transfer edilen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ısı miktarı (J)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ısı transfer hızı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, birim zamanda transfer edilen ısı miktarı, (J/s=W)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1052737"/>
                <a:ext cx="9782801" cy="5119463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950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60000"/>
                <a:ext cx="10045592" cy="5839544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Isı transferi doğrultusuna dik, birim alan başına ısı transfer hızı,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ısı akısı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olarak adlandırılır.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Ort. Isı akısı;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̇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(w/m</a:t>
                </a:r>
                <a:r>
                  <a:rPr lang="en-US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60000"/>
                <a:ext cx="10045592" cy="5839544"/>
              </a:xfrm>
              <a:blipFill>
                <a:blip r:embed="rId2"/>
                <a:stretch>
                  <a:fillRect l="-139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647" y="1862561"/>
            <a:ext cx="4218590" cy="430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5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 Denkliği</a:t>
            </a:r>
            <a:endParaRPr lang="tr-TR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Enerjinin korunma prensibi olarak da bilinen termodinamiğin birinci kanunu, </a:t>
            </a:r>
            <a:r>
              <a:rPr lang="tr-TR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işlem süresince enerjinin varan yok, yoktan var edilemeyeceğini, sadece biçim değiştirebileceğini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işlem sırasında bir sistemin toplam enerjisindeki net değişme (artış veya azalış), işlem esnasında sisteme giren ve çıkan toplam enerjiler arasındaki farka eşittir.</a:t>
            </a:r>
          </a:p>
        </p:txBody>
      </p:sp>
    </p:spTree>
    <p:extLst>
      <p:ext uri="{BB962C8B-B14F-4D97-AF65-F5344CB8AC3E}">
        <p14:creationId xmlns:p14="http://schemas.microsoft.com/office/powerpoint/2010/main" val="23009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/>
          <a:lstStyle/>
          <a:p>
            <a:pPr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/>
          <a:lstStyle/>
          <a:p>
            <a:pPr algn="l" rt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http://highered.mheducation.com/sites/0073398187/information_center_view0/index.html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Chapter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REFRIGERATION AND FREEZING OF FOODS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highered.mheducation.com/sites/dl/free/0073398187/cover/Cengel5e15jl_n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115" y="2492896"/>
            <a:ext cx="2920081" cy="36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4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60000"/>
                <a:ext cx="10261616" cy="5040560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𝑆𝑖𝑠𝑡𝑒𝑚𝑒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𝑔𝑖𝑟𝑒𝑛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𝑡𝑜𝑝𝑙𝑎𝑚</m:t>
                              </m:r>
                            </m: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𝑒𝑛𝑒𝑟𝑗𝑖</m:t>
                              </m:r>
                            </m:e>
                          </m:eqAr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𝑆𝑖𝑠𝑡𝑒𝑚𝑑𝑒𝑛</m:t>
                              </m:r>
                            </m: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𝚤𝑘𝑎𝑛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𝑡𝑜𝑝𝑙𝑎𝑚</m:t>
                              </m:r>
                            </m: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𝑒𝑛𝑒𝑟𝑗𝑖</m:t>
                              </m:r>
                            </m:e>
                          </m:eqAr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𝑆𝑖𝑠𝑡𝑒𝑚𝑖𝑛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𝑡𝑜𝑝𝑙𝑎𝑚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𝑒𝑛𝑒𝑟𝑗𝑖𝑠𝑖𝑛𝑑𝑒𝑘𝑖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𝑑𝑒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ğ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𝑖𝑚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tr-TR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Her hangi bir işlemden geçen, her hangi bir sistem için;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𝑔𝑖𝑟𝑒𝑛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𝚤𝑘𝑎𝑛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𝑠𝑖𝑠𝑡𝑒𝑚</m:t>
                          </m:r>
                        </m:sub>
                      </m:sSub>
                    </m:oMath>
                  </m:oMathPara>
                </a14:m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60000"/>
                <a:ext cx="10261616" cy="5040560"/>
              </a:xfrm>
              <a:blipFill>
                <a:blip r:embed="rId2"/>
                <a:stretch>
                  <a:fillRect l="-118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091898" y="4584314"/>
            <a:ext cx="2684604" cy="120032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Isı, iş ve kütle </a:t>
            </a:r>
          </a:p>
          <a:p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ile net enerji transferi</a:t>
            </a:r>
          </a:p>
        </p:txBody>
      </p:sp>
      <p:sp>
        <p:nvSpPr>
          <p:cNvPr id="4" name="Rectangle 3"/>
          <p:cNvSpPr/>
          <p:nvPr/>
        </p:nvSpPr>
        <p:spPr>
          <a:xfrm>
            <a:off x="6958508" y="4584314"/>
            <a:ext cx="2952328" cy="120032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a-DK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İç enerji, KE, PE vb</a:t>
            </a:r>
            <a:endParaRPr lang="tr-TR" sz="2400" dirty="0">
              <a:solidFill>
                <a:srgbClr val="1F487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Enerjilerdeki değişim</a:t>
            </a:r>
          </a:p>
        </p:txBody>
      </p:sp>
      <p:sp>
        <p:nvSpPr>
          <p:cNvPr id="6" name="Right Brace 5"/>
          <p:cNvSpPr/>
          <p:nvPr/>
        </p:nvSpPr>
        <p:spPr>
          <a:xfrm rot="5400000">
            <a:off x="5249076" y="3338232"/>
            <a:ext cx="512693" cy="170234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 rot="5400000">
            <a:off x="7697348" y="3338233"/>
            <a:ext cx="512693" cy="170234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26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60000"/>
                <a:ext cx="9782801" cy="5839544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Hız cinsinden;</a:t>
                </a:r>
                <a:endParaRPr lang="tr-TR" b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𝑔𝑖𝑟𝑒𝑛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𝚤𝑘𝑎𝑛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𝑠𝑖𝑠𝑡𝑒𝑚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		(W)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60000"/>
                <a:ext cx="9782801" cy="5839544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854052" y="2566645"/>
            <a:ext cx="3058354" cy="120032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Isı, iş ve kütle </a:t>
            </a:r>
          </a:p>
          <a:p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ile net enerji transferi hızı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4412" y="2566644"/>
            <a:ext cx="3168352" cy="120032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a-DK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İç enerji, KE, PE vb</a:t>
            </a:r>
            <a:endParaRPr lang="tr-TR" sz="2400" dirty="0">
              <a:solidFill>
                <a:srgbClr val="1F487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Enerjilerdeki değişim hızı</a:t>
            </a:r>
          </a:p>
        </p:txBody>
      </p:sp>
      <p:sp>
        <p:nvSpPr>
          <p:cNvPr id="6" name="Right Brace 5"/>
          <p:cNvSpPr/>
          <p:nvPr/>
        </p:nvSpPr>
        <p:spPr>
          <a:xfrm rot="5400000">
            <a:off x="4384980" y="1320563"/>
            <a:ext cx="512693" cy="170234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 rot="5400000">
            <a:off x="6833252" y="1320564"/>
            <a:ext cx="512693" cy="170234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90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6" y="360000"/>
                <a:ext cx="9782801" cy="5839544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Enerji bir özelliktir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, Sistemin durumu değişmedikçe özelliğin değeri de değişmez.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Eğer bir sistemin durumu, bir işlem süresince değişmez ise (</a:t>
                </a:r>
                <a:r>
                  <a:rPr lang="el-GR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tr-TR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tr-TR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</a:t>
                </a:r>
                <a:r>
                  <a:rPr lang="tr-TR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=0) buna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sürekli işlem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denir.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Sürekli bir sistemin hız cinsinden enerji dengesi;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𝑔𝑖𝑟𝑒𝑛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𝚤𝑘𝑎𝑛</m:t>
                        </m:r>
                      </m:sub>
                    </m:sSub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	(W)</a:t>
                </a:r>
              </a:p>
              <a:p>
                <a:pPr algn="l" rtl="0">
                  <a:lnSpc>
                    <a:spcPct val="150000"/>
                  </a:lnSpc>
                </a:pPr>
                <a:endParaRPr lang="tr-TR" b="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6" y="360000"/>
                <a:ext cx="9782801" cy="5839544"/>
              </a:xfrm>
              <a:blipFill>
                <a:blip r:embed="rId2"/>
                <a:stretch>
                  <a:fillRect l="-1433" r="-186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726" y="4149080"/>
            <a:ext cx="3859193" cy="23639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01924" y="5301208"/>
            <a:ext cx="2775006" cy="92333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rgbClr val="1F487C"/>
                </a:solidFill>
                <a:latin typeface="Comic Sans MS" panose="030F0702030302020204" pitchFamily="66" charset="0"/>
              </a:rPr>
              <a:t>Isı, iş ve kütle </a:t>
            </a:r>
          </a:p>
          <a:p>
            <a:pPr algn="ctr"/>
            <a:r>
              <a:rPr lang="tr-TR" dirty="0">
                <a:solidFill>
                  <a:srgbClr val="1F487C"/>
                </a:solidFill>
                <a:latin typeface="Comic Sans MS" panose="030F0702030302020204" pitchFamily="66" charset="0"/>
              </a:rPr>
              <a:t>ile giren net enerji transfer hızı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44521" y="5313982"/>
            <a:ext cx="2613567" cy="92333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rgbClr val="1F487C"/>
                </a:solidFill>
                <a:latin typeface="Comic Sans MS" panose="030F0702030302020204" pitchFamily="66" charset="0"/>
              </a:rPr>
              <a:t>Isı, iş ve kütle ile çıkan net enerji transfer hızı</a:t>
            </a:r>
          </a:p>
        </p:txBody>
      </p:sp>
      <p:sp>
        <p:nvSpPr>
          <p:cNvPr id="12" name="Right Brace 11"/>
          <p:cNvSpPr/>
          <p:nvPr/>
        </p:nvSpPr>
        <p:spPr>
          <a:xfrm rot="5400000">
            <a:off x="3867647" y="4647653"/>
            <a:ext cx="205057" cy="792088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15" name="Right Brace 14"/>
          <p:cNvSpPr/>
          <p:nvPr/>
        </p:nvSpPr>
        <p:spPr>
          <a:xfrm rot="5400000">
            <a:off x="5338036" y="4647653"/>
            <a:ext cx="205058" cy="792088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Dikkate değer elektrik, manyetik, hareket, yer çekimi ve yüzey gerilme etkileri yok ise;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endParaRPr lang="tr-TR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transferi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çözümlemesinde enerjinin,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sıcaklık farkı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sonucu transfer edilen biçimleriyle (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veya ısıl enerji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ilgilenilir.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dengesi yazılıp;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nükleer, kimyasal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elektrik enerjilerinin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ısıl enerjiye dönüşümü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üretimi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olarak ele alınır.</a:t>
            </a:r>
          </a:p>
        </p:txBody>
      </p:sp>
    </p:spTree>
    <p:extLst>
      <p:ext uri="{BB962C8B-B14F-4D97-AF65-F5344CB8AC3E}">
        <p14:creationId xmlns:p14="http://schemas.microsoft.com/office/powerpoint/2010/main" val="267744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60000"/>
                <a:ext cx="9782801" cy="57675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𝑔𝑖𝑟𝑒𝑛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𝚤𝑘𝑎𝑛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𝑟𝑒𝑡𝑖𝑚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𝐼𝑠𝚤𝑙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𝑠𝑖𝑠𝑡𝑒𝑚</m:t>
                        </m:r>
                      </m:sub>
                    </m:sSub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	(J)</a:t>
                </a:r>
              </a:p>
              <a:p>
                <a:pPr marL="0" indent="0" algn="l" rtl="0">
                  <a:lnSpc>
                    <a:spcPct val="150000"/>
                  </a:lnSpc>
                  <a:buFont typeface="Euphemia" pitchFamily="34" charset="0"/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60000"/>
                <a:ext cx="9782801" cy="57675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430114" y="1623267"/>
            <a:ext cx="1656184" cy="83099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Net ısı transferi</a:t>
            </a:r>
          </a:p>
        </p:txBody>
      </p:sp>
      <p:sp>
        <p:nvSpPr>
          <p:cNvPr id="6" name="Rectangle 5"/>
          <p:cNvSpPr/>
          <p:nvPr/>
        </p:nvSpPr>
        <p:spPr>
          <a:xfrm>
            <a:off x="5797537" y="1623267"/>
            <a:ext cx="1207422" cy="83099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Isı üretimi</a:t>
            </a:r>
          </a:p>
        </p:txBody>
      </p:sp>
      <p:sp>
        <p:nvSpPr>
          <p:cNvPr id="7" name="Right Brace 6"/>
          <p:cNvSpPr/>
          <p:nvPr/>
        </p:nvSpPr>
        <p:spPr>
          <a:xfrm rot="5400000">
            <a:off x="4155677" y="111150"/>
            <a:ext cx="205059" cy="2376264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8" name="Right Brace 7"/>
          <p:cNvSpPr/>
          <p:nvPr/>
        </p:nvSpPr>
        <p:spPr>
          <a:xfrm rot="5400000">
            <a:off x="8188291" y="399346"/>
            <a:ext cx="205056" cy="1799871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9" name="Right Brace 8"/>
          <p:cNvSpPr/>
          <p:nvPr/>
        </p:nvSpPr>
        <p:spPr>
          <a:xfrm rot="5400000">
            <a:off x="6332283" y="708457"/>
            <a:ext cx="137930" cy="1114520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7390884" y="1623267"/>
            <a:ext cx="1799871" cy="120032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rgbClr val="1F487C"/>
                </a:solidFill>
                <a:latin typeface="Comic Sans MS" panose="030F0702030302020204" pitchFamily="66" charset="0"/>
              </a:rPr>
              <a:t>Sistemin ısı enerji değişim,</a:t>
            </a:r>
          </a:p>
        </p:txBody>
      </p:sp>
    </p:spTree>
    <p:extLst>
      <p:ext uri="{BB962C8B-B14F-4D97-AF65-F5344CB8AC3E}">
        <p14:creationId xmlns:p14="http://schemas.microsoft.com/office/powerpoint/2010/main" val="41552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Kapalı Sistemler için Enerji Dengesi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1052737"/>
                <a:ext cx="8245392" cy="51194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Kapalı sistemlerin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kütlesi sabit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olup,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toplam E, iç enerji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den oluşmuştur.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Sabit kapalı sistem için enerji dengesi;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𝑔𝑖𝑟𝑒𝑛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𝚤𝑘𝑎𝑛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	(J)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Sistem sadece ısı transferi içeriyorsa ve sınırlarında </a:t>
                </a:r>
                <a:r>
                  <a:rPr lang="tr-TR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iş alışverişi yoksa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			(J)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1052737"/>
                <a:ext cx="8245392" cy="5119463"/>
              </a:xfrm>
              <a:prstGeom prst="rect">
                <a:avLst/>
              </a:prstGeom>
              <a:blipFill>
                <a:blip r:embed="rId2"/>
                <a:stretch>
                  <a:fillRect l="-1700" r="-1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2410" y="1857090"/>
            <a:ext cx="2345956" cy="314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 Akış Sistemleri için Enerji Dengesi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ortam ile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kütle alışverişi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bulunan sistemler (su ısıtıcı, radyatör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v.b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 hacmi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modellenir.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belli bir konumda </a:t>
            </a:r>
            <a:r>
              <a:rPr lang="tr-T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zamana bağlı değişimin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(sürekli ortaklık)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Üniform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belli bir zamanda bir yüzey veya bölge boyunca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konuma göre değişimin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üniform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dağılım)</a:t>
            </a:r>
          </a:p>
        </p:txBody>
      </p:sp>
    </p:spTree>
    <p:extLst>
      <p:ext uri="{BB962C8B-B14F-4D97-AF65-F5344CB8AC3E}">
        <p14:creationId xmlns:p14="http://schemas.microsoft.com/office/powerpoint/2010/main" val="353222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60000"/>
            <a:ext cx="9782801" cy="5839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 hacminin toplam enerjisi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sürekli bir akış işlemi boyunca sabit kalır. (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CV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=sabit).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 akışlı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açık bir sistem için kontrol hacimdeki toplam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 değişimi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“sıfır”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KH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=0)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akış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işlemi için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KH’ne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 tür enerji (ısı, iş ve kütle transferi) miktarı,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KH’nden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çıkan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enerji miktarına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eşit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olmalıdır.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962" y="4437112"/>
            <a:ext cx="4547748" cy="222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60000"/>
                <a:ext cx="9782801" cy="61206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Kütlesel debi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; bir kesitten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birim zamanda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akan </a:t>
                </a:r>
                <a:r>
                  <a:rPr lang="tr-TR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kütle miktarıdır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Tek boyutlu akış için boru veya kanalda akan akışkanın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kütlesel debisi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(kg/s)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Bir kesitteki akışın kütle debisi; akışkanın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yoğunluğu,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ortalama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akışkan hızı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ve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kesit alanının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çarpımına eşittir.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60000"/>
                <a:ext cx="9782801" cy="6120679"/>
              </a:xfrm>
              <a:prstGeom prst="rect">
                <a:avLst/>
              </a:prstGeom>
              <a:blipFill>
                <a:blip r:embed="rId2"/>
                <a:stretch>
                  <a:fillRect l="-1433" t="-1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940" y="2348880"/>
            <a:ext cx="5378160" cy="237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9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60000"/>
                <a:ext cx="9782801" cy="57675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Hacimsel debi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; bir boru veya kanalın içerisinde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birim zamanda akan akışkan hacmi.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e>
                    </m:acc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𝜐</m:t>
                    </m:r>
                    <m:sSub>
                      <m:sSubPr>
                        <m:ctrlP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̇"/>
                            <m:ctrlPr>
                              <a:rPr lang="tr-T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acc>
                      </m:num>
                      <m:den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		(m</a:t>
                </a:r>
                <a:r>
                  <a:rPr lang="tr-TR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/s)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 giriş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ve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 çıkışı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olan bir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sürekli akış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sistemi için 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KH’ne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giren ve çıkan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kütle akış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debileri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bir birine eşit olmalıdır.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60000"/>
                <a:ext cx="9782801" cy="5767536"/>
              </a:xfrm>
              <a:prstGeom prst="rect">
                <a:avLst/>
              </a:prstGeom>
              <a:blipFill>
                <a:blip r:embed="rId2"/>
                <a:stretch>
                  <a:fillRect l="-1433" r="-11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128" y="4221088"/>
            <a:ext cx="4989415" cy="244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1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/>
          <a:lstStyle/>
          <a:p>
            <a:pPr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Konular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544615"/>
          </a:xfrm>
        </p:spPr>
        <p:txBody>
          <a:bodyPr>
            <a:normAutofit fontScale="70000" lnSpcReduction="20000"/>
          </a:bodyPr>
          <a:lstStyle/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Tanıtım ve Giriş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Aktarım Temel Mekanizmaları –İletim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Taşınım ve Işınım - Eşzamanlı Isı Transfer Mekanizmaları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Yatışkın Hal Isı Aktarımı- İletim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Çok Katmanlı Sistemlerde Isı İletimi</a:t>
            </a:r>
          </a:p>
          <a:p>
            <a:pPr algn="l" rtl="0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Taşınımla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Isı Aktarım Katsayısının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Tahminlenmesi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- Zorlamalı Taşınım </a:t>
            </a:r>
          </a:p>
          <a:p>
            <a:pPr algn="l" rtl="0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Taşınımla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Isı Aktarım Katsayısının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Tahminlenmesi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- Doğal Taşınım 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 Ürünlerinin Isıtılması ve Soğutulması İçin Kullanılan Sistemler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Borulu Isı Değiştirici Tasarımı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Plakalı Isı Değiştirici Tasarımı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Kütle Transfer Mekanizması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Kütle Transfer Mekanizması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Difüzyon Katsayısı</a:t>
            </a:r>
          </a:p>
          <a:p>
            <a:pPr algn="l"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Kütle Transfer Film Teorisi</a:t>
            </a:r>
          </a:p>
        </p:txBody>
      </p:sp>
    </p:spTree>
    <p:extLst>
      <p:ext uri="{BB962C8B-B14F-4D97-AF65-F5344CB8AC3E}">
        <p14:creationId xmlns:p14="http://schemas.microsoft.com/office/powerpoint/2010/main" val="10451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60000"/>
                <a:ext cx="9782801" cy="58395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İş etkileşiminin olmadığı, KE ve PE değişimlerinin ihmal edilebileceği bir sürekli akışlı açık sistemin enerji dengesi;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tr-T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</m:acc>
                    <m:sSub>
                      <m:sSubPr>
                        <m:ctrlPr>
                          <a:rPr lang="tr-T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(</a:t>
                </a:r>
                <a:r>
                  <a:rPr lang="tr-TR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Kj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/s)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KH, giren veya çıkan net ısı transferi hızıdır.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60000"/>
                <a:ext cx="9782801" cy="5839544"/>
              </a:xfrm>
              <a:prstGeom prst="rect">
                <a:avLst/>
              </a:prstGeo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14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/>
          <a:lstStyle/>
          <a:p>
            <a:pPr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hafta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544615"/>
          </a:xfrm>
        </p:spPr>
        <p:txBody>
          <a:bodyPr>
            <a:normAutofit fontScale="77500" lnSpcReduction="2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Giriş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Termodinamik ve Isı Transferi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Mühendislik ısı transferi</a:t>
            </a:r>
          </a:p>
          <a:p>
            <a:pPr lvl="1"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Mühendislikte Modelleme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ve Enerjinin Diğer Türleri</a:t>
            </a:r>
          </a:p>
          <a:p>
            <a:pPr lvl="1"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Gazların, Sıvıların ve Katıların Özgül Isıları</a:t>
            </a:r>
          </a:p>
          <a:p>
            <a:pPr lvl="1" algn="l" rtl="0">
              <a:lnSpc>
                <a:spcPct val="150000"/>
              </a:lnSpc>
            </a:pP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Gıdaların Özgül Isıları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Enerji Transferi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Enerji Denkliği</a:t>
            </a:r>
          </a:p>
          <a:p>
            <a:pPr lvl="1"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Kapalı Sistemler için Enerji Dengesi</a:t>
            </a:r>
          </a:p>
          <a:p>
            <a:pPr lvl="1"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Sürekli Akış Sistemleri için Enerji Dengesi</a:t>
            </a:r>
          </a:p>
        </p:txBody>
      </p:sp>
    </p:spTree>
    <p:extLst>
      <p:ext uri="{BB962C8B-B14F-4D97-AF65-F5344CB8AC3E}">
        <p14:creationId xmlns:p14="http://schemas.microsoft.com/office/powerpoint/2010/main" val="109385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/>
          <a:lstStyle/>
          <a:p>
            <a:pPr rtl="0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Giriş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328591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Dünün mühendisi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zamanının büyük kısmını formüllerde değerleri yerine koyup sayısal sonuçlar elde etmek için harcamıştır.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Bugün formül işlemleri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yoğun hesaplar bilgisayarlara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bırakılmaktadır.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Yarının mühendisi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en karmaşık problemleri anlayıp formüle etmek ve sonuçları yorumlamak üzere;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 prensipleri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açıkça anlamak ve iyice kavramak zorundadır.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aÅ hesap makinesi ile ilgili gÃ¶rsel sonucu">
            <a:extLst>
              <a:ext uri="{FF2B5EF4-FFF2-40B4-BE49-F238E27FC236}">
                <a16:creationId xmlns:a16="http://schemas.microsoft.com/office/drawing/2014/main" id="{2B9CDFA7-B155-47BE-AA5A-176B8BE1E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959" y="1356456"/>
            <a:ext cx="1200556" cy="90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lgisayar ile ilgili gÃ¶rsel sonucu">
            <a:extLst>
              <a:ext uri="{FF2B5EF4-FFF2-40B4-BE49-F238E27FC236}">
                <a16:creationId xmlns:a16="http://schemas.microsoft.com/office/drawing/2014/main" id="{2D222D9D-9F23-46D9-B327-784B41716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8977" y="3657409"/>
            <a:ext cx="1507538" cy="94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65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/>
          <a:lstStyle/>
          <a:p>
            <a:pPr rtl="0"/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Termodinamik ve Isı Transferi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1052737"/>
            <a:ext cx="9782801" cy="5119463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TD’in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kanunu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(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 korunumu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bir sisteme olan enerji transfer hızının, o sistemdeki enerji artış hızına eşit olmasını gerektirir.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TD’in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kanunu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ısının azalan sıcaklık yönde transfer edilmesi gerektiğini ifade eder.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İkinci kanun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 transferi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daima yüksek sıcaklıktaki ortamdan düşük sıcaklıktaki ortama doğru gerçekleşir. Sıcaklıklar eşitlendiğinde ısı transferi tamamlanır.</a:t>
            </a:r>
          </a:p>
        </p:txBody>
      </p:sp>
    </p:spTree>
    <p:extLst>
      <p:ext uri="{BB962C8B-B14F-4D97-AF65-F5344CB8AC3E}">
        <p14:creationId xmlns:p14="http://schemas.microsoft.com/office/powerpoint/2010/main" val="3405503876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360000"/>
            <a:ext cx="9782801" cy="58395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Termodinamik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sistemin denge durumundan diğerine geçerken transfer edilen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miktarı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ilgilenir.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Isı;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sıcaklık farkının sonucu olarak bir sistemden diğerine transfer edilen enerjidir.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transferi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işlemin ne kadar süreceği (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transfer hızı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ile ilgilenir.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en-US" dirty="0">
              <a:latin typeface="Corbel" panose="020B0503020204020204" pitchFamily="34" charset="0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8C263B87-B588-43BE-99E5-9A4337917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330" y="3861048"/>
            <a:ext cx="3862164" cy="28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30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2</TotalTime>
  <Words>2401</Words>
  <Application>Microsoft Office PowerPoint</Application>
  <PresentationFormat>Custom</PresentationFormat>
  <Paragraphs>218</Paragraphs>
  <Slides>50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Cambria Math</vt:lpstr>
      <vt:lpstr>Comic Sans MS</vt:lpstr>
      <vt:lpstr>Corbel</vt:lpstr>
      <vt:lpstr>Euphemia</vt:lpstr>
      <vt:lpstr>Math 16x9</vt:lpstr>
      <vt:lpstr>Isı ve Kütle Transferi Genel Tanıtım ve Giriş</vt:lpstr>
      <vt:lpstr>Kaynaklar</vt:lpstr>
      <vt:lpstr>Kaynaklar</vt:lpstr>
      <vt:lpstr>Kaynaklar</vt:lpstr>
      <vt:lpstr>Konular</vt:lpstr>
      <vt:lpstr>Bu hafta</vt:lpstr>
      <vt:lpstr>Giriş</vt:lpstr>
      <vt:lpstr>Termodinamik ve Isı Transferi</vt:lpstr>
      <vt:lpstr>PowerPoint Presentation</vt:lpstr>
      <vt:lpstr>PowerPoint Presentation</vt:lpstr>
      <vt:lpstr>PowerPoint Presentation</vt:lpstr>
      <vt:lpstr>PowerPoint Presentation</vt:lpstr>
      <vt:lpstr>Mühendislik ısı transferi</vt:lpstr>
      <vt:lpstr>PowerPoint Presentation</vt:lpstr>
      <vt:lpstr>Mühendislikte Modelleme</vt:lpstr>
      <vt:lpstr>PowerPoint Presentation</vt:lpstr>
      <vt:lpstr>PowerPoint Presentation</vt:lpstr>
      <vt:lpstr>PowerPoint Presentation</vt:lpstr>
      <vt:lpstr>Isı ve Enerjinin Diğer Türleri</vt:lpstr>
      <vt:lpstr>PowerPoint Presentation</vt:lpstr>
      <vt:lpstr>PowerPoint Presentation</vt:lpstr>
      <vt:lpstr>PowerPoint Presentation</vt:lpstr>
      <vt:lpstr>PowerPoint Presentation</vt:lpstr>
      <vt:lpstr>Gazların, Sıvıların ve Katıların Özgül Isıları</vt:lpstr>
      <vt:lpstr>PowerPoint Presentation</vt:lpstr>
      <vt:lpstr>PowerPoint Presentation</vt:lpstr>
      <vt:lpstr>PowerPoint Presentation</vt:lpstr>
      <vt:lpstr>Gıdaların Özgül Isıları</vt:lpstr>
      <vt:lpstr>PowerPoint Presentation</vt:lpstr>
      <vt:lpstr>PowerPoint Presentation</vt:lpstr>
      <vt:lpstr>PowerPoint Presentation</vt:lpstr>
      <vt:lpstr>PowerPoint Presentation</vt:lpstr>
      <vt:lpstr>Örnek 4.1</vt:lpstr>
      <vt:lpstr>Ödev</vt:lpstr>
      <vt:lpstr>Enerji Transferi</vt:lpstr>
      <vt:lpstr>PowerPoint Presentation</vt:lpstr>
      <vt:lpstr>Bazı Terimler</vt:lpstr>
      <vt:lpstr>PowerPoint Presentation</vt:lpstr>
      <vt:lpstr>Enerji Denkliği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Kapalı Sistemler için Enerji Dengesi</vt:lpstr>
      <vt:lpstr>Sürekli Akış Sistemleri için Enerji Dengesi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3</cp:revision>
  <dcterms:created xsi:type="dcterms:W3CDTF">2015-09-12T12:35:24Z</dcterms:created>
  <dcterms:modified xsi:type="dcterms:W3CDTF">2026-06-04T07:24:25Z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