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39"/>
  </p:notesMasterIdLst>
  <p:handoutMasterIdLst>
    <p:handoutMasterId r:id="rId40"/>
  </p:handoutMasterIdLst>
  <p:sldIdLst>
    <p:sldId id="256" r:id="rId3"/>
    <p:sldId id="311" r:id="rId4"/>
    <p:sldId id="351" r:id="rId5"/>
    <p:sldId id="352" r:id="rId6"/>
    <p:sldId id="353" r:id="rId7"/>
    <p:sldId id="354" r:id="rId8"/>
    <p:sldId id="355" r:id="rId9"/>
    <p:sldId id="356" r:id="rId10"/>
    <p:sldId id="357" r:id="rId11"/>
    <p:sldId id="358" r:id="rId12"/>
    <p:sldId id="359" r:id="rId13"/>
    <p:sldId id="350" r:id="rId14"/>
    <p:sldId id="312" r:id="rId15"/>
    <p:sldId id="313" r:id="rId16"/>
    <p:sldId id="340" r:id="rId17"/>
    <p:sldId id="314" r:id="rId18"/>
    <p:sldId id="325" r:id="rId19"/>
    <p:sldId id="316" r:id="rId20"/>
    <p:sldId id="342" r:id="rId21"/>
    <p:sldId id="341" r:id="rId22"/>
    <p:sldId id="319" r:id="rId23"/>
    <p:sldId id="324" r:id="rId24"/>
    <p:sldId id="327" r:id="rId25"/>
    <p:sldId id="318" r:id="rId26"/>
    <p:sldId id="328" r:id="rId27"/>
    <p:sldId id="329" r:id="rId28"/>
    <p:sldId id="320" r:id="rId29"/>
    <p:sldId id="334" r:id="rId30"/>
    <p:sldId id="335" r:id="rId31"/>
    <p:sldId id="337" r:id="rId32"/>
    <p:sldId id="336" r:id="rId33"/>
    <p:sldId id="322" r:id="rId34"/>
    <p:sldId id="338" r:id="rId35"/>
    <p:sldId id="345" r:id="rId36"/>
    <p:sldId id="346" r:id="rId37"/>
    <p:sldId id="347" r:id="rId38"/>
  </p:sldIdLst>
  <p:sldSz cx="12188825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5" pos="3839">
          <p15:clr>
            <a:srgbClr val="A4A3A4"/>
          </p15:clr>
        </p15:guide>
        <p15:guide id="6" pos="100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291" autoAdjust="0"/>
  </p:normalViewPr>
  <p:slideViewPr>
    <p:cSldViewPr showGuides="1">
      <p:cViewPr varScale="1">
        <p:scale>
          <a:sx n="78" d="100"/>
          <a:sy n="78" d="100"/>
        </p:scale>
        <p:origin x="878" y="58"/>
      </p:cViewPr>
      <p:guideLst>
        <p:guide orient="horz" pos="2160"/>
        <p:guide pos="3839"/>
        <p:guide pos="1007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63" d="100"/>
          <a:sy n="63" d="100"/>
        </p:scale>
        <p:origin x="2838" y="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heme" Target="theme/theme1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B7646E-8811-423A-9C42-2CBFADA00A96}" type="datetimeFigureOut">
              <a:rPr lang="en-US" smtClean="0"/>
              <a:t>17-03-2026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360E59-1627-4404-ACC5-51C744AB0F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2254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D677E230-58DD-43ED-96A1-552DDAB53532}" type="datetimeFigureOut">
              <a:rPr lang="en-US" smtClean="0"/>
              <a:pPr/>
              <a:t>17-03-2026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841221E5-7225-48EB-A4EE-420E7BFCF7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6699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err="1"/>
              <a:t>Cemeroğlu</a:t>
            </a:r>
            <a:r>
              <a:rPr lang="tr-TR" dirty="0"/>
              <a:t>, s21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1221E5-7225-48EB-A4EE-420E7BFCF705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44719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err="1"/>
              <a:t>Cemeroğlu</a:t>
            </a:r>
            <a:r>
              <a:rPr lang="tr-TR" dirty="0"/>
              <a:t>, s21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1221E5-7225-48EB-A4EE-420E7BFCF705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56850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Çengel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1221E5-7225-48EB-A4EE-420E7BFCF705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5903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err="1"/>
              <a:t>Cemeroğlu</a:t>
            </a:r>
            <a:r>
              <a:rPr lang="tr-TR" dirty="0"/>
              <a:t>, s21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1221E5-7225-48EB-A4EE-420E7BFCF705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81118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err="1"/>
              <a:t>Cemeroğlu</a:t>
            </a:r>
            <a:r>
              <a:rPr lang="tr-TR" dirty="0"/>
              <a:t>, s21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1221E5-7225-48EB-A4EE-420E7BFCF705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75078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err="1"/>
              <a:t>Cemeroğlu</a:t>
            </a:r>
            <a:r>
              <a:rPr lang="tr-TR" dirty="0"/>
              <a:t>, s21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1221E5-7225-48EB-A4EE-420E7BFCF705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42189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err="1"/>
              <a:t>Cemeroğlu</a:t>
            </a:r>
            <a:r>
              <a:rPr lang="tr-TR" dirty="0"/>
              <a:t>, s21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1221E5-7225-48EB-A4EE-420E7BFCF705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8197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err="1"/>
              <a:t>Cemeroğlu</a:t>
            </a:r>
            <a:r>
              <a:rPr lang="tr-TR" dirty="0"/>
              <a:t>, s21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1221E5-7225-48EB-A4EE-420E7BFCF705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5985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err="1"/>
              <a:t>Cemeroğlu</a:t>
            </a:r>
            <a:r>
              <a:rPr lang="tr-TR" dirty="0"/>
              <a:t>, s21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1221E5-7225-48EB-A4EE-420E7BFCF705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1256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err="1"/>
              <a:t>Cemeroğlu</a:t>
            </a:r>
            <a:r>
              <a:rPr lang="tr-TR" dirty="0"/>
              <a:t>, s21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1221E5-7225-48EB-A4EE-420E7BFCF705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78819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err="1"/>
              <a:t>Cemeroğlu</a:t>
            </a:r>
            <a:r>
              <a:rPr lang="tr-TR" dirty="0"/>
              <a:t>, s21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1221E5-7225-48EB-A4EE-420E7BFCF705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7605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1579384" y="5638800"/>
            <a:ext cx="609441" cy="1219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11274663" y="5638800"/>
            <a:ext cx="304721" cy="1219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1218883" y="0"/>
            <a:ext cx="60944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0" y="0"/>
            <a:ext cx="1218883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0" y="5638800"/>
            <a:ext cx="12188825" cy="1219200"/>
          </a:xfrm>
          <a:prstGeom prst="rect">
            <a:avLst/>
          </a:prstGeom>
          <a:solidFill>
            <a:schemeClr val="accent1">
              <a:lumMod val="75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cxnSp>
        <p:nvCxnSpPr>
          <p:cNvPr id="13" name="Straight Connector 12"/>
          <p:cNvCxnSpPr/>
          <p:nvPr/>
        </p:nvCxnSpPr>
        <p:spPr bwMode="white">
          <a:xfrm>
            <a:off x="11573293" y="5638800"/>
            <a:ext cx="0" cy="12192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0" y="5643132"/>
            <a:ext cx="1216152" cy="1214868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cxnSp>
        <p:nvCxnSpPr>
          <p:cNvPr id="15" name="Straight Connector 14"/>
          <p:cNvCxnSpPr/>
          <p:nvPr/>
        </p:nvCxnSpPr>
        <p:spPr bwMode="white">
          <a:xfrm>
            <a:off x="1218884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 bwMode="white">
          <a:xfrm>
            <a:off x="0" y="5631204"/>
            <a:ext cx="1828325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Pi"/>
          <p:cNvSpPr>
            <a:spLocks/>
          </p:cNvSpPr>
          <p:nvPr/>
        </p:nvSpPr>
        <p:spPr bwMode="white">
          <a:xfrm>
            <a:off x="276462" y="6032500"/>
            <a:ext cx="593189" cy="519176"/>
          </a:xfrm>
          <a:custGeom>
            <a:avLst/>
            <a:gdLst>
              <a:gd name="T0" fmla="*/ 411 w 426"/>
              <a:gd name="T1" fmla="*/ 0 h 372"/>
              <a:gd name="T2" fmla="*/ 90 w 426"/>
              <a:gd name="T3" fmla="*/ 0 h 372"/>
              <a:gd name="T4" fmla="*/ 3 w 426"/>
              <a:gd name="T5" fmla="*/ 64 h 372"/>
              <a:gd name="T6" fmla="*/ 12 w 426"/>
              <a:gd name="T7" fmla="*/ 83 h 372"/>
              <a:gd name="T8" fmla="*/ 17 w 426"/>
              <a:gd name="T9" fmla="*/ 83 h 372"/>
              <a:gd name="T10" fmla="*/ 31 w 426"/>
              <a:gd name="T11" fmla="*/ 73 h 372"/>
              <a:gd name="T12" fmla="*/ 90 w 426"/>
              <a:gd name="T13" fmla="*/ 30 h 372"/>
              <a:gd name="T14" fmla="*/ 131 w 426"/>
              <a:gd name="T15" fmla="*/ 30 h 372"/>
              <a:gd name="T16" fmla="*/ 61 w 426"/>
              <a:gd name="T17" fmla="*/ 334 h 372"/>
              <a:gd name="T18" fmla="*/ 61 w 426"/>
              <a:gd name="T19" fmla="*/ 355 h 372"/>
              <a:gd name="T20" fmla="*/ 72 w 426"/>
              <a:gd name="T21" fmla="*/ 359 h 372"/>
              <a:gd name="T22" fmla="*/ 83 w 426"/>
              <a:gd name="T23" fmla="*/ 355 h 372"/>
              <a:gd name="T24" fmla="*/ 161 w 426"/>
              <a:gd name="T25" fmla="*/ 30 h 372"/>
              <a:gd name="T26" fmla="*/ 272 w 426"/>
              <a:gd name="T27" fmla="*/ 30 h 372"/>
              <a:gd name="T28" fmla="*/ 253 w 426"/>
              <a:gd name="T29" fmla="*/ 270 h 372"/>
              <a:gd name="T30" fmla="*/ 277 w 426"/>
              <a:gd name="T31" fmla="*/ 355 h 372"/>
              <a:gd name="T32" fmla="*/ 322 w 426"/>
              <a:gd name="T33" fmla="*/ 372 h 372"/>
              <a:gd name="T34" fmla="*/ 335 w 426"/>
              <a:gd name="T35" fmla="*/ 371 h 372"/>
              <a:gd name="T36" fmla="*/ 417 w 426"/>
              <a:gd name="T37" fmla="*/ 280 h 372"/>
              <a:gd name="T38" fmla="*/ 406 w 426"/>
              <a:gd name="T39" fmla="*/ 262 h 372"/>
              <a:gd name="T40" fmla="*/ 388 w 426"/>
              <a:gd name="T41" fmla="*/ 273 h 372"/>
              <a:gd name="T42" fmla="*/ 331 w 426"/>
              <a:gd name="T43" fmla="*/ 341 h 372"/>
              <a:gd name="T44" fmla="*/ 298 w 426"/>
              <a:gd name="T45" fmla="*/ 333 h 372"/>
              <a:gd name="T46" fmla="*/ 283 w 426"/>
              <a:gd name="T47" fmla="*/ 272 h 372"/>
              <a:gd name="T48" fmla="*/ 302 w 426"/>
              <a:gd name="T49" fmla="*/ 30 h 372"/>
              <a:gd name="T50" fmla="*/ 411 w 426"/>
              <a:gd name="T51" fmla="*/ 30 h 372"/>
              <a:gd name="T52" fmla="*/ 426 w 426"/>
              <a:gd name="T53" fmla="*/ 15 h 372"/>
              <a:gd name="T54" fmla="*/ 411 w 426"/>
              <a:gd name="T55" fmla="*/ 0 h 3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28669" y="1600200"/>
            <a:ext cx="8329031" cy="2680127"/>
          </a:xfrm>
        </p:spPr>
        <p:txBody>
          <a:bodyPr>
            <a:no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28669" y="4344915"/>
            <a:ext cx="7516442" cy="111608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3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2C6F8EA-316C-41DE-B9A4-EDCC3A85ED9A}" type="datetimeFigureOut">
              <a:rPr lang="en-US"/>
              <a:pPr/>
              <a:t>17-03-2026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DC1BBB0-96F0-4077-A278-0F3FB5C104D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17955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6F8EA-316C-41DE-B9A4-EDCC3A85ED9A}" type="datetimeFigureOut">
              <a:rPr lang="en-US"/>
              <a:t>17-03-2026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40880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884104" y="0"/>
            <a:ext cx="304721" cy="685800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617143" y="0"/>
            <a:ext cx="60944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609441" cy="6858000"/>
          </a:xfrm>
          <a:prstGeom prst="rect">
            <a:avLst/>
          </a:prstGeom>
          <a:solidFill>
            <a:schemeClr val="accent1">
              <a:lumMod val="75000"/>
              <a:alpha val="87843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617143" y="736219"/>
            <a:ext cx="609441" cy="609600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cxnSp>
        <p:nvCxnSpPr>
          <p:cNvPr id="11" name="Straight Connector 10"/>
          <p:cNvCxnSpPr/>
          <p:nvPr/>
        </p:nvCxnSpPr>
        <p:spPr bwMode="white">
          <a:xfrm>
            <a:off x="617143" y="736219"/>
            <a:ext cx="60944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 bwMode="white">
          <a:xfrm>
            <a:off x="617143" y="1345819"/>
            <a:ext cx="60944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i"/>
          <p:cNvSpPr>
            <a:spLocks/>
          </p:cNvSpPr>
          <p:nvPr/>
        </p:nvSpPr>
        <p:spPr bwMode="white">
          <a:xfrm rot="5400000">
            <a:off x="756095" y="898102"/>
            <a:ext cx="336023" cy="294097"/>
          </a:xfrm>
          <a:custGeom>
            <a:avLst/>
            <a:gdLst>
              <a:gd name="T0" fmla="*/ 411 w 426"/>
              <a:gd name="T1" fmla="*/ 0 h 372"/>
              <a:gd name="T2" fmla="*/ 90 w 426"/>
              <a:gd name="T3" fmla="*/ 0 h 372"/>
              <a:gd name="T4" fmla="*/ 3 w 426"/>
              <a:gd name="T5" fmla="*/ 64 h 372"/>
              <a:gd name="T6" fmla="*/ 12 w 426"/>
              <a:gd name="T7" fmla="*/ 83 h 372"/>
              <a:gd name="T8" fmla="*/ 17 w 426"/>
              <a:gd name="T9" fmla="*/ 83 h 372"/>
              <a:gd name="T10" fmla="*/ 31 w 426"/>
              <a:gd name="T11" fmla="*/ 73 h 372"/>
              <a:gd name="T12" fmla="*/ 90 w 426"/>
              <a:gd name="T13" fmla="*/ 30 h 372"/>
              <a:gd name="T14" fmla="*/ 131 w 426"/>
              <a:gd name="T15" fmla="*/ 30 h 372"/>
              <a:gd name="T16" fmla="*/ 61 w 426"/>
              <a:gd name="T17" fmla="*/ 334 h 372"/>
              <a:gd name="T18" fmla="*/ 61 w 426"/>
              <a:gd name="T19" fmla="*/ 355 h 372"/>
              <a:gd name="T20" fmla="*/ 72 w 426"/>
              <a:gd name="T21" fmla="*/ 359 h 372"/>
              <a:gd name="T22" fmla="*/ 83 w 426"/>
              <a:gd name="T23" fmla="*/ 355 h 372"/>
              <a:gd name="T24" fmla="*/ 161 w 426"/>
              <a:gd name="T25" fmla="*/ 30 h 372"/>
              <a:gd name="T26" fmla="*/ 272 w 426"/>
              <a:gd name="T27" fmla="*/ 30 h 372"/>
              <a:gd name="T28" fmla="*/ 253 w 426"/>
              <a:gd name="T29" fmla="*/ 270 h 372"/>
              <a:gd name="T30" fmla="*/ 277 w 426"/>
              <a:gd name="T31" fmla="*/ 355 h 372"/>
              <a:gd name="T32" fmla="*/ 322 w 426"/>
              <a:gd name="T33" fmla="*/ 372 h 372"/>
              <a:gd name="T34" fmla="*/ 335 w 426"/>
              <a:gd name="T35" fmla="*/ 371 h 372"/>
              <a:gd name="T36" fmla="*/ 417 w 426"/>
              <a:gd name="T37" fmla="*/ 280 h 372"/>
              <a:gd name="T38" fmla="*/ 406 w 426"/>
              <a:gd name="T39" fmla="*/ 262 h 372"/>
              <a:gd name="T40" fmla="*/ 388 w 426"/>
              <a:gd name="T41" fmla="*/ 273 h 372"/>
              <a:gd name="T42" fmla="*/ 331 w 426"/>
              <a:gd name="T43" fmla="*/ 341 h 372"/>
              <a:gd name="T44" fmla="*/ 298 w 426"/>
              <a:gd name="T45" fmla="*/ 333 h 372"/>
              <a:gd name="T46" fmla="*/ 283 w 426"/>
              <a:gd name="T47" fmla="*/ 272 h 372"/>
              <a:gd name="T48" fmla="*/ 302 w 426"/>
              <a:gd name="T49" fmla="*/ 30 h 372"/>
              <a:gd name="T50" fmla="*/ 411 w 426"/>
              <a:gd name="T51" fmla="*/ 30 h 372"/>
              <a:gd name="T52" fmla="*/ 426 w 426"/>
              <a:gd name="T53" fmla="*/ 15 h 372"/>
              <a:gd name="T54" fmla="*/ 411 w 426"/>
              <a:gd name="T55" fmla="*/ 0 h 3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cxnSp>
        <p:nvCxnSpPr>
          <p:cNvPr id="14" name="Straight Connector 13"/>
          <p:cNvCxnSpPr/>
          <p:nvPr/>
        </p:nvCxnSpPr>
        <p:spPr bwMode="white">
          <a:xfrm>
            <a:off x="617143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9612" y="685800"/>
            <a:ext cx="1787526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98613" y="685800"/>
            <a:ext cx="7848599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6F8EA-316C-41DE-B9A4-EDCC3A85ED9A}" type="datetimeFigureOut">
              <a:rPr lang="en-US"/>
              <a:t>17-03-2026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12817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6F8EA-316C-41DE-B9A4-EDCC3A85ED9A}" type="datetimeFigureOut">
              <a:rPr lang="en-US"/>
              <a:t>17-03-2026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85532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11579384" y="5638800"/>
            <a:ext cx="609441" cy="1219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11274663" y="5638800"/>
            <a:ext cx="304721" cy="1219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4" name="Rectangle 23"/>
          <p:cNvSpPr/>
          <p:nvPr/>
        </p:nvSpPr>
        <p:spPr>
          <a:xfrm>
            <a:off x="1216152" y="5638800"/>
            <a:ext cx="609441" cy="1219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1" name="Rectangle 20"/>
          <p:cNvSpPr/>
          <p:nvPr/>
        </p:nvSpPr>
        <p:spPr>
          <a:xfrm>
            <a:off x="0" y="5638800"/>
            <a:ext cx="12188825" cy="1219200"/>
          </a:xfrm>
          <a:prstGeom prst="rect">
            <a:avLst/>
          </a:prstGeom>
          <a:solidFill>
            <a:schemeClr val="accent1">
              <a:lumMod val="75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cxnSp>
        <p:nvCxnSpPr>
          <p:cNvPr id="22" name="Straight Connector 21"/>
          <p:cNvCxnSpPr/>
          <p:nvPr/>
        </p:nvCxnSpPr>
        <p:spPr bwMode="white">
          <a:xfrm>
            <a:off x="11573293" y="5638800"/>
            <a:ext cx="0" cy="12192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0" y="5643132"/>
            <a:ext cx="1216152" cy="1214868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18" name="Pi"/>
          <p:cNvSpPr>
            <a:spLocks/>
          </p:cNvSpPr>
          <p:nvPr/>
        </p:nvSpPr>
        <p:spPr bwMode="white">
          <a:xfrm>
            <a:off x="276462" y="6032500"/>
            <a:ext cx="593189" cy="519176"/>
          </a:xfrm>
          <a:custGeom>
            <a:avLst/>
            <a:gdLst>
              <a:gd name="T0" fmla="*/ 411 w 426"/>
              <a:gd name="T1" fmla="*/ 0 h 372"/>
              <a:gd name="T2" fmla="*/ 90 w 426"/>
              <a:gd name="T3" fmla="*/ 0 h 372"/>
              <a:gd name="T4" fmla="*/ 3 w 426"/>
              <a:gd name="T5" fmla="*/ 64 h 372"/>
              <a:gd name="T6" fmla="*/ 12 w 426"/>
              <a:gd name="T7" fmla="*/ 83 h 372"/>
              <a:gd name="T8" fmla="*/ 17 w 426"/>
              <a:gd name="T9" fmla="*/ 83 h 372"/>
              <a:gd name="T10" fmla="*/ 31 w 426"/>
              <a:gd name="T11" fmla="*/ 73 h 372"/>
              <a:gd name="T12" fmla="*/ 90 w 426"/>
              <a:gd name="T13" fmla="*/ 30 h 372"/>
              <a:gd name="T14" fmla="*/ 131 w 426"/>
              <a:gd name="T15" fmla="*/ 30 h 372"/>
              <a:gd name="T16" fmla="*/ 61 w 426"/>
              <a:gd name="T17" fmla="*/ 334 h 372"/>
              <a:gd name="T18" fmla="*/ 61 w 426"/>
              <a:gd name="T19" fmla="*/ 355 h 372"/>
              <a:gd name="T20" fmla="*/ 72 w 426"/>
              <a:gd name="T21" fmla="*/ 359 h 372"/>
              <a:gd name="T22" fmla="*/ 83 w 426"/>
              <a:gd name="T23" fmla="*/ 355 h 372"/>
              <a:gd name="T24" fmla="*/ 161 w 426"/>
              <a:gd name="T25" fmla="*/ 30 h 372"/>
              <a:gd name="T26" fmla="*/ 272 w 426"/>
              <a:gd name="T27" fmla="*/ 30 h 372"/>
              <a:gd name="T28" fmla="*/ 253 w 426"/>
              <a:gd name="T29" fmla="*/ 270 h 372"/>
              <a:gd name="T30" fmla="*/ 277 w 426"/>
              <a:gd name="T31" fmla="*/ 355 h 372"/>
              <a:gd name="T32" fmla="*/ 322 w 426"/>
              <a:gd name="T33" fmla="*/ 372 h 372"/>
              <a:gd name="T34" fmla="*/ 335 w 426"/>
              <a:gd name="T35" fmla="*/ 371 h 372"/>
              <a:gd name="T36" fmla="*/ 417 w 426"/>
              <a:gd name="T37" fmla="*/ 280 h 372"/>
              <a:gd name="T38" fmla="*/ 406 w 426"/>
              <a:gd name="T39" fmla="*/ 262 h 372"/>
              <a:gd name="T40" fmla="*/ 388 w 426"/>
              <a:gd name="T41" fmla="*/ 273 h 372"/>
              <a:gd name="T42" fmla="*/ 331 w 426"/>
              <a:gd name="T43" fmla="*/ 341 h 372"/>
              <a:gd name="T44" fmla="*/ 298 w 426"/>
              <a:gd name="T45" fmla="*/ 333 h 372"/>
              <a:gd name="T46" fmla="*/ 283 w 426"/>
              <a:gd name="T47" fmla="*/ 272 h 372"/>
              <a:gd name="T48" fmla="*/ 302 w 426"/>
              <a:gd name="T49" fmla="*/ 30 h 372"/>
              <a:gd name="T50" fmla="*/ 411 w 426"/>
              <a:gd name="T51" fmla="*/ 30 h 372"/>
              <a:gd name="T52" fmla="*/ 426 w 426"/>
              <a:gd name="T53" fmla="*/ 15 h 372"/>
              <a:gd name="T54" fmla="*/ 411 w 426"/>
              <a:gd name="T55" fmla="*/ 0 h 3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cxnSp>
        <p:nvCxnSpPr>
          <p:cNvPr id="23" name="Straight Connector 22"/>
          <p:cNvCxnSpPr/>
          <p:nvPr/>
        </p:nvCxnSpPr>
        <p:spPr bwMode="white">
          <a:xfrm>
            <a:off x="1216152" y="5638800"/>
            <a:ext cx="0" cy="12192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/>
          <p:cNvSpPr/>
          <p:nvPr/>
        </p:nvSpPr>
        <p:spPr>
          <a:xfrm>
            <a:off x="11579384" y="0"/>
            <a:ext cx="609441" cy="609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7" name="Rectangle 26"/>
          <p:cNvSpPr/>
          <p:nvPr/>
        </p:nvSpPr>
        <p:spPr>
          <a:xfrm>
            <a:off x="11274663" y="0"/>
            <a:ext cx="304721" cy="6096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8" name="Rectangle 27"/>
          <p:cNvSpPr/>
          <p:nvPr/>
        </p:nvSpPr>
        <p:spPr>
          <a:xfrm>
            <a:off x="1218883" y="0"/>
            <a:ext cx="609441" cy="609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9" name="Rectangle 28"/>
          <p:cNvSpPr/>
          <p:nvPr/>
        </p:nvSpPr>
        <p:spPr>
          <a:xfrm>
            <a:off x="-2" y="0"/>
            <a:ext cx="1218883" cy="6096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30" name="Rectangle 29"/>
          <p:cNvSpPr/>
          <p:nvPr/>
        </p:nvSpPr>
        <p:spPr>
          <a:xfrm>
            <a:off x="0" y="0"/>
            <a:ext cx="12188825" cy="609600"/>
          </a:xfrm>
          <a:prstGeom prst="rect">
            <a:avLst/>
          </a:prstGeom>
          <a:solidFill>
            <a:schemeClr val="accent1">
              <a:lumMod val="75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cxnSp>
        <p:nvCxnSpPr>
          <p:cNvPr id="31" name="Straight Connector 30"/>
          <p:cNvCxnSpPr/>
          <p:nvPr/>
        </p:nvCxnSpPr>
        <p:spPr bwMode="white">
          <a:xfrm>
            <a:off x="11573293" y="0"/>
            <a:ext cx="0" cy="6096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31"/>
          <p:cNvSpPr/>
          <p:nvPr/>
        </p:nvSpPr>
        <p:spPr>
          <a:xfrm>
            <a:off x="0" y="0"/>
            <a:ext cx="1216152" cy="609600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cxnSp>
        <p:nvCxnSpPr>
          <p:cNvPr id="33" name="Straight Connector 32"/>
          <p:cNvCxnSpPr/>
          <p:nvPr/>
        </p:nvCxnSpPr>
        <p:spPr bwMode="white">
          <a:xfrm>
            <a:off x="1218884" y="0"/>
            <a:ext cx="0" cy="6096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2C6F8EA-316C-41DE-B9A4-EDCC3A85ED9A}" type="datetimeFigureOut">
              <a:rPr lang="en-US"/>
              <a:pPr/>
              <a:t>17-03-2026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DC1BBB0-96F0-4077-A278-0F3FB5C104D3}" type="slidenum">
              <a:rPr/>
              <a:pPr/>
              <a:t>‹#›</a:t>
            </a:fld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98613" y="1600201"/>
            <a:ext cx="8283272" cy="2654064"/>
          </a:xfrm>
        </p:spPr>
        <p:txBody>
          <a:bodyPr anchor="b">
            <a:normAutofit/>
          </a:bodyPr>
          <a:lstStyle>
            <a:lvl1pPr algn="l">
              <a:defRPr sz="5400" b="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98613" y="4259996"/>
            <a:ext cx="7264623" cy="1150203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34467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93436" y="1600200"/>
            <a:ext cx="4814586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61651" y="1600200"/>
            <a:ext cx="4814586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 baseline="0"/>
            </a:lvl6pPr>
            <a:lvl7pPr>
              <a:defRPr sz="1800" baseline="0"/>
            </a:lvl7pPr>
            <a:lvl8pPr>
              <a:defRPr sz="1800" baseline="0"/>
            </a:lvl8pPr>
            <a:lvl9pPr>
              <a:defRPr sz="180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6F8EA-316C-41DE-B9A4-EDCC3A85ED9A}" type="datetimeFigureOut">
              <a:rPr lang="en-US"/>
              <a:t>17-03-2026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39113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93436" y="1499616"/>
            <a:ext cx="4818888" cy="938784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400" b="0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93436" y="2514706"/>
            <a:ext cx="4814586" cy="365749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 baseline="0"/>
            </a:lvl8pPr>
            <a:lvl9pPr>
              <a:defRPr sz="160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57349" y="1499616"/>
            <a:ext cx="4818888" cy="938784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400" b="0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57349" y="2514600"/>
            <a:ext cx="4818888" cy="3655568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6F8EA-316C-41DE-B9A4-EDCC3A85ED9A}" type="datetimeFigureOut">
              <a:rPr lang="en-US"/>
              <a:t>17-03-2026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38358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6F8EA-316C-41DE-B9A4-EDCC3A85ED9A}" type="datetimeFigureOut">
              <a:rPr lang="en-US"/>
              <a:t>17-03-2026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63578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26239" y="0"/>
            <a:ext cx="30472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609441" cy="6858000"/>
          </a:xfrm>
          <a:prstGeom prst="rect">
            <a:avLst/>
          </a:prstGeom>
          <a:solidFill>
            <a:schemeClr val="accent1">
              <a:lumMod val="7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cxnSp>
        <p:nvCxnSpPr>
          <p:cNvPr id="7" name="Straight Connector 6"/>
          <p:cNvCxnSpPr/>
          <p:nvPr/>
        </p:nvCxnSpPr>
        <p:spPr bwMode="white">
          <a:xfrm>
            <a:off x="617143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10969942" y="0"/>
            <a:ext cx="922621" cy="6858000"/>
          </a:xfrm>
          <a:prstGeom prst="rect">
            <a:avLst/>
          </a:prstGeom>
          <a:solidFill>
            <a:schemeClr val="accent1">
              <a:lumMod val="75000"/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11892563" y="0"/>
            <a:ext cx="304721" cy="685800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6F8EA-316C-41DE-B9A4-EDCC3A85ED9A}" type="datetimeFigureOut">
              <a:rPr lang="en-US"/>
              <a:t>17-03-2026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DC1BBB0-96F0-4077-A278-0F3FB5C104D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8381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621792" y="0"/>
            <a:ext cx="4147717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609441" cy="6858000"/>
          </a:xfrm>
          <a:prstGeom prst="rect">
            <a:avLst/>
          </a:prstGeom>
          <a:solidFill>
            <a:schemeClr val="accent1">
              <a:lumMod val="7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cxnSp>
        <p:nvCxnSpPr>
          <p:cNvPr id="10" name="Straight Connector 9"/>
          <p:cNvCxnSpPr/>
          <p:nvPr/>
        </p:nvCxnSpPr>
        <p:spPr bwMode="white">
          <a:xfrm>
            <a:off x="621792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11884104" y="0"/>
            <a:ext cx="304721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white">
          <a:xfrm>
            <a:off x="1074240" y="381000"/>
            <a:ext cx="3293422" cy="1371600"/>
          </a:xfrm>
        </p:spPr>
        <p:txBody>
          <a:bodyPr anchor="b">
            <a:normAutofit/>
          </a:bodyPr>
          <a:lstStyle>
            <a:lvl1pPr algn="l">
              <a:defRPr sz="2800" b="0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0251" y="482600"/>
            <a:ext cx="6195986" cy="56896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 baseline="0"/>
            </a:lvl8pPr>
            <a:lvl9pPr>
              <a:defRPr sz="180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white">
          <a:xfrm>
            <a:off x="1074240" y="1828800"/>
            <a:ext cx="3293422" cy="43434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6F8EA-316C-41DE-B9A4-EDCC3A85ED9A}" type="datetimeFigureOut">
              <a:rPr lang="en-US"/>
              <a:t>17-03-2026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18043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609441" cy="6858000"/>
          </a:xfrm>
          <a:prstGeom prst="rect">
            <a:avLst/>
          </a:prstGeom>
          <a:solidFill>
            <a:schemeClr val="accent1">
              <a:lumMod val="7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11884104" y="0"/>
            <a:ext cx="304721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4875530" y="0"/>
            <a:ext cx="7017034" cy="685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4240" y="381000"/>
            <a:ext cx="3293422" cy="1371600"/>
          </a:xfrm>
        </p:spPr>
        <p:txBody>
          <a:bodyPr anchor="b">
            <a:normAutofit/>
          </a:bodyPr>
          <a:lstStyle>
            <a:lvl1pPr algn="l">
              <a:defRPr sz="2800" b="0" cap="all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 bwMode="auto">
          <a:xfrm>
            <a:off x="5180251" y="482600"/>
            <a:ext cx="6195986" cy="5689600"/>
          </a:xfrm>
          <a:ln w="19050">
            <a:solidFill>
              <a:schemeClr val="bg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4240" y="1828800"/>
            <a:ext cx="3293422" cy="43434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6F8EA-316C-41DE-B9A4-EDCC3A85ED9A}" type="datetimeFigureOut">
              <a:rPr lang="en-US"/>
              <a:t>17-03-2026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/>
              <a:t>‹#›</a:t>
            </a:fld>
            <a:endParaRPr/>
          </a:p>
        </p:txBody>
      </p:sp>
      <p:cxnSp>
        <p:nvCxnSpPr>
          <p:cNvPr id="10" name="Straight Connector 9"/>
          <p:cNvCxnSpPr/>
          <p:nvPr/>
        </p:nvCxnSpPr>
        <p:spPr bwMode="white">
          <a:xfrm>
            <a:off x="11879867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3900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884104" y="0"/>
            <a:ext cx="304721" cy="685800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617143" y="0"/>
            <a:ext cx="60944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609441" cy="6858000"/>
          </a:xfrm>
          <a:prstGeom prst="rect">
            <a:avLst/>
          </a:prstGeom>
          <a:solidFill>
            <a:schemeClr val="accent1">
              <a:lumMod val="75000"/>
              <a:alpha val="87843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617143" y="736219"/>
            <a:ext cx="609441" cy="609600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cxnSp>
        <p:nvCxnSpPr>
          <p:cNvPr id="14" name="Straight Connector 13"/>
          <p:cNvCxnSpPr/>
          <p:nvPr/>
        </p:nvCxnSpPr>
        <p:spPr bwMode="white">
          <a:xfrm>
            <a:off x="617143" y="736219"/>
            <a:ext cx="60944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 bwMode="white">
          <a:xfrm>
            <a:off x="617143" y="1345819"/>
            <a:ext cx="60944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i"/>
          <p:cNvSpPr>
            <a:spLocks/>
          </p:cNvSpPr>
          <p:nvPr/>
        </p:nvSpPr>
        <p:spPr bwMode="white">
          <a:xfrm>
            <a:off x="756095" y="898102"/>
            <a:ext cx="336023" cy="294097"/>
          </a:xfrm>
          <a:custGeom>
            <a:avLst/>
            <a:gdLst>
              <a:gd name="T0" fmla="*/ 411 w 426"/>
              <a:gd name="T1" fmla="*/ 0 h 372"/>
              <a:gd name="T2" fmla="*/ 90 w 426"/>
              <a:gd name="T3" fmla="*/ 0 h 372"/>
              <a:gd name="T4" fmla="*/ 3 w 426"/>
              <a:gd name="T5" fmla="*/ 64 h 372"/>
              <a:gd name="T6" fmla="*/ 12 w 426"/>
              <a:gd name="T7" fmla="*/ 83 h 372"/>
              <a:gd name="T8" fmla="*/ 17 w 426"/>
              <a:gd name="T9" fmla="*/ 83 h 372"/>
              <a:gd name="T10" fmla="*/ 31 w 426"/>
              <a:gd name="T11" fmla="*/ 73 h 372"/>
              <a:gd name="T12" fmla="*/ 90 w 426"/>
              <a:gd name="T13" fmla="*/ 30 h 372"/>
              <a:gd name="T14" fmla="*/ 131 w 426"/>
              <a:gd name="T15" fmla="*/ 30 h 372"/>
              <a:gd name="T16" fmla="*/ 61 w 426"/>
              <a:gd name="T17" fmla="*/ 334 h 372"/>
              <a:gd name="T18" fmla="*/ 61 w 426"/>
              <a:gd name="T19" fmla="*/ 355 h 372"/>
              <a:gd name="T20" fmla="*/ 72 w 426"/>
              <a:gd name="T21" fmla="*/ 359 h 372"/>
              <a:gd name="T22" fmla="*/ 83 w 426"/>
              <a:gd name="T23" fmla="*/ 355 h 372"/>
              <a:gd name="T24" fmla="*/ 161 w 426"/>
              <a:gd name="T25" fmla="*/ 30 h 372"/>
              <a:gd name="T26" fmla="*/ 272 w 426"/>
              <a:gd name="T27" fmla="*/ 30 h 372"/>
              <a:gd name="T28" fmla="*/ 253 w 426"/>
              <a:gd name="T29" fmla="*/ 270 h 372"/>
              <a:gd name="T30" fmla="*/ 277 w 426"/>
              <a:gd name="T31" fmla="*/ 355 h 372"/>
              <a:gd name="T32" fmla="*/ 322 w 426"/>
              <a:gd name="T33" fmla="*/ 372 h 372"/>
              <a:gd name="T34" fmla="*/ 335 w 426"/>
              <a:gd name="T35" fmla="*/ 371 h 372"/>
              <a:gd name="T36" fmla="*/ 417 w 426"/>
              <a:gd name="T37" fmla="*/ 280 h 372"/>
              <a:gd name="T38" fmla="*/ 406 w 426"/>
              <a:gd name="T39" fmla="*/ 262 h 372"/>
              <a:gd name="T40" fmla="*/ 388 w 426"/>
              <a:gd name="T41" fmla="*/ 273 h 372"/>
              <a:gd name="T42" fmla="*/ 331 w 426"/>
              <a:gd name="T43" fmla="*/ 341 h 372"/>
              <a:gd name="T44" fmla="*/ 298 w 426"/>
              <a:gd name="T45" fmla="*/ 333 h 372"/>
              <a:gd name="T46" fmla="*/ 283 w 426"/>
              <a:gd name="T47" fmla="*/ 272 h 372"/>
              <a:gd name="T48" fmla="*/ 302 w 426"/>
              <a:gd name="T49" fmla="*/ 30 h 372"/>
              <a:gd name="T50" fmla="*/ 411 w 426"/>
              <a:gd name="T51" fmla="*/ 30 h 372"/>
              <a:gd name="T52" fmla="*/ 426 w 426"/>
              <a:gd name="T53" fmla="*/ 15 h 372"/>
              <a:gd name="T54" fmla="*/ 411 w 426"/>
              <a:gd name="T55" fmla="*/ 0 h 3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cxnSp>
        <p:nvCxnSpPr>
          <p:cNvPr id="16" name="Straight Connector 15"/>
          <p:cNvCxnSpPr/>
          <p:nvPr/>
        </p:nvCxnSpPr>
        <p:spPr bwMode="white">
          <a:xfrm>
            <a:off x="617143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93436" y="177800"/>
            <a:ext cx="9782801" cy="12398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93436" y="1600200"/>
            <a:ext cx="9782801" cy="4572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80250" y="6356351"/>
            <a:ext cx="12188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cap="all" baseline="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C2C6F8EA-316C-41DE-B9A4-EDCC3A85ED9A}" type="datetimeFigureOut">
              <a:rPr lang="en-US"/>
              <a:pPr/>
              <a:t>17-03-2026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5933" y="6356351"/>
            <a:ext cx="39740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cap="all" baseline="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66796" y="6356351"/>
            <a:ext cx="6094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cap="all" baseline="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7DC1BBB0-96F0-4077-A278-0F3FB5C104D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54322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46888" indent="-246888" algn="r" defTabSz="914400" rtl="1" eaLnBrk="1" latinLnBrk="0" hangingPunct="1">
        <a:lnSpc>
          <a:spcPct val="90000"/>
        </a:lnSpc>
        <a:spcBef>
          <a:spcPts val="1400"/>
        </a:spcBef>
        <a:buFont typeface="Euphemia" pitchFamily="34" charset="0"/>
        <a:buChar char="›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12648" indent="-246888" algn="r" defTabSz="914400" rtl="1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78408" indent="-246888" algn="r" defTabSz="914400" rtl="1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›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344168" indent="-246888" algn="r" defTabSz="914400" rtl="1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709928" indent="-246888" algn="r" defTabSz="914400" rtl="1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›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075688" indent="-246888" algn="r" defTabSz="914400" rtl="1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441448" indent="-246888" algn="r" defTabSz="914400" rtl="1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›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807208" indent="-246888" algn="r" defTabSz="914400" rtl="1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172968" indent="-246888" algn="r" defTabSz="914400" rtl="1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›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rtl="0"/>
            <a:r>
              <a:rPr lang="tr-TR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Isı ve Kütle Transferi</a:t>
            </a:r>
            <a:br>
              <a:rPr lang="ar-SY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Genel Tanıtım ve Giriş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28668" y="4344914"/>
            <a:ext cx="7986223" cy="2036413"/>
          </a:xfrm>
        </p:spPr>
        <p:txBody>
          <a:bodyPr>
            <a:normAutofit fontScale="92500" lnSpcReduction="10000"/>
          </a:bodyPr>
          <a:lstStyle/>
          <a:p>
            <a:pPr rtl="0">
              <a:lnSpc>
                <a:spcPct val="150000"/>
              </a:lnSpc>
            </a:pPr>
            <a:r>
              <a:rPr lang="tr-TR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Mühendislik Mimarlık Fakültesi </a:t>
            </a:r>
          </a:p>
          <a:p>
            <a:pPr rtl="0">
              <a:lnSpc>
                <a:spcPct val="150000"/>
              </a:lnSpc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Gıda Mühendisliği Bölümü</a:t>
            </a:r>
          </a:p>
          <a:p>
            <a:pPr rtl="0">
              <a:lnSpc>
                <a:spcPct val="150000"/>
              </a:lnSpc>
            </a:pPr>
            <a:r>
              <a:rPr lang="tr-TR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Prof. Dr. Farhan ALFİN		2019-2020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562" y="260648"/>
            <a:ext cx="2143125" cy="2143125"/>
          </a:xfrm>
          <a:prstGeom prst="rect">
            <a:avLst/>
          </a:prstGeom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42EA72ED-B1B8-4D5D-AC63-FEB0796D9C4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7433" y="273064"/>
            <a:ext cx="2700533" cy="2700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761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3"/>
          <p:cNvSpPr txBox="1">
            <a:spLocks/>
          </p:cNvSpPr>
          <p:nvPr/>
        </p:nvSpPr>
        <p:spPr>
          <a:xfrm>
            <a:off x="1593436" y="360000"/>
            <a:ext cx="9782801" cy="5623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46888" indent="-246888" algn="r" defTabSz="914400" rtl="1" eaLnBrk="1" latinLnBrk="0" hangingPunct="1">
              <a:lnSpc>
                <a:spcPct val="90000"/>
              </a:lnSpc>
              <a:spcBef>
                <a:spcPts val="1400"/>
              </a:spcBef>
              <a:buFont typeface="Euphemia" pitchFamily="34" charset="0"/>
              <a:buChar char="›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126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784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41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992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568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414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72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729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70000"/>
              </a:lnSpc>
              <a:spcBef>
                <a:spcPts val="600"/>
              </a:spcBef>
            </a:pPr>
            <a:r>
              <a:rPr lang="tr-TR" dirty="0"/>
              <a:t>Başka bir şekilde irdelemeyle, 0 °C'deki buz 100 °C'de suya dönüşünce </a:t>
            </a:r>
            <a:r>
              <a:rPr lang="tr-TR" dirty="0" err="1"/>
              <a:t>entalpisi</a:t>
            </a:r>
            <a:r>
              <a:rPr lang="tr-TR" dirty="0"/>
              <a:t> 753,6 </a:t>
            </a:r>
            <a:r>
              <a:rPr lang="tr-TR" dirty="0" err="1"/>
              <a:t>kJ</a:t>
            </a:r>
            <a:r>
              <a:rPr lang="tr-TR" dirty="0"/>
              <a:t>/kg yükselmiştir. </a:t>
            </a:r>
          </a:p>
          <a:p>
            <a:pPr algn="l" rtl="0">
              <a:lnSpc>
                <a:spcPct val="170000"/>
              </a:lnSpc>
              <a:spcBef>
                <a:spcPts val="600"/>
              </a:spcBef>
            </a:pPr>
            <a:r>
              <a:rPr lang="tr-TR" dirty="0"/>
              <a:t>Bu değer; -20 °C'deki buza göre, 100 °C'deki suyun </a:t>
            </a:r>
            <a:r>
              <a:rPr lang="tr-TR" dirty="0" err="1"/>
              <a:t>entalpisinden</a:t>
            </a:r>
            <a:r>
              <a:rPr lang="tr-TR" dirty="0"/>
              <a:t>, 0 °C'deki buzun </a:t>
            </a:r>
            <a:r>
              <a:rPr lang="tr-TR" dirty="0" err="1"/>
              <a:t>entalpisinin</a:t>
            </a:r>
            <a:r>
              <a:rPr lang="tr-TR" dirty="0"/>
              <a:t> çıkarılmasıyla da (795,4 – 41,8 = 753,6) bulunduğu gibi, </a:t>
            </a:r>
          </a:p>
          <a:p>
            <a:pPr algn="l" rtl="0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19631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3"/>
          <p:cNvSpPr txBox="1">
            <a:spLocks/>
          </p:cNvSpPr>
          <p:nvPr/>
        </p:nvSpPr>
        <p:spPr>
          <a:xfrm>
            <a:off x="1593436" y="360000"/>
            <a:ext cx="9782801" cy="5623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46888" indent="-246888" algn="r" defTabSz="914400" rtl="1" eaLnBrk="1" latinLnBrk="0" hangingPunct="1">
              <a:lnSpc>
                <a:spcPct val="90000"/>
              </a:lnSpc>
              <a:spcBef>
                <a:spcPts val="1400"/>
              </a:spcBef>
              <a:buFont typeface="Euphemia" pitchFamily="34" charset="0"/>
              <a:buChar char="›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126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784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41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992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568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414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72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729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70000"/>
              </a:lnSpc>
              <a:spcBef>
                <a:spcPts val="600"/>
              </a:spcBef>
            </a:pPr>
            <a:r>
              <a:rPr lang="tr-TR" dirty="0"/>
              <a:t>0 °C'deki buzun </a:t>
            </a:r>
            <a:r>
              <a:rPr lang="tr-TR" dirty="0" err="1"/>
              <a:t>entalpisi</a:t>
            </a:r>
            <a:r>
              <a:rPr lang="tr-TR" dirty="0"/>
              <a:t> sıfır alınarak, erime gizli ısısı (BC = 335 </a:t>
            </a:r>
            <a:r>
              <a:rPr lang="tr-TR" dirty="0" err="1"/>
              <a:t>kJ</a:t>
            </a:r>
            <a:r>
              <a:rPr lang="tr-TR" dirty="0"/>
              <a:t>/kg) ile hissedilir ısının (CD = 418,6 </a:t>
            </a:r>
            <a:r>
              <a:rPr lang="tr-TR" dirty="0" err="1"/>
              <a:t>kJ</a:t>
            </a:r>
            <a:r>
              <a:rPr lang="tr-TR" dirty="0"/>
              <a:t>/kg) toplanmasıyla da bulunabilir (335 + 418,6 = 753,6 </a:t>
            </a:r>
            <a:r>
              <a:rPr lang="tr-TR" dirty="0" err="1"/>
              <a:t>kJ</a:t>
            </a:r>
            <a:r>
              <a:rPr lang="tr-TR" dirty="0"/>
              <a:t>/kg). </a:t>
            </a:r>
          </a:p>
          <a:p>
            <a:pPr algn="l" rtl="0">
              <a:lnSpc>
                <a:spcPct val="170000"/>
              </a:lnSpc>
              <a:spcBef>
                <a:spcPts val="600"/>
              </a:spcBef>
            </a:pPr>
            <a:r>
              <a:rPr lang="tr-TR" dirty="0"/>
              <a:t>Bu hesaplamada su buharının özgül ısısı 2,01 </a:t>
            </a:r>
            <a:r>
              <a:rPr lang="tr-TR" dirty="0" err="1"/>
              <a:t>kJ</a:t>
            </a:r>
            <a:r>
              <a:rPr lang="tr-TR" dirty="0"/>
              <a:t>/kg °C olarak alınmıştır. </a:t>
            </a:r>
            <a:endParaRPr lang="tr-TR" sz="2200" dirty="0"/>
          </a:p>
          <a:p>
            <a:pPr algn="l" rtl="0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60025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593436" y="177801"/>
            <a:ext cx="9782801" cy="874936"/>
          </a:xfrm>
        </p:spPr>
        <p:txBody>
          <a:bodyPr>
            <a:normAutofit/>
          </a:bodyPr>
          <a:lstStyle/>
          <a:p>
            <a:pPr rtl="0">
              <a:lnSpc>
                <a:spcPct val="150000"/>
              </a:lnSpc>
            </a:pPr>
            <a:r>
              <a:rPr lang="tr-TR" dirty="0"/>
              <a:t>Örnek 1-1</a:t>
            </a:r>
          </a:p>
        </p:txBody>
      </p:sp>
      <p:sp>
        <p:nvSpPr>
          <p:cNvPr id="4" name="Content Placeholder 13"/>
          <p:cNvSpPr txBox="1">
            <a:spLocks/>
          </p:cNvSpPr>
          <p:nvPr/>
        </p:nvSpPr>
        <p:spPr>
          <a:xfrm>
            <a:off x="1593436" y="1052737"/>
            <a:ext cx="9782801" cy="51194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46888" indent="-246888" algn="r" defTabSz="914400" rtl="1" eaLnBrk="1" latinLnBrk="0" hangingPunct="1">
              <a:lnSpc>
                <a:spcPct val="90000"/>
              </a:lnSpc>
              <a:spcBef>
                <a:spcPts val="1400"/>
              </a:spcBef>
              <a:buFont typeface="Euphemia" pitchFamily="34" charset="0"/>
              <a:buChar char="›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126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784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41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992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568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414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72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729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cs typeface="Calibri" panose="020F0502020204030204" pitchFamily="34" charset="0"/>
              </a:rPr>
              <a:t>10 cm çaplı bakır bir küre, 30 dakikada 100 °C’den 150 °C ortalama sıcaklığa ısıtılacaktır. Verilen T aralığında özgül kütleyi 8950 kg/m</a:t>
            </a:r>
            <a:r>
              <a:rPr lang="tr-TR" baseline="30000" dirty="0">
                <a:cs typeface="Calibri" panose="020F0502020204030204" pitchFamily="34" charset="0"/>
              </a:rPr>
              <a:t>3</a:t>
            </a:r>
            <a:r>
              <a:rPr lang="tr-TR" dirty="0">
                <a:cs typeface="Calibri" panose="020F0502020204030204" pitchFamily="34" charset="0"/>
              </a:rPr>
              <a:t>, özgül ısıyı (</a:t>
            </a:r>
            <a:r>
              <a:rPr lang="tr-TR" i="1" dirty="0" err="1">
                <a:cs typeface="Calibri" panose="020F0502020204030204" pitchFamily="34" charset="0"/>
              </a:rPr>
              <a:t>c</a:t>
            </a:r>
            <a:r>
              <a:rPr lang="tr-TR" i="1" baseline="-25000" dirty="0" err="1">
                <a:cs typeface="Calibri" panose="020F0502020204030204" pitchFamily="34" charset="0"/>
              </a:rPr>
              <a:t>ort</a:t>
            </a:r>
            <a:r>
              <a:rPr lang="tr-TR" dirty="0">
                <a:cs typeface="Calibri" panose="020F0502020204030204" pitchFamily="34" charset="0"/>
              </a:rPr>
              <a:t>) 0,395 </a:t>
            </a:r>
            <a:r>
              <a:rPr lang="tr-TR" dirty="0" err="1">
                <a:cs typeface="Calibri" panose="020F0502020204030204" pitchFamily="34" charset="0"/>
              </a:rPr>
              <a:t>kJ</a:t>
            </a:r>
            <a:r>
              <a:rPr lang="tr-TR" dirty="0">
                <a:cs typeface="Calibri" panose="020F0502020204030204" pitchFamily="34" charset="0"/>
              </a:rPr>
              <a:t>/kg °C alarak;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solidFill>
                  <a:srgbClr val="FF0000"/>
                </a:solidFill>
                <a:cs typeface="Calibri" panose="020F0502020204030204" pitchFamily="34" charset="0"/>
              </a:rPr>
              <a:t>a) bakır küreye transfer edilen toplam ısı miktarını,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solidFill>
                  <a:srgbClr val="00B050"/>
                </a:solidFill>
                <a:cs typeface="Calibri" panose="020F0502020204030204" pitchFamily="34" charset="0"/>
              </a:rPr>
              <a:t>b) küreye </a:t>
            </a:r>
            <a:r>
              <a:rPr lang="tr-TR" dirty="0" err="1">
                <a:solidFill>
                  <a:srgbClr val="00B050"/>
                </a:solidFill>
                <a:cs typeface="Calibri" panose="020F0502020204030204" pitchFamily="34" charset="0"/>
              </a:rPr>
              <a:t>ort.</a:t>
            </a:r>
            <a:r>
              <a:rPr lang="tr-TR" dirty="0">
                <a:solidFill>
                  <a:srgbClr val="00B050"/>
                </a:solidFill>
                <a:cs typeface="Calibri" panose="020F0502020204030204" pitchFamily="34" charset="0"/>
              </a:rPr>
              <a:t> Isı transfer hızını,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solidFill>
                  <a:srgbClr val="0070C0"/>
                </a:solidFill>
                <a:cs typeface="Calibri" panose="020F0502020204030204" pitchFamily="34" charset="0"/>
              </a:rPr>
              <a:t>c) </a:t>
            </a:r>
            <a:r>
              <a:rPr lang="tr-TR" dirty="0" err="1">
                <a:solidFill>
                  <a:srgbClr val="0070C0"/>
                </a:solidFill>
                <a:cs typeface="Calibri" panose="020F0502020204030204" pitchFamily="34" charset="0"/>
              </a:rPr>
              <a:t>ort.</a:t>
            </a:r>
            <a:r>
              <a:rPr lang="tr-TR" dirty="0">
                <a:solidFill>
                  <a:srgbClr val="0070C0"/>
                </a:solidFill>
                <a:cs typeface="Calibri" panose="020F0502020204030204" pitchFamily="34" charset="0"/>
              </a:rPr>
              <a:t> Isı akısını bulunuz.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42684" y="4581128"/>
            <a:ext cx="2253775" cy="184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1705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593436" y="177801"/>
            <a:ext cx="9782801" cy="874936"/>
          </a:xfrm>
        </p:spPr>
        <p:txBody>
          <a:bodyPr>
            <a:normAutofit/>
          </a:bodyPr>
          <a:lstStyle/>
          <a:p>
            <a:pPr rtl="0">
              <a:lnSpc>
                <a:spcPct val="150000"/>
              </a:lnSpc>
            </a:pPr>
            <a:r>
              <a:rPr lang="tr-TR" dirty="0"/>
              <a:t>Örnek 1-1 - </a:t>
            </a:r>
            <a:r>
              <a:rPr lang="tr-TR" dirty="0">
                <a:solidFill>
                  <a:srgbClr val="FF0000"/>
                </a:solidFill>
              </a:rPr>
              <a:t>Çözüm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13"/>
              <p:cNvSpPr txBox="1">
                <a:spLocks/>
              </p:cNvSpPr>
              <p:nvPr/>
            </p:nvSpPr>
            <p:spPr>
              <a:xfrm>
                <a:off x="1593436" y="1052737"/>
                <a:ext cx="9782801" cy="5544615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46888" indent="-246888" algn="r" defTabSz="914400" rtl="1" eaLnBrk="1" latinLnBrk="0" hangingPunct="1">
                  <a:lnSpc>
                    <a:spcPct val="90000"/>
                  </a:lnSpc>
                  <a:spcBef>
                    <a:spcPts val="1400"/>
                  </a:spcBef>
                  <a:buFont typeface="Euphemia" pitchFamily="34" charset="0"/>
                  <a:buChar char="›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1264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–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7840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4416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Arial" pitchFamily="34" charset="0"/>
                  <a:buChar char="–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70992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07568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–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44144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80720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–"/>
                  <a:defRPr sz="18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7296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18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lnSpc>
                    <a:spcPct val="150000"/>
                  </a:lnSpc>
                </a:pPr>
                <a:r>
                  <a:rPr lang="tr-TR" dirty="0">
                    <a:solidFill>
                      <a:srgbClr val="FF0000"/>
                    </a:solidFill>
                  </a:rPr>
                  <a:t>a) </a:t>
                </a:r>
                <a:r>
                  <a:rPr lang="tr-TR" dirty="0"/>
                  <a:t>Aktarılan ısı sadece bakır kürenin iç enerjisini artırmaktadır;</a:t>
                </a:r>
              </a:p>
              <a:p>
                <a:pPr marL="0" indent="0" algn="ctr" rtl="0">
                  <a:lnSpc>
                    <a:spcPct val="150000"/>
                  </a:lnSpc>
                  <a:buNone/>
                </a:pPr>
                <a:r>
                  <a:rPr lang="tr-TR" dirty="0"/>
                  <a:t>Sisteme aktarılan enerji = sistemin enerjisindeki artış</a:t>
                </a:r>
              </a:p>
              <a:p>
                <a:pPr marL="0" indent="0" algn="ctr" rtl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𝑄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=∆</m:t>
                      </m:r>
                      <m:r>
                        <a:rPr lang="tr-T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𝑈</m:t>
                      </m:r>
                      <m:r>
                        <a:rPr lang="tr-T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tr-T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  <m:r>
                        <a:rPr lang="tr-T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𝑂𝑟𝑡</m:t>
                          </m:r>
                        </m:sub>
                      </m:sSub>
                      <m:r>
                        <a:rPr lang="tr-T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tr-T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tr-T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tr-TR" dirty="0"/>
              </a:p>
              <a:p>
                <a:pPr marL="0" indent="0" algn="ctr" rtl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𝜌</m:t>
                      </m:r>
                      <m:r>
                        <a:rPr lang="tr-T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tr-T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𝑉</m:t>
                      </m:r>
                      <m:r>
                        <a:rPr lang="tr-T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 </m:t>
                      </m:r>
                      <m:r>
                        <a:rPr lang="tr-T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𝜌</m:t>
                      </m:r>
                      <m:r>
                        <a:rPr lang="tr-T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tr-T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tr-T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sSup>
                        <m:sSupPr>
                          <m:ctrlPr>
                            <a:rPr lang="tr-T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</m:t>
                          </m:r>
                        </m:e>
                        <m:sup>
                          <m:r>
                            <a:rPr lang="tr-T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tr-T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8950</m:t>
                          </m:r>
                          <m:f>
                            <m:fPr>
                              <m:ctrlPr>
                                <a:rPr lang="tr-T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𝑘𝑔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tr-TR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tr-TR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  <m:sup>
                                  <m:r>
                                    <a:rPr lang="tr-TR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3</m:t>
                                  </m:r>
                                </m:sup>
                              </m:sSup>
                            </m:den>
                          </m:f>
                        </m:e>
                      </m:d>
                      <m:f>
                        <m:fPr>
                          <m:ctrlP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r>
                        <a:rPr lang="tr-T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tr-T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0,1 </m:t>
                              </m:r>
                              <m:r>
                                <a:rPr lang="tr-T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</m:e>
                          </m:d>
                        </m:e>
                        <m:sup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tr-T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)=4,69 </m:t>
                      </m:r>
                      <m:r>
                        <a:rPr lang="tr-T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𝑘𝑔</m:t>
                      </m:r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4" name="Content Placeholder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3436" y="1052737"/>
                <a:ext cx="9782801" cy="5544615"/>
              </a:xfrm>
              <a:prstGeom prst="rect">
                <a:avLst/>
              </a:prstGeom>
              <a:blipFill>
                <a:blip r:embed="rId2"/>
                <a:stretch>
                  <a:fillRect l="-143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64006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13"/>
              <p:cNvSpPr txBox="1">
                <a:spLocks/>
              </p:cNvSpPr>
              <p:nvPr/>
            </p:nvSpPr>
            <p:spPr>
              <a:xfrm>
                <a:off x="1593436" y="360000"/>
                <a:ext cx="9782801" cy="619268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46888" indent="-246888" algn="r" defTabSz="914400" rtl="1" eaLnBrk="1" latinLnBrk="0" hangingPunct="1">
                  <a:lnSpc>
                    <a:spcPct val="90000"/>
                  </a:lnSpc>
                  <a:spcBef>
                    <a:spcPts val="1400"/>
                  </a:spcBef>
                  <a:buFont typeface="Euphemia" pitchFamily="34" charset="0"/>
                  <a:buChar char="›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1264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–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7840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4416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Arial" pitchFamily="34" charset="0"/>
                  <a:buChar char="–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70992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07568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–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44144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80720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–"/>
                  <a:defRPr sz="18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7296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18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 rtl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i="1" smtClean="0">
                          <a:latin typeface="Cambria Math" panose="02040503050406030204" pitchFamily="18" charset="0"/>
                        </a:rPr>
                        <m:t>𝑄</m:t>
                      </m:r>
                      <m:r>
                        <a:rPr lang="tr-TR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69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𝑘𝑔</m:t>
                          </m:r>
                        </m:e>
                      </m:d>
                      <m:r>
                        <a:rPr lang="tr-TR" i="1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395</m:t>
                          </m:r>
                          <m:f>
                            <m:f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𝑘𝑗</m:t>
                              </m:r>
                            </m:num>
                            <m:den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𝑘𝑔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℃</m:t>
                              </m:r>
                            </m:den>
                          </m:f>
                        </m:e>
                      </m:d>
                      <m:d>
                        <m:d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150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100</m:t>
                          </m:r>
                        </m:e>
                      </m:d>
                      <m:r>
                        <a:rPr lang="tr-T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℃</m:t>
                      </m:r>
                      <m:r>
                        <a:rPr lang="tr-T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tr-T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92</m:t>
                      </m:r>
                      <m:r>
                        <a:rPr lang="tr-T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tr-T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6</m:t>
                      </m:r>
                      <m:r>
                        <a:rPr lang="tr-T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tr-T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𝑘𝑗</m:t>
                      </m:r>
                    </m:oMath>
                  </m:oMathPara>
                </a14:m>
                <a:endParaRPr lang="tr-TR" dirty="0"/>
              </a:p>
              <a:p>
                <a:pPr algn="l" rtl="0">
                  <a:lnSpc>
                    <a:spcPct val="150000"/>
                  </a:lnSpc>
                </a:pPr>
                <a:r>
                  <a:rPr lang="tr-TR" dirty="0"/>
                  <a:t>Küre sıcaklığını 100 </a:t>
                </a:r>
                <a:r>
                  <a:rPr lang="tr-TR" dirty="0">
                    <a:cs typeface="Times New Roman" panose="02020603050405020304" pitchFamily="18" charset="0"/>
                  </a:rPr>
                  <a:t>°</a:t>
                </a:r>
                <a:r>
                  <a:rPr lang="tr-TR" dirty="0"/>
                  <a:t>C’den 150 </a:t>
                </a:r>
                <a:r>
                  <a:rPr lang="tr-TR" dirty="0">
                    <a:cs typeface="Times New Roman" panose="02020603050405020304" pitchFamily="18" charset="0"/>
                  </a:rPr>
                  <a:t>°</a:t>
                </a:r>
                <a:r>
                  <a:rPr lang="tr-TR" dirty="0"/>
                  <a:t>C ‘ye çıkarmak için verilmesi gereken ısı</a:t>
                </a:r>
              </a:p>
              <a:p>
                <a:pPr algn="l" rtl="0">
                  <a:lnSpc>
                    <a:spcPct val="150000"/>
                  </a:lnSpc>
                </a:pPr>
                <a:r>
                  <a:rPr lang="tr-TR" dirty="0">
                    <a:solidFill>
                      <a:srgbClr val="FF0000"/>
                    </a:solidFill>
                  </a:rPr>
                  <a:t>b) </a:t>
                </a:r>
                <a:r>
                  <a:rPr lang="tr-TR" dirty="0"/>
                  <a:t>Ortalama ısı transfer hızı;</a:t>
                </a:r>
              </a:p>
              <a:p>
                <a:pPr marL="0" indent="0" algn="l" rtl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</m:acc>
                        </m:e>
                        <m:sub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𝑜𝑟𝑡</m:t>
                          </m:r>
                        </m:sub>
                      </m:sSub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</m:num>
                        <m:den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92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num>
                        <m:den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1800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den>
                      </m:f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0514</m:t>
                      </m:r>
                      <m:f>
                        <m:fPr>
                          <m:ctrlPr>
                            <a:rPr lang="tr-T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𝑘𝑗</m:t>
                          </m:r>
                        </m:num>
                        <m:den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den>
                      </m:f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51</m:t>
                      </m:r>
                      <m:r>
                        <a:rPr lang="tr-T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tr-T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tr-T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𝑊</m:t>
                      </m:r>
                    </m:oMath>
                  </m:oMathPara>
                </a14:m>
                <a:endParaRPr lang="tr-TR" dirty="0"/>
              </a:p>
              <a:p>
                <a:pPr algn="l" rtl="0">
                  <a:lnSpc>
                    <a:spcPct val="150000"/>
                  </a:lnSpc>
                </a:pPr>
                <a:endParaRPr lang="tr-TR" dirty="0">
                  <a:latin typeface="Corbel" panose="020B0503020204020204" pitchFamily="34" charset="0"/>
                </a:endParaRPr>
              </a:p>
            </p:txBody>
          </p:sp>
        </mc:Choice>
        <mc:Fallback xmlns="">
          <p:sp>
            <p:nvSpPr>
              <p:cNvPr id="4" name="Content Placeholder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3436" y="360000"/>
                <a:ext cx="9782801" cy="6192688"/>
              </a:xfrm>
              <a:prstGeom prst="rect">
                <a:avLst/>
              </a:prstGeom>
              <a:blipFill>
                <a:blip r:embed="rId2"/>
                <a:stretch>
                  <a:fillRect l="-143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17147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13"/>
              <p:cNvSpPr txBox="1">
                <a:spLocks/>
              </p:cNvSpPr>
              <p:nvPr/>
            </p:nvSpPr>
            <p:spPr>
              <a:xfrm>
                <a:off x="1593436" y="360000"/>
                <a:ext cx="9782801" cy="619268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46888" indent="-246888" algn="r" defTabSz="914400" rtl="1" eaLnBrk="1" latinLnBrk="0" hangingPunct="1">
                  <a:lnSpc>
                    <a:spcPct val="90000"/>
                  </a:lnSpc>
                  <a:spcBef>
                    <a:spcPts val="1400"/>
                  </a:spcBef>
                  <a:buFont typeface="Euphemia" pitchFamily="34" charset="0"/>
                  <a:buChar char="›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1264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–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7840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4416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Arial" pitchFamily="34" charset="0"/>
                  <a:buChar char="–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70992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07568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–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44144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80720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–"/>
                  <a:defRPr sz="18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7296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18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lnSpc>
                    <a:spcPct val="150000"/>
                  </a:lnSpc>
                </a:pPr>
                <a:r>
                  <a:rPr lang="tr-TR" dirty="0">
                    <a:solidFill>
                      <a:srgbClr val="FF0000"/>
                    </a:solidFill>
                  </a:rPr>
                  <a:t>c) </a:t>
                </a:r>
                <a:r>
                  <a:rPr lang="tr-TR" dirty="0"/>
                  <a:t>Ortalama ısı akısı;</a:t>
                </a:r>
              </a:p>
              <a:p>
                <a:pPr marL="0" indent="0" algn="l" rtl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</m:acc>
                        </m:e>
                        <m:sub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𝑜𝑟𝑡</m:t>
                          </m:r>
                        </m:sub>
                      </m:sSub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tr-TR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tr-TR" b="0" i="1" smtClean="0">
                                      <a:latin typeface="Cambria Math" panose="02040503050406030204" pitchFamily="18" charset="0"/>
                                    </a:rPr>
                                    <m:t>𝑄</m:t>
                                  </m:r>
                                </m:e>
                              </m:acc>
                            </m:e>
                            <m:sub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𝑜𝑟𝑡</m:t>
                              </m:r>
                            </m:sub>
                          </m:sSub>
                        </m:num>
                        <m:den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den>
                      </m:f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𝑄</m:t>
                                  </m:r>
                                </m:e>
                              </m:acc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𝑜𝑟𝑡</m:t>
                              </m:r>
                            </m:sub>
                          </m:sSub>
                        </m:num>
                        <m:den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  <m:sSup>
                            <m:sSupPr>
                              <m:ctrlPr>
                                <a:rPr lang="tr-T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p>
                              <m:r>
                                <a:rPr lang="tr-T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51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𝑊</m:t>
                          </m:r>
                        </m:num>
                        <m:den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sSup>
                            <m:sSupPr>
                              <m:ctrlPr>
                                <a:rPr lang="tr-T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tr-TR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tr-TR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</m:t>
                                  </m:r>
                                  <m:r>
                                    <a:rPr lang="tr-TR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tr-TR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  <m:r>
                                    <a:rPr lang="tr-TR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tr-TR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</m:d>
                            </m:e>
                            <m:sup>
                              <m:r>
                                <a:rPr lang="tr-T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1636</m:t>
                      </m:r>
                      <m:f>
                        <m:fPr>
                          <m:ctrlPr>
                            <a:rPr lang="tr-T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</m:num>
                        <m:den>
                          <m:sSup>
                            <m:sSupPr>
                              <m:ctrlPr>
                                <a:rPr lang="tr-TR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p>
                              <m:r>
                                <a:rPr lang="tr-TR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tr-TR" dirty="0"/>
              </a:p>
              <a:p>
                <a:pPr algn="l" rtl="0">
                  <a:lnSpc>
                    <a:spcPct val="150000"/>
                  </a:lnSpc>
                </a:pPr>
                <a:r>
                  <a:rPr lang="tr-TR" dirty="0">
                    <a:solidFill>
                      <a:srgbClr val="FF0000"/>
                    </a:solidFill>
                  </a:rPr>
                  <a:t>Not: </a:t>
                </a:r>
                <a:r>
                  <a:rPr lang="tr-TR" dirty="0"/>
                  <a:t>Bir yüzeydeki ısı akısı konum ile değişmektedir. Burada hesaplanan değer kürenin tüm yüzeyinden ortalama ısı akısıdır.</a:t>
                </a:r>
              </a:p>
            </p:txBody>
          </p:sp>
        </mc:Choice>
        <mc:Fallback xmlns="">
          <p:sp>
            <p:nvSpPr>
              <p:cNvPr id="4" name="Content Placeholder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3436" y="360000"/>
                <a:ext cx="9782801" cy="6192688"/>
              </a:xfrm>
              <a:prstGeom prst="rect">
                <a:avLst/>
              </a:prstGeom>
              <a:blipFill>
                <a:blip r:embed="rId2"/>
                <a:stretch>
                  <a:fillRect l="-143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73138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593436" y="177801"/>
            <a:ext cx="9782801" cy="874936"/>
          </a:xfrm>
        </p:spPr>
        <p:txBody>
          <a:bodyPr>
            <a:normAutofit/>
          </a:bodyPr>
          <a:lstStyle/>
          <a:p>
            <a:pPr rtl="0">
              <a:lnSpc>
                <a:spcPct val="150000"/>
              </a:lnSpc>
            </a:pPr>
            <a:r>
              <a:rPr lang="tr-TR" dirty="0"/>
              <a:t>Örnek 1-2</a:t>
            </a:r>
          </a:p>
        </p:txBody>
      </p:sp>
      <p:sp>
        <p:nvSpPr>
          <p:cNvPr id="4" name="Content Placeholder 13"/>
          <p:cNvSpPr txBox="1">
            <a:spLocks/>
          </p:cNvSpPr>
          <p:nvPr/>
        </p:nvSpPr>
        <p:spPr>
          <a:xfrm>
            <a:off x="1593437" y="1052737"/>
            <a:ext cx="6699664" cy="55446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46888" indent="-246888" algn="r" defTabSz="914400" rtl="1" eaLnBrk="1" latinLnBrk="0" hangingPunct="1">
              <a:lnSpc>
                <a:spcPct val="90000"/>
              </a:lnSpc>
              <a:spcBef>
                <a:spcPts val="1400"/>
              </a:spcBef>
              <a:buFont typeface="Euphemia" pitchFamily="34" charset="0"/>
              <a:buChar char="›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126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784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41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992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568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414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72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729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</a:pPr>
            <a:r>
              <a:rPr lang="tr-TR" dirty="0">
                <a:solidFill>
                  <a:srgbClr val="0070C0"/>
                </a:solidFill>
              </a:rPr>
              <a:t>15 </a:t>
            </a:r>
            <a:r>
              <a:rPr lang="tr-TR" dirty="0">
                <a:solidFill>
                  <a:srgbClr val="0070C0"/>
                </a:solidFill>
                <a:cs typeface="Times New Roman" panose="02020603050405020304" pitchFamily="18" charset="0"/>
              </a:rPr>
              <a:t>°</a:t>
            </a:r>
            <a:r>
              <a:rPr lang="tr-TR" dirty="0">
                <a:solidFill>
                  <a:srgbClr val="0070C0"/>
                </a:solidFill>
              </a:rPr>
              <a:t>C’deki </a:t>
            </a:r>
            <a:r>
              <a:rPr lang="tr-TR" dirty="0">
                <a:solidFill>
                  <a:srgbClr val="00B050"/>
                </a:solidFill>
              </a:rPr>
              <a:t>1,2 kg su </a:t>
            </a:r>
            <a:r>
              <a:rPr lang="tr-TR" dirty="0">
                <a:solidFill>
                  <a:srgbClr val="7030A0"/>
                </a:solidFill>
              </a:rPr>
              <a:t>1200 W </a:t>
            </a:r>
            <a:r>
              <a:rPr lang="tr-TR" dirty="0" err="1">
                <a:solidFill>
                  <a:srgbClr val="7030A0"/>
                </a:solidFill>
              </a:rPr>
              <a:t>lık</a:t>
            </a:r>
            <a:r>
              <a:rPr lang="tr-TR" dirty="0">
                <a:solidFill>
                  <a:srgbClr val="7030A0"/>
                </a:solidFill>
              </a:rPr>
              <a:t> </a:t>
            </a:r>
            <a:r>
              <a:rPr lang="tr-TR" dirty="0"/>
              <a:t>bir elektrikli ısıtıcıyla </a:t>
            </a:r>
            <a:r>
              <a:rPr lang="tr-TR" dirty="0">
                <a:solidFill>
                  <a:srgbClr val="C00000"/>
                </a:solidFill>
              </a:rPr>
              <a:t>95 </a:t>
            </a:r>
            <a:r>
              <a:rPr lang="tr-TR" dirty="0">
                <a:solidFill>
                  <a:srgbClr val="C00000"/>
                </a:solidFill>
                <a:cs typeface="Times New Roman" panose="02020603050405020304" pitchFamily="18" charset="0"/>
              </a:rPr>
              <a:t>°</a:t>
            </a:r>
            <a:r>
              <a:rPr lang="tr-TR" dirty="0">
                <a:solidFill>
                  <a:srgbClr val="C00000"/>
                </a:solidFill>
              </a:rPr>
              <a:t>C’ye </a:t>
            </a:r>
            <a:r>
              <a:rPr lang="tr-TR" dirty="0"/>
              <a:t>kadar ısıtılacaktır. </a:t>
            </a:r>
            <a:r>
              <a:rPr lang="tr-TR" dirty="0">
                <a:solidFill>
                  <a:srgbClr val="0070C0"/>
                </a:solidFill>
              </a:rPr>
              <a:t>Demlik 0,5 kg</a:t>
            </a:r>
            <a:r>
              <a:rPr lang="tr-TR" dirty="0"/>
              <a:t> ve </a:t>
            </a:r>
            <a:r>
              <a:rPr lang="tr-TR" dirty="0" err="1">
                <a:solidFill>
                  <a:schemeClr val="tx2">
                    <a:lumMod val="95000"/>
                    <a:lumOff val="5000"/>
                  </a:schemeClr>
                </a:solidFill>
              </a:rPr>
              <a:t>ort.</a:t>
            </a:r>
            <a:r>
              <a:rPr lang="tr-TR" dirty="0">
                <a:solidFill>
                  <a:schemeClr val="tx2">
                    <a:lumMod val="95000"/>
                    <a:lumOff val="5000"/>
                  </a:schemeClr>
                </a:solidFill>
              </a:rPr>
              <a:t> özgül ısısı 0,7 </a:t>
            </a:r>
            <a:r>
              <a:rPr lang="tr-TR" dirty="0" err="1">
                <a:solidFill>
                  <a:schemeClr val="tx2">
                    <a:lumMod val="95000"/>
                    <a:lumOff val="5000"/>
                  </a:schemeClr>
                </a:solidFill>
              </a:rPr>
              <a:t>kJ</a:t>
            </a:r>
            <a:r>
              <a:rPr lang="tr-TR" dirty="0">
                <a:solidFill>
                  <a:schemeClr val="tx2">
                    <a:lumMod val="95000"/>
                    <a:lumOff val="5000"/>
                  </a:schemeClr>
                </a:solidFill>
              </a:rPr>
              <a:t>/kg</a:t>
            </a:r>
            <a:r>
              <a:rPr lang="tr-TR" dirty="0">
                <a:solidFill>
                  <a:schemeClr val="tx2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 °</a:t>
            </a:r>
            <a:r>
              <a:rPr lang="tr-TR" dirty="0">
                <a:solidFill>
                  <a:schemeClr val="tx2">
                    <a:lumMod val="95000"/>
                    <a:lumOff val="5000"/>
                  </a:schemeClr>
                </a:solidFill>
              </a:rPr>
              <a:t>C’dir</a:t>
            </a:r>
            <a:r>
              <a:rPr lang="tr-TR" dirty="0"/>
              <a:t>. Suyun özgül ısısı </a:t>
            </a:r>
            <a:r>
              <a:rPr lang="tr-TR" dirty="0">
                <a:solidFill>
                  <a:srgbClr val="0070C0"/>
                </a:solidFill>
              </a:rPr>
              <a:t>4,18 </a:t>
            </a:r>
            <a:r>
              <a:rPr lang="tr-TR" dirty="0" err="1">
                <a:solidFill>
                  <a:srgbClr val="0070C0"/>
                </a:solidFill>
              </a:rPr>
              <a:t>kJ</a:t>
            </a:r>
            <a:r>
              <a:rPr lang="tr-TR" dirty="0">
                <a:solidFill>
                  <a:srgbClr val="0070C0"/>
                </a:solidFill>
              </a:rPr>
              <a:t>/kg </a:t>
            </a:r>
            <a:r>
              <a:rPr lang="tr-TR" dirty="0"/>
              <a:t>K alıp, demlikten olan ısı kayıplarını ihmal ederek suyun </a:t>
            </a:r>
            <a:r>
              <a:rPr lang="tr-TR" dirty="0">
                <a:solidFill>
                  <a:srgbClr val="FF0000"/>
                </a:solidFill>
              </a:rPr>
              <a:t>ne kadar süre de ısınacağını belirleyiniz.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82644" y="2348880"/>
            <a:ext cx="3895725" cy="333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0841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593436" y="177801"/>
            <a:ext cx="9782801" cy="874936"/>
          </a:xfrm>
        </p:spPr>
        <p:txBody>
          <a:bodyPr>
            <a:normAutofit/>
          </a:bodyPr>
          <a:lstStyle/>
          <a:p>
            <a:pPr rtl="0">
              <a:lnSpc>
                <a:spcPct val="150000"/>
              </a:lnSpc>
            </a:pPr>
            <a:r>
              <a:rPr lang="tr-TR" sz="3200" dirty="0"/>
              <a:t>Örnek 1-2 - </a:t>
            </a:r>
            <a:r>
              <a:rPr lang="tr-TR" sz="3200" dirty="0">
                <a:solidFill>
                  <a:srgbClr val="FF0000"/>
                </a:solidFill>
              </a:rPr>
              <a:t>Çözüm</a:t>
            </a:r>
            <a:endParaRPr lang="tr-TR" sz="30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13"/>
              <p:cNvSpPr txBox="1">
                <a:spLocks/>
              </p:cNvSpPr>
              <p:nvPr/>
            </p:nvSpPr>
            <p:spPr>
              <a:xfrm>
                <a:off x="1593437" y="1052737"/>
                <a:ext cx="9782800" cy="5544615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46888" indent="-246888" algn="r" defTabSz="914400" rtl="1" eaLnBrk="1" latinLnBrk="0" hangingPunct="1">
                  <a:lnSpc>
                    <a:spcPct val="90000"/>
                  </a:lnSpc>
                  <a:spcBef>
                    <a:spcPts val="1400"/>
                  </a:spcBef>
                  <a:buFont typeface="Euphemia" pitchFamily="34" charset="0"/>
                  <a:buChar char="›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1264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–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7840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4416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Arial" pitchFamily="34" charset="0"/>
                  <a:buChar char="–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70992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07568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–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44144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80720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–"/>
                  <a:defRPr sz="18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7296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18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dirty="0"/>
                  <a:t>Demlik ve içerisindeki su sistem olarak alınırsa, (sabit kütle).</a:t>
                </a: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dirty="0"/>
                  <a:t>Enerji dengesi;</a:t>
                </a: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𝑔𝑖𝑟𝑒𝑛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ç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𝚤𝑘𝑎𝑛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𝑠𝑖𝑠𝑡𝑒𝑚</m:t>
                          </m:r>
                        </m:sub>
                      </m:sSub>
                    </m:oMath>
                  </m:oMathPara>
                </a14:m>
                <a:endParaRPr lang="tr-TR" dirty="0"/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𝑔𝑖𝑟𝑒𝑛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𝑠𝑖𝑠𝑡𝑒𝑚</m:t>
                          </m:r>
                        </m:sub>
                      </m:sSub>
                      <m:r>
                        <a:rPr lang="tr-T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tr-TR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sSub>
                        <m:sSubPr>
                          <m:ctrlPr>
                            <a:rPr lang="tr-TR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tr-TR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𝑠𝑢</m:t>
                          </m:r>
                        </m:sub>
                      </m:sSub>
                      <m:r>
                        <a:rPr lang="tr-T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tr-TR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sSub>
                        <m:sSubPr>
                          <m:ctrlPr>
                            <a:rPr lang="tr-TR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tr-TR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𝑑𝑒𝑚𝑙𝑖𝑘</m:t>
                          </m:r>
                        </m:sub>
                      </m:sSub>
                    </m:oMath>
                  </m:oMathPara>
                </a14:m>
                <a:endParaRPr lang="tr-TR" dirty="0"/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dirty="0"/>
                  <a:t>Demlik ve suyun sıcaklığını 15 </a:t>
                </a:r>
                <a:r>
                  <a:rPr lang="tr-TR" dirty="0">
                    <a:cs typeface="Times New Roman" panose="02020603050405020304" pitchFamily="18" charset="0"/>
                  </a:rPr>
                  <a:t>°</a:t>
                </a:r>
                <a:r>
                  <a:rPr lang="tr-TR" dirty="0"/>
                  <a:t>C’den 95 </a:t>
                </a:r>
                <a:r>
                  <a:rPr lang="tr-TR" dirty="0">
                    <a:cs typeface="Times New Roman" panose="02020603050405020304" pitchFamily="18" charset="0"/>
                  </a:rPr>
                  <a:t>°</a:t>
                </a:r>
                <a:r>
                  <a:rPr lang="tr-TR" dirty="0"/>
                  <a:t>C’ye çıkarmak için gerekli olan enerji;</a:t>
                </a: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𝑔𝑖𝑟𝑒𝑛</m:t>
                          </m:r>
                        </m:sub>
                      </m:sSub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 ∆</m:t>
                              </m:r>
                              <m:r>
                                <a:rPr lang="tr-T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𝑇</m:t>
                              </m:r>
                            </m:e>
                          </m:d>
                        </m:e>
                        <m:sub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𝑠𝑢</m:t>
                          </m:r>
                        </m:sub>
                      </m:sSub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+ 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 ∆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𝑇</m:t>
                              </m:r>
                            </m:e>
                          </m:d>
                        </m:e>
                        <m:sub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𝑑𝑒𝑚𝑙𝑖𝑘</m:t>
                          </m:r>
                        </m:sub>
                      </m:sSub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4" name="Content Placeholder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3437" y="1052737"/>
                <a:ext cx="9782800" cy="5544615"/>
              </a:xfrm>
              <a:prstGeom prst="rect">
                <a:avLst/>
              </a:prstGeom>
              <a:blipFill>
                <a:blip r:embed="rId2"/>
                <a:stretch>
                  <a:fillRect l="-143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14222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13"/>
              <p:cNvSpPr txBox="1">
                <a:spLocks/>
              </p:cNvSpPr>
              <p:nvPr/>
            </p:nvSpPr>
            <p:spPr>
              <a:xfrm>
                <a:off x="1593437" y="360000"/>
                <a:ext cx="9782800" cy="580530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46888" indent="-246888" algn="r" defTabSz="914400" rtl="1" eaLnBrk="1" latinLnBrk="0" hangingPunct="1">
                  <a:lnSpc>
                    <a:spcPct val="90000"/>
                  </a:lnSpc>
                  <a:spcBef>
                    <a:spcPts val="1400"/>
                  </a:spcBef>
                  <a:buFont typeface="Euphemia" pitchFamily="34" charset="0"/>
                  <a:buChar char="›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1264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–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7840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4416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Arial" pitchFamily="34" charset="0"/>
                  <a:buChar char="–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70992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07568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–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44144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80720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–"/>
                  <a:defRPr sz="18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7296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18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l" rtl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𝑔𝑖𝑟𝑒𝑛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 ∆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𝑇</m:t>
                              </m:r>
                            </m:e>
                          </m:d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𝑠𝑢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+ 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 ∆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𝑇</m:t>
                              </m:r>
                            </m:e>
                          </m:d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𝑑𝑒𝑚𝑙𝑖𝑘</m:t>
                          </m:r>
                        </m:sub>
                      </m:sSub>
                    </m:oMath>
                  </m:oMathPara>
                </a14:m>
                <a:endParaRPr lang="tr-TR" dirty="0"/>
              </a:p>
              <a:p>
                <a:pPr marL="0" indent="0" algn="l" rtl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𝑔𝑖𝑟𝑒𝑛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tr-T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𝑘𝑔</m:t>
                          </m:r>
                        </m:e>
                      </m:d>
                      <m:d>
                        <m:dPr>
                          <m:ctrlPr>
                            <a:rPr lang="tr-T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18</m:t>
                          </m:r>
                          <m:f>
                            <m:fPr>
                              <m:ctrlP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𝑘𝑗</m:t>
                              </m:r>
                            </m:num>
                            <m:den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𝑘𝑔</m:t>
                              </m:r>
                              <m:r>
                                <a:rPr lang="tr-T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℃</m:t>
                              </m:r>
                            </m:den>
                          </m:f>
                        </m:e>
                      </m:d>
                      <m:d>
                        <m:dPr>
                          <m:ctrlPr>
                            <a:rPr lang="tr-T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95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15</m:t>
                          </m:r>
                        </m:e>
                      </m:d>
                      <m:r>
                        <a:rPr lang="tr-T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℃</m:t>
                      </m:r>
                      <m:r>
                        <a:rPr lang="tr-T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𝑘𝑔</m:t>
                          </m:r>
                        </m:e>
                      </m:d>
                      <m:d>
                        <m:dPr>
                          <m:ctrlP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7</m:t>
                          </m:r>
                          <m:f>
                            <m:fPr>
                              <m:ctrlPr>
                                <a:rPr lang="tr-T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𝑘𝑗</m:t>
                              </m:r>
                            </m:num>
                            <m:den>
                              <m:r>
                                <a:rPr lang="tr-T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𝑘𝑔</m:t>
                              </m:r>
                              <m:r>
                                <a:rPr lang="tr-T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℃</m:t>
                              </m:r>
                            </m:den>
                          </m:f>
                        </m:e>
                      </m:d>
                      <m:d>
                        <m:dPr>
                          <m:ctrlP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95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15</m:t>
                          </m:r>
                        </m:e>
                      </m:d>
                      <m:r>
                        <a:rPr lang="tr-T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℃</m:t>
                      </m:r>
                      <m:r>
                        <a:rPr lang="tr-T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tr-T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429</m:t>
                      </m:r>
                      <m:r>
                        <a:rPr lang="tr-T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tr-T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</m:t>
                      </m:r>
                      <m:r>
                        <a:rPr lang="tr-T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tr-T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𝑘𝑗</m:t>
                      </m:r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4" name="Content Placeholder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3437" y="360000"/>
                <a:ext cx="9782800" cy="580530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11830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13"/>
              <p:cNvSpPr txBox="1">
                <a:spLocks/>
              </p:cNvSpPr>
              <p:nvPr/>
            </p:nvSpPr>
            <p:spPr>
              <a:xfrm>
                <a:off x="1593437" y="360000"/>
                <a:ext cx="9782800" cy="626469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lnSpcReduction="10000"/>
              </a:bodyPr>
              <a:lstStyle>
                <a:lvl1pPr marL="246888" indent="-246888" algn="r" defTabSz="914400" rtl="1" eaLnBrk="1" latinLnBrk="0" hangingPunct="1">
                  <a:lnSpc>
                    <a:spcPct val="90000"/>
                  </a:lnSpc>
                  <a:spcBef>
                    <a:spcPts val="1400"/>
                  </a:spcBef>
                  <a:buFont typeface="Euphemia" pitchFamily="34" charset="0"/>
                  <a:buChar char="›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1264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–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7840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4416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Arial" pitchFamily="34" charset="0"/>
                  <a:buChar char="–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70992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07568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–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44144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80720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–"/>
                  <a:defRPr sz="18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7296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18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lnSpc>
                    <a:spcPct val="150000"/>
                  </a:lnSpc>
                </a:pPr>
                <a:r>
                  <a:rPr lang="tr-TR" dirty="0"/>
                  <a:t>1200 </a:t>
                </a:r>
                <a:r>
                  <a:rPr lang="tr-TR" dirty="0" err="1"/>
                  <a:t>W’lık</a:t>
                </a:r>
                <a:r>
                  <a:rPr lang="tr-TR" dirty="0"/>
                  <a:t> ısıtıcının 429,3 </a:t>
                </a:r>
                <a:r>
                  <a:rPr lang="tr-TR" dirty="0" err="1"/>
                  <a:t>kJ</a:t>
                </a:r>
                <a:r>
                  <a:rPr lang="tr-TR" dirty="0"/>
                  <a:t> ısı sağlaması için gerekli zaman; </a:t>
                </a:r>
              </a:p>
              <a:p>
                <a:pPr marL="0" indent="0" algn="l" rtl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6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tr-TR" sz="2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  <m:r>
                        <a:rPr lang="tr-TR" sz="2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tr-TR" sz="26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Toplam</m:t>
                          </m:r>
                          <m:r>
                            <a:rPr lang="tr-TR" sz="26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tr-TR" sz="26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enerji</m:t>
                          </m:r>
                          <m:r>
                            <a:rPr lang="tr-TR" sz="26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tr-TR" sz="26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transferi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tr-TR" sz="26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Enerji</m:t>
                          </m:r>
                          <m:r>
                            <a:rPr lang="tr-TR" sz="26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tr-TR" sz="26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tranfer</m:t>
                          </m:r>
                          <m:r>
                            <a:rPr lang="tr-TR" sz="26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tr-TR" sz="26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h</m:t>
                          </m:r>
                          <m:r>
                            <a:rPr lang="tr-TR" sz="26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ı</m:t>
                          </m:r>
                          <m:r>
                            <m:rPr>
                              <m:sty m:val="p"/>
                            </m:rPr>
                            <a:rPr lang="tr-TR" sz="26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z</m:t>
                          </m:r>
                          <m:r>
                            <a:rPr lang="tr-TR" sz="26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ı</m:t>
                          </m:r>
                        </m:den>
                      </m:f>
                      <m:r>
                        <a:rPr lang="tr-TR" sz="26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sz="2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tr-TR" sz="2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𝑔𝑖𝑟𝑒𝑛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tr-TR" sz="2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tr-TR" sz="2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tr-TR" sz="2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𝐸</m:t>
                                  </m:r>
                                </m:e>
                              </m:acc>
                            </m:e>
                            <m:sub>
                              <m:r>
                                <a:rPr lang="tr-TR" sz="2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𝑡𝑟𝑎𝑛𝑓𝑒𝑟</m:t>
                              </m:r>
                            </m:sub>
                          </m:sSub>
                        </m:den>
                      </m:f>
                      <m:r>
                        <a:rPr lang="tr-TR" sz="2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429,3 </m:t>
                          </m:r>
                          <m:r>
                            <a:rPr lang="tr-TR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𝑘𝑗</m:t>
                          </m:r>
                        </m:num>
                        <m:den>
                          <m:r>
                            <a:rPr lang="tr-TR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1,2</m:t>
                          </m:r>
                          <m:f>
                            <m:fPr>
                              <m:ctrlPr>
                                <a:rPr lang="tr-TR" sz="2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sz="2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𝑘𝑗</m:t>
                              </m:r>
                            </m:num>
                            <m:den>
                              <m:r>
                                <a:rPr lang="tr-TR" sz="2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</m:t>
                              </m:r>
                            </m:den>
                          </m:f>
                        </m:den>
                      </m:f>
                      <m:r>
                        <a:rPr lang="tr-TR" sz="2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=358 </m:t>
                      </m:r>
                      <m:r>
                        <a:rPr lang="tr-TR" sz="2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𝑠</m:t>
                      </m:r>
                      <m:r>
                        <a:rPr lang="tr-TR" sz="2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=6,0 </m:t>
                      </m:r>
                      <m:r>
                        <a:rPr lang="tr-TR" sz="2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𝑑𝑎𝑘</m:t>
                      </m:r>
                      <m:r>
                        <a:rPr lang="tr-TR" sz="2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tr-TR" sz="2600" dirty="0">
                  <a:solidFill>
                    <a:srgbClr val="FF0000"/>
                  </a:solidFill>
                </a:endParaRPr>
              </a:p>
              <a:p>
                <a:pPr algn="l" rtl="0">
                  <a:lnSpc>
                    <a:spcPct val="150000"/>
                  </a:lnSpc>
                </a:pPr>
                <a:r>
                  <a:rPr lang="tr-TR" dirty="0">
                    <a:solidFill>
                      <a:srgbClr val="FF0000"/>
                    </a:solidFill>
                  </a:rPr>
                  <a:t>Not: </a:t>
                </a:r>
                <a:r>
                  <a:rPr lang="tr-TR" dirty="0"/>
                  <a:t>Gerçekte, demlikten olan ısı kaybı kaçınılmaz olduğundan Isıtma işleminin gerçekleşmesi 6 dakikadan fazla sürecektir.</a:t>
                </a:r>
              </a:p>
              <a:p>
                <a:pPr marL="0" indent="0" algn="ctr" rtl="0">
                  <a:lnSpc>
                    <a:spcPct val="150000"/>
                  </a:lnSpc>
                  <a:buNone/>
                </a:pPr>
                <a:r>
                  <a:rPr lang="tr-TR" dirty="0" err="1"/>
                  <a:t>kJ</a:t>
                </a:r>
                <a:r>
                  <a:rPr lang="tr-TR" dirty="0"/>
                  <a:t>/kg </a:t>
                </a:r>
                <a:r>
                  <a:rPr lang="tr-TR" dirty="0">
                    <a:cs typeface="Times New Roman" panose="02020603050405020304" pitchFamily="18" charset="0"/>
                  </a:rPr>
                  <a:t>°</a:t>
                </a:r>
                <a:r>
                  <a:rPr lang="tr-TR" dirty="0"/>
                  <a:t>C = </a:t>
                </a:r>
                <a:r>
                  <a:rPr lang="tr-TR" dirty="0" err="1"/>
                  <a:t>kj</a:t>
                </a:r>
                <a:r>
                  <a:rPr lang="tr-TR" dirty="0"/>
                  <a:t>/kg K</a:t>
                </a:r>
              </a:p>
            </p:txBody>
          </p:sp>
        </mc:Choice>
        <mc:Fallback xmlns="">
          <p:sp>
            <p:nvSpPr>
              <p:cNvPr id="4" name="Content Placeholder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3437" y="360000"/>
                <a:ext cx="9782800" cy="6264696"/>
              </a:xfrm>
              <a:prstGeom prst="rect">
                <a:avLst/>
              </a:prstGeom>
              <a:blipFill>
                <a:blip r:embed="rId2"/>
                <a:stretch>
                  <a:fillRect l="-1433" t="-97" b="-1654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55590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593436" y="177801"/>
            <a:ext cx="9782801" cy="874936"/>
          </a:xfrm>
        </p:spPr>
        <p:txBody>
          <a:bodyPr>
            <a:normAutofit/>
          </a:bodyPr>
          <a:lstStyle/>
          <a:p>
            <a:pPr rtl="0">
              <a:lnSpc>
                <a:spcPct val="150000"/>
              </a:lnSpc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Örnek 1</a:t>
            </a:r>
          </a:p>
        </p:txBody>
      </p:sp>
      <p:sp>
        <p:nvSpPr>
          <p:cNvPr id="4" name="Content Placeholder 13"/>
          <p:cNvSpPr txBox="1">
            <a:spLocks/>
          </p:cNvSpPr>
          <p:nvPr/>
        </p:nvSpPr>
        <p:spPr>
          <a:xfrm>
            <a:off x="1593436" y="1052737"/>
            <a:ext cx="9782801" cy="51194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46888" indent="-246888" algn="r" defTabSz="914400" rtl="1" eaLnBrk="1" latinLnBrk="0" hangingPunct="1">
              <a:lnSpc>
                <a:spcPct val="90000"/>
              </a:lnSpc>
              <a:spcBef>
                <a:spcPts val="1400"/>
              </a:spcBef>
              <a:buFont typeface="Euphemia" pitchFamily="34" charset="0"/>
              <a:buChar char="›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126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784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41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992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568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414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72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729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</a:pPr>
            <a:r>
              <a:rPr lang="tr-TR" dirty="0">
                <a:cs typeface="Arial" panose="020B0604020202020204" pitchFamily="34" charset="0"/>
              </a:rPr>
              <a:t>-20 °C'deki 1 kg buzun </a:t>
            </a:r>
            <a:r>
              <a:rPr lang="tr-TR" dirty="0" err="1">
                <a:cs typeface="Arial" panose="020B0604020202020204" pitchFamily="34" charset="0"/>
              </a:rPr>
              <a:t>entalpisi</a:t>
            </a:r>
            <a:r>
              <a:rPr lang="tr-TR" dirty="0">
                <a:cs typeface="Arial" panose="020B0604020202020204" pitchFamily="34" charset="0"/>
              </a:rPr>
              <a:t> sıfır alınarak, atmosferik basınçta 110 °C'de 1 kg buhara dönüşmesi sırasındaki entalpi değişimi hesaplayınız.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6063A257-884F-40C6-93E0-DEE6D31817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6763" y="3140968"/>
            <a:ext cx="6196146" cy="3317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220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593436" y="177801"/>
            <a:ext cx="9782801" cy="874936"/>
          </a:xfrm>
        </p:spPr>
        <p:txBody>
          <a:bodyPr>
            <a:normAutofit/>
          </a:bodyPr>
          <a:lstStyle/>
          <a:p>
            <a:pPr rtl="0">
              <a:lnSpc>
                <a:spcPct val="150000"/>
              </a:lnSpc>
            </a:pPr>
            <a:r>
              <a:rPr lang="tr-TR" sz="3000" dirty="0"/>
              <a:t>Örnek 1-3 Bir Döşemede ısıtma kanalından ısı kaybı</a:t>
            </a:r>
            <a:endParaRPr lang="tr-TR" sz="3000" dirty="0">
              <a:solidFill>
                <a:srgbClr val="FF0000"/>
              </a:solidFill>
            </a:endParaRPr>
          </a:p>
        </p:txBody>
      </p:sp>
      <p:sp>
        <p:nvSpPr>
          <p:cNvPr id="4" name="Content Placeholder 13"/>
          <p:cNvSpPr txBox="1">
            <a:spLocks/>
          </p:cNvSpPr>
          <p:nvPr/>
        </p:nvSpPr>
        <p:spPr>
          <a:xfrm>
            <a:off x="1593437" y="1052737"/>
            <a:ext cx="9782800" cy="55446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46888" indent="-246888" algn="r" defTabSz="914400" rtl="1" eaLnBrk="1" latinLnBrk="0" hangingPunct="1">
              <a:lnSpc>
                <a:spcPct val="90000"/>
              </a:lnSpc>
              <a:spcBef>
                <a:spcPts val="1400"/>
              </a:spcBef>
              <a:buFont typeface="Euphemia" pitchFamily="34" charset="0"/>
              <a:buChar char="›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126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784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41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992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568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414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72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729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Bir evin hava ısıtma sisteminin </a:t>
            </a:r>
            <a:r>
              <a:rPr lang="tr-TR" dirty="0">
                <a:solidFill>
                  <a:srgbClr val="0070C0"/>
                </a:solidFill>
              </a:rPr>
              <a:t>5 m uzunluktaki </a:t>
            </a:r>
            <a:r>
              <a:rPr lang="tr-TR" dirty="0"/>
              <a:t>bölümü tabanın ısıtılmayan bir kısmından geçmektedir.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Isıtma sisteminin dikdörtgen kanalı, </a:t>
            </a:r>
            <a:r>
              <a:rPr lang="tr-TR" dirty="0">
                <a:solidFill>
                  <a:srgbClr val="00B050"/>
                </a:solidFill>
              </a:rPr>
              <a:t>20 cm x 25 cm kesite </a:t>
            </a:r>
            <a:r>
              <a:rPr lang="tr-TR" dirty="0"/>
              <a:t>sahiptir.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0156" y="3429000"/>
            <a:ext cx="5323008" cy="2851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515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3"/>
          <p:cNvSpPr txBox="1">
            <a:spLocks/>
          </p:cNvSpPr>
          <p:nvPr/>
        </p:nvSpPr>
        <p:spPr>
          <a:xfrm>
            <a:off x="1593437" y="360000"/>
            <a:ext cx="9782800" cy="6264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46888" indent="-246888" algn="r" defTabSz="914400" rtl="1" eaLnBrk="1" latinLnBrk="0" hangingPunct="1">
              <a:lnSpc>
                <a:spcPct val="90000"/>
              </a:lnSpc>
              <a:spcBef>
                <a:spcPts val="1400"/>
              </a:spcBef>
              <a:buFont typeface="Euphemia" pitchFamily="34" charset="0"/>
              <a:buChar char="›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126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784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41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992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568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414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72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729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solidFill>
                  <a:srgbClr val="FF0000"/>
                </a:solidFill>
              </a:rPr>
              <a:t>60 °C 'de sıcak hava</a:t>
            </a:r>
            <a:r>
              <a:rPr lang="tr-TR" dirty="0"/>
              <a:t>, kanala </a:t>
            </a:r>
            <a:r>
              <a:rPr lang="tr-TR" dirty="0">
                <a:solidFill>
                  <a:srgbClr val="00B0F0"/>
                </a:solidFill>
              </a:rPr>
              <a:t>100 </a:t>
            </a:r>
            <a:r>
              <a:rPr lang="tr-TR" dirty="0" err="1">
                <a:solidFill>
                  <a:srgbClr val="00B0F0"/>
                </a:solidFill>
              </a:rPr>
              <a:t>kPa</a:t>
            </a:r>
            <a:r>
              <a:rPr lang="tr-TR" dirty="0">
                <a:solidFill>
                  <a:srgbClr val="00B0F0"/>
                </a:solidFill>
              </a:rPr>
              <a:t> basınç </a:t>
            </a:r>
            <a:r>
              <a:rPr lang="tr-TR" dirty="0">
                <a:solidFill>
                  <a:srgbClr val="7030A0"/>
                </a:solidFill>
              </a:rPr>
              <a:t>ve 5 m/s ortalama hızla</a:t>
            </a:r>
            <a:r>
              <a:rPr lang="tr-TR" dirty="0"/>
              <a:t> girmektedir.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Zemindeki soğuk kısma kaybolan ısı sonucu kanaldaki havanın </a:t>
            </a:r>
            <a:r>
              <a:rPr lang="tr-TR" dirty="0">
                <a:solidFill>
                  <a:srgbClr val="C00000"/>
                </a:solidFill>
              </a:rPr>
              <a:t>sıcaklığı 54°C 'ye düşmektedir</a:t>
            </a:r>
            <a:r>
              <a:rPr lang="tr-TR" dirty="0"/>
              <a:t>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Sürekli şartlar altında kanaldaki havadan zemine </a:t>
            </a:r>
            <a:r>
              <a:rPr lang="tr-TR" dirty="0">
                <a:solidFill>
                  <a:srgbClr val="FF0000"/>
                </a:solidFill>
              </a:rPr>
              <a:t>olan ısı kayıp hızını </a:t>
            </a:r>
            <a:r>
              <a:rPr lang="tr-TR" dirty="0"/>
              <a:t>bulunuz.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2860" y="3952004"/>
            <a:ext cx="4752528" cy="2545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907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3"/>
          <p:cNvSpPr txBox="1">
            <a:spLocks/>
          </p:cNvSpPr>
          <p:nvPr/>
        </p:nvSpPr>
        <p:spPr>
          <a:xfrm>
            <a:off x="1593437" y="360000"/>
            <a:ext cx="9782800" cy="61926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46888" indent="-246888" algn="r" defTabSz="914400" rtl="1" eaLnBrk="1" latinLnBrk="0" hangingPunct="1">
              <a:lnSpc>
                <a:spcPct val="90000"/>
              </a:lnSpc>
              <a:spcBef>
                <a:spcPts val="1400"/>
              </a:spcBef>
              <a:buFont typeface="Euphemia" pitchFamily="34" charset="0"/>
              <a:buChar char="›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126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784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41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992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568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414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72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729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solidFill>
                  <a:srgbClr val="FF0000"/>
                </a:solidFill>
              </a:rPr>
              <a:t>ÇÖZÜM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Evin ısıtma kanalındaki havanın sıcaklığı, zemindeki soğuk kısma kaybolan ısı sonucu düşmektedir.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Sıcak havanın ısı kayıp hızı ve bunun maliyeti hesaplanacaktır.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solidFill>
                  <a:srgbClr val="FF0000"/>
                </a:solidFill>
              </a:rPr>
              <a:t>Kabuller </a:t>
            </a:r>
          </a:p>
          <a:p>
            <a:pPr marL="514350" indent="-514350" algn="l" rtl="0">
              <a:lnSpc>
                <a:spcPct val="15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tr-TR" dirty="0"/>
              <a:t>Sürekli işlem şartları geçerlidir. </a:t>
            </a:r>
          </a:p>
          <a:p>
            <a:pPr marL="514350" indent="-514350" algn="l" rtl="0">
              <a:lnSpc>
                <a:spcPct val="15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tr-TR" dirty="0"/>
              <a:t>Oda sıcaklığındaki hava sabit özellikli bir ideal gaz olarak ele alınabilir. </a:t>
            </a:r>
          </a:p>
        </p:txBody>
      </p:sp>
    </p:spTree>
    <p:extLst>
      <p:ext uri="{BB962C8B-B14F-4D97-AF65-F5344CB8AC3E}">
        <p14:creationId xmlns:p14="http://schemas.microsoft.com/office/powerpoint/2010/main" val="1407256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3"/>
          <p:cNvSpPr txBox="1">
            <a:spLocks/>
          </p:cNvSpPr>
          <p:nvPr/>
        </p:nvSpPr>
        <p:spPr>
          <a:xfrm>
            <a:off x="1593437" y="360000"/>
            <a:ext cx="9782800" cy="61926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46888" indent="-246888" algn="r" defTabSz="914400" rtl="1" eaLnBrk="1" latinLnBrk="0" hangingPunct="1">
              <a:lnSpc>
                <a:spcPct val="90000"/>
              </a:lnSpc>
              <a:spcBef>
                <a:spcPts val="1400"/>
              </a:spcBef>
              <a:buFont typeface="Euphemia" pitchFamily="34" charset="0"/>
              <a:buChar char="›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126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784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41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992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568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414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72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729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solidFill>
                  <a:srgbClr val="FF0000"/>
                </a:solidFill>
              </a:rPr>
              <a:t>Özellikler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(54 + 60)/2 = 57 °C ortalama sıcaklıkta, havanın sabit basınç </a:t>
            </a:r>
            <a:r>
              <a:rPr lang="tr-TR" dirty="0">
                <a:solidFill>
                  <a:srgbClr val="C00000"/>
                </a:solidFill>
              </a:rPr>
              <a:t>özgül ısısı 1,007 </a:t>
            </a:r>
            <a:r>
              <a:rPr lang="tr-TR" dirty="0" err="1">
                <a:solidFill>
                  <a:srgbClr val="C00000"/>
                </a:solidFill>
              </a:rPr>
              <a:t>kJ</a:t>
            </a:r>
            <a:r>
              <a:rPr lang="tr-TR" dirty="0">
                <a:solidFill>
                  <a:srgbClr val="C00000"/>
                </a:solidFill>
              </a:rPr>
              <a:t>/kg °C </a:t>
            </a:r>
            <a:r>
              <a:rPr lang="tr-TR" dirty="0"/>
              <a:t>'</a:t>
            </a:r>
            <a:r>
              <a:rPr lang="tr-TR" dirty="0" err="1"/>
              <a:t>dir</a:t>
            </a:r>
            <a:r>
              <a:rPr lang="tr-TR" dirty="0"/>
              <a:t>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64539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593436" y="177801"/>
            <a:ext cx="9782801" cy="874936"/>
          </a:xfrm>
        </p:spPr>
        <p:txBody>
          <a:bodyPr>
            <a:normAutofit/>
          </a:bodyPr>
          <a:lstStyle/>
          <a:p>
            <a:pPr rtl="0">
              <a:lnSpc>
                <a:spcPct val="150000"/>
              </a:lnSpc>
            </a:pPr>
            <a:r>
              <a:rPr lang="tr-TR" dirty="0"/>
              <a:t>Çözümleme</a:t>
            </a:r>
            <a:endParaRPr lang="tr-TR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13"/>
              <p:cNvSpPr txBox="1">
                <a:spLocks/>
              </p:cNvSpPr>
              <p:nvPr/>
            </p:nvSpPr>
            <p:spPr>
              <a:xfrm>
                <a:off x="1593437" y="1052737"/>
                <a:ext cx="9782800" cy="5544615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46888" indent="-246888" algn="r" defTabSz="914400" rtl="1" eaLnBrk="1" latinLnBrk="0" hangingPunct="1">
                  <a:lnSpc>
                    <a:spcPct val="90000"/>
                  </a:lnSpc>
                  <a:spcBef>
                    <a:spcPts val="1400"/>
                  </a:spcBef>
                  <a:buFont typeface="Euphemia" pitchFamily="34" charset="0"/>
                  <a:buChar char="›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1264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–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7840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4416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Arial" pitchFamily="34" charset="0"/>
                  <a:buChar char="–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70992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07568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–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44144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80720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–"/>
                  <a:defRPr sz="18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7296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18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lnSpc>
                    <a:spcPct val="170000"/>
                  </a:lnSpc>
                  <a:spcBef>
                    <a:spcPts val="600"/>
                  </a:spcBef>
                </a:pPr>
                <a:r>
                  <a:rPr lang="tr-TR" dirty="0"/>
                  <a:t>Isıtma sisteminin zemin kısmı sistem olarak alınır ki bu bir sürekli akış sistemidir. </a:t>
                </a:r>
              </a:p>
              <a:p>
                <a:pPr algn="l" rtl="0">
                  <a:lnSpc>
                    <a:spcPct val="170000"/>
                  </a:lnSpc>
                  <a:spcBef>
                    <a:spcPts val="600"/>
                  </a:spcBef>
                </a:pPr>
                <a:r>
                  <a:rPr lang="tr-TR" dirty="0"/>
                  <a:t>Kanaldaki havadan ısı kayıp hızı, </a:t>
                </a:r>
              </a:p>
              <a:p>
                <a:pPr marL="0" indent="0" algn="l" rtl="0">
                  <a:lnSpc>
                    <a:spcPct val="17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</m:acc>
                      <m:r>
                        <a:rPr lang="tr-T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̇"/>
                          <m:ctrlP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</m:acc>
                      <m:r>
                        <a:rPr lang="tr-T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tr-T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h</m:t>
                      </m:r>
                      <m:r>
                        <a:rPr lang="tr-T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̇"/>
                          <m:ctrlP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e>
                      </m:acc>
                      <m:sSub>
                        <m:sSubPr>
                          <m:ctrlP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tr-T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tr-T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𝑇</m:t>
                      </m:r>
                      <m:r>
                        <a:rPr lang="tr-T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tr-TR" dirty="0"/>
              </a:p>
              <a:p>
                <a:pPr algn="l" rtl="0">
                  <a:lnSpc>
                    <a:spcPct val="170000"/>
                  </a:lnSpc>
                  <a:spcBef>
                    <a:spcPts val="600"/>
                  </a:spcBef>
                </a:pPr>
                <a:r>
                  <a:rPr lang="tr-TR" dirty="0"/>
                  <a:t>denkleminden bulunabilir; burada </a:t>
                </a: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tr-TR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tr-TR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</m:acc>
                  </m:oMath>
                </a14:m>
                <a:r>
                  <a:rPr lang="tr-TR" dirty="0"/>
                  <a:t> kütle debisi ve ∆T sıcaklık düşüşüdür. </a:t>
                </a:r>
              </a:p>
            </p:txBody>
          </p:sp>
        </mc:Choice>
        <mc:Fallback xmlns="">
          <p:sp>
            <p:nvSpPr>
              <p:cNvPr id="4" name="Content Placeholder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3437" y="1052737"/>
                <a:ext cx="9782800" cy="5544615"/>
              </a:xfrm>
              <a:prstGeom prst="rect">
                <a:avLst/>
              </a:prstGeom>
              <a:blipFill>
                <a:blip r:embed="rId2"/>
                <a:stretch>
                  <a:fillRect l="-1433" r="-2305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94220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13"/>
              <p:cNvSpPr txBox="1">
                <a:spLocks/>
              </p:cNvSpPr>
              <p:nvPr/>
            </p:nvSpPr>
            <p:spPr>
              <a:xfrm>
                <a:off x="1593437" y="360000"/>
                <a:ext cx="9782800" cy="619268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46888" indent="-246888" algn="r" defTabSz="914400" rtl="1" eaLnBrk="1" latinLnBrk="0" hangingPunct="1">
                  <a:lnSpc>
                    <a:spcPct val="90000"/>
                  </a:lnSpc>
                  <a:spcBef>
                    <a:spcPts val="1400"/>
                  </a:spcBef>
                  <a:buFont typeface="Euphemia" pitchFamily="34" charset="0"/>
                  <a:buChar char="›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1264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–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7840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4416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Arial" pitchFamily="34" charset="0"/>
                  <a:buChar char="–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70992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07568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–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44144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80720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–"/>
                  <a:defRPr sz="18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7296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18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lnSpc>
                    <a:spcPct val="170000"/>
                  </a:lnSpc>
                  <a:spcBef>
                    <a:spcPts val="600"/>
                  </a:spcBef>
                </a:pPr>
                <a:r>
                  <a:rPr lang="tr-TR" dirty="0"/>
                  <a:t>Giriş şartlarında havanın </a:t>
                </a:r>
                <a:r>
                  <a:rPr lang="tr-TR" dirty="0">
                    <a:solidFill>
                      <a:srgbClr val="00B050"/>
                    </a:solidFill>
                  </a:rPr>
                  <a:t>özgül kütlesi</a:t>
                </a:r>
                <a:r>
                  <a:rPr lang="tr-TR" dirty="0"/>
                  <a:t>, </a:t>
                </a:r>
              </a:p>
              <a:p>
                <a:pPr marL="0" indent="0" algn="l" rtl="0">
                  <a:lnSpc>
                    <a:spcPct val="17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𝜌</m:t>
                      </m:r>
                      <m:r>
                        <a:rPr lang="tr-T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</m:num>
                        <m:den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𝑅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𝑇</m:t>
                          </m:r>
                        </m:den>
                      </m:f>
                      <m:r>
                        <a:rPr lang="tr-T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100 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𝑘𝑃𝑎</m:t>
                          </m:r>
                        </m:num>
                        <m:den>
                          <m:d>
                            <m:dPr>
                              <m:ctrlPr>
                                <a:rPr lang="tr-T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0,287 </m:t>
                              </m:r>
                              <m:f>
                                <m:fPr>
                                  <m:ctrlPr>
                                    <a:rPr lang="tr-TR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tr-TR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tr-TR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𝑘𝑃</m:t>
                                      </m:r>
                                      <m:r>
                                        <a:rPr lang="tr-TR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 </m:t>
                                      </m:r>
                                      <m:r>
                                        <a:rPr lang="tr-TR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𝑚</m:t>
                                      </m:r>
                                    </m:e>
                                    <m:sup>
                                      <m:r>
                                        <a:rPr lang="tr-TR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3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tr-TR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𝑘𝑔</m:t>
                                  </m:r>
                                  <m:r>
                                    <a:rPr lang="tr-TR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tr-TR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𝐾</m:t>
                                  </m:r>
                                </m:den>
                              </m:f>
                            </m:e>
                          </m:d>
                          <m:d>
                            <m:dPr>
                              <m:ctrlPr>
                                <a:rPr lang="tr-T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60+273 </m:t>
                              </m:r>
                            </m:e>
                          </m:d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𝐾</m:t>
                          </m:r>
                        </m:den>
                      </m:f>
                      <m:r>
                        <a:rPr lang="tr-T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=1,046</m:t>
                      </m:r>
                      <m:f>
                        <m:fPr>
                          <m:ctrlP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𝑘𝑔</m:t>
                          </m:r>
                        </m:num>
                        <m:den>
                          <m:sSup>
                            <m:sSupPr>
                              <m:ctrlPr>
                                <a:rPr lang="tr-T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p>
                              <m:r>
                                <a:rPr lang="tr-T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tr-TR" dirty="0"/>
              </a:p>
              <a:p>
                <a:pPr algn="l" rtl="0">
                  <a:lnSpc>
                    <a:spcPct val="170000"/>
                  </a:lnSpc>
                  <a:spcBef>
                    <a:spcPts val="600"/>
                  </a:spcBef>
                </a:pPr>
                <a:r>
                  <a:rPr lang="tr-TR" dirty="0">
                    <a:solidFill>
                      <a:srgbClr val="7030A0"/>
                    </a:solidFill>
                  </a:rPr>
                  <a:t>Kanalın kesit alanı, </a:t>
                </a:r>
              </a:p>
              <a:p>
                <a:pPr marL="0" indent="0" algn="ctr" rtl="0">
                  <a:lnSpc>
                    <a:spcPct val="170000"/>
                  </a:lnSpc>
                  <a:spcBef>
                    <a:spcPts val="600"/>
                  </a:spcBef>
                  <a:buNone/>
                </a:pPr>
                <a:r>
                  <a:rPr lang="tr-TR" dirty="0" err="1"/>
                  <a:t>A</a:t>
                </a:r>
                <a:r>
                  <a:rPr lang="tr-TR" baseline="-25000" dirty="0" err="1"/>
                  <a:t>c</a:t>
                </a:r>
                <a:r>
                  <a:rPr lang="tr-TR" dirty="0"/>
                  <a:t> = (0,20 m)(0,25 m) = 0.05 m</a:t>
                </a:r>
                <a:r>
                  <a:rPr lang="tr-TR" baseline="30000" dirty="0"/>
                  <a:t>2</a:t>
                </a:r>
                <a:endParaRPr lang="tr-TR" dirty="0"/>
              </a:p>
            </p:txBody>
          </p:sp>
        </mc:Choice>
        <mc:Fallback xmlns="">
          <p:sp>
            <p:nvSpPr>
              <p:cNvPr id="4" name="Content Placeholder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3437" y="360000"/>
                <a:ext cx="9782800" cy="6192688"/>
              </a:xfrm>
              <a:prstGeom prst="rect">
                <a:avLst/>
              </a:prstGeom>
              <a:blipFill>
                <a:blip r:embed="rId2"/>
                <a:stretch>
                  <a:fillRect l="-143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71627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13"/>
              <p:cNvSpPr txBox="1">
                <a:spLocks/>
              </p:cNvSpPr>
              <p:nvPr/>
            </p:nvSpPr>
            <p:spPr>
              <a:xfrm>
                <a:off x="1593437" y="360000"/>
                <a:ext cx="9782800" cy="619268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lnSpcReduction="10000"/>
              </a:bodyPr>
              <a:lstStyle>
                <a:lvl1pPr marL="246888" indent="-246888" algn="r" defTabSz="914400" rtl="1" eaLnBrk="1" latinLnBrk="0" hangingPunct="1">
                  <a:lnSpc>
                    <a:spcPct val="90000"/>
                  </a:lnSpc>
                  <a:spcBef>
                    <a:spcPts val="1400"/>
                  </a:spcBef>
                  <a:buFont typeface="Euphemia" pitchFamily="34" charset="0"/>
                  <a:buChar char="›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1264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–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7840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4416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Arial" pitchFamily="34" charset="0"/>
                  <a:buChar char="–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70992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07568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–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44144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80720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–"/>
                  <a:defRPr sz="18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7296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18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lnSpc>
                    <a:spcPct val="170000"/>
                  </a:lnSpc>
                  <a:spcBef>
                    <a:spcPts val="600"/>
                  </a:spcBef>
                </a:pPr>
                <a:r>
                  <a:rPr lang="tr-TR" dirty="0"/>
                  <a:t>Bu durumda kanaldaki hava akışının kütle debisi, </a:t>
                </a:r>
              </a:p>
              <a:p>
                <a:pPr marL="0" indent="0" algn="l" rtl="0">
                  <a:lnSpc>
                    <a:spcPct val="17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</m:acc>
                      <m:r>
                        <a:rPr lang="tr-T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𝜌</m:t>
                      </m:r>
                      <m:r>
                        <a:rPr lang="tr-T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tr-T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𝜐</m:t>
                      </m:r>
                      <m:r>
                        <a:rPr lang="tr-T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</m:oMath>
                  </m:oMathPara>
                </a14:m>
                <a:endParaRPr lang="tr-TR" dirty="0"/>
              </a:p>
              <a:p>
                <a:pPr marL="0" indent="0" algn="ctr" rtl="0">
                  <a:lnSpc>
                    <a:spcPct val="170000"/>
                  </a:lnSpc>
                  <a:spcBef>
                    <a:spcPts val="600"/>
                  </a:spcBef>
                  <a:buNone/>
                </a:pP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tr-TR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tr-TR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</m:acc>
                    <m:r>
                      <a:rPr lang="tr-TR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tr-TR" dirty="0"/>
                  <a:t>= (1,046 kg/m</a:t>
                </a:r>
                <a:r>
                  <a:rPr lang="tr-TR" baseline="30000" dirty="0"/>
                  <a:t>3</a:t>
                </a:r>
                <a:r>
                  <a:rPr lang="tr-TR" dirty="0"/>
                  <a:t>)(5 m/s)(0,05 m</a:t>
                </a:r>
                <a:r>
                  <a:rPr lang="tr-TR" baseline="30000" dirty="0"/>
                  <a:t>2</a:t>
                </a:r>
                <a:r>
                  <a:rPr lang="tr-TR" dirty="0"/>
                  <a:t>) = 0,2615 kg/s </a:t>
                </a:r>
              </a:p>
              <a:p>
                <a:pPr algn="l" rtl="0">
                  <a:lnSpc>
                    <a:spcPct val="170000"/>
                  </a:lnSpc>
                  <a:spcBef>
                    <a:spcPts val="600"/>
                  </a:spcBef>
                </a:pPr>
                <a:r>
                  <a:rPr lang="tr-TR" dirty="0"/>
                  <a:t>Isı kaybı hızı, </a:t>
                </a:r>
              </a:p>
              <a:p>
                <a:pPr marL="0" indent="0" algn="l" rtl="0">
                  <a:lnSpc>
                    <a:spcPct val="17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</m:acc>
                        </m:e>
                        <m:sub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𝑘𝑎𝑦𝚤𝑝</m:t>
                          </m:r>
                        </m:sub>
                      </m:sSub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̇"/>
                          <m:ctrlPr>
                            <a:rPr lang="tr-TR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</m:acc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tr-T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d>
                        <m:dPr>
                          <m:ctrlPr>
                            <a:rPr lang="tr-T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𝑔𝑖𝑟𝑒𝑛</m:t>
                              </m:r>
                            </m:sub>
                          </m:sSub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ç</m:t>
                              </m:r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𝚤𝑘𝑎𝑛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tr-TR" dirty="0"/>
              </a:p>
              <a:p>
                <a:pPr marL="0" indent="0" algn="ctr" rtl="0">
                  <a:lnSpc>
                    <a:spcPct val="170000"/>
                  </a:lnSpc>
                  <a:spcBef>
                    <a:spcPts val="600"/>
                  </a:spcBef>
                  <a:buNone/>
                </a:pPr>
                <a:r>
                  <a:rPr lang="tr-TR" dirty="0"/>
                  <a:t>= (0,2615 kg/s)(1,007 </a:t>
                </a:r>
                <a:r>
                  <a:rPr lang="tr-TR" dirty="0" err="1"/>
                  <a:t>kJ</a:t>
                </a:r>
                <a:r>
                  <a:rPr lang="tr-TR" dirty="0"/>
                  <a:t>/kg  °C)(60 - 54)°C = </a:t>
                </a:r>
                <a:r>
                  <a:rPr lang="tr-TR" dirty="0">
                    <a:solidFill>
                      <a:srgbClr val="FF0000"/>
                    </a:solidFill>
                  </a:rPr>
                  <a:t>1,58 </a:t>
                </a:r>
                <a:r>
                  <a:rPr lang="tr-TR" dirty="0" err="1">
                    <a:solidFill>
                      <a:srgbClr val="FF0000"/>
                    </a:solidFill>
                  </a:rPr>
                  <a:t>kJ</a:t>
                </a:r>
                <a:r>
                  <a:rPr lang="tr-TR" dirty="0">
                    <a:solidFill>
                      <a:srgbClr val="FF0000"/>
                    </a:solidFill>
                  </a:rPr>
                  <a:t>/s (</a:t>
                </a:r>
                <a:r>
                  <a:rPr lang="tr-TR" dirty="0" err="1">
                    <a:solidFill>
                      <a:srgbClr val="FF0000"/>
                    </a:solidFill>
                  </a:rPr>
                  <a:t>kw</a:t>
                </a:r>
                <a:r>
                  <a:rPr lang="tr-TR" dirty="0">
                    <a:solidFill>
                      <a:srgbClr val="FF0000"/>
                    </a:solidFill>
                  </a:rPr>
                  <a:t>)</a:t>
                </a:r>
              </a:p>
              <a:p>
                <a:pPr algn="l" rtl="0">
                  <a:lnSpc>
                    <a:spcPct val="170000"/>
                  </a:lnSpc>
                  <a:spcBef>
                    <a:spcPts val="600"/>
                  </a:spcBef>
                </a:pPr>
                <a:r>
                  <a:rPr lang="tr-TR" dirty="0">
                    <a:solidFill>
                      <a:srgbClr val="FF0000"/>
                    </a:solidFill>
                  </a:rPr>
                  <a:t>Bir saatte ısı kaybı = 1,58 x 3600 = 5688 </a:t>
                </a:r>
                <a:r>
                  <a:rPr lang="tr-TR" dirty="0" err="1">
                    <a:solidFill>
                      <a:srgbClr val="FF0000"/>
                    </a:solidFill>
                  </a:rPr>
                  <a:t>kJ</a:t>
                </a:r>
                <a:r>
                  <a:rPr lang="tr-TR" dirty="0">
                    <a:solidFill>
                      <a:srgbClr val="FF0000"/>
                    </a:solidFill>
                  </a:rPr>
                  <a:t> = 1,58 </a:t>
                </a:r>
                <a:r>
                  <a:rPr lang="tr-TR" dirty="0" err="1">
                    <a:solidFill>
                      <a:srgbClr val="FF0000"/>
                    </a:solidFill>
                  </a:rPr>
                  <a:t>kWh</a:t>
                </a:r>
                <a:endParaRPr lang="tr-TR" dirty="0">
                  <a:solidFill>
                    <a:srgbClr val="FF0000"/>
                  </a:solidFill>
                </a:endParaRPr>
              </a:p>
              <a:p>
                <a:pPr marL="0" indent="0" algn="ctr" rtl="0">
                  <a:lnSpc>
                    <a:spcPct val="170000"/>
                  </a:lnSpc>
                  <a:spcBef>
                    <a:spcPts val="600"/>
                  </a:spcBef>
                  <a:buNone/>
                </a:pPr>
                <a:endParaRPr lang="tr-TR" dirty="0">
                  <a:solidFill>
                    <a:srgbClr val="FF0000"/>
                  </a:solidFill>
                  <a:latin typeface="Corbel" panose="020B0503020204020204" pitchFamily="34" charset="0"/>
                </a:endParaRPr>
              </a:p>
            </p:txBody>
          </p:sp>
        </mc:Choice>
        <mc:Fallback xmlns="">
          <p:sp>
            <p:nvSpPr>
              <p:cNvPr id="4" name="Content Placeholder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3437" y="360000"/>
                <a:ext cx="9782800" cy="6192688"/>
              </a:xfrm>
              <a:prstGeom prst="rect">
                <a:avLst/>
              </a:prstGeom>
              <a:blipFill>
                <a:blip r:embed="rId2"/>
                <a:stretch>
                  <a:fillRect l="-143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0197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593436" y="177801"/>
            <a:ext cx="9782801" cy="874936"/>
          </a:xfrm>
        </p:spPr>
        <p:txBody>
          <a:bodyPr>
            <a:normAutofit/>
          </a:bodyPr>
          <a:lstStyle/>
          <a:p>
            <a:pPr rtl="0">
              <a:lnSpc>
                <a:spcPct val="150000"/>
              </a:lnSpc>
            </a:pPr>
            <a:r>
              <a:rPr lang="tr-TR" sz="2800" dirty="0"/>
              <a:t>ÖRNEK 1-4 Yüksek Rakımda Bir Evin Elektrikle Isıtılması </a:t>
            </a:r>
          </a:p>
        </p:txBody>
      </p:sp>
      <p:sp>
        <p:nvSpPr>
          <p:cNvPr id="4" name="Content Placeholder 13"/>
          <p:cNvSpPr txBox="1">
            <a:spLocks/>
          </p:cNvSpPr>
          <p:nvPr/>
        </p:nvSpPr>
        <p:spPr>
          <a:xfrm>
            <a:off x="1593437" y="1052737"/>
            <a:ext cx="9782800" cy="55446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46888" indent="-246888" algn="r" defTabSz="914400" rtl="1" eaLnBrk="1" latinLnBrk="0" hangingPunct="1">
              <a:lnSpc>
                <a:spcPct val="90000"/>
              </a:lnSpc>
              <a:spcBef>
                <a:spcPts val="1400"/>
              </a:spcBef>
              <a:buFont typeface="Euphemia" pitchFamily="34" charset="0"/>
              <a:buChar char="›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126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784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41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992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568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414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72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729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solidFill>
                  <a:srgbClr val="0070C0"/>
                </a:solidFill>
              </a:rPr>
              <a:t>200 m</a:t>
            </a:r>
            <a:r>
              <a:rPr lang="tr-TR" baseline="30000" dirty="0">
                <a:solidFill>
                  <a:srgbClr val="0070C0"/>
                </a:solidFill>
              </a:rPr>
              <a:t>2</a:t>
            </a:r>
            <a:r>
              <a:rPr lang="tr-TR" dirty="0">
                <a:solidFill>
                  <a:srgbClr val="0070C0"/>
                </a:solidFill>
              </a:rPr>
              <a:t> tabanı </a:t>
            </a:r>
            <a:r>
              <a:rPr lang="tr-TR" dirty="0"/>
              <a:t>ve </a:t>
            </a:r>
            <a:r>
              <a:rPr lang="tr-TR" dirty="0">
                <a:solidFill>
                  <a:srgbClr val="00B050"/>
                </a:solidFill>
              </a:rPr>
              <a:t>3 m ortalama yüksekliği </a:t>
            </a:r>
            <a:r>
              <a:rPr lang="tr-TR" dirty="0"/>
              <a:t>olan ev, standart </a:t>
            </a:r>
            <a:r>
              <a:rPr lang="tr-TR" dirty="0">
                <a:solidFill>
                  <a:srgbClr val="7030A0"/>
                </a:solidFill>
              </a:rPr>
              <a:t>atmosferik basıncın 84,6 </a:t>
            </a:r>
            <a:r>
              <a:rPr lang="tr-TR" dirty="0" err="1">
                <a:solidFill>
                  <a:srgbClr val="7030A0"/>
                </a:solidFill>
              </a:rPr>
              <a:t>kPa</a:t>
            </a:r>
            <a:r>
              <a:rPr lang="tr-TR" dirty="0">
                <a:solidFill>
                  <a:srgbClr val="7030A0"/>
                </a:solidFill>
              </a:rPr>
              <a:t> </a:t>
            </a:r>
            <a:r>
              <a:rPr lang="tr-TR" dirty="0"/>
              <a:t>olduğu 1500 m rakımlı bir yerdedir 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Ev başlangıçta </a:t>
            </a:r>
            <a:r>
              <a:rPr lang="tr-TR" dirty="0">
                <a:solidFill>
                  <a:srgbClr val="C00000"/>
                </a:solidFill>
              </a:rPr>
              <a:t>10 °C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/>
              <a:t>üniform</a:t>
            </a:r>
            <a:r>
              <a:rPr lang="tr-TR" dirty="0"/>
              <a:t> sıcaklıktadır.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Daha sonra, ev sıcaklığı ortalama </a:t>
            </a:r>
            <a:r>
              <a:rPr lang="tr-TR" dirty="0">
                <a:solidFill>
                  <a:srgbClr val="FF0000"/>
                </a:solidFill>
              </a:rPr>
              <a:t>20°C</a:t>
            </a:r>
            <a:r>
              <a:rPr lang="tr-TR" dirty="0"/>
              <a:t> oluncaya kadar bir elektrikli ısıtıcı çalıştırılacaktır.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2563" y="4365104"/>
            <a:ext cx="3739707" cy="2016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863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3"/>
          <p:cNvSpPr txBox="1">
            <a:spLocks/>
          </p:cNvSpPr>
          <p:nvPr/>
        </p:nvSpPr>
        <p:spPr>
          <a:xfrm>
            <a:off x="1593437" y="360000"/>
            <a:ext cx="9782800" cy="61926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46888" indent="-246888" algn="r" defTabSz="914400" rtl="1" eaLnBrk="1" latinLnBrk="0" hangingPunct="1">
              <a:lnSpc>
                <a:spcPct val="90000"/>
              </a:lnSpc>
              <a:spcBef>
                <a:spcPts val="1400"/>
              </a:spcBef>
              <a:buFont typeface="Euphemia" pitchFamily="34" charset="0"/>
              <a:buChar char="›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126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784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41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992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568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414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72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729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(a) Evden ısıtma süresince </a:t>
            </a:r>
            <a:r>
              <a:rPr lang="tr-TR" dirty="0">
                <a:solidFill>
                  <a:srgbClr val="FF0000"/>
                </a:solidFill>
              </a:rPr>
              <a:t>hava sızmadığını </a:t>
            </a:r>
            <a:r>
              <a:rPr lang="tr-TR" dirty="0"/>
              <a:t>ve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(b) evdeki ısıtılan hava </a:t>
            </a:r>
            <a:r>
              <a:rPr lang="tr-TR" dirty="0">
                <a:solidFill>
                  <a:srgbClr val="0070C0"/>
                </a:solidFill>
              </a:rPr>
              <a:t>sabit basınçla genleşirken </a:t>
            </a:r>
            <a:r>
              <a:rPr lang="tr-TR" dirty="0"/>
              <a:t>bir miktar havanın çatlaklardan kaçtığını kabul ederek </a:t>
            </a:r>
            <a:r>
              <a:rPr lang="tr-TR" dirty="0">
                <a:solidFill>
                  <a:srgbClr val="FF0000"/>
                </a:solidFill>
              </a:rPr>
              <a:t>havaya aktarılan enerji miktarını bulunuz</a:t>
            </a:r>
            <a:r>
              <a:rPr lang="tr-TR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807109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3"/>
          <p:cNvSpPr txBox="1">
            <a:spLocks/>
          </p:cNvSpPr>
          <p:nvPr/>
        </p:nvSpPr>
        <p:spPr>
          <a:xfrm>
            <a:off x="1593437" y="360000"/>
            <a:ext cx="9782800" cy="61926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46888" indent="-246888" algn="r" defTabSz="914400" rtl="1" eaLnBrk="1" latinLnBrk="0" hangingPunct="1">
              <a:lnSpc>
                <a:spcPct val="90000"/>
              </a:lnSpc>
              <a:spcBef>
                <a:spcPts val="1400"/>
              </a:spcBef>
              <a:buFont typeface="Euphemia" pitchFamily="34" charset="0"/>
              <a:buChar char="›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126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784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41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992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568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414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72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729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</a:pPr>
            <a:r>
              <a:rPr lang="tr-TR" dirty="0">
                <a:solidFill>
                  <a:srgbClr val="FF0000"/>
                </a:solidFill>
              </a:rPr>
              <a:t>ÇÖZÜM </a:t>
            </a:r>
          </a:p>
          <a:p>
            <a:pPr algn="l" rtl="0">
              <a:lnSpc>
                <a:spcPct val="150000"/>
              </a:lnSpc>
            </a:pPr>
            <a:r>
              <a:rPr lang="tr-TR" dirty="0"/>
              <a:t>Evdeki hava bir elektrikli ısıtıcıyla ısıtılmaktadır. </a:t>
            </a:r>
          </a:p>
          <a:p>
            <a:pPr algn="l" rtl="0">
              <a:lnSpc>
                <a:spcPct val="150000"/>
              </a:lnSpc>
            </a:pPr>
            <a:r>
              <a:rPr lang="tr-TR" dirty="0"/>
              <a:t>Havaya aktarılan enerjinin miktarı, sabit hacim ve sabit basınç durumları için hesaplanacaktır. </a:t>
            </a:r>
          </a:p>
        </p:txBody>
      </p:sp>
    </p:spTree>
    <p:extLst>
      <p:ext uri="{BB962C8B-B14F-4D97-AF65-F5344CB8AC3E}">
        <p14:creationId xmlns:p14="http://schemas.microsoft.com/office/powerpoint/2010/main" val="1214822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593436" y="177801"/>
            <a:ext cx="9782801" cy="874936"/>
          </a:xfrm>
        </p:spPr>
        <p:txBody>
          <a:bodyPr>
            <a:normAutofit/>
          </a:bodyPr>
          <a:lstStyle/>
          <a:p>
            <a:pPr rtl="0">
              <a:lnSpc>
                <a:spcPct val="150000"/>
              </a:lnSpc>
            </a:pPr>
            <a:r>
              <a:rPr lang="tr-TR" dirty="0"/>
              <a:t>Verilen</a:t>
            </a:r>
          </a:p>
        </p:txBody>
      </p:sp>
      <p:sp>
        <p:nvSpPr>
          <p:cNvPr id="4" name="Content Placeholder 13"/>
          <p:cNvSpPr txBox="1">
            <a:spLocks/>
          </p:cNvSpPr>
          <p:nvPr/>
        </p:nvSpPr>
        <p:spPr>
          <a:xfrm>
            <a:off x="1593436" y="1052737"/>
            <a:ext cx="9782801" cy="51194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46888" indent="-246888" algn="r" defTabSz="914400" rtl="1" eaLnBrk="1" latinLnBrk="0" hangingPunct="1">
              <a:lnSpc>
                <a:spcPct val="90000"/>
              </a:lnSpc>
              <a:spcBef>
                <a:spcPts val="1400"/>
              </a:spcBef>
              <a:buFont typeface="Euphemia" pitchFamily="34" charset="0"/>
              <a:buChar char="›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126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784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41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992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568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414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72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729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tr-TR" dirty="0"/>
              <a:t>Buzun erime ısısı L</a:t>
            </a:r>
            <a:r>
              <a:rPr lang="tr-TR" baseline="-25000" dirty="0"/>
              <a:t>E</a:t>
            </a:r>
            <a:r>
              <a:rPr lang="tr-TR" dirty="0"/>
              <a:t>=335 </a:t>
            </a:r>
            <a:r>
              <a:rPr lang="tr-TR" dirty="0" err="1"/>
              <a:t>kJ</a:t>
            </a:r>
            <a:r>
              <a:rPr lang="tr-TR" dirty="0"/>
              <a:t>/kg </a:t>
            </a:r>
          </a:p>
          <a:p>
            <a:pPr algn="l" rtl="0"/>
            <a:r>
              <a:rPr lang="tr-TR" dirty="0"/>
              <a:t>Suyun buharlaşma ısısı L</a:t>
            </a:r>
            <a:r>
              <a:rPr lang="tr-TR" baseline="-25000" dirty="0"/>
              <a:t>B</a:t>
            </a:r>
            <a:r>
              <a:rPr lang="tr-TR" dirty="0"/>
              <a:t>=2256 </a:t>
            </a:r>
            <a:r>
              <a:rPr lang="tr-TR" dirty="0" err="1"/>
              <a:t>kJ</a:t>
            </a:r>
            <a:r>
              <a:rPr lang="tr-TR" dirty="0"/>
              <a:t> /kg </a:t>
            </a:r>
          </a:p>
          <a:p>
            <a:pPr algn="l" rtl="0"/>
            <a:r>
              <a:rPr lang="tr-TR" dirty="0"/>
              <a:t>Buzun özgül ısısı C=2,09 </a:t>
            </a:r>
            <a:r>
              <a:rPr lang="tr-TR" dirty="0" err="1"/>
              <a:t>kJ</a:t>
            </a:r>
            <a:r>
              <a:rPr lang="tr-TR" dirty="0"/>
              <a:t> /kg </a:t>
            </a:r>
          </a:p>
          <a:p>
            <a:pPr algn="l" rtl="0"/>
            <a:r>
              <a:rPr lang="tr-TR" dirty="0"/>
              <a:t>Buharın özgül ısısı C=2,01 </a:t>
            </a:r>
            <a:r>
              <a:rPr lang="tr-TR" dirty="0" err="1"/>
              <a:t>kJ</a:t>
            </a:r>
            <a:r>
              <a:rPr lang="tr-TR" dirty="0"/>
              <a:t> /kg </a:t>
            </a:r>
          </a:p>
          <a:p>
            <a:pPr algn="l" rtl="0"/>
            <a:r>
              <a:rPr lang="tr-TR" dirty="0"/>
              <a:t>Suyun özgül ısısı C=4,186 </a:t>
            </a:r>
            <a:r>
              <a:rPr lang="tr-TR" dirty="0" err="1"/>
              <a:t>kJ</a:t>
            </a:r>
            <a:r>
              <a:rPr lang="tr-TR" dirty="0"/>
              <a:t> /kg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000496CD-4246-4424-BF8A-D0DEDEB360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6862" y="3861048"/>
            <a:ext cx="4995948" cy="2675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18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3"/>
          <p:cNvSpPr txBox="1">
            <a:spLocks/>
          </p:cNvSpPr>
          <p:nvPr/>
        </p:nvSpPr>
        <p:spPr>
          <a:xfrm>
            <a:off x="1593437" y="360000"/>
            <a:ext cx="9782800" cy="61926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46888" indent="-246888" algn="r" defTabSz="914400" rtl="1" eaLnBrk="1" latinLnBrk="0" hangingPunct="1">
              <a:lnSpc>
                <a:spcPct val="90000"/>
              </a:lnSpc>
              <a:spcBef>
                <a:spcPts val="1400"/>
              </a:spcBef>
              <a:buFont typeface="Euphemia" pitchFamily="34" charset="0"/>
              <a:buChar char="›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126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784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41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992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568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414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72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729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</a:pPr>
            <a:r>
              <a:rPr lang="tr-TR" dirty="0">
                <a:solidFill>
                  <a:srgbClr val="FF0000"/>
                </a:solidFill>
              </a:rPr>
              <a:t>Kabuller </a:t>
            </a:r>
          </a:p>
          <a:p>
            <a:pPr marL="514350" indent="-514350" algn="l" rtl="0">
              <a:lnSpc>
                <a:spcPct val="15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tr-TR" dirty="0"/>
              <a:t>Oda sıcaklığındaki hava sabit özellikli bir ideal gaz olarak ele alınabilir. </a:t>
            </a:r>
          </a:p>
          <a:p>
            <a:pPr marL="514350" indent="-514350" algn="l" rtl="0">
              <a:lnSpc>
                <a:spcPct val="150000"/>
              </a:lnSpc>
              <a:buFont typeface="+mj-lt"/>
              <a:buAutoNum type="arabicPeriod"/>
            </a:pPr>
            <a:r>
              <a:rPr lang="tr-TR" dirty="0"/>
              <a:t>Isıtma süresince evden dışarıya olan ısı kaybı ihmal edilebilir. </a:t>
            </a:r>
          </a:p>
          <a:p>
            <a:pPr marL="514350" indent="-514350" algn="l" rtl="0">
              <a:lnSpc>
                <a:spcPct val="150000"/>
              </a:lnSpc>
              <a:buFont typeface="+mj-lt"/>
              <a:buAutoNum type="arabicPeriod"/>
            </a:pPr>
            <a:r>
              <a:rPr lang="tr-TR" dirty="0"/>
              <a:t>Mobilya ve diğer eşyaların kapladığı hacim ihmal edilebilir. </a:t>
            </a:r>
          </a:p>
        </p:txBody>
      </p:sp>
    </p:spTree>
    <p:extLst>
      <p:ext uri="{BB962C8B-B14F-4D97-AF65-F5344CB8AC3E}">
        <p14:creationId xmlns:p14="http://schemas.microsoft.com/office/powerpoint/2010/main" val="3676950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3"/>
          <p:cNvSpPr txBox="1">
            <a:spLocks/>
          </p:cNvSpPr>
          <p:nvPr/>
        </p:nvSpPr>
        <p:spPr>
          <a:xfrm>
            <a:off x="1593437" y="360000"/>
            <a:ext cx="9782800" cy="61926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46888" indent="-246888" algn="r" defTabSz="914400" rtl="1" eaLnBrk="1" latinLnBrk="0" hangingPunct="1">
              <a:lnSpc>
                <a:spcPct val="90000"/>
              </a:lnSpc>
              <a:spcBef>
                <a:spcPts val="1400"/>
              </a:spcBef>
              <a:buFont typeface="Euphemia" pitchFamily="34" charset="0"/>
              <a:buChar char="›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126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784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41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992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568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414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72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729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</a:pPr>
            <a:r>
              <a:rPr lang="tr-TR" dirty="0">
                <a:solidFill>
                  <a:srgbClr val="FF0000"/>
                </a:solidFill>
              </a:rPr>
              <a:t>Özellikler </a:t>
            </a:r>
          </a:p>
          <a:p>
            <a:pPr algn="l" rtl="0">
              <a:lnSpc>
                <a:spcPct val="150000"/>
              </a:lnSpc>
            </a:pPr>
            <a:r>
              <a:rPr lang="tr-TR" dirty="0"/>
              <a:t>(10 + 20)/2 = 15°C ortalama sıcaklıkta özgül ısılar </a:t>
            </a:r>
            <a:r>
              <a:rPr lang="tr-TR" dirty="0" err="1">
                <a:solidFill>
                  <a:srgbClr val="FF0000"/>
                </a:solidFill>
              </a:rPr>
              <a:t>c</a:t>
            </a:r>
            <a:r>
              <a:rPr lang="tr-TR" baseline="-25000" dirty="0" err="1">
                <a:solidFill>
                  <a:srgbClr val="FF0000"/>
                </a:solidFill>
              </a:rPr>
              <a:t>p</a:t>
            </a:r>
            <a:r>
              <a:rPr lang="tr-TR" dirty="0">
                <a:solidFill>
                  <a:srgbClr val="FF0000"/>
                </a:solidFill>
              </a:rPr>
              <a:t> = 1,007 </a:t>
            </a:r>
            <a:r>
              <a:rPr lang="tr-TR" dirty="0" err="1">
                <a:solidFill>
                  <a:srgbClr val="FF0000"/>
                </a:solidFill>
              </a:rPr>
              <a:t>kJ</a:t>
            </a:r>
            <a:r>
              <a:rPr lang="tr-TR" dirty="0">
                <a:solidFill>
                  <a:srgbClr val="FF0000"/>
                </a:solidFill>
              </a:rPr>
              <a:t>/(kg • K)</a:t>
            </a:r>
          </a:p>
          <a:p>
            <a:pPr algn="l" rtl="0">
              <a:lnSpc>
                <a:spcPct val="150000"/>
              </a:lnSpc>
            </a:pPr>
            <a:r>
              <a:rPr lang="tr-TR" dirty="0"/>
              <a:t>c</a:t>
            </a:r>
            <a:r>
              <a:rPr lang="tr-TR" baseline="-25000" dirty="0"/>
              <a:t>v</a:t>
            </a:r>
            <a:r>
              <a:rPr lang="tr-TR" dirty="0"/>
              <a:t>= </a:t>
            </a:r>
            <a:r>
              <a:rPr lang="tr-TR" dirty="0" err="1"/>
              <a:t>c</a:t>
            </a:r>
            <a:r>
              <a:rPr lang="tr-TR" baseline="-25000" dirty="0" err="1"/>
              <a:t>p</a:t>
            </a:r>
            <a:r>
              <a:rPr lang="tr-TR" dirty="0"/>
              <a:t> - R = 0,720 </a:t>
            </a:r>
            <a:r>
              <a:rPr lang="tr-TR" dirty="0" err="1"/>
              <a:t>kJ</a:t>
            </a:r>
            <a:r>
              <a:rPr lang="tr-TR" dirty="0"/>
              <a:t>/(kg • K)</a:t>
            </a:r>
          </a:p>
        </p:txBody>
      </p:sp>
    </p:spTree>
    <p:extLst>
      <p:ext uri="{BB962C8B-B14F-4D97-AF65-F5344CB8AC3E}">
        <p14:creationId xmlns:p14="http://schemas.microsoft.com/office/powerpoint/2010/main" val="4081161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593436" y="177801"/>
            <a:ext cx="9782801" cy="874936"/>
          </a:xfrm>
        </p:spPr>
        <p:txBody>
          <a:bodyPr>
            <a:normAutofit/>
          </a:bodyPr>
          <a:lstStyle/>
          <a:p>
            <a:pPr rtl="0">
              <a:lnSpc>
                <a:spcPct val="150000"/>
              </a:lnSpc>
            </a:pPr>
            <a:r>
              <a:rPr lang="tr-TR" dirty="0"/>
              <a:t>Çözümleme</a:t>
            </a:r>
            <a:endParaRPr lang="tr-TR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13"/>
              <p:cNvSpPr txBox="1">
                <a:spLocks/>
              </p:cNvSpPr>
              <p:nvPr/>
            </p:nvSpPr>
            <p:spPr>
              <a:xfrm>
                <a:off x="1593437" y="1052737"/>
                <a:ext cx="9782800" cy="5544615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46888" indent="-246888" algn="r" defTabSz="914400" rtl="1" eaLnBrk="1" latinLnBrk="0" hangingPunct="1">
                  <a:lnSpc>
                    <a:spcPct val="90000"/>
                  </a:lnSpc>
                  <a:spcBef>
                    <a:spcPts val="1400"/>
                  </a:spcBef>
                  <a:buFont typeface="Euphemia" pitchFamily="34" charset="0"/>
                  <a:buChar char="›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1264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–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7840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4416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Arial" pitchFamily="34" charset="0"/>
                  <a:buChar char="–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70992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07568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–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44144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80720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–"/>
                  <a:defRPr sz="18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7296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18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lnSpc>
                    <a:spcPct val="150000"/>
                  </a:lnSpc>
                </a:pPr>
                <a:r>
                  <a:rPr lang="tr-TR" dirty="0"/>
                  <a:t>Evin hacmi</a:t>
                </a:r>
              </a:p>
              <a:p>
                <a:pPr marL="0" indent="0" algn="ctr" rtl="0">
                  <a:lnSpc>
                    <a:spcPct val="150000"/>
                  </a:lnSpc>
                  <a:buNone/>
                </a:pPr>
                <a:r>
                  <a:rPr lang="tr-TR" dirty="0"/>
                  <a:t>V= (taban alanı) (Yükseklik) = (200 m</a:t>
                </a:r>
                <a:r>
                  <a:rPr lang="tr-TR" baseline="30000" dirty="0"/>
                  <a:t>2</a:t>
                </a:r>
                <a:r>
                  <a:rPr lang="tr-TR" dirty="0"/>
                  <a:t>) (3 m) = 600 m</a:t>
                </a:r>
                <a:r>
                  <a:rPr lang="tr-TR" baseline="30000" dirty="0"/>
                  <a:t>3</a:t>
                </a:r>
              </a:p>
              <a:p>
                <a:pPr algn="l" rtl="0">
                  <a:lnSpc>
                    <a:spcPct val="150000"/>
                  </a:lnSpc>
                </a:pPr>
                <a:r>
                  <a:rPr lang="tr-TR" dirty="0"/>
                  <a:t>Ev içerisindeki havanın kütlesi</a:t>
                </a:r>
              </a:p>
              <a:p>
                <a:pPr marL="0" indent="0" algn="l" rtl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  <m:r>
                        <a:rPr lang="tr-T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𝑉</m:t>
                          </m:r>
                        </m:num>
                        <m:den>
                          <m:r>
                            <a:rPr lang="tr-T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𝑅</m:t>
                          </m:r>
                          <m:r>
                            <a:rPr lang="tr-T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tr-T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𝑇</m:t>
                          </m:r>
                        </m:den>
                      </m:f>
                      <m:r>
                        <a:rPr lang="tr-T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tr-T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84</m:t>
                              </m:r>
                              <m:r>
                                <a:rPr lang="tr-T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tr-T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6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𝑘𝑃𝑎</m:t>
                              </m:r>
                            </m:e>
                          </m:d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600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sSup>
                            <m:sSupPr>
                              <m:ctrlPr>
                                <a:rPr lang="tr-T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p>
                              <m:r>
                                <a:rPr lang="tr-T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d>
                            <m:dPr>
                              <m:ctrlPr>
                                <a:rPr lang="tr-TR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  <m:r>
                                <a:rPr lang="tr-T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287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f>
                                <m:f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tr-TR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tr-TR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𝑘𝑃</m:t>
                                      </m:r>
                                      <m:r>
                                        <a:rPr lang="tr-TR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 </m:t>
                                      </m:r>
                                      <m:r>
                                        <a:rPr lang="tr-TR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𝑚</m:t>
                                      </m:r>
                                    </m:e>
                                    <m:sup>
                                      <m:r>
                                        <a:rPr lang="tr-TR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3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tr-TR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𝑘𝑔</m:t>
                                  </m:r>
                                  <m:r>
                                    <a:rPr lang="tr-TR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tr-TR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𝐾</m:t>
                                  </m:r>
                                </m:den>
                              </m:f>
                            </m:e>
                          </m:d>
                          <m:d>
                            <m:dPr>
                              <m:ctrlPr>
                                <a:rPr lang="tr-TR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273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</m:e>
                          </m:d>
                          <m:r>
                            <a:rPr lang="tr-T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𝐾</m:t>
                          </m:r>
                        </m:den>
                      </m:f>
                      <m:r>
                        <a:rPr lang="tr-T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tr-T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648</m:t>
                      </m:r>
                      <m:r>
                        <a:rPr lang="tr-T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𝑘𝑔</m:t>
                      </m:r>
                    </m:oMath>
                  </m:oMathPara>
                </a14:m>
                <a:endParaRPr lang="tr-TR" dirty="0"/>
              </a:p>
              <a:p>
                <a:pPr algn="l" rtl="0">
                  <a:lnSpc>
                    <a:spcPct val="150000"/>
                  </a:lnSpc>
                </a:pPr>
                <a:endParaRPr lang="tr-TR" dirty="0"/>
              </a:p>
            </p:txBody>
          </p:sp>
        </mc:Choice>
        <mc:Fallback xmlns="">
          <p:sp>
            <p:nvSpPr>
              <p:cNvPr id="4" name="Content Placeholder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3437" y="1052737"/>
                <a:ext cx="9782800" cy="5544615"/>
              </a:xfrm>
              <a:prstGeom prst="rect">
                <a:avLst/>
              </a:prstGeom>
              <a:blipFill>
                <a:blip r:embed="rId2"/>
                <a:stretch>
                  <a:fillRect l="-143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27893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3"/>
          <p:cNvSpPr txBox="1">
            <a:spLocks/>
          </p:cNvSpPr>
          <p:nvPr/>
        </p:nvSpPr>
        <p:spPr>
          <a:xfrm>
            <a:off x="1593437" y="360000"/>
            <a:ext cx="9782800" cy="6264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46888" indent="-246888" algn="r" defTabSz="914400" rtl="1" eaLnBrk="1" latinLnBrk="0" hangingPunct="1">
              <a:lnSpc>
                <a:spcPct val="90000"/>
              </a:lnSpc>
              <a:spcBef>
                <a:spcPts val="1400"/>
              </a:spcBef>
              <a:buFont typeface="Euphemia" pitchFamily="34" charset="0"/>
              <a:buChar char="›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126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784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41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992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568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414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72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729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</a:pPr>
            <a:r>
              <a:rPr lang="tr-TR" dirty="0"/>
              <a:t>(a) </a:t>
            </a:r>
            <a:r>
              <a:rPr lang="tr-TR" dirty="0">
                <a:solidFill>
                  <a:srgbClr val="0070C0"/>
                </a:solidFill>
              </a:rPr>
              <a:t>sabit hacimde </a:t>
            </a:r>
            <a:r>
              <a:rPr lang="tr-TR" dirty="0"/>
              <a:t>havaya aktarılan enerji miktarı, iç enerjisindeki değişmeden oluşmuştur.</a:t>
            </a:r>
          </a:p>
          <a:p>
            <a:pPr marL="0" indent="0" algn="ctr" rtl="0">
              <a:lnSpc>
                <a:spcPct val="150000"/>
              </a:lnSpc>
              <a:buNone/>
            </a:pPr>
            <a:r>
              <a:rPr lang="tr-TR" i="1" dirty="0" err="1"/>
              <a:t>E</a:t>
            </a:r>
            <a:r>
              <a:rPr lang="tr-TR" baseline="-25000" dirty="0" err="1"/>
              <a:t>giren</a:t>
            </a:r>
            <a:r>
              <a:rPr lang="tr-TR" dirty="0"/>
              <a:t>- </a:t>
            </a:r>
            <a:r>
              <a:rPr lang="tr-TR" i="1" dirty="0" err="1"/>
              <a:t>E</a:t>
            </a:r>
            <a:r>
              <a:rPr lang="tr-TR" baseline="-25000" dirty="0" err="1"/>
              <a:t>çıkan</a:t>
            </a:r>
            <a:r>
              <a:rPr lang="tr-TR" dirty="0"/>
              <a:t> = ∆</a:t>
            </a:r>
            <a:r>
              <a:rPr lang="tr-TR" i="1" dirty="0" err="1"/>
              <a:t>E</a:t>
            </a:r>
            <a:r>
              <a:rPr lang="tr-TR" baseline="-25000" dirty="0" err="1"/>
              <a:t>sistem</a:t>
            </a:r>
            <a:endParaRPr lang="tr-TR" baseline="-25000" dirty="0"/>
          </a:p>
          <a:p>
            <a:pPr marL="0" indent="0" algn="ctr" rtl="0">
              <a:lnSpc>
                <a:spcPct val="150000"/>
              </a:lnSpc>
              <a:buNone/>
            </a:pPr>
            <a:r>
              <a:rPr lang="tr-TR" i="1" dirty="0" err="1"/>
              <a:t>E</a:t>
            </a:r>
            <a:r>
              <a:rPr lang="tr-TR" baseline="-25000" dirty="0" err="1"/>
              <a:t>giren</a:t>
            </a:r>
            <a:r>
              <a:rPr lang="tr-TR" baseline="-25000" dirty="0"/>
              <a:t>, sabit hacim</a:t>
            </a:r>
            <a:r>
              <a:rPr lang="tr-TR" dirty="0"/>
              <a:t> = ∆</a:t>
            </a:r>
            <a:r>
              <a:rPr lang="tr-TR" i="1" dirty="0" err="1"/>
              <a:t>U</a:t>
            </a:r>
            <a:r>
              <a:rPr lang="tr-TR" i="1" baseline="-25000" dirty="0" err="1"/>
              <a:t>hava</a:t>
            </a:r>
            <a:r>
              <a:rPr lang="tr-TR" i="1" baseline="-25000" dirty="0"/>
              <a:t> </a:t>
            </a:r>
            <a:r>
              <a:rPr lang="tr-TR" i="1" dirty="0"/>
              <a:t>= m c</a:t>
            </a:r>
            <a:r>
              <a:rPr lang="tr-TR" i="1" baseline="-25000" dirty="0"/>
              <a:t>v</a:t>
            </a:r>
            <a:r>
              <a:rPr lang="tr-TR" i="1" dirty="0"/>
              <a:t> </a:t>
            </a:r>
            <a:r>
              <a:rPr lang="tr-TR" dirty="0"/>
              <a:t>∆T</a:t>
            </a:r>
          </a:p>
          <a:p>
            <a:pPr marL="0" indent="0" algn="ctr" rtl="0">
              <a:lnSpc>
                <a:spcPct val="150000"/>
              </a:lnSpc>
              <a:buNone/>
            </a:pPr>
            <a:r>
              <a:rPr lang="tr-TR" dirty="0"/>
              <a:t>= [6</a:t>
            </a:r>
            <a:r>
              <a:rPr lang="en-US" dirty="0"/>
              <a:t>4</a:t>
            </a:r>
            <a:r>
              <a:rPr lang="tr-TR" dirty="0"/>
              <a:t>8 kg] [0,720 </a:t>
            </a:r>
            <a:r>
              <a:rPr lang="tr-TR" dirty="0" err="1"/>
              <a:t>kj</a:t>
            </a:r>
            <a:r>
              <a:rPr lang="tr-TR" dirty="0"/>
              <a:t>/(kg ° C)] [20-10] °C =</a:t>
            </a:r>
          </a:p>
          <a:p>
            <a:pPr marL="0" indent="0" algn="ctr" rtl="0">
              <a:lnSpc>
                <a:spcPct val="150000"/>
              </a:lnSpc>
              <a:buNone/>
            </a:pPr>
            <a:r>
              <a:rPr lang="tr-TR" dirty="0">
                <a:solidFill>
                  <a:srgbClr val="FF0000"/>
                </a:solidFill>
              </a:rPr>
              <a:t>= 4666 </a:t>
            </a:r>
            <a:r>
              <a:rPr lang="tr-TR" dirty="0" err="1">
                <a:solidFill>
                  <a:srgbClr val="FF0000"/>
                </a:solidFill>
              </a:rPr>
              <a:t>kJ</a:t>
            </a:r>
            <a:endParaRPr lang="tr-TR" dirty="0">
              <a:solidFill>
                <a:srgbClr val="FF0000"/>
              </a:solidFill>
            </a:endParaRPr>
          </a:p>
          <a:p>
            <a:pPr marL="0" indent="0" algn="ctr" rtl="0">
              <a:lnSpc>
                <a:spcPct val="150000"/>
              </a:lnSpc>
              <a:buNone/>
            </a:pPr>
            <a:endParaRPr lang="tr-TR" dirty="0"/>
          </a:p>
          <a:p>
            <a:pPr marL="0" indent="0" algn="ctr" rtl="0">
              <a:lnSpc>
                <a:spcPct val="150000"/>
              </a:lnSpc>
              <a:buNone/>
            </a:pPr>
            <a:endParaRPr lang="tr-TR" baseline="-25000" dirty="0"/>
          </a:p>
          <a:p>
            <a:pPr algn="l" rtl="0">
              <a:lnSpc>
                <a:spcPct val="150000"/>
              </a:lnSpc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73734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3"/>
          <p:cNvSpPr txBox="1">
            <a:spLocks/>
          </p:cNvSpPr>
          <p:nvPr/>
        </p:nvSpPr>
        <p:spPr>
          <a:xfrm>
            <a:off x="1593437" y="360000"/>
            <a:ext cx="9782800" cy="56612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46888" indent="-246888" algn="r" defTabSz="914400" rtl="1" eaLnBrk="1" latinLnBrk="0" hangingPunct="1">
              <a:lnSpc>
                <a:spcPct val="90000"/>
              </a:lnSpc>
              <a:spcBef>
                <a:spcPts val="1400"/>
              </a:spcBef>
              <a:buFont typeface="Euphemia" pitchFamily="34" charset="0"/>
              <a:buChar char="›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126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784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41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992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568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414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72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729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</a:pPr>
            <a:r>
              <a:rPr lang="tr-TR" dirty="0"/>
              <a:t>Sabit basınçta havaya ısı miktarı, </a:t>
            </a:r>
            <a:r>
              <a:rPr lang="tr-TR" dirty="0" err="1"/>
              <a:t>entalpideki</a:t>
            </a:r>
            <a:r>
              <a:rPr lang="tr-TR" dirty="0"/>
              <a:t> değişmeden oluşmuştur ve</a:t>
            </a:r>
          </a:p>
          <a:p>
            <a:pPr marL="0" indent="0" algn="ctr" rtl="0">
              <a:lnSpc>
                <a:spcPct val="150000"/>
              </a:lnSpc>
              <a:buNone/>
            </a:pPr>
            <a:r>
              <a:rPr lang="tr-TR" i="1" dirty="0" err="1"/>
              <a:t>E</a:t>
            </a:r>
            <a:r>
              <a:rPr lang="tr-TR" baseline="-25000" dirty="0" err="1"/>
              <a:t>giren</a:t>
            </a:r>
            <a:r>
              <a:rPr lang="tr-TR" baseline="-25000" dirty="0"/>
              <a:t>, sabit basınç</a:t>
            </a:r>
            <a:r>
              <a:rPr lang="tr-TR" dirty="0"/>
              <a:t> = ∆</a:t>
            </a:r>
            <a:r>
              <a:rPr lang="tr-TR" i="1" dirty="0" err="1"/>
              <a:t>H</a:t>
            </a:r>
            <a:r>
              <a:rPr lang="tr-TR" i="1" baseline="-25000" dirty="0" err="1"/>
              <a:t>hava</a:t>
            </a:r>
            <a:r>
              <a:rPr lang="tr-TR" i="1" baseline="-25000" dirty="0"/>
              <a:t> </a:t>
            </a:r>
            <a:r>
              <a:rPr lang="tr-TR" i="1" dirty="0"/>
              <a:t>= m </a:t>
            </a:r>
            <a:r>
              <a:rPr lang="tr-TR" i="1" dirty="0" err="1"/>
              <a:t>c</a:t>
            </a:r>
            <a:r>
              <a:rPr lang="tr-TR" i="1" baseline="-25000" dirty="0" err="1"/>
              <a:t>p</a:t>
            </a:r>
            <a:r>
              <a:rPr lang="tr-TR" i="1" dirty="0"/>
              <a:t> </a:t>
            </a:r>
            <a:r>
              <a:rPr lang="tr-TR" dirty="0"/>
              <a:t>∆T</a:t>
            </a:r>
          </a:p>
          <a:p>
            <a:pPr marL="0" indent="0" algn="ctr" rtl="0">
              <a:lnSpc>
                <a:spcPct val="150000"/>
              </a:lnSpc>
              <a:buNone/>
            </a:pPr>
            <a:r>
              <a:rPr lang="tr-TR" dirty="0"/>
              <a:t>= [6</a:t>
            </a:r>
            <a:r>
              <a:rPr lang="en-US" dirty="0"/>
              <a:t>4</a:t>
            </a:r>
            <a:r>
              <a:rPr lang="tr-TR" dirty="0"/>
              <a:t>8 kg] [1,007 </a:t>
            </a:r>
            <a:r>
              <a:rPr lang="tr-TR" dirty="0" err="1"/>
              <a:t>kj</a:t>
            </a:r>
            <a:r>
              <a:rPr lang="tr-TR" dirty="0"/>
              <a:t>/(kg ° C)] [20-10] °C </a:t>
            </a:r>
          </a:p>
          <a:p>
            <a:pPr marL="0" indent="0" algn="ctr" rtl="0">
              <a:lnSpc>
                <a:spcPct val="150000"/>
              </a:lnSpc>
              <a:buNone/>
            </a:pPr>
            <a:r>
              <a:rPr lang="tr-TR" dirty="0">
                <a:solidFill>
                  <a:srgbClr val="FF0000"/>
                </a:solidFill>
              </a:rPr>
              <a:t>= 6525 </a:t>
            </a:r>
            <a:r>
              <a:rPr lang="tr-TR" dirty="0" err="1">
                <a:solidFill>
                  <a:srgbClr val="FF0000"/>
                </a:solidFill>
              </a:rPr>
              <a:t>kj</a:t>
            </a:r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4377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3"/>
          <p:cNvSpPr txBox="1">
            <a:spLocks/>
          </p:cNvSpPr>
          <p:nvPr/>
        </p:nvSpPr>
        <p:spPr>
          <a:xfrm>
            <a:off x="1593437" y="360000"/>
            <a:ext cx="9782800" cy="6264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46888" indent="-246888" algn="r" defTabSz="914400" rtl="1" eaLnBrk="1" latinLnBrk="0" hangingPunct="1">
              <a:lnSpc>
                <a:spcPct val="90000"/>
              </a:lnSpc>
              <a:spcBef>
                <a:spcPts val="1400"/>
              </a:spcBef>
              <a:buFont typeface="Euphemia" pitchFamily="34" charset="0"/>
              <a:buChar char="›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126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784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41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992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568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414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72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729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Her evin özellikle kapı ve pencere etrafında çatlaklar olduğu ve esasında ısıtma süresince evdeki basınç sabit kaldığı için ikinci cevap daha gerçekçidir.</a:t>
            </a:r>
          </a:p>
        </p:txBody>
      </p:sp>
    </p:spTree>
    <p:extLst>
      <p:ext uri="{BB962C8B-B14F-4D97-AF65-F5344CB8AC3E}">
        <p14:creationId xmlns:p14="http://schemas.microsoft.com/office/powerpoint/2010/main" val="1932006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3"/>
          <p:cNvSpPr txBox="1">
            <a:spLocks/>
          </p:cNvSpPr>
          <p:nvPr/>
        </p:nvSpPr>
        <p:spPr>
          <a:xfrm>
            <a:off x="1593437" y="360000"/>
            <a:ext cx="9782800" cy="6264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46888" indent="-246888" algn="r" defTabSz="914400" rtl="1" eaLnBrk="1" latinLnBrk="0" hangingPunct="1">
              <a:lnSpc>
                <a:spcPct val="90000"/>
              </a:lnSpc>
              <a:spcBef>
                <a:spcPts val="1400"/>
              </a:spcBef>
              <a:buFont typeface="Euphemia" pitchFamily="34" charset="0"/>
              <a:buChar char="›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126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784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41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992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568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414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72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729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Bu nedenle, uygulamada ikinci yaklaşım kullanılır.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Bununla birlikte, ev 20 C’ye ısıtılmadan önce yarıklardan biraz hava kaçmasından dolayı, bu korunum yaklaşımı, kullanılan enerji miktarını olduğundan biraz fazla hesaplamaktadır.</a:t>
            </a:r>
          </a:p>
        </p:txBody>
      </p:sp>
    </p:spTree>
    <p:extLst>
      <p:ext uri="{BB962C8B-B14F-4D97-AF65-F5344CB8AC3E}">
        <p14:creationId xmlns:p14="http://schemas.microsoft.com/office/powerpoint/2010/main" val="4259267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593436" y="177801"/>
            <a:ext cx="9782801" cy="874936"/>
          </a:xfrm>
        </p:spPr>
        <p:txBody>
          <a:bodyPr>
            <a:normAutofit/>
          </a:bodyPr>
          <a:lstStyle/>
          <a:p>
            <a:pPr rtl="0">
              <a:lnSpc>
                <a:spcPct val="150000"/>
              </a:lnSpc>
            </a:pPr>
            <a:r>
              <a:rPr lang="tr-TR" dirty="0"/>
              <a:t>Çözüm</a:t>
            </a:r>
          </a:p>
        </p:txBody>
      </p:sp>
      <p:sp>
        <p:nvSpPr>
          <p:cNvPr id="4" name="Content Placeholder 13"/>
          <p:cNvSpPr txBox="1">
            <a:spLocks/>
          </p:cNvSpPr>
          <p:nvPr/>
        </p:nvSpPr>
        <p:spPr>
          <a:xfrm>
            <a:off x="1593436" y="1052737"/>
            <a:ext cx="9782801" cy="51194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46888" indent="-246888" algn="r" defTabSz="914400" rtl="1" eaLnBrk="1" latinLnBrk="0" hangingPunct="1">
              <a:lnSpc>
                <a:spcPct val="90000"/>
              </a:lnSpc>
              <a:spcBef>
                <a:spcPts val="1400"/>
              </a:spcBef>
              <a:buFont typeface="Euphemia" pitchFamily="34" charset="0"/>
              <a:buChar char="›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126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784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41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992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568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414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72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729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60000"/>
              </a:lnSpc>
            </a:pPr>
            <a:r>
              <a:rPr lang="tr-TR" b="1" dirty="0"/>
              <a:t>AB: </a:t>
            </a:r>
            <a:r>
              <a:rPr lang="tr-TR" dirty="0"/>
              <a:t>1 kg buzun, -20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°</a:t>
            </a:r>
            <a:r>
              <a:rPr lang="tr-TR" dirty="0"/>
              <a:t>C’den 0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°</a:t>
            </a:r>
            <a:r>
              <a:rPr lang="tr-TR" dirty="0"/>
              <a:t>C’ye ısınması: </a:t>
            </a:r>
          </a:p>
          <a:p>
            <a:pPr algn="l" rtl="0">
              <a:lnSpc>
                <a:spcPct val="160000"/>
              </a:lnSpc>
            </a:pPr>
            <a:r>
              <a:rPr lang="tr-TR" dirty="0"/>
              <a:t>𝑸=𝒎 .𝒄</a:t>
            </a:r>
            <a:r>
              <a:rPr lang="tr-TR" baseline="-25000" dirty="0"/>
              <a:t>𝒑</a:t>
            </a:r>
            <a:r>
              <a:rPr lang="tr-TR" dirty="0"/>
              <a:t> .</a:t>
            </a:r>
            <a:r>
              <a:rPr lang="el-GR" dirty="0"/>
              <a:t>Δ𝑻 = 1 </a:t>
            </a:r>
            <a:r>
              <a:rPr lang="tr-TR" dirty="0"/>
              <a:t>x 2,09 x (0-(-20))=</a:t>
            </a:r>
          </a:p>
          <a:p>
            <a:pPr marL="0" indent="0" algn="l" rtl="0">
              <a:lnSpc>
                <a:spcPct val="160000"/>
              </a:lnSpc>
              <a:buNone/>
            </a:pPr>
            <a:r>
              <a:rPr lang="tr-TR" dirty="0"/>
              <a:t>	=41,8 </a:t>
            </a:r>
            <a:r>
              <a:rPr lang="tr-TR" dirty="0" err="1"/>
              <a:t>kJ</a:t>
            </a:r>
            <a:r>
              <a:rPr lang="tr-TR" dirty="0"/>
              <a:t>/kg </a:t>
            </a:r>
          </a:p>
          <a:p>
            <a:pPr algn="l" rtl="0"/>
            <a:endParaRPr lang="tr-TR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E24002F9-1AD3-410D-BE28-880E0E00A3C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70737"/>
          <a:stretch/>
        </p:blipFill>
        <p:spPr>
          <a:xfrm>
            <a:off x="8254652" y="1772816"/>
            <a:ext cx="2667452" cy="4880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074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3"/>
          <p:cNvSpPr txBox="1">
            <a:spLocks/>
          </p:cNvSpPr>
          <p:nvPr/>
        </p:nvSpPr>
        <p:spPr>
          <a:xfrm>
            <a:off x="1593436" y="360000"/>
            <a:ext cx="6373185" cy="5623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46888" indent="-246888" algn="r" defTabSz="914400" rtl="1" eaLnBrk="1" latinLnBrk="0" hangingPunct="1">
              <a:lnSpc>
                <a:spcPct val="90000"/>
              </a:lnSpc>
              <a:spcBef>
                <a:spcPts val="1400"/>
              </a:spcBef>
              <a:buFont typeface="Euphemia" pitchFamily="34" charset="0"/>
              <a:buChar char="›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126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784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41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992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568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414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72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729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60000"/>
              </a:lnSpc>
            </a:pPr>
            <a:r>
              <a:rPr lang="tr-TR" b="1" dirty="0"/>
              <a:t>BC: </a:t>
            </a:r>
            <a:r>
              <a:rPr lang="tr-TR" dirty="0"/>
              <a:t>0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°</a:t>
            </a:r>
            <a:r>
              <a:rPr lang="tr-TR" dirty="0"/>
              <a:t>C’de 1 kg buzun, 0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°</a:t>
            </a:r>
            <a:r>
              <a:rPr lang="tr-TR" dirty="0"/>
              <a:t>C’de 1kg suya faz değiştirmesi: </a:t>
            </a:r>
          </a:p>
          <a:p>
            <a:pPr algn="l" rtl="0">
              <a:lnSpc>
                <a:spcPct val="160000"/>
              </a:lnSpc>
            </a:pPr>
            <a:r>
              <a:rPr lang="tr-TR" dirty="0"/>
              <a:t>𝑸=𝒎 .𝑳</a:t>
            </a:r>
            <a:r>
              <a:rPr lang="tr-TR" baseline="-25000" dirty="0"/>
              <a:t>𝑬</a:t>
            </a:r>
            <a:r>
              <a:rPr lang="tr-TR" dirty="0"/>
              <a:t> = 1 x 335 =335 </a:t>
            </a:r>
            <a:r>
              <a:rPr lang="tr-TR" dirty="0" err="1"/>
              <a:t>kJ</a:t>
            </a:r>
            <a:r>
              <a:rPr lang="tr-TR" dirty="0"/>
              <a:t>/kg </a:t>
            </a:r>
          </a:p>
          <a:p>
            <a:pPr algn="l" rtl="0">
              <a:lnSpc>
                <a:spcPct val="160000"/>
              </a:lnSpc>
            </a:pPr>
            <a:r>
              <a:rPr lang="tr-TR" dirty="0"/>
              <a:t>Burada hal değişimi olduğundan ısı değişimi olmaz. </a:t>
            </a:r>
          </a:p>
          <a:p>
            <a:pPr algn="l" rtl="0">
              <a:lnSpc>
                <a:spcPct val="160000"/>
              </a:lnSpc>
            </a:pPr>
            <a:r>
              <a:rPr lang="tr-TR" dirty="0"/>
              <a:t>Buzun gizli erime ısısı 335 </a:t>
            </a:r>
            <a:r>
              <a:rPr lang="tr-TR" dirty="0" err="1"/>
              <a:t>kj</a:t>
            </a:r>
            <a:r>
              <a:rPr lang="tr-TR" dirty="0"/>
              <a:t>/kg </a:t>
            </a:r>
            <a:r>
              <a:rPr lang="tr-TR" dirty="0" err="1"/>
              <a:t>dır</a:t>
            </a:r>
            <a:r>
              <a:rPr lang="tr-TR" dirty="0"/>
              <a:t>. </a:t>
            </a:r>
          </a:p>
          <a:p>
            <a:pPr algn="l" rtl="0"/>
            <a:endParaRPr lang="tr-TR" dirty="0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B2F526B3-2DB9-4AC6-AE0F-D6C6EFAC93D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2264"/>
          <a:stretch/>
        </p:blipFill>
        <p:spPr>
          <a:xfrm>
            <a:off x="7966621" y="2132856"/>
            <a:ext cx="3978410" cy="4462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731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3"/>
          <p:cNvSpPr txBox="1">
            <a:spLocks/>
          </p:cNvSpPr>
          <p:nvPr/>
        </p:nvSpPr>
        <p:spPr>
          <a:xfrm>
            <a:off x="1593436" y="360000"/>
            <a:ext cx="9782801" cy="5623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46888" indent="-246888" algn="r" defTabSz="914400" rtl="1" eaLnBrk="1" latinLnBrk="0" hangingPunct="1">
              <a:lnSpc>
                <a:spcPct val="90000"/>
              </a:lnSpc>
              <a:spcBef>
                <a:spcPts val="1400"/>
              </a:spcBef>
              <a:buFont typeface="Euphemia" pitchFamily="34" charset="0"/>
              <a:buChar char="›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126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784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41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992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568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414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72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729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60000"/>
              </a:lnSpc>
            </a:pPr>
            <a:r>
              <a:rPr lang="tr-TR" b="1" dirty="0"/>
              <a:t>CD: </a:t>
            </a:r>
            <a:r>
              <a:rPr lang="tr-TR" dirty="0"/>
              <a:t>0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°</a:t>
            </a:r>
            <a:r>
              <a:rPr lang="tr-TR" dirty="0"/>
              <a:t>C’de 1 kg suyun, 100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°</a:t>
            </a:r>
            <a:r>
              <a:rPr lang="tr-TR" dirty="0"/>
              <a:t>C’ye ısınması: </a:t>
            </a:r>
          </a:p>
          <a:p>
            <a:pPr algn="l" rtl="0">
              <a:lnSpc>
                <a:spcPct val="160000"/>
              </a:lnSpc>
            </a:pPr>
            <a:r>
              <a:rPr lang="tr-TR" dirty="0"/>
              <a:t>𝑸=𝒎 .𝒄</a:t>
            </a:r>
            <a:r>
              <a:rPr lang="tr-TR" baseline="-25000" dirty="0"/>
              <a:t>𝒑</a:t>
            </a:r>
            <a:r>
              <a:rPr lang="tr-TR" dirty="0"/>
              <a:t> .</a:t>
            </a:r>
            <a:r>
              <a:rPr lang="el-GR" dirty="0"/>
              <a:t>Δ𝑻 </a:t>
            </a:r>
            <a:r>
              <a:rPr lang="tr-TR" dirty="0"/>
              <a:t>=1 x 4,186 (100-0) = 418,6 </a:t>
            </a:r>
            <a:r>
              <a:rPr lang="tr-TR" dirty="0" err="1"/>
              <a:t>kJ</a:t>
            </a:r>
            <a:r>
              <a:rPr lang="tr-TR" dirty="0"/>
              <a:t>/kg </a:t>
            </a:r>
          </a:p>
          <a:p>
            <a:pPr algn="l" rtl="0"/>
            <a:endParaRPr lang="tr-TR" dirty="0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4478520C-B39F-4D5E-98C4-439DEAD93F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5446" y="2636912"/>
            <a:ext cx="7357931" cy="3939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463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3"/>
          <p:cNvSpPr txBox="1">
            <a:spLocks/>
          </p:cNvSpPr>
          <p:nvPr/>
        </p:nvSpPr>
        <p:spPr>
          <a:xfrm>
            <a:off x="1593436" y="360000"/>
            <a:ext cx="9782801" cy="5623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46888" indent="-246888" algn="r" defTabSz="914400" rtl="1" eaLnBrk="1" latinLnBrk="0" hangingPunct="1">
              <a:lnSpc>
                <a:spcPct val="90000"/>
              </a:lnSpc>
              <a:spcBef>
                <a:spcPts val="1400"/>
              </a:spcBef>
              <a:buFont typeface="Euphemia" pitchFamily="34" charset="0"/>
              <a:buChar char="›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126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784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41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992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568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414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72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729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60000"/>
              </a:lnSpc>
            </a:pPr>
            <a:r>
              <a:rPr lang="tr-TR" b="1" dirty="0"/>
              <a:t>DE: </a:t>
            </a:r>
            <a:r>
              <a:rPr lang="tr-TR" dirty="0"/>
              <a:t>100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°</a:t>
            </a:r>
            <a:r>
              <a:rPr lang="tr-TR" dirty="0"/>
              <a:t>C’de 1 kg suyun, buhar fazına dönüşmesi: </a:t>
            </a:r>
          </a:p>
          <a:p>
            <a:pPr algn="l" rtl="0">
              <a:lnSpc>
                <a:spcPct val="160000"/>
              </a:lnSpc>
            </a:pPr>
            <a:r>
              <a:rPr lang="tr-TR" dirty="0"/>
              <a:t>𝑸=𝒎 .𝑳</a:t>
            </a:r>
            <a:r>
              <a:rPr lang="tr-TR" b="1" baseline="-25000" dirty="0"/>
              <a:t>B</a:t>
            </a:r>
            <a:r>
              <a:rPr lang="tr-TR" dirty="0"/>
              <a:t> = 1 x 2256= 2256 </a:t>
            </a:r>
            <a:r>
              <a:rPr lang="tr-TR" dirty="0" err="1"/>
              <a:t>kJ</a:t>
            </a:r>
            <a:r>
              <a:rPr lang="tr-TR" dirty="0"/>
              <a:t>/kg </a:t>
            </a:r>
          </a:p>
          <a:p>
            <a:pPr algn="l" rtl="0"/>
            <a:endParaRPr lang="tr-TR" dirty="0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4478520C-B39F-4D5E-98C4-439DEAD93F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5446" y="2564904"/>
            <a:ext cx="7357931" cy="3939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8809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3"/>
          <p:cNvSpPr txBox="1">
            <a:spLocks/>
          </p:cNvSpPr>
          <p:nvPr/>
        </p:nvSpPr>
        <p:spPr>
          <a:xfrm>
            <a:off x="1593436" y="360000"/>
            <a:ext cx="9782801" cy="5623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46888" indent="-246888" algn="r" defTabSz="914400" rtl="1" eaLnBrk="1" latinLnBrk="0" hangingPunct="1">
              <a:lnSpc>
                <a:spcPct val="90000"/>
              </a:lnSpc>
              <a:spcBef>
                <a:spcPts val="1400"/>
              </a:spcBef>
              <a:buFont typeface="Euphemia" pitchFamily="34" charset="0"/>
              <a:buChar char="›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126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784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41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992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568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414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72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729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60000"/>
              </a:lnSpc>
            </a:pPr>
            <a:r>
              <a:rPr lang="tr-TR" b="1" dirty="0"/>
              <a:t>EF: </a:t>
            </a:r>
            <a:r>
              <a:rPr lang="tr-TR" dirty="0"/>
              <a:t>100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°</a:t>
            </a:r>
            <a:r>
              <a:rPr lang="tr-TR" dirty="0"/>
              <a:t>C’deki 1 kg buharın, 110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°</a:t>
            </a:r>
            <a:r>
              <a:rPr lang="tr-TR" dirty="0"/>
              <a:t>C’ye ısınması: </a:t>
            </a:r>
          </a:p>
          <a:p>
            <a:pPr algn="l" rtl="0">
              <a:lnSpc>
                <a:spcPct val="160000"/>
              </a:lnSpc>
            </a:pPr>
            <a:r>
              <a:rPr lang="tr-TR" dirty="0"/>
              <a:t>𝑸=𝒎 .𝒄</a:t>
            </a:r>
            <a:r>
              <a:rPr lang="tr-TR" baseline="-25000" dirty="0"/>
              <a:t>𝒑</a:t>
            </a:r>
            <a:r>
              <a:rPr lang="tr-TR" dirty="0"/>
              <a:t> .</a:t>
            </a:r>
            <a:r>
              <a:rPr lang="el-GR" dirty="0"/>
              <a:t>Δ𝑻 </a:t>
            </a:r>
            <a:r>
              <a:rPr lang="tr-TR" dirty="0"/>
              <a:t>= 1 x 2,01 x (110-100) = 20,1 </a:t>
            </a:r>
            <a:r>
              <a:rPr lang="tr-TR" dirty="0" err="1"/>
              <a:t>kJ</a:t>
            </a:r>
            <a:r>
              <a:rPr lang="tr-TR" dirty="0"/>
              <a:t>/kg</a:t>
            </a:r>
            <a:endParaRPr lang="tr-TR" sz="2200" dirty="0"/>
          </a:p>
          <a:p>
            <a:pPr algn="l" rtl="0"/>
            <a:endParaRPr lang="tr-TR" dirty="0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4478520C-B39F-4D5E-98C4-439DEAD93F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5446" y="2564904"/>
            <a:ext cx="7357931" cy="3939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481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3"/>
          <p:cNvSpPr txBox="1">
            <a:spLocks/>
          </p:cNvSpPr>
          <p:nvPr/>
        </p:nvSpPr>
        <p:spPr>
          <a:xfrm>
            <a:off x="1593436" y="360000"/>
            <a:ext cx="9782801" cy="5623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46888" indent="-246888" algn="r" defTabSz="914400" rtl="1" eaLnBrk="1" latinLnBrk="0" hangingPunct="1">
              <a:lnSpc>
                <a:spcPct val="90000"/>
              </a:lnSpc>
              <a:spcBef>
                <a:spcPts val="1400"/>
              </a:spcBef>
              <a:buFont typeface="Euphemia" pitchFamily="34" charset="0"/>
              <a:buChar char="›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126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784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41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992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568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414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72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729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70000"/>
              </a:lnSpc>
              <a:spcBef>
                <a:spcPts val="600"/>
              </a:spcBef>
            </a:pPr>
            <a:r>
              <a:rPr lang="tr-TR" dirty="0"/>
              <a:t>Şekil de açıkça görüldüğü gibi, -20 °C'de 1 kg buzun </a:t>
            </a:r>
            <a:r>
              <a:rPr lang="tr-TR" dirty="0" err="1"/>
              <a:t>entalpisi</a:t>
            </a:r>
            <a:r>
              <a:rPr lang="tr-TR" dirty="0"/>
              <a:t> sıfır olarak alınınca, 0 °C'de suya dönüşünce </a:t>
            </a:r>
            <a:r>
              <a:rPr lang="tr-TR" dirty="0" err="1"/>
              <a:t>entalpisi</a:t>
            </a:r>
            <a:r>
              <a:rPr lang="tr-TR" dirty="0"/>
              <a:t> 376,8 </a:t>
            </a:r>
            <a:r>
              <a:rPr lang="tr-TR" dirty="0" err="1"/>
              <a:t>kJ</a:t>
            </a:r>
            <a:r>
              <a:rPr lang="tr-TR" dirty="0"/>
              <a:t>/kg'a, 110 °C'de buhara dönüşünce </a:t>
            </a:r>
            <a:r>
              <a:rPr lang="tr-TR" dirty="0" err="1"/>
              <a:t>entalpisi</a:t>
            </a:r>
            <a:r>
              <a:rPr lang="tr-TR" dirty="0"/>
              <a:t> 3071,5 </a:t>
            </a:r>
            <a:r>
              <a:rPr lang="tr-TR" dirty="0" err="1"/>
              <a:t>kJ</a:t>
            </a:r>
            <a:r>
              <a:rPr lang="tr-TR" dirty="0"/>
              <a:t>/kg ulaşmaktadır. </a:t>
            </a:r>
          </a:p>
          <a:p>
            <a:pPr algn="l" rtl="0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40019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Math 16x9">
  <a:themeElements>
    <a:clrScheme name="Math_16x9">
      <a:dk1>
        <a:srgbClr val="465562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Math_16x9">
      <a:dk1>
        <a:srgbClr val="465562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A97C96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Math_16x9">
      <a:dk1>
        <a:srgbClr val="465562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A97C96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F20C675A-9AD3-40BB-AC57-0E9EFA3E4FB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Math education presentation with Pi  (widescreen)</Template>
  <TotalTime>0</TotalTime>
  <Words>1546</Words>
  <Application>Microsoft Office PowerPoint</Application>
  <PresentationFormat>Custom</PresentationFormat>
  <Paragraphs>149</Paragraphs>
  <Slides>36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3" baseType="lpstr">
      <vt:lpstr>Arial</vt:lpstr>
      <vt:lpstr>Calibri</vt:lpstr>
      <vt:lpstr>Cambria Math</vt:lpstr>
      <vt:lpstr>Corbel</vt:lpstr>
      <vt:lpstr>Euphemia</vt:lpstr>
      <vt:lpstr>Times New Roman</vt:lpstr>
      <vt:lpstr>Math 16x9</vt:lpstr>
      <vt:lpstr>Isı ve Kütle Transferi Genel Tanıtım ve Giriş</vt:lpstr>
      <vt:lpstr>Örnek 1</vt:lpstr>
      <vt:lpstr>Verilen</vt:lpstr>
      <vt:lpstr>Çözüm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Örnek 1-1</vt:lpstr>
      <vt:lpstr>Örnek 1-1 - Çözüm</vt:lpstr>
      <vt:lpstr>PowerPoint Presentation</vt:lpstr>
      <vt:lpstr>PowerPoint Presentation</vt:lpstr>
      <vt:lpstr>Örnek 1-2</vt:lpstr>
      <vt:lpstr>Örnek 1-2 - Çözüm</vt:lpstr>
      <vt:lpstr>PowerPoint Presentation</vt:lpstr>
      <vt:lpstr>PowerPoint Presentation</vt:lpstr>
      <vt:lpstr>Örnek 1-3 Bir Döşemede ısıtma kanalından ısı kaybı</vt:lpstr>
      <vt:lpstr>PowerPoint Presentation</vt:lpstr>
      <vt:lpstr>PowerPoint Presentation</vt:lpstr>
      <vt:lpstr>PowerPoint Presentation</vt:lpstr>
      <vt:lpstr>Çözümleme</vt:lpstr>
      <vt:lpstr>PowerPoint Presentation</vt:lpstr>
      <vt:lpstr>PowerPoint Presentation</vt:lpstr>
      <vt:lpstr>ÖRNEK 1-4 Yüksek Rakımda Bir Evin Elektrikle Isıtılması </vt:lpstr>
      <vt:lpstr>PowerPoint Presentation</vt:lpstr>
      <vt:lpstr>PowerPoint Presentation</vt:lpstr>
      <vt:lpstr>PowerPoint Presentation</vt:lpstr>
      <vt:lpstr>PowerPoint Presentation</vt:lpstr>
      <vt:lpstr>Çözümleme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>Farhan Alfin</cp:lastModifiedBy>
  <cp:revision>2</cp:revision>
  <dcterms:created xsi:type="dcterms:W3CDTF">2015-09-12T12:35:24Z</dcterms:created>
  <dcterms:modified xsi:type="dcterms:W3CDTF">2026-03-17T19:58:47Z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TC027879479991</vt:lpwstr>
  </property>
</Properties>
</file>