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2"/>
  </p:sldMasterIdLst>
  <p:notesMasterIdLst>
    <p:notesMasterId r:id="rId79"/>
  </p:notesMasterIdLst>
  <p:handoutMasterIdLst>
    <p:handoutMasterId r:id="rId80"/>
  </p:handoutMasterIdLst>
  <p:sldIdLst>
    <p:sldId id="264" r:id="rId3"/>
    <p:sldId id="265" r:id="rId4"/>
    <p:sldId id="838" r:id="rId5"/>
    <p:sldId id="839" r:id="rId6"/>
    <p:sldId id="840" r:id="rId7"/>
    <p:sldId id="841" r:id="rId8"/>
    <p:sldId id="892" r:id="rId9"/>
    <p:sldId id="842" r:id="rId10"/>
    <p:sldId id="843" r:id="rId11"/>
    <p:sldId id="848" r:id="rId12"/>
    <p:sldId id="844" r:id="rId13"/>
    <p:sldId id="845" r:id="rId14"/>
    <p:sldId id="846" r:id="rId15"/>
    <p:sldId id="847" r:id="rId16"/>
    <p:sldId id="849" r:id="rId17"/>
    <p:sldId id="850" r:id="rId18"/>
    <p:sldId id="851" r:id="rId19"/>
    <p:sldId id="852" r:id="rId20"/>
    <p:sldId id="853" r:id="rId21"/>
    <p:sldId id="854" r:id="rId22"/>
    <p:sldId id="856" r:id="rId23"/>
    <p:sldId id="855" r:id="rId24"/>
    <p:sldId id="857" r:id="rId25"/>
    <p:sldId id="858" r:id="rId26"/>
    <p:sldId id="861" r:id="rId27"/>
    <p:sldId id="859" r:id="rId28"/>
    <p:sldId id="860" r:id="rId29"/>
    <p:sldId id="862" r:id="rId30"/>
    <p:sldId id="863" r:id="rId31"/>
    <p:sldId id="864" r:id="rId32"/>
    <p:sldId id="865" r:id="rId33"/>
    <p:sldId id="866" r:id="rId34"/>
    <p:sldId id="867" r:id="rId35"/>
    <p:sldId id="868" r:id="rId36"/>
    <p:sldId id="869" r:id="rId37"/>
    <p:sldId id="870" r:id="rId38"/>
    <p:sldId id="871" r:id="rId39"/>
    <p:sldId id="872" r:id="rId40"/>
    <p:sldId id="873" r:id="rId41"/>
    <p:sldId id="874" r:id="rId42"/>
    <p:sldId id="875" r:id="rId43"/>
    <p:sldId id="877" r:id="rId44"/>
    <p:sldId id="884" r:id="rId45"/>
    <p:sldId id="876" r:id="rId46"/>
    <p:sldId id="878" r:id="rId47"/>
    <p:sldId id="879" r:id="rId48"/>
    <p:sldId id="880" r:id="rId49"/>
    <p:sldId id="881" r:id="rId50"/>
    <p:sldId id="882" r:id="rId51"/>
    <p:sldId id="883" r:id="rId52"/>
    <p:sldId id="886" r:id="rId53"/>
    <p:sldId id="887" r:id="rId54"/>
    <p:sldId id="888" r:id="rId55"/>
    <p:sldId id="889" r:id="rId56"/>
    <p:sldId id="891" r:id="rId57"/>
    <p:sldId id="890" r:id="rId58"/>
    <p:sldId id="893" r:id="rId59"/>
    <p:sldId id="894" r:id="rId60"/>
    <p:sldId id="895" r:id="rId61"/>
    <p:sldId id="896" r:id="rId62"/>
    <p:sldId id="897" r:id="rId63"/>
    <p:sldId id="898" r:id="rId64"/>
    <p:sldId id="885" r:id="rId65"/>
    <p:sldId id="899" r:id="rId66"/>
    <p:sldId id="900" r:id="rId67"/>
    <p:sldId id="901" r:id="rId68"/>
    <p:sldId id="902" r:id="rId69"/>
    <p:sldId id="903" r:id="rId70"/>
    <p:sldId id="904" r:id="rId71"/>
    <p:sldId id="905" r:id="rId72"/>
    <p:sldId id="906" r:id="rId73"/>
    <p:sldId id="907" r:id="rId74"/>
    <p:sldId id="908" r:id="rId75"/>
    <p:sldId id="910" r:id="rId76"/>
    <p:sldId id="909" r:id="rId77"/>
    <p:sldId id="911" r:id="rId78"/>
  </p:sldIdLst>
  <p:sldSz cx="12188825" cy="6858000"/>
  <p:notesSz cx="6858000" cy="914400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9" pos="3839" userDrawn="1">
          <p15:clr>
            <a:srgbClr val="A4A3A4"/>
          </p15:clr>
        </p15:guide>
        <p15:guide id="10"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6" name="Author" initials="A"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4727"/>
    <a:srgbClr val="8787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45" autoAdjust="0"/>
    <p:restoredTop sz="94280" autoAdjust="0"/>
  </p:normalViewPr>
  <p:slideViewPr>
    <p:cSldViewPr showGuides="1">
      <p:cViewPr varScale="1">
        <p:scale>
          <a:sx n="68" d="100"/>
          <a:sy n="68" d="100"/>
        </p:scale>
        <p:origin x="78" y="186"/>
      </p:cViewPr>
      <p:guideLst>
        <p:guide pos="3839"/>
        <p:guide orient="horz" pos="2160"/>
      </p:guideLst>
    </p:cSldViewPr>
  </p:slideViewPr>
  <p:notesTextViewPr>
    <p:cViewPr>
      <p:scale>
        <a:sx n="1" d="1"/>
        <a:sy n="1" d="1"/>
      </p:scale>
      <p:origin x="0" y="0"/>
    </p:cViewPr>
  </p:notesTextViewPr>
  <p:notesViewPr>
    <p:cSldViewPr>
      <p:cViewPr varScale="1">
        <p:scale>
          <a:sx n="54" d="100"/>
          <a:sy n="54" d="100"/>
        </p:scale>
        <p:origin x="2820"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theme" Target="theme/theme1.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notesMaster" Target="notesMasters/notesMaster1.xml"/><Relationship Id="rId5" Type="http://schemas.openxmlformats.org/officeDocument/2006/relationships/slide" Target="slides/slide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handoutMaster" Target="handoutMasters/handoutMaster1.xml"/><Relationship Id="rId85"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1.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61" Type="http://schemas.openxmlformats.org/officeDocument/2006/relationships/slide" Target="slides/slide59.xml"/><Relationship Id="rId8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solidFill>
                <a:schemeClr val="tx2"/>
              </a:solidFill>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973C59C-4E16-4A64-A766-34DB213E11B3}" type="datetimeFigureOut">
              <a:rPr lang="en-US">
                <a:solidFill>
                  <a:schemeClr val="tx2"/>
                </a:solidFill>
              </a:rPr>
              <a:t>5/17/2019</a:t>
            </a:fld>
            <a:endParaRPr>
              <a:solidFill>
                <a:schemeClr val="tx2"/>
              </a:solidFill>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solidFill>
                <a:schemeClr val="tx2"/>
              </a:solidFill>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FD77566-CD65-4859-9FA1-43956DC85B8C}" type="slidenum">
              <a:rPr>
                <a:solidFill>
                  <a:schemeClr val="tx2"/>
                </a:solidFill>
              </a:rPr>
              <a:t>‹#›</a:t>
            </a:fld>
            <a:endParaRPr>
              <a:solidFill>
                <a:schemeClr val="tx2"/>
              </a:solidFill>
            </a:endParaRPr>
          </a:p>
        </p:txBody>
      </p:sp>
    </p:spTree>
    <p:extLst>
      <p:ext uri="{BB962C8B-B14F-4D97-AF65-F5344CB8AC3E}">
        <p14:creationId xmlns:p14="http://schemas.microsoft.com/office/powerpoint/2010/main" val="27087983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solidFill>
                  <a:schemeClr val="tx2"/>
                </a:solidFill>
              </a:defRPr>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solidFill>
                  <a:schemeClr val="tx2"/>
                </a:solidFill>
              </a:defRPr>
            </a:lvl1pPr>
          </a:lstStyle>
          <a:p>
            <a:fld id="{F95CF31C-F757-429C-A789-86504F04C3BE}" type="datetimeFigureOut">
              <a:rPr lang="en-US"/>
              <a:pPr/>
              <a:t>5/17/2019</a:t>
            </a:fld>
            <a:endParaRPr/>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solidFill>
                  <a:schemeClr val="tx2"/>
                </a:solidFill>
              </a:defRPr>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solidFill>
                  <a:schemeClr val="tx2"/>
                </a:solidFill>
              </a:defRPr>
            </a:lvl1pPr>
          </a:lstStyle>
          <a:p>
            <a:fld id="{B8796F01-7154-41E0-B48B-A6921757531A}" type="slidenum">
              <a:rPr/>
              <a:pPr/>
              <a:t>‹#›</a:t>
            </a:fld>
            <a:endParaRPr/>
          </a:p>
        </p:txBody>
      </p:sp>
    </p:spTree>
    <p:extLst>
      <p:ext uri="{BB962C8B-B14F-4D97-AF65-F5344CB8AC3E}">
        <p14:creationId xmlns:p14="http://schemas.microsoft.com/office/powerpoint/2010/main" val="44077566"/>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2"/>
        </a:solidFill>
        <a:latin typeface="+mn-lt"/>
        <a:ea typeface="+mn-ea"/>
        <a:cs typeface="+mn-cs"/>
      </a:defRPr>
    </a:lvl1pPr>
    <a:lvl2pPr marL="609493" algn="l" defTabSz="1218987" rtl="0" eaLnBrk="1" latinLnBrk="0" hangingPunct="1">
      <a:defRPr sz="1600" kern="1200">
        <a:solidFill>
          <a:schemeClr val="tx2"/>
        </a:solidFill>
        <a:latin typeface="+mn-lt"/>
        <a:ea typeface="+mn-ea"/>
        <a:cs typeface="+mn-cs"/>
      </a:defRPr>
    </a:lvl2pPr>
    <a:lvl3pPr marL="1218987" algn="l" defTabSz="1218987" rtl="0" eaLnBrk="1" latinLnBrk="0" hangingPunct="1">
      <a:defRPr sz="1600" kern="1200">
        <a:solidFill>
          <a:schemeClr val="tx2"/>
        </a:solidFill>
        <a:latin typeface="+mn-lt"/>
        <a:ea typeface="+mn-ea"/>
        <a:cs typeface="+mn-cs"/>
      </a:defRPr>
    </a:lvl3pPr>
    <a:lvl4pPr marL="1828480" algn="l" defTabSz="1218987" rtl="0" eaLnBrk="1" latinLnBrk="0" hangingPunct="1">
      <a:defRPr sz="1600" kern="1200">
        <a:solidFill>
          <a:schemeClr val="tx2"/>
        </a:solidFill>
        <a:latin typeface="+mn-lt"/>
        <a:ea typeface="+mn-ea"/>
        <a:cs typeface="+mn-cs"/>
      </a:defRPr>
    </a:lvl4pPr>
    <a:lvl5pPr marL="2437973" algn="l" defTabSz="1218987" rtl="0" eaLnBrk="1" latinLnBrk="0" hangingPunct="1">
      <a:defRPr sz="1600" kern="1200">
        <a:solidFill>
          <a:schemeClr val="tx2"/>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8796F01-7154-41E0-B48B-A6921757531A}" type="slidenum">
              <a:rPr lang="tr-TR" smtClean="0"/>
              <a:pPr/>
              <a:t>8</a:t>
            </a:fld>
            <a:endParaRPr lang="tr-TR"/>
          </a:p>
        </p:txBody>
      </p:sp>
    </p:spTree>
    <p:extLst>
      <p:ext uri="{BB962C8B-B14F-4D97-AF65-F5344CB8AC3E}">
        <p14:creationId xmlns:p14="http://schemas.microsoft.com/office/powerpoint/2010/main" val="27935923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8796F01-7154-41E0-B48B-A6921757531A}" type="slidenum">
              <a:rPr lang="tr-TR" smtClean="0"/>
              <a:pPr/>
              <a:t>60</a:t>
            </a:fld>
            <a:endParaRPr lang="tr-TR"/>
          </a:p>
        </p:txBody>
      </p:sp>
    </p:spTree>
    <p:extLst>
      <p:ext uri="{BB962C8B-B14F-4D97-AF65-F5344CB8AC3E}">
        <p14:creationId xmlns:p14="http://schemas.microsoft.com/office/powerpoint/2010/main" val="42022643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8796F01-7154-41E0-B48B-A6921757531A}" type="slidenum">
              <a:rPr lang="tr-TR" smtClean="0"/>
              <a:pPr/>
              <a:t>66</a:t>
            </a:fld>
            <a:endParaRPr lang="tr-TR"/>
          </a:p>
        </p:txBody>
      </p:sp>
    </p:spTree>
    <p:extLst>
      <p:ext uri="{BB962C8B-B14F-4D97-AF65-F5344CB8AC3E}">
        <p14:creationId xmlns:p14="http://schemas.microsoft.com/office/powerpoint/2010/main" val="4267249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8796F01-7154-41E0-B48B-A6921757531A}" type="slidenum">
              <a:rPr lang="tr-TR" smtClean="0"/>
              <a:pPr/>
              <a:t>71</a:t>
            </a:fld>
            <a:endParaRPr lang="tr-TR"/>
          </a:p>
        </p:txBody>
      </p:sp>
    </p:spTree>
    <p:extLst>
      <p:ext uri="{BB962C8B-B14F-4D97-AF65-F5344CB8AC3E}">
        <p14:creationId xmlns:p14="http://schemas.microsoft.com/office/powerpoint/2010/main" val="32505503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8796F01-7154-41E0-B48B-A6921757531A}" type="slidenum">
              <a:rPr lang="tr-TR" smtClean="0"/>
              <a:pPr/>
              <a:t>14</a:t>
            </a:fld>
            <a:endParaRPr lang="tr-TR"/>
          </a:p>
        </p:txBody>
      </p:sp>
    </p:spTree>
    <p:extLst>
      <p:ext uri="{BB962C8B-B14F-4D97-AF65-F5344CB8AC3E}">
        <p14:creationId xmlns:p14="http://schemas.microsoft.com/office/powerpoint/2010/main" val="26555590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8796F01-7154-41E0-B48B-A6921757531A}" type="slidenum">
              <a:rPr lang="tr-TR" smtClean="0"/>
              <a:pPr/>
              <a:t>24</a:t>
            </a:fld>
            <a:endParaRPr lang="tr-TR"/>
          </a:p>
        </p:txBody>
      </p:sp>
    </p:spTree>
    <p:extLst>
      <p:ext uri="{BB962C8B-B14F-4D97-AF65-F5344CB8AC3E}">
        <p14:creationId xmlns:p14="http://schemas.microsoft.com/office/powerpoint/2010/main" val="18467605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8796F01-7154-41E0-B48B-A6921757531A}" type="slidenum">
              <a:rPr lang="tr-TR" smtClean="0"/>
              <a:pPr/>
              <a:t>31</a:t>
            </a:fld>
            <a:endParaRPr lang="tr-TR"/>
          </a:p>
        </p:txBody>
      </p:sp>
    </p:spTree>
    <p:extLst>
      <p:ext uri="{BB962C8B-B14F-4D97-AF65-F5344CB8AC3E}">
        <p14:creationId xmlns:p14="http://schemas.microsoft.com/office/powerpoint/2010/main" val="28360037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8796F01-7154-41E0-B48B-A6921757531A}" type="slidenum">
              <a:rPr lang="tr-TR" smtClean="0"/>
              <a:pPr/>
              <a:t>35</a:t>
            </a:fld>
            <a:endParaRPr lang="tr-TR"/>
          </a:p>
        </p:txBody>
      </p:sp>
    </p:spTree>
    <p:extLst>
      <p:ext uri="{BB962C8B-B14F-4D97-AF65-F5344CB8AC3E}">
        <p14:creationId xmlns:p14="http://schemas.microsoft.com/office/powerpoint/2010/main" val="64133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8796F01-7154-41E0-B48B-A6921757531A}" type="slidenum">
              <a:rPr lang="tr-TR" smtClean="0"/>
              <a:pPr/>
              <a:t>38</a:t>
            </a:fld>
            <a:endParaRPr lang="tr-TR"/>
          </a:p>
        </p:txBody>
      </p:sp>
    </p:spTree>
    <p:extLst>
      <p:ext uri="{BB962C8B-B14F-4D97-AF65-F5344CB8AC3E}">
        <p14:creationId xmlns:p14="http://schemas.microsoft.com/office/powerpoint/2010/main" val="1055286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8796F01-7154-41E0-B48B-A6921757531A}" type="slidenum">
              <a:rPr lang="tr-TR" smtClean="0"/>
              <a:pPr/>
              <a:t>41</a:t>
            </a:fld>
            <a:endParaRPr lang="tr-TR"/>
          </a:p>
        </p:txBody>
      </p:sp>
    </p:spTree>
    <p:extLst>
      <p:ext uri="{BB962C8B-B14F-4D97-AF65-F5344CB8AC3E}">
        <p14:creationId xmlns:p14="http://schemas.microsoft.com/office/powerpoint/2010/main" val="1603172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8796F01-7154-41E0-B48B-A6921757531A}" type="slidenum">
              <a:rPr lang="tr-TR" smtClean="0"/>
              <a:pPr/>
              <a:t>51</a:t>
            </a:fld>
            <a:endParaRPr lang="tr-TR"/>
          </a:p>
        </p:txBody>
      </p:sp>
    </p:spTree>
    <p:extLst>
      <p:ext uri="{BB962C8B-B14F-4D97-AF65-F5344CB8AC3E}">
        <p14:creationId xmlns:p14="http://schemas.microsoft.com/office/powerpoint/2010/main" val="20104607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B8796F01-7154-41E0-B48B-A6921757531A}" type="slidenum">
              <a:rPr lang="tr-TR" smtClean="0"/>
              <a:pPr/>
              <a:t>55</a:t>
            </a:fld>
            <a:endParaRPr lang="tr-TR"/>
          </a:p>
        </p:txBody>
      </p:sp>
    </p:spTree>
    <p:extLst>
      <p:ext uri="{BB962C8B-B14F-4D97-AF65-F5344CB8AC3E}">
        <p14:creationId xmlns:p14="http://schemas.microsoft.com/office/powerpoint/2010/main" val="5042756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672383" y="1498601"/>
            <a:ext cx="7008574" cy="3298825"/>
          </a:xfrm>
        </p:spPr>
        <p:txBody>
          <a:bodyPr>
            <a:normAutofit/>
          </a:bodyPr>
          <a:lstStyle>
            <a:lvl1pPr>
              <a:lnSpc>
                <a:spcPct val="90000"/>
              </a:lnSpc>
              <a:defRPr sz="5400" cap="none" baseline="0"/>
            </a:lvl1pPr>
          </a:lstStyle>
          <a:p>
            <a:r>
              <a:rPr lang="en-US"/>
              <a:t>Click to edit Master title style</a:t>
            </a:r>
            <a:endParaRPr/>
          </a:p>
        </p:txBody>
      </p:sp>
      <p:sp>
        <p:nvSpPr>
          <p:cNvPr id="3" name="Subtitle 2"/>
          <p:cNvSpPr>
            <a:spLocks noGrp="1"/>
          </p:cNvSpPr>
          <p:nvPr>
            <p:ph type="subTitle" idx="1"/>
          </p:nvPr>
        </p:nvSpPr>
        <p:spPr>
          <a:xfrm>
            <a:off x="4672383" y="4927600"/>
            <a:ext cx="7008574" cy="1244600"/>
          </a:xfrm>
        </p:spPr>
        <p:txBody>
          <a:bodyPr>
            <a:normAutofit/>
          </a:bodyPr>
          <a:lstStyle>
            <a:lvl1pPr marL="0" indent="0" algn="l">
              <a:spcBef>
                <a:spcPts val="0"/>
              </a:spcBef>
              <a:buNone/>
              <a:defRPr sz="2800" b="0">
                <a:solidFill>
                  <a:schemeClr val="tx1"/>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a:p>
        </p:txBody>
      </p:sp>
    </p:spTree>
    <p:extLst>
      <p:ext uri="{BB962C8B-B14F-4D97-AF65-F5344CB8AC3E}">
        <p14:creationId xmlns:p14="http://schemas.microsoft.com/office/powerpoint/2010/main" val="3222770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7AECB6C2-1084-4AED-A74A-DF028B0094EA}" type="datetimeFigureOut">
              <a:rPr lang="en-US"/>
              <a:t>5/17/2019</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591C5AD9-787D-40FA-8A4D-16A055B9AF81}" type="slidenum">
              <a:rPr/>
              <a:t>‹#›</a:t>
            </a:fld>
            <a:endParaRPr/>
          </a:p>
        </p:txBody>
      </p:sp>
    </p:spTree>
    <p:extLst>
      <p:ext uri="{BB962C8B-B14F-4D97-AF65-F5344CB8AC3E}">
        <p14:creationId xmlns:p14="http://schemas.microsoft.com/office/powerpoint/2010/main" val="1010434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52633" y="274638"/>
            <a:ext cx="1422030" cy="5897561"/>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117309" y="274638"/>
            <a:ext cx="8532178" cy="589756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7AECB6C2-1084-4AED-A74A-DF028B0094EA}" type="datetimeFigureOut">
              <a:rPr lang="en-US"/>
              <a:t>5/17/2019</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591C5AD9-787D-40FA-8A4D-16A055B9AF81}" type="slidenum">
              <a:rPr/>
              <a:t>‹#›</a:t>
            </a:fld>
            <a:endParaRPr/>
          </a:p>
        </p:txBody>
      </p:sp>
    </p:spTree>
    <p:extLst>
      <p:ext uri="{BB962C8B-B14F-4D97-AF65-F5344CB8AC3E}">
        <p14:creationId xmlns:p14="http://schemas.microsoft.com/office/powerpoint/2010/main" val="3650715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baseline="0"/>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8B5A30F4-0B4E-4E4B-BC36-C30CD13F4E17}" type="datetimeFigureOut">
              <a:rPr lang="en-US"/>
              <a:t>5/17/2019</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DA60BA0E-20D0-4E7C-B286-26C960A6788F}" type="slidenum">
              <a:rPr/>
              <a:t>‹#›</a:t>
            </a:fld>
            <a:endParaRPr/>
          </a:p>
        </p:txBody>
      </p:sp>
    </p:spTree>
    <p:extLst>
      <p:ext uri="{BB962C8B-B14F-4D97-AF65-F5344CB8AC3E}">
        <p14:creationId xmlns:p14="http://schemas.microsoft.com/office/powerpoint/2010/main" val="1563524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12589" y="4445000"/>
            <a:ext cx="7008574" cy="1930400"/>
          </a:xfrm>
        </p:spPr>
        <p:txBody>
          <a:bodyPr anchor="t">
            <a:normAutofit/>
          </a:bodyPr>
          <a:lstStyle>
            <a:lvl1pPr algn="l">
              <a:defRPr sz="5400" b="0" cap="none" baseline="0"/>
            </a:lvl1pPr>
          </a:lstStyle>
          <a:p>
            <a:r>
              <a:rPr lang="en-US"/>
              <a:t>Click to edit Master title style</a:t>
            </a:r>
            <a:endParaRPr/>
          </a:p>
        </p:txBody>
      </p:sp>
      <p:sp>
        <p:nvSpPr>
          <p:cNvPr id="3" name="Text Placeholder 2"/>
          <p:cNvSpPr>
            <a:spLocks noGrp="1"/>
          </p:cNvSpPr>
          <p:nvPr>
            <p:ph type="body" idx="1"/>
          </p:nvPr>
        </p:nvSpPr>
        <p:spPr>
          <a:xfrm>
            <a:off x="812589" y="3124200"/>
            <a:ext cx="7008574" cy="1296987"/>
          </a:xfrm>
        </p:spPr>
        <p:txBody>
          <a:bodyPr anchor="b">
            <a:normAutofit/>
          </a:bodyPr>
          <a:lstStyle>
            <a:lvl1pPr marL="0" indent="0">
              <a:spcBef>
                <a:spcPts val="0"/>
              </a:spcBef>
              <a:buNone/>
              <a:defRPr sz="2800">
                <a:solidFill>
                  <a:schemeClr val="tx1"/>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1963402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117309" y="1701800"/>
            <a:ext cx="4977104" cy="4470400"/>
          </a:xfrm>
        </p:spPr>
        <p:txBody>
          <a:bodyPr>
            <a:normAutofit/>
          </a:bodyPr>
          <a:lstStyle>
            <a:lvl1pPr>
              <a:defRPr sz="2400"/>
            </a:lvl1pPr>
            <a:lvl2pPr>
              <a:defRPr sz="2000"/>
            </a:lvl2pPr>
            <a:lvl3pPr>
              <a:defRPr sz="1800"/>
            </a:lvl3pPr>
            <a:lvl4pPr>
              <a:defRPr sz="1800"/>
            </a:lvl4pPr>
            <a:lvl5pPr marL="2011328">
              <a:defRPr sz="1800"/>
            </a:lvl5pPr>
            <a:lvl6pPr marL="2011328">
              <a:defRPr sz="1800"/>
            </a:lvl6pPr>
            <a:lvl7pPr marL="2011328">
              <a:defRPr sz="1800"/>
            </a:lvl7pPr>
            <a:lvl8pPr marL="2011328">
              <a:defRPr sz="1800"/>
            </a:lvl8pPr>
            <a:lvl9pPr marL="201132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97559" y="1701800"/>
            <a:ext cx="4977104" cy="4470400"/>
          </a:xfrm>
        </p:spPr>
        <p:txBody>
          <a:bodyPr>
            <a:normAutofit/>
          </a:bodyPr>
          <a:lstStyle>
            <a:lvl1pPr>
              <a:defRPr sz="2400"/>
            </a:lvl1pPr>
            <a:lvl2pPr>
              <a:defRPr sz="2000"/>
            </a:lvl2pPr>
            <a:lvl3pPr>
              <a:defRPr sz="1800"/>
            </a:lvl3pPr>
            <a:lvl4pPr>
              <a:defRPr sz="1800"/>
            </a:lvl4pPr>
            <a:lvl5pPr marL="2011328">
              <a:defRPr sz="1800"/>
            </a:lvl5pPr>
            <a:lvl6pPr marL="2011328">
              <a:defRPr sz="1800"/>
            </a:lvl6pPr>
            <a:lvl7pPr marL="2011328">
              <a:defRPr sz="1800"/>
            </a:lvl7pPr>
            <a:lvl8pPr marL="2011328">
              <a:defRPr sz="1800"/>
            </a:lvl8pPr>
            <a:lvl9pPr marL="201132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2DD204D1-F9BD-4643-8480-6EA41EB484F1}" type="datetimeFigureOut">
              <a:rPr lang="en-US"/>
              <a:t>5/17/2019</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EB37DED6-D4C7-42EE-AB49-D2E39E64FDE4}" type="slidenum">
              <a:rPr/>
              <a:t>‹#›</a:t>
            </a:fld>
            <a:endParaRPr/>
          </a:p>
        </p:txBody>
      </p:sp>
    </p:spTree>
    <p:extLst>
      <p:ext uri="{BB962C8B-B14F-4D97-AF65-F5344CB8AC3E}">
        <p14:creationId xmlns:p14="http://schemas.microsoft.com/office/powerpoint/2010/main" val="3489339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121372" y="1608836"/>
            <a:ext cx="4973041" cy="512064"/>
          </a:xfrm>
        </p:spPr>
        <p:txBody>
          <a:bodyPr anchor="b">
            <a:noAutofit/>
          </a:bodyPr>
          <a:lstStyle>
            <a:lvl1pPr marL="0" indent="0">
              <a:spcBef>
                <a:spcPts val="0"/>
              </a:spcBef>
              <a:buNone/>
              <a:defRPr sz="2400" b="1"/>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4" name="Content Placeholder 3"/>
          <p:cNvSpPr>
            <a:spLocks noGrp="1"/>
          </p:cNvSpPr>
          <p:nvPr>
            <p:ph sz="half" idx="2"/>
          </p:nvPr>
        </p:nvSpPr>
        <p:spPr>
          <a:xfrm>
            <a:off x="1117309" y="2209800"/>
            <a:ext cx="4977104" cy="3962400"/>
          </a:xfrm>
        </p:spPr>
        <p:txBody>
          <a:bodyPr>
            <a:normAutofit/>
          </a:bodyPr>
          <a:lstStyle>
            <a:lvl1pPr>
              <a:defRPr sz="2000"/>
            </a:lvl1pPr>
            <a:lvl2pPr>
              <a:defRPr sz="1800"/>
            </a:lvl2pPr>
            <a:lvl3pPr>
              <a:defRPr sz="1800"/>
            </a:lvl3pPr>
            <a:lvl4pPr>
              <a:defRPr sz="1800"/>
            </a:lvl4pPr>
            <a:lvl5pPr marL="2011328">
              <a:defRPr sz="1800"/>
            </a:lvl5pPr>
            <a:lvl6pPr marL="2011328">
              <a:defRPr sz="1800"/>
            </a:lvl6pPr>
            <a:lvl7pPr marL="2011328">
              <a:defRPr sz="1800"/>
            </a:lvl7pPr>
            <a:lvl8pPr marL="2011328">
              <a:defRPr sz="1800"/>
            </a:lvl8pPr>
            <a:lvl9pPr marL="201132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301622" y="1608836"/>
            <a:ext cx="4973041" cy="512064"/>
          </a:xfrm>
        </p:spPr>
        <p:txBody>
          <a:bodyPr anchor="b">
            <a:noAutofit/>
          </a:bodyPr>
          <a:lstStyle>
            <a:lvl1pPr marL="0" indent="0">
              <a:spcBef>
                <a:spcPts val="0"/>
              </a:spcBef>
              <a:buNone/>
              <a:defRPr sz="2400" b="1"/>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297559" y="2209800"/>
            <a:ext cx="4977104" cy="3962400"/>
          </a:xfrm>
        </p:spPr>
        <p:txBody>
          <a:bodyPr>
            <a:normAutofit/>
          </a:bodyPr>
          <a:lstStyle>
            <a:lvl1pPr>
              <a:defRPr sz="2000"/>
            </a:lvl1pPr>
            <a:lvl2pPr>
              <a:defRPr sz="1800"/>
            </a:lvl2pPr>
            <a:lvl3pPr>
              <a:defRPr sz="1800"/>
            </a:lvl3pPr>
            <a:lvl4pPr>
              <a:defRPr sz="1800"/>
            </a:lvl4pPr>
            <a:lvl5pPr marL="2011328">
              <a:defRPr sz="1800"/>
            </a:lvl5pPr>
            <a:lvl6pPr marL="2011328">
              <a:defRPr sz="1800"/>
            </a:lvl6pPr>
            <a:lvl7pPr marL="2011328">
              <a:defRPr sz="1800"/>
            </a:lvl7pPr>
            <a:lvl8pPr marL="2011328">
              <a:defRPr sz="1800"/>
            </a:lvl8pPr>
            <a:lvl9pPr marL="201132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2DD204D1-F9BD-4643-8480-6EA41EB484F1}" type="datetimeFigureOut">
              <a:rPr lang="en-US"/>
              <a:t>5/17/2019</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EB37DED6-D4C7-42EE-AB49-D2E39E64FDE4}" type="slidenum">
              <a:rPr/>
              <a:t>‹#›</a:t>
            </a:fld>
            <a:endParaRPr/>
          </a:p>
        </p:txBody>
      </p:sp>
    </p:spTree>
    <p:extLst>
      <p:ext uri="{BB962C8B-B14F-4D97-AF65-F5344CB8AC3E}">
        <p14:creationId xmlns:p14="http://schemas.microsoft.com/office/powerpoint/2010/main" val="355283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2DD204D1-F9BD-4643-8480-6EA41EB484F1}" type="datetimeFigureOut">
              <a:rPr lang="en-US"/>
              <a:t>5/17/2019</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EB37DED6-D4C7-42EE-AB49-D2E39E64FDE4}" type="slidenum">
              <a:rPr/>
              <a:t>‹#›</a:t>
            </a:fld>
            <a:endParaRPr/>
          </a:p>
        </p:txBody>
      </p:sp>
    </p:spTree>
    <p:extLst>
      <p:ext uri="{BB962C8B-B14F-4D97-AF65-F5344CB8AC3E}">
        <p14:creationId xmlns:p14="http://schemas.microsoft.com/office/powerpoint/2010/main" val="3516763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D204D1-F9BD-4643-8480-6EA41EB484F1}" type="datetimeFigureOut">
              <a:rPr lang="en-US"/>
              <a:t>5/17/2019</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EB37DED6-D4C7-42EE-AB49-D2E39E64FDE4}" type="slidenum">
              <a:rPr/>
              <a:t>‹#›</a:t>
            </a:fld>
            <a:endParaRPr/>
          </a:p>
        </p:txBody>
      </p:sp>
    </p:spTree>
    <p:extLst>
      <p:ext uri="{BB962C8B-B14F-4D97-AF65-F5344CB8AC3E}">
        <p14:creationId xmlns:p14="http://schemas.microsoft.com/office/powerpoint/2010/main" val="2068731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3961368" y="0"/>
            <a:ext cx="7922736"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304721" y="1701800"/>
            <a:ext cx="3351927" cy="2844800"/>
          </a:xfrm>
        </p:spPr>
        <p:txBody>
          <a:bodyPr anchor="b">
            <a:normAutofit/>
          </a:bodyPr>
          <a:lstStyle>
            <a:lvl1pPr algn="l">
              <a:defRPr sz="2000" b="1"/>
            </a:lvl1pPr>
          </a:lstStyle>
          <a:p>
            <a:r>
              <a:rPr lang="en-US"/>
              <a:t>Click to edit Master title style</a:t>
            </a:r>
            <a:endParaRPr/>
          </a:p>
        </p:txBody>
      </p:sp>
      <p:sp>
        <p:nvSpPr>
          <p:cNvPr id="3" name="Content Placeholder 2"/>
          <p:cNvSpPr>
            <a:spLocks noGrp="1"/>
          </p:cNvSpPr>
          <p:nvPr>
            <p:ph idx="1"/>
          </p:nvPr>
        </p:nvSpPr>
        <p:spPr>
          <a:xfrm>
            <a:off x="4469236" y="482600"/>
            <a:ext cx="6805427" cy="5892800"/>
          </a:xfrm>
        </p:spPr>
        <p:txBody>
          <a:bodyPr>
            <a:normAutofit/>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304721" y="4648200"/>
            <a:ext cx="3351927" cy="1727200"/>
          </a:xfrm>
        </p:spPr>
        <p:txBody>
          <a:bodyPr>
            <a:normAutofit/>
          </a:bodyPr>
          <a:lstStyle>
            <a:lvl1pPr marL="0" indent="0">
              <a:spcBef>
                <a:spcPts val="1200"/>
              </a:spcBef>
              <a:buNone/>
              <a:defRPr sz="16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126BF754-515F-40B9-8D24-D54D5825B3D0}" type="datetimeFigureOut">
              <a:rPr lang="en-US"/>
              <a:t>5/17/2019</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2DFBB78A-01B4-41F2-96B0-677A4A282832}" type="slidenum">
              <a:rPr/>
              <a:t>‹#›</a:t>
            </a:fld>
            <a:endParaRPr/>
          </a:p>
        </p:txBody>
      </p:sp>
    </p:spTree>
    <p:extLst>
      <p:ext uri="{BB962C8B-B14F-4D97-AF65-F5344CB8AC3E}">
        <p14:creationId xmlns:p14="http://schemas.microsoft.com/office/powerpoint/2010/main" val="1968072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2082258" y="0"/>
            <a:ext cx="8024310"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2437765" y="4800600"/>
            <a:ext cx="7313295" cy="762000"/>
          </a:xfrm>
        </p:spPr>
        <p:txBody>
          <a:bodyPr anchor="b">
            <a:normAutofit/>
          </a:bodyPr>
          <a:lstStyle>
            <a:lvl1pPr algn="l">
              <a:defRPr sz="2000" b="1"/>
            </a:lvl1pPr>
          </a:lstStyle>
          <a:p>
            <a:r>
              <a:rPr lang="en-US"/>
              <a:t>Click to edit Master title style</a:t>
            </a:r>
            <a:endParaRPr/>
          </a:p>
        </p:txBody>
      </p:sp>
      <p:sp>
        <p:nvSpPr>
          <p:cNvPr id="3" name="Picture Placeholder 2"/>
          <p:cNvSpPr>
            <a:spLocks noGrp="1"/>
          </p:cNvSpPr>
          <p:nvPr>
            <p:ph type="pic" idx="1"/>
          </p:nvPr>
        </p:nvSpPr>
        <p:spPr>
          <a:xfrm>
            <a:off x="2437765" y="279401"/>
            <a:ext cx="7313295" cy="4448175"/>
          </a:xfrm>
        </p:spPr>
        <p:txBody>
          <a:bodyPr>
            <a:normAutofit/>
          </a:bodyPr>
          <a:lstStyle>
            <a:lvl1pPr marL="0" indent="0">
              <a:buNone/>
              <a:defRPr sz="28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a:p>
        </p:txBody>
      </p:sp>
      <p:sp>
        <p:nvSpPr>
          <p:cNvPr id="4" name="Text Placeholder 3"/>
          <p:cNvSpPr>
            <a:spLocks noGrp="1"/>
          </p:cNvSpPr>
          <p:nvPr>
            <p:ph type="body" sz="half" idx="2"/>
          </p:nvPr>
        </p:nvSpPr>
        <p:spPr>
          <a:xfrm>
            <a:off x="2437765" y="5562600"/>
            <a:ext cx="7313295" cy="812800"/>
          </a:xfrm>
        </p:spPr>
        <p:txBody>
          <a:bodyPr>
            <a:normAutofit/>
          </a:bodyPr>
          <a:lstStyle>
            <a:lvl1pPr marL="0" indent="0">
              <a:spcBef>
                <a:spcPts val="0"/>
              </a:spcBef>
              <a:buNone/>
              <a:defRPr sz="16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126BF754-515F-40B9-8D24-D54D5825B3D0}" type="datetimeFigureOut">
              <a:rPr lang="en-US"/>
              <a:t>5/17/2019</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2DFBB78A-01B4-41F2-96B0-677A4A282832}" type="slidenum">
              <a:rPr/>
              <a:t>‹#›</a:t>
            </a:fld>
            <a:endParaRPr/>
          </a:p>
        </p:txBody>
      </p:sp>
    </p:spTree>
    <p:extLst>
      <p:ext uri="{BB962C8B-B14F-4D97-AF65-F5344CB8AC3E}">
        <p14:creationId xmlns:p14="http://schemas.microsoft.com/office/powerpoint/2010/main" val="1221337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9" name="Rectangle 8"/>
          <p:cNvSpPr/>
          <p:nvPr/>
        </p:nvSpPr>
        <p:spPr>
          <a:xfrm>
            <a:off x="304721" y="0"/>
            <a:ext cx="11579384"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Placeholder 1"/>
          <p:cNvSpPr>
            <a:spLocks noGrp="1"/>
          </p:cNvSpPr>
          <p:nvPr>
            <p:ph type="title"/>
          </p:nvPr>
        </p:nvSpPr>
        <p:spPr>
          <a:xfrm>
            <a:off x="1117309" y="76200"/>
            <a:ext cx="10157354" cy="1397000"/>
          </a:xfrm>
          <a:prstGeom prst="rect">
            <a:avLst/>
          </a:prstGeom>
        </p:spPr>
        <p:txBody>
          <a:bodyPr vert="horz" lIns="121899" tIns="60949" rIns="121899" bIns="60949" rtlCol="0" anchor="b">
            <a:normAutofit/>
          </a:bodyPr>
          <a:lstStyle/>
          <a:p>
            <a:r>
              <a:rPr lang="en-US"/>
              <a:t>Click to edit Master title style</a:t>
            </a:r>
            <a:endParaRPr dirty="0"/>
          </a:p>
        </p:txBody>
      </p:sp>
      <p:sp>
        <p:nvSpPr>
          <p:cNvPr id="3" name="Text Placeholder 2"/>
          <p:cNvSpPr>
            <a:spLocks noGrp="1"/>
          </p:cNvSpPr>
          <p:nvPr>
            <p:ph type="body" idx="1"/>
          </p:nvPr>
        </p:nvSpPr>
        <p:spPr>
          <a:xfrm>
            <a:off x="1117309" y="1701800"/>
            <a:ext cx="10157354" cy="4470400"/>
          </a:xfrm>
          <a:prstGeom prst="rect">
            <a:avLst/>
          </a:prstGeom>
        </p:spPr>
        <p:txBody>
          <a:bodyPr vert="horz" lIns="121899" tIns="60949" rIns="121899" bIns="6094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2"/>
          </p:nvPr>
        </p:nvSpPr>
        <p:spPr>
          <a:xfrm>
            <a:off x="1117309" y="6400801"/>
            <a:ext cx="2742486" cy="320675"/>
          </a:xfrm>
          <a:prstGeom prst="rect">
            <a:avLst/>
          </a:prstGeom>
        </p:spPr>
        <p:txBody>
          <a:bodyPr vert="horz" lIns="121899" tIns="60949" rIns="121899" bIns="60949" rtlCol="0" anchor="b"/>
          <a:lstStyle>
            <a:lvl1pPr algn="l">
              <a:defRPr sz="1200">
                <a:solidFill>
                  <a:schemeClr val="tx2">
                    <a:lumMod val="50000"/>
                    <a:lumOff val="50000"/>
                  </a:schemeClr>
                </a:solidFill>
              </a:defRPr>
            </a:lvl1pPr>
          </a:lstStyle>
          <a:p>
            <a:fld id="{2DD204D1-F9BD-4643-8480-6EA41EB484F1}" type="datetimeFigureOut">
              <a:rPr lang="en-US"/>
              <a:pPr/>
              <a:t>5/17/2019</a:t>
            </a:fld>
            <a:endParaRPr/>
          </a:p>
        </p:txBody>
      </p:sp>
      <p:sp>
        <p:nvSpPr>
          <p:cNvPr id="5" name="Footer Placeholder 4"/>
          <p:cNvSpPr>
            <a:spLocks noGrp="1"/>
          </p:cNvSpPr>
          <p:nvPr>
            <p:ph type="ftr" sz="quarter" idx="3"/>
          </p:nvPr>
        </p:nvSpPr>
        <p:spPr>
          <a:xfrm>
            <a:off x="3907842" y="6400801"/>
            <a:ext cx="6216301" cy="320675"/>
          </a:xfrm>
          <a:prstGeom prst="rect">
            <a:avLst/>
          </a:prstGeom>
        </p:spPr>
        <p:txBody>
          <a:bodyPr vert="horz" lIns="121899" tIns="60949" rIns="121899" bIns="60949" rtlCol="0" anchor="b"/>
          <a:lstStyle>
            <a:lvl1pPr algn="ctr">
              <a:defRPr sz="1200">
                <a:solidFill>
                  <a:schemeClr val="tx2">
                    <a:lumMod val="50000"/>
                    <a:lumOff val="50000"/>
                  </a:schemeClr>
                </a:solidFill>
              </a:defRPr>
            </a:lvl1pPr>
          </a:lstStyle>
          <a:p>
            <a:endParaRPr/>
          </a:p>
        </p:txBody>
      </p:sp>
      <p:sp>
        <p:nvSpPr>
          <p:cNvPr id="6" name="Slide Number Placeholder 5"/>
          <p:cNvSpPr>
            <a:spLocks noGrp="1"/>
          </p:cNvSpPr>
          <p:nvPr>
            <p:ph type="sldNum" sz="quarter" idx="4"/>
          </p:nvPr>
        </p:nvSpPr>
        <p:spPr>
          <a:xfrm>
            <a:off x="10167146" y="6400801"/>
            <a:ext cx="1107518" cy="320675"/>
          </a:xfrm>
          <a:prstGeom prst="rect">
            <a:avLst/>
          </a:prstGeom>
        </p:spPr>
        <p:txBody>
          <a:bodyPr vert="horz" lIns="121899" tIns="60949" rIns="121899" bIns="60949" rtlCol="0" anchor="b"/>
          <a:lstStyle>
            <a:lvl1pPr algn="r">
              <a:defRPr sz="1200">
                <a:solidFill>
                  <a:schemeClr val="tx2">
                    <a:lumMod val="50000"/>
                    <a:lumOff val="50000"/>
                  </a:schemeClr>
                </a:solidFill>
              </a:defRPr>
            </a:lvl1pPr>
          </a:lstStyle>
          <a:p>
            <a:fld id="{EB37DED6-D4C7-42EE-AB49-D2E39E64FDE4}" type="slidenum">
              <a:rPr/>
              <a:pPr/>
              <a:t>‹#›</a:t>
            </a:fld>
            <a:endParaRPr/>
          </a:p>
        </p:txBody>
      </p:sp>
    </p:spTree>
    <p:extLst>
      <p:ext uri="{BB962C8B-B14F-4D97-AF65-F5344CB8AC3E}">
        <p14:creationId xmlns:p14="http://schemas.microsoft.com/office/powerpoint/2010/main" val="1544047913"/>
      </p:ext>
    </p:extLst>
  </p:cSld>
  <p:clrMap bg1="lt1" tx1="dk1" bg2="lt2" tx2="dk2" accent1="accent1" accent2="accent2" accent3="accent3" accent4="accent4" accent5="accent5" accent6="accent6" hlink="hlink" folHlink="folHlink"/>
  <p:sldLayoutIdLst>
    <p:sldLayoutId id="2147483661" r:id="rId1"/>
    <p:sldLayoutId id="2147483679" r:id="rId2"/>
    <p:sldLayoutId id="2147483663" r:id="rId3"/>
    <p:sldLayoutId id="2147483664" r:id="rId4"/>
    <p:sldLayoutId id="2147483665" r:id="rId5"/>
    <p:sldLayoutId id="2147483666" r:id="rId6"/>
    <p:sldLayoutId id="2147483667" r:id="rId7"/>
    <p:sldLayoutId id="2147483675" r:id="rId8"/>
    <p:sldLayoutId id="2147483676" r:id="rId9"/>
    <p:sldLayoutId id="2147483677" r:id="rId10"/>
    <p:sldLayoutId id="2147483678"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218987" rtl="0" eaLnBrk="1" latinLnBrk="0" hangingPunct="1">
        <a:lnSpc>
          <a:spcPct val="85000"/>
        </a:lnSpc>
        <a:spcBef>
          <a:spcPct val="0"/>
        </a:spcBef>
        <a:buNone/>
        <a:tabLst/>
        <a:defRPr sz="4400" kern="1200" cap="none" baseline="0">
          <a:solidFill>
            <a:schemeClr val="tx1"/>
          </a:solidFill>
          <a:latin typeface="+mj-lt"/>
          <a:ea typeface="+mj-ea"/>
          <a:cs typeface="+mj-cs"/>
        </a:defRPr>
      </a:lvl1pPr>
    </p:titleStyle>
    <p:bodyStyle>
      <a:lvl1pPr marL="304747" indent="-304747" algn="l" defTabSz="1218987" rtl="0" eaLnBrk="1" latinLnBrk="0" hangingPunct="1">
        <a:lnSpc>
          <a:spcPct val="95000"/>
        </a:lnSpc>
        <a:spcBef>
          <a:spcPts val="1866"/>
        </a:spcBef>
        <a:buSzPct val="100000"/>
        <a:buFont typeface="Arial" pitchFamily="34" charset="0"/>
        <a:buChar char="•"/>
        <a:defRPr sz="2400" kern="1200">
          <a:solidFill>
            <a:schemeClr val="tx1"/>
          </a:solidFill>
          <a:latin typeface="+mn-lt"/>
          <a:ea typeface="+mn-ea"/>
          <a:cs typeface="+mn-cs"/>
        </a:defRPr>
      </a:lvl1pPr>
      <a:lvl2pPr marL="731392" indent="-304747" algn="l" defTabSz="1218987" rtl="0" eaLnBrk="1" latinLnBrk="0" hangingPunct="1">
        <a:lnSpc>
          <a:spcPct val="95000"/>
        </a:lnSpc>
        <a:spcBef>
          <a:spcPts val="1066"/>
        </a:spcBef>
        <a:buSzPct val="100000"/>
        <a:buFont typeface="Century Gothic" pitchFamily="34" charset="0"/>
        <a:buChar char="–"/>
        <a:defRPr sz="2000" kern="1200">
          <a:solidFill>
            <a:schemeClr val="tx1"/>
          </a:solidFill>
          <a:latin typeface="+mn-lt"/>
          <a:ea typeface="+mn-ea"/>
          <a:cs typeface="+mn-cs"/>
        </a:defRPr>
      </a:lvl2pPr>
      <a:lvl3pPr marL="1158037"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3pPr>
      <a:lvl4pPr marL="1584683"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4pPr>
      <a:lvl5pPr marL="2011328"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5pPr>
      <a:lvl6pPr marL="2437973"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6pPr>
      <a:lvl7pPr marL="2864619"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7pPr>
      <a:lvl8pPr marL="3291264"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8pPr>
      <a:lvl9pPr marL="3778859"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tr-TR" sz="4400" dirty="0"/>
              <a:t>GDM 302 </a:t>
            </a:r>
            <a:br>
              <a:rPr lang="tr-TR" sz="4400" dirty="0"/>
            </a:br>
            <a:r>
              <a:rPr lang="tr-TR" sz="4400" dirty="0"/>
              <a:t>Temel İşlemler II</a:t>
            </a:r>
            <a:br>
              <a:rPr lang="tr-TR" sz="4400" dirty="0"/>
            </a:br>
            <a:r>
              <a:rPr lang="tr-TR" sz="4400" dirty="0">
                <a:solidFill>
                  <a:srgbClr val="FF0000"/>
                </a:solidFill>
              </a:rPr>
              <a:t>Kurutma 4</a:t>
            </a:r>
          </a:p>
        </p:txBody>
      </p:sp>
      <p:sp>
        <p:nvSpPr>
          <p:cNvPr id="3" name="Subtitle 2"/>
          <p:cNvSpPr>
            <a:spLocks noGrp="1"/>
          </p:cNvSpPr>
          <p:nvPr>
            <p:ph type="subTitle" idx="1"/>
          </p:nvPr>
        </p:nvSpPr>
        <p:spPr/>
        <p:txBody>
          <a:bodyPr>
            <a:normAutofit lnSpcReduction="10000"/>
          </a:bodyPr>
          <a:lstStyle/>
          <a:p>
            <a:r>
              <a:rPr lang="tr-TR" dirty="0">
                <a:solidFill>
                  <a:schemeClr val="tx1">
                    <a:lumMod val="75000"/>
                    <a:lumOff val="25000"/>
                  </a:schemeClr>
                </a:solidFill>
              </a:rPr>
              <a:t>Mühendislik Mimarlık Fakültesi </a:t>
            </a:r>
          </a:p>
          <a:p>
            <a:r>
              <a:rPr lang="tr-TR" dirty="0"/>
              <a:t>Gıda Mühendisliği Bölümü</a:t>
            </a:r>
          </a:p>
          <a:p>
            <a:r>
              <a:rPr lang="tr-TR" b="1" dirty="0">
                <a:solidFill>
                  <a:srgbClr val="002060"/>
                </a:solidFill>
              </a:rPr>
              <a:t>Prof. Dr. Farhan ALFİN</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05107" y="296864"/>
            <a:ext cx="2143125" cy="2143125"/>
          </a:xfrm>
          <a:prstGeom prst="rect">
            <a:avLst/>
          </a:prstGeom>
          <a:noFill/>
        </p:spPr>
      </p:pic>
      <p:pic>
        <p:nvPicPr>
          <p:cNvPr id="5" name="Picture 4"/>
          <p:cNvPicPr>
            <a:picLocks noChangeAspect="1"/>
          </p:cNvPicPr>
          <p:nvPr/>
        </p:nvPicPr>
        <p:blipFill>
          <a:blip r:embed="rId3"/>
          <a:stretch>
            <a:fillRect/>
          </a:stretch>
        </p:blipFill>
        <p:spPr>
          <a:xfrm>
            <a:off x="119461" y="111250"/>
            <a:ext cx="4552921" cy="3036763"/>
          </a:xfrm>
          <a:prstGeom prst="rect">
            <a:avLst/>
          </a:prstGeom>
        </p:spPr>
      </p:pic>
    </p:spTree>
    <p:extLst>
      <p:ext uri="{BB962C8B-B14F-4D97-AF65-F5344CB8AC3E}">
        <p14:creationId xmlns:p14="http://schemas.microsoft.com/office/powerpoint/2010/main" val="3650340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404664"/>
            <a:ext cx="10157355" cy="6192688"/>
          </a:xfrm>
        </p:spPr>
        <p:txBody>
          <a:bodyPr>
            <a:noAutofit/>
          </a:bodyPr>
          <a:lstStyle/>
          <a:p>
            <a:pPr>
              <a:lnSpc>
                <a:spcPct val="150000"/>
              </a:lnSpc>
            </a:pPr>
            <a:endParaRPr lang="tr-TR" sz="2800" b="1" dirty="0"/>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478" y="404960"/>
            <a:ext cx="10187868" cy="55441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84786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192688"/>
          </a:xfrm>
        </p:spPr>
        <p:txBody>
          <a:bodyPr>
            <a:noAutofit/>
          </a:bodyPr>
          <a:lstStyle/>
          <a:p>
            <a:pPr>
              <a:lnSpc>
                <a:spcPct val="150000"/>
              </a:lnSpc>
            </a:pPr>
            <a:r>
              <a:rPr lang="tr-TR" sz="2800" b="1" dirty="0">
                <a:solidFill>
                  <a:srgbClr val="FF0000"/>
                </a:solidFill>
              </a:rPr>
              <a:t>Sıcak hava, en çok 5 m/s hızla</a:t>
            </a:r>
            <a:r>
              <a:rPr lang="tr-TR" sz="2800" b="1" dirty="0"/>
              <a:t>, </a:t>
            </a:r>
            <a:r>
              <a:rPr lang="tr-TR" sz="2800" b="1" dirty="0">
                <a:solidFill>
                  <a:srgbClr val="00B0F0"/>
                </a:solidFill>
              </a:rPr>
              <a:t>tepsiler üzerine 2-5 cm </a:t>
            </a:r>
            <a:r>
              <a:rPr lang="tr-TR" sz="2800" b="1" dirty="0"/>
              <a:t>düzeyinde ince bir katman halinde yayılmış materyalin üzerinden ve aralarından akarak kurumayı sağlamaktadır. </a:t>
            </a:r>
          </a:p>
          <a:p>
            <a:pPr>
              <a:lnSpc>
                <a:spcPct val="150000"/>
              </a:lnSpc>
            </a:pPr>
            <a:r>
              <a:rPr lang="tr-TR" sz="2800" b="1" dirty="0"/>
              <a:t>Sıcak havanın, gerek kabin içinde muntazam dağılımı, gerekse tepsiler arasından ve ürün katmanı içinden akışı, özel kanal ve yönlendirici perdelerle sağlanmaktadır. </a:t>
            </a:r>
          </a:p>
        </p:txBody>
      </p:sp>
    </p:spTree>
    <p:extLst>
      <p:ext uri="{BB962C8B-B14F-4D97-AF65-F5344CB8AC3E}">
        <p14:creationId xmlns:p14="http://schemas.microsoft.com/office/powerpoint/2010/main" val="2108509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404664"/>
            <a:ext cx="10157355" cy="6192688"/>
          </a:xfrm>
        </p:spPr>
        <p:txBody>
          <a:bodyPr>
            <a:noAutofit/>
          </a:bodyPr>
          <a:lstStyle/>
          <a:p>
            <a:pPr>
              <a:lnSpc>
                <a:spcPct val="150000"/>
              </a:lnSpc>
              <a:spcBef>
                <a:spcPts val="600"/>
              </a:spcBef>
            </a:pPr>
            <a:r>
              <a:rPr lang="tr-TR" sz="2800" b="1" dirty="0"/>
              <a:t>Bu kurutucuların kapasitesi sınırlı olup günde, </a:t>
            </a:r>
            <a:r>
              <a:rPr lang="tr-TR" sz="2800" b="1" dirty="0">
                <a:solidFill>
                  <a:srgbClr val="FF0000"/>
                </a:solidFill>
              </a:rPr>
              <a:t>en çok 10 ton kadar yaş ürün </a:t>
            </a:r>
            <a:r>
              <a:rPr lang="tr-TR" sz="2800" b="1" dirty="0"/>
              <a:t>işlemeye elverişlidirler. </a:t>
            </a:r>
          </a:p>
          <a:p>
            <a:pPr>
              <a:lnSpc>
                <a:spcPct val="150000"/>
              </a:lnSpc>
              <a:spcBef>
                <a:spcPts val="600"/>
              </a:spcBef>
            </a:pPr>
            <a:r>
              <a:rPr lang="tr-TR" sz="2800" b="1" dirty="0">
                <a:solidFill>
                  <a:srgbClr val="FF0000"/>
                </a:solidFill>
              </a:rPr>
              <a:t>Pilot ölçekli </a:t>
            </a:r>
            <a:r>
              <a:rPr lang="tr-TR" sz="2800" b="1" dirty="0"/>
              <a:t>üretim çalışmalarında da tercih edilen bir yöntemdir. </a:t>
            </a:r>
          </a:p>
        </p:txBody>
      </p:sp>
      <p:pic>
        <p:nvPicPr>
          <p:cNvPr id="1026" name="Picture 2" descr="laboratory tray dryer ile ilgili gÃ¶rsel sonucu">
            <a:extLst>
              <a:ext uri="{FF2B5EF4-FFF2-40B4-BE49-F238E27FC236}">
                <a16:creationId xmlns:a16="http://schemas.microsoft.com/office/drawing/2014/main" id="{16527479-68AA-4AEE-9A55-DABB587220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06380" y="2828374"/>
            <a:ext cx="6096000" cy="37719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Ä°lgili resim">
            <a:extLst>
              <a:ext uri="{FF2B5EF4-FFF2-40B4-BE49-F238E27FC236}">
                <a16:creationId xmlns:a16="http://schemas.microsoft.com/office/drawing/2014/main" id="{029BB322-13B3-4836-B591-D56377A39B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1964" y="3127800"/>
            <a:ext cx="3348457" cy="34724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2618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404664"/>
            <a:ext cx="10157355" cy="6192688"/>
          </a:xfrm>
        </p:spPr>
        <p:txBody>
          <a:bodyPr>
            <a:noAutofit/>
          </a:bodyPr>
          <a:lstStyle/>
          <a:p>
            <a:pPr>
              <a:lnSpc>
                <a:spcPct val="150000"/>
              </a:lnSpc>
              <a:spcBef>
                <a:spcPts val="600"/>
              </a:spcBef>
            </a:pPr>
            <a:r>
              <a:rPr lang="tr-TR" sz="2800" b="1" dirty="0"/>
              <a:t>Eğer tanımlanan bu </a:t>
            </a:r>
            <a:r>
              <a:rPr lang="tr-TR" sz="2800" b="1" dirty="0" err="1"/>
              <a:t>tepsili</a:t>
            </a:r>
            <a:r>
              <a:rPr lang="tr-TR" sz="2800" b="1" dirty="0"/>
              <a:t> kurutucu kabini, </a:t>
            </a:r>
            <a:r>
              <a:rPr lang="tr-TR" sz="2800" b="1" dirty="0">
                <a:solidFill>
                  <a:srgbClr val="FF0000"/>
                </a:solidFill>
              </a:rPr>
              <a:t>vakum altında tutulursa </a:t>
            </a:r>
            <a:r>
              <a:rPr lang="tr-TR" sz="2800" b="1" dirty="0"/>
              <a:t>vakumlu kabin kurutucu sistemi ortaya çıkar. </a:t>
            </a:r>
          </a:p>
          <a:p>
            <a:pPr>
              <a:lnSpc>
                <a:spcPct val="150000"/>
              </a:lnSpc>
              <a:spcBef>
                <a:spcPts val="600"/>
              </a:spcBef>
            </a:pPr>
            <a:r>
              <a:rPr lang="tr-TR" sz="2800" b="1" dirty="0"/>
              <a:t>Ancak, ısıtmada burada artık sıcak havadan yararlanma olanağı bulunmadığından, </a:t>
            </a:r>
            <a:r>
              <a:rPr lang="tr-TR" sz="2800" b="1" dirty="0">
                <a:solidFill>
                  <a:srgbClr val="FF0000"/>
                </a:solidFill>
              </a:rPr>
              <a:t>tepsilerin kondüksiyonla ısıtılması gerekmektedir</a:t>
            </a:r>
            <a:r>
              <a:rPr lang="tr-TR" sz="2800" b="1" dirty="0"/>
              <a:t>. </a:t>
            </a:r>
          </a:p>
        </p:txBody>
      </p:sp>
    </p:spTree>
    <p:extLst>
      <p:ext uri="{BB962C8B-B14F-4D97-AF65-F5344CB8AC3E}">
        <p14:creationId xmlns:p14="http://schemas.microsoft.com/office/powerpoint/2010/main" val="3177227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chor="ctr">
            <a:normAutofit/>
          </a:bodyPr>
          <a:lstStyle/>
          <a:p>
            <a:pPr lvl="2">
              <a:lnSpc>
                <a:spcPct val="150000"/>
              </a:lnSpc>
              <a:spcBef>
                <a:spcPts val="600"/>
              </a:spcBef>
            </a:pPr>
            <a:r>
              <a:rPr lang="tr-TR" sz="4000" b="1" dirty="0"/>
              <a:t>Tünel kurutucular</a:t>
            </a:r>
            <a:endParaRPr lang="tr-TR" sz="6600" b="1" dirty="0"/>
          </a:p>
        </p:txBody>
      </p:sp>
      <p:sp>
        <p:nvSpPr>
          <p:cNvPr id="14" name="Content Placeholder 13"/>
          <p:cNvSpPr>
            <a:spLocks noGrp="1"/>
          </p:cNvSpPr>
          <p:nvPr>
            <p:ph idx="1"/>
          </p:nvPr>
        </p:nvSpPr>
        <p:spPr>
          <a:xfrm>
            <a:off x="1117308" y="1701800"/>
            <a:ext cx="10157355" cy="4895552"/>
          </a:xfrm>
        </p:spPr>
        <p:txBody>
          <a:bodyPr>
            <a:normAutofit/>
          </a:bodyPr>
          <a:lstStyle/>
          <a:p>
            <a:pPr>
              <a:lnSpc>
                <a:spcPct val="150000"/>
              </a:lnSpc>
              <a:spcBef>
                <a:spcPts val="600"/>
              </a:spcBef>
            </a:pPr>
            <a:r>
              <a:rPr lang="tr-TR" sz="2800" b="1" dirty="0"/>
              <a:t>Bu kurutucuların ana ünitesi, ısı yalıtımı uygulanmış </a:t>
            </a:r>
            <a:r>
              <a:rPr lang="tr-TR" sz="2800" b="1" dirty="0">
                <a:solidFill>
                  <a:srgbClr val="00B0F0"/>
                </a:solidFill>
              </a:rPr>
              <a:t>uzun koridor şeklinde bir tüneldir</a:t>
            </a:r>
            <a:r>
              <a:rPr lang="tr-TR" sz="2800" b="1" dirty="0"/>
              <a:t>. </a:t>
            </a:r>
          </a:p>
          <a:p>
            <a:pPr>
              <a:lnSpc>
                <a:spcPct val="150000"/>
              </a:lnSpc>
              <a:spcBef>
                <a:spcPts val="600"/>
              </a:spcBef>
            </a:pPr>
            <a:r>
              <a:rPr lang="tr-TR" sz="2800" b="1" dirty="0">
                <a:solidFill>
                  <a:srgbClr val="00B050"/>
                </a:solidFill>
              </a:rPr>
              <a:t>Kurutulacak materyal</a:t>
            </a:r>
            <a:r>
              <a:rPr lang="tr-TR" sz="2800" b="1" dirty="0"/>
              <a:t>, aralıklı çıtadan yapılmış </a:t>
            </a:r>
            <a:r>
              <a:rPr lang="tr-TR" sz="2800" b="1" dirty="0">
                <a:solidFill>
                  <a:srgbClr val="7030A0"/>
                </a:solidFill>
              </a:rPr>
              <a:t>tablalar üzerine </a:t>
            </a:r>
            <a:r>
              <a:rPr lang="tr-TR" sz="2800" b="1" dirty="0"/>
              <a:t>yayılarak kurutulmaktadır. </a:t>
            </a:r>
          </a:p>
          <a:p>
            <a:pPr>
              <a:lnSpc>
                <a:spcPct val="150000"/>
              </a:lnSpc>
              <a:spcBef>
                <a:spcPts val="600"/>
              </a:spcBef>
            </a:pPr>
            <a:r>
              <a:rPr lang="tr-TR" sz="2800" b="1" dirty="0"/>
              <a:t>Tablaların yapısı nedeniyle bu kurutucular, aynı zamanda "</a:t>
            </a:r>
            <a:r>
              <a:rPr lang="tr-TR" sz="2800" b="1" dirty="0">
                <a:solidFill>
                  <a:srgbClr val="FF0000"/>
                </a:solidFill>
              </a:rPr>
              <a:t>kerevetli kurutucular</a:t>
            </a:r>
            <a:r>
              <a:rPr lang="tr-TR" sz="2800" b="1" dirty="0"/>
              <a:t>" olarak da anılmaktadır. </a:t>
            </a:r>
          </a:p>
        </p:txBody>
      </p:sp>
    </p:spTree>
    <p:extLst>
      <p:ext uri="{BB962C8B-B14F-4D97-AF65-F5344CB8AC3E}">
        <p14:creationId xmlns:p14="http://schemas.microsoft.com/office/powerpoint/2010/main" val="374813668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404664"/>
            <a:ext cx="10157355" cy="6192688"/>
          </a:xfrm>
        </p:spPr>
        <p:txBody>
          <a:bodyPr>
            <a:noAutofit/>
          </a:bodyPr>
          <a:lstStyle/>
          <a:p>
            <a:pPr>
              <a:lnSpc>
                <a:spcPct val="150000"/>
              </a:lnSpc>
            </a:pPr>
            <a:endParaRPr lang="tr-TR" sz="2800" b="1"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1069" y="404664"/>
            <a:ext cx="10126039"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72851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192688"/>
          </a:xfrm>
        </p:spPr>
        <p:txBody>
          <a:bodyPr>
            <a:noAutofit/>
          </a:bodyPr>
          <a:lstStyle/>
          <a:p>
            <a:pPr>
              <a:lnSpc>
                <a:spcPct val="150000"/>
              </a:lnSpc>
              <a:spcBef>
                <a:spcPts val="600"/>
              </a:spcBef>
            </a:pPr>
            <a:r>
              <a:rPr lang="tr-TR" sz="2800" b="1" dirty="0"/>
              <a:t>Kurutulacak gıdanın (genellikle meyve ve sebzenin, gerektiğinde doğranmış) bu tablalara yayılmasından sonra, bunlar </a:t>
            </a:r>
            <a:r>
              <a:rPr lang="tr-TR" sz="2800" b="1" dirty="0">
                <a:solidFill>
                  <a:srgbClr val="FF0000"/>
                </a:solidFill>
              </a:rPr>
              <a:t>en alttaki tekerlekli tablanın üzerinden </a:t>
            </a:r>
            <a:r>
              <a:rPr lang="tr-TR" sz="2800" b="1" dirty="0"/>
              <a:t>başlayarak, aralıklı olarak istiflenmek suretiyle bir araba haline getirilmektedir. </a:t>
            </a:r>
          </a:p>
          <a:p>
            <a:pPr>
              <a:lnSpc>
                <a:spcPct val="150000"/>
              </a:lnSpc>
              <a:spcBef>
                <a:spcPts val="600"/>
              </a:spcBef>
            </a:pPr>
            <a:r>
              <a:rPr lang="tr-TR" sz="2800" b="1" dirty="0"/>
              <a:t>Hazırlanmış araba, tünelin giriş ucundaki yan kapıdan tünele sürülür. </a:t>
            </a:r>
          </a:p>
          <a:p>
            <a:pPr>
              <a:lnSpc>
                <a:spcPct val="150000"/>
              </a:lnSpc>
              <a:spcBef>
                <a:spcPts val="600"/>
              </a:spcBef>
            </a:pPr>
            <a:r>
              <a:rPr lang="tr-TR" sz="2800" b="1" dirty="0"/>
              <a:t>Arabadaki ürün, tüneldeki sıcak hava akımında kurumaya başlar. </a:t>
            </a:r>
          </a:p>
        </p:txBody>
      </p:sp>
    </p:spTree>
    <p:extLst>
      <p:ext uri="{BB962C8B-B14F-4D97-AF65-F5344CB8AC3E}">
        <p14:creationId xmlns:p14="http://schemas.microsoft.com/office/powerpoint/2010/main" val="993939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192688"/>
          </a:xfrm>
        </p:spPr>
        <p:txBody>
          <a:bodyPr>
            <a:noAutofit/>
          </a:bodyPr>
          <a:lstStyle/>
          <a:p>
            <a:pPr>
              <a:lnSpc>
                <a:spcPct val="150000"/>
              </a:lnSpc>
            </a:pPr>
            <a:r>
              <a:rPr lang="tr-TR" sz="2800" b="1" dirty="0"/>
              <a:t>Belli düzeyde bir kuruma sağlandıktan sonra araba, tünelde biraz ileri sürülürken, aynı şekilde hazırlanmış ikinci bir araba tünelden içeri alınır. </a:t>
            </a:r>
          </a:p>
          <a:p>
            <a:pPr>
              <a:lnSpc>
                <a:spcPct val="150000"/>
              </a:lnSpc>
            </a:pPr>
            <a:r>
              <a:rPr lang="tr-TR" sz="2800" b="1" dirty="0"/>
              <a:t>Aynı işlem, üçüncü, dördüncü vb. arabalarla yapılarak tünel peş peşe dizilmiş arabalarla dolu hale getirilir. </a:t>
            </a:r>
          </a:p>
        </p:txBody>
      </p:sp>
    </p:spTree>
    <p:extLst>
      <p:ext uri="{BB962C8B-B14F-4D97-AF65-F5344CB8AC3E}">
        <p14:creationId xmlns:p14="http://schemas.microsoft.com/office/powerpoint/2010/main" val="617787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192688"/>
          </a:xfrm>
        </p:spPr>
        <p:txBody>
          <a:bodyPr>
            <a:noAutofit/>
          </a:bodyPr>
          <a:lstStyle/>
          <a:p>
            <a:pPr>
              <a:lnSpc>
                <a:spcPct val="150000"/>
              </a:lnSpc>
            </a:pPr>
            <a:r>
              <a:rPr lang="tr-TR" sz="2800" b="1" dirty="0"/>
              <a:t>Bu süreçte ilk giren arabadaki ürün artık kurumuş bulunduğundan, ve tünelin sonuna ulaşmış olduğundan tünelin çıkış ucundaki yan kapıdan dışarı alınır ve tünelin giriş ucundan yeni bir araba tünele sokulur. </a:t>
            </a:r>
          </a:p>
          <a:p>
            <a:pPr>
              <a:lnSpc>
                <a:spcPct val="150000"/>
              </a:lnSpc>
            </a:pPr>
            <a:r>
              <a:rPr lang="tr-TR" sz="2800" b="1" dirty="0"/>
              <a:t>Böylece tünel kurutucu, </a:t>
            </a:r>
            <a:r>
              <a:rPr lang="tr-TR" sz="2800" b="1" dirty="0" err="1"/>
              <a:t>kontinü</a:t>
            </a:r>
            <a:r>
              <a:rPr lang="tr-TR" sz="2800" b="1" dirty="0"/>
              <a:t> bir çalışma temposuna ulaşmış olmaktadır. </a:t>
            </a:r>
          </a:p>
        </p:txBody>
      </p:sp>
    </p:spTree>
    <p:extLst>
      <p:ext uri="{BB962C8B-B14F-4D97-AF65-F5344CB8AC3E}">
        <p14:creationId xmlns:p14="http://schemas.microsoft.com/office/powerpoint/2010/main" val="3184339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192688"/>
          </a:xfrm>
        </p:spPr>
        <p:txBody>
          <a:bodyPr>
            <a:noAutofit/>
          </a:bodyPr>
          <a:lstStyle/>
          <a:p>
            <a:pPr>
              <a:lnSpc>
                <a:spcPct val="150000"/>
              </a:lnSpc>
              <a:spcBef>
                <a:spcPts val="600"/>
              </a:spcBef>
            </a:pPr>
            <a:r>
              <a:rPr lang="tr-TR" sz="2800" b="1" dirty="0"/>
              <a:t>Tünel kurutucularda homojen bir kurutma gerçekleşmesi için sıcak havanın, tüneldeki homojen dağılımı çok önemlidir. </a:t>
            </a:r>
          </a:p>
          <a:p>
            <a:pPr>
              <a:lnSpc>
                <a:spcPct val="150000"/>
              </a:lnSpc>
              <a:spcBef>
                <a:spcPts val="600"/>
              </a:spcBef>
            </a:pPr>
            <a:r>
              <a:rPr lang="tr-TR" sz="2800" b="1" dirty="0"/>
              <a:t>Sıcak hava, yönlendirme üniteleriyle tünelde homojen bir şekilde dağıtılabilmekte ve ayrıca kurutulan materyal üzerinden ve aralarından akması sağlanmaktadır. </a:t>
            </a:r>
          </a:p>
        </p:txBody>
      </p:sp>
    </p:spTree>
    <p:extLst>
      <p:ext uri="{BB962C8B-B14F-4D97-AF65-F5344CB8AC3E}">
        <p14:creationId xmlns:p14="http://schemas.microsoft.com/office/powerpoint/2010/main" val="3288473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tr-TR" b="1" dirty="0"/>
              <a:t>Bu Hafta</a:t>
            </a:r>
            <a:endParaRPr lang="tr-TR" dirty="0"/>
          </a:p>
        </p:txBody>
      </p:sp>
      <p:sp>
        <p:nvSpPr>
          <p:cNvPr id="14" name="Content Placeholder 13"/>
          <p:cNvSpPr>
            <a:spLocks noGrp="1"/>
          </p:cNvSpPr>
          <p:nvPr>
            <p:ph idx="1"/>
          </p:nvPr>
        </p:nvSpPr>
        <p:spPr/>
        <p:txBody>
          <a:bodyPr>
            <a:normAutofit/>
          </a:bodyPr>
          <a:lstStyle/>
          <a:p>
            <a:pPr marL="0" indent="0">
              <a:lnSpc>
                <a:spcPct val="150000"/>
              </a:lnSpc>
              <a:spcBef>
                <a:spcPts val="600"/>
              </a:spcBef>
              <a:buNone/>
            </a:pPr>
            <a:r>
              <a:rPr lang="tr-TR" sz="2800" b="1" dirty="0"/>
              <a:t>KURUTMA SİSTEMLERİ </a:t>
            </a:r>
            <a:endParaRPr lang="tr-TR" sz="3200" b="1" dirty="0"/>
          </a:p>
          <a:p>
            <a:pPr marL="0" indent="0">
              <a:lnSpc>
                <a:spcPct val="150000"/>
              </a:lnSpc>
              <a:spcBef>
                <a:spcPts val="600"/>
              </a:spcBef>
              <a:buNone/>
            </a:pPr>
            <a:r>
              <a:rPr lang="tr-TR" sz="2800" b="1" dirty="0"/>
              <a:t> </a:t>
            </a:r>
          </a:p>
          <a:p>
            <a:pPr marL="0" indent="0">
              <a:lnSpc>
                <a:spcPct val="150000"/>
              </a:lnSpc>
              <a:spcBef>
                <a:spcPts val="600"/>
              </a:spcBef>
              <a:buNone/>
            </a:pPr>
            <a:endParaRPr lang="tr-TR" sz="2800" b="1" dirty="0"/>
          </a:p>
          <a:p>
            <a:pPr marL="0" indent="0">
              <a:lnSpc>
                <a:spcPct val="150000"/>
              </a:lnSpc>
              <a:spcBef>
                <a:spcPts val="600"/>
              </a:spcBef>
              <a:buNone/>
            </a:pPr>
            <a:endParaRPr lang="tr-TR" sz="2800" b="1" dirty="0"/>
          </a:p>
          <a:p>
            <a:pPr marL="0" indent="0">
              <a:spcBef>
                <a:spcPts val="600"/>
              </a:spcBef>
              <a:buNone/>
            </a:pPr>
            <a:endParaRPr lang="tr-TR" sz="2800" dirty="0"/>
          </a:p>
        </p:txBody>
      </p:sp>
    </p:spTree>
    <p:extLst>
      <p:ext uri="{BB962C8B-B14F-4D97-AF65-F5344CB8AC3E}">
        <p14:creationId xmlns:p14="http://schemas.microsoft.com/office/powerpoint/2010/main" val="1360525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192688"/>
          </a:xfrm>
        </p:spPr>
        <p:txBody>
          <a:bodyPr>
            <a:noAutofit/>
          </a:bodyPr>
          <a:lstStyle/>
          <a:p>
            <a:pPr>
              <a:lnSpc>
                <a:spcPct val="150000"/>
              </a:lnSpc>
              <a:spcBef>
                <a:spcPts val="600"/>
              </a:spcBef>
            </a:pPr>
            <a:r>
              <a:rPr lang="tr-TR" sz="2800" b="1" dirty="0"/>
              <a:t>Diğer taraftan sıcak havanın akışı, ürünün hareketi yönünde (</a:t>
            </a:r>
            <a:r>
              <a:rPr lang="tr-TR" sz="2800" b="1" dirty="0">
                <a:solidFill>
                  <a:srgbClr val="FF0000"/>
                </a:solidFill>
              </a:rPr>
              <a:t>paralel akış</a:t>
            </a:r>
            <a:r>
              <a:rPr lang="tr-TR" sz="2800" b="1" dirty="0"/>
              <a:t>) veya zıt yönde (</a:t>
            </a:r>
            <a:r>
              <a:rPr lang="tr-TR" sz="2800" b="1" dirty="0">
                <a:solidFill>
                  <a:srgbClr val="00B050"/>
                </a:solidFill>
              </a:rPr>
              <a:t>ters akış</a:t>
            </a:r>
            <a:r>
              <a:rPr lang="tr-TR" sz="2800" b="1" dirty="0"/>
              <a:t>,) gerçekleşecek şekilde düzenlenebilir. </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1357" y="2420888"/>
            <a:ext cx="8029255" cy="39397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08363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192688"/>
          </a:xfrm>
        </p:spPr>
        <p:txBody>
          <a:bodyPr>
            <a:noAutofit/>
          </a:bodyPr>
          <a:lstStyle/>
          <a:p>
            <a:pPr>
              <a:lnSpc>
                <a:spcPct val="150000"/>
              </a:lnSpc>
              <a:spcBef>
                <a:spcPts val="600"/>
              </a:spcBef>
            </a:pPr>
            <a:r>
              <a:rPr lang="tr-TR" sz="2800" b="1" dirty="0"/>
              <a:t>Bu tercih, kurutulan ürüne ve ürünün kalite öğelerinin </a:t>
            </a:r>
            <a:r>
              <a:rPr lang="tr-TR" sz="2800" b="1" dirty="0">
                <a:solidFill>
                  <a:srgbClr val="FF0000"/>
                </a:solidFill>
              </a:rPr>
              <a:t>sıcaklığa duyarlığına bağlı </a:t>
            </a:r>
            <a:r>
              <a:rPr lang="tr-TR" sz="2800" b="1" dirty="0"/>
              <a:t>olarak değişmektedir. </a:t>
            </a:r>
          </a:p>
          <a:p>
            <a:pPr>
              <a:lnSpc>
                <a:spcPct val="150000"/>
              </a:lnSpc>
              <a:spcBef>
                <a:spcPts val="600"/>
              </a:spcBef>
            </a:pPr>
            <a:endParaRPr lang="tr-TR" sz="2800" b="1"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3207" y="1844824"/>
            <a:ext cx="10213700" cy="4525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5447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192688"/>
          </a:xfrm>
        </p:spPr>
        <p:txBody>
          <a:bodyPr>
            <a:normAutofit lnSpcReduction="10000"/>
          </a:bodyPr>
          <a:lstStyle/>
          <a:p>
            <a:pPr>
              <a:lnSpc>
                <a:spcPct val="150000"/>
              </a:lnSpc>
              <a:spcBef>
                <a:spcPts val="0"/>
              </a:spcBef>
            </a:pPr>
            <a:r>
              <a:rPr lang="tr-TR" sz="2800" b="1" dirty="0"/>
              <a:t>Örneğin </a:t>
            </a:r>
            <a:r>
              <a:rPr lang="tr-TR" sz="2800" b="1" dirty="0">
                <a:solidFill>
                  <a:srgbClr val="FF0000"/>
                </a:solidFill>
              </a:rPr>
              <a:t>paralel akışlı </a:t>
            </a:r>
            <a:r>
              <a:rPr lang="tr-TR" sz="2800" b="1" dirty="0"/>
              <a:t>sistemde, </a:t>
            </a:r>
            <a:r>
              <a:rPr lang="tr-TR" sz="2800" b="1" dirty="0">
                <a:solidFill>
                  <a:srgbClr val="00B0F0"/>
                </a:solidFill>
              </a:rPr>
              <a:t>yüksek nemli gıda </a:t>
            </a:r>
            <a:r>
              <a:rPr lang="tr-TR" sz="2800" b="1" dirty="0"/>
              <a:t>önce yüksek sıcaklıktaki hava ile karşılaşmaktadır. </a:t>
            </a:r>
          </a:p>
          <a:p>
            <a:pPr>
              <a:lnSpc>
                <a:spcPct val="150000"/>
              </a:lnSpc>
              <a:spcBef>
                <a:spcPts val="0"/>
              </a:spcBef>
            </a:pPr>
            <a:r>
              <a:rPr lang="tr-TR" sz="2800" b="1" dirty="0"/>
              <a:t>Bu süreçte hızlı bir buharlaşma gerçekleştiğinden ürün sıcaklığı, sıcak havanın ıslak termometre derecesini aşmadığından havanın yüksek sıcaklığının olumsuz etkisi sınırlı kalmaktadır. </a:t>
            </a:r>
          </a:p>
          <a:p>
            <a:pPr>
              <a:lnSpc>
                <a:spcPct val="150000"/>
              </a:lnSpc>
              <a:spcBef>
                <a:spcPts val="0"/>
              </a:spcBef>
            </a:pPr>
            <a:r>
              <a:rPr lang="tr-TR" sz="2800" b="1" dirty="0"/>
              <a:t>Ayni şekilde, tünelin sonunda nerdeyse kurumuş haldeki ürün, artık sıcaklığı düşmüş bulunan havanın etkisinde kaldığı için yine sıcaklığın olumsuzluğu sınırlı kalmaktadır. </a:t>
            </a:r>
          </a:p>
        </p:txBody>
      </p:sp>
    </p:spTree>
    <p:extLst>
      <p:ext uri="{BB962C8B-B14F-4D97-AF65-F5344CB8AC3E}">
        <p14:creationId xmlns:p14="http://schemas.microsoft.com/office/powerpoint/2010/main" val="3249589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192688"/>
          </a:xfrm>
        </p:spPr>
        <p:txBody>
          <a:bodyPr>
            <a:normAutofit/>
          </a:bodyPr>
          <a:lstStyle/>
          <a:p>
            <a:pPr>
              <a:lnSpc>
                <a:spcPct val="150000"/>
              </a:lnSpc>
              <a:spcBef>
                <a:spcPts val="600"/>
              </a:spcBef>
            </a:pPr>
            <a:r>
              <a:rPr lang="tr-TR" sz="2800" b="1" dirty="0"/>
              <a:t>Farklı boyutta ve farklı kapasitede tünel kurutucular söz konusu olmakla birlikte, ortalama olarak </a:t>
            </a:r>
            <a:r>
              <a:rPr lang="tr-TR" sz="2800" b="1" dirty="0">
                <a:solidFill>
                  <a:srgbClr val="FF0000"/>
                </a:solidFill>
              </a:rPr>
              <a:t>tünel uzunluğu 20 m </a:t>
            </a:r>
            <a:r>
              <a:rPr lang="tr-TR" sz="2800" b="1" dirty="0"/>
              <a:t>civarında </a:t>
            </a:r>
            <a:r>
              <a:rPr lang="tr-TR" sz="2800" b="1" dirty="0">
                <a:solidFill>
                  <a:srgbClr val="00B050"/>
                </a:solidFill>
              </a:rPr>
              <a:t>12-15 araba alan</a:t>
            </a:r>
            <a:r>
              <a:rPr lang="tr-TR" sz="2800" b="1" dirty="0"/>
              <a:t>, yaş ürün bazında 5000 kg ürün alabilen tünel kurutucular daha yaygındır. </a:t>
            </a:r>
          </a:p>
          <a:p>
            <a:pPr>
              <a:lnSpc>
                <a:spcPct val="150000"/>
              </a:lnSpc>
              <a:spcBef>
                <a:spcPts val="600"/>
              </a:spcBef>
            </a:pPr>
            <a:r>
              <a:rPr lang="tr-TR" sz="2800" b="1" dirty="0">
                <a:solidFill>
                  <a:srgbClr val="00B0F0"/>
                </a:solidFill>
              </a:rPr>
              <a:t>Kuruma süresi</a:t>
            </a:r>
            <a:r>
              <a:rPr lang="tr-TR" sz="2800" b="1" dirty="0"/>
              <a:t>, ürüne göre </a:t>
            </a:r>
            <a:r>
              <a:rPr lang="tr-TR" sz="2800" b="1" dirty="0">
                <a:solidFill>
                  <a:srgbClr val="00B0F0"/>
                </a:solidFill>
              </a:rPr>
              <a:t>6-15 h </a:t>
            </a:r>
            <a:r>
              <a:rPr lang="tr-TR" sz="2800" b="1" dirty="0"/>
              <a:t>arasında değişmektedir. </a:t>
            </a:r>
          </a:p>
          <a:p>
            <a:pPr>
              <a:lnSpc>
                <a:spcPct val="150000"/>
              </a:lnSpc>
              <a:spcBef>
                <a:spcPts val="600"/>
              </a:spcBef>
            </a:pPr>
            <a:endParaRPr lang="tr-TR" sz="2800" b="1" dirty="0"/>
          </a:p>
        </p:txBody>
      </p:sp>
    </p:spTree>
    <p:extLst>
      <p:ext uri="{BB962C8B-B14F-4D97-AF65-F5344CB8AC3E}">
        <p14:creationId xmlns:p14="http://schemas.microsoft.com/office/powerpoint/2010/main" val="4137566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chor="ctr">
            <a:normAutofit/>
          </a:bodyPr>
          <a:lstStyle/>
          <a:p>
            <a:pPr lvl="2">
              <a:lnSpc>
                <a:spcPct val="150000"/>
              </a:lnSpc>
              <a:spcBef>
                <a:spcPts val="600"/>
              </a:spcBef>
            </a:pPr>
            <a:r>
              <a:rPr lang="tr-TR" sz="4000" b="1" dirty="0"/>
              <a:t>Konveyör kurutucular </a:t>
            </a:r>
            <a:endParaRPr lang="tr-TR" sz="13800" b="1" dirty="0"/>
          </a:p>
        </p:txBody>
      </p:sp>
      <p:sp>
        <p:nvSpPr>
          <p:cNvPr id="14" name="Content Placeholder 13"/>
          <p:cNvSpPr>
            <a:spLocks noGrp="1"/>
          </p:cNvSpPr>
          <p:nvPr>
            <p:ph idx="1"/>
          </p:nvPr>
        </p:nvSpPr>
        <p:spPr>
          <a:xfrm>
            <a:off x="1117308" y="1701800"/>
            <a:ext cx="10157355" cy="4895552"/>
          </a:xfrm>
        </p:spPr>
        <p:txBody>
          <a:bodyPr>
            <a:normAutofit/>
          </a:bodyPr>
          <a:lstStyle/>
          <a:p>
            <a:pPr>
              <a:lnSpc>
                <a:spcPct val="150000"/>
              </a:lnSpc>
              <a:spcBef>
                <a:spcPts val="600"/>
              </a:spcBef>
            </a:pPr>
            <a:r>
              <a:rPr lang="tr-TR" sz="2800" b="1" dirty="0">
                <a:solidFill>
                  <a:srgbClr val="FF0000"/>
                </a:solidFill>
              </a:rPr>
              <a:t>Bantlı kurutucular </a:t>
            </a:r>
            <a:r>
              <a:rPr lang="tr-TR" sz="2800" b="1" dirty="0"/>
              <a:t>olarak da isimlendirilen bu kurutucular, tünel kurutucuların geliştirilmiş ve </a:t>
            </a:r>
            <a:r>
              <a:rPr lang="tr-TR" sz="2800" b="1" dirty="0" err="1">
                <a:solidFill>
                  <a:srgbClr val="00B050"/>
                </a:solidFill>
              </a:rPr>
              <a:t>otomatize</a:t>
            </a:r>
            <a:r>
              <a:rPr lang="tr-TR" sz="2800" b="1" dirty="0">
                <a:solidFill>
                  <a:srgbClr val="00B050"/>
                </a:solidFill>
              </a:rPr>
              <a:t> </a:t>
            </a:r>
            <a:r>
              <a:rPr lang="tr-TR" sz="2800" b="1" dirty="0"/>
              <a:t>edilmiş tipleri olarak onların yerini almıştır. </a:t>
            </a:r>
          </a:p>
          <a:p>
            <a:pPr>
              <a:lnSpc>
                <a:spcPct val="150000"/>
              </a:lnSpc>
              <a:spcBef>
                <a:spcPts val="600"/>
              </a:spcBef>
            </a:pPr>
            <a:r>
              <a:rPr lang="tr-TR" sz="2800" b="1" dirty="0"/>
              <a:t>Bu kurutucularda elek şeklinde örülmüş metal bantlar üzerine </a:t>
            </a:r>
            <a:r>
              <a:rPr lang="tr-TR" sz="2800" b="1" dirty="0">
                <a:solidFill>
                  <a:srgbClr val="00B0F0"/>
                </a:solidFill>
              </a:rPr>
              <a:t>5-10 cm katman </a:t>
            </a:r>
            <a:r>
              <a:rPr lang="tr-TR" sz="2800" b="1" dirty="0"/>
              <a:t>kalınlığında yayılan parçacıklar halindeki gıdalar, bir tünel içinde taşınırken sıcak hava akımında kalarak kururlar. </a:t>
            </a:r>
          </a:p>
        </p:txBody>
      </p:sp>
    </p:spTree>
    <p:extLst>
      <p:ext uri="{BB962C8B-B14F-4D97-AF65-F5344CB8AC3E}">
        <p14:creationId xmlns:p14="http://schemas.microsoft.com/office/powerpoint/2010/main" val="46957194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404664"/>
            <a:ext cx="10157355" cy="6192688"/>
          </a:xfrm>
        </p:spPr>
        <p:txBody>
          <a:bodyPr>
            <a:normAutofit/>
          </a:bodyPr>
          <a:lstStyle/>
          <a:p>
            <a:pPr>
              <a:lnSpc>
                <a:spcPct val="150000"/>
              </a:lnSpc>
              <a:spcBef>
                <a:spcPts val="600"/>
              </a:spcBef>
            </a:pPr>
            <a:endParaRPr lang="tr-TR" sz="2800" b="1" dirty="0"/>
          </a:p>
        </p:txBody>
      </p:sp>
      <p:pic>
        <p:nvPicPr>
          <p:cNvPr id="2052" name="Picture 4"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2610" y="397290"/>
            <a:ext cx="8266749" cy="6200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8595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404664"/>
            <a:ext cx="10157355" cy="6192688"/>
          </a:xfrm>
        </p:spPr>
        <p:txBody>
          <a:bodyPr>
            <a:normAutofit/>
          </a:bodyPr>
          <a:lstStyle/>
          <a:p>
            <a:pPr>
              <a:lnSpc>
                <a:spcPct val="150000"/>
              </a:lnSpc>
              <a:spcBef>
                <a:spcPts val="600"/>
              </a:spcBef>
            </a:pPr>
            <a:endParaRPr lang="tr-TR" sz="2800" b="1" dirty="0"/>
          </a:p>
        </p:txBody>
      </p:sp>
      <p:pic>
        <p:nvPicPr>
          <p:cNvPr id="2050" name="Picture 2" descr="Image result for konveyör kurutucu"/>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2874023" y="404664"/>
            <a:ext cx="6643923" cy="63037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2086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192688"/>
          </a:xfrm>
        </p:spPr>
        <p:txBody>
          <a:bodyPr>
            <a:normAutofit/>
          </a:bodyPr>
          <a:lstStyle/>
          <a:p>
            <a:pPr>
              <a:lnSpc>
                <a:spcPct val="150000"/>
              </a:lnSpc>
              <a:spcBef>
                <a:spcPts val="600"/>
              </a:spcBef>
            </a:pPr>
            <a:r>
              <a:rPr lang="tr-TR" sz="2800" b="1" dirty="0">
                <a:solidFill>
                  <a:srgbClr val="FF0000"/>
                </a:solidFill>
              </a:rPr>
              <a:t>Sıcak hava</a:t>
            </a:r>
            <a:r>
              <a:rPr lang="tr-TR" sz="2800" b="1" dirty="0"/>
              <a:t>, </a:t>
            </a:r>
            <a:r>
              <a:rPr lang="tr-TR" sz="2800" b="1" dirty="0">
                <a:solidFill>
                  <a:srgbClr val="00B050"/>
                </a:solidFill>
              </a:rPr>
              <a:t>önce </a:t>
            </a:r>
            <a:r>
              <a:rPr lang="tr-TR" sz="2800" b="1" dirty="0" err="1">
                <a:solidFill>
                  <a:srgbClr val="00B050"/>
                </a:solidFill>
              </a:rPr>
              <a:t>bantın</a:t>
            </a:r>
            <a:r>
              <a:rPr lang="tr-TR" sz="2800" b="1" dirty="0">
                <a:solidFill>
                  <a:srgbClr val="00B050"/>
                </a:solidFill>
              </a:rPr>
              <a:t> altından</a:t>
            </a:r>
            <a:r>
              <a:rPr lang="tr-TR" sz="2800" b="1" dirty="0"/>
              <a:t>, kurumanın ilerlediği daha sonraki aşamada, kurumuş parçacıkların </a:t>
            </a:r>
            <a:r>
              <a:rPr lang="tr-TR" sz="2800" b="1" dirty="0">
                <a:solidFill>
                  <a:srgbClr val="0070C0"/>
                </a:solidFill>
              </a:rPr>
              <a:t>uçmaması</a:t>
            </a:r>
            <a:r>
              <a:rPr lang="tr-TR" sz="2800" b="1" dirty="0"/>
              <a:t> için bu defa </a:t>
            </a:r>
            <a:r>
              <a:rPr lang="tr-TR" sz="2800" b="1" dirty="0" err="1">
                <a:solidFill>
                  <a:srgbClr val="7030A0"/>
                </a:solidFill>
              </a:rPr>
              <a:t>bantın</a:t>
            </a:r>
            <a:r>
              <a:rPr lang="tr-TR" sz="2800" b="1" dirty="0">
                <a:solidFill>
                  <a:srgbClr val="7030A0"/>
                </a:solidFill>
              </a:rPr>
              <a:t> üstünden </a:t>
            </a:r>
            <a:r>
              <a:rPr lang="tr-TR" sz="2800" b="1" dirty="0"/>
              <a:t>verilmektedir. </a:t>
            </a:r>
          </a:p>
          <a:p>
            <a:pPr>
              <a:lnSpc>
                <a:spcPct val="150000"/>
              </a:lnSpc>
              <a:spcBef>
                <a:spcPts val="600"/>
              </a:spcBef>
            </a:pPr>
            <a:r>
              <a:rPr lang="tr-TR" sz="2800" b="1" dirty="0"/>
              <a:t>Bantlı kurutucularda </a:t>
            </a:r>
            <a:r>
              <a:rPr lang="tr-TR" sz="2800" b="1" dirty="0">
                <a:solidFill>
                  <a:srgbClr val="FF0000"/>
                </a:solidFill>
              </a:rPr>
              <a:t>bant uzunluğu 20 m'ye </a:t>
            </a:r>
            <a:r>
              <a:rPr lang="tr-TR" sz="2800" b="1" dirty="0"/>
              <a:t>kadar, </a:t>
            </a:r>
            <a:r>
              <a:rPr lang="tr-TR" sz="2800" b="1" dirty="0">
                <a:solidFill>
                  <a:srgbClr val="0070C0"/>
                </a:solidFill>
              </a:rPr>
              <a:t>eni ise 3 m'ye </a:t>
            </a:r>
            <a:r>
              <a:rPr lang="tr-TR" sz="2800" b="1" dirty="0"/>
              <a:t>kadar çıkabilmektedir. </a:t>
            </a:r>
          </a:p>
          <a:p>
            <a:pPr>
              <a:lnSpc>
                <a:spcPct val="150000"/>
              </a:lnSpc>
              <a:spcBef>
                <a:spcPts val="600"/>
              </a:spcBef>
            </a:pPr>
            <a:r>
              <a:rPr lang="tr-TR" sz="2800" b="1" dirty="0"/>
              <a:t>Bantlı kurutucular tek aşamalı olduğu gibi, iki hatta üç aşamalı olanlar da yaygındır. </a:t>
            </a:r>
          </a:p>
        </p:txBody>
      </p:sp>
    </p:spTree>
    <p:extLst>
      <p:ext uri="{BB962C8B-B14F-4D97-AF65-F5344CB8AC3E}">
        <p14:creationId xmlns:p14="http://schemas.microsoft.com/office/powerpoint/2010/main" val="692529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192688"/>
          </a:xfrm>
        </p:spPr>
        <p:txBody>
          <a:bodyPr>
            <a:normAutofit/>
          </a:bodyPr>
          <a:lstStyle/>
          <a:p>
            <a:pPr>
              <a:lnSpc>
                <a:spcPct val="150000"/>
              </a:lnSpc>
              <a:spcBef>
                <a:spcPts val="600"/>
              </a:spcBef>
            </a:pPr>
            <a:r>
              <a:rPr lang="tr-TR" sz="2800" b="1" dirty="0"/>
              <a:t>Üç aşamalı olanlarda, ilk iki aşamada oldukça kurumuş olan ürün, üçüncü aşama </a:t>
            </a:r>
            <a:r>
              <a:rPr lang="tr-TR" sz="2800" b="1" dirty="0" err="1"/>
              <a:t>bantına</a:t>
            </a:r>
            <a:r>
              <a:rPr lang="tr-TR" sz="2800" b="1" dirty="0"/>
              <a:t> </a:t>
            </a:r>
            <a:r>
              <a:rPr lang="tr-TR" sz="2800" b="1" dirty="0">
                <a:solidFill>
                  <a:srgbClr val="0070C0"/>
                </a:solidFill>
              </a:rPr>
              <a:t>daha kalın bir katman </a:t>
            </a:r>
            <a:r>
              <a:rPr lang="tr-TR" sz="2800" b="1" dirty="0"/>
              <a:t>olarak yayılmak suretiyle sistemin kapasitesi artırılabilmektedir. </a:t>
            </a:r>
          </a:p>
          <a:p>
            <a:pPr>
              <a:lnSpc>
                <a:spcPct val="150000"/>
              </a:lnSpc>
              <a:spcBef>
                <a:spcPts val="600"/>
              </a:spcBef>
            </a:pPr>
            <a:r>
              <a:rPr lang="tr-TR" sz="2800" b="1" dirty="0"/>
              <a:t>Ayrıca, üçüncü </a:t>
            </a:r>
            <a:r>
              <a:rPr lang="tr-TR" sz="2800" b="1" dirty="0" err="1"/>
              <a:t>banta</a:t>
            </a:r>
            <a:r>
              <a:rPr lang="tr-TR" sz="2800" b="1" dirty="0"/>
              <a:t> geçerken ürün karıştırılarak yayıldığı için kurumada </a:t>
            </a:r>
            <a:r>
              <a:rPr lang="tr-TR" sz="2800" b="1" dirty="0" err="1"/>
              <a:t>homojenite</a:t>
            </a:r>
            <a:r>
              <a:rPr lang="tr-TR" sz="2800" b="1" dirty="0"/>
              <a:t> sağlanabilmektedir. </a:t>
            </a:r>
          </a:p>
          <a:p>
            <a:pPr>
              <a:lnSpc>
                <a:spcPct val="150000"/>
              </a:lnSpc>
              <a:spcBef>
                <a:spcPts val="600"/>
              </a:spcBef>
            </a:pPr>
            <a:endParaRPr lang="tr-TR" sz="2800" b="1" dirty="0"/>
          </a:p>
        </p:txBody>
      </p:sp>
    </p:spTree>
    <p:extLst>
      <p:ext uri="{BB962C8B-B14F-4D97-AF65-F5344CB8AC3E}">
        <p14:creationId xmlns:p14="http://schemas.microsoft.com/office/powerpoint/2010/main" val="3157218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192688"/>
          </a:xfrm>
        </p:spPr>
        <p:txBody>
          <a:bodyPr>
            <a:normAutofit/>
          </a:bodyPr>
          <a:lstStyle/>
          <a:p>
            <a:pPr>
              <a:lnSpc>
                <a:spcPct val="150000"/>
              </a:lnSpc>
              <a:spcBef>
                <a:spcPts val="600"/>
              </a:spcBef>
            </a:pPr>
            <a:r>
              <a:rPr lang="tr-TR" sz="2800" b="1" dirty="0"/>
              <a:t>Bantlı kurutma ekipmanları, kuruma koşullarının etkin bir şekilde kontrol altında tutulmasına olanak sağlayacak düzeyde gelişmiştir. </a:t>
            </a:r>
          </a:p>
          <a:p>
            <a:pPr>
              <a:lnSpc>
                <a:spcPct val="150000"/>
              </a:lnSpc>
              <a:spcBef>
                <a:spcPts val="600"/>
              </a:spcBef>
            </a:pPr>
            <a:r>
              <a:rPr lang="tr-TR" sz="2800" b="1" dirty="0"/>
              <a:t>Çok aşamalı olanlarda her aşamanın kontrolü ayrı ayrı yapılabilmektedir. </a:t>
            </a:r>
          </a:p>
          <a:p>
            <a:pPr>
              <a:lnSpc>
                <a:spcPct val="150000"/>
              </a:lnSpc>
              <a:spcBef>
                <a:spcPts val="600"/>
              </a:spcBef>
            </a:pPr>
            <a:r>
              <a:rPr lang="tr-TR" sz="2800" b="1" dirty="0"/>
              <a:t>Kuruma genellikle </a:t>
            </a:r>
            <a:r>
              <a:rPr lang="tr-TR" sz="2800" b="1" dirty="0">
                <a:solidFill>
                  <a:srgbClr val="00B0F0"/>
                </a:solidFill>
              </a:rPr>
              <a:t>%10-15 nem </a:t>
            </a:r>
            <a:r>
              <a:rPr lang="tr-TR" sz="2800" b="1" dirty="0"/>
              <a:t>düzeyine kadar sürdürülmekte, bu ise yaklaşık </a:t>
            </a:r>
            <a:r>
              <a:rPr lang="tr-TR" sz="2800" b="1" dirty="0">
                <a:solidFill>
                  <a:srgbClr val="00B050"/>
                </a:solidFill>
              </a:rPr>
              <a:t>3-6 h </a:t>
            </a:r>
            <a:r>
              <a:rPr lang="tr-TR" sz="2800" b="1" dirty="0"/>
              <a:t>kadar zaman almaktadır. </a:t>
            </a:r>
          </a:p>
        </p:txBody>
      </p:sp>
    </p:spTree>
    <p:extLst>
      <p:ext uri="{BB962C8B-B14F-4D97-AF65-F5344CB8AC3E}">
        <p14:creationId xmlns:p14="http://schemas.microsoft.com/office/powerpoint/2010/main" val="747099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12588" y="4445000"/>
            <a:ext cx="7298047" cy="1930400"/>
          </a:xfrm>
        </p:spPr>
        <p:txBody>
          <a:bodyPr>
            <a:normAutofit/>
          </a:bodyPr>
          <a:lstStyle/>
          <a:p>
            <a:pPr marL="1162050" indent="-1162050"/>
            <a:endParaRPr lang="ar-SY" sz="3600" dirty="0"/>
          </a:p>
        </p:txBody>
      </p:sp>
      <p:sp>
        <p:nvSpPr>
          <p:cNvPr id="5" name="Text Placeholder 4"/>
          <p:cNvSpPr>
            <a:spLocks noGrp="1"/>
          </p:cNvSpPr>
          <p:nvPr>
            <p:ph type="body" idx="1"/>
          </p:nvPr>
        </p:nvSpPr>
        <p:spPr/>
        <p:txBody>
          <a:bodyPr>
            <a:noAutofit/>
          </a:bodyPr>
          <a:lstStyle/>
          <a:p>
            <a:pPr>
              <a:lnSpc>
                <a:spcPct val="150000"/>
              </a:lnSpc>
              <a:spcBef>
                <a:spcPts val="600"/>
              </a:spcBef>
            </a:pPr>
            <a:r>
              <a:rPr lang="tr-TR" sz="4400" b="1" dirty="0">
                <a:solidFill>
                  <a:srgbClr val="FF0000"/>
                </a:solidFill>
              </a:rPr>
              <a:t>KURUTMA SİSTEMLERİ </a:t>
            </a:r>
          </a:p>
        </p:txBody>
      </p:sp>
    </p:spTree>
    <p:extLst>
      <p:ext uri="{BB962C8B-B14F-4D97-AF65-F5344CB8AC3E}">
        <p14:creationId xmlns:p14="http://schemas.microsoft.com/office/powerpoint/2010/main" val="22078774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192688"/>
          </a:xfrm>
        </p:spPr>
        <p:txBody>
          <a:bodyPr>
            <a:normAutofit/>
          </a:bodyPr>
          <a:lstStyle/>
          <a:p>
            <a:pPr>
              <a:lnSpc>
                <a:spcPct val="150000"/>
              </a:lnSpc>
              <a:spcBef>
                <a:spcPts val="600"/>
              </a:spcBef>
            </a:pPr>
            <a:r>
              <a:rPr lang="tr-TR" sz="2800" b="1" dirty="0"/>
              <a:t>Bantlı kurutucular, büyük çapta meyve veya sebze kurutmaya uygun yüksek performanslı cihazlardır. </a:t>
            </a:r>
          </a:p>
          <a:p>
            <a:pPr>
              <a:lnSpc>
                <a:spcPct val="150000"/>
              </a:lnSpc>
              <a:spcBef>
                <a:spcPts val="600"/>
              </a:spcBef>
            </a:pPr>
            <a:r>
              <a:rPr lang="tr-TR" sz="2800" b="1" dirty="0"/>
              <a:t>Özellikle sezon boyunca aynı ürünün kurutulmasına uygun sistemlerdir. </a:t>
            </a:r>
          </a:p>
          <a:p>
            <a:pPr>
              <a:lnSpc>
                <a:spcPct val="150000"/>
              </a:lnSpc>
              <a:spcBef>
                <a:spcPts val="600"/>
              </a:spcBef>
            </a:pPr>
            <a:r>
              <a:rPr lang="tr-TR" sz="2800" b="1" dirty="0"/>
              <a:t>Gelişmiş modellerinde, yaş ürünün kurutucuya yüklenmesi, kurumuş ürünün kurutucudan boşaltılması </a:t>
            </a:r>
            <a:r>
              <a:rPr lang="tr-TR" sz="2800" b="1" dirty="0" err="1"/>
              <a:t>otomatize</a:t>
            </a:r>
            <a:r>
              <a:rPr lang="tr-TR" sz="2800" b="1" dirty="0"/>
              <a:t> edilmiştir.</a:t>
            </a:r>
          </a:p>
          <a:p>
            <a:pPr>
              <a:lnSpc>
                <a:spcPct val="150000"/>
              </a:lnSpc>
              <a:spcBef>
                <a:spcPts val="600"/>
              </a:spcBef>
            </a:pPr>
            <a:endParaRPr lang="tr-TR" sz="3200" b="1" dirty="0"/>
          </a:p>
        </p:txBody>
      </p:sp>
    </p:spTree>
    <p:extLst>
      <p:ext uri="{BB962C8B-B14F-4D97-AF65-F5344CB8AC3E}">
        <p14:creationId xmlns:p14="http://schemas.microsoft.com/office/powerpoint/2010/main" val="130707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chor="ctr">
            <a:normAutofit/>
          </a:bodyPr>
          <a:lstStyle/>
          <a:p>
            <a:pPr lvl="2">
              <a:lnSpc>
                <a:spcPct val="150000"/>
              </a:lnSpc>
              <a:spcBef>
                <a:spcPts val="600"/>
              </a:spcBef>
            </a:pPr>
            <a:r>
              <a:rPr lang="tr-TR" sz="4400" b="1" dirty="0"/>
              <a:t>Akışkan yatak kurutucular </a:t>
            </a:r>
            <a:endParaRPr lang="tr-TR" sz="49600" b="1" dirty="0"/>
          </a:p>
        </p:txBody>
      </p:sp>
      <p:sp>
        <p:nvSpPr>
          <p:cNvPr id="14" name="Content Placeholder 13"/>
          <p:cNvSpPr>
            <a:spLocks noGrp="1"/>
          </p:cNvSpPr>
          <p:nvPr>
            <p:ph idx="1"/>
          </p:nvPr>
        </p:nvSpPr>
        <p:spPr>
          <a:xfrm>
            <a:off x="1117308" y="1701800"/>
            <a:ext cx="10157355" cy="4895552"/>
          </a:xfrm>
        </p:spPr>
        <p:txBody>
          <a:bodyPr>
            <a:normAutofit/>
          </a:bodyPr>
          <a:lstStyle/>
          <a:p>
            <a:pPr>
              <a:lnSpc>
                <a:spcPct val="150000"/>
              </a:lnSpc>
              <a:spcBef>
                <a:spcPts val="600"/>
              </a:spcBef>
            </a:pPr>
            <a:r>
              <a:rPr lang="tr-TR" sz="2800" b="1" dirty="0"/>
              <a:t>Akışkan yatak kurutucular, parçacıklar halindeki ürünün </a:t>
            </a:r>
            <a:r>
              <a:rPr lang="tr-TR" sz="2800" b="1" dirty="0">
                <a:solidFill>
                  <a:srgbClr val="00B050"/>
                </a:solidFill>
              </a:rPr>
              <a:t>güçlü bir hava akımında </a:t>
            </a:r>
            <a:r>
              <a:rPr lang="tr-TR" sz="2800" b="1" dirty="0"/>
              <a:t>gerçekleştiği bilinen, "</a:t>
            </a:r>
            <a:r>
              <a:rPr lang="tr-TR" sz="2800" b="1" dirty="0">
                <a:solidFill>
                  <a:srgbClr val="00B0F0"/>
                </a:solidFill>
              </a:rPr>
              <a:t>akışkanlık kazanması</a:t>
            </a:r>
            <a:r>
              <a:rPr lang="tr-TR" sz="2800" b="1" dirty="0"/>
              <a:t>" kavramına dayanmaktadır. </a:t>
            </a:r>
          </a:p>
          <a:p>
            <a:pPr>
              <a:lnSpc>
                <a:spcPct val="150000"/>
              </a:lnSpc>
              <a:spcBef>
                <a:spcPts val="600"/>
              </a:spcBef>
            </a:pPr>
            <a:r>
              <a:rPr lang="tr-TR" sz="2800" b="1" dirty="0">
                <a:solidFill>
                  <a:srgbClr val="FF0000"/>
                </a:solidFill>
              </a:rPr>
              <a:t>Elek-örgü </a:t>
            </a:r>
            <a:r>
              <a:rPr lang="tr-TR" sz="2800" b="1" dirty="0"/>
              <a:t>niteliğindeki bir zemin üzerinde bulunan parçacık halindeki gıda katmanına, </a:t>
            </a:r>
            <a:r>
              <a:rPr lang="tr-TR" sz="2800" b="1" dirty="0">
                <a:solidFill>
                  <a:srgbClr val="FF0000"/>
                </a:solidFill>
              </a:rPr>
              <a:t>alttan yüksek hızla üflenen sıcak hava </a:t>
            </a:r>
            <a:r>
              <a:rPr lang="tr-TR" sz="2800" b="1" dirty="0"/>
              <a:t>ile parçacıkların askıda kalması sağlanmaktadır. </a:t>
            </a:r>
          </a:p>
        </p:txBody>
      </p:sp>
    </p:spTree>
    <p:extLst>
      <p:ext uri="{BB962C8B-B14F-4D97-AF65-F5344CB8AC3E}">
        <p14:creationId xmlns:p14="http://schemas.microsoft.com/office/powerpoint/2010/main" val="1746731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404664"/>
            <a:ext cx="10157355" cy="6192688"/>
          </a:xfrm>
        </p:spPr>
        <p:txBody>
          <a:bodyPr>
            <a:normAutofit/>
          </a:bodyPr>
          <a:lstStyle/>
          <a:p>
            <a:pPr>
              <a:lnSpc>
                <a:spcPct val="150000"/>
              </a:lnSpc>
              <a:spcBef>
                <a:spcPts val="600"/>
              </a:spcBef>
            </a:pPr>
            <a:endParaRPr lang="tr-TR" sz="2800" b="1"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4674" y="404664"/>
            <a:ext cx="9022621" cy="6192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31041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192688"/>
          </a:xfrm>
        </p:spPr>
        <p:txBody>
          <a:bodyPr>
            <a:normAutofit/>
          </a:bodyPr>
          <a:lstStyle/>
          <a:p>
            <a:pPr>
              <a:lnSpc>
                <a:spcPct val="150000"/>
              </a:lnSpc>
              <a:spcBef>
                <a:spcPts val="600"/>
              </a:spcBef>
            </a:pPr>
            <a:r>
              <a:rPr lang="tr-TR" sz="2800" b="1" dirty="0"/>
              <a:t>Askıda kalan parçacıkların </a:t>
            </a:r>
            <a:r>
              <a:rPr lang="tr-TR" sz="2800" b="1" dirty="0">
                <a:solidFill>
                  <a:srgbClr val="00B050"/>
                </a:solidFill>
              </a:rPr>
              <a:t>tüm yüzeyi</a:t>
            </a:r>
            <a:r>
              <a:rPr lang="tr-TR" sz="2800" b="1" dirty="0"/>
              <a:t> </a:t>
            </a:r>
            <a:r>
              <a:rPr lang="tr-TR" sz="2800" b="1" dirty="0">
                <a:solidFill>
                  <a:srgbClr val="FF0000"/>
                </a:solidFill>
              </a:rPr>
              <a:t>sıcak hava </a:t>
            </a:r>
            <a:r>
              <a:rPr lang="tr-TR" sz="2800" b="1" dirty="0"/>
              <a:t>ile tam bir temas içinde bulunduğundan </a:t>
            </a:r>
            <a:r>
              <a:rPr lang="tr-TR" sz="2800" b="1" dirty="0">
                <a:solidFill>
                  <a:srgbClr val="0070C0"/>
                </a:solidFill>
              </a:rPr>
              <a:t>hızlı bir buharlaşma</a:t>
            </a:r>
            <a:r>
              <a:rPr lang="tr-TR" sz="2800" b="1" dirty="0"/>
              <a:t> gerçekleşir. </a:t>
            </a:r>
          </a:p>
          <a:p>
            <a:pPr>
              <a:lnSpc>
                <a:spcPct val="150000"/>
              </a:lnSpc>
              <a:spcBef>
                <a:spcPts val="600"/>
              </a:spcBef>
            </a:pPr>
            <a:r>
              <a:rPr lang="tr-TR" sz="2800" b="1" dirty="0"/>
              <a:t>Akışkan yatak kurutma sisteminin uygulanmasını sınırlayan tek faktör, kurutulacak ürünün parçacık iriliğidir. </a:t>
            </a:r>
          </a:p>
        </p:txBody>
      </p:sp>
    </p:spTree>
    <p:extLst>
      <p:ext uri="{BB962C8B-B14F-4D97-AF65-F5344CB8AC3E}">
        <p14:creationId xmlns:p14="http://schemas.microsoft.com/office/powerpoint/2010/main" val="334616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192688"/>
          </a:xfrm>
        </p:spPr>
        <p:txBody>
          <a:bodyPr>
            <a:normAutofit/>
          </a:bodyPr>
          <a:lstStyle/>
          <a:p>
            <a:pPr>
              <a:lnSpc>
                <a:spcPct val="150000"/>
              </a:lnSpc>
              <a:spcBef>
                <a:spcPts val="600"/>
              </a:spcBef>
            </a:pPr>
            <a:r>
              <a:rPr lang="tr-TR" sz="2800" b="1" dirty="0"/>
              <a:t>Belli irilik üzerindeki parçacıkların akışkanlık kazanmasının olanaksız olması, uygulamayı kısıtlayan faktördür. </a:t>
            </a:r>
          </a:p>
          <a:p>
            <a:pPr>
              <a:lnSpc>
                <a:spcPct val="150000"/>
              </a:lnSpc>
              <a:spcBef>
                <a:spcPts val="600"/>
              </a:spcBef>
            </a:pPr>
            <a:r>
              <a:rPr lang="tr-TR" sz="2800" b="1" dirty="0"/>
              <a:t>Bezelye ve benzeri ürünler doğranmış sebzeler ve tahıllar bu sistemlerde başarı ile kurutulabilmektedir. </a:t>
            </a:r>
          </a:p>
        </p:txBody>
      </p:sp>
    </p:spTree>
    <p:extLst>
      <p:ext uri="{BB962C8B-B14F-4D97-AF65-F5344CB8AC3E}">
        <p14:creationId xmlns:p14="http://schemas.microsoft.com/office/powerpoint/2010/main" val="1594030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chor="ctr">
            <a:normAutofit/>
          </a:bodyPr>
          <a:lstStyle/>
          <a:p>
            <a:pPr lvl="2">
              <a:lnSpc>
                <a:spcPct val="150000"/>
              </a:lnSpc>
              <a:spcBef>
                <a:spcPts val="600"/>
              </a:spcBef>
            </a:pPr>
            <a:r>
              <a:rPr lang="tr-TR" sz="4400" b="1" dirty="0"/>
              <a:t>İki katlı kurutucular </a:t>
            </a:r>
            <a:endParaRPr lang="tr-TR" sz="177700" b="1" dirty="0"/>
          </a:p>
        </p:txBody>
      </p:sp>
      <p:sp>
        <p:nvSpPr>
          <p:cNvPr id="14" name="Content Placeholder 13"/>
          <p:cNvSpPr>
            <a:spLocks noGrp="1"/>
          </p:cNvSpPr>
          <p:nvPr>
            <p:ph idx="1"/>
          </p:nvPr>
        </p:nvSpPr>
        <p:spPr>
          <a:xfrm>
            <a:off x="1117308" y="1701800"/>
            <a:ext cx="10157355" cy="4895552"/>
          </a:xfrm>
        </p:spPr>
        <p:txBody>
          <a:bodyPr>
            <a:normAutofit/>
          </a:bodyPr>
          <a:lstStyle/>
          <a:p>
            <a:pPr>
              <a:lnSpc>
                <a:spcPct val="160000"/>
              </a:lnSpc>
              <a:spcBef>
                <a:spcPts val="600"/>
              </a:spcBef>
            </a:pPr>
            <a:r>
              <a:rPr lang="tr-TR" sz="2800" b="1" dirty="0" err="1"/>
              <a:t>Iki</a:t>
            </a:r>
            <a:r>
              <a:rPr lang="tr-TR" sz="2800" b="1" dirty="0"/>
              <a:t> katlı kurutucular (kilin </a:t>
            </a:r>
            <a:r>
              <a:rPr lang="tr-TR" sz="2800" b="1" dirty="0" err="1"/>
              <a:t>driers</a:t>
            </a:r>
            <a:r>
              <a:rPr lang="tr-TR" sz="2800" b="1" dirty="0"/>
              <a:t>) ismini, kurutucunun iki katlı bir yapı şeklinde olmasından almaktadır. </a:t>
            </a:r>
          </a:p>
          <a:p>
            <a:pPr>
              <a:lnSpc>
                <a:spcPct val="160000"/>
              </a:lnSpc>
              <a:spcBef>
                <a:spcPts val="600"/>
              </a:spcBef>
            </a:pPr>
            <a:r>
              <a:rPr lang="tr-TR" sz="2800" b="1" dirty="0"/>
              <a:t>Gerçekten iki katlı yapının </a:t>
            </a:r>
            <a:r>
              <a:rPr lang="tr-TR" sz="2800" b="1" dirty="0">
                <a:solidFill>
                  <a:srgbClr val="00B050"/>
                </a:solidFill>
              </a:rPr>
              <a:t>alt katında </a:t>
            </a:r>
            <a:r>
              <a:rPr lang="tr-TR" sz="2800" b="1" dirty="0">
                <a:solidFill>
                  <a:srgbClr val="FF0000"/>
                </a:solidFill>
              </a:rPr>
              <a:t>ocak bulunmakta </a:t>
            </a:r>
            <a:r>
              <a:rPr lang="tr-TR" sz="2800" b="1" dirty="0"/>
              <a:t>ve sıcak hava burada üretilmektedir. </a:t>
            </a:r>
          </a:p>
          <a:p>
            <a:pPr>
              <a:lnSpc>
                <a:spcPct val="160000"/>
              </a:lnSpc>
              <a:spcBef>
                <a:spcPts val="600"/>
              </a:spcBef>
            </a:pPr>
            <a:r>
              <a:rPr lang="tr-TR" sz="2800" b="1" dirty="0">
                <a:solidFill>
                  <a:srgbClr val="00B0F0"/>
                </a:solidFill>
              </a:rPr>
              <a:t>Alt katın tavanı</a:t>
            </a:r>
            <a:r>
              <a:rPr lang="tr-TR" sz="2800" b="1" dirty="0"/>
              <a:t>, hafif aralıklı </a:t>
            </a:r>
            <a:r>
              <a:rPr lang="tr-TR" sz="2800" b="1" dirty="0">
                <a:solidFill>
                  <a:srgbClr val="00B050"/>
                </a:solidFill>
              </a:rPr>
              <a:t>çıtalardan yapılmış </a:t>
            </a:r>
            <a:r>
              <a:rPr lang="tr-TR" sz="2800" b="1" dirty="0"/>
              <a:t>olup, </a:t>
            </a:r>
            <a:r>
              <a:rPr lang="tr-TR" sz="2800" b="1" dirty="0">
                <a:solidFill>
                  <a:srgbClr val="7030A0"/>
                </a:solidFill>
              </a:rPr>
              <a:t>üstteki katın tabanını </a:t>
            </a:r>
            <a:r>
              <a:rPr lang="tr-TR" sz="2800" b="1" dirty="0"/>
              <a:t>oluşturmaktadır. </a:t>
            </a:r>
          </a:p>
        </p:txBody>
      </p:sp>
    </p:spTree>
    <p:extLst>
      <p:ext uri="{BB962C8B-B14F-4D97-AF65-F5344CB8AC3E}">
        <p14:creationId xmlns:p14="http://schemas.microsoft.com/office/powerpoint/2010/main" val="21544463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192688"/>
          </a:xfrm>
        </p:spPr>
        <p:txBody>
          <a:bodyPr>
            <a:normAutofit/>
          </a:bodyPr>
          <a:lstStyle/>
          <a:p>
            <a:pPr>
              <a:lnSpc>
                <a:spcPct val="160000"/>
              </a:lnSpc>
              <a:spcBef>
                <a:spcPts val="600"/>
              </a:spcBef>
            </a:pPr>
            <a:r>
              <a:rPr lang="tr-TR" sz="2800" b="1" dirty="0"/>
              <a:t>Üst katın tabanına kurutulacak materyal yayılır. </a:t>
            </a:r>
          </a:p>
          <a:p>
            <a:pPr>
              <a:lnSpc>
                <a:spcPct val="160000"/>
              </a:lnSpc>
              <a:spcBef>
                <a:spcPts val="600"/>
              </a:spcBef>
            </a:pPr>
            <a:r>
              <a:rPr lang="tr-TR" sz="2800" b="1" dirty="0"/>
              <a:t>Alt katta yanan ocağın oluşturduğu sıcak hava, yukarı doğru akarak, kurutulmak üzere </a:t>
            </a:r>
            <a:r>
              <a:rPr lang="tr-TR" sz="2800" b="1" dirty="0">
                <a:solidFill>
                  <a:srgbClr val="00B050"/>
                </a:solidFill>
              </a:rPr>
              <a:t>20 - 25 cm kalınlıkta </a:t>
            </a:r>
            <a:r>
              <a:rPr lang="tr-TR" sz="2800" b="1" dirty="0"/>
              <a:t>bir katman halinde yayılmış olan materyalin arasından geçerken, kurumayı gerçekleştir</a:t>
            </a:r>
            <a:r>
              <a:rPr lang="en-US" sz="2800" b="1" dirty="0"/>
              <a:t>m</a:t>
            </a:r>
            <a:r>
              <a:rPr lang="tr-TR" sz="2800" b="1" dirty="0"/>
              <a:t>ektedir. </a:t>
            </a:r>
          </a:p>
          <a:p>
            <a:pPr>
              <a:lnSpc>
                <a:spcPct val="160000"/>
              </a:lnSpc>
              <a:spcBef>
                <a:spcPts val="600"/>
              </a:spcBef>
            </a:pPr>
            <a:r>
              <a:rPr lang="tr-TR" sz="2800" b="1" dirty="0"/>
              <a:t>Kurutulmakta olan materyalin belli aralıklarla karıştırılmasıyla kurumada </a:t>
            </a:r>
            <a:r>
              <a:rPr lang="tr-TR" sz="2800" b="1" dirty="0" err="1"/>
              <a:t>homojenite</a:t>
            </a:r>
            <a:r>
              <a:rPr lang="tr-TR" sz="2800" b="1" dirty="0"/>
              <a:t> sağlanmaktadır. </a:t>
            </a:r>
          </a:p>
        </p:txBody>
      </p:sp>
    </p:spTree>
    <p:extLst>
      <p:ext uri="{BB962C8B-B14F-4D97-AF65-F5344CB8AC3E}">
        <p14:creationId xmlns:p14="http://schemas.microsoft.com/office/powerpoint/2010/main" val="1437263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192688"/>
          </a:xfrm>
        </p:spPr>
        <p:txBody>
          <a:bodyPr>
            <a:normAutofit/>
          </a:bodyPr>
          <a:lstStyle/>
          <a:p>
            <a:pPr>
              <a:lnSpc>
                <a:spcPct val="160000"/>
              </a:lnSpc>
              <a:spcBef>
                <a:spcPts val="600"/>
              </a:spcBef>
            </a:pPr>
            <a:r>
              <a:rPr lang="tr-TR" sz="2800" b="1" dirty="0"/>
              <a:t>Günümüzde artık pek kullanılmayan bu kurutucular eskiden ABD'de dilimlenmiş elmaların kurutulmasında, Avrupa ülkelerinde ise; şerbetçi otu ve malt kurutmada yoğun bir şekilde kullanılmıştır. </a:t>
            </a:r>
          </a:p>
        </p:txBody>
      </p:sp>
    </p:spTree>
    <p:extLst>
      <p:ext uri="{BB962C8B-B14F-4D97-AF65-F5344CB8AC3E}">
        <p14:creationId xmlns:p14="http://schemas.microsoft.com/office/powerpoint/2010/main" val="2388562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chor="ctr">
            <a:normAutofit/>
          </a:bodyPr>
          <a:lstStyle/>
          <a:p>
            <a:pPr lvl="2">
              <a:lnSpc>
                <a:spcPct val="150000"/>
              </a:lnSpc>
              <a:spcBef>
                <a:spcPts val="600"/>
              </a:spcBef>
            </a:pPr>
            <a:r>
              <a:rPr lang="tr-TR" sz="4400" b="1" dirty="0"/>
              <a:t>Döner kurutucular </a:t>
            </a:r>
            <a:endParaRPr lang="tr-TR" sz="400000" b="1" dirty="0"/>
          </a:p>
        </p:txBody>
      </p:sp>
      <p:sp>
        <p:nvSpPr>
          <p:cNvPr id="14" name="Content Placeholder 13"/>
          <p:cNvSpPr>
            <a:spLocks noGrp="1"/>
          </p:cNvSpPr>
          <p:nvPr>
            <p:ph idx="1"/>
          </p:nvPr>
        </p:nvSpPr>
        <p:spPr>
          <a:xfrm>
            <a:off x="1117308" y="1701800"/>
            <a:ext cx="10157355" cy="4895552"/>
          </a:xfrm>
        </p:spPr>
        <p:txBody>
          <a:bodyPr>
            <a:normAutofit/>
          </a:bodyPr>
          <a:lstStyle/>
          <a:p>
            <a:pPr>
              <a:lnSpc>
                <a:spcPct val="150000"/>
              </a:lnSpc>
              <a:spcBef>
                <a:spcPts val="600"/>
              </a:spcBef>
            </a:pPr>
            <a:r>
              <a:rPr lang="tr-TR" sz="2800" b="1" dirty="0"/>
              <a:t>Bu kurutucular hafif eğimli, kendi etrafında dönen bir silindirik gövdeden oluşmaktadır. </a:t>
            </a:r>
          </a:p>
        </p:txBody>
      </p:sp>
      <p:pic>
        <p:nvPicPr>
          <p:cNvPr id="7170" name="Picture 2" descr="Image result for Döner kurutucula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46140" y="3220370"/>
            <a:ext cx="4781567" cy="3376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369134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192688"/>
          </a:xfrm>
        </p:spPr>
        <p:txBody>
          <a:bodyPr>
            <a:normAutofit/>
          </a:bodyPr>
          <a:lstStyle/>
          <a:p>
            <a:pPr>
              <a:lnSpc>
                <a:spcPct val="150000"/>
              </a:lnSpc>
              <a:spcBef>
                <a:spcPts val="600"/>
              </a:spcBef>
            </a:pPr>
            <a:r>
              <a:rPr lang="tr-TR" sz="2800" b="1" dirty="0"/>
              <a:t>Parçacıklar halindeki kurutulacak materyal, silindirin tepesinden verilir. </a:t>
            </a:r>
          </a:p>
          <a:p>
            <a:pPr>
              <a:lnSpc>
                <a:spcPct val="150000"/>
              </a:lnSpc>
              <a:spcBef>
                <a:spcPts val="600"/>
              </a:spcBef>
            </a:pPr>
            <a:r>
              <a:rPr lang="tr-TR" sz="2800" b="1" dirty="0"/>
              <a:t>Parçacıklar aşağıya doğru hareket ederken, aksi yönde akan sıcak hava ile karşılaşarak kuruma gerçekleşir. </a:t>
            </a:r>
          </a:p>
          <a:p>
            <a:pPr>
              <a:lnSpc>
                <a:spcPct val="150000"/>
              </a:lnSpc>
              <a:spcBef>
                <a:spcPts val="600"/>
              </a:spcBef>
            </a:pPr>
            <a:r>
              <a:rPr lang="tr-TR" sz="2800" b="1" dirty="0"/>
              <a:t>Silindir içinde bulunan </a:t>
            </a:r>
            <a:r>
              <a:rPr lang="tr-TR" sz="2800" b="1" dirty="0">
                <a:solidFill>
                  <a:srgbClr val="FF0000"/>
                </a:solidFill>
              </a:rPr>
              <a:t>kanatçıklar</a:t>
            </a:r>
            <a:r>
              <a:rPr lang="tr-TR" sz="2800" b="1" dirty="0"/>
              <a:t> parçacıkları sıcak hava akımına doğru savurarak </a:t>
            </a:r>
            <a:r>
              <a:rPr lang="tr-TR" sz="2800" b="1" dirty="0">
                <a:solidFill>
                  <a:srgbClr val="00B050"/>
                </a:solidFill>
              </a:rPr>
              <a:t>geniş bir kuruma yüzeyinin</a:t>
            </a:r>
            <a:r>
              <a:rPr lang="tr-TR" sz="2800" b="1" dirty="0"/>
              <a:t> oluşmasını sağlamaktadır. </a:t>
            </a:r>
          </a:p>
        </p:txBody>
      </p:sp>
    </p:spTree>
    <p:extLst>
      <p:ext uri="{BB962C8B-B14F-4D97-AF65-F5344CB8AC3E}">
        <p14:creationId xmlns:p14="http://schemas.microsoft.com/office/powerpoint/2010/main" val="2480983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404664"/>
            <a:ext cx="10157355" cy="6192688"/>
          </a:xfrm>
        </p:spPr>
        <p:txBody>
          <a:bodyPr>
            <a:noAutofit/>
          </a:bodyPr>
          <a:lstStyle/>
          <a:p>
            <a:pPr>
              <a:lnSpc>
                <a:spcPct val="150000"/>
              </a:lnSpc>
              <a:spcBef>
                <a:spcPts val="600"/>
              </a:spcBef>
            </a:pPr>
            <a:r>
              <a:rPr lang="tr-TR" sz="2800" b="1" dirty="0"/>
              <a:t>Atmosferik basınç altında kurutma</a:t>
            </a:r>
          </a:p>
          <a:p>
            <a:pPr lvl="1">
              <a:lnSpc>
                <a:spcPct val="150000"/>
              </a:lnSpc>
              <a:spcBef>
                <a:spcPts val="600"/>
              </a:spcBef>
            </a:pPr>
            <a:r>
              <a:rPr lang="tr-TR" sz="2800" b="1" dirty="0"/>
              <a:t>Sıcak hava ile kurutma</a:t>
            </a:r>
          </a:p>
          <a:p>
            <a:pPr lvl="1">
              <a:lnSpc>
                <a:spcPct val="150000"/>
              </a:lnSpc>
              <a:spcBef>
                <a:spcPts val="600"/>
              </a:spcBef>
            </a:pPr>
            <a:r>
              <a:rPr lang="tr-TR" sz="2800" b="1" dirty="0"/>
              <a:t>Sıcak yüzeyde kurutma</a:t>
            </a:r>
          </a:p>
          <a:p>
            <a:pPr>
              <a:lnSpc>
                <a:spcPct val="150000"/>
              </a:lnSpc>
              <a:spcBef>
                <a:spcPts val="600"/>
              </a:spcBef>
            </a:pPr>
            <a:r>
              <a:rPr lang="tr-TR" sz="2800" b="1" dirty="0"/>
              <a:t>Vakum altında kurutma</a:t>
            </a:r>
          </a:p>
          <a:p>
            <a:pPr>
              <a:lnSpc>
                <a:spcPct val="150000"/>
              </a:lnSpc>
              <a:spcBef>
                <a:spcPts val="600"/>
              </a:spcBef>
            </a:pPr>
            <a:r>
              <a:rPr lang="tr-TR" sz="2800" b="1" dirty="0"/>
              <a:t>Dondurarak kurutma</a:t>
            </a:r>
          </a:p>
          <a:p>
            <a:pPr>
              <a:lnSpc>
                <a:spcPct val="150000"/>
              </a:lnSpc>
              <a:spcBef>
                <a:spcPts val="600"/>
              </a:spcBef>
            </a:pPr>
            <a:endParaRPr lang="tr-TR" sz="2800" b="1" dirty="0"/>
          </a:p>
          <a:p>
            <a:pPr>
              <a:lnSpc>
                <a:spcPct val="150000"/>
              </a:lnSpc>
              <a:spcBef>
                <a:spcPts val="600"/>
              </a:spcBef>
            </a:pPr>
            <a:endParaRPr lang="tr-TR" sz="3200" b="1" dirty="0"/>
          </a:p>
        </p:txBody>
      </p:sp>
    </p:spTree>
    <p:extLst>
      <p:ext uri="{BB962C8B-B14F-4D97-AF65-F5344CB8AC3E}">
        <p14:creationId xmlns:p14="http://schemas.microsoft.com/office/powerpoint/2010/main" val="1447573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192688"/>
          </a:xfrm>
        </p:spPr>
        <p:txBody>
          <a:bodyPr>
            <a:normAutofit/>
          </a:bodyPr>
          <a:lstStyle/>
          <a:p>
            <a:pPr>
              <a:lnSpc>
                <a:spcPct val="150000"/>
              </a:lnSpc>
              <a:spcBef>
                <a:spcPts val="600"/>
              </a:spcBef>
            </a:pPr>
            <a:r>
              <a:rPr lang="tr-TR" sz="2800" b="1" dirty="0"/>
              <a:t>Kurutulan materyalde </a:t>
            </a:r>
            <a:r>
              <a:rPr lang="tr-TR" sz="2800" b="1" dirty="0">
                <a:solidFill>
                  <a:srgbClr val="0070C0"/>
                </a:solidFill>
              </a:rPr>
              <a:t>çarpma ve sürtünme </a:t>
            </a:r>
            <a:r>
              <a:rPr lang="tr-TR" sz="2800" b="1" dirty="0"/>
              <a:t>sonucu ortaya çıkan </a:t>
            </a:r>
            <a:r>
              <a:rPr lang="tr-TR" sz="2800" b="1" dirty="0">
                <a:solidFill>
                  <a:srgbClr val="FF0000"/>
                </a:solidFill>
              </a:rPr>
              <a:t>olumsuzluklar</a:t>
            </a:r>
            <a:r>
              <a:rPr lang="tr-TR" sz="2800" b="1" dirty="0"/>
              <a:t> nedeniyle, bu kurutucuların uygulandığı ürün sayısı çok fazla değildir. </a:t>
            </a:r>
          </a:p>
          <a:p>
            <a:pPr>
              <a:lnSpc>
                <a:spcPct val="150000"/>
              </a:lnSpc>
              <a:spcBef>
                <a:spcPts val="600"/>
              </a:spcBef>
            </a:pPr>
            <a:r>
              <a:rPr lang="tr-TR" sz="2800" b="1" dirty="0"/>
              <a:t>Üretilmiş kristal ş</a:t>
            </a:r>
            <a:r>
              <a:rPr lang="en-US" sz="2800" b="1" dirty="0"/>
              <a:t>e</a:t>
            </a:r>
            <a:r>
              <a:rPr lang="tr-TR" sz="2800" b="1" dirty="0"/>
              <a:t>k</a:t>
            </a:r>
            <a:r>
              <a:rPr lang="en-US" sz="2800" b="1" dirty="0"/>
              <a:t>e</a:t>
            </a:r>
            <a:r>
              <a:rPr lang="tr-TR" sz="2800" b="1" dirty="0" err="1"/>
              <a:t>rin</a:t>
            </a:r>
            <a:r>
              <a:rPr lang="tr-TR" sz="2800" b="1" dirty="0"/>
              <a:t> kurutulması aşamasında bu kurutucular başarı ile kullanılmaktadır. </a:t>
            </a:r>
          </a:p>
        </p:txBody>
      </p:sp>
      <p:pic>
        <p:nvPicPr>
          <p:cNvPr id="9218" name="Picture 2" descr="Image result for Döner kurutucula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62824" y="3880161"/>
            <a:ext cx="3266321" cy="27098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1256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pPr lvl="2">
              <a:lnSpc>
                <a:spcPct val="150000"/>
              </a:lnSpc>
              <a:spcBef>
                <a:spcPts val="600"/>
              </a:spcBef>
            </a:pPr>
            <a:r>
              <a:rPr lang="tr-TR" sz="4400" b="1" dirty="0"/>
              <a:t>Püskürtmeli kurutucular </a:t>
            </a:r>
            <a:endParaRPr lang="tr-TR" sz="400000" b="1" dirty="0"/>
          </a:p>
        </p:txBody>
      </p:sp>
      <p:sp>
        <p:nvSpPr>
          <p:cNvPr id="14" name="Content Placeholder 13"/>
          <p:cNvSpPr>
            <a:spLocks noGrp="1"/>
          </p:cNvSpPr>
          <p:nvPr>
            <p:ph idx="1"/>
          </p:nvPr>
        </p:nvSpPr>
        <p:spPr>
          <a:xfrm>
            <a:off x="1117308" y="1701800"/>
            <a:ext cx="10157355" cy="4895552"/>
          </a:xfrm>
        </p:spPr>
        <p:txBody>
          <a:bodyPr>
            <a:normAutofit/>
          </a:bodyPr>
          <a:lstStyle/>
          <a:p>
            <a:pPr>
              <a:lnSpc>
                <a:spcPct val="150000"/>
              </a:lnSpc>
              <a:spcBef>
                <a:spcPts val="600"/>
              </a:spcBef>
            </a:pPr>
            <a:r>
              <a:rPr lang="tr-TR" sz="2800" b="1" dirty="0"/>
              <a:t>Bu kurutucular esas olarak bir </a:t>
            </a:r>
            <a:r>
              <a:rPr lang="tr-TR" sz="2800" b="1" dirty="0" err="1"/>
              <a:t>atomizer</a:t>
            </a:r>
            <a:r>
              <a:rPr lang="tr-TR" sz="2800" b="1" dirty="0"/>
              <a:t>, çok büyük silindirik bir kurutma hücresi ve kurumuş ürünü kurutma hücresinin tabanından dışarıya alınmasını sağlayan bir </a:t>
            </a:r>
            <a:r>
              <a:rPr lang="tr-TR" sz="2800" b="1" dirty="0" err="1"/>
              <a:t>separatör</a:t>
            </a:r>
            <a:r>
              <a:rPr lang="tr-TR" sz="2800" b="1" dirty="0"/>
              <a:t> olmak üzere başlıca üç üniteden oluşmaktadır. </a:t>
            </a:r>
          </a:p>
          <a:p>
            <a:pPr>
              <a:lnSpc>
                <a:spcPct val="150000"/>
              </a:lnSpc>
              <a:spcBef>
                <a:spcPts val="600"/>
              </a:spcBef>
            </a:pPr>
            <a:r>
              <a:rPr lang="tr-TR" sz="2800" b="1" dirty="0"/>
              <a:t>Püskürtmeli kurutucularda ilke olarak, sıvı ve ince bir ezme niteliğindeki ürünlerin kurutulması söz konusudur. </a:t>
            </a:r>
          </a:p>
        </p:txBody>
      </p:sp>
    </p:spTree>
    <p:extLst>
      <p:ext uri="{BB962C8B-B14F-4D97-AF65-F5344CB8AC3E}">
        <p14:creationId xmlns:p14="http://schemas.microsoft.com/office/powerpoint/2010/main" val="2077388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404664"/>
            <a:ext cx="10157355" cy="6192688"/>
          </a:xfrm>
        </p:spPr>
        <p:txBody>
          <a:bodyPr>
            <a:normAutofit/>
          </a:bodyPr>
          <a:lstStyle/>
          <a:p>
            <a:pPr>
              <a:lnSpc>
                <a:spcPct val="170000"/>
              </a:lnSpc>
              <a:spcBef>
                <a:spcPts val="600"/>
              </a:spcBef>
            </a:pPr>
            <a:endParaRPr lang="tr-TR" sz="2800" b="1" dirty="0"/>
          </a:p>
        </p:txBody>
      </p:sp>
      <p:pic>
        <p:nvPicPr>
          <p:cNvPr id="10242" name="Picture 2" descr="Image result for püskürtmeli  kurutucula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7309" y="404663"/>
            <a:ext cx="10185682" cy="61114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8222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404664"/>
            <a:ext cx="10157355" cy="6192688"/>
          </a:xfrm>
        </p:spPr>
        <p:txBody>
          <a:bodyPr>
            <a:normAutofit/>
          </a:bodyPr>
          <a:lstStyle/>
          <a:p>
            <a:pPr>
              <a:lnSpc>
                <a:spcPct val="170000"/>
              </a:lnSpc>
              <a:spcBef>
                <a:spcPts val="600"/>
              </a:spcBef>
            </a:pPr>
            <a:endParaRPr lang="tr-TR" sz="2800" b="1" dirty="0"/>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2926060" y="404664"/>
            <a:ext cx="5772150" cy="6250781"/>
          </a:xfrm>
          <a:prstGeom prst="rect">
            <a:avLst/>
          </a:prstGeom>
        </p:spPr>
      </p:pic>
    </p:spTree>
    <p:extLst>
      <p:ext uri="{BB962C8B-B14F-4D97-AF65-F5344CB8AC3E}">
        <p14:creationId xmlns:p14="http://schemas.microsoft.com/office/powerpoint/2010/main" val="1140557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404664"/>
            <a:ext cx="10157355" cy="6192688"/>
          </a:xfrm>
        </p:spPr>
        <p:txBody>
          <a:bodyPr>
            <a:normAutofit/>
          </a:bodyPr>
          <a:lstStyle/>
          <a:p>
            <a:pPr>
              <a:lnSpc>
                <a:spcPct val="150000"/>
              </a:lnSpc>
              <a:spcBef>
                <a:spcPts val="600"/>
              </a:spcBef>
            </a:pPr>
            <a:r>
              <a:rPr lang="tr-TR" sz="2800" b="1" dirty="0"/>
              <a:t>Daha genel bir tanımlamayla, kurutulacak ürünün </a:t>
            </a:r>
            <a:r>
              <a:rPr lang="tr-TR" sz="2800" b="1" dirty="0" err="1"/>
              <a:t>atomizer</a:t>
            </a:r>
            <a:r>
              <a:rPr lang="tr-TR" sz="2800" b="1" dirty="0"/>
              <a:t> ünitesinde çok küçük damlacıklara dönüşebilir (</a:t>
            </a:r>
            <a:r>
              <a:rPr lang="tr-TR" sz="2800" b="1" dirty="0" err="1"/>
              <a:t>atomize</a:t>
            </a:r>
            <a:r>
              <a:rPr lang="tr-TR" sz="2800" b="1" dirty="0"/>
              <a:t> edilebilir) nitelikte olması gerekmektedir. </a:t>
            </a:r>
          </a:p>
          <a:p>
            <a:pPr>
              <a:lnSpc>
                <a:spcPct val="150000"/>
              </a:lnSpc>
              <a:spcBef>
                <a:spcPts val="600"/>
              </a:spcBef>
            </a:pPr>
            <a:r>
              <a:rPr lang="tr-TR" sz="2800" b="1" dirty="0"/>
              <a:t>Şu halde bu yöntemde kurutulacak sıvı, </a:t>
            </a:r>
            <a:r>
              <a:rPr lang="tr-TR" sz="2800" b="1" dirty="0" err="1"/>
              <a:t>atomizerde</a:t>
            </a:r>
            <a:r>
              <a:rPr lang="tr-TR" sz="2800" b="1" dirty="0"/>
              <a:t> çok küçük damlacıklar halinde, kurutma hücresindeki sıcak hava akımına karşı püskürtülmektedir. </a:t>
            </a:r>
          </a:p>
          <a:p>
            <a:pPr>
              <a:lnSpc>
                <a:spcPct val="150000"/>
              </a:lnSpc>
              <a:spcBef>
                <a:spcPts val="600"/>
              </a:spcBef>
            </a:pPr>
            <a:endParaRPr lang="tr-TR" sz="2800" b="1" dirty="0"/>
          </a:p>
        </p:txBody>
      </p:sp>
    </p:spTree>
    <p:extLst>
      <p:ext uri="{BB962C8B-B14F-4D97-AF65-F5344CB8AC3E}">
        <p14:creationId xmlns:p14="http://schemas.microsoft.com/office/powerpoint/2010/main" val="290945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404664"/>
            <a:ext cx="10157355" cy="6192688"/>
          </a:xfrm>
        </p:spPr>
        <p:txBody>
          <a:bodyPr>
            <a:normAutofit/>
          </a:bodyPr>
          <a:lstStyle/>
          <a:p>
            <a:pPr>
              <a:lnSpc>
                <a:spcPct val="150000"/>
              </a:lnSpc>
              <a:spcBef>
                <a:spcPts val="600"/>
              </a:spcBef>
            </a:pPr>
            <a:r>
              <a:rPr lang="tr-TR" sz="2800" b="1" dirty="0"/>
              <a:t>Böylece her damlacık her yönden sıcak hava ile temas ederek, hücrenin tabanına ulaşmadan kuruyabilmektedir. </a:t>
            </a:r>
          </a:p>
          <a:p>
            <a:pPr>
              <a:lnSpc>
                <a:spcPct val="150000"/>
              </a:lnSpc>
              <a:spcBef>
                <a:spcPts val="600"/>
              </a:spcBef>
            </a:pPr>
            <a:r>
              <a:rPr lang="tr-TR" sz="2800" b="1" dirty="0"/>
              <a:t>Kurutulacak sıvılara genellikle, bir evaporatörde belli bir düzeye kadar ön konsantrasyon uygulanmakta, daha sonra bu konsantre, kurutucuya alınmaktadır. </a:t>
            </a:r>
          </a:p>
          <a:p>
            <a:pPr>
              <a:lnSpc>
                <a:spcPct val="150000"/>
              </a:lnSpc>
              <a:spcBef>
                <a:spcPts val="600"/>
              </a:spcBef>
            </a:pPr>
            <a:r>
              <a:rPr lang="tr-TR" sz="2800" b="1" dirty="0"/>
              <a:t>Kurutulacak sıvı, 10-20 µm çapında çok küçük damlacıklar halinde </a:t>
            </a:r>
            <a:r>
              <a:rPr lang="tr-TR" sz="2800" b="1" dirty="0" err="1"/>
              <a:t>atomize</a:t>
            </a:r>
            <a:r>
              <a:rPr lang="tr-TR" sz="2800" b="1" dirty="0"/>
              <a:t> edilmektedir.</a:t>
            </a:r>
          </a:p>
        </p:txBody>
      </p:sp>
    </p:spTree>
    <p:extLst>
      <p:ext uri="{BB962C8B-B14F-4D97-AF65-F5344CB8AC3E}">
        <p14:creationId xmlns:p14="http://schemas.microsoft.com/office/powerpoint/2010/main" val="635473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404664"/>
            <a:ext cx="10157355" cy="6192688"/>
          </a:xfrm>
        </p:spPr>
        <p:txBody>
          <a:bodyPr>
            <a:normAutofit/>
          </a:bodyPr>
          <a:lstStyle/>
          <a:p>
            <a:pPr>
              <a:lnSpc>
                <a:spcPct val="150000"/>
              </a:lnSpc>
              <a:spcBef>
                <a:spcPts val="600"/>
              </a:spcBef>
            </a:pPr>
            <a:r>
              <a:rPr lang="tr-TR" sz="2800" b="1" dirty="0"/>
              <a:t>Hava sıcaklığı 150 – 300 °C arasında değişebilmekte, ıslak termometre sıcaklığı ise 40-50 °C düzeyinde bulunmaktadır. </a:t>
            </a:r>
          </a:p>
          <a:p>
            <a:pPr>
              <a:lnSpc>
                <a:spcPct val="150000"/>
              </a:lnSpc>
              <a:spcBef>
                <a:spcPts val="600"/>
              </a:spcBef>
            </a:pPr>
            <a:r>
              <a:rPr lang="tr-TR" sz="2800" b="1" dirty="0"/>
              <a:t>Sıcak hava kurutucuyu 90°-100°C'de terk etmektedir. </a:t>
            </a:r>
          </a:p>
          <a:p>
            <a:pPr>
              <a:lnSpc>
                <a:spcPct val="150000"/>
              </a:lnSpc>
              <a:spcBef>
                <a:spcPts val="600"/>
              </a:spcBef>
            </a:pPr>
            <a:r>
              <a:rPr lang="tr-TR" sz="2800" b="1" dirty="0"/>
              <a:t>Bu </a:t>
            </a:r>
            <a:r>
              <a:rPr lang="tr-TR" sz="2800" b="1" dirty="0" err="1"/>
              <a:t>psikrometrik</a:t>
            </a:r>
            <a:r>
              <a:rPr lang="tr-TR" sz="2800" b="1" dirty="0"/>
              <a:t> koşulların uygunluğu ve damlacıkların çok geniş bir yüzey alanı oluşturması nedeniyle kuruma, 1-10 s gibi çok kısa bir sürede gerçekleşmektedir. </a:t>
            </a:r>
          </a:p>
        </p:txBody>
      </p:sp>
    </p:spTree>
    <p:extLst>
      <p:ext uri="{BB962C8B-B14F-4D97-AF65-F5344CB8AC3E}">
        <p14:creationId xmlns:p14="http://schemas.microsoft.com/office/powerpoint/2010/main" val="1325378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404664"/>
            <a:ext cx="10157355" cy="6192688"/>
          </a:xfrm>
        </p:spPr>
        <p:txBody>
          <a:bodyPr>
            <a:normAutofit/>
          </a:bodyPr>
          <a:lstStyle/>
          <a:p>
            <a:pPr>
              <a:lnSpc>
                <a:spcPct val="150000"/>
              </a:lnSpc>
              <a:spcBef>
                <a:spcPts val="600"/>
              </a:spcBef>
            </a:pPr>
            <a:r>
              <a:rPr lang="tr-TR" sz="2800" b="1" dirty="0"/>
              <a:t>Kuruma suresinin çoğu, sabit hızda kuruma aşamasında geçer. </a:t>
            </a:r>
          </a:p>
          <a:p>
            <a:pPr>
              <a:lnSpc>
                <a:spcPct val="150000"/>
              </a:lnSpc>
              <a:spcBef>
                <a:spcPts val="600"/>
              </a:spcBef>
            </a:pPr>
            <a:r>
              <a:rPr lang="tr-TR" sz="2800" b="1" dirty="0"/>
              <a:t>Bu aşamada kuruma hızı, damlacık yüzeyindeki kütle transferi tarafından kontrol edilir. </a:t>
            </a:r>
          </a:p>
          <a:p>
            <a:pPr>
              <a:lnSpc>
                <a:spcPct val="150000"/>
              </a:lnSpc>
              <a:spcBef>
                <a:spcPts val="600"/>
              </a:spcBef>
            </a:pPr>
            <a:r>
              <a:rPr lang="tr-TR" sz="2800" b="1" dirty="0"/>
              <a:t>Kritik nem düzeyine erişildikten sonra kuruma hızı, parçacıklar içindeki nem difüzyonu tarafından kontrol edilir. </a:t>
            </a:r>
          </a:p>
        </p:txBody>
      </p:sp>
    </p:spTree>
    <p:extLst>
      <p:ext uri="{BB962C8B-B14F-4D97-AF65-F5344CB8AC3E}">
        <p14:creationId xmlns:p14="http://schemas.microsoft.com/office/powerpoint/2010/main" val="484926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404664"/>
            <a:ext cx="10157355" cy="6192688"/>
          </a:xfrm>
        </p:spPr>
        <p:txBody>
          <a:bodyPr>
            <a:normAutofit/>
          </a:bodyPr>
          <a:lstStyle/>
          <a:p>
            <a:pPr>
              <a:lnSpc>
                <a:spcPct val="150000"/>
              </a:lnSpc>
              <a:spcBef>
                <a:spcPts val="600"/>
              </a:spcBef>
            </a:pPr>
            <a:r>
              <a:rPr lang="tr-TR" sz="2800" b="1" dirty="0"/>
              <a:t>Güçlü bir </a:t>
            </a:r>
            <a:r>
              <a:rPr lang="tr-TR" sz="2800" b="1" dirty="0" err="1"/>
              <a:t>evaporatif</a:t>
            </a:r>
            <a:r>
              <a:rPr lang="tr-TR" sz="2800" b="1" dirty="0"/>
              <a:t> soğumanın sonucu olarak, kurutulan ürünün sıcaklığı, havanın ıslak termometre sıcaklığını aşmadığından, uygulanan yüksek sıcaklıklara karşın ısının gıdada oluşturacağı olumsuzluklar minimum düzeyde kalmaktadır. </a:t>
            </a:r>
          </a:p>
          <a:p>
            <a:pPr>
              <a:lnSpc>
                <a:spcPct val="150000"/>
              </a:lnSpc>
              <a:spcBef>
                <a:spcPts val="600"/>
              </a:spcBef>
            </a:pPr>
            <a:r>
              <a:rPr lang="tr-TR" sz="2800" b="1" dirty="0"/>
              <a:t>Hiçbir kurutma yönteminde bu kadar yüksek sıcaklıkta hava kullanılamamasına karşın bu yöntemde kullanılabilir olmasının nedeni, işte bu yoğun </a:t>
            </a:r>
            <a:r>
              <a:rPr lang="tr-TR" sz="2800" b="1" dirty="0" err="1"/>
              <a:t>evaporatif</a:t>
            </a:r>
            <a:r>
              <a:rPr lang="tr-TR" sz="2800" b="1" dirty="0"/>
              <a:t> soğuma olgusudur. </a:t>
            </a:r>
          </a:p>
        </p:txBody>
      </p:sp>
    </p:spTree>
    <p:extLst>
      <p:ext uri="{BB962C8B-B14F-4D97-AF65-F5344CB8AC3E}">
        <p14:creationId xmlns:p14="http://schemas.microsoft.com/office/powerpoint/2010/main" val="1812845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404664"/>
            <a:ext cx="10157355" cy="6192688"/>
          </a:xfrm>
        </p:spPr>
        <p:txBody>
          <a:bodyPr>
            <a:normAutofit/>
          </a:bodyPr>
          <a:lstStyle/>
          <a:p>
            <a:pPr>
              <a:lnSpc>
                <a:spcPct val="150000"/>
              </a:lnSpc>
              <a:spcBef>
                <a:spcPts val="600"/>
              </a:spcBef>
            </a:pPr>
            <a:r>
              <a:rPr lang="tr-TR" sz="2800" b="1" dirty="0"/>
              <a:t>Diğer taraftan, bu sistemde başarılı bir kurutma için kurutulacak sıvının, homojen boyutlarda ve tam bir </a:t>
            </a:r>
            <a:r>
              <a:rPr lang="tr-TR" sz="2800" b="1" dirty="0" err="1"/>
              <a:t>atomizasyonunun</a:t>
            </a:r>
            <a:r>
              <a:rPr lang="tr-TR" sz="2800" b="1" dirty="0"/>
              <a:t> sağlanması gerekmektedir. </a:t>
            </a:r>
          </a:p>
          <a:p>
            <a:pPr>
              <a:lnSpc>
                <a:spcPct val="150000"/>
              </a:lnSpc>
              <a:spcBef>
                <a:spcPts val="600"/>
              </a:spcBef>
            </a:pPr>
            <a:r>
              <a:rPr lang="tr-TR" sz="2800" b="1" dirty="0"/>
              <a:t>Püskürtmeli kurutucularda da, diğer sıcak hava kurutma yöntemlerinde olduğu gibi; paralel veya zıt akışlı sistemler söz konusudur. </a:t>
            </a:r>
          </a:p>
          <a:p>
            <a:pPr>
              <a:lnSpc>
                <a:spcPct val="150000"/>
              </a:lnSpc>
              <a:spcBef>
                <a:spcPts val="600"/>
              </a:spcBef>
            </a:pPr>
            <a:r>
              <a:rPr lang="tr-TR" sz="2800" b="1" dirty="0"/>
              <a:t>Çok geniş bir ürün yelpazesinin kurutulmasında uygulanan bu yöntemde, çok farklı tipte cihazlar bulunmaktadır. </a:t>
            </a:r>
          </a:p>
        </p:txBody>
      </p:sp>
    </p:spTree>
    <p:extLst>
      <p:ext uri="{BB962C8B-B14F-4D97-AF65-F5344CB8AC3E}">
        <p14:creationId xmlns:p14="http://schemas.microsoft.com/office/powerpoint/2010/main" val="1366052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12588" y="4445000"/>
            <a:ext cx="7298047" cy="1930400"/>
          </a:xfrm>
        </p:spPr>
        <p:txBody>
          <a:bodyPr>
            <a:normAutofit/>
          </a:bodyPr>
          <a:lstStyle/>
          <a:p>
            <a:pPr marL="1162050" indent="-1162050"/>
            <a:endParaRPr lang="ar-SY" sz="3600" dirty="0"/>
          </a:p>
        </p:txBody>
      </p:sp>
      <p:sp>
        <p:nvSpPr>
          <p:cNvPr id="5" name="Text Placeholder 4"/>
          <p:cNvSpPr>
            <a:spLocks noGrp="1"/>
          </p:cNvSpPr>
          <p:nvPr>
            <p:ph type="body" idx="1"/>
          </p:nvPr>
        </p:nvSpPr>
        <p:spPr/>
        <p:txBody>
          <a:bodyPr>
            <a:noAutofit/>
          </a:bodyPr>
          <a:lstStyle/>
          <a:p>
            <a:pPr>
              <a:lnSpc>
                <a:spcPct val="150000"/>
              </a:lnSpc>
              <a:spcBef>
                <a:spcPts val="600"/>
              </a:spcBef>
            </a:pPr>
            <a:r>
              <a:rPr lang="tr-TR" sz="4800" b="1" dirty="0">
                <a:solidFill>
                  <a:srgbClr val="00B050"/>
                </a:solidFill>
              </a:rPr>
              <a:t>Sıcak Hava Kurutucuları</a:t>
            </a:r>
          </a:p>
        </p:txBody>
      </p:sp>
    </p:spTree>
    <p:extLst>
      <p:ext uri="{BB962C8B-B14F-4D97-AF65-F5344CB8AC3E}">
        <p14:creationId xmlns:p14="http://schemas.microsoft.com/office/powerpoint/2010/main" val="11375631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404664"/>
            <a:ext cx="10157355" cy="6192688"/>
          </a:xfrm>
        </p:spPr>
        <p:txBody>
          <a:bodyPr>
            <a:normAutofit/>
          </a:bodyPr>
          <a:lstStyle/>
          <a:p>
            <a:pPr>
              <a:lnSpc>
                <a:spcPct val="150000"/>
              </a:lnSpc>
              <a:spcBef>
                <a:spcPts val="600"/>
              </a:spcBef>
            </a:pPr>
            <a:r>
              <a:rPr lang="tr-TR" sz="2800" b="1" dirty="0"/>
              <a:t>Kurumuş ürünün nem içeriği genellikle %5'in altına inmektedir. </a:t>
            </a:r>
          </a:p>
          <a:p>
            <a:pPr>
              <a:lnSpc>
                <a:spcPct val="150000"/>
              </a:lnSpc>
              <a:spcBef>
                <a:spcPts val="600"/>
              </a:spcBef>
            </a:pPr>
            <a:r>
              <a:rPr lang="tr-TR" sz="2800" b="1" dirty="0"/>
              <a:t>Ürün, kurutma hücresinin tabanından genellikle </a:t>
            </a:r>
            <a:r>
              <a:rPr lang="tr-TR" sz="2800" b="1" dirty="0" err="1"/>
              <a:t>pnömatik</a:t>
            </a:r>
            <a:r>
              <a:rPr lang="tr-TR" sz="2800" b="1" dirty="0"/>
              <a:t> bir sistemle dışarı alınmakta ve hemen hava sızdırmaz ambalajlara doldurulup saklanmaktadır. </a:t>
            </a:r>
          </a:p>
          <a:p>
            <a:pPr>
              <a:lnSpc>
                <a:spcPct val="150000"/>
              </a:lnSpc>
              <a:spcBef>
                <a:spcPts val="600"/>
              </a:spcBef>
            </a:pPr>
            <a:endParaRPr lang="tr-TR" sz="2800" b="1" dirty="0"/>
          </a:p>
        </p:txBody>
      </p:sp>
    </p:spTree>
    <p:extLst>
      <p:ext uri="{BB962C8B-B14F-4D97-AF65-F5344CB8AC3E}">
        <p14:creationId xmlns:p14="http://schemas.microsoft.com/office/powerpoint/2010/main" val="604470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pPr lvl="2">
              <a:lnSpc>
                <a:spcPct val="150000"/>
              </a:lnSpc>
              <a:spcBef>
                <a:spcPts val="600"/>
              </a:spcBef>
            </a:pPr>
            <a:r>
              <a:rPr lang="tr-TR" sz="4400" b="1" dirty="0"/>
              <a:t>Ambar kurutucular </a:t>
            </a:r>
            <a:endParaRPr lang="tr-TR" sz="400000" b="1" dirty="0"/>
          </a:p>
        </p:txBody>
      </p:sp>
      <p:sp>
        <p:nvSpPr>
          <p:cNvPr id="14" name="Content Placeholder 13"/>
          <p:cNvSpPr>
            <a:spLocks noGrp="1"/>
          </p:cNvSpPr>
          <p:nvPr>
            <p:ph idx="1"/>
          </p:nvPr>
        </p:nvSpPr>
        <p:spPr>
          <a:xfrm>
            <a:off x="1117308" y="1701800"/>
            <a:ext cx="10157355" cy="4895552"/>
          </a:xfrm>
        </p:spPr>
        <p:txBody>
          <a:bodyPr>
            <a:normAutofit/>
          </a:bodyPr>
          <a:lstStyle/>
          <a:p>
            <a:pPr>
              <a:lnSpc>
                <a:spcPct val="150000"/>
              </a:lnSpc>
              <a:spcBef>
                <a:spcPts val="600"/>
              </a:spcBef>
            </a:pPr>
            <a:r>
              <a:rPr lang="tr-TR" sz="2800" b="1" dirty="0"/>
              <a:t>"</a:t>
            </a:r>
            <a:r>
              <a:rPr lang="tr-TR" sz="2800" b="1" dirty="0">
                <a:solidFill>
                  <a:srgbClr val="FF0000"/>
                </a:solidFill>
              </a:rPr>
              <a:t>Ambar kurutucular</a:t>
            </a:r>
            <a:r>
              <a:rPr lang="tr-TR" sz="2800" b="1" dirty="0"/>
              <a:t>", "sandık kurutucular" veya "derin yatak kurutucular" (</a:t>
            </a:r>
            <a:r>
              <a:rPr lang="en-US" sz="2800" b="1" dirty="0"/>
              <a:t>Bin driers, deep-bed driers</a:t>
            </a:r>
            <a:r>
              <a:rPr lang="tr-TR" sz="2800" b="1" dirty="0"/>
              <a:t>) denen bu kurutucular, bağımsız kurutucular olmayıp, diğer kurutucularda ileri düzeyde kurutulmuş kuru ürünlerin, son nem düzeyine (%3-6) kadar kurutulmasında kullanılan yardımcı kurutuculardır. </a:t>
            </a:r>
          </a:p>
        </p:txBody>
      </p:sp>
    </p:spTree>
    <p:extLst>
      <p:ext uri="{BB962C8B-B14F-4D97-AF65-F5344CB8AC3E}">
        <p14:creationId xmlns:p14="http://schemas.microsoft.com/office/powerpoint/2010/main" val="515282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404664"/>
            <a:ext cx="10157355" cy="6192688"/>
          </a:xfrm>
        </p:spPr>
        <p:txBody>
          <a:bodyPr>
            <a:normAutofit/>
          </a:bodyPr>
          <a:lstStyle/>
          <a:p>
            <a:pPr>
              <a:lnSpc>
                <a:spcPct val="150000"/>
              </a:lnSpc>
              <a:spcBef>
                <a:spcPts val="600"/>
              </a:spcBef>
            </a:pPr>
            <a:r>
              <a:rPr lang="tr-TR" sz="2800" b="1" dirty="0"/>
              <a:t>Bu düzeye kadar kurumanın çok uzun süre alması nedeniyle, genel kurutma cihazının uzun süre işgal edilmeyip kurumanın bu yardımcı kurutucularda kitle halinde sürdürülmesi, kurutma cihazının kapasitesini artırmaktadır. </a:t>
            </a:r>
          </a:p>
          <a:p>
            <a:pPr>
              <a:lnSpc>
                <a:spcPct val="150000"/>
              </a:lnSpc>
              <a:spcBef>
                <a:spcPts val="600"/>
              </a:spcBef>
            </a:pPr>
            <a:r>
              <a:rPr lang="tr-TR" sz="2800" b="1" dirty="0"/>
              <a:t>Bu kurutucuların amacı da zaten budur. </a:t>
            </a:r>
          </a:p>
          <a:p>
            <a:pPr>
              <a:lnSpc>
                <a:spcPct val="150000"/>
              </a:lnSpc>
              <a:spcBef>
                <a:spcPts val="600"/>
              </a:spcBef>
            </a:pPr>
            <a:r>
              <a:rPr lang="tr-TR" sz="2800" b="1" dirty="0"/>
              <a:t>Ambar kurutucular tabanı delikli veya elek gibi, silindirik veya dikdörtgen yapıda büyük hacimli bir konteynerden ibarettir. </a:t>
            </a:r>
          </a:p>
        </p:txBody>
      </p:sp>
    </p:spTree>
    <p:extLst>
      <p:ext uri="{BB962C8B-B14F-4D97-AF65-F5344CB8AC3E}">
        <p14:creationId xmlns:p14="http://schemas.microsoft.com/office/powerpoint/2010/main" val="4020443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404664"/>
            <a:ext cx="10157355" cy="6192688"/>
          </a:xfrm>
        </p:spPr>
        <p:txBody>
          <a:bodyPr>
            <a:normAutofit/>
          </a:bodyPr>
          <a:lstStyle/>
          <a:p>
            <a:pPr>
              <a:lnSpc>
                <a:spcPct val="150000"/>
              </a:lnSpc>
              <a:spcBef>
                <a:spcPts val="600"/>
              </a:spcBef>
            </a:pPr>
            <a:r>
              <a:rPr lang="tr-TR" sz="2800" b="1" dirty="0"/>
              <a:t>Bir başka kurutucuda kurutulmuş ürün bu konteynere yüksek bir katman olarak doldurulur. </a:t>
            </a:r>
          </a:p>
          <a:p>
            <a:pPr>
              <a:lnSpc>
                <a:spcPct val="150000"/>
              </a:lnSpc>
              <a:spcBef>
                <a:spcPts val="600"/>
              </a:spcBef>
            </a:pPr>
            <a:r>
              <a:rPr lang="tr-TR" sz="2800" b="1" dirty="0"/>
              <a:t>Alttan verilen düşük hızdaki ılık hava, kuru ürün katmanını aşarken ileri düzeyde kuruma gerçekleşir. </a:t>
            </a:r>
          </a:p>
          <a:p>
            <a:pPr>
              <a:lnSpc>
                <a:spcPct val="150000"/>
              </a:lnSpc>
              <a:spcBef>
                <a:spcPts val="600"/>
              </a:spcBef>
            </a:pPr>
            <a:r>
              <a:rPr lang="tr-TR" sz="2800" b="1" dirty="0"/>
              <a:t>Bu sırada farklı düzeylerde kurumuş parçacıkların nemi de dengelenir. </a:t>
            </a:r>
          </a:p>
        </p:txBody>
      </p:sp>
    </p:spTree>
    <p:extLst>
      <p:ext uri="{BB962C8B-B14F-4D97-AF65-F5344CB8AC3E}">
        <p14:creationId xmlns:p14="http://schemas.microsoft.com/office/powerpoint/2010/main" val="1454076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404664"/>
            <a:ext cx="10157355" cy="6192688"/>
          </a:xfrm>
        </p:spPr>
        <p:txBody>
          <a:bodyPr>
            <a:normAutofit/>
          </a:bodyPr>
          <a:lstStyle/>
          <a:p>
            <a:pPr>
              <a:lnSpc>
                <a:spcPct val="150000"/>
              </a:lnSpc>
              <a:spcBef>
                <a:spcPts val="600"/>
              </a:spcBef>
            </a:pPr>
            <a:r>
              <a:rPr lang="tr-TR" sz="2800" b="1" dirty="0"/>
              <a:t>Ambar kurutucular çok derin olduğundan, alt katmanlara oluşacak aşın basınca rağmen ürün, gevşek yapısını koruyabilmeli ve böylece havanın aşağıdan yukarı doğru akışı engellenmemelidir. </a:t>
            </a:r>
          </a:p>
          <a:p>
            <a:pPr>
              <a:lnSpc>
                <a:spcPct val="150000"/>
              </a:lnSpc>
              <a:spcBef>
                <a:spcPts val="600"/>
              </a:spcBef>
            </a:pPr>
            <a:r>
              <a:rPr lang="tr-TR" sz="2800" b="1" dirty="0"/>
              <a:t>Bu koşulu sağlayamayan ürünlerin ambar kurutucularda kurutulmalarının sürdürülmesi sorunlar yaratır.</a:t>
            </a:r>
          </a:p>
          <a:p>
            <a:pPr>
              <a:lnSpc>
                <a:spcPct val="150000"/>
              </a:lnSpc>
              <a:spcBef>
                <a:spcPts val="600"/>
              </a:spcBef>
            </a:pPr>
            <a:endParaRPr lang="tr-TR" sz="2800" b="1" dirty="0"/>
          </a:p>
        </p:txBody>
      </p:sp>
    </p:spTree>
    <p:extLst>
      <p:ext uri="{BB962C8B-B14F-4D97-AF65-F5344CB8AC3E}">
        <p14:creationId xmlns:p14="http://schemas.microsoft.com/office/powerpoint/2010/main" val="2883926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pPr lvl="2">
              <a:lnSpc>
                <a:spcPct val="150000"/>
              </a:lnSpc>
              <a:spcBef>
                <a:spcPts val="600"/>
              </a:spcBef>
            </a:pPr>
            <a:r>
              <a:rPr lang="tr-TR" sz="4400" b="1" dirty="0"/>
              <a:t>Sıcak Yüzey Kurutucular</a:t>
            </a:r>
            <a:endParaRPr lang="tr-TR" sz="400000" b="1" dirty="0"/>
          </a:p>
        </p:txBody>
      </p:sp>
      <p:sp>
        <p:nvSpPr>
          <p:cNvPr id="14" name="Content Placeholder 13"/>
          <p:cNvSpPr>
            <a:spLocks noGrp="1"/>
          </p:cNvSpPr>
          <p:nvPr>
            <p:ph idx="1"/>
          </p:nvPr>
        </p:nvSpPr>
        <p:spPr>
          <a:xfrm>
            <a:off x="1117308" y="1701800"/>
            <a:ext cx="10157355" cy="4895552"/>
          </a:xfrm>
        </p:spPr>
        <p:txBody>
          <a:bodyPr>
            <a:noAutofit/>
          </a:bodyPr>
          <a:lstStyle/>
          <a:p>
            <a:pPr>
              <a:lnSpc>
                <a:spcPct val="150000"/>
              </a:lnSpc>
              <a:spcBef>
                <a:spcPts val="600"/>
              </a:spcBef>
            </a:pPr>
            <a:r>
              <a:rPr lang="tr-TR" sz="2800" b="1" dirty="0"/>
              <a:t>Bu kurutucularda sıcak hava kullanılması söz konusu olmayıp, kurutma diğer yüzeyinden ısıtılmakta olan metal bir yüzeyde gerçekleşir. </a:t>
            </a:r>
          </a:p>
          <a:p>
            <a:pPr>
              <a:lnSpc>
                <a:spcPct val="150000"/>
              </a:lnSpc>
              <a:spcBef>
                <a:spcPts val="600"/>
              </a:spcBef>
            </a:pPr>
            <a:r>
              <a:rPr lang="tr-TR" sz="2800" b="1" dirty="0"/>
              <a:t>Kurutulan ürüne ısı transferi kondüksiyonla gerçekleşir. </a:t>
            </a:r>
          </a:p>
        </p:txBody>
      </p:sp>
    </p:spTree>
    <p:extLst>
      <p:ext uri="{BB962C8B-B14F-4D97-AF65-F5344CB8AC3E}">
        <p14:creationId xmlns:p14="http://schemas.microsoft.com/office/powerpoint/2010/main" val="3881271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404664"/>
            <a:ext cx="10157355" cy="6192688"/>
          </a:xfrm>
        </p:spPr>
        <p:txBody>
          <a:bodyPr>
            <a:normAutofit lnSpcReduction="10000"/>
          </a:bodyPr>
          <a:lstStyle/>
          <a:p>
            <a:pPr>
              <a:lnSpc>
                <a:spcPct val="150000"/>
              </a:lnSpc>
              <a:spcBef>
                <a:spcPts val="600"/>
              </a:spcBef>
            </a:pPr>
            <a:r>
              <a:rPr lang="tr-TR" sz="2800" b="1" dirty="0"/>
              <a:t>Bu nedenle sıcak hava kurutma yöntemlerinde olduğu gibi büyük miktarlarda havanın ısıtılması gerekmediğinden ve hala sıcak olduğu halde kullanılmış havanın atılması söz konusu olmadığından, bu yöntemde ısı enerjisinden daha yüksek düzeyde yararlanma olanağı bulunmaktadır, Nitekim, sıcak hava kurutma yöntemlerinde 1 kg suyun uzaklaştırılması için 4000-10 000 kJ ısı gereksinimi bulunmasına karşın, sıcak yüzeyde kurutmada bu değer 2000-3000 </a:t>
            </a:r>
            <a:r>
              <a:rPr lang="tr-TR" sz="2800" b="1" dirty="0" err="1"/>
              <a:t>kj</a:t>
            </a:r>
            <a:r>
              <a:rPr lang="tr-TR" sz="2800" b="1" dirty="0"/>
              <a:t> düzeyinde kalmaktadır.</a:t>
            </a:r>
          </a:p>
        </p:txBody>
      </p:sp>
    </p:spTree>
    <p:extLst>
      <p:ext uri="{BB962C8B-B14F-4D97-AF65-F5344CB8AC3E}">
        <p14:creationId xmlns:p14="http://schemas.microsoft.com/office/powerpoint/2010/main" val="2130926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404664"/>
            <a:ext cx="10157355" cy="6192688"/>
          </a:xfrm>
        </p:spPr>
        <p:txBody>
          <a:bodyPr>
            <a:normAutofit/>
          </a:bodyPr>
          <a:lstStyle/>
          <a:p>
            <a:pPr>
              <a:lnSpc>
                <a:spcPct val="170000"/>
              </a:lnSpc>
              <a:spcBef>
                <a:spcPts val="600"/>
              </a:spcBef>
            </a:pPr>
            <a:r>
              <a:rPr lang="tr-TR" sz="2800" b="1" dirty="0"/>
              <a:t>Diğer taraftan, sıcak hava kurutma yöntemlerinde, gıda ile hava yoğun bir temas içinde bulunmasına bağlı olarak </a:t>
            </a:r>
            <a:r>
              <a:rPr lang="tr-TR" sz="2800" b="1" dirty="0" err="1"/>
              <a:t>oksidasyon</a:t>
            </a:r>
            <a:r>
              <a:rPr lang="tr-TR" sz="2800" b="1" dirty="0"/>
              <a:t> sakıncasının yüksek olmasına karşın, sıcak yüzeyde kurutmada bu sorun sınırlı düzeyde kalmaktadır. </a:t>
            </a:r>
          </a:p>
        </p:txBody>
      </p:sp>
    </p:spTree>
    <p:extLst>
      <p:ext uri="{BB962C8B-B14F-4D97-AF65-F5344CB8AC3E}">
        <p14:creationId xmlns:p14="http://schemas.microsoft.com/office/powerpoint/2010/main" val="324055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404664"/>
            <a:ext cx="10157355" cy="6192688"/>
          </a:xfrm>
        </p:spPr>
        <p:txBody>
          <a:bodyPr>
            <a:normAutofit/>
          </a:bodyPr>
          <a:lstStyle/>
          <a:p>
            <a:pPr>
              <a:lnSpc>
                <a:spcPct val="170000"/>
              </a:lnSpc>
              <a:spcBef>
                <a:spcPts val="600"/>
              </a:spcBef>
            </a:pPr>
            <a:r>
              <a:rPr lang="tr-TR" sz="2800" b="1" dirty="0"/>
              <a:t>Bu olumlu yönlerine karşın, gıdaların termal </a:t>
            </a:r>
            <a:r>
              <a:rPr lang="tr-TR" sz="2800" b="1" dirty="0" err="1"/>
              <a:t>kondüktivitelerinin</a:t>
            </a:r>
            <a:r>
              <a:rPr lang="tr-TR" sz="2800" b="1" dirty="0"/>
              <a:t> düşük olması, üstelik kurudukça bu değerin daha da düşmesi, sıcak yüzey üzerinde kurutmada bazı sorunlar yaratmaktadır. </a:t>
            </a:r>
          </a:p>
          <a:p>
            <a:pPr>
              <a:lnSpc>
                <a:spcPct val="170000"/>
              </a:lnSpc>
              <a:spcBef>
                <a:spcPts val="600"/>
              </a:spcBef>
            </a:pPr>
            <a:r>
              <a:rPr lang="tr-TR" sz="2800" b="1" dirty="0"/>
              <a:t>Ayrıca, ürünün kurudukça buruşup büzüşmesi nedeniyle sıcak yüzeyden ayrılmasıyla ısı transferini engelleyen yeni bir öğe ortaya çıkmaktadır. </a:t>
            </a:r>
          </a:p>
        </p:txBody>
      </p:sp>
    </p:spTree>
    <p:extLst>
      <p:ext uri="{BB962C8B-B14F-4D97-AF65-F5344CB8AC3E}">
        <p14:creationId xmlns:p14="http://schemas.microsoft.com/office/powerpoint/2010/main" val="283207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404664"/>
            <a:ext cx="10157355" cy="6192688"/>
          </a:xfrm>
        </p:spPr>
        <p:txBody>
          <a:bodyPr>
            <a:normAutofit/>
          </a:bodyPr>
          <a:lstStyle/>
          <a:p>
            <a:pPr>
              <a:lnSpc>
                <a:spcPct val="170000"/>
              </a:lnSpc>
              <a:spcBef>
                <a:spcPts val="600"/>
              </a:spcBef>
            </a:pPr>
            <a:r>
              <a:rPr lang="tr-TR" sz="2800" b="1" dirty="0"/>
              <a:t>Bu nedenlerle ürünün sıcak yüzeye çok ince bir katman halinde yayılması gerekmektedir. </a:t>
            </a:r>
          </a:p>
        </p:txBody>
      </p:sp>
    </p:spTree>
    <p:extLst>
      <p:ext uri="{BB962C8B-B14F-4D97-AF65-F5344CB8AC3E}">
        <p14:creationId xmlns:p14="http://schemas.microsoft.com/office/powerpoint/2010/main" val="3226974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360000"/>
            <a:ext cx="10157355" cy="6192688"/>
          </a:xfrm>
        </p:spPr>
        <p:txBody>
          <a:bodyPr>
            <a:normAutofit fontScale="92500" lnSpcReduction="20000"/>
          </a:bodyPr>
          <a:lstStyle/>
          <a:p>
            <a:pPr>
              <a:lnSpc>
                <a:spcPct val="150000"/>
              </a:lnSpc>
              <a:spcBef>
                <a:spcPts val="600"/>
              </a:spcBef>
            </a:pPr>
            <a:r>
              <a:rPr lang="tr-TR" sz="2800" b="1" dirty="0"/>
              <a:t>Atmosferik basınç altında kurutma</a:t>
            </a:r>
          </a:p>
          <a:p>
            <a:pPr lvl="1">
              <a:lnSpc>
                <a:spcPct val="150000"/>
              </a:lnSpc>
              <a:spcBef>
                <a:spcPts val="600"/>
              </a:spcBef>
            </a:pPr>
            <a:r>
              <a:rPr lang="tr-TR" sz="2800" b="1" dirty="0"/>
              <a:t>Sıcak hava ile kurutma</a:t>
            </a:r>
          </a:p>
          <a:p>
            <a:pPr lvl="2">
              <a:lnSpc>
                <a:spcPct val="150000"/>
              </a:lnSpc>
              <a:spcBef>
                <a:spcPts val="600"/>
              </a:spcBef>
            </a:pPr>
            <a:r>
              <a:rPr lang="tr-TR" sz="2800" b="1" dirty="0" err="1"/>
              <a:t>Tepsili</a:t>
            </a:r>
            <a:r>
              <a:rPr lang="tr-TR" sz="2800" b="1" dirty="0"/>
              <a:t> kurutucular</a:t>
            </a:r>
          </a:p>
          <a:p>
            <a:pPr lvl="2">
              <a:lnSpc>
                <a:spcPct val="150000"/>
              </a:lnSpc>
              <a:spcBef>
                <a:spcPts val="600"/>
              </a:spcBef>
            </a:pPr>
            <a:r>
              <a:rPr lang="tr-TR" sz="2800" b="1" dirty="0"/>
              <a:t>Tünel kurutucular</a:t>
            </a:r>
          </a:p>
          <a:p>
            <a:pPr lvl="2">
              <a:lnSpc>
                <a:spcPct val="150000"/>
              </a:lnSpc>
              <a:spcBef>
                <a:spcPts val="600"/>
              </a:spcBef>
            </a:pPr>
            <a:r>
              <a:rPr lang="tr-TR" sz="2800" b="1" dirty="0"/>
              <a:t>Konveyör kurutucular</a:t>
            </a:r>
          </a:p>
          <a:p>
            <a:pPr lvl="2">
              <a:lnSpc>
                <a:spcPct val="150000"/>
              </a:lnSpc>
              <a:spcBef>
                <a:spcPts val="600"/>
              </a:spcBef>
            </a:pPr>
            <a:r>
              <a:rPr lang="tr-TR" sz="2800" b="1" dirty="0"/>
              <a:t>Akışkan yatak kurutucular</a:t>
            </a:r>
          </a:p>
          <a:p>
            <a:pPr lvl="2">
              <a:lnSpc>
                <a:spcPct val="150000"/>
              </a:lnSpc>
              <a:spcBef>
                <a:spcPts val="600"/>
              </a:spcBef>
            </a:pPr>
            <a:r>
              <a:rPr lang="tr-TR" sz="2800" b="1" dirty="0"/>
              <a:t>İki katlı kurutucular</a:t>
            </a:r>
          </a:p>
          <a:p>
            <a:pPr lvl="2">
              <a:lnSpc>
                <a:spcPct val="150000"/>
              </a:lnSpc>
              <a:spcBef>
                <a:spcPts val="600"/>
              </a:spcBef>
            </a:pPr>
            <a:r>
              <a:rPr lang="tr-TR" sz="2800" b="1" dirty="0"/>
              <a:t>Döner kurutucular</a:t>
            </a:r>
          </a:p>
          <a:p>
            <a:pPr lvl="2">
              <a:lnSpc>
                <a:spcPct val="150000"/>
              </a:lnSpc>
              <a:spcBef>
                <a:spcPts val="600"/>
              </a:spcBef>
            </a:pPr>
            <a:r>
              <a:rPr lang="tr-TR" sz="2800" b="1" dirty="0"/>
              <a:t>Püskürtmeli kurutucular</a:t>
            </a:r>
          </a:p>
          <a:p>
            <a:pPr lvl="2">
              <a:lnSpc>
                <a:spcPct val="150000"/>
              </a:lnSpc>
              <a:spcBef>
                <a:spcPts val="600"/>
              </a:spcBef>
            </a:pPr>
            <a:r>
              <a:rPr lang="tr-TR" sz="2800" b="1" dirty="0"/>
              <a:t>Ambar kurutucular</a:t>
            </a:r>
          </a:p>
          <a:p>
            <a:pPr>
              <a:lnSpc>
                <a:spcPct val="150000"/>
              </a:lnSpc>
              <a:spcBef>
                <a:spcPts val="600"/>
              </a:spcBef>
            </a:pPr>
            <a:endParaRPr lang="tr-TR" sz="3200" b="1" dirty="0"/>
          </a:p>
        </p:txBody>
      </p:sp>
    </p:spTree>
    <p:extLst>
      <p:ext uri="{BB962C8B-B14F-4D97-AF65-F5344CB8AC3E}">
        <p14:creationId xmlns:p14="http://schemas.microsoft.com/office/powerpoint/2010/main" val="3906983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tr-TR" b="1" dirty="0"/>
              <a:t>Silindirik kurutucular </a:t>
            </a:r>
          </a:p>
        </p:txBody>
      </p:sp>
      <p:sp>
        <p:nvSpPr>
          <p:cNvPr id="14" name="Content Placeholder 13"/>
          <p:cNvSpPr>
            <a:spLocks noGrp="1"/>
          </p:cNvSpPr>
          <p:nvPr>
            <p:ph idx="1"/>
          </p:nvPr>
        </p:nvSpPr>
        <p:spPr>
          <a:xfrm>
            <a:off x="1117308" y="1701800"/>
            <a:ext cx="10157355" cy="4895552"/>
          </a:xfrm>
        </p:spPr>
        <p:txBody>
          <a:bodyPr>
            <a:noAutofit/>
          </a:bodyPr>
          <a:lstStyle/>
          <a:p>
            <a:pPr>
              <a:lnSpc>
                <a:spcPct val="150000"/>
              </a:lnSpc>
              <a:spcBef>
                <a:spcPts val="600"/>
              </a:spcBef>
            </a:pPr>
            <a:r>
              <a:rPr lang="tr-TR" b="1" dirty="0"/>
              <a:t>Sıcak yüzeyde kurutmanın en yaygın uygulaması, yatay konumlu silindirik kurutuculardır (</a:t>
            </a:r>
            <a:r>
              <a:rPr lang="tr-TR" b="1" dirty="0" err="1"/>
              <a:t>drum</a:t>
            </a:r>
            <a:r>
              <a:rPr lang="tr-TR" b="1" dirty="0"/>
              <a:t> </a:t>
            </a:r>
            <a:r>
              <a:rPr lang="tr-TR" b="1" dirty="0" err="1"/>
              <a:t>driers</a:t>
            </a:r>
            <a:r>
              <a:rPr lang="tr-TR" b="1" dirty="0"/>
              <a:t>). </a:t>
            </a:r>
          </a:p>
          <a:p>
            <a:pPr>
              <a:lnSpc>
                <a:spcPct val="150000"/>
              </a:lnSpc>
              <a:spcBef>
                <a:spcPts val="600"/>
              </a:spcBef>
            </a:pPr>
            <a:r>
              <a:rPr lang="tr-TR" b="1" dirty="0"/>
              <a:t>Genellikle 50-150 cm çapında, 100-300 cm uzunlukta olan içi boş paslanmaz çelikten yapılmış metal silindirler, içten buharla ısıtılırlar. </a:t>
            </a:r>
          </a:p>
          <a:p>
            <a:pPr>
              <a:lnSpc>
                <a:spcPct val="150000"/>
              </a:lnSpc>
              <a:spcBef>
                <a:spcPts val="600"/>
              </a:spcBef>
            </a:pPr>
            <a:r>
              <a:rPr lang="tr-TR" b="1" dirty="0"/>
              <a:t>Kullanılan buhar sıcaklığı 120-170 °C arasında değişmektedir. </a:t>
            </a:r>
          </a:p>
        </p:txBody>
      </p:sp>
    </p:spTree>
    <p:extLst>
      <p:ext uri="{BB962C8B-B14F-4D97-AF65-F5344CB8AC3E}">
        <p14:creationId xmlns:p14="http://schemas.microsoft.com/office/powerpoint/2010/main" val="3499375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404664"/>
            <a:ext cx="10157355" cy="6192688"/>
          </a:xfrm>
        </p:spPr>
        <p:txBody>
          <a:bodyPr>
            <a:normAutofit/>
          </a:bodyPr>
          <a:lstStyle/>
          <a:p>
            <a:pPr>
              <a:lnSpc>
                <a:spcPct val="150000"/>
              </a:lnSpc>
              <a:spcBef>
                <a:spcPts val="600"/>
              </a:spcBef>
            </a:pPr>
            <a:r>
              <a:rPr lang="tr-TR" sz="2800" b="1" dirty="0"/>
              <a:t>Bu kurutucularda, sıcak metal yüzeye yayılabilecek kıvamda ürünler kurutulmaktadır. </a:t>
            </a:r>
          </a:p>
          <a:p>
            <a:pPr>
              <a:lnSpc>
                <a:spcPct val="150000"/>
              </a:lnSpc>
              <a:spcBef>
                <a:spcPts val="600"/>
              </a:spcBef>
            </a:pPr>
            <a:r>
              <a:rPr lang="tr-TR" sz="2800" b="1" dirty="0"/>
              <a:t>Kurutulacak ürün, 0.1-0.5 mm gibi çok ince bir katman halinde silindir yüzeyine yayılmaktadır. </a:t>
            </a:r>
          </a:p>
          <a:p>
            <a:pPr>
              <a:lnSpc>
                <a:spcPct val="150000"/>
              </a:lnSpc>
              <a:spcBef>
                <a:spcPts val="600"/>
              </a:spcBef>
            </a:pPr>
            <a:r>
              <a:rPr lang="tr-TR" sz="2800" b="1" dirty="0"/>
              <a:t>Silindir üzerine yayılan materyal, silindirin bir devrini tamamlamadan, yaklaşık 20-200 s içinde kurumakta ve kuruyan ürün silindir boyunca uzanan bıçaklarla kazanarak silindir yüzeyi yeni bir ürün yaymaya hazır duruma getirilmektedir. </a:t>
            </a:r>
          </a:p>
        </p:txBody>
      </p:sp>
    </p:spTree>
    <p:extLst>
      <p:ext uri="{BB962C8B-B14F-4D97-AF65-F5344CB8AC3E}">
        <p14:creationId xmlns:p14="http://schemas.microsoft.com/office/powerpoint/2010/main" val="3592934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404664"/>
            <a:ext cx="10157355" cy="6192688"/>
          </a:xfrm>
        </p:spPr>
        <p:txBody>
          <a:bodyPr>
            <a:normAutofit/>
          </a:bodyPr>
          <a:lstStyle/>
          <a:p>
            <a:pPr>
              <a:lnSpc>
                <a:spcPct val="150000"/>
              </a:lnSpc>
              <a:spcBef>
                <a:spcPts val="600"/>
              </a:spcBef>
            </a:pPr>
            <a:r>
              <a:rPr lang="tr-TR" sz="2800" b="1" dirty="0"/>
              <a:t>Bu yöntemle üretilen kurumuş materyal, pulcuklar (</a:t>
            </a:r>
            <a:r>
              <a:rPr lang="tr-TR" sz="2800" b="1" dirty="0" err="1"/>
              <a:t>flakes</a:t>
            </a:r>
            <a:r>
              <a:rPr lang="tr-TR" sz="2800" b="1" dirty="0"/>
              <a:t>) halindedir. </a:t>
            </a:r>
          </a:p>
          <a:p>
            <a:pPr>
              <a:lnSpc>
                <a:spcPct val="150000"/>
              </a:lnSpc>
              <a:spcBef>
                <a:spcPts val="600"/>
              </a:spcBef>
            </a:pPr>
            <a:r>
              <a:rPr lang="tr-TR" sz="2800" b="1" dirty="0"/>
              <a:t>Eğer toz halde isteniyorsa, bunların öğütülmesi gerekmektedir. </a:t>
            </a:r>
          </a:p>
          <a:p>
            <a:pPr>
              <a:lnSpc>
                <a:spcPct val="150000"/>
              </a:lnSpc>
              <a:spcBef>
                <a:spcPts val="600"/>
              </a:spcBef>
            </a:pPr>
            <a:r>
              <a:rPr lang="tr-TR" sz="2800" b="1" dirty="0"/>
              <a:t>Şekil 4,39'da değişik silindirik kurutucu tipleri gösterilmiştir. </a:t>
            </a:r>
          </a:p>
        </p:txBody>
      </p:sp>
    </p:spTree>
    <p:extLst>
      <p:ext uri="{BB962C8B-B14F-4D97-AF65-F5344CB8AC3E}">
        <p14:creationId xmlns:p14="http://schemas.microsoft.com/office/powerpoint/2010/main" val="3537105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404664"/>
            <a:ext cx="10157355" cy="6192688"/>
          </a:xfrm>
        </p:spPr>
        <p:txBody>
          <a:bodyPr>
            <a:normAutofit/>
          </a:bodyPr>
          <a:lstStyle/>
          <a:p>
            <a:pPr>
              <a:lnSpc>
                <a:spcPct val="150000"/>
              </a:lnSpc>
              <a:spcBef>
                <a:spcPts val="600"/>
              </a:spcBef>
            </a:pPr>
            <a:endParaRPr lang="tr-TR" sz="2800" b="1" dirty="0"/>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3311815" y="376808"/>
            <a:ext cx="5768340" cy="6248400"/>
          </a:xfrm>
          <a:prstGeom prst="rect">
            <a:avLst/>
          </a:prstGeom>
        </p:spPr>
      </p:pic>
    </p:spTree>
    <p:extLst>
      <p:ext uri="{BB962C8B-B14F-4D97-AF65-F5344CB8AC3E}">
        <p14:creationId xmlns:p14="http://schemas.microsoft.com/office/powerpoint/2010/main" val="3583365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püskürtmeli  kurutucula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2124" y="570175"/>
            <a:ext cx="5112568" cy="57993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4158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404664"/>
            <a:ext cx="10157355" cy="6192688"/>
          </a:xfrm>
        </p:spPr>
        <p:txBody>
          <a:bodyPr>
            <a:normAutofit/>
          </a:bodyPr>
          <a:lstStyle/>
          <a:p>
            <a:pPr>
              <a:lnSpc>
                <a:spcPct val="150000"/>
              </a:lnSpc>
              <a:spcBef>
                <a:spcPts val="600"/>
              </a:spcBef>
            </a:pPr>
            <a:r>
              <a:rPr lang="tr-TR" sz="2800" b="1" dirty="0"/>
              <a:t>Bu kurutucularda kuruma hızı oldukça yüksektir. </a:t>
            </a:r>
          </a:p>
          <a:p>
            <a:pPr>
              <a:lnSpc>
                <a:spcPct val="150000"/>
              </a:lnSpc>
              <a:spcBef>
                <a:spcPts val="600"/>
              </a:spcBef>
            </a:pPr>
            <a:r>
              <a:rPr lang="tr-TR" sz="2800" b="1" dirty="0"/>
              <a:t>Buharlaştırma etkinliği 10-30 kg H</a:t>
            </a:r>
            <a:r>
              <a:rPr lang="tr-TR" sz="2800" b="1" baseline="-25000" dirty="0"/>
              <a:t>2</a:t>
            </a:r>
            <a:r>
              <a:rPr lang="tr-TR" sz="2800" b="1" dirty="0"/>
              <a:t>O/m</a:t>
            </a:r>
            <a:r>
              <a:rPr lang="tr-TR" sz="2800" b="1" baseline="30000" dirty="0"/>
              <a:t>2</a:t>
            </a:r>
            <a:r>
              <a:rPr lang="tr-TR" sz="2800" b="1" dirty="0"/>
              <a:t> h düzeyinde bulunmaktadır, Silindirik kurutucular, içerdikleri katı parçacıkların iri olması nedeniyle püskürtülerek kurutmaya elverişli olamayan sıvı gıdaların, örneğin; püre niteliğindeki gıdaların kurutulmasında kullanılmaktadırlar.</a:t>
            </a:r>
          </a:p>
        </p:txBody>
      </p:sp>
    </p:spTree>
    <p:extLst>
      <p:ext uri="{BB962C8B-B14F-4D97-AF65-F5344CB8AC3E}">
        <p14:creationId xmlns:p14="http://schemas.microsoft.com/office/powerpoint/2010/main" val="3517090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tr-TR" b="1" dirty="0"/>
              <a:t>Vakum Altında Kurutma </a:t>
            </a:r>
          </a:p>
        </p:txBody>
      </p:sp>
      <p:sp>
        <p:nvSpPr>
          <p:cNvPr id="14" name="Content Placeholder 13"/>
          <p:cNvSpPr>
            <a:spLocks noGrp="1"/>
          </p:cNvSpPr>
          <p:nvPr>
            <p:ph idx="1"/>
          </p:nvPr>
        </p:nvSpPr>
        <p:spPr>
          <a:xfrm>
            <a:off x="1117308" y="1701800"/>
            <a:ext cx="10157355" cy="4895552"/>
          </a:xfrm>
        </p:spPr>
        <p:txBody>
          <a:bodyPr>
            <a:noAutofit/>
          </a:bodyPr>
          <a:lstStyle/>
          <a:p>
            <a:pPr>
              <a:lnSpc>
                <a:spcPct val="150000"/>
              </a:lnSpc>
              <a:spcBef>
                <a:spcPts val="600"/>
              </a:spcBef>
            </a:pPr>
            <a:r>
              <a:rPr lang="tr-TR" sz="2800" b="1" dirty="0"/>
              <a:t>Bu kurutucularda kurutma vakum altında gerçekleştirilerek, kurutulan materyal çevresinde, buhar basıncı düşük bir atmosfer oluşturulur. </a:t>
            </a:r>
          </a:p>
          <a:p>
            <a:pPr>
              <a:lnSpc>
                <a:spcPct val="150000"/>
              </a:lnSpc>
              <a:spcBef>
                <a:spcPts val="600"/>
              </a:spcBef>
            </a:pPr>
            <a:r>
              <a:rPr lang="tr-TR" sz="2800" b="1" dirty="0"/>
              <a:t>Böylece hızlı bir kurutma sağlandığı gibi, uygulanan düşük sıcaklık nedeniyle ısının, gıda üzerinde yarattığı olumsuzluklar sınırlandırılır. </a:t>
            </a:r>
          </a:p>
        </p:txBody>
      </p:sp>
    </p:spTree>
    <p:extLst>
      <p:ext uri="{BB962C8B-B14F-4D97-AF65-F5344CB8AC3E}">
        <p14:creationId xmlns:p14="http://schemas.microsoft.com/office/powerpoint/2010/main" val="370563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404664"/>
            <a:ext cx="10157355" cy="6192688"/>
          </a:xfrm>
        </p:spPr>
        <p:txBody>
          <a:bodyPr>
            <a:normAutofit/>
          </a:bodyPr>
          <a:lstStyle/>
          <a:p>
            <a:pPr>
              <a:lnSpc>
                <a:spcPct val="150000"/>
              </a:lnSpc>
              <a:spcBef>
                <a:spcPts val="600"/>
              </a:spcBef>
            </a:pPr>
            <a:r>
              <a:rPr lang="tr-TR" sz="2800" b="1" dirty="0"/>
              <a:t>Vakum kurutucular, yukarıda açıklanan bazı kurutucuların vakum hücresine alınmasından başka bir şey değildir. </a:t>
            </a:r>
          </a:p>
          <a:p>
            <a:pPr>
              <a:lnSpc>
                <a:spcPct val="150000"/>
              </a:lnSpc>
              <a:spcBef>
                <a:spcPts val="600"/>
              </a:spcBef>
            </a:pPr>
            <a:r>
              <a:rPr lang="tr-TR" sz="2800" b="1" dirty="0"/>
              <a:t>Kuşkusuz bu kurutucularda ısı, sıcak hava ile değil ya içten ısıtılan bir metal yüzeyden, veya bir </a:t>
            </a:r>
            <a:r>
              <a:rPr lang="tr-TR" sz="2800" b="1" dirty="0" err="1"/>
              <a:t>radiant</a:t>
            </a:r>
            <a:r>
              <a:rPr lang="tr-TR" sz="2800" b="1" dirty="0"/>
              <a:t> ısı kaynağından taşınmaktadır. </a:t>
            </a:r>
          </a:p>
          <a:p>
            <a:pPr>
              <a:lnSpc>
                <a:spcPct val="150000"/>
              </a:lnSpc>
              <a:spcBef>
                <a:spcPts val="600"/>
              </a:spcBef>
            </a:pPr>
            <a:r>
              <a:rPr lang="tr-TR" sz="2800" b="1" dirty="0"/>
              <a:t>Örneğin vakumlu "raflı kurutucular" (</a:t>
            </a:r>
            <a:r>
              <a:rPr lang="tr-TR" sz="2800" b="1" dirty="0" err="1"/>
              <a:t>vacuum</a:t>
            </a:r>
            <a:r>
              <a:rPr lang="tr-TR" sz="2800" b="1" dirty="0"/>
              <a:t> </a:t>
            </a:r>
            <a:r>
              <a:rPr lang="tr-TR" sz="2800" b="1" dirty="0" err="1"/>
              <a:t>shelf</a:t>
            </a:r>
            <a:r>
              <a:rPr lang="tr-TR" sz="2800" b="1" dirty="0"/>
              <a:t> </a:t>
            </a:r>
            <a:r>
              <a:rPr lang="tr-TR" sz="2800" b="1" dirty="0" err="1"/>
              <a:t>driers</a:t>
            </a:r>
            <a:r>
              <a:rPr lang="tr-TR" sz="2800" b="1" dirty="0"/>
              <a:t>) bir vakum hücresine yerleştirilmiş içi boş raflardan ibarettir. </a:t>
            </a:r>
          </a:p>
        </p:txBody>
      </p:sp>
    </p:spTree>
    <p:extLst>
      <p:ext uri="{BB962C8B-B14F-4D97-AF65-F5344CB8AC3E}">
        <p14:creationId xmlns:p14="http://schemas.microsoft.com/office/powerpoint/2010/main" val="299971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404664"/>
            <a:ext cx="10157355" cy="6192688"/>
          </a:xfrm>
        </p:spPr>
        <p:txBody>
          <a:bodyPr>
            <a:normAutofit/>
          </a:bodyPr>
          <a:lstStyle/>
          <a:p>
            <a:pPr>
              <a:lnSpc>
                <a:spcPct val="150000"/>
              </a:lnSpc>
              <a:spcBef>
                <a:spcPts val="600"/>
              </a:spcBef>
            </a:pPr>
            <a:r>
              <a:rPr lang="tr-TR" sz="2800" b="1" dirty="0"/>
              <a:t>Kurutulacak gıda, düz metal tepsilere ince bir katman halinde yayılıp raflara yerleştirilir. </a:t>
            </a:r>
          </a:p>
          <a:p>
            <a:pPr>
              <a:lnSpc>
                <a:spcPct val="150000"/>
              </a:lnSpc>
              <a:spcBef>
                <a:spcPts val="600"/>
              </a:spcBef>
            </a:pPr>
            <a:r>
              <a:rPr lang="tr-TR" sz="2800" b="1" dirty="0"/>
              <a:t>Boş rafların içinden buhar veya sıcak su geçirilerek raflar, dolayısı ile tepsiler üzerindeki gıda ısıtılır. </a:t>
            </a:r>
          </a:p>
          <a:p>
            <a:pPr>
              <a:lnSpc>
                <a:spcPct val="150000"/>
              </a:lnSpc>
              <a:spcBef>
                <a:spcPts val="600"/>
              </a:spcBef>
            </a:pPr>
            <a:r>
              <a:rPr lang="tr-TR" sz="2800" b="1" dirty="0"/>
              <a:t>Burada önemli olan raf yüzeyi ile tepsi tabanının tam olarak temas etmesidir. </a:t>
            </a:r>
          </a:p>
          <a:p>
            <a:pPr>
              <a:lnSpc>
                <a:spcPct val="150000"/>
              </a:lnSpc>
              <a:spcBef>
                <a:spcPts val="600"/>
              </a:spcBef>
            </a:pPr>
            <a:r>
              <a:rPr lang="tr-TR" sz="2800" b="1" dirty="0"/>
              <a:t>Kurutma sırasında hücrede, 10-100 </a:t>
            </a:r>
            <a:r>
              <a:rPr lang="tr-TR" sz="2800" b="1" dirty="0" err="1"/>
              <a:t>Torr</a:t>
            </a:r>
            <a:r>
              <a:rPr lang="tr-TR" sz="2800" b="1" dirty="0"/>
              <a:t> arasında bir düşük basınç hakimdir. </a:t>
            </a:r>
          </a:p>
        </p:txBody>
      </p:sp>
    </p:spTree>
    <p:extLst>
      <p:ext uri="{BB962C8B-B14F-4D97-AF65-F5344CB8AC3E}">
        <p14:creationId xmlns:p14="http://schemas.microsoft.com/office/powerpoint/2010/main" val="2964879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404664"/>
            <a:ext cx="10157355" cy="6192688"/>
          </a:xfrm>
        </p:spPr>
        <p:txBody>
          <a:bodyPr>
            <a:normAutofit/>
          </a:bodyPr>
          <a:lstStyle/>
          <a:p>
            <a:pPr>
              <a:lnSpc>
                <a:spcPct val="150000"/>
              </a:lnSpc>
              <a:spcBef>
                <a:spcPts val="600"/>
              </a:spcBef>
            </a:pPr>
            <a:r>
              <a:rPr lang="tr-TR" sz="2800" b="1" dirty="0"/>
              <a:t>Bantlı vakum kurutucularda da benzer bir uygulama söz konusudur. </a:t>
            </a:r>
          </a:p>
          <a:p>
            <a:pPr>
              <a:lnSpc>
                <a:spcPct val="150000"/>
              </a:lnSpc>
              <a:spcBef>
                <a:spcPts val="600"/>
              </a:spcBef>
            </a:pPr>
            <a:r>
              <a:rPr lang="tr-TR" sz="2800" b="1" dirty="0"/>
              <a:t>Burada, vakum hücresinde yer alan çelik bir </a:t>
            </a:r>
            <a:r>
              <a:rPr lang="tr-TR" sz="2800" b="1" dirty="0" err="1"/>
              <a:t>banta</a:t>
            </a:r>
            <a:r>
              <a:rPr lang="tr-TR" sz="2800" b="1" dirty="0"/>
              <a:t> yayılan ezme halindeki gıda, önce içten buharla ısıtılan bir silindir üzerinden geçirilerek ısınır ve kurumaya başlar. </a:t>
            </a:r>
          </a:p>
          <a:p>
            <a:pPr>
              <a:lnSpc>
                <a:spcPct val="150000"/>
              </a:lnSpc>
              <a:spcBef>
                <a:spcPts val="600"/>
              </a:spcBef>
            </a:pPr>
            <a:r>
              <a:rPr lang="tr-TR" sz="2800" b="1" dirty="0"/>
              <a:t>Aynı zamanda </a:t>
            </a:r>
            <a:r>
              <a:rPr lang="tr-TR" sz="2800" b="1" dirty="0" err="1"/>
              <a:t>bantın</a:t>
            </a:r>
            <a:r>
              <a:rPr lang="tr-TR" sz="2800" b="1" dirty="0"/>
              <a:t> üzerinde bulunan buhar serpantinleriyle, gıdanın üstten de ısıtılması ve kuruması sürdürülür. </a:t>
            </a:r>
          </a:p>
        </p:txBody>
      </p:sp>
    </p:spTree>
    <p:extLst>
      <p:ext uri="{BB962C8B-B14F-4D97-AF65-F5344CB8AC3E}">
        <p14:creationId xmlns:p14="http://schemas.microsoft.com/office/powerpoint/2010/main" val="2246121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404664"/>
            <a:ext cx="10157355" cy="6192688"/>
          </a:xfrm>
        </p:spPr>
        <p:txBody>
          <a:bodyPr>
            <a:normAutofit/>
          </a:bodyPr>
          <a:lstStyle/>
          <a:p>
            <a:pPr lvl="1">
              <a:lnSpc>
                <a:spcPct val="150000"/>
              </a:lnSpc>
              <a:spcBef>
                <a:spcPts val="600"/>
              </a:spcBef>
            </a:pPr>
            <a:r>
              <a:rPr lang="tr-TR" sz="2800" b="1" dirty="0"/>
              <a:t>Sıcak yüzeyde kurutma</a:t>
            </a:r>
          </a:p>
          <a:p>
            <a:pPr lvl="2"/>
            <a:r>
              <a:rPr lang="tr-TR" sz="2800" b="1" dirty="0"/>
              <a:t>Silindirik kurutucular </a:t>
            </a:r>
          </a:p>
          <a:p>
            <a:pPr>
              <a:lnSpc>
                <a:spcPct val="150000"/>
              </a:lnSpc>
              <a:spcBef>
                <a:spcPts val="600"/>
              </a:spcBef>
            </a:pPr>
            <a:endParaRPr lang="tr-TR" sz="2800" b="1" dirty="0"/>
          </a:p>
          <a:p>
            <a:pPr>
              <a:lnSpc>
                <a:spcPct val="150000"/>
              </a:lnSpc>
              <a:spcBef>
                <a:spcPts val="600"/>
              </a:spcBef>
            </a:pPr>
            <a:endParaRPr lang="tr-TR" sz="3200" b="1" dirty="0"/>
          </a:p>
        </p:txBody>
      </p:sp>
    </p:spTree>
    <p:extLst>
      <p:ext uri="{BB962C8B-B14F-4D97-AF65-F5344CB8AC3E}">
        <p14:creationId xmlns:p14="http://schemas.microsoft.com/office/powerpoint/2010/main" val="1794345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404664"/>
            <a:ext cx="10157355" cy="6192688"/>
          </a:xfrm>
        </p:spPr>
        <p:txBody>
          <a:bodyPr>
            <a:normAutofit/>
          </a:bodyPr>
          <a:lstStyle/>
          <a:p>
            <a:pPr>
              <a:lnSpc>
                <a:spcPct val="150000"/>
              </a:lnSpc>
              <a:spcBef>
                <a:spcPts val="600"/>
              </a:spcBef>
            </a:pPr>
            <a:r>
              <a:rPr lang="tr-TR" sz="2800" b="1" dirty="0"/>
              <a:t>Kuruma sona erince bant, bu defa içten su ile soğutulan bir silindirin soğuk yüzeyinden geçirilerek, kurumuş ürün soğutulur ve kazıyıcılar tarafından sıyrılarak alınır. </a:t>
            </a:r>
          </a:p>
          <a:p>
            <a:pPr>
              <a:lnSpc>
                <a:spcPct val="150000"/>
              </a:lnSpc>
              <a:spcBef>
                <a:spcPts val="600"/>
              </a:spcBef>
            </a:pPr>
            <a:r>
              <a:rPr lang="tr-TR" sz="2800" b="1" dirty="0"/>
              <a:t>Diğer taraftan yukarıda "silindirik kurutucular" (</a:t>
            </a:r>
            <a:r>
              <a:rPr lang="tr-TR" sz="2800" b="1" dirty="0" err="1"/>
              <a:t>drum</a:t>
            </a:r>
            <a:r>
              <a:rPr lang="tr-TR" sz="2800" b="1" dirty="0"/>
              <a:t> </a:t>
            </a:r>
            <a:r>
              <a:rPr lang="tr-TR" sz="2800" b="1" dirty="0" err="1"/>
              <a:t>driers</a:t>
            </a:r>
            <a:r>
              <a:rPr lang="tr-TR" sz="2800" b="1" dirty="0"/>
              <a:t>) başlığı altında açıklanmış bulunan ve atmosferik basınç altında çalıştırılan kurutucular, eğer bir vakum hücresine alınırsa "vakumlu döner silindirik kurutucu" sistemleri oluşmaktadır. </a:t>
            </a:r>
          </a:p>
        </p:txBody>
      </p:sp>
    </p:spTree>
    <p:extLst>
      <p:ext uri="{BB962C8B-B14F-4D97-AF65-F5344CB8AC3E}">
        <p14:creationId xmlns:p14="http://schemas.microsoft.com/office/powerpoint/2010/main" val="4208162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tr-TR" b="1" dirty="0"/>
              <a:t>Dondurma - Kurutma Sistemleri </a:t>
            </a:r>
          </a:p>
        </p:txBody>
      </p:sp>
      <p:sp>
        <p:nvSpPr>
          <p:cNvPr id="14" name="Content Placeholder 13"/>
          <p:cNvSpPr>
            <a:spLocks noGrp="1"/>
          </p:cNvSpPr>
          <p:nvPr>
            <p:ph idx="1"/>
          </p:nvPr>
        </p:nvSpPr>
        <p:spPr>
          <a:xfrm>
            <a:off x="1117308" y="1701800"/>
            <a:ext cx="10157355" cy="4895552"/>
          </a:xfrm>
        </p:spPr>
        <p:txBody>
          <a:bodyPr>
            <a:noAutofit/>
          </a:bodyPr>
          <a:lstStyle/>
          <a:p>
            <a:pPr>
              <a:lnSpc>
                <a:spcPct val="150000"/>
              </a:lnSpc>
              <a:spcBef>
                <a:spcPts val="600"/>
              </a:spcBef>
            </a:pPr>
            <a:r>
              <a:rPr lang="tr-TR" sz="2800" b="1" dirty="0"/>
              <a:t>Bu yöntemde kurutulacak olan gıdadaki su, donmuş halde tutulurken çok yüksek vakum uygulanmak ve bu sırada ısı </a:t>
            </a:r>
            <a:r>
              <a:rPr lang="tr-TR" sz="2800" b="1" dirty="0" err="1"/>
              <a:t>sevketmek</a:t>
            </a:r>
            <a:r>
              <a:rPr lang="tr-TR" sz="2800" b="1" dirty="0"/>
              <a:t> suretiyle buzun süblimasyonu gerçekleştirilir. </a:t>
            </a:r>
          </a:p>
          <a:p>
            <a:pPr>
              <a:lnSpc>
                <a:spcPct val="150000"/>
              </a:lnSpc>
              <a:spcBef>
                <a:spcPts val="600"/>
              </a:spcBef>
            </a:pPr>
            <a:r>
              <a:rPr lang="tr-TR" sz="2800" b="1" dirty="0"/>
              <a:t>Burada ısı ve kütle transferi kendine özgü biçimde gerçekleşir. </a:t>
            </a:r>
          </a:p>
        </p:txBody>
      </p:sp>
    </p:spTree>
    <p:extLst>
      <p:ext uri="{BB962C8B-B14F-4D97-AF65-F5344CB8AC3E}">
        <p14:creationId xmlns:p14="http://schemas.microsoft.com/office/powerpoint/2010/main" val="252438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404664"/>
            <a:ext cx="10157355" cy="6192688"/>
          </a:xfrm>
        </p:spPr>
        <p:txBody>
          <a:bodyPr>
            <a:normAutofit/>
          </a:bodyPr>
          <a:lstStyle/>
          <a:p>
            <a:pPr>
              <a:lnSpc>
                <a:spcPct val="150000"/>
              </a:lnSpc>
              <a:spcBef>
                <a:spcPts val="600"/>
              </a:spcBef>
            </a:pPr>
            <a:r>
              <a:rPr lang="tr-TR" sz="2800" b="1" dirty="0"/>
              <a:t>Dondurma kurutma sisteminin (</a:t>
            </a:r>
            <a:r>
              <a:rPr lang="tr-TR" sz="2800" b="1" dirty="0" err="1"/>
              <a:t>freeze-drying</a:t>
            </a:r>
            <a:r>
              <a:rPr lang="tr-TR" sz="2800" b="1" dirty="0"/>
              <a:t>) niteliğine göre süblimasyon ısısı, farklı şekillerde sağlanmaktadır. </a:t>
            </a:r>
          </a:p>
          <a:p>
            <a:pPr>
              <a:lnSpc>
                <a:spcPct val="150000"/>
              </a:lnSpc>
              <a:spcBef>
                <a:spcPts val="600"/>
              </a:spcBef>
            </a:pPr>
            <a:r>
              <a:rPr lang="tr-TR" sz="2800" b="1" dirty="0"/>
              <a:t>Buna bağlı olarak da ısı transferi ya gıdanın donmuş kısmı veya kurumuş kısmı üzerinden gerçekleştirilmektedir. </a:t>
            </a:r>
          </a:p>
          <a:p>
            <a:pPr>
              <a:lnSpc>
                <a:spcPct val="150000"/>
              </a:lnSpc>
              <a:spcBef>
                <a:spcPts val="600"/>
              </a:spcBef>
            </a:pPr>
            <a:r>
              <a:rPr lang="tr-TR" sz="2800" b="1" dirty="0"/>
              <a:t>Şekil 4.40'da gösterilen dondurma-kurutma cihazında ısı, gıdanın donmuş haldeki kısmından transfer olmaktadır. </a:t>
            </a:r>
          </a:p>
        </p:txBody>
      </p:sp>
    </p:spTree>
    <p:extLst>
      <p:ext uri="{BB962C8B-B14F-4D97-AF65-F5344CB8AC3E}">
        <p14:creationId xmlns:p14="http://schemas.microsoft.com/office/powerpoint/2010/main" val="3971642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404664"/>
            <a:ext cx="10157355" cy="6192688"/>
          </a:xfrm>
        </p:spPr>
        <p:txBody>
          <a:bodyPr>
            <a:normAutofit/>
          </a:bodyPr>
          <a:lstStyle/>
          <a:p>
            <a:pPr>
              <a:lnSpc>
                <a:spcPct val="150000"/>
              </a:lnSpc>
            </a:pPr>
            <a:endParaRPr lang="tr-TR" sz="2800" b="1" dirty="0"/>
          </a:p>
        </p:txBody>
      </p:sp>
      <p:pic>
        <p:nvPicPr>
          <p:cNvPr id="3" name="Picture 2"/>
          <p:cNvPicPr/>
          <p:nvPr/>
        </p:nvPicPr>
        <p:blipFill>
          <a:blip r:embed="rId2">
            <a:extLst>
              <a:ext uri="{28A0092B-C50C-407E-A947-70E740481C1C}">
                <a14:useLocalDpi xmlns:a14="http://schemas.microsoft.com/office/drawing/2010/main" val="0"/>
              </a:ext>
            </a:extLst>
          </a:blip>
          <a:stretch>
            <a:fillRect/>
          </a:stretch>
        </p:blipFill>
        <p:spPr>
          <a:xfrm>
            <a:off x="1135365" y="393593"/>
            <a:ext cx="10017664" cy="6214830"/>
          </a:xfrm>
          <a:prstGeom prst="rect">
            <a:avLst/>
          </a:prstGeom>
        </p:spPr>
      </p:pic>
      <p:sp>
        <p:nvSpPr>
          <p:cNvPr id="4" name="Rectangle 3"/>
          <p:cNvSpPr/>
          <p:nvPr/>
        </p:nvSpPr>
        <p:spPr>
          <a:xfrm>
            <a:off x="7318548" y="3501008"/>
            <a:ext cx="3636508" cy="535531"/>
          </a:xfrm>
          <a:prstGeom prst="rect">
            <a:avLst/>
          </a:prstGeom>
        </p:spPr>
        <p:txBody>
          <a:bodyPr wrap="none">
            <a:spAutoFit/>
          </a:bodyPr>
          <a:lstStyle/>
          <a:p>
            <a:pPr marL="1069340" indent="-457200">
              <a:lnSpc>
                <a:spcPct val="120000"/>
              </a:lnSpc>
              <a:spcBef>
                <a:spcPts val="800"/>
              </a:spcBef>
              <a:spcAft>
                <a:spcPts val="0"/>
              </a:spcAft>
              <a:buAutoNum type="arabicPeriod"/>
            </a:pPr>
            <a:r>
              <a:rPr lang="tr-TR" dirty="0">
                <a:latin typeface="Arial" panose="020B0604020202020204" pitchFamily="34" charset="0"/>
                <a:ea typeface="Calibri" panose="020F0502020204030204" pitchFamily="34" charset="0"/>
                <a:cs typeface="Arial" panose="020B0604020202020204" pitchFamily="34" charset="0"/>
              </a:rPr>
              <a:t>Vakum pompası, </a:t>
            </a:r>
          </a:p>
        </p:txBody>
      </p:sp>
      <p:sp>
        <p:nvSpPr>
          <p:cNvPr id="5" name="Rectangle 4"/>
          <p:cNvSpPr/>
          <p:nvPr/>
        </p:nvSpPr>
        <p:spPr>
          <a:xfrm>
            <a:off x="8244740" y="497279"/>
            <a:ext cx="3027232" cy="978729"/>
          </a:xfrm>
          <a:prstGeom prst="rect">
            <a:avLst/>
          </a:prstGeom>
        </p:spPr>
        <p:txBody>
          <a:bodyPr wrap="square">
            <a:spAutoFit/>
          </a:bodyPr>
          <a:lstStyle/>
          <a:p>
            <a:pPr marL="612140">
              <a:lnSpc>
                <a:spcPct val="120000"/>
              </a:lnSpc>
              <a:spcBef>
                <a:spcPts val="800"/>
              </a:spcBef>
              <a:spcAft>
                <a:spcPts val="0"/>
              </a:spcAft>
            </a:pPr>
            <a:r>
              <a:rPr lang="tr-TR" dirty="0">
                <a:latin typeface="Arial" panose="020B0604020202020204" pitchFamily="34" charset="0"/>
                <a:ea typeface="Calibri" panose="020F0502020204030204" pitchFamily="34" charset="0"/>
                <a:cs typeface="Arial" panose="020B0604020202020204" pitchFamily="34" charset="0"/>
              </a:rPr>
              <a:t>Yoğunlaşmayan gazlar, </a:t>
            </a:r>
          </a:p>
        </p:txBody>
      </p:sp>
      <p:sp>
        <p:nvSpPr>
          <p:cNvPr id="6" name="Rectangle 5"/>
          <p:cNvSpPr/>
          <p:nvPr/>
        </p:nvSpPr>
        <p:spPr>
          <a:xfrm>
            <a:off x="6095296" y="543703"/>
            <a:ext cx="2446504" cy="494751"/>
          </a:xfrm>
          <a:prstGeom prst="rect">
            <a:avLst/>
          </a:prstGeom>
        </p:spPr>
        <p:txBody>
          <a:bodyPr wrap="none">
            <a:spAutoFit/>
          </a:bodyPr>
          <a:lstStyle/>
          <a:p>
            <a:pPr marL="612140">
              <a:lnSpc>
                <a:spcPct val="120000"/>
              </a:lnSpc>
              <a:spcBef>
                <a:spcPts val="800"/>
              </a:spcBef>
              <a:spcAft>
                <a:spcPts val="0"/>
              </a:spcAft>
            </a:pPr>
            <a:r>
              <a:rPr lang="tr-TR" dirty="0" err="1">
                <a:latin typeface="Arial" panose="020B0604020202020204" pitchFamily="34" charset="0"/>
                <a:ea typeface="Calibri" panose="020F0502020204030204" pitchFamily="34" charset="0"/>
                <a:cs typeface="Arial" panose="020B0604020202020204" pitchFamily="34" charset="0"/>
              </a:rPr>
              <a:t>Kondenser</a:t>
            </a:r>
            <a:r>
              <a:rPr lang="tr-TR" dirty="0">
                <a:latin typeface="Arial" panose="020B0604020202020204" pitchFamily="34" charset="0"/>
                <a:ea typeface="Calibri" panose="020F0502020204030204" pitchFamily="34" charset="0"/>
                <a:cs typeface="Arial" panose="020B0604020202020204" pitchFamily="34" charset="0"/>
              </a:rPr>
              <a:t>, </a:t>
            </a:r>
          </a:p>
        </p:txBody>
      </p:sp>
      <p:sp>
        <p:nvSpPr>
          <p:cNvPr id="7" name="Rectangle 6"/>
          <p:cNvSpPr/>
          <p:nvPr/>
        </p:nvSpPr>
        <p:spPr>
          <a:xfrm>
            <a:off x="2422004" y="1628800"/>
            <a:ext cx="3528392" cy="978729"/>
          </a:xfrm>
          <a:prstGeom prst="rect">
            <a:avLst/>
          </a:prstGeom>
        </p:spPr>
        <p:txBody>
          <a:bodyPr wrap="square">
            <a:spAutoFit/>
          </a:bodyPr>
          <a:lstStyle/>
          <a:p>
            <a:pPr marL="612140">
              <a:lnSpc>
                <a:spcPct val="120000"/>
              </a:lnSpc>
              <a:spcBef>
                <a:spcPts val="800"/>
              </a:spcBef>
              <a:spcAft>
                <a:spcPts val="0"/>
              </a:spcAft>
            </a:pPr>
            <a:r>
              <a:rPr lang="tr-TR" dirty="0">
                <a:latin typeface="Arial" panose="020B0604020202020204" pitchFamily="34" charset="0"/>
                <a:ea typeface="Calibri" panose="020F0502020204030204" pitchFamily="34" charset="0"/>
                <a:cs typeface="Arial" panose="020B0604020202020204" pitchFamily="34" charset="0"/>
              </a:rPr>
              <a:t>Kuruma hücresi, vakum altında, </a:t>
            </a:r>
          </a:p>
        </p:txBody>
      </p:sp>
      <p:sp>
        <p:nvSpPr>
          <p:cNvPr id="8" name="Rectangle 7"/>
          <p:cNvSpPr/>
          <p:nvPr/>
        </p:nvSpPr>
        <p:spPr>
          <a:xfrm>
            <a:off x="2656294" y="6102601"/>
            <a:ext cx="3059812" cy="494751"/>
          </a:xfrm>
          <a:prstGeom prst="rect">
            <a:avLst/>
          </a:prstGeom>
        </p:spPr>
        <p:txBody>
          <a:bodyPr wrap="none">
            <a:spAutoFit/>
          </a:bodyPr>
          <a:lstStyle/>
          <a:p>
            <a:pPr marL="612140">
              <a:lnSpc>
                <a:spcPct val="120000"/>
              </a:lnSpc>
              <a:spcBef>
                <a:spcPts val="800"/>
              </a:spcBef>
              <a:spcAft>
                <a:spcPts val="0"/>
              </a:spcAft>
            </a:pPr>
            <a:r>
              <a:rPr lang="tr-TR" dirty="0">
                <a:latin typeface="Arial" panose="020B0604020202020204" pitchFamily="34" charset="0"/>
                <a:ea typeface="Calibri" panose="020F0502020204030204" pitchFamily="34" charset="0"/>
                <a:cs typeface="Arial" panose="020B0604020202020204" pitchFamily="34" charset="0"/>
              </a:rPr>
              <a:t>ısıtma plakaları, </a:t>
            </a:r>
          </a:p>
        </p:txBody>
      </p:sp>
      <p:sp>
        <p:nvSpPr>
          <p:cNvPr id="9" name="Rectangle 8"/>
          <p:cNvSpPr/>
          <p:nvPr/>
        </p:nvSpPr>
        <p:spPr>
          <a:xfrm>
            <a:off x="1917948" y="2761510"/>
            <a:ext cx="2592289" cy="978729"/>
          </a:xfrm>
          <a:prstGeom prst="rect">
            <a:avLst/>
          </a:prstGeom>
        </p:spPr>
        <p:txBody>
          <a:bodyPr wrap="square">
            <a:spAutoFit/>
          </a:bodyPr>
          <a:lstStyle/>
          <a:p>
            <a:pPr marL="612140">
              <a:lnSpc>
                <a:spcPct val="120000"/>
              </a:lnSpc>
              <a:spcBef>
                <a:spcPts val="800"/>
              </a:spcBef>
              <a:spcAft>
                <a:spcPts val="0"/>
              </a:spcAft>
            </a:pPr>
            <a:r>
              <a:rPr lang="tr-TR" dirty="0">
                <a:latin typeface="Arial" panose="020B0604020202020204" pitchFamily="34" charset="0"/>
                <a:ea typeface="Calibri" panose="020F0502020204030204" pitchFamily="34" charset="0"/>
                <a:cs typeface="Arial" panose="020B0604020202020204" pitchFamily="34" charset="0"/>
              </a:rPr>
              <a:t>Kurutulacak ürün tepsisi, </a:t>
            </a:r>
          </a:p>
        </p:txBody>
      </p:sp>
      <p:sp>
        <p:nvSpPr>
          <p:cNvPr id="10" name="Rectangle 9"/>
          <p:cNvSpPr/>
          <p:nvPr/>
        </p:nvSpPr>
        <p:spPr>
          <a:xfrm>
            <a:off x="693812" y="4253411"/>
            <a:ext cx="2088232" cy="1421928"/>
          </a:xfrm>
          <a:prstGeom prst="rect">
            <a:avLst/>
          </a:prstGeom>
        </p:spPr>
        <p:txBody>
          <a:bodyPr wrap="square">
            <a:spAutoFit/>
          </a:bodyPr>
          <a:lstStyle/>
          <a:p>
            <a:pPr marL="612140">
              <a:lnSpc>
                <a:spcPct val="120000"/>
              </a:lnSpc>
              <a:spcBef>
                <a:spcPts val="800"/>
              </a:spcBef>
              <a:spcAft>
                <a:spcPts val="0"/>
              </a:spcAft>
            </a:pPr>
            <a:r>
              <a:rPr lang="tr-TR" dirty="0">
                <a:latin typeface="Arial" panose="020B0604020202020204" pitchFamily="34" charset="0"/>
                <a:ea typeface="Calibri" panose="020F0502020204030204" pitchFamily="34" charset="0"/>
                <a:cs typeface="Arial" panose="020B0604020202020204" pitchFamily="34" charset="0"/>
              </a:rPr>
              <a:t>ısıtma sıvısı girişi </a:t>
            </a:r>
          </a:p>
        </p:txBody>
      </p:sp>
    </p:spTree>
    <p:extLst>
      <p:ext uri="{BB962C8B-B14F-4D97-AF65-F5344CB8AC3E}">
        <p14:creationId xmlns:p14="http://schemas.microsoft.com/office/powerpoint/2010/main" val="3612892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404664"/>
            <a:ext cx="10157355" cy="6192688"/>
          </a:xfrm>
        </p:spPr>
        <p:txBody>
          <a:bodyPr>
            <a:normAutofit/>
          </a:bodyPr>
          <a:lstStyle/>
          <a:p>
            <a:pPr>
              <a:lnSpc>
                <a:spcPct val="150000"/>
              </a:lnSpc>
              <a:spcBef>
                <a:spcPts val="600"/>
              </a:spcBef>
            </a:pPr>
            <a:r>
              <a:rPr lang="tr-TR" sz="2800" b="1" dirty="0"/>
              <a:t>Kuşkusuz ki gıdanın kuru katmanına göre bu şekilde ısı transferi çok hızlı olup, ısı transferi kuruma hızını sınırlayıcı bir rol oynayamaz. </a:t>
            </a:r>
          </a:p>
          <a:p>
            <a:pPr>
              <a:lnSpc>
                <a:spcPct val="150000"/>
              </a:lnSpc>
              <a:spcBef>
                <a:spcPts val="600"/>
              </a:spcBef>
            </a:pPr>
            <a:r>
              <a:rPr lang="tr-TR" sz="2800" b="1" dirty="0"/>
              <a:t>Gıdanın kurumuş katmanının ısıl iletkenliği çok zayıf olduğundan, buradan yapılacak ısı transferi çok yavaş olacaktır. </a:t>
            </a:r>
          </a:p>
          <a:p>
            <a:pPr>
              <a:lnSpc>
                <a:spcPct val="150000"/>
              </a:lnSpc>
              <a:spcBef>
                <a:spcPts val="600"/>
              </a:spcBef>
            </a:pPr>
            <a:r>
              <a:rPr lang="tr-TR" sz="2800" b="1" dirty="0"/>
              <a:t>Isı transferi hangi yönden olursa olsun, kütle transferi sadece ürünün kurumuş katmanı üzerinden gerçekleşmek zorundadır. </a:t>
            </a:r>
          </a:p>
        </p:txBody>
      </p:sp>
    </p:spTree>
    <p:extLst>
      <p:ext uri="{BB962C8B-B14F-4D97-AF65-F5344CB8AC3E}">
        <p14:creationId xmlns:p14="http://schemas.microsoft.com/office/powerpoint/2010/main" val="436541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404664"/>
            <a:ext cx="10157355" cy="6192688"/>
          </a:xfrm>
        </p:spPr>
        <p:txBody>
          <a:bodyPr>
            <a:normAutofit/>
          </a:bodyPr>
          <a:lstStyle/>
          <a:p>
            <a:pPr>
              <a:lnSpc>
                <a:spcPct val="150000"/>
              </a:lnSpc>
            </a:pPr>
            <a:r>
              <a:rPr lang="tr-TR" sz="2800" b="1" dirty="0"/>
              <a:t>Kurumayı sınırlayan esas etken işte, buharın moleküler difüzyonunun vakum altında düşük hızda gerçekleşmesidir. </a:t>
            </a:r>
          </a:p>
        </p:txBody>
      </p:sp>
    </p:spTree>
    <p:extLst>
      <p:ext uri="{BB962C8B-B14F-4D97-AF65-F5344CB8AC3E}">
        <p14:creationId xmlns:p14="http://schemas.microsoft.com/office/powerpoint/2010/main" val="3625190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extLst>
              <p:ext uri="{D42A27DB-BD31-4B8C-83A1-F6EECF244321}">
                <p14:modId xmlns:p14="http://schemas.microsoft.com/office/powerpoint/2010/main" val="939241177"/>
              </p:ext>
            </p:extLst>
          </p:nvPr>
        </p:nvGraphicFramePr>
        <p:xfrm>
          <a:off x="621804" y="260648"/>
          <a:ext cx="10657184" cy="6436828"/>
        </p:xfrm>
        <a:graphic>
          <a:graphicData uri="http://schemas.openxmlformats.org/drawingml/2006/table">
            <a:tbl>
              <a:tblPr firstRow="1" firstCol="1" bandRow="1">
                <a:tableStyleId>{9DCAF9ED-07DC-4A11-8D7F-57B35C25682E}</a:tableStyleId>
              </a:tblPr>
              <a:tblGrid>
                <a:gridCol w="3659680">
                  <a:extLst>
                    <a:ext uri="{9D8B030D-6E8A-4147-A177-3AD203B41FA5}">
                      <a16:colId xmlns:a16="http://schemas.microsoft.com/office/drawing/2014/main" val="2339875486"/>
                    </a:ext>
                  </a:extLst>
                </a:gridCol>
                <a:gridCol w="6997504">
                  <a:extLst>
                    <a:ext uri="{9D8B030D-6E8A-4147-A177-3AD203B41FA5}">
                      <a16:colId xmlns:a16="http://schemas.microsoft.com/office/drawing/2014/main" val="2473176852"/>
                    </a:ext>
                  </a:extLst>
                </a:gridCol>
              </a:tblGrid>
              <a:tr h="465282">
                <a:tc>
                  <a:txBody>
                    <a:bodyPr/>
                    <a:lstStyle/>
                    <a:p>
                      <a:pPr algn="just">
                        <a:spcBef>
                          <a:spcPts val="300"/>
                        </a:spcBef>
                        <a:spcAft>
                          <a:spcPts val="300"/>
                        </a:spcAft>
                      </a:pPr>
                      <a:r>
                        <a:rPr lang="tr-TR" sz="2800" dirty="0">
                          <a:effectLst/>
                        </a:rPr>
                        <a:t>Kurutucu tipi </a:t>
                      </a:r>
                      <a:endParaRPr lang="tr-TR" sz="2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just">
                        <a:spcBef>
                          <a:spcPts val="300"/>
                        </a:spcBef>
                        <a:spcAft>
                          <a:spcPts val="300"/>
                        </a:spcAft>
                      </a:pPr>
                      <a:r>
                        <a:rPr lang="tr-TR" sz="2800">
                          <a:effectLst/>
                        </a:rPr>
                        <a:t>Uygulandığı ürünler </a:t>
                      </a:r>
                      <a:endParaRPr lang="tr-TR" sz="2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434210813"/>
                  </a:ext>
                </a:extLst>
              </a:tr>
              <a:tr h="465282">
                <a:tc>
                  <a:txBody>
                    <a:bodyPr/>
                    <a:lstStyle/>
                    <a:p>
                      <a:pPr algn="just">
                        <a:spcBef>
                          <a:spcPts val="300"/>
                        </a:spcBef>
                        <a:spcAft>
                          <a:spcPts val="300"/>
                        </a:spcAft>
                      </a:pPr>
                      <a:r>
                        <a:rPr lang="tr-TR" sz="2800">
                          <a:effectLst/>
                        </a:rPr>
                        <a:t>Kabin kurutucular</a:t>
                      </a:r>
                      <a:endParaRPr lang="tr-TR" sz="2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just">
                        <a:spcBef>
                          <a:spcPts val="300"/>
                        </a:spcBef>
                        <a:spcAft>
                          <a:spcPts val="300"/>
                        </a:spcAft>
                      </a:pPr>
                      <a:r>
                        <a:rPr lang="tr-TR" sz="2800">
                          <a:effectLst/>
                        </a:rPr>
                        <a:t>Meyve, sebze, et, şekerleme ürünleri</a:t>
                      </a:r>
                      <a:endParaRPr lang="tr-TR" sz="2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863186590"/>
                  </a:ext>
                </a:extLst>
              </a:tr>
              <a:tr h="465282">
                <a:tc>
                  <a:txBody>
                    <a:bodyPr/>
                    <a:lstStyle/>
                    <a:p>
                      <a:pPr algn="just">
                        <a:spcBef>
                          <a:spcPts val="300"/>
                        </a:spcBef>
                        <a:spcAft>
                          <a:spcPts val="300"/>
                        </a:spcAft>
                      </a:pPr>
                      <a:r>
                        <a:rPr lang="tr-TR" sz="2800">
                          <a:effectLst/>
                        </a:rPr>
                        <a:t>Tünel kurutucular</a:t>
                      </a:r>
                      <a:endParaRPr lang="tr-TR" sz="2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just">
                        <a:spcBef>
                          <a:spcPts val="300"/>
                        </a:spcBef>
                        <a:spcAft>
                          <a:spcPts val="300"/>
                        </a:spcAft>
                      </a:pPr>
                      <a:r>
                        <a:rPr lang="tr-TR" sz="2800">
                          <a:effectLst/>
                        </a:rPr>
                        <a:t>Meyve ve sebzeler</a:t>
                      </a:r>
                      <a:endParaRPr lang="tr-TR" sz="2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041813225"/>
                  </a:ext>
                </a:extLst>
              </a:tr>
              <a:tr h="930565">
                <a:tc>
                  <a:txBody>
                    <a:bodyPr/>
                    <a:lstStyle/>
                    <a:p>
                      <a:pPr algn="just">
                        <a:spcBef>
                          <a:spcPts val="300"/>
                        </a:spcBef>
                        <a:spcAft>
                          <a:spcPts val="300"/>
                        </a:spcAft>
                      </a:pPr>
                      <a:r>
                        <a:rPr lang="tr-TR" sz="2800">
                          <a:effectLst/>
                        </a:rPr>
                        <a:t>Bant kurutucular</a:t>
                      </a:r>
                      <a:endParaRPr lang="tr-TR" sz="2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just">
                        <a:spcBef>
                          <a:spcPts val="300"/>
                        </a:spcBef>
                        <a:spcAft>
                          <a:spcPts val="300"/>
                        </a:spcAft>
                      </a:pPr>
                      <a:r>
                        <a:rPr lang="tr-TR" sz="2800">
                          <a:effectLst/>
                        </a:rPr>
                        <a:t>Tohum - çekirdek, tahıl, sebze, kabuklu meyveler</a:t>
                      </a:r>
                      <a:endParaRPr lang="tr-TR" sz="2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454591177"/>
                  </a:ext>
                </a:extLst>
              </a:tr>
              <a:tr h="465282">
                <a:tc>
                  <a:txBody>
                    <a:bodyPr/>
                    <a:lstStyle/>
                    <a:p>
                      <a:pPr algn="just">
                        <a:spcBef>
                          <a:spcPts val="300"/>
                        </a:spcBef>
                        <a:spcAft>
                          <a:spcPts val="300"/>
                        </a:spcAft>
                      </a:pPr>
                      <a:r>
                        <a:rPr lang="tr-TR" sz="2800" dirty="0">
                          <a:effectLst/>
                        </a:rPr>
                        <a:t>Döner kurutucular</a:t>
                      </a:r>
                      <a:endParaRPr lang="tr-TR" sz="2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just">
                        <a:spcBef>
                          <a:spcPts val="300"/>
                        </a:spcBef>
                        <a:spcAft>
                          <a:spcPts val="300"/>
                        </a:spcAft>
                      </a:pPr>
                      <a:r>
                        <a:rPr lang="tr-TR" sz="2800">
                          <a:effectLst/>
                        </a:rPr>
                        <a:t>Tohum, çekirdek, nişasta, şeker kristalled</a:t>
                      </a:r>
                      <a:endParaRPr lang="tr-TR" sz="2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802378340"/>
                  </a:ext>
                </a:extLst>
              </a:tr>
              <a:tr h="930565">
                <a:tc>
                  <a:txBody>
                    <a:bodyPr/>
                    <a:lstStyle/>
                    <a:p>
                      <a:pPr algn="just">
                        <a:spcBef>
                          <a:spcPts val="300"/>
                        </a:spcBef>
                        <a:spcAft>
                          <a:spcPts val="300"/>
                        </a:spcAft>
                      </a:pPr>
                      <a:r>
                        <a:rPr lang="tr-TR" sz="2800" dirty="0">
                          <a:effectLst/>
                        </a:rPr>
                        <a:t>Akışkan yatak kurutucular</a:t>
                      </a:r>
                      <a:endParaRPr lang="tr-TR" sz="2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just">
                        <a:spcBef>
                          <a:spcPts val="300"/>
                        </a:spcBef>
                        <a:spcAft>
                          <a:spcPts val="300"/>
                        </a:spcAft>
                      </a:pPr>
                      <a:r>
                        <a:rPr lang="tr-TR" sz="2800">
                          <a:effectLst/>
                        </a:rPr>
                        <a:t>Sebzeler, baklagiller, tohum, çekirdek benzerleri</a:t>
                      </a:r>
                      <a:endParaRPr lang="tr-TR" sz="2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879092018"/>
                  </a:ext>
                </a:extLst>
              </a:tr>
              <a:tr h="930565">
                <a:tc>
                  <a:txBody>
                    <a:bodyPr/>
                    <a:lstStyle/>
                    <a:p>
                      <a:pPr algn="just">
                        <a:spcBef>
                          <a:spcPts val="300"/>
                        </a:spcBef>
                        <a:spcAft>
                          <a:spcPts val="300"/>
                        </a:spcAft>
                      </a:pPr>
                      <a:r>
                        <a:rPr lang="tr-TR" sz="2800">
                          <a:effectLst/>
                        </a:rPr>
                        <a:t>Püskürterek kurutucular</a:t>
                      </a:r>
                      <a:endParaRPr lang="tr-TR" sz="2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just">
                        <a:spcBef>
                          <a:spcPts val="300"/>
                        </a:spcBef>
                        <a:spcAft>
                          <a:spcPts val="300"/>
                        </a:spcAft>
                      </a:pPr>
                      <a:r>
                        <a:rPr lang="tr-TR" sz="2800">
                          <a:effectLst/>
                        </a:rPr>
                        <a:t>Süt, kahve, çay, meyve suyu, yumurta, ekstraktlar</a:t>
                      </a:r>
                      <a:endParaRPr lang="tr-TR" sz="2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717328589"/>
                  </a:ext>
                </a:extLst>
              </a:tr>
              <a:tr h="930565">
                <a:tc>
                  <a:txBody>
                    <a:bodyPr/>
                    <a:lstStyle/>
                    <a:p>
                      <a:pPr algn="just">
                        <a:spcBef>
                          <a:spcPts val="300"/>
                        </a:spcBef>
                        <a:spcAft>
                          <a:spcPts val="300"/>
                        </a:spcAft>
                      </a:pPr>
                      <a:r>
                        <a:rPr lang="tr-TR" sz="2800">
                          <a:effectLst/>
                        </a:rPr>
                        <a:t>Silindirik kurutucular</a:t>
                      </a:r>
                      <a:endParaRPr lang="tr-TR" sz="2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just">
                        <a:spcBef>
                          <a:spcPts val="300"/>
                        </a:spcBef>
                        <a:spcAft>
                          <a:spcPts val="300"/>
                        </a:spcAft>
                      </a:pPr>
                      <a:r>
                        <a:rPr lang="tr-TR" sz="2800">
                          <a:effectLst/>
                        </a:rPr>
                        <a:t>Süt, çorba, püre, flake halinde kullanılacak ürünler, püre</a:t>
                      </a:r>
                      <a:endParaRPr lang="tr-TR" sz="2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553565332"/>
                  </a:ext>
                </a:extLst>
              </a:tr>
              <a:tr h="465282">
                <a:tc>
                  <a:txBody>
                    <a:bodyPr/>
                    <a:lstStyle/>
                    <a:p>
                      <a:pPr algn="just">
                        <a:spcBef>
                          <a:spcPts val="300"/>
                        </a:spcBef>
                        <a:spcAft>
                          <a:spcPts val="300"/>
                        </a:spcAft>
                      </a:pPr>
                      <a:r>
                        <a:rPr lang="tr-TR" sz="2800">
                          <a:effectLst/>
                        </a:rPr>
                        <a:t>Dondurarak kurutma </a:t>
                      </a:r>
                      <a:endParaRPr lang="tr-TR" sz="2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just">
                        <a:spcBef>
                          <a:spcPts val="300"/>
                        </a:spcBef>
                        <a:spcAft>
                          <a:spcPts val="300"/>
                        </a:spcAft>
                      </a:pPr>
                      <a:r>
                        <a:rPr lang="tr-TR" sz="2800" dirty="0">
                          <a:effectLst/>
                        </a:rPr>
                        <a:t>Meyve suları, kahve, </a:t>
                      </a:r>
                      <a:r>
                        <a:rPr lang="tr-TR" sz="2800" dirty="0" err="1">
                          <a:effectLst/>
                        </a:rPr>
                        <a:t>ekstraktlar</a:t>
                      </a:r>
                      <a:r>
                        <a:rPr lang="tr-TR" sz="2800" dirty="0">
                          <a:effectLst/>
                        </a:rPr>
                        <a:t>, et, karides</a:t>
                      </a:r>
                      <a:endParaRPr lang="tr-TR" sz="2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15913388"/>
                  </a:ext>
                </a:extLst>
              </a:tr>
            </a:tbl>
          </a:graphicData>
        </a:graphic>
      </p:graphicFrame>
    </p:spTree>
    <p:extLst>
      <p:ext uri="{BB962C8B-B14F-4D97-AF65-F5344CB8AC3E}">
        <p14:creationId xmlns:p14="http://schemas.microsoft.com/office/powerpoint/2010/main" val="874816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chor="ctr">
            <a:normAutofit/>
          </a:bodyPr>
          <a:lstStyle/>
          <a:p>
            <a:pPr lvl="2">
              <a:lnSpc>
                <a:spcPct val="150000"/>
              </a:lnSpc>
              <a:spcBef>
                <a:spcPts val="600"/>
              </a:spcBef>
            </a:pPr>
            <a:r>
              <a:rPr lang="tr-TR" sz="3600" b="1" dirty="0"/>
              <a:t>Tepsili kurutucular </a:t>
            </a:r>
          </a:p>
        </p:txBody>
      </p:sp>
      <p:sp>
        <p:nvSpPr>
          <p:cNvPr id="14" name="Content Placeholder 13"/>
          <p:cNvSpPr>
            <a:spLocks noGrp="1"/>
          </p:cNvSpPr>
          <p:nvPr>
            <p:ph idx="1"/>
          </p:nvPr>
        </p:nvSpPr>
        <p:spPr>
          <a:xfrm>
            <a:off x="1117308" y="1701800"/>
            <a:ext cx="10157355" cy="4895552"/>
          </a:xfrm>
        </p:spPr>
        <p:txBody>
          <a:bodyPr>
            <a:normAutofit/>
          </a:bodyPr>
          <a:lstStyle/>
          <a:p>
            <a:pPr>
              <a:lnSpc>
                <a:spcPct val="150000"/>
              </a:lnSpc>
              <a:spcBef>
                <a:spcPts val="600"/>
              </a:spcBef>
            </a:pPr>
            <a:r>
              <a:rPr lang="tr-TR" sz="2800" b="1" dirty="0">
                <a:solidFill>
                  <a:srgbClr val="FF0000"/>
                </a:solidFill>
              </a:rPr>
              <a:t>Tepsili kurutucular </a:t>
            </a:r>
            <a:r>
              <a:rPr lang="tr-TR" sz="2800" b="1" dirty="0"/>
              <a:t>(</a:t>
            </a:r>
            <a:r>
              <a:rPr lang="en-US" sz="2800" b="1" dirty="0"/>
              <a:t>Tray dryers</a:t>
            </a:r>
            <a:r>
              <a:rPr lang="tr-TR" sz="2800" b="1" dirty="0"/>
              <a:t>) aynı zamanda "</a:t>
            </a:r>
            <a:r>
              <a:rPr lang="tr-TR" sz="2800" b="1" dirty="0">
                <a:solidFill>
                  <a:srgbClr val="00B050"/>
                </a:solidFill>
              </a:rPr>
              <a:t>kabin kurutucular</a:t>
            </a:r>
            <a:r>
              <a:rPr lang="tr-TR" sz="2800" b="1" dirty="0"/>
              <a:t>" olarak da anılmaktadırlar. </a:t>
            </a:r>
          </a:p>
          <a:p>
            <a:pPr>
              <a:lnSpc>
                <a:spcPct val="150000"/>
              </a:lnSpc>
              <a:spcBef>
                <a:spcPts val="600"/>
              </a:spcBef>
            </a:pPr>
            <a:r>
              <a:rPr lang="tr-TR" sz="2800" b="1" dirty="0"/>
              <a:t>Bu kurutucularda tabanı </a:t>
            </a:r>
            <a:r>
              <a:rPr lang="tr-TR" sz="2800" b="1" dirty="0">
                <a:solidFill>
                  <a:srgbClr val="00B0F0"/>
                </a:solidFill>
              </a:rPr>
              <a:t>delikli veya elek şeklindeki tepsilere </a:t>
            </a:r>
            <a:r>
              <a:rPr lang="tr-TR" sz="2800" b="1" dirty="0"/>
              <a:t>yerleştirilen parçacıklar halindeki gıda, ısı yalıtımı yapılmış bir kabin içinde sıcak hava akımında tutularak kurutulmaktadır. </a:t>
            </a:r>
            <a:endParaRPr lang="tr-TR" sz="3200" b="1" dirty="0"/>
          </a:p>
        </p:txBody>
      </p:sp>
    </p:spTree>
    <p:extLst>
      <p:ext uri="{BB962C8B-B14F-4D97-AF65-F5344CB8AC3E}">
        <p14:creationId xmlns:p14="http://schemas.microsoft.com/office/powerpoint/2010/main" val="20473636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117308" y="404664"/>
            <a:ext cx="10157355" cy="6192688"/>
          </a:xfrm>
        </p:spPr>
        <p:txBody>
          <a:bodyPr>
            <a:noAutofit/>
          </a:bodyPr>
          <a:lstStyle/>
          <a:p>
            <a:pPr>
              <a:lnSpc>
                <a:spcPct val="150000"/>
              </a:lnSpc>
            </a:pPr>
            <a:endParaRPr lang="tr-TR" sz="2800" b="1" dirty="0"/>
          </a:p>
        </p:txBody>
      </p:sp>
      <p:pic>
        <p:nvPicPr>
          <p:cNvPr id="1026" name="Picture 2" descr="Image result for tepsili kurut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0327" y="415191"/>
            <a:ext cx="7929432" cy="619486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78588" y="402483"/>
            <a:ext cx="4153056" cy="62164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8057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Books 16x9">
  <a:themeElements>
    <a:clrScheme name="Books_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theme>
</file>

<file path=ppt/theme/theme2.xml><?xml version="1.0" encoding="utf-8"?>
<a:theme xmlns:a="http://schemas.openxmlformats.org/drawingml/2006/main" name="Office Theme">
  <a:themeElements>
    <a:clrScheme name="Books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theme>
</file>

<file path=ppt/theme/theme3.xml><?xml version="1.0" encoding="utf-8"?>
<a:theme xmlns:a="http://schemas.openxmlformats.org/drawingml/2006/main" name="Office Theme">
  <a:themeElements>
    <a:clrScheme name="Books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E1B558C7-619B-49BE-9097-7FCBDADD4EC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Blue bookstack presentation (widescreen)</Template>
  <TotalTime>0</TotalTime>
  <Words>2602</Words>
  <Application>Microsoft Office PowerPoint</Application>
  <PresentationFormat>Custom</PresentationFormat>
  <Paragraphs>205</Paragraphs>
  <Slides>76</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76</vt:i4>
      </vt:variant>
    </vt:vector>
  </HeadingPairs>
  <TitlesOfParts>
    <vt:vector size="79" baseType="lpstr">
      <vt:lpstr>Arial</vt:lpstr>
      <vt:lpstr>Century Gothic</vt:lpstr>
      <vt:lpstr>Books 16x9</vt:lpstr>
      <vt:lpstr>GDM 302  Temel İşlemler II Kurutma 4</vt:lpstr>
      <vt:lpstr>Bu Hafta</vt:lpstr>
      <vt:lpstr>PowerPoint Presentation</vt:lpstr>
      <vt:lpstr>PowerPoint Presentation</vt:lpstr>
      <vt:lpstr>PowerPoint Presentation</vt:lpstr>
      <vt:lpstr>PowerPoint Presentation</vt:lpstr>
      <vt:lpstr>PowerPoint Presentation</vt:lpstr>
      <vt:lpstr>Tepsili kurutucular </vt:lpstr>
      <vt:lpstr>PowerPoint Presentation</vt:lpstr>
      <vt:lpstr>PowerPoint Presentation</vt:lpstr>
      <vt:lpstr>PowerPoint Presentation</vt:lpstr>
      <vt:lpstr>PowerPoint Presentation</vt:lpstr>
      <vt:lpstr>PowerPoint Presentation</vt:lpstr>
      <vt:lpstr>Tünel kurutucular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Konveyör kurutucular </vt:lpstr>
      <vt:lpstr>PowerPoint Presentation</vt:lpstr>
      <vt:lpstr>PowerPoint Presentation</vt:lpstr>
      <vt:lpstr>PowerPoint Presentation</vt:lpstr>
      <vt:lpstr>PowerPoint Presentation</vt:lpstr>
      <vt:lpstr>PowerPoint Presentation</vt:lpstr>
      <vt:lpstr>PowerPoint Presentation</vt:lpstr>
      <vt:lpstr>Akışkan yatak kurutucular </vt:lpstr>
      <vt:lpstr>PowerPoint Presentation</vt:lpstr>
      <vt:lpstr>PowerPoint Presentation</vt:lpstr>
      <vt:lpstr>PowerPoint Presentation</vt:lpstr>
      <vt:lpstr>İki katlı kurutucular </vt:lpstr>
      <vt:lpstr>PowerPoint Presentation</vt:lpstr>
      <vt:lpstr>PowerPoint Presentation</vt:lpstr>
      <vt:lpstr>Döner kurutucular </vt:lpstr>
      <vt:lpstr>PowerPoint Presentation</vt:lpstr>
      <vt:lpstr>PowerPoint Presentation</vt:lpstr>
      <vt:lpstr>Püskürtmeli kurutucular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Ambar kurutucular </vt:lpstr>
      <vt:lpstr>PowerPoint Presentation</vt:lpstr>
      <vt:lpstr>PowerPoint Presentation</vt:lpstr>
      <vt:lpstr>PowerPoint Presentation</vt:lpstr>
      <vt:lpstr>Sıcak Yüzey Kurutucular</vt:lpstr>
      <vt:lpstr>PowerPoint Presentation</vt:lpstr>
      <vt:lpstr>PowerPoint Presentation</vt:lpstr>
      <vt:lpstr>PowerPoint Presentation</vt:lpstr>
      <vt:lpstr>PowerPoint Presentation</vt:lpstr>
      <vt:lpstr>Silindirik kurutucular </vt:lpstr>
      <vt:lpstr>PowerPoint Presentation</vt:lpstr>
      <vt:lpstr>PowerPoint Presentation</vt:lpstr>
      <vt:lpstr>PowerPoint Presentation</vt:lpstr>
      <vt:lpstr>PowerPoint Presentation</vt:lpstr>
      <vt:lpstr>PowerPoint Presentation</vt:lpstr>
      <vt:lpstr>Vakum Altında Kurutma </vt:lpstr>
      <vt:lpstr>PowerPoint Presentation</vt:lpstr>
      <vt:lpstr>PowerPoint Presentation</vt:lpstr>
      <vt:lpstr>PowerPoint Presentation</vt:lpstr>
      <vt:lpstr>PowerPoint Presentation</vt:lpstr>
      <vt:lpstr>Dondurma - Kurutma Sistemleri </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2016-01-15T07:18:00Z</dcterms:created>
  <dcterms:modified xsi:type="dcterms:W3CDTF">2019-05-17T06:23:29Z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TC027879409991</vt:lpwstr>
  </property>
</Properties>
</file>