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37"/>
  </p:notesMasterIdLst>
  <p:handoutMasterIdLst>
    <p:handoutMasterId r:id="rId38"/>
  </p:handoutMasterIdLst>
  <p:sldIdLst>
    <p:sldId id="264" r:id="rId3"/>
    <p:sldId id="265" r:id="rId4"/>
    <p:sldId id="706" r:id="rId5"/>
    <p:sldId id="596" r:id="rId6"/>
    <p:sldId id="624" r:id="rId7"/>
    <p:sldId id="820" r:id="rId8"/>
    <p:sldId id="821" r:id="rId9"/>
    <p:sldId id="822" r:id="rId10"/>
    <p:sldId id="782" r:id="rId11"/>
    <p:sldId id="823" r:id="rId12"/>
    <p:sldId id="840" r:id="rId13"/>
    <p:sldId id="783" r:id="rId14"/>
    <p:sldId id="790" r:id="rId15"/>
    <p:sldId id="801" r:id="rId16"/>
    <p:sldId id="824" r:id="rId17"/>
    <p:sldId id="802" r:id="rId18"/>
    <p:sldId id="803" r:id="rId19"/>
    <p:sldId id="825" r:id="rId20"/>
    <p:sldId id="841" r:id="rId21"/>
    <p:sldId id="839" r:id="rId22"/>
    <p:sldId id="813" r:id="rId23"/>
    <p:sldId id="826" r:id="rId24"/>
    <p:sldId id="812" r:id="rId25"/>
    <p:sldId id="827" r:id="rId26"/>
    <p:sldId id="828" r:id="rId27"/>
    <p:sldId id="829" r:id="rId28"/>
    <p:sldId id="830" r:id="rId29"/>
    <p:sldId id="831" r:id="rId30"/>
    <p:sldId id="832" r:id="rId31"/>
    <p:sldId id="833" r:id="rId32"/>
    <p:sldId id="834" r:id="rId33"/>
    <p:sldId id="835" r:id="rId34"/>
    <p:sldId id="836" r:id="rId35"/>
    <p:sldId id="837" r:id="rId3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Yaza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80" autoAdjust="0"/>
  </p:normalViewPr>
  <p:slideViewPr>
    <p:cSldViewPr showGuides="1">
      <p:cViewPr varScale="1">
        <p:scale>
          <a:sx n="62" d="100"/>
          <a:sy n="62" d="100"/>
        </p:scale>
        <p:origin x="84" y="18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5/16/2019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5/16/2019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107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473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233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287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0420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306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089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577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56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5/16/2019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5/16/2019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5/16/2019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5/16/2019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5/16/2019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5/16/2019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5/16/2019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5/16/2019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5/16/2019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5/16/2019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Kurutma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61" y="111250"/>
            <a:ext cx="4552921" cy="3036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048672"/>
              </a:xfrm>
            </p:spPr>
            <p:txBody>
              <a:bodyPr>
                <a:normAutofit/>
              </a:bodyPr>
              <a:lstStyle/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𝐖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𝐬</m:t>
                              </m:r>
                            </m:sub>
                          </m:sSub>
                        </m:e>
                      </m:d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𝐗</m:t>
                              </m:r>
                            </m:e>
                            <m:sub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𝐡𝐠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𝐡𝐠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 i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 i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32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048672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10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Yaş ağırlık bazında </a:t>
            </a:r>
            <a:r>
              <a:rPr lang="tr-TR" sz="2800" b="1" dirty="0">
                <a:solidFill>
                  <a:srgbClr val="FF0000"/>
                </a:solidFill>
              </a:rPr>
              <a:t>%80 su içeren </a:t>
            </a:r>
            <a:r>
              <a:rPr lang="tr-TR" sz="2800" b="1" dirty="0"/>
              <a:t>bir sebze, bir kurutucuya </a:t>
            </a:r>
            <a:r>
              <a:rPr lang="tr-TR" sz="2800" b="1" dirty="0">
                <a:solidFill>
                  <a:srgbClr val="00B050"/>
                </a:solidFill>
              </a:rPr>
              <a:t>750 kg (Yaş ağırlık)/h </a:t>
            </a:r>
            <a:r>
              <a:rPr lang="tr-TR" sz="2800" b="1" dirty="0"/>
              <a:t>kütlesel hızda beslenerek su içeriği </a:t>
            </a:r>
            <a:r>
              <a:rPr lang="tr-TR" sz="2800" b="1" dirty="0">
                <a:solidFill>
                  <a:srgbClr val="7030A0"/>
                </a:solidFill>
              </a:rPr>
              <a:t>%10'a (yaş ağırlıkta) </a:t>
            </a:r>
            <a:r>
              <a:rPr lang="tr-TR" sz="2800" b="1" dirty="0"/>
              <a:t>düşünceye kadar kurutulmaktadır.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sebzenin </a:t>
            </a:r>
            <a:r>
              <a:rPr lang="tr-TR" sz="2800" b="1" dirty="0">
                <a:solidFill>
                  <a:srgbClr val="FF0000"/>
                </a:solidFill>
              </a:rPr>
              <a:t>kuru ağırlık bazında kaybettiği suyu </a:t>
            </a:r>
            <a:r>
              <a:rPr lang="tr-TR" sz="2800" b="1" dirty="0"/>
              <a:t>(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s</a:t>
            </a:r>
            <a:r>
              <a:rPr lang="tr-TR" sz="2800" b="1" dirty="0"/>
              <a:t>, kg-su/h)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488232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Çözüm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800" b="1" dirty="0"/>
              <a:t>Öncelikle sebzenin, yaş ağırlık bazında verilmiş su içerikleri ile, yaş bazda verilmiş kütlesel akış hızlarının, kuru ağırlık bazına çevrilmesi gerekmektedir. 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800" b="1" dirty="0" err="1"/>
              <a:t>W</a:t>
            </a:r>
            <a:r>
              <a:rPr lang="tr-TR" sz="2800" b="1" baseline="-25000" dirty="0" err="1"/>
              <a:t>o</a:t>
            </a:r>
            <a:r>
              <a:rPr lang="tr-TR" sz="2800" b="1" dirty="0"/>
              <a:t> = 0.80/ (1.0 - 0.80) = 4.0 kg-su/kg-KM 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800" b="1" dirty="0" err="1"/>
              <a:t>W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0.10/ (1.0 - 0.10) = 0.111 kg-su/kg-KM 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 = 750 (1.0 - 0.80) = 150 kg-KM/h </a:t>
            </a:r>
          </a:p>
        </p:txBody>
      </p:sp>
    </p:spTree>
    <p:extLst>
      <p:ext uri="{BB962C8B-B14F-4D97-AF65-F5344CB8AC3E}">
        <p14:creationId xmlns:p14="http://schemas.microsoft.com/office/powerpoint/2010/main" val="394002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48672"/>
          </a:xfrm>
        </p:spPr>
        <p:txBody>
          <a:bodyPr>
            <a:normAutofit/>
          </a:bodyPr>
          <a:lstStyle/>
          <a:p>
            <a:pPr lvl="0">
              <a:lnSpc>
                <a:spcPct val="160000"/>
              </a:lnSpc>
            </a:pPr>
            <a:r>
              <a:rPr lang="tr-TR" sz="3200" b="1" dirty="0"/>
              <a:t>Kurutulan sebzenin kuru madde bazında su kaybı hızı, </a:t>
            </a:r>
            <a:r>
              <a:rPr lang="tr-TR" sz="3200" b="1" dirty="0" err="1"/>
              <a:t>ms</a:t>
            </a:r>
            <a:r>
              <a:rPr lang="tr-TR" sz="3200" b="1" dirty="0"/>
              <a:t> 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tr-TR" sz="3200" b="1" dirty="0" err="1"/>
              <a:t>m</a:t>
            </a:r>
            <a:r>
              <a:rPr lang="tr-TR" sz="3200" b="1" baseline="-25000" dirty="0" err="1"/>
              <a:t>s</a:t>
            </a:r>
            <a:r>
              <a:rPr lang="tr-TR" sz="3200" b="1" dirty="0"/>
              <a:t> = 150 (4.0 - 0.111) = </a:t>
            </a:r>
            <a:r>
              <a:rPr lang="tr-TR" sz="3200" b="1" dirty="0">
                <a:solidFill>
                  <a:srgbClr val="FF0000"/>
                </a:solidFill>
              </a:rPr>
              <a:t>583.35 kg-su/h</a:t>
            </a:r>
          </a:p>
          <a:p>
            <a:pPr>
              <a:lnSpc>
                <a:spcPct val="150000"/>
              </a:lnSpc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02672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Yaş ağırlık bazında %76 nem </a:t>
            </a:r>
            <a:r>
              <a:rPr lang="tr-TR" sz="2800" b="1" dirty="0"/>
              <a:t>(su) içeren bezelyeler, bir konveyör kurutucuda, %14 nem (yaş ağırlıkta) düzeyine kadar kurutulmaktadır.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Hava, kurutucuya 85°C'de ve %4.8 bağıl nem düzeyinde girmekte, kurutucuyu 50°C'de ve %70 bağıl nemde terk etmektedir. </a:t>
            </a:r>
          </a:p>
        </p:txBody>
      </p:sp>
    </p:spTree>
    <p:extLst>
      <p:ext uri="{BB962C8B-B14F-4D97-AF65-F5344CB8AC3E}">
        <p14:creationId xmlns:p14="http://schemas.microsoft.com/office/powerpoint/2010/main" val="229833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48672"/>
          </a:xfrm>
        </p:spPr>
        <p:txBody>
          <a:bodyPr>
            <a:normAutofit/>
          </a:bodyPr>
          <a:lstStyle/>
          <a:p>
            <a:pPr lv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Kuruma süresince bezelyelerin sıcaklığı 40°C'de bulunmaktadır. </a:t>
            </a:r>
          </a:p>
          <a:p>
            <a:pPr lvl="0"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Bezelyelerin kurutucuya kütlesel beslenme hızı, yaş ağırlık bazında 500 kg/h düzeyinde bulunduğuna göre, kurutucuda gerekli bulunan hava akış hızını hesaplayınız.</a:t>
            </a:r>
          </a:p>
        </p:txBody>
      </p:sp>
    </p:spTree>
    <p:extLst>
      <p:ext uri="{BB962C8B-B14F-4D97-AF65-F5344CB8AC3E}">
        <p14:creationId xmlns:p14="http://schemas.microsoft.com/office/powerpoint/2010/main" val="137021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/>
                  <a:t>Çözüm için su denkliğini eşitlikten yararlanılır. </a:t>
                </a:r>
              </a:p>
              <a:p>
                <a:pPr marL="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𝐡𝐠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𝐖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sub>
                      </m:sSub>
                      <m:r>
                        <a:rPr lang="tr-TR" sz="2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b>
                              <m:r>
                                <a:rPr lang="tr-TR" sz="2800" b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</m:sub>
                          </m:s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𝐗</m:t>
                          </m:r>
                        </m:e>
                        <m:sub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lv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h</a:t>
                </a:r>
                <a:r>
                  <a:rPr lang="tr-TR" sz="2800" b="1" dirty="0"/>
                  <a:t> : Havanın kütlesel akış hızı, hesaplanacak olan değer.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3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85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048672"/>
          </a:xfrm>
        </p:spPr>
        <p:txBody>
          <a:bodyPr>
            <a:noAutofit/>
          </a:bodyPr>
          <a:lstStyle/>
          <a:p>
            <a:pPr lv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W</a:t>
            </a:r>
            <a:r>
              <a:rPr lang="tr-TR" sz="2800" b="1" baseline="-25000" dirty="0"/>
              <a:t>0</a:t>
            </a:r>
            <a:r>
              <a:rPr lang="tr-TR" sz="2800" b="1" dirty="0"/>
              <a:t>: 0.76 / (1 - 0.76) = 3.167 kg-su/kg-KM </a:t>
            </a:r>
          </a:p>
          <a:p>
            <a:pPr lv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W</a:t>
            </a:r>
            <a:r>
              <a:rPr lang="tr-TR" sz="2800" b="1" baseline="-25000" dirty="0" err="1"/>
              <a:t>s</a:t>
            </a:r>
            <a:r>
              <a:rPr lang="tr-TR" sz="2800" b="1" dirty="0"/>
              <a:t> : 0.14 / (1 - 0.14) = 0.1628 kg-su/kg-KM </a:t>
            </a:r>
          </a:p>
          <a:p>
            <a:pPr lv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 : 500 (1 - 0.76) = 120 kg-KM/h 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hg</a:t>
            </a:r>
            <a:r>
              <a:rPr lang="tr-TR" sz="2800" b="1" dirty="0"/>
              <a:t> : 0.018 kg-su/kg-KH (85°C'de %4.8 bağıl nemli havanın mutlak nemi, </a:t>
            </a:r>
            <a:r>
              <a:rPr lang="tr-TR" sz="2800" b="1" dirty="0" err="1">
                <a:solidFill>
                  <a:srgbClr val="FF0000"/>
                </a:solidFill>
              </a:rPr>
              <a:t>psikrornetre</a:t>
            </a:r>
            <a:r>
              <a:rPr lang="tr-TR" sz="2800" b="1" dirty="0">
                <a:solidFill>
                  <a:srgbClr val="FF0000"/>
                </a:solidFill>
              </a:rPr>
              <a:t> grafiğinden </a:t>
            </a:r>
            <a:r>
              <a:rPr lang="tr-TR" sz="2800" b="1" dirty="0"/>
              <a:t>saptanır). </a:t>
            </a:r>
          </a:p>
          <a:p>
            <a:pPr lvl="0">
              <a:lnSpc>
                <a:spcPct val="17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79206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48672"/>
          </a:xfrm>
        </p:spPr>
        <p:txBody>
          <a:bodyPr>
            <a:noAutofit/>
          </a:bodyPr>
          <a:lstStyle/>
          <a:p>
            <a:pPr lvl="0">
              <a:lnSpc>
                <a:spcPct val="170000"/>
              </a:lnSpc>
              <a:spcBef>
                <a:spcPts val="600"/>
              </a:spcBef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: 0.058 kg-su/kg-KH (50°C'de %70 bağıl nemli havanın mutlak nemi, </a:t>
            </a:r>
            <a:r>
              <a:rPr lang="tr-TR" sz="2800" b="1" dirty="0">
                <a:solidFill>
                  <a:srgbClr val="FF0000"/>
                </a:solidFill>
              </a:rPr>
              <a:t>psikrometre grafiğinden </a:t>
            </a:r>
            <a:r>
              <a:rPr lang="tr-TR" sz="2800" b="1" dirty="0"/>
              <a:t>saptanır).</a:t>
            </a:r>
          </a:p>
          <a:p>
            <a:pPr>
              <a:lnSpc>
                <a:spcPct val="170000"/>
              </a:lnSpc>
              <a:spcBef>
                <a:spcPts val="600"/>
              </a:spcBef>
            </a:pPr>
            <a:r>
              <a:rPr lang="tr-TR" sz="2800" b="1" dirty="0"/>
              <a:t>Belirlenmiş bu veriler su denkliğinin eşitliğine yerleştirilir ve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 için çözülür. </a:t>
            </a:r>
          </a:p>
          <a:p>
            <a:pPr marL="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b="1" dirty="0"/>
              <a:t>120 (3.167) +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 (0.018) =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 (0.058) + 120 (0.1628) </a:t>
            </a:r>
          </a:p>
          <a:p>
            <a:pPr marL="0" indent="0" algn="ctr">
              <a:lnSpc>
                <a:spcPct val="170000"/>
              </a:lnSpc>
              <a:spcBef>
                <a:spcPts val="600"/>
              </a:spcBef>
              <a:buNone/>
            </a:pPr>
            <a:r>
              <a:rPr lang="tr-TR" sz="2800" b="1" dirty="0" err="1">
                <a:solidFill>
                  <a:srgbClr val="FF0000"/>
                </a:solidFill>
              </a:rPr>
              <a:t>m</a:t>
            </a:r>
            <a:r>
              <a:rPr lang="tr-TR" sz="2800" b="1" baseline="-25000" dirty="0" err="1">
                <a:solidFill>
                  <a:srgbClr val="FF0000"/>
                </a:solidFill>
              </a:rPr>
              <a:t>h</a:t>
            </a:r>
            <a:r>
              <a:rPr lang="tr-TR" sz="2800" b="1" dirty="0">
                <a:solidFill>
                  <a:srgbClr val="FF0000"/>
                </a:solidFill>
              </a:rPr>
              <a:t> = 9012.6 kg-KH/h </a:t>
            </a:r>
          </a:p>
        </p:txBody>
      </p:sp>
    </p:spTree>
    <p:extLst>
      <p:ext uri="{BB962C8B-B14F-4D97-AF65-F5344CB8AC3E}">
        <p14:creationId xmlns:p14="http://schemas.microsoft.com/office/powerpoint/2010/main" val="61212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</a:rPr>
              <a:t>Enerji Denkliği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/>
                  <a:t>Sisteme giren ısı = Sistemden çıkan ısı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𝐐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Kurutma sisteminin hava sızdırmaz nitelikte olduğu ve yeterli düzeyde ısı yalıtımına sahip bulunduğu varsayılarak,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sistemin ısı kaybının (Q) </a:t>
                </a:r>
                <a:r>
                  <a:rPr lang="tr-TR" sz="2800" b="1" dirty="0"/>
                  <a:t>dikkate alınamayacak kadar önemsiz olduğu kabul edilmektedir. </a:t>
                </a:r>
                <a:endParaRPr lang="tr-TR" sz="32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b="-17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084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KURUTMADA KÜTLE VE ENERJİ DENKLİĞİ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 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tr-TR" sz="2800" b="1" dirty="0"/>
          </a:p>
          <a:p>
            <a:pPr marL="0" indent="0">
              <a:spcBef>
                <a:spcPts val="60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048672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𝒑𝒉𝒈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𝒉𝒈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𝑳𝒈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𝐩𝐡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𝒑𝒌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𝐩𝐜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üç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𝒑𝒌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𝐩𝐬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Lg</a:t>
                </a:r>
                <a:r>
                  <a:rPr lang="tr-TR" sz="2800" b="1" dirty="0"/>
                  <a:t> Suyun, havanın giriş sıcaklığındaki (</a:t>
                </a:r>
                <a:r>
                  <a:rPr lang="tr-TR" sz="2800" b="1" dirty="0" err="1"/>
                  <a:t>T</a:t>
                </a:r>
                <a:r>
                  <a:rPr lang="tr-TR" sz="2800" b="1" baseline="-25000" dirty="0" err="1"/>
                  <a:t>hg</a:t>
                </a:r>
                <a:r>
                  <a:rPr lang="tr-TR" sz="2800" b="1" dirty="0"/>
                  <a:t>) buharlaşma gizli ısısı, kJ/kg,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Lç</a:t>
                </a:r>
                <a:r>
                  <a:rPr lang="tr-TR" sz="2800" b="1" baseline="-25000" dirty="0"/>
                  <a:t> </a:t>
                </a:r>
                <a:r>
                  <a:rPr lang="tr-TR" sz="2800" b="1" dirty="0"/>
                  <a:t>: Suyun, havanın çıkış sıcaklığındaki (</a:t>
                </a:r>
                <a:r>
                  <a:rPr lang="tr-TR" sz="2800" b="1" dirty="0" err="1"/>
                  <a:t>T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) buharlaşma gizli ısısı, kJ/kg, </a:t>
                </a:r>
              </a:p>
              <a:p>
                <a:pPr>
                  <a:lnSpc>
                    <a:spcPct val="150000"/>
                  </a:lnSpc>
                </a:pPr>
                <a:r>
                  <a:rPr lang="tr-TR" sz="2800" b="1" dirty="0" err="1"/>
                  <a:t>c</a:t>
                </a:r>
                <a:r>
                  <a:rPr lang="tr-TR" sz="2800" b="1" baseline="-25000" dirty="0" err="1"/>
                  <a:t>ps</a:t>
                </a:r>
                <a:r>
                  <a:rPr lang="tr-TR" sz="2800" b="1" dirty="0"/>
                  <a:t> = Suyun özgül ısısı,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4.175 kJ/kg °C</a:t>
                </a:r>
                <a:endParaRPr lang="tr-TR" sz="32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048672"/>
              </a:xfrm>
              <a:blipFill>
                <a:blip r:embed="rId3"/>
                <a:stretch>
                  <a:fillRect l="-4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61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Örnek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60752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Yaş ağırlık bazında %78 su içeren patates dilimleri, bir akışkan yatak kurutucuda %8 nem (yaş ağırlıkta) içeriğine kadar kurutulmaktadır.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Patates dilimleri kurutucuya 25°C'de girmektedir. </a:t>
            </a:r>
          </a:p>
        </p:txBody>
      </p:sp>
    </p:spTree>
    <p:extLst>
      <p:ext uri="{BB962C8B-B14F-4D97-AF65-F5344CB8AC3E}">
        <p14:creationId xmlns:p14="http://schemas.microsoft.com/office/powerpoint/2010/main" val="2018550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66128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tr-TR" sz="2800" b="1" dirty="0"/>
              <a:t>Dış ortamdan alınan 30°C ve %50 bağıl nemli hava, ısıtıcıdan geçirilerek 90°C'ye ısıtılmakta ve kurutma ünitesine </a:t>
            </a:r>
            <a:r>
              <a:rPr lang="tr-TR" sz="2800" b="1" dirty="0">
                <a:solidFill>
                  <a:srgbClr val="0070C0"/>
                </a:solidFill>
              </a:rPr>
              <a:t>1200 kg-KH/h kütlesel akış hızıyla </a:t>
            </a:r>
            <a:r>
              <a:rPr lang="tr-TR" sz="2800" b="1" dirty="0" err="1"/>
              <a:t>sevkedilmektedir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568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05304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Kurumuş ürünün </a:t>
            </a:r>
            <a:r>
              <a:rPr lang="tr-TR" sz="2800" b="1" dirty="0"/>
              <a:t>kurutucuyu, </a:t>
            </a:r>
            <a:r>
              <a:rPr lang="tr-TR" sz="2800" b="1" dirty="0">
                <a:solidFill>
                  <a:srgbClr val="00B0F0"/>
                </a:solidFill>
              </a:rPr>
              <a:t>havanın ıslak termometre sıcaklığından 6°C daha yüksek sıcaklıkta terk ettiği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C00000"/>
                </a:solidFill>
              </a:rPr>
              <a:t>havanın</a:t>
            </a:r>
            <a:r>
              <a:rPr lang="tr-TR" sz="2800" b="1" dirty="0"/>
              <a:t> ise kurutucuyu, </a:t>
            </a:r>
            <a:r>
              <a:rPr lang="tr-TR" sz="2800" b="1" dirty="0">
                <a:solidFill>
                  <a:srgbClr val="00B050"/>
                </a:solidFill>
              </a:rPr>
              <a:t>ürünün kurutucudan çıkış sıcaklığından 8°C daha yüksek sıcaklıkta terk ettiği </a:t>
            </a:r>
            <a:r>
              <a:rPr lang="tr-TR" sz="2800" b="1" dirty="0"/>
              <a:t>varsayılarak ve </a:t>
            </a:r>
            <a:r>
              <a:rPr lang="tr-TR" sz="2800" b="1" dirty="0">
                <a:solidFill>
                  <a:srgbClr val="FF0000"/>
                </a:solidFill>
              </a:rPr>
              <a:t>ürünün kuru madde özgül ısısının 1.85 kJ/kg-KM °C </a:t>
            </a:r>
            <a:r>
              <a:rPr lang="tr-TR" sz="2800" b="1" dirty="0"/>
              <a:t>düzeyinde bulunduğu dikkate alınarak, "kuru ürün bazında üretim hızını"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188628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 =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tr-TR" sz="11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112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tr-TR" sz="11200" b="1" i="1">
                                  <a:latin typeface="Cambria Math" panose="02040503050406030204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11200" b="1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7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𝒉</m:t>
                          </m:r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112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sSub>
                        <m:sSubPr>
                          <m:ctrlPr>
                            <a:rPr lang="tr-TR" sz="11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112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11200" b="1">
                              <a:latin typeface="Cambria Math" panose="02040503050406030204" pitchFamily="18" charset="0"/>
                            </a:rPr>
                            <m:t>üç</m:t>
                          </m:r>
                        </m:sub>
                      </m:sSub>
                    </m:oMath>
                  </m:oMathPara>
                </a14:m>
                <a:endParaRPr lang="tr-TR" sz="11200" b="1" dirty="0"/>
              </a:p>
              <a:p>
                <a:pPr lvl="0"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11200" b="1" dirty="0"/>
                  <a:t>Kurutulan ürünün başlangıç nem içeriği, %78 (yaş ağırlık bazında) </a:t>
                </a:r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:r>
                  <a:rPr lang="tr-TR" sz="11200" b="1" dirty="0"/>
                  <a:t>Kuru ağırlık bazında, </a:t>
                </a:r>
              </a:p>
              <a:p>
                <a:pPr marL="0" indent="0" algn="ctr">
                  <a:lnSpc>
                    <a:spcPct val="170000"/>
                  </a:lnSpc>
                  <a:spcBef>
                    <a:spcPts val="600"/>
                  </a:spcBef>
                  <a:buNone/>
                </a:pPr>
                <a:r>
                  <a:rPr lang="tr-TR" sz="11200" b="1" dirty="0"/>
                  <a:t>W</a:t>
                </a:r>
                <a:r>
                  <a:rPr lang="tr-TR" sz="11200" b="1" baseline="-25000" dirty="0"/>
                  <a:t>0</a:t>
                </a:r>
                <a:r>
                  <a:rPr lang="tr-TR" sz="11200" b="1" dirty="0"/>
                  <a:t> = 0.78 / (1 - 0.78) = 3.545 kg-su/kg-KM </a:t>
                </a:r>
              </a:p>
              <a:p>
                <a:pPr>
                  <a:lnSpc>
                    <a:spcPct val="160000"/>
                  </a:lnSpc>
                  <a:spcBef>
                    <a:spcPts val="600"/>
                  </a:spcBef>
                </a:pPr>
                <a:endParaRPr lang="tr-TR" sz="2800" b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3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44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093336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ürünün son nem içeriği, %0.08 (yaş ağırlık bazında)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 ağırlık bazında,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 err="1"/>
              <a:t>W</a:t>
            </a:r>
            <a:r>
              <a:rPr lang="tr-TR" sz="2800" b="1" baseline="-25000" dirty="0" err="1"/>
              <a:t>s</a:t>
            </a:r>
            <a:r>
              <a:rPr lang="tr-TR" sz="2800" b="1" dirty="0"/>
              <a:t> = 0.08 / (1 - 0.08) = 0.087 kg-su/kg-KM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Kurutucuya giren havanın nem içeriği,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hg</a:t>
            </a:r>
            <a:r>
              <a:rPr lang="tr-TR" sz="2800" b="1" dirty="0"/>
              <a:t>= 0.0132 kg-su/kg-KH (</a:t>
            </a:r>
            <a:r>
              <a:rPr lang="tr-TR" sz="2800" b="1" dirty="0">
                <a:solidFill>
                  <a:srgbClr val="00B0F0"/>
                </a:solidFill>
              </a:rPr>
              <a:t>30°C'de %50 bağıl nemli havanın, mutlak nemi, psikrometre grafiğinden</a:t>
            </a:r>
            <a:r>
              <a:rPr lang="tr-TR" sz="2800" b="1" dirty="0"/>
              <a:t>)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50875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Kurutucuya giren havanın ıslak termometre sıcaklığı, T</a:t>
            </a:r>
            <a:r>
              <a:rPr lang="tr-TR" sz="2800" b="1" baseline="-25000" dirty="0"/>
              <a:t>y</a:t>
            </a:r>
            <a:r>
              <a:rPr lang="tr-TR" sz="2800" b="1" dirty="0"/>
              <a:t>=35°C (psikrometre grafiğinden)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Havanın kurutucuda kütlesel akış hızı, </a:t>
            </a:r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=1200 kg-KH/h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Kurutulan ürünün kuru madde özgül ısısı, </a:t>
            </a:r>
          </a:p>
          <a:p>
            <a:pPr marL="0" lv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</a:t>
            </a:r>
            <a:r>
              <a:rPr lang="tr-TR" sz="2800" b="1" dirty="0" err="1"/>
              <a:t>c</a:t>
            </a:r>
            <a:r>
              <a:rPr lang="tr-TR" sz="2800" b="1" baseline="-25000" dirty="0" err="1"/>
              <a:t>pk</a:t>
            </a:r>
            <a:r>
              <a:rPr lang="tr-TR" sz="2800" b="1" dirty="0"/>
              <a:t> = 1.85 kJ/kg-KM °C </a:t>
            </a:r>
          </a:p>
          <a:p>
            <a:pPr lvl="0">
              <a:lnSpc>
                <a:spcPct val="150000"/>
              </a:lnSpc>
            </a:pPr>
            <a:r>
              <a:rPr lang="tr-TR" sz="2800" b="1" dirty="0"/>
              <a:t>Ürünün kurutucuya giriş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üg</a:t>
            </a:r>
            <a:r>
              <a:rPr lang="tr-TR" sz="2800" b="1" dirty="0"/>
              <a:t>= 25°C </a:t>
            </a:r>
          </a:p>
          <a:p>
            <a:pPr lvl="0">
              <a:lnSpc>
                <a:spcPct val="150000"/>
              </a:lnSpc>
            </a:pPr>
            <a:r>
              <a:rPr lang="tr-TR" sz="2800" b="1" dirty="0"/>
              <a:t>Kurumuş ürünün kurutucudan çıkış sıcaklığı, 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2800" b="1" dirty="0" err="1"/>
              <a:t>T</a:t>
            </a:r>
            <a:r>
              <a:rPr lang="tr-TR" sz="2800" b="1" baseline="-25000" dirty="0" err="1"/>
              <a:t>üç</a:t>
            </a:r>
            <a:r>
              <a:rPr lang="tr-TR" sz="2800" b="1" dirty="0"/>
              <a:t>= 35 + 6 = 41°C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403292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05304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Havanın kurutucuya giriş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hg</a:t>
            </a:r>
            <a:r>
              <a:rPr lang="tr-TR" sz="2800" b="1" dirty="0"/>
              <a:t>= 90°C </a:t>
            </a:r>
          </a:p>
          <a:p>
            <a:pPr lvl="0"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Havanın kurutucudan çıkış sıcaklığı, </a:t>
            </a:r>
            <a:r>
              <a:rPr lang="tr-TR" sz="2800" b="1" dirty="0" err="1"/>
              <a:t>T</a:t>
            </a:r>
            <a:r>
              <a:rPr lang="tr-TR" sz="2800" b="1" baseline="-25000" dirty="0" err="1"/>
              <a:t>hç</a:t>
            </a:r>
            <a:r>
              <a:rPr lang="tr-TR" sz="2800" b="1" dirty="0"/>
              <a:t>= 41 + 8 = 49°C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 Su denkliği: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 (3.545) + 1200 (0.0132) = m</a:t>
            </a:r>
            <a:r>
              <a:rPr lang="tr-TR" sz="2800" b="1" baseline="-25000" dirty="0"/>
              <a:t>ü</a:t>
            </a:r>
            <a:r>
              <a:rPr lang="tr-TR" sz="2800" b="1" dirty="0"/>
              <a:t> (0.087) + 1200 (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) </a:t>
            </a:r>
          </a:p>
          <a:p>
            <a:pPr marL="0" indent="0" algn="ctr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>
                <a:solidFill>
                  <a:srgbClr val="00B0F0"/>
                </a:solidFill>
              </a:rPr>
              <a:t>1200 </a:t>
            </a:r>
            <a:r>
              <a:rPr lang="tr-TR" sz="2800" b="1" dirty="0" err="1">
                <a:solidFill>
                  <a:srgbClr val="00B0F0"/>
                </a:solidFill>
              </a:rPr>
              <a:t>X</a:t>
            </a:r>
            <a:r>
              <a:rPr lang="tr-TR" sz="2800" b="1" baseline="-25000" dirty="0" err="1">
                <a:solidFill>
                  <a:srgbClr val="00B0F0"/>
                </a:solidFill>
              </a:rPr>
              <a:t>hç</a:t>
            </a:r>
            <a:r>
              <a:rPr lang="tr-TR" sz="2800" b="1" dirty="0">
                <a:solidFill>
                  <a:srgbClr val="00B0F0"/>
                </a:solidFill>
              </a:rPr>
              <a:t> - 3.4581 m</a:t>
            </a:r>
            <a:r>
              <a:rPr lang="tr-TR" sz="2800" b="1" baseline="-25000" dirty="0">
                <a:solidFill>
                  <a:srgbClr val="00B0F0"/>
                </a:solidFill>
              </a:rPr>
              <a:t>ü</a:t>
            </a:r>
            <a:r>
              <a:rPr lang="tr-TR" sz="2800" b="1" dirty="0">
                <a:solidFill>
                  <a:srgbClr val="00B0F0"/>
                </a:solidFill>
              </a:rPr>
              <a:t> = 15.84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43264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Enerji denkliği: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sz="3200" b="1" dirty="0"/>
                  <a:t>Sıcak havanın kurutucuya girişteki entalpisi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𝒑𝒉𝒈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𝒉𝒈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𝑳𝒈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i="1" dirty="0" err="1"/>
                  <a:t>H</a:t>
                </a:r>
                <a:r>
                  <a:rPr lang="tr-TR" sz="2800" b="1" i="1" baseline="-25000" dirty="0" err="1"/>
                  <a:t>hg</a:t>
                </a:r>
                <a:r>
                  <a:rPr lang="tr-TR" sz="2800" b="1" i="1" dirty="0"/>
                  <a:t> =</a:t>
                </a:r>
                <a:r>
                  <a:rPr lang="tr-TR" sz="2800" b="1" i="1" dirty="0">
                    <a:solidFill>
                      <a:srgbClr val="7030A0"/>
                    </a:solidFill>
                  </a:rPr>
                  <a:t> </a:t>
                </a:r>
                <a:r>
                  <a:rPr lang="tr-TR" sz="2800" b="1" i="1" dirty="0" err="1">
                    <a:solidFill>
                      <a:srgbClr val="7030A0"/>
                    </a:solidFill>
                  </a:rPr>
                  <a:t>C</a:t>
                </a:r>
                <a:r>
                  <a:rPr lang="tr-TR" sz="2800" b="1" i="1" baseline="-25000" dirty="0" err="1">
                    <a:solidFill>
                      <a:srgbClr val="7030A0"/>
                    </a:solidFill>
                  </a:rPr>
                  <a:t>phg</a:t>
                </a:r>
                <a:r>
                  <a:rPr lang="tr-TR" sz="2800" b="1" i="1" dirty="0">
                    <a:solidFill>
                      <a:srgbClr val="7030A0"/>
                    </a:solidFill>
                  </a:rPr>
                  <a:t> </a:t>
                </a:r>
                <a:r>
                  <a:rPr lang="tr-TR" sz="2800" b="1" dirty="0"/>
                  <a:t>(90 - 0) + 0.0132 </a:t>
                </a:r>
                <a:r>
                  <a:rPr lang="tr-TR" sz="2800" b="1" dirty="0" err="1">
                    <a:solidFill>
                      <a:srgbClr val="C0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C00000"/>
                    </a:solidFill>
                  </a:rPr>
                  <a:t>Lg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i="1" dirty="0" err="1">
                    <a:solidFill>
                      <a:srgbClr val="7030A0"/>
                    </a:solidFill>
                  </a:rPr>
                  <a:t>C</a:t>
                </a:r>
                <a:r>
                  <a:rPr lang="tr-TR" sz="2800" b="1" i="1" baseline="-25000" dirty="0" err="1">
                    <a:solidFill>
                      <a:srgbClr val="7030A0"/>
                    </a:solidFill>
                  </a:rPr>
                  <a:t>phg</a:t>
                </a:r>
                <a:r>
                  <a:rPr lang="tr-TR" sz="2800" b="1" dirty="0"/>
                  <a:t> = 1.005 + 1.88 (0.0132) = 1.0298 kJ/kg-KH °C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C0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C00000"/>
                    </a:solidFill>
                  </a:rPr>
                  <a:t>Lg</a:t>
                </a:r>
                <a:r>
                  <a:rPr lang="tr-TR" sz="2800" b="1" dirty="0"/>
                  <a:t> = 2283 kJ/kg-su (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suyun 90°C'de buharlaşma gizli ısısı</a:t>
                </a:r>
                <a:r>
                  <a:rPr lang="tr-TR" sz="2800" b="1" dirty="0"/>
                  <a:t>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hg</a:t>
                </a:r>
                <a:r>
                  <a:rPr lang="tr-TR" sz="2800" b="1" dirty="0"/>
                  <a:t> = 1.0298 (90 - 0) + 0.0132 (2283) </a:t>
                </a:r>
              </a:p>
              <a:p>
                <a:pPr marL="0" indent="0"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sz="2800" b="1" dirty="0" err="1">
                    <a:solidFill>
                      <a:srgbClr val="FF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hg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122.8 kJ/kg-KH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2"/>
                <a:stretch>
                  <a:fillRect l="-1080" r="-6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429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Sıcak havanın kurutucudan çıkıştaki entalpisi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)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𝐩𝐡</m:t>
                          </m:r>
                          <m:r>
                            <a:rPr lang="tr-TR" sz="2800" b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𝐡</m:t>
                              </m:r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𝐋</m:t>
                          </m:r>
                          <m:r>
                            <a:rPr lang="tr-TR" sz="2800" b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rgbClr val="C0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C00000"/>
                    </a:solidFill>
                  </a:rPr>
                  <a:t>Lç</a:t>
                </a:r>
                <a:r>
                  <a:rPr lang="tr-TR" sz="2800" b="1" dirty="0">
                    <a:solidFill>
                      <a:srgbClr val="C00000"/>
                    </a:solidFill>
                  </a:rPr>
                  <a:t> </a:t>
                </a:r>
                <a:r>
                  <a:rPr lang="tr-TR" sz="2800" b="1" dirty="0"/>
                  <a:t>= 2386 kJ/kg-su (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suyun 49°C'de buharlaşma gizli ısısı</a:t>
                </a:r>
                <a:r>
                  <a:rPr lang="tr-TR" sz="2800" b="1" dirty="0"/>
                  <a:t>)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C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phç</a:t>
                </a:r>
                <a:r>
                  <a:rPr lang="tr-TR" sz="2800" b="1" dirty="0"/>
                  <a:t> = 1.005 + 1.88 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) olduğundan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 = [1.005 + 1.88 (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)] (49 - 0) + 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 (2386)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 = 49.245 + 92.12 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 + 2386 </a:t>
                </a:r>
                <a:r>
                  <a:rPr lang="tr-TR" sz="2800" b="1" dirty="0" err="1"/>
                  <a:t>X</a:t>
                </a:r>
                <a:r>
                  <a:rPr lang="tr-TR" sz="2800" b="1" baseline="-25000" dirty="0" err="1"/>
                  <a:t>hç</a:t>
                </a:r>
                <a:r>
                  <a:rPr lang="tr-TR" sz="2800" b="1" dirty="0"/>
                  <a:t>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rgbClr val="00B05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hç</a:t>
                </a:r>
                <a:r>
                  <a:rPr lang="tr-TR" sz="2800" b="1" dirty="0">
                    <a:solidFill>
                      <a:srgbClr val="00B050"/>
                    </a:solidFill>
                  </a:rPr>
                  <a:t>= 49.245 + 2478 </a:t>
                </a:r>
                <a:r>
                  <a:rPr lang="tr-TR" sz="2800" b="1" dirty="0" err="1">
                    <a:solidFill>
                      <a:srgbClr val="00B050"/>
                    </a:solidFill>
                  </a:rPr>
                  <a:t>X</a:t>
                </a:r>
                <a:r>
                  <a:rPr lang="tr-TR" sz="2800" b="1" baseline="-25000" dirty="0" err="1">
                    <a:solidFill>
                      <a:srgbClr val="00B050"/>
                    </a:solidFill>
                  </a:rPr>
                  <a:t>hç</a:t>
                </a:r>
                <a:endParaRPr lang="tr-TR" sz="28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2"/>
                <a:stretch>
                  <a:fillRect l="-9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03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4400" b="1" dirty="0">
                <a:solidFill>
                  <a:srgbClr val="FF0000"/>
                </a:solidFill>
              </a:rPr>
              <a:t>KURUTMADA KÜTLE VE ENERJİ DENKLİĞİ </a:t>
            </a:r>
          </a:p>
        </p:txBody>
      </p:sp>
    </p:spTree>
    <p:extLst>
      <p:ext uri="{BB962C8B-B14F-4D97-AF65-F5344CB8AC3E}">
        <p14:creationId xmlns:p14="http://schemas.microsoft.com/office/powerpoint/2010/main" val="313421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5805304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Ürünün kurutucuya giriş entalpisi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üg</a:t>
                </a:r>
                <a:r>
                  <a:rPr lang="tr-TR" sz="2800" b="1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𝒑𝒌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𝒈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𝐩𝐜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üg</a:t>
                </a:r>
                <a:r>
                  <a:rPr lang="tr-TR" sz="2800" b="1" dirty="0"/>
                  <a:t>= 1.85 (25 - 0) + 3.545 (4.175) (25 - 0)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rgbClr val="FF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üg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416.3 kJ/kg-KM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5805304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791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tr-TR" sz="2800" b="1" dirty="0"/>
                  <a:t>Ürünün kurutucudan çıkıştaki entalpisi, (</a:t>
                </a: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üç</a:t>
                </a:r>
                <a:r>
                  <a:rPr lang="tr-TR" sz="2800" b="1" dirty="0"/>
                  <a:t>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üç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𝒑𝒌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tr-TR" sz="2800" b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𝐩𝐬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d>
                        <m:d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>
                                  <a:latin typeface="Cambria Math" panose="02040503050406030204" pitchFamily="18" charset="0"/>
                                </a:rPr>
                                <m:t>üç</m:t>
                              </m:r>
                            </m:sub>
                          </m:s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sz="2800" b="1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/>
                  <a:t>H</a:t>
                </a:r>
                <a:r>
                  <a:rPr lang="tr-TR" sz="2800" b="1" baseline="-25000" dirty="0" err="1"/>
                  <a:t>üç</a:t>
                </a:r>
                <a:r>
                  <a:rPr lang="tr-TR" sz="2800" b="1" dirty="0"/>
                  <a:t> = 1.85 (41 - 0 ) + 0.0869 (4.178) ( 41 - 0)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 err="1">
                    <a:solidFill>
                      <a:srgbClr val="FF0000"/>
                    </a:solidFill>
                  </a:rPr>
                  <a:t>H</a:t>
                </a:r>
                <a:r>
                  <a:rPr lang="tr-TR" sz="2800" b="1" baseline="-25000" dirty="0" err="1">
                    <a:solidFill>
                      <a:srgbClr val="FF0000"/>
                    </a:solidFill>
                  </a:rPr>
                  <a:t>üç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 = 90.73 kJ/kg-KM </a:t>
                </a:r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360000"/>
                <a:ext cx="10157355" cy="6192688"/>
              </a:xfrm>
              <a:blipFill>
                <a:blip r:embed="rId2"/>
                <a:stretch>
                  <a:fillRect l="-78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65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580530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Enerji denkliği eşitliğine yerleştirilir.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/>
              <a:t>1200 (122.8) + m</a:t>
            </a:r>
            <a:r>
              <a:rPr lang="tr-TR" b="1" baseline="-25000" dirty="0"/>
              <a:t>ü</a:t>
            </a:r>
            <a:r>
              <a:rPr lang="tr-TR" b="1" dirty="0"/>
              <a:t> (416.25) = 1200 (49.245 + 2478.12 </a:t>
            </a:r>
            <a:r>
              <a:rPr lang="tr-TR" b="1" dirty="0" err="1"/>
              <a:t>X</a:t>
            </a:r>
            <a:r>
              <a:rPr lang="tr-TR" b="1" baseline="-25000" dirty="0" err="1"/>
              <a:t>hç</a:t>
            </a:r>
            <a:r>
              <a:rPr lang="tr-TR" b="1" dirty="0"/>
              <a:t>) +m</a:t>
            </a:r>
            <a:r>
              <a:rPr lang="tr-TR" b="1" baseline="-25000" dirty="0"/>
              <a:t>ü</a:t>
            </a:r>
            <a:r>
              <a:rPr lang="tr-TR" b="1" dirty="0"/>
              <a:t> (90.73)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325.8 mü = 2973744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- 88266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ü</a:t>
            </a:r>
            <a:r>
              <a:rPr lang="tr-TR" sz="2800" b="1" dirty="0">
                <a:solidFill>
                  <a:srgbClr val="FF0000"/>
                </a:solidFill>
              </a:rPr>
              <a:t> = 9135.9 </a:t>
            </a:r>
            <a:r>
              <a:rPr lang="tr-TR" sz="2800" b="1" dirty="0" err="1">
                <a:solidFill>
                  <a:srgbClr val="FF0000"/>
                </a:solidFill>
              </a:rPr>
              <a:t>X</a:t>
            </a:r>
            <a:r>
              <a:rPr lang="tr-TR" sz="2800" b="1" baseline="-25000" dirty="0" err="1">
                <a:solidFill>
                  <a:srgbClr val="FF0000"/>
                </a:solidFill>
              </a:rPr>
              <a:t>hç</a:t>
            </a:r>
            <a:r>
              <a:rPr lang="tr-TR" sz="2800" b="1" dirty="0">
                <a:solidFill>
                  <a:srgbClr val="FF0000"/>
                </a:solidFill>
              </a:rPr>
              <a:t> - 271.2 </a:t>
            </a:r>
          </a:p>
        </p:txBody>
      </p:sp>
    </p:spTree>
    <p:extLst>
      <p:ext uri="{BB962C8B-B14F-4D97-AF65-F5344CB8AC3E}">
        <p14:creationId xmlns:p14="http://schemas.microsoft.com/office/powerpoint/2010/main" val="311011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/>
              <a:t>ve enerji denkliğinde ulaşılmış son eşitlikler birlikte çözülür. 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00B0F0"/>
                </a:solidFill>
              </a:rPr>
              <a:t>1200 </a:t>
            </a:r>
            <a:r>
              <a:rPr lang="tr-TR" sz="2800" b="1" dirty="0" err="1">
                <a:solidFill>
                  <a:srgbClr val="00B0F0"/>
                </a:solidFill>
              </a:rPr>
              <a:t>X</a:t>
            </a:r>
            <a:r>
              <a:rPr lang="tr-TR" sz="2800" b="1" baseline="-25000" dirty="0" err="1">
                <a:solidFill>
                  <a:srgbClr val="00B0F0"/>
                </a:solidFill>
              </a:rPr>
              <a:t>hç</a:t>
            </a:r>
            <a:r>
              <a:rPr lang="tr-TR" sz="2800" b="1" dirty="0">
                <a:solidFill>
                  <a:srgbClr val="00B0F0"/>
                </a:solidFill>
              </a:rPr>
              <a:t>- 3.4581 m</a:t>
            </a:r>
            <a:r>
              <a:rPr lang="tr-TR" sz="2800" b="1" baseline="-25000" dirty="0">
                <a:solidFill>
                  <a:srgbClr val="00B0F0"/>
                </a:solidFill>
              </a:rPr>
              <a:t>ü</a:t>
            </a:r>
            <a:r>
              <a:rPr lang="tr-TR" sz="2800" b="1" dirty="0">
                <a:solidFill>
                  <a:srgbClr val="00B0F0"/>
                </a:solidFill>
              </a:rPr>
              <a:t> = 15.84		 Su denkliği</a:t>
            </a:r>
          </a:p>
          <a:p>
            <a:pPr marL="0" lv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FF0000"/>
                </a:solidFill>
              </a:rPr>
              <a:t>m</a:t>
            </a:r>
            <a:r>
              <a:rPr lang="tr-TR" sz="2800" b="1" baseline="-25000" dirty="0">
                <a:solidFill>
                  <a:srgbClr val="FF0000"/>
                </a:solidFill>
              </a:rPr>
              <a:t>ü</a:t>
            </a:r>
            <a:r>
              <a:rPr lang="tr-TR" sz="2800" b="1" dirty="0">
                <a:solidFill>
                  <a:srgbClr val="FF0000"/>
                </a:solidFill>
              </a:rPr>
              <a:t> = 9135.9 </a:t>
            </a:r>
            <a:r>
              <a:rPr lang="tr-TR" sz="2800" b="1" dirty="0" err="1">
                <a:solidFill>
                  <a:srgbClr val="FF0000"/>
                </a:solidFill>
              </a:rPr>
              <a:t>X</a:t>
            </a:r>
            <a:r>
              <a:rPr lang="tr-TR" sz="2800" b="1" baseline="-25000" dirty="0" err="1">
                <a:solidFill>
                  <a:srgbClr val="FF0000"/>
                </a:solidFill>
              </a:rPr>
              <a:t>hç</a:t>
            </a:r>
            <a:r>
              <a:rPr lang="tr-TR" sz="2800" b="1" dirty="0">
                <a:solidFill>
                  <a:srgbClr val="FF0000"/>
                </a:solidFill>
              </a:rPr>
              <a:t> - 271.2 	enerji denkliği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1200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- 3.4581 (9135.9 </a:t>
            </a: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- 271.2) = 15.84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= 0.0303 kg-su/kg-KH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 = 9135.9 (0.0303) - 271.2 </a:t>
            </a:r>
          </a:p>
        </p:txBody>
      </p:sp>
    </p:spTree>
    <p:extLst>
      <p:ext uri="{BB962C8B-B14F-4D97-AF65-F5344CB8AC3E}">
        <p14:creationId xmlns:p14="http://schemas.microsoft.com/office/powerpoint/2010/main" val="236879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19268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>
                <a:solidFill>
                  <a:srgbClr val="00B050"/>
                </a:solidFill>
              </a:rPr>
              <a:t>m</a:t>
            </a:r>
            <a:r>
              <a:rPr lang="tr-TR" sz="2800" b="1" baseline="-25000" dirty="0">
                <a:solidFill>
                  <a:srgbClr val="00B050"/>
                </a:solidFill>
              </a:rPr>
              <a:t>ü</a:t>
            </a:r>
            <a:r>
              <a:rPr lang="tr-TR" sz="2800" b="1" dirty="0">
                <a:solidFill>
                  <a:srgbClr val="00B050"/>
                </a:solidFill>
              </a:rPr>
              <a:t> = 5.62 kg-KM/h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Üretim hızı = (5.62 / 92) 100 = 6.11 kg kurutulmuş ürün/h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/>
              <a:t>Üretim hızı = (5.62 / 22) 100 = 25.55 kg yaş ürün/h </a:t>
            </a:r>
          </a:p>
        </p:txBody>
      </p:sp>
    </p:spTree>
    <p:extLst>
      <p:ext uri="{BB962C8B-B14F-4D97-AF65-F5344CB8AC3E}">
        <p14:creationId xmlns:p14="http://schemas.microsoft.com/office/powerpoint/2010/main" val="140654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4000" b="1" dirty="0">
                <a:solidFill>
                  <a:srgbClr val="FF0000"/>
                </a:solidFill>
              </a:rPr>
              <a:t>KURUTMADA KÜTLE VE ENERJİ DENKLİĞİ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Herhangi bir kurutma sisteminde, kütle ve enerji denkliklerine ait eşitliklerin düzenlenmesiyle, birçok parametrenin kolaylıkla hesaplanma olanağı doğmaktadır. </a:t>
            </a:r>
          </a:p>
        </p:txBody>
      </p:sp>
    </p:spTree>
    <p:extLst>
      <p:ext uri="{BB962C8B-B14F-4D97-AF65-F5344CB8AC3E}">
        <p14:creationId xmlns:p14="http://schemas.microsoft.com/office/powerpoint/2010/main" val="34016185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048672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 : Havanın kütlesel akış hızı, </a:t>
            </a:r>
            <a:r>
              <a:rPr lang="tr-TR" sz="2800" b="1" dirty="0">
                <a:solidFill>
                  <a:srgbClr val="FF0000"/>
                </a:solidFill>
              </a:rPr>
              <a:t>kg-KH/h, </a:t>
            </a:r>
          </a:p>
          <a:p>
            <a:r>
              <a:rPr lang="tr-TR" sz="2800" b="1" dirty="0" err="1"/>
              <a:t>X</a:t>
            </a:r>
            <a:r>
              <a:rPr lang="tr-TR" sz="2800" b="1" baseline="-25000" dirty="0" err="1"/>
              <a:t>hg</a:t>
            </a:r>
            <a:r>
              <a:rPr lang="tr-TR" sz="2800" b="1" dirty="0"/>
              <a:t> : Havanın mutlak nemi, kg-su/kg-KH, </a:t>
            </a:r>
          </a:p>
          <a:p>
            <a:r>
              <a:rPr lang="tr-TR" sz="2800" b="1" dirty="0" err="1"/>
              <a:t>T</a:t>
            </a:r>
            <a:r>
              <a:rPr lang="tr-TR" sz="2800" b="1" baseline="-25000" dirty="0" err="1"/>
              <a:t>hg</a:t>
            </a:r>
            <a:r>
              <a:rPr lang="tr-TR" sz="2800" b="1" dirty="0"/>
              <a:t> : Hava sıcaklığı, °C, </a:t>
            </a:r>
          </a:p>
          <a:p>
            <a:r>
              <a:rPr lang="tr-TR" sz="2800" b="1" dirty="0" err="1"/>
              <a:t>H</a:t>
            </a:r>
            <a:r>
              <a:rPr lang="tr-TR" sz="2800" b="1" baseline="-25000" dirty="0" err="1"/>
              <a:t>hg</a:t>
            </a:r>
            <a:r>
              <a:rPr lang="tr-TR" sz="2800" b="1" dirty="0"/>
              <a:t> : Havanın entalpisi, </a:t>
            </a:r>
            <a:r>
              <a:rPr lang="tr-TR" sz="2800" b="1" dirty="0">
                <a:solidFill>
                  <a:srgbClr val="FF0000"/>
                </a:solidFill>
              </a:rPr>
              <a:t>kJ/kg-KH,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phg</a:t>
            </a:r>
            <a:r>
              <a:rPr lang="tr-TR" sz="2800" b="1" dirty="0"/>
              <a:t> : Havanın özgül ısısı </a:t>
            </a:r>
            <a:r>
              <a:rPr lang="tr-TR" sz="2800" b="1" dirty="0">
                <a:solidFill>
                  <a:srgbClr val="FF0000"/>
                </a:solidFill>
              </a:rPr>
              <a:t>kJ/kg-KH °C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4400" b="1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0" y="404664"/>
            <a:ext cx="10157355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826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048672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. : Ürünün kütlesel akış hızı, </a:t>
            </a:r>
            <a:r>
              <a:rPr lang="tr-TR" sz="2800" b="1" dirty="0">
                <a:solidFill>
                  <a:srgbClr val="FF0000"/>
                </a:solidFill>
              </a:rPr>
              <a:t>kg-KM/h, </a:t>
            </a:r>
          </a:p>
          <a:p>
            <a:r>
              <a:rPr lang="tr-TR" sz="2800" b="1" dirty="0" err="1"/>
              <a:t>W</a:t>
            </a:r>
            <a:r>
              <a:rPr lang="tr-TR" sz="2800" b="1" baseline="-25000" dirty="0" err="1"/>
              <a:t>o</a:t>
            </a:r>
            <a:r>
              <a:rPr lang="tr-TR" sz="2800" b="1" dirty="0"/>
              <a:t> : Yaş ürünün su (nem) içeriği, </a:t>
            </a:r>
            <a:r>
              <a:rPr lang="tr-TR" sz="2800" b="1" dirty="0">
                <a:solidFill>
                  <a:srgbClr val="FF0000"/>
                </a:solidFill>
              </a:rPr>
              <a:t>kg-su/kg-KM, </a:t>
            </a:r>
          </a:p>
          <a:p>
            <a:r>
              <a:rPr lang="tr-TR" sz="2800" b="1" dirty="0" err="1"/>
              <a:t>T</a:t>
            </a:r>
            <a:r>
              <a:rPr lang="tr-TR" sz="2800" b="1" baseline="-25000" dirty="0" err="1"/>
              <a:t>üg</a:t>
            </a:r>
            <a:r>
              <a:rPr lang="tr-TR" sz="2800" b="1" dirty="0"/>
              <a:t> : Ürün sıcaklığı, °C, </a:t>
            </a:r>
          </a:p>
          <a:p>
            <a:r>
              <a:rPr lang="tr-TR" sz="2800" b="1" dirty="0" err="1"/>
              <a:t>H</a:t>
            </a:r>
            <a:r>
              <a:rPr lang="tr-TR" sz="2800" b="1" baseline="-25000" dirty="0" err="1"/>
              <a:t>üg</a:t>
            </a:r>
            <a:r>
              <a:rPr lang="tr-TR" sz="2800" b="1" dirty="0"/>
              <a:t>: Yaş ürünün entalpisi, </a:t>
            </a:r>
            <a:r>
              <a:rPr lang="tr-TR" sz="2800" b="1" dirty="0">
                <a:solidFill>
                  <a:srgbClr val="FF0000"/>
                </a:solidFill>
              </a:rPr>
              <a:t>kJ/kg-KM,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pk</a:t>
            </a:r>
            <a:r>
              <a:rPr lang="tr-TR" sz="2800" b="1" dirty="0"/>
              <a:t> : Ürünün kuru maddesinin özgül ısısı, </a:t>
            </a:r>
            <a:r>
              <a:rPr lang="tr-TR" sz="2800" b="1" dirty="0">
                <a:solidFill>
                  <a:srgbClr val="FF0000"/>
                </a:solidFill>
              </a:rPr>
              <a:t>kJ/kg-KM °C.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0" y="404664"/>
            <a:ext cx="10157355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327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048672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b="1" dirty="0" err="1"/>
              <a:t>m</a:t>
            </a:r>
            <a:r>
              <a:rPr lang="tr-TR" sz="2800" b="1" baseline="-25000" dirty="0" err="1"/>
              <a:t>h</a:t>
            </a:r>
            <a:r>
              <a:rPr lang="tr-TR" sz="2800" b="1" dirty="0"/>
              <a:t> : Havanın kütlesel akış hızı, </a:t>
            </a:r>
            <a:r>
              <a:rPr lang="tr-TR" sz="2800" b="1" dirty="0">
                <a:solidFill>
                  <a:srgbClr val="FF0000"/>
                </a:solidFill>
              </a:rPr>
              <a:t>kg-KH/h, </a:t>
            </a:r>
          </a:p>
          <a:p>
            <a:r>
              <a:rPr lang="tr-TR" sz="2800" b="1" dirty="0" err="1"/>
              <a:t>X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: Havanın mutlak nemi, </a:t>
            </a:r>
            <a:r>
              <a:rPr lang="tr-TR" sz="2800" b="1" dirty="0">
                <a:solidFill>
                  <a:srgbClr val="FF0000"/>
                </a:solidFill>
              </a:rPr>
              <a:t>kg-su/kg-KH, </a:t>
            </a:r>
          </a:p>
          <a:p>
            <a:r>
              <a:rPr lang="tr-TR" sz="2800" b="1" dirty="0" err="1"/>
              <a:t>T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: Havanın sıcaklığı, °C,</a:t>
            </a:r>
          </a:p>
          <a:p>
            <a:r>
              <a:rPr lang="tr-TR" sz="2800" b="1" dirty="0" err="1"/>
              <a:t>H</a:t>
            </a:r>
            <a:r>
              <a:rPr lang="tr-TR" sz="2800" b="1" baseline="-25000" dirty="0" err="1"/>
              <a:t>hç</a:t>
            </a:r>
            <a:r>
              <a:rPr lang="tr-TR" sz="2800" b="1" dirty="0"/>
              <a:t> : Havanın entalpisi, </a:t>
            </a:r>
            <a:r>
              <a:rPr lang="tr-TR" sz="2800" b="1" dirty="0">
                <a:solidFill>
                  <a:srgbClr val="FF0000"/>
                </a:solidFill>
              </a:rPr>
              <a:t>kJ/kg-KH,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phç</a:t>
            </a:r>
            <a:r>
              <a:rPr lang="tr-TR" sz="2800" b="1" dirty="0"/>
              <a:t>: Havanın özgül ısısı, </a:t>
            </a:r>
            <a:r>
              <a:rPr lang="tr-TR" sz="2800" b="1" dirty="0">
                <a:solidFill>
                  <a:srgbClr val="FF0000"/>
                </a:solidFill>
              </a:rPr>
              <a:t>kJ/kg-KH °C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0" y="404664"/>
            <a:ext cx="10157355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690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404664"/>
            <a:ext cx="10157355" cy="6048672"/>
          </a:xfrm>
        </p:spPr>
        <p:txBody>
          <a:bodyPr>
            <a:normAutofit fontScale="92500" lnSpcReduction="10000"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2800" b="1" dirty="0"/>
              <a:t>m</a:t>
            </a:r>
            <a:r>
              <a:rPr lang="tr-TR" sz="2800" b="1" baseline="-25000" dirty="0"/>
              <a:t>ü</a:t>
            </a:r>
            <a:r>
              <a:rPr lang="tr-TR" sz="2800" b="1" dirty="0"/>
              <a:t>: Ürünün kütlesel akış hızı, </a:t>
            </a:r>
            <a:r>
              <a:rPr lang="tr-TR" sz="2800" b="1" dirty="0">
                <a:solidFill>
                  <a:srgbClr val="FF0000"/>
                </a:solidFill>
              </a:rPr>
              <a:t>kg-KM/h, </a:t>
            </a:r>
          </a:p>
          <a:p>
            <a:r>
              <a:rPr lang="tr-TR" sz="2800" b="1" dirty="0" err="1"/>
              <a:t>W</a:t>
            </a:r>
            <a:r>
              <a:rPr lang="tr-TR" sz="2800" b="1" baseline="-25000" dirty="0" err="1"/>
              <a:t>s</a:t>
            </a:r>
            <a:r>
              <a:rPr lang="tr-TR" sz="2800" b="1" dirty="0"/>
              <a:t>: Kuru ürünün su (nem) içeriği, </a:t>
            </a:r>
            <a:r>
              <a:rPr lang="tr-TR" sz="2800" b="1" dirty="0">
                <a:solidFill>
                  <a:srgbClr val="FF0000"/>
                </a:solidFill>
              </a:rPr>
              <a:t>kg-su/kg-KM, </a:t>
            </a:r>
          </a:p>
          <a:p>
            <a:r>
              <a:rPr lang="tr-TR" sz="2800" b="1" dirty="0" err="1"/>
              <a:t>T</a:t>
            </a:r>
            <a:r>
              <a:rPr lang="tr-TR" sz="2800" b="1" baseline="-25000" dirty="0" err="1"/>
              <a:t>üç</a:t>
            </a:r>
            <a:r>
              <a:rPr lang="tr-TR" sz="2800" b="1" dirty="0"/>
              <a:t>: Kuru ürün sıcaklığı, °C, </a:t>
            </a:r>
          </a:p>
          <a:p>
            <a:r>
              <a:rPr lang="tr-TR" sz="2800" b="1" dirty="0" err="1"/>
              <a:t>H</a:t>
            </a:r>
            <a:r>
              <a:rPr lang="tr-TR" sz="2800" b="1" baseline="-25000" dirty="0" err="1"/>
              <a:t>üç</a:t>
            </a:r>
            <a:r>
              <a:rPr lang="tr-TR" sz="2800" b="1" dirty="0"/>
              <a:t>: Kuru ürünün entalpisi, </a:t>
            </a:r>
            <a:r>
              <a:rPr lang="tr-TR" sz="2800" b="1" dirty="0">
                <a:solidFill>
                  <a:srgbClr val="FF0000"/>
                </a:solidFill>
              </a:rPr>
              <a:t>kJ/kg-KM, </a:t>
            </a:r>
          </a:p>
          <a:p>
            <a:r>
              <a:rPr lang="tr-TR" sz="2800" b="1" dirty="0" err="1"/>
              <a:t>C</a:t>
            </a:r>
            <a:r>
              <a:rPr lang="tr-TR" sz="2800" b="1" baseline="-25000" dirty="0" err="1"/>
              <a:t>pk</a:t>
            </a:r>
            <a:r>
              <a:rPr lang="tr-TR" sz="2800" b="1" dirty="0"/>
              <a:t>: Ürünün kuru maddesinin özgül ısısı, </a:t>
            </a:r>
            <a:r>
              <a:rPr lang="tr-TR" sz="2800" b="1" dirty="0">
                <a:solidFill>
                  <a:srgbClr val="FF0000"/>
                </a:solidFill>
              </a:rPr>
              <a:t>kJ/kg-KM 'C. 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70" y="404664"/>
            <a:ext cx="10157355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138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>
                <a:solidFill>
                  <a:srgbClr val="00B0F0"/>
                </a:solidFill>
              </a:rPr>
              <a:t>Su denkliği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tr-TR" sz="2800" b="1" dirty="0"/>
                  <a:t>Sisteme giren su kütlesi = Sistemi terk eden su kütlesi </a:t>
                </a:r>
              </a:p>
              <a:p>
                <a:pPr lvl="0">
                  <a:lnSpc>
                    <a:spcPct val="150000"/>
                  </a:lnSpc>
                </a:pPr>
                <a:r>
                  <a:rPr lang="tr-TR" sz="2800" b="1" dirty="0">
                    <a:solidFill>
                      <a:srgbClr val="00B0F0"/>
                    </a:solidFill>
                  </a:rPr>
                  <a:t>Kurutulan </a:t>
                </a:r>
                <a:r>
                  <a:rPr lang="tr-TR" sz="2800" b="1" dirty="0"/>
                  <a:t>materyalin </a:t>
                </a:r>
                <a:r>
                  <a:rPr lang="tr-TR" sz="2800" b="1" dirty="0">
                    <a:solidFill>
                      <a:srgbClr val="00B0F0"/>
                    </a:solidFill>
                  </a:rPr>
                  <a:t>kaybettiği su miktarı</a:t>
                </a:r>
                <a:r>
                  <a:rPr lang="tr-TR" sz="2800" b="1" dirty="0"/>
                  <a:t>, </a:t>
                </a:r>
                <a:r>
                  <a:rPr lang="tr-TR" sz="2800" b="1" dirty="0" err="1"/>
                  <a:t>m</a:t>
                </a:r>
                <a:r>
                  <a:rPr lang="tr-TR" sz="2800" b="1" baseline="-25000" dirty="0" err="1"/>
                  <a:t>s</a:t>
                </a:r>
                <a:r>
                  <a:rPr lang="tr-TR" sz="2800" b="1" dirty="0"/>
                  <a:t>, (kg-su/h) </a:t>
                </a:r>
              </a:p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ü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  <a:p>
                <a:pPr>
                  <a:lnSpc>
                    <a:spcPct val="150000"/>
                  </a:lnSpc>
                </a:pPr>
                <a:r>
                  <a:rPr lang="tr-TR" sz="2800" b="1" dirty="0">
                    <a:solidFill>
                      <a:srgbClr val="FF0000"/>
                    </a:solidFill>
                  </a:rPr>
                  <a:t>Havanın</a:t>
                </a:r>
                <a:r>
                  <a:rPr lang="tr-TR" sz="2800" b="1" dirty="0"/>
                  <a:t> kazandığı </a:t>
                </a:r>
                <a:r>
                  <a:rPr lang="tr-TR" sz="2800" b="1" dirty="0">
                    <a:solidFill>
                      <a:srgbClr val="FF0000"/>
                    </a:solidFill>
                  </a:rPr>
                  <a:t>su miktarı</a:t>
                </a:r>
                <a:r>
                  <a:rPr lang="tr-TR" sz="2800" b="1" dirty="0"/>
                  <a:t>, </a:t>
                </a:r>
                <a:r>
                  <a:rPr lang="tr-TR" sz="2800" b="1" dirty="0" err="1"/>
                  <a:t>ms</a:t>
                </a:r>
                <a:r>
                  <a:rPr lang="tr-TR" sz="2800" b="1" dirty="0"/>
                  <a:t>, (kg-su/h)</a:t>
                </a:r>
              </a:p>
              <a:p>
                <a:pPr marL="0" lv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𝐡</m:t>
                          </m:r>
                          <m:r>
                            <a:rPr lang="tr-TR" sz="2800" b="1">
                              <a:latin typeface="Cambria Math" panose="02040503050406030204" pitchFamily="18" charset="0"/>
                            </a:rPr>
                            <m:t>ç</m:t>
                          </m:r>
                        </m:sub>
                      </m:sSub>
                      <m:r>
                        <a:rPr lang="tr-TR" sz="28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𝒉𝒈</m:t>
                          </m:r>
                        </m:sub>
                      </m:sSub>
                      <m:r>
                        <a:rPr lang="tr-TR" sz="2800" b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b="1" dirty="0"/>
              </a:p>
            </p:txBody>
          </p:sp>
        </mc:Choice>
        <mc:Fallback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7308" y="1701800"/>
                <a:ext cx="10157355" cy="4895552"/>
              </a:xfrm>
              <a:blipFill>
                <a:blip r:embed="rId2"/>
                <a:stretch>
                  <a:fillRect l="-780" r="-15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64178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1462</Words>
  <Application>Microsoft Office PowerPoint</Application>
  <PresentationFormat>Özel</PresentationFormat>
  <Paragraphs>174</Paragraphs>
  <Slides>34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Cambria Math</vt:lpstr>
      <vt:lpstr>Century Gothic</vt:lpstr>
      <vt:lpstr>Books 16x9</vt:lpstr>
      <vt:lpstr>GDM 302  Temel İşlemler II Kurutma 3</vt:lpstr>
      <vt:lpstr>Bu Hafta</vt:lpstr>
      <vt:lpstr>PowerPoint Sunusu</vt:lpstr>
      <vt:lpstr>KURUTMADA KÜTLE VE ENERJİ DENKLİĞİ </vt:lpstr>
      <vt:lpstr>PowerPoint Sunusu</vt:lpstr>
      <vt:lpstr>PowerPoint Sunusu</vt:lpstr>
      <vt:lpstr>PowerPoint Sunusu</vt:lpstr>
      <vt:lpstr>PowerPoint Sunusu</vt:lpstr>
      <vt:lpstr>Su denkliği</vt:lpstr>
      <vt:lpstr>PowerPoint Sunusu</vt:lpstr>
      <vt:lpstr>Örnek</vt:lpstr>
      <vt:lpstr>Çözüm</vt:lpstr>
      <vt:lpstr>PowerPoint Sunusu</vt:lpstr>
      <vt:lpstr>Örnek</vt:lpstr>
      <vt:lpstr>PowerPoint Sunusu</vt:lpstr>
      <vt:lpstr>Çözüm</vt:lpstr>
      <vt:lpstr>PowerPoint Sunusu</vt:lpstr>
      <vt:lpstr>PowerPoint Sunusu</vt:lpstr>
      <vt:lpstr>Enerji Denkliği</vt:lpstr>
      <vt:lpstr>PowerPoint Sunusu</vt:lpstr>
      <vt:lpstr>Örnek</vt:lpstr>
      <vt:lpstr>PowerPoint Sunusu</vt:lpstr>
      <vt:lpstr>PowerPoint Sunusu</vt:lpstr>
      <vt:lpstr>Çözüm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2019-05-16T11:18:27Z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