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84"/>
  </p:notesMasterIdLst>
  <p:handoutMasterIdLst>
    <p:handoutMasterId r:id="rId85"/>
  </p:handoutMasterIdLst>
  <p:sldIdLst>
    <p:sldId id="264" r:id="rId3"/>
    <p:sldId id="265" r:id="rId4"/>
    <p:sldId id="741" r:id="rId5"/>
    <p:sldId id="742" r:id="rId6"/>
    <p:sldId id="743" r:id="rId7"/>
    <p:sldId id="745" r:id="rId8"/>
    <p:sldId id="744" r:id="rId9"/>
    <p:sldId id="746" r:id="rId10"/>
    <p:sldId id="747" r:id="rId11"/>
    <p:sldId id="748" r:id="rId12"/>
    <p:sldId id="749" r:id="rId13"/>
    <p:sldId id="750" r:id="rId14"/>
    <p:sldId id="751" r:id="rId15"/>
    <p:sldId id="752" r:id="rId16"/>
    <p:sldId id="753" r:id="rId17"/>
    <p:sldId id="754" r:id="rId18"/>
    <p:sldId id="755" r:id="rId19"/>
    <p:sldId id="756" r:id="rId20"/>
    <p:sldId id="757" r:id="rId21"/>
    <p:sldId id="706" r:id="rId22"/>
    <p:sldId id="596" r:id="rId23"/>
    <p:sldId id="624" r:id="rId24"/>
    <p:sldId id="768" r:id="rId25"/>
    <p:sldId id="769" r:id="rId26"/>
    <p:sldId id="770" r:id="rId27"/>
    <p:sldId id="773" r:id="rId28"/>
    <p:sldId id="771" r:id="rId29"/>
    <p:sldId id="772" r:id="rId30"/>
    <p:sldId id="777" r:id="rId31"/>
    <p:sldId id="778" r:id="rId32"/>
    <p:sldId id="774" r:id="rId33"/>
    <p:sldId id="775" r:id="rId34"/>
    <p:sldId id="776" r:id="rId35"/>
    <p:sldId id="779" r:id="rId36"/>
    <p:sldId id="780" r:id="rId37"/>
    <p:sldId id="781" r:id="rId38"/>
    <p:sldId id="782" r:id="rId39"/>
    <p:sldId id="783" r:id="rId40"/>
    <p:sldId id="784" r:id="rId41"/>
    <p:sldId id="785" r:id="rId42"/>
    <p:sldId id="786" r:id="rId43"/>
    <p:sldId id="788" r:id="rId44"/>
    <p:sldId id="789" r:id="rId45"/>
    <p:sldId id="790" r:id="rId46"/>
    <p:sldId id="791" r:id="rId47"/>
    <p:sldId id="792" r:id="rId48"/>
    <p:sldId id="793" r:id="rId49"/>
    <p:sldId id="794" r:id="rId50"/>
    <p:sldId id="795" r:id="rId51"/>
    <p:sldId id="796" r:id="rId52"/>
    <p:sldId id="797" r:id="rId53"/>
    <p:sldId id="798" r:id="rId54"/>
    <p:sldId id="799" r:id="rId55"/>
    <p:sldId id="800" r:id="rId56"/>
    <p:sldId id="801" r:id="rId57"/>
    <p:sldId id="802" r:id="rId58"/>
    <p:sldId id="803" r:id="rId59"/>
    <p:sldId id="804" r:id="rId60"/>
    <p:sldId id="759" r:id="rId61"/>
    <p:sldId id="760" r:id="rId62"/>
    <p:sldId id="761" r:id="rId63"/>
    <p:sldId id="762" r:id="rId64"/>
    <p:sldId id="763" r:id="rId65"/>
    <p:sldId id="764" r:id="rId66"/>
    <p:sldId id="765" r:id="rId67"/>
    <p:sldId id="805" r:id="rId68"/>
    <p:sldId id="806" r:id="rId69"/>
    <p:sldId id="807" r:id="rId70"/>
    <p:sldId id="808" r:id="rId71"/>
    <p:sldId id="809" r:id="rId72"/>
    <p:sldId id="810" r:id="rId73"/>
    <p:sldId id="811" r:id="rId74"/>
    <p:sldId id="813" r:id="rId75"/>
    <p:sldId id="812" r:id="rId76"/>
    <p:sldId id="814" r:id="rId77"/>
    <p:sldId id="815" r:id="rId78"/>
    <p:sldId id="816" r:id="rId79"/>
    <p:sldId id="817" r:id="rId80"/>
    <p:sldId id="818" r:id="rId81"/>
    <p:sldId id="819" r:id="rId82"/>
    <p:sldId id="767" r:id="rId83"/>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9" pos="3839" userDrawn="1">
          <p15:clr>
            <a:srgbClr val="A4A3A4"/>
          </p15:clr>
        </p15:guide>
        <p15:guide id="10"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Yaza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87E9"/>
    <a:srgbClr val="1947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280" autoAdjust="0"/>
  </p:normalViewPr>
  <p:slideViewPr>
    <p:cSldViewPr showGuides="1">
      <p:cViewPr varScale="1">
        <p:scale>
          <a:sx n="62" d="100"/>
          <a:sy n="62" d="100"/>
        </p:scale>
        <p:origin x="84" y="126"/>
      </p:cViewPr>
      <p:guideLst>
        <p:guide pos="3839"/>
        <p:guide orient="horz" pos="2160"/>
      </p:guideLst>
    </p:cSldViewPr>
  </p:slideViewPr>
  <p:notesTextViewPr>
    <p:cViewPr>
      <p:scale>
        <a:sx n="1" d="1"/>
        <a:sy n="1" d="1"/>
      </p:scale>
      <p:origin x="0" y="0"/>
    </p:cViewPr>
  </p:notesTextViewPr>
  <p:notesViewPr>
    <p:cSldViewPr>
      <p:cViewPr varScale="1">
        <p:scale>
          <a:sx n="54" d="100"/>
          <a:sy n="54" d="100"/>
        </p:scale>
        <p:origin x="282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notesMaster" Target="notesMasters/notesMaster1.xml"/><Relationship Id="rId89" Type="http://schemas.openxmlformats.org/officeDocument/2006/relationships/theme" Target="theme/theme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tableStyles" Target="tableStyles.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1.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presProps" Target="pres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solidFill>
                <a:schemeClr val="tx2"/>
              </a:solidFil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973C59C-4E16-4A64-A766-34DB213E11B3}" type="datetimeFigureOut">
              <a:rPr lang="en-US">
                <a:solidFill>
                  <a:schemeClr val="tx2"/>
                </a:solidFill>
              </a:rPr>
              <a:t>5/9/2019</a:t>
            </a:fld>
            <a:endParaRPr>
              <a:solidFill>
                <a:schemeClr val="tx2"/>
              </a:solidFil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solidFill>
                <a:schemeClr val="tx2"/>
              </a:solidFil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D77566-CD65-4859-9FA1-43956DC85B8C}" type="slidenum">
              <a:rPr>
                <a:solidFill>
                  <a:schemeClr val="tx2"/>
                </a:solidFill>
              </a:rPr>
              <a:t>‹#›</a:t>
            </a:fld>
            <a:endParaRPr>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2"/>
                </a:solidFill>
              </a:defRPr>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2"/>
                </a:solidFill>
              </a:defRPr>
            </a:lvl1pPr>
          </a:lstStyle>
          <a:p>
            <a:fld id="{F95CF31C-F757-429C-A789-86504F04C3BE}" type="datetimeFigureOut">
              <a:rPr lang="en-US"/>
              <a:pPr/>
              <a:t>5/9/2019</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2"/>
                </a:solidFill>
              </a:defRPr>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2"/>
                </a:solidFill>
              </a:defRPr>
            </a:lvl1pPr>
          </a:lstStyle>
          <a:p>
            <a:fld id="{B8796F01-7154-41E0-B48B-A6921757531A}" type="slidenum">
              <a:rPr/>
              <a:pPr/>
              <a:t>‹#›</a:t>
            </a:fld>
            <a:endParaRPr/>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http://www.tesisat.org/psikrometrik-diyagram-ve-kullanimi.html</a:t>
            </a:r>
          </a:p>
        </p:txBody>
      </p:sp>
      <p:sp>
        <p:nvSpPr>
          <p:cNvPr id="4" name="Slide Number Placeholder 3"/>
          <p:cNvSpPr>
            <a:spLocks noGrp="1"/>
          </p:cNvSpPr>
          <p:nvPr>
            <p:ph type="sldNum" sz="quarter" idx="10"/>
          </p:nvPr>
        </p:nvSpPr>
        <p:spPr/>
        <p:txBody>
          <a:bodyPr/>
          <a:lstStyle/>
          <a:p>
            <a:fld id="{B8796F01-7154-41E0-B48B-A6921757531A}" type="slidenum">
              <a:rPr lang="tr-TR" smtClean="0"/>
              <a:pPr/>
              <a:t>41</a:t>
            </a:fld>
            <a:endParaRPr lang="tr-TR"/>
          </a:p>
        </p:txBody>
      </p:sp>
    </p:spTree>
    <p:extLst>
      <p:ext uri="{BB962C8B-B14F-4D97-AF65-F5344CB8AC3E}">
        <p14:creationId xmlns:p14="http://schemas.microsoft.com/office/powerpoint/2010/main" val="4116061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50</a:t>
            </a:fld>
            <a:endParaRPr lang="tr-TR"/>
          </a:p>
        </p:txBody>
      </p:sp>
    </p:spTree>
    <p:extLst>
      <p:ext uri="{BB962C8B-B14F-4D97-AF65-F5344CB8AC3E}">
        <p14:creationId xmlns:p14="http://schemas.microsoft.com/office/powerpoint/2010/main" val="23873492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51</a:t>
            </a:fld>
            <a:endParaRPr lang="tr-TR"/>
          </a:p>
        </p:txBody>
      </p:sp>
    </p:spTree>
    <p:extLst>
      <p:ext uri="{BB962C8B-B14F-4D97-AF65-F5344CB8AC3E}">
        <p14:creationId xmlns:p14="http://schemas.microsoft.com/office/powerpoint/2010/main" val="13651877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52</a:t>
            </a:fld>
            <a:endParaRPr lang="tr-TR"/>
          </a:p>
        </p:txBody>
      </p:sp>
    </p:spTree>
    <p:extLst>
      <p:ext uri="{BB962C8B-B14F-4D97-AF65-F5344CB8AC3E}">
        <p14:creationId xmlns:p14="http://schemas.microsoft.com/office/powerpoint/2010/main" val="30755402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53</a:t>
            </a:fld>
            <a:endParaRPr lang="tr-TR"/>
          </a:p>
        </p:txBody>
      </p:sp>
    </p:spTree>
    <p:extLst>
      <p:ext uri="{BB962C8B-B14F-4D97-AF65-F5344CB8AC3E}">
        <p14:creationId xmlns:p14="http://schemas.microsoft.com/office/powerpoint/2010/main" val="10014973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54</a:t>
            </a:fld>
            <a:endParaRPr lang="tr-TR"/>
          </a:p>
        </p:txBody>
      </p:sp>
    </p:spTree>
    <p:extLst>
      <p:ext uri="{BB962C8B-B14F-4D97-AF65-F5344CB8AC3E}">
        <p14:creationId xmlns:p14="http://schemas.microsoft.com/office/powerpoint/2010/main" val="34908814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55</a:t>
            </a:fld>
            <a:endParaRPr lang="tr-TR"/>
          </a:p>
        </p:txBody>
      </p:sp>
    </p:spTree>
    <p:extLst>
      <p:ext uri="{BB962C8B-B14F-4D97-AF65-F5344CB8AC3E}">
        <p14:creationId xmlns:p14="http://schemas.microsoft.com/office/powerpoint/2010/main" val="3064735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56</a:t>
            </a:fld>
            <a:endParaRPr lang="tr-TR"/>
          </a:p>
        </p:txBody>
      </p:sp>
    </p:spTree>
    <p:extLst>
      <p:ext uri="{BB962C8B-B14F-4D97-AF65-F5344CB8AC3E}">
        <p14:creationId xmlns:p14="http://schemas.microsoft.com/office/powerpoint/2010/main" val="19332870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57</a:t>
            </a:fld>
            <a:endParaRPr lang="tr-TR"/>
          </a:p>
        </p:txBody>
      </p:sp>
    </p:spTree>
    <p:extLst>
      <p:ext uri="{BB962C8B-B14F-4D97-AF65-F5344CB8AC3E}">
        <p14:creationId xmlns:p14="http://schemas.microsoft.com/office/powerpoint/2010/main" val="17380420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58</a:t>
            </a:fld>
            <a:endParaRPr lang="tr-TR"/>
          </a:p>
        </p:txBody>
      </p:sp>
    </p:spTree>
    <p:extLst>
      <p:ext uri="{BB962C8B-B14F-4D97-AF65-F5344CB8AC3E}">
        <p14:creationId xmlns:p14="http://schemas.microsoft.com/office/powerpoint/2010/main" val="25536673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66</a:t>
            </a:fld>
            <a:endParaRPr lang="tr-TR"/>
          </a:p>
        </p:txBody>
      </p:sp>
    </p:spTree>
    <p:extLst>
      <p:ext uri="{BB962C8B-B14F-4D97-AF65-F5344CB8AC3E}">
        <p14:creationId xmlns:p14="http://schemas.microsoft.com/office/powerpoint/2010/main" val="3605633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http://www.tesisat.org/psikrometrik-diyagram-ve-kullanimi.html</a:t>
            </a:r>
          </a:p>
        </p:txBody>
      </p:sp>
      <p:sp>
        <p:nvSpPr>
          <p:cNvPr id="4" name="Slide Number Placeholder 3"/>
          <p:cNvSpPr>
            <a:spLocks noGrp="1"/>
          </p:cNvSpPr>
          <p:nvPr>
            <p:ph type="sldNum" sz="quarter" idx="10"/>
          </p:nvPr>
        </p:nvSpPr>
        <p:spPr/>
        <p:txBody>
          <a:bodyPr/>
          <a:lstStyle/>
          <a:p>
            <a:fld id="{B8796F01-7154-41E0-B48B-A6921757531A}" type="slidenum">
              <a:rPr lang="tr-TR" smtClean="0"/>
              <a:pPr/>
              <a:t>42</a:t>
            </a:fld>
            <a:endParaRPr lang="tr-TR"/>
          </a:p>
        </p:txBody>
      </p:sp>
    </p:spTree>
    <p:extLst>
      <p:ext uri="{BB962C8B-B14F-4D97-AF65-F5344CB8AC3E}">
        <p14:creationId xmlns:p14="http://schemas.microsoft.com/office/powerpoint/2010/main" val="26198233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67</a:t>
            </a:fld>
            <a:endParaRPr lang="tr-TR"/>
          </a:p>
        </p:txBody>
      </p:sp>
    </p:spTree>
    <p:extLst>
      <p:ext uri="{BB962C8B-B14F-4D97-AF65-F5344CB8AC3E}">
        <p14:creationId xmlns:p14="http://schemas.microsoft.com/office/powerpoint/2010/main" val="32435130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71</a:t>
            </a:fld>
            <a:endParaRPr lang="tr-TR"/>
          </a:p>
        </p:txBody>
      </p:sp>
    </p:spTree>
    <p:extLst>
      <p:ext uri="{BB962C8B-B14F-4D97-AF65-F5344CB8AC3E}">
        <p14:creationId xmlns:p14="http://schemas.microsoft.com/office/powerpoint/2010/main" val="3657162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73</a:t>
            </a:fld>
            <a:endParaRPr lang="tr-TR"/>
          </a:p>
        </p:txBody>
      </p:sp>
    </p:spTree>
    <p:extLst>
      <p:ext uri="{BB962C8B-B14F-4D97-AF65-F5344CB8AC3E}">
        <p14:creationId xmlns:p14="http://schemas.microsoft.com/office/powerpoint/2010/main" val="24335776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75</a:t>
            </a:fld>
            <a:endParaRPr lang="tr-TR"/>
          </a:p>
        </p:txBody>
      </p:sp>
    </p:spTree>
    <p:extLst>
      <p:ext uri="{BB962C8B-B14F-4D97-AF65-F5344CB8AC3E}">
        <p14:creationId xmlns:p14="http://schemas.microsoft.com/office/powerpoint/2010/main" val="57289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http://www.tesisat.org/psikrometrik-diyagram-ve-kullanimi.html</a:t>
            </a:r>
          </a:p>
        </p:txBody>
      </p:sp>
      <p:sp>
        <p:nvSpPr>
          <p:cNvPr id="4" name="Slide Number Placeholder 3"/>
          <p:cNvSpPr>
            <a:spLocks noGrp="1"/>
          </p:cNvSpPr>
          <p:nvPr>
            <p:ph type="sldNum" sz="quarter" idx="10"/>
          </p:nvPr>
        </p:nvSpPr>
        <p:spPr/>
        <p:txBody>
          <a:bodyPr/>
          <a:lstStyle/>
          <a:p>
            <a:fld id="{B8796F01-7154-41E0-B48B-A6921757531A}" type="slidenum">
              <a:rPr lang="tr-TR" smtClean="0"/>
              <a:pPr/>
              <a:t>43</a:t>
            </a:fld>
            <a:endParaRPr lang="tr-TR"/>
          </a:p>
        </p:txBody>
      </p:sp>
    </p:spTree>
    <p:extLst>
      <p:ext uri="{BB962C8B-B14F-4D97-AF65-F5344CB8AC3E}">
        <p14:creationId xmlns:p14="http://schemas.microsoft.com/office/powerpoint/2010/main" val="4226031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http://www.tesisat.org/psikrometrik-diyagram-ve-kullanimi.html</a:t>
            </a:r>
          </a:p>
        </p:txBody>
      </p:sp>
      <p:sp>
        <p:nvSpPr>
          <p:cNvPr id="4" name="Slide Number Placeholder 3"/>
          <p:cNvSpPr>
            <a:spLocks noGrp="1"/>
          </p:cNvSpPr>
          <p:nvPr>
            <p:ph type="sldNum" sz="quarter" idx="10"/>
          </p:nvPr>
        </p:nvSpPr>
        <p:spPr/>
        <p:txBody>
          <a:bodyPr/>
          <a:lstStyle/>
          <a:p>
            <a:fld id="{B8796F01-7154-41E0-B48B-A6921757531A}" type="slidenum">
              <a:rPr lang="tr-TR" smtClean="0"/>
              <a:pPr/>
              <a:t>44</a:t>
            </a:fld>
            <a:endParaRPr lang="tr-TR"/>
          </a:p>
        </p:txBody>
      </p:sp>
    </p:spTree>
    <p:extLst>
      <p:ext uri="{BB962C8B-B14F-4D97-AF65-F5344CB8AC3E}">
        <p14:creationId xmlns:p14="http://schemas.microsoft.com/office/powerpoint/2010/main" val="4231072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45</a:t>
            </a:fld>
            <a:endParaRPr lang="tr-TR"/>
          </a:p>
        </p:txBody>
      </p:sp>
    </p:spTree>
    <p:extLst>
      <p:ext uri="{BB962C8B-B14F-4D97-AF65-F5344CB8AC3E}">
        <p14:creationId xmlns:p14="http://schemas.microsoft.com/office/powerpoint/2010/main" val="2163663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46</a:t>
            </a:fld>
            <a:endParaRPr lang="tr-TR"/>
          </a:p>
        </p:txBody>
      </p:sp>
    </p:spTree>
    <p:extLst>
      <p:ext uri="{BB962C8B-B14F-4D97-AF65-F5344CB8AC3E}">
        <p14:creationId xmlns:p14="http://schemas.microsoft.com/office/powerpoint/2010/main" val="1659303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47</a:t>
            </a:fld>
            <a:endParaRPr lang="tr-TR"/>
          </a:p>
        </p:txBody>
      </p:sp>
    </p:spTree>
    <p:extLst>
      <p:ext uri="{BB962C8B-B14F-4D97-AF65-F5344CB8AC3E}">
        <p14:creationId xmlns:p14="http://schemas.microsoft.com/office/powerpoint/2010/main" val="32900569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48</a:t>
            </a:fld>
            <a:endParaRPr lang="tr-TR"/>
          </a:p>
        </p:txBody>
      </p:sp>
    </p:spTree>
    <p:extLst>
      <p:ext uri="{BB962C8B-B14F-4D97-AF65-F5344CB8AC3E}">
        <p14:creationId xmlns:p14="http://schemas.microsoft.com/office/powerpoint/2010/main" val="7458952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49</a:t>
            </a:fld>
            <a:endParaRPr lang="tr-TR"/>
          </a:p>
        </p:txBody>
      </p:sp>
    </p:spTree>
    <p:extLst>
      <p:ext uri="{BB962C8B-B14F-4D97-AF65-F5344CB8AC3E}">
        <p14:creationId xmlns:p14="http://schemas.microsoft.com/office/powerpoint/2010/main" val="7300371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672383" y="1498601"/>
            <a:ext cx="7008574" cy="3298825"/>
          </a:xfrm>
        </p:spPr>
        <p:txBody>
          <a:bodyPr>
            <a:normAutofit/>
          </a:bodyPr>
          <a:lstStyle>
            <a:lvl1pPr>
              <a:lnSpc>
                <a:spcPct val="90000"/>
              </a:lnSpc>
              <a:defRPr sz="5400" cap="none" baseline="0"/>
            </a:lvl1pPr>
          </a:lstStyle>
          <a:p>
            <a:r>
              <a:rPr lang="en-US"/>
              <a:t>Click to edit Master title style</a:t>
            </a:r>
            <a:endParaRPr/>
          </a:p>
        </p:txBody>
      </p:sp>
      <p:sp>
        <p:nvSpPr>
          <p:cNvPr id="3" name="Subtitle 2"/>
          <p:cNvSpPr>
            <a:spLocks noGrp="1"/>
          </p:cNvSpPr>
          <p:nvPr>
            <p:ph type="subTitle" idx="1"/>
          </p:nvPr>
        </p:nvSpPr>
        <p:spPr>
          <a:xfrm>
            <a:off x="4672383" y="4927600"/>
            <a:ext cx="7008574" cy="1244600"/>
          </a:xfrm>
        </p:spPr>
        <p:txBody>
          <a:bodyPr>
            <a:normAutofit/>
          </a:bodyPr>
          <a:lstStyle>
            <a:lvl1pPr marL="0" indent="0" algn="l">
              <a:spcBef>
                <a:spcPts val="0"/>
              </a:spcBef>
              <a:buNone/>
              <a:defRPr sz="2800" b="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3222770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7AECB6C2-1084-4AED-A74A-DF028B0094EA}" type="datetimeFigureOut">
              <a:rPr lang="en-US"/>
              <a:t>5/9/2019</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91C5AD9-787D-40FA-8A4D-16A055B9AF81}" type="slidenum">
              <a:rPr/>
              <a:t>‹#›</a:t>
            </a:fld>
            <a:endParaRPr/>
          </a:p>
        </p:txBody>
      </p:sp>
    </p:spTree>
    <p:extLst>
      <p:ext uri="{BB962C8B-B14F-4D97-AF65-F5344CB8AC3E}">
        <p14:creationId xmlns:p14="http://schemas.microsoft.com/office/powerpoint/2010/main" val="101043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52633" y="274638"/>
            <a:ext cx="1422030" cy="589756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117309" y="274638"/>
            <a:ext cx="8532178" cy="589756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7AECB6C2-1084-4AED-A74A-DF028B0094EA}" type="datetimeFigureOut">
              <a:rPr lang="en-US"/>
              <a:t>5/9/2019</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91C5AD9-787D-40FA-8A4D-16A055B9AF81}" type="slidenum">
              <a:rPr/>
              <a:t>‹#›</a:t>
            </a:fld>
            <a:endParaRPr/>
          </a:p>
        </p:txBody>
      </p:sp>
    </p:spTree>
    <p:extLst>
      <p:ext uri="{BB962C8B-B14F-4D97-AF65-F5344CB8AC3E}">
        <p14:creationId xmlns:p14="http://schemas.microsoft.com/office/powerpoint/2010/main" val="365071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8B5A30F4-0B4E-4E4B-BC36-C30CD13F4E17}" type="datetimeFigureOut">
              <a:rPr lang="en-US"/>
              <a:t>5/9/2019</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DA60BA0E-20D0-4E7C-B286-26C960A6788F}" type="slidenum">
              <a:rPr/>
              <a:t>‹#›</a:t>
            </a:fld>
            <a:endParaRPr/>
          </a:p>
        </p:txBody>
      </p:sp>
    </p:spTree>
    <p:extLst>
      <p:ext uri="{BB962C8B-B14F-4D97-AF65-F5344CB8AC3E}">
        <p14:creationId xmlns:p14="http://schemas.microsoft.com/office/powerpoint/2010/main" val="156352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12589" y="4445000"/>
            <a:ext cx="7008574" cy="1930400"/>
          </a:xfrm>
        </p:spPr>
        <p:txBody>
          <a:bodyPr anchor="t">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812589" y="3124200"/>
            <a:ext cx="7008574" cy="1296987"/>
          </a:xfrm>
        </p:spPr>
        <p:txBody>
          <a:bodyPr anchor="b">
            <a:normAutofit/>
          </a:bodyPr>
          <a:lstStyle>
            <a:lvl1pPr marL="0" indent="0">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963402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11730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2DD204D1-F9BD-4643-8480-6EA41EB484F1}" type="datetimeFigureOut">
              <a:rPr lang="en-US"/>
              <a:t>5/9/2019</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3489339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12137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111730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30162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29755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2DD204D1-F9BD-4643-8480-6EA41EB484F1}" type="datetimeFigureOut">
              <a:rPr lang="en-US"/>
              <a:t>5/9/2019</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355283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2DD204D1-F9BD-4643-8480-6EA41EB484F1}" type="datetimeFigureOut">
              <a:rPr lang="en-US"/>
              <a:t>5/9/2019</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3516763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D204D1-F9BD-4643-8480-6EA41EB484F1}" type="datetimeFigureOut">
              <a:rPr lang="en-US"/>
              <a:t>5/9/2019</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206873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3961368" y="0"/>
            <a:ext cx="7922736"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304721" y="1701800"/>
            <a:ext cx="3351927" cy="2844800"/>
          </a:xfrm>
        </p:spPr>
        <p:txBody>
          <a:bodyPr anchor="b">
            <a:normAutofit/>
          </a:bodyPr>
          <a:lstStyle>
            <a:lvl1pPr algn="l">
              <a:defRPr sz="2000" b="1"/>
            </a:lvl1pPr>
          </a:lstStyle>
          <a:p>
            <a:r>
              <a:rPr lang="en-US"/>
              <a:t>Click to edit Master title style</a:t>
            </a:r>
            <a:endParaRPr/>
          </a:p>
        </p:txBody>
      </p:sp>
      <p:sp>
        <p:nvSpPr>
          <p:cNvPr id="3" name="Content Placeholder 2"/>
          <p:cNvSpPr>
            <a:spLocks noGrp="1"/>
          </p:cNvSpPr>
          <p:nvPr>
            <p:ph idx="1"/>
          </p:nvPr>
        </p:nvSpPr>
        <p:spPr>
          <a:xfrm>
            <a:off x="4469236" y="482600"/>
            <a:ext cx="6805427" cy="5892800"/>
          </a:xfrm>
        </p:spPr>
        <p:txBody>
          <a:bodyPr>
            <a:normAutofit/>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304721" y="4648200"/>
            <a:ext cx="3351927" cy="1727200"/>
          </a:xfrm>
        </p:spPr>
        <p:txBody>
          <a:bodyPr>
            <a:normAutofit/>
          </a:bodyPr>
          <a:lstStyle>
            <a:lvl1pPr marL="0" indent="0">
              <a:spcBef>
                <a:spcPts val="120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126BF754-515F-40B9-8D24-D54D5825B3D0}" type="datetimeFigureOut">
              <a:rPr lang="en-US"/>
              <a:t>5/9/2019</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DFBB78A-01B4-41F2-96B0-677A4A282832}" type="slidenum">
              <a:rPr/>
              <a:t>‹#›</a:t>
            </a:fld>
            <a:endParaRPr/>
          </a:p>
        </p:txBody>
      </p:sp>
    </p:spTree>
    <p:extLst>
      <p:ext uri="{BB962C8B-B14F-4D97-AF65-F5344CB8AC3E}">
        <p14:creationId xmlns:p14="http://schemas.microsoft.com/office/powerpoint/2010/main" val="196807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082258" y="0"/>
            <a:ext cx="802431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2437765" y="4800600"/>
            <a:ext cx="7313295" cy="762000"/>
          </a:xfrm>
        </p:spPr>
        <p:txBody>
          <a:bodyPr anchor="b">
            <a:normAutofit/>
          </a:bodyPr>
          <a:lstStyle>
            <a:lvl1pPr algn="l">
              <a:defRPr sz="2000" b="1"/>
            </a:lvl1pPr>
          </a:lstStyle>
          <a:p>
            <a:r>
              <a:rPr lang="en-US"/>
              <a:t>Click to edit Master title style</a:t>
            </a:r>
            <a:endParaRPr/>
          </a:p>
        </p:txBody>
      </p:sp>
      <p:sp>
        <p:nvSpPr>
          <p:cNvPr id="3" name="Picture Placeholder 2"/>
          <p:cNvSpPr>
            <a:spLocks noGrp="1"/>
          </p:cNvSpPr>
          <p:nvPr>
            <p:ph type="pic" idx="1"/>
          </p:nvPr>
        </p:nvSpPr>
        <p:spPr>
          <a:xfrm>
            <a:off x="2437765" y="279401"/>
            <a:ext cx="7313295" cy="4448175"/>
          </a:xfrm>
        </p:spPr>
        <p:txBody>
          <a:bodyPr>
            <a:normAutofit/>
          </a:bodyPr>
          <a:lstStyle>
            <a:lvl1pPr marL="0" indent="0">
              <a:buNone/>
              <a:defRPr sz="28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2437765" y="5562600"/>
            <a:ext cx="7313295" cy="812800"/>
          </a:xfrm>
        </p:spPr>
        <p:txBody>
          <a:bodyPr>
            <a:normAutofit/>
          </a:bodyPr>
          <a:lstStyle>
            <a:lvl1pPr marL="0" indent="0">
              <a:spcBef>
                <a:spcPts val="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126BF754-515F-40B9-8D24-D54D5825B3D0}" type="datetimeFigureOut">
              <a:rPr lang="en-US"/>
              <a:t>5/9/2019</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DFBB78A-01B4-41F2-96B0-677A4A282832}" type="slidenum">
              <a:rPr/>
              <a:t>‹#›</a:t>
            </a:fld>
            <a:endParaRPr/>
          </a:p>
        </p:txBody>
      </p:sp>
    </p:spTree>
    <p:extLst>
      <p:ext uri="{BB962C8B-B14F-4D97-AF65-F5344CB8AC3E}">
        <p14:creationId xmlns:p14="http://schemas.microsoft.com/office/powerpoint/2010/main" val="1221337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304721" y="0"/>
            <a:ext cx="11579384"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Placeholder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r>
              <a:rPr lang="en-US"/>
              <a:t>Click to edit Master title style</a:t>
            </a:r>
            <a:endParaRPr dirty="0"/>
          </a:p>
        </p:txBody>
      </p:sp>
      <p:sp>
        <p:nvSpPr>
          <p:cNvPr id="3" name="Text Placeholder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a:defRPr sz="1200">
                <a:solidFill>
                  <a:schemeClr val="tx2">
                    <a:lumMod val="50000"/>
                    <a:lumOff val="50000"/>
                  </a:schemeClr>
                </a:solidFill>
              </a:defRPr>
            </a:lvl1pPr>
          </a:lstStyle>
          <a:p>
            <a:fld id="{2DD204D1-F9BD-4643-8480-6EA41EB484F1}" type="datetimeFigureOut">
              <a:rPr lang="en-US"/>
              <a:pPr/>
              <a:t>5/9/2019</a:t>
            </a:fld>
            <a:endParaRPr/>
          </a:p>
        </p:txBody>
      </p:sp>
      <p:sp>
        <p:nvSpPr>
          <p:cNvPr id="5" name="Footer Placeholder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a:defRPr sz="1200">
                <a:solidFill>
                  <a:schemeClr val="tx2">
                    <a:lumMod val="50000"/>
                    <a:lumOff val="50000"/>
                  </a:schemeClr>
                </a:solidFill>
              </a:defRPr>
            </a:lvl1pPr>
          </a:lstStyle>
          <a:p>
            <a:endParaRPr/>
          </a:p>
        </p:txBody>
      </p:sp>
      <p:sp>
        <p:nvSpPr>
          <p:cNvPr id="6" name="Slide Number Placeholder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a:defRPr sz="1200">
                <a:solidFill>
                  <a:schemeClr val="tx2">
                    <a:lumMod val="50000"/>
                    <a:lumOff val="50000"/>
                  </a:schemeClr>
                </a:solidFill>
              </a:defRPr>
            </a:lvl1pPr>
          </a:lstStyle>
          <a:p>
            <a:fld id="{EB37DED6-D4C7-42EE-AB49-D2E39E64FDE4}" type="slidenum">
              <a:rPr/>
              <a:pPr/>
              <a:t>‹#›</a:t>
            </a:fld>
            <a:endParaRPr/>
          </a:p>
        </p:txBody>
      </p:sp>
    </p:spTree>
    <p:extLst>
      <p:ext uri="{BB962C8B-B14F-4D97-AF65-F5344CB8AC3E}">
        <p14:creationId xmlns:p14="http://schemas.microsoft.com/office/powerpoint/2010/main" val="1544047913"/>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63" r:id="rId3"/>
    <p:sldLayoutId id="2147483664" r:id="rId4"/>
    <p:sldLayoutId id="2147483665" r:id="rId5"/>
    <p:sldLayoutId id="2147483666" r:id="rId6"/>
    <p:sldLayoutId id="2147483667" r:id="rId7"/>
    <p:sldLayoutId id="2147483675" r:id="rId8"/>
    <p:sldLayoutId id="2147483676" r:id="rId9"/>
    <p:sldLayoutId id="2147483677" r:id="rId10"/>
    <p:sldLayoutId id="214748367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5000"/>
        </a:lnSpc>
        <a:spcBef>
          <a:spcPct val="0"/>
        </a:spcBef>
        <a:buNone/>
        <a:tabLst/>
        <a:defRPr sz="4400" kern="1200" cap="none" baseline="0">
          <a:solidFill>
            <a:schemeClr val="tx1"/>
          </a:solidFill>
          <a:latin typeface="+mj-lt"/>
          <a:ea typeface="+mj-ea"/>
          <a:cs typeface="+mj-cs"/>
        </a:defRPr>
      </a:lvl1pPr>
    </p:titleStyle>
    <p:bodyStyle>
      <a:lvl1pPr marL="304747" indent="-304747" algn="l" defTabSz="1218987" rtl="0"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http://www.simprotek.com/App_Docs/SimprosysTutorial.htm" TargetMode="External"/><Relationship Id="rId2" Type="http://schemas.openxmlformats.org/officeDocument/2006/relationships/hyperlink" Target="http://www.dryingsystems.net/Food_specific_heat_calculator.htm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tr-TR" sz="4400" dirty="0"/>
              <a:t>GDM 302 </a:t>
            </a:r>
            <a:br>
              <a:rPr lang="tr-TR" sz="4400" dirty="0"/>
            </a:br>
            <a:r>
              <a:rPr lang="tr-TR" sz="4400" dirty="0"/>
              <a:t>Temel İşlemler II</a:t>
            </a:r>
            <a:br>
              <a:rPr lang="tr-TR" sz="4400" dirty="0"/>
            </a:br>
            <a:r>
              <a:rPr lang="tr-TR" sz="4400" dirty="0">
                <a:solidFill>
                  <a:srgbClr val="FF0000"/>
                </a:solidFill>
              </a:rPr>
              <a:t>Kurutma 2		</a:t>
            </a:r>
            <a:r>
              <a:rPr lang="tr-TR" sz="2800" dirty="0">
                <a:solidFill>
                  <a:srgbClr val="FF0000"/>
                </a:solidFill>
              </a:rPr>
              <a:t>2018-2019</a:t>
            </a:r>
            <a:endParaRPr lang="tr-TR" sz="4400" dirty="0">
              <a:solidFill>
                <a:srgbClr val="FF0000"/>
              </a:solidFill>
            </a:endParaRPr>
          </a:p>
        </p:txBody>
      </p:sp>
      <p:sp>
        <p:nvSpPr>
          <p:cNvPr id="3" name="Subtitle 2"/>
          <p:cNvSpPr>
            <a:spLocks noGrp="1"/>
          </p:cNvSpPr>
          <p:nvPr>
            <p:ph type="subTitle" idx="1"/>
          </p:nvPr>
        </p:nvSpPr>
        <p:spPr/>
        <p:txBody>
          <a:bodyPr>
            <a:normAutofit lnSpcReduction="10000"/>
          </a:bodyPr>
          <a:lstStyle/>
          <a:p>
            <a:r>
              <a:rPr lang="tr-TR" dirty="0">
                <a:solidFill>
                  <a:schemeClr val="tx1">
                    <a:lumMod val="75000"/>
                    <a:lumOff val="25000"/>
                  </a:schemeClr>
                </a:solidFill>
              </a:rPr>
              <a:t>Mühendislik Mimarlık Fakültesi </a:t>
            </a:r>
          </a:p>
          <a:p>
            <a:r>
              <a:rPr lang="tr-TR" dirty="0"/>
              <a:t>Gıda Mühendisliği Bölümü</a:t>
            </a:r>
          </a:p>
          <a:p>
            <a:r>
              <a:rPr lang="tr-TR" b="1" dirty="0">
                <a:solidFill>
                  <a:srgbClr val="002060"/>
                </a:solidFill>
              </a:rPr>
              <a:t>Prof. Dr. Farhan ALFİN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5107" y="296864"/>
            <a:ext cx="2143125" cy="2143125"/>
          </a:xfrm>
          <a:prstGeom prst="rect">
            <a:avLst/>
          </a:prstGeom>
          <a:noFill/>
        </p:spPr>
      </p:pic>
      <p:pic>
        <p:nvPicPr>
          <p:cNvPr id="5" name="Picture 4"/>
          <p:cNvPicPr>
            <a:picLocks noChangeAspect="1"/>
          </p:cNvPicPr>
          <p:nvPr/>
        </p:nvPicPr>
        <p:blipFill>
          <a:blip r:embed="rId3"/>
          <a:stretch>
            <a:fillRect/>
          </a:stretch>
        </p:blipFill>
        <p:spPr>
          <a:xfrm>
            <a:off x="119461" y="111250"/>
            <a:ext cx="4552921" cy="3036763"/>
          </a:xfrm>
          <a:prstGeom prst="rect">
            <a:avLst/>
          </a:prstGeom>
        </p:spPr>
      </p:pic>
    </p:spTree>
    <p:extLst>
      <p:ext uri="{BB962C8B-B14F-4D97-AF65-F5344CB8AC3E}">
        <p14:creationId xmlns:p14="http://schemas.microsoft.com/office/powerpoint/2010/main" val="365034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70000"/>
              </a:lnSpc>
              <a:spcBef>
                <a:spcPts val="600"/>
              </a:spcBef>
            </a:pPr>
            <a:r>
              <a:rPr lang="tr-TR" sz="2800" b="1" dirty="0"/>
              <a:t>Nihayet havadan, termometre haznesini saran </a:t>
            </a:r>
            <a:r>
              <a:rPr lang="tr-TR" sz="2800" b="1" dirty="0">
                <a:solidFill>
                  <a:srgbClr val="00B050"/>
                </a:solidFill>
              </a:rPr>
              <a:t>ıslak yüzeye akan ısı</a:t>
            </a:r>
            <a:r>
              <a:rPr lang="tr-TR" sz="2800" b="1" dirty="0"/>
              <a:t>, buradan uzaklaşan suyun gerektirdiği </a:t>
            </a:r>
            <a:r>
              <a:rPr lang="tr-TR" sz="2800" b="1" dirty="0">
                <a:solidFill>
                  <a:srgbClr val="FF0000"/>
                </a:solidFill>
              </a:rPr>
              <a:t>buharlaşma gizli ısısına </a:t>
            </a:r>
            <a:r>
              <a:rPr lang="tr-TR" sz="2800" b="1" dirty="0"/>
              <a:t>eşitlenince, yani; ısı transferi ile buharlaşma arasında denge oluşunca kararlı bir konuma ulaşılmış olur. </a:t>
            </a:r>
          </a:p>
          <a:p>
            <a:pPr>
              <a:lnSpc>
                <a:spcPct val="170000"/>
              </a:lnSpc>
              <a:spcBef>
                <a:spcPts val="600"/>
              </a:spcBef>
            </a:pPr>
            <a:r>
              <a:rPr lang="tr-TR" sz="2800" b="1" dirty="0"/>
              <a:t>İşte tanımlanan bu denge koşullarına ulaşıldığı zaman, </a:t>
            </a:r>
            <a:r>
              <a:rPr lang="tr-TR" sz="2800" b="1" dirty="0">
                <a:solidFill>
                  <a:srgbClr val="00B050"/>
                </a:solidFill>
              </a:rPr>
              <a:t>ıslak termometrede okunan sabit sıcaklık</a:t>
            </a:r>
            <a:r>
              <a:rPr lang="tr-TR" sz="2800" b="1" dirty="0"/>
              <a:t>, "</a:t>
            </a:r>
            <a:r>
              <a:rPr lang="tr-TR" sz="2800" b="1" dirty="0">
                <a:solidFill>
                  <a:srgbClr val="FF0000"/>
                </a:solidFill>
              </a:rPr>
              <a:t>ıslak termometre</a:t>
            </a:r>
            <a:r>
              <a:rPr lang="tr-TR" sz="2800" b="1" dirty="0"/>
              <a:t>" sıcaklığıdır. </a:t>
            </a:r>
          </a:p>
        </p:txBody>
      </p:sp>
    </p:spTree>
    <p:extLst>
      <p:ext uri="{BB962C8B-B14F-4D97-AF65-F5344CB8AC3E}">
        <p14:creationId xmlns:p14="http://schemas.microsoft.com/office/powerpoint/2010/main" val="4169452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70000"/>
              </a:lnSpc>
              <a:spcBef>
                <a:spcPts val="600"/>
              </a:spcBef>
            </a:pPr>
            <a:r>
              <a:rPr lang="tr-TR" sz="2800" b="1" dirty="0"/>
              <a:t>Haznesinde, yukarıda açıklandığı gibi bir değişiklik yapılmamış olan, olağan termometre ise aynı koşullarda kısa sürede sabit bir sıcaklık gösterir. </a:t>
            </a:r>
          </a:p>
          <a:p>
            <a:pPr>
              <a:lnSpc>
                <a:spcPct val="170000"/>
              </a:lnSpc>
              <a:spcBef>
                <a:spcPts val="600"/>
              </a:spcBef>
            </a:pPr>
            <a:r>
              <a:rPr lang="tr-TR" sz="2800" b="1" dirty="0"/>
              <a:t>"</a:t>
            </a:r>
            <a:r>
              <a:rPr lang="tr-TR" sz="2800" b="1" dirty="0">
                <a:solidFill>
                  <a:srgbClr val="FF0000"/>
                </a:solidFill>
              </a:rPr>
              <a:t>Kuru termometre sıcaklığı</a:t>
            </a:r>
            <a:r>
              <a:rPr lang="tr-TR" sz="2800" b="1" dirty="0"/>
              <a:t>" denen bu sıcaklık daima, havanın </a:t>
            </a:r>
            <a:r>
              <a:rPr lang="tr-TR" sz="2800" b="1" dirty="0">
                <a:solidFill>
                  <a:srgbClr val="FF0000"/>
                </a:solidFill>
              </a:rPr>
              <a:t>ıslak termometre sıcaklığından daha yüksektir</a:t>
            </a:r>
            <a:r>
              <a:rPr lang="tr-TR" sz="2800" b="1" dirty="0"/>
              <a:t>. </a:t>
            </a:r>
          </a:p>
          <a:p>
            <a:pPr>
              <a:lnSpc>
                <a:spcPct val="170000"/>
              </a:lnSpc>
              <a:spcBef>
                <a:spcPts val="600"/>
              </a:spcBef>
            </a:pPr>
            <a:r>
              <a:rPr lang="tr-TR" sz="2800" b="1" dirty="0"/>
              <a:t>Bir havanın ıslak ve kuru termometre dereceleri arasındaki farka, "</a:t>
            </a:r>
            <a:r>
              <a:rPr lang="tr-TR" sz="2800" b="1" dirty="0">
                <a:solidFill>
                  <a:srgbClr val="FF0000"/>
                </a:solidFill>
              </a:rPr>
              <a:t>ıslak termometre alçaltısı</a:t>
            </a:r>
            <a:r>
              <a:rPr lang="tr-TR" sz="2800" b="1" dirty="0"/>
              <a:t>" (</a:t>
            </a:r>
            <a:r>
              <a:rPr lang="en-US" sz="2800" b="1" dirty="0"/>
              <a:t>Wet-bulb-depression</a:t>
            </a:r>
            <a:r>
              <a:rPr lang="tr-TR" sz="2800" b="1" dirty="0"/>
              <a:t>) denir. </a:t>
            </a:r>
          </a:p>
        </p:txBody>
      </p:sp>
    </p:spTree>
    <p:extLst>
      <p:ext uri="{BB962C8B-B14F-4D97-AF65-F5344CB8AC3E}">
        <p14:creationId xmlns:p14="http://schemas.microsoft.com/office/powerpoint/2010/main" val="3136773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70000"/>
              </a:lnSpc>
              <a:spcBef>
                <a:spcPts val="600"/>
              </a:spcBef>
            </a:pPr>
            <a:r>
              <a:rPr lang="tr-TR" sz="2800" b="1" dirty="0"/>
              <a:t>Kuru ve ıslak termometre dereceleri arasındaki </a:t>
            </a:r>
            <a:r>
              <a:rPr lang="tr-TR" sz="2800" b="1" dirty="0">
                <a:solidFill>
                  <a:srgbClr val="FF0000"/>
                </a:solidFill>
              </a:rPr>
              <a:t>fark</a:t>
            </a:r>
            <a:r>
              <a:rPr lang="tr-TR" sz="2800" b="1" dirty="0"/>
              <a:t> ile, </a:t>
            </a:r>
            <a:r>
              <a:rPr lang="tr-TR" sz="2800" b="1" dirty="0">
                <a:solidFill>
                  <a:srgbClr val="FF0000"/>
                </a:solidFill>
              </a:rPr>
              <a:t>havanın bağıl nemi </a:t>
            </a:r>
            <a:r>
              <a:rPr lang="tr-TR" sz="2800" b="1" dirty="0"/>
              <a:t>arasında sıkı bir bağıntı vardır. </a:t>
            </a:r>
          </a:p>
          <a:p>
            <a:pPr>
              <a:lnSpc>
                <a:spcPct val="170000"/>
              </a:lnSpc>
              <a:spcBef>
                <a:spcPts val="600"/>
              </a:spcBef>
            </a:pPr>
            <a:r>
              <a:rPr lang="tr-TR" sz="2800" b="1" dirty="0"/>
              <a:t>Başka bir ifadeyle, </a:t>
            </a:r>
            <a:r>
              <a:rPr lang="tr-TR" sz="2800" b="1" dirty="0">
                <a:solidFill>
                  <a:srgbClr val="FF0000"/>
                </a:solidFill>
              </a:rPr>
              <a:t>ıslak termometre alçaltısı</a:t>
            </a:r>
            <a:r>
              <a:rPr lang="tr-TR" sz="2800" b="1" dirty="0"/>
              <a:t>, havanın </a:t>
            </a:r>
            <a:r>
              <a:rPr lang="tr-TR" sz="2800" b="1" dirty="0">
                <a:solidFill>
                  <a:srgbClr val="00B050"/>
                </a:solidFill>
              </a:rPr>
              <a:t>bağıl neminin </a:t>
            </a:r>
            <a:r>
              <a:rPr lang="tr-TR" sz="2800" b="1" dirty="0"/>
              <a:t>bir fonksiyonudur. </a:t>
            </a:r>
          </a:p>
          <a:p>
            <a:pPr>
              <a:lnSpc>
                <a:spcPct val="170000"/>
              </a:lnSpc>
              <a:spcBef>
                <a:spcPts val="600"/>
              </a:spcBef>
            </a:pPr>
            <a:r>
              <a:rPr lang="tr-TR" sz="2800" b="1" dirty="0"/>
              <a:t>Kuru termometre sıcaklıkları aynı, fakat ıslak termometre sıcaklıkları farklı olan iki havanın bağıl nemleri de farklıdır. </a:t>
            </a:r>
          </a:p>
        </p:txBody>
      </p:sp>
    </p:spTree>
    <p:extLst>
      <p:ext uri="{BB962C8B-B14F-4D97-AF65-F5344CB8AC3E}">
        <p14:creationId xmlns:p14="http://schemas.microsoft.com/office/powerpoint/2010/main" val="832557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70000"/>
              </a:lnSpc>
              <a:spcBef>
                <a:spcPts val="600"/>
              </a:spcBef>
            </a:pPr>
            <a:r>
              <a:rPr lang="tr-TR" sz="2800" b="1" dirty="0"/>
              <a:t>Islak termometre alçaltısı (ITA) </a:t>
            </a:r>
            <a:r>
              <a:rPr lang="tr-TR" sz="2800" b="1" dirty="0">
                <a:solidFill>
                  <a:srgbClr val="00B050"/>
                </a:solidFill>
              </a:rPr>
              <a:t>büyüdükçe</a:t>
            </a:r>
            <a:r>
              <a:rPr lang="tr-TR" sz="2800" b="1" dirty="0"/>
              <a:t> havanın </a:t>
            </a:r>
            <a:r>
              <a:rPr lang="tr-TR" sz="2800" b="1" dirty="0">
                <a:solidFill>
                  <a:srgbClr val="00B0F0"/>
                </a:solidFill>
              </a:rPr>
              <a:t>bağıl nemi düşmektedir</a:t>
            </a:r>
            <a:r>
              <a:rPr lang="tr-TR" sz="2800" b="1" dirty="0"/>
              <a:t>. </a:t>
            </a:r>
          </a:p>
          <a:p>
            <a:pPr>
              <a:lnSpc>
                <a:spcPct val="170000"/>
              </a:lnSpc>
              <a:spcBef>
                <a:spcPts val="600"/>
              </a:spcBef>
            </a:pPr>
            <a:r>
              <a:rPr lang="tr-TR" sz="2800" b="1" dirty="0"/>
              <a:t>Örneğin kuru termometre sıcaklıkları 28°C olan iki farklı havadan, birincisinin ıslak termometre derecesi 20 (ITA=2.8 - 20= </a:t>
            </a:r>
            <a:r>
              <a:rPr lang="tr-TR" sz="2800" b="1" dirty="0">
                <a:solidFill>
                  <a:srgbClr val="00B050"/>
                </a:solidFill>
              </a:rPr>
              <a:t>8°C</a:t>
            </a:r>
            <a:r>
              <a:rPr lang="tr-TR" sz="2800" b="1" dirty="0"/>
              <a:t>), ikincisinin ıslak termometre derecesi 12°C (ITA=28 – 12 =</a:t>
            </a:r>
            <a:r>
              <a:rPr lang="tr-TR" sz="2800" b="1" dirty="0">
                <a:solidFill>
                  <a:srgbClr val="FF0000"/>
                </a:solidFill>
              </a:rPr>
              <a:t>16°C</a:t>
            </a:r>
            <a:r>
              <a:rPr lang="tr-TR" sz="2800" b="1" dirty="0"/>
              <a:t>) ise, birinci havanın </a:t>
            </a:r>
            <a:r>
              <a:rPr lang="tr-TR" sz="2800" b="1" dirty="0">
                <a:solidFill>
                  <a:srgbClr val="00B050"/>
                </a:solidFill>
              </a:rPr>
              <a:t>bağıl nemi %53</a:t>
            </a:r>
            <a:r>
              <a:rPr lang="tr-TR" sz="2800" b="1" dirty="0"/>
              <a:t>, ikinci havanın bağıl nemi ise </a:t>
            </a:r>
            <a:r>
              <a:rPr lang="tr-TR" sz="2800" b="1" dirty="0">
                <a:solidFill>
                  <a:srgbClr val="FF0000"/>
                </a:solidFill>
              </a:rPr>
              <a:t>%38</a:t>
            </a:r>
            <a:r>
              <a:rPr lang="tr-TR" sz="2800" b="1" dirty="0"/>
              <a:t>'dir. </a:t>
            </a:r>
          </a:p>
        </p:txBody>
      </p:sp>
    </p:spTree>
    <p:extLst>
      <p:ext uri="{BB962C8B-B14F-4D97-AF65-F5344CB8AC3E}">
        <p14:creationId xmlns:p14="http://schemas.microsoft.com/office/powerpoint/2010/main" val="732820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70000"/>
              </a:lnSpc>
              <a:spcBef>
                <a:spcPts val="600"/>
              </a:spcBef>
            </a:pPr>
            <a:r>
              <a:rPr lang="tr-TR" sz="2800" b="1" dirty="0" err="1"/>
              <a:t>Tablo'de</a:t>
            </a:r>
            <a:r>
              <a:rPr lang="tr-TR" sz="2800" b="1" dirty="0"/>
              <a:t> kuru termometre sıcaklığı ve ıslak termometre alçaltı değerlerine bağlı olarak havanın bağıl nem düzeyleri gösterilmiştir.</a:t>
            </a:r>
          </a:p>
        </p:txBody>
      </p:sp>
      <p:graphicFrame>
        <p:nvGraphicFramePr>
          <p:cNvPr id="2" name="Table 1"/>
          <p:cNvGraphicFramePr>
            <a:graphicFrameLocks noGrp="1"/>
          </p:cNvGraphicFramePr>
          <p:nvPr>
            <p:extLst>
              <p:ext uri="{D42A27DB-BD31-4B8C-83A1-F6EECF244321}">
                <p14:modId xmlns:p14="http://schemas.microsoft.com/office/powerpoint/2010/main" val="390374421"/>
              </p:ext>
            </p:extLst>
          </p:nvPr>
        </p:nvGraphicFramePr>
        <p:xfrm>
          <a:off x="1117308" y="2852936"/>
          <a:ext cx="10156825" cy="3569149"/>
        </p:xfrm>
        <a:graphic>
          <a:graphicData uri="http://schemas.openxmlformats.org/drawingml/2006/table">
            <a:tbl>
              <a:tblPr firstRow="1" firstCol="1" bandRow="1">
                <a:tableStyleId>{69012ECD-51FC-41F1-AA8D-1B2483CD663E}</a:tableStyleId>
              </a:tblPr>
              <a:tblGrid>
                <a:gridCol w="1968393">
                  <a:extLst>
                    <a:ext uri="{9D8B030D-6E8A-4147-A177-3AD203B41FA5}">
                      <a16:colId xmlns:a16="http://schemas.microsoft.com/office/drawing/2014/main" val="2452780906"/>
                    </a:ext>
                  </a:extLst>
                </a:gridCol>
                <a:gridCol w="524092">
                  <a:extLst>
                    <a:ext uri="{9D8B030D-6E8A-4147-A177-3AD203B41FA5}">
                      <a16:colId xmlns:a16="http://schemas.microsoft.com/office/drawing/2014/main" val="3114068567"/>
                    </a:ext>
                  </a:extLst>
                </a:gridCol>
                <a:gridCol w="522061">
                  <a:extLst>
                    <a:ext uri="{9D8B030D-6E8A-4147-A177-3AD203B41FA5}">
                      <a16:colId xmlns:a16="http://schemas.microsoft.com/office/drawing/2014/main" val="3002941772"/>
                    </a:ext>
                  </a:extLst>
                </a:gridCol>
                <a:gridCol w="522061">
                  <a:extLst>
                    <a:ext uri="{9D8B030D-6E8A-4147-A177-3AD203B41FA5}">
                      <a16:colId xmlns:a16="http://schemas.microsoft.com/office/drawing/2014/main" val="2111489704"/>
                    </a:ext>
                  </a:extLst>
                </a:gridCol>
                <a:gridCol w="522061">
                  <a:extLst>
                    <a:ext uri="{9D8B030D-6E8A-4147-A177-3AD203B41FA5}">
                      <a16:colId xmlns:a16="http://schemas.microsoft.com/office/drawing/2014/main" val="2980708088"/>
                    </a:ext>
                  </a:extLst>
                </a:gridCol>
                <a:gridCol w="522061">
                  <a:extLst>
                    <a:ext uri="{9D8B030D-6E8A-4147-A177-3AD203B41FA5}">
                      <a16:colId xmlns:a16="http://schemas.microsoft.com/office/drawing/2014/main" val="2901639642"/>
                    </a:ext>
                  </a:extLst>
                </a:gridCol>
                <a:gridCol w="522061">
                  <a:extLst>
                    <a:ext uri="{9D8B030D-6E8A-4147-A177-3AD203B41FA5}">
                      <a16:colId xmlns:a16="http://schemas.microsoft.com/office/drawing/2014/main" val="2046540934"/>
                    </a:ext>
                  </a:extLst>
                </a:gridCol>
                <a:gridCol w="522061">
                  <a:extLst>
                    <a:ext uri="{9D8B030D-6E8A-4147-A177-3AD203B41FA5}">
                      <a16:colId xmlns:a16="http://schemas.microsoft.com/office/drawing/2014/main" val="1011979656"/>
                    </a:ext>
                  </a:extLst>
                </a:gridCol>
                <a:gridCol w="522061">
                  <a:extLst>
                    <a:ext uri="{9D8B030D-6E8A-4147-A177-3AD203B41FA5}">
                      <a16:colId xmlns:a16="http://schemas.microsoft.com/office/drawing/2014/main" val="1239806145"/>
                    </a:ext>
                  </a:extLst>
                </a:gridCol>
                <a:gridCol w="696758">
                  <a:extLst>
                    <a:ext uri="{9D8B030D-6E8A-4147-A177-3AD203B41FA5}">
                      <a16:colId xmlns:a16="http://schemas.microsoft.com/office/drawing/2014/main" val="2246117315"/>
                    </a:ext>
                  </a:extLst>
                </a:gridCol>
                <a:gridCol w="696758">
                  <a:extLst>
                    <a:ext uri="{9D8B030D-6E8A-4147-A177-3AD203B41FA5}">
                      <a16:colId xmlns:a16="http://schemas.microsoft.com/office/drawing/2014/main" val="2070593115"/>
                    </a:ext>
                  </a:extLst>
                </a:gridCol>
                <a:gridCol w="696758">
                  <a:extLst>
                    <a:ext uri="{9D8B030D-6E8A-4147-A177-3AD203B41FA5}">
                      <a16:colId xmlns:a16="http://schemas.microsoft.com/office/drawing/2014/main" val="3847978094"/>
                    </a:ext>
                  </a:extLst>
                </a:gridCol>
                <a:gridCol w="696758">
                  <a:extLst>
                    <a:ext uri="{9D8B030D-6E8A-4147-A177-3AD203B41FA5}">
                      <a16:colId xmlns:a16="http://schemas.microsoft.com/office/drawing/2014/main" val="2488946449"/>
                    </a:ext>
                  </a:extLst>
                </a:gridCol>
                <a:gridCol w="702852">
                  <a:extLst>
                    <a:ext uri="{9D8B030D-6E8A-4147-A177-3AD203B41FA5}">
                      <a16:colId xmlns:a16="http://schemas.microsoft.com/office/drawing/2014/main" val="4099737615"/>
                    </a:ext>
                  </a:extLst>
                </a:gridCol>
                <a:gridCol w="520029">
                  <a:extLst>
                    <a:ext uri="{9D8B030D-6E8A-4147-A177-3AD203B41FA5}">
                      <a16:colId xmlns:a16="http://schemas.microsoft.com/office/drawing/2014/main" val="755019128"/>
                    </a:ext>
                  </a:extLst>
                </a:gridCol>
              </a:tblGrid>
              <a:tr h="0">
                <a:tc rowSpan="2">
                  <a:txBody>
                    <a:bodyPr/>
                    <a:lstStyle/>
                    <a:p>
                      <a:pPr marL="0" indent="0" algn="l">
                        <a:lnSpc>
                          <a:spcPct val="150000"/>
                        </a:lnSpc>
                        <a:spcAft>
                          <a:spcPts val="0"/>
                        </a:spcAft>
                      </a:pPr>
                      <a:r>
                        <a:rPr lang="tr-TR" sz="1600" dirty="0">
                          <a:effectLst/>
                        </a:rPr>
                        <a:t>Kuru termometre sıcaklığı, °C</a:t>
                      </a:r>
                      <a:endParaRPr lang="tr-T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gridSpan="14">
                  <a:txBody>
                    <a:bodyPr/>
                    <a:lstStyle/>
                    <a:p>
                      <a:pPr indent="180340" algn="ctr">
                        <a:lnSpc>
                          <a:spcPct val="120000"/>
                        </a:lnSpc>
                        <a:spcAft>
                          <a:spcPts val="600"/>
                        </a:spcAft>
                      </a:pPr>
                      <a:r>
                        <a:rPr lang="tr-TR" sz="1600" dirty="0">
                          <a:effectLst/>
                        </a:rPr>
                        <a:t>Bağıl nem oranları Islak termometre alçaltı değerleri (ITA) </a:t>
                      </a:r>
                    </a:p>
                  </a:txBody>
                  <a:tcPr marL="68580" marR="6858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848840632"/>
                  </a:ext>
                </a:extLst>
              </a:tr>
              <a:tr h="0">
                <a:tc vMerge="1">
                  <a:txBody>
                    <a:bodyPr/>
                    <a:lstStyle/>
                    <a:p>
                      <a:endParaRPr lang="tr-TR"/>
                    </a:p>
                  </a:txBody>
                  <a:tcPr/>
                </a:tc>
                <a:tc>
                  <a:txBody>
                    <a:bodyPr/>
                    <a:lstStyle/>
                    <a:p>
                      <a:pPr marL="648335" indent="-648335" algn="just">
                        <a:lnSpc>
                          <a:spcPct val="150000"/>
                        </a:lnSpc>
                        <a:spcAft>
                          <a:spcPts val="0"/>
                        </a:spcAft>
                      </a:pPr>
                      <a:r>
                        <a:rPr lang="tr-TR" sz="1600">
                          <a:effectLst/>
                        </a:rPr>
                        <a:t>1</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dirty="0">
                          <a:effectLst/>
                        </a:rPr>
                        <a:t>2</a:t>
                      </a:r>
                      <a:endParaRPr lang="tr-T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3</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4</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5</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6</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7</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8</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9</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10</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11</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12</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14</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16</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938648698"/>
                  </a:ext>
                </a:extLst>
              </a:tr>
              <a:tr h="0">
                <a:tc>
                  <a:txBody>
                    <a:bodyPr/>
                    <a:lstStyle/>
                    <a:p>
                      <a:pPr marL="648335" indent="-648335" algn="just">
                        <a:lnSpc>
                          <a:spcPct val="150000"/>
                        </a:lnSpc>
                        <a:spcAft>
                          <a:spcPts val="0"/>
                        </a:spcAft>
                      </a:pPr>
                      <a:r>
                        <a:rPr lang="tr-TR" sz="1600" dirty="0">
                          <a:effectLst/>
                        </a:rPr>
                        <a:t>0</a:t>
                      </a:r>
                      <a:endParaRPr lang="tr-T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81</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dirty="0">
                          <a:effectLst/>
                        </a:rPr>
                        <a:t>64</a:t>
                      </a:r>
                      <a:endParaRPr lang="tr-T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49</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36</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25</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14</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6</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 </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 </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 </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 </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 </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 </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 </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908071115"/>
                  </a:ext>
                </a:extLst>
              </a:tr>
              <a:tr h="0">
                <a:tc>
                  <a:txBody>
                    <a:bodyPr/>
                    <a:lstStyle/>
                    <a:p>
                      <a:pPr marL="648335" indent="-648335" algn="just">
                        <a:lnSpc>
                          <a:spcPct val="150000"/>
                        </a:lnSpc>
                        <a:spcAft>
                          <a:spcPts val="0"/>
                        </a:spcAft>
                      </a:pPr>
                      <a:r>
                        <a:rPr lang="tr-TR" sz="1600">
                          <a:effectLst/>
                        </a:rPr>
                        <a:t>4</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84</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70</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dirty="0">
                          <a:effectLst/>
                        </a:rPr>
                        <a:t>57</a:t>
                      </a:r>
                      <a:endParaRPr lang="tr-T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46</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36</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27</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20</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13</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9</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5</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 </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 </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 </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 </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173130477"/>
                  </a:ext>
                </a:extLst>
              </a:tr>
              <a:tr h="0">
                <a:tc>
                  <a:txBody>
                    <a:bodyPr/>
                    <a:lstStyle/>
                    <a:p>
                      <a:pPr marL="648335" indent="-648335" algn="just">
                        <a:lnSpc>
                          <a:spcPct val="150000"/>
                        </a:lnSpc>
                        <a:spcAft>
                          <a:spcPts val="0"/>
                        </a:spcAft>
                      </a:pPr>
                      <a:r>
                        <a:rPr lang="tr-TR" sz="1600">
                          <a:effectLst/>
                        </a:rPr>
                        <a:t>8</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87</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74</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64</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dirty="0">
                          <a:effectLst/>
                        </a:rPr>
                        <a:t>54</a:t>
                      </a:r>
                      <a:endParaRPr lang="tr-T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dirty="0">
                          <a:effectLst/>
                        </a:rPr>
                        <a:t>45</a:t>
                      </a:r>
                      <a:endParaRPr lang="tr-T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37</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30</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24</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18</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13</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9</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5</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 </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 </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49808798"/>
                  </a:ext>
                </a:extLst>
              </a:tr>
              <a:tr h="0">
                <a:tc>
                  <a:txBody>
                    <a:bodyPr/>
                    <a:lstStyle/>
                    <a:p>
                      <a:pPr marL="648335" indent="-648335" algn="just">
                        <a:lnSpc>
                          <a:spcPct val="150000"/>
                        </a:lnSpc>
                        <a:spcAft>
                          <a:spcPts val="0"/>
                        </a:spcAft>
                      </a:pPr>
                      <a:r>
                        <a:rPr lang="tr-TR" sz="1600">
                          <a:effectLst/>
                        </a:rPr>
                        <a:t>12</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88</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78</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68</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60</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dirty="0">
                          <a:effectLst/>
                        </a:rPr>
                        <a:t>52</a:t>
                      </a:r>
                      <a:endParaRPr lang="tr-T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dirty="0">
                          <a:effectLst/>
                        </a:rPr>
                        <a:t>45</a:t>
                      </a:r>
                      <a:endParaRPr lang="tr-T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38</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33</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28</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23</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19</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15</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9</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3</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120238480"/>
                  </a:ext>
                </a:extLst>
              </a:tr>
              <a:tr h="0">
                <a:tc>
                  <a:txBody>
                    <a:bodyPr/>
                    <a:lstStyle/>
                    <a:p>
                      <a:pPr marL="648335" indent="-648335" algn="just">
                        <a:lnSpc>
                          <a:spcPct val="150000"/>
                        </a:lnSpc>
                        <a:spcAft>
                          <a:spcPts val="0"/>
                        </a:spcAft>
                      </a:pPr>
                      <a:r>
                        <a:rPr lang="tr-TR" sz="1600">
                          <a:effectLst/>
                        </a:rPr>
                        <a:t>16</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90</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80</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72</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64</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57</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dirty="0">
                          <a:effectLst/>
                        </a:rPr>
                        <a:t>51</a:t>
                      </a:r>
                      <a:endParaRPr lang="tr-T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dirty="0">
                          <a:effectLst/>
                        </a:rPr>
                        <a:t>45</a:t>
                      </a:r>
                      <a:endParaRPr lang="tr-T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40</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35</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30</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26</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23</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17</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11</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527502445"/>
                  </a:ext>
                </a:extLst>
              </a:tr>
              <a:tr h="0">
                <a:tc>
                  <a:txBody>
                    <a:bodyPr/>
                    <a:lstStyle/>
                    <a:p>
                      <a:pPr marL="648335" indent="-648335" algn="just">
                        <a:lnSpc>
                          <a:spcPct val="150000"/>
                        </a:lnSpc>
                        <a:spcAft>
                          <a:spcPts val="0"/>
                        </a:spcAft>
                      </a:pPr>
                      <a:r>
                        <a:rPr lang="tr-TR" sz="1600">
                          <a:effectLst/>
                        </a:rPr>
                        <a:t>20</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91</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82</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75</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68</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61</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55</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50</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dirty="0">
                          <a:effectLst/>
                        </a:rPr>
                        <a:t>45</a:t>
                      </a:r>
                      <a:endParaRPr lang="tr-T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dirty="0">
                          <a:effectLst/>
                        </a:rPr>
                        <a:t>40</a:t>
                      </a:r>
                      <a:endParaRPr lang="tr-T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36</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32</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29</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23</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18</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76683891"/>
                  </a:ext>
                </a:extLst>
              </a:tr>
              <a:tr h="0">
                <a:tc>
                  <a:txBody>
                    <a:bodyPr/>
                    <a:lstStyle/>
                    <a:p>
                      <a:pPr marL="648335" indent="-648335" algn="just">
                        <a:lnSpc>
                          <a:spcPct val="150000"/>
                        </a:lnSpc>
                        <a:spcAft>
                          <a:spcPts val="0"/>
                        </a:spcAft>
                      </a:pPr>
                      <a:r>
                        <a:rPr lang="tr-TR" sz="1600">
                          <a:effectLst/>
                        </a:rPr>
                        <a:t>24</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92</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84</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77</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70</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65</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59</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54</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49</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dirty="0">
                          <a:effectLst/>
                        </a:rPr>
                        <a:t>45</a:t>
                      </a:r>
                      <a:endParaRPr lang="tr-T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dirty="0">
                          <a:effectLst/>
                        </a:rPr>
                        <a:t>41</a:t>
                      </a:r>
                      <a:endParaRPr lang="tr-T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37</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34</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28</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23</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873111649"/>
                  </a:ext>
                </a:extLst>
              </a:tr>
              <a:tr h="0">
                <a:tc>
                  <a:txBody>
                    <a:bodyPr/>
                    <a:lstStyle/>
                    <a:p>
                      <a:pPr marL="648335" indent="-648335" algn="just">
                        <a:lnSpc>
                          <a:spcPct val="150000"/>
                        </a:lnSpc>
                        <a:spcAft>
                          <a:spcPts val="0"/>
                        </a:spcAft>
                      </a:pPr>
                      <a:r>
                        <a:rPr lang="tr-TR" sz="1600">
                          <a:effectLst/>
                        </a:rPr>
                        <a:t>28</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92</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85</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79</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73</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67</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62</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57</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53</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49</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dirty="0">
                          <a:effectLst/>
                        </a:rPr>
                        <a:t>45</a:t>
                      </a:r>
                      <a:endParaRPr lang="tr-T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dirty="0">
                          <a:effectLst/>
                        </a:rPr>
                        <a:t>41</a:t>
                      </a:r>
                      <a:endParaRPr lang="tr-T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38</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32</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27</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724265407"/>
                  </a:ext>
                </a:extLst>
              </a:tr>
              <a:tr h="0">
                <a:tc>
                  <a:txBody>
                    <a:bodyPr/>
                    <a:lstStyle/>
                    <a:p>
                      <a:pPr marL="648335" indent="-648335" algn="just">
                        <a:lnSpc>
                          <a:spcPct val="150000"/>
                        </a:lnSpc>
                        <a:spcAft>
                          <a:spcPts val="0"/>
                        </a:spcAft>
                      </a:pPr>
                      <a:r>
                        <a:rPr lang="tr-TR" sz="1600">
                          <a:effectLst/>
                        </a:rPr>
                        <a:t>32</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93</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dirty="0">
                          <a:effectLst/>
                        </a:rPr>
                        <a:t>86</a:t>
                      </a:r>
                      <a:endParaRPr lang="tr-T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80</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75</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69</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64</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60</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56</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52</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a:effectLst/>
                        </a:rPr>
                        <a:t>48</a:t>
                      </a:r>
                      <a:endParaRPr lang="tr-T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dirty="0">
                          <a:effectLst/>
                        </a:rPr>
                        <a:t>45</a:t>
                      </a:r>
                      <a:endParaRPr lang="tr-T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dirty="0">
                          <a:effectLst/>
                        </a:rPr>
                        <a:t>42</a:t>
                      </a:r>
                      <a:endParaRPr lang="tr-T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dirty="0">
                          <a:effectLst/>
                        </a:rPr>
                        <a:t>36</a:t>
                      </a:r>
                      <a:endParaRPr lang="tr-T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648335" indent="-648335" algn="just">
                        <a:lnSpc>
                          <a:spcPct val="150000"/>
                        </a:lnSpc>
                        <a:spcAft>
                          <a:spcPts val="0"/>
                        </a:spcAft>
                      </a:pPr>
                      <a:r>
                        <a:rPr lang="tr-TR" sz="1600" dirty="0">
                          <a:effectLst/>
                        </a:rPr>
                        <a:t>31</a:t>
                      </a:r>
                      <a:endParaRPr lang="tr-T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264432375"/>
                  </a:ext>
                </a:extLst>
              </a:tr>
            </a:tbl>
          </a:graphicData>
        </a:graphic>
      </p:graphicFrame>
    </p:spTree>
    <p:extLst>
      <p:ext uri="{BB962C8B-B14F-4D97-AF65-F5344CB8AC3E}">
        <p14:creationId xmlns:p14="http://schemas.microsoft.com/office/powerpoint/2010/main" val="1843749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r>
              <a:rPr lang="tr-TR" b="1" dirty="0"/>
              <a:t>Örnek</a:t>
            </a:r>
            <a:endParaRPr lang="tr-TR" dirty="0"/>
          </a:p>
        </p:txBody>
      </p:sp>
      <p:sp>
        <p:nvSpPr>
          <p:cNvPr id="14" name="Content Placeholder 13"/>
          <p:cNvSpPr>
            <a:spLocks noGrp="1"/>
          </p:cNvSpPr>
          <p:nvPr>
            <p:ph idx="1"/>
          </p:nvPr>
        </p:nvSpPr>
        <p:spPr>
          <a:xfrm>
            <a:off x="1117308" y="1701800"/>
            <a:ext cx="10157355" cy="4751536"/>
          </a:xfrm>
        </p:spPr>
        <p:txBody>
          <a:bodyPr>
            <a:normAutofit lnSpcReduction="10000"/>
          </a:bodyPr>
          <a:lstStyle/>
          <a:p>
            <a:pPr>
              <a:lnSpc>
                <a:spcPct val="150000"/>
              </a:lnSpc>
            </a:pPr>
            <a:r>
              <a:rPr lang="tr-TR" sz="2800" b="1" dirty="0"/>
              <a:t>Kuru termometre sıcaklığı 32°C, ıslak termometre sıcaklığı 29°C olan havanın bağıl nemini Tablo yardımıyla saptayınız. </a:t>
            </a:r>
          </a:p>
          <a:p>
            <a:pPr>
              <a:lnSpc>
                <a:spcPct val="150000"/>
              </a:lnSpc>
            </a:pPr>
            <a:r>
              <a:rPr lang="tr-TR" sz="2800" b="1" dirty="0">
                <a:solidFill>
                  <a:srgbClr val="FF0000"/>
                </a:solidFill>
              </a:rPr>
              <a:t>Çözüm: </a:t>
            </a:r>
            <a:r>
              <a:rPr lang="tr-TR" sz="2800" b="1" dirty="0"/>
              <a:t>Önce ıslak termometre alçaltısı saptanır. ITA=32 – 29 = 3°C. Tabloda, 32°C yatay kolonu ile 3°C dikey kolonunun kesişme noktasındaki 80 değeri, havanın bağıl neminin %80 düzeyinde olduğunu gösterir. </a:t>
            </a:r>
          </a:p>
        </p:txBody>
      </p:sp>
    </p:spTree>
    <p:extLst>
      <p:ext uri="{BB962C8B-B14F-4D97-AF65-F5344CB8AC3E}">
        <p14:creationId xmlns:p14="http://schemas.microsoft.com/office/powerpoint/2010/main" val="372748252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r>
              <a:rPr lang="tr-TR" b="1" dirty="0">
                <a:solidFill>
                  <a:srgbClr val="FF0000"/>
                </a:solidFill>
              </a:rPr>
              <a:t>Örnek</a:t>
            </a:r>
            <a:endParaRPr lang="tr-TR" dirty="0">
              <a:solidFill>
                <a:srgbClr val="FF0000"/>
              </a:solidFill>
            </a:endParaRPr>
          </a:p>
        </p:txBody>
      </p:sp>
      <mc:AlternateContent xmlns:mc="http://schemas.openxmlformats.org/markup-compatibility/2006" xmlns:a14="http://schemas.microsoft.com/office/drawing/2010/main">
        <mc:Choice Requires="a14">
          <p:sp>
            <p:nvSpPr>
              <p:cNvPr id="14" name="Content Placeholder 13"/>
              <p:cNvSpPr>
                <a:spLocks noGrp="1"/>
              </p:cNvSpPr>
              <p:nvPr>
                <p:ph idx="1"/>
              </p:nvPr>
            </p:nvSpPr>
            <p:spPr>
              <a:xfrm>
                <a:off x="1117308" y="1701800"/>
                <a:ext cx="10157355" cy="4751536"/>
              </a:xfrm>
            </p:spPr>
            <p:txBody>
              <a:bodyPr>
                <a:normAutofit/>
              </a:bodyPr>
              <a:lstStyle/>
              <a:p>
                <a:pPr>
                  <a:lnSpc>
                    <a:spcPct val="150000"/>
                  </a:lnSpc>
                </a:pPr>
                <a:r>
                  <a:rPr lang="tr-TR" sz="2800" b="1" dirty="0"/>
                  <a:t>Kuru termometre sıcaklığı 63°C, </a:t>
                </a:r>
                <a:r>
                  <a:rPr lang="tr-TR" sz="2800" b="1" dirty="0" err="1"/>
                  <a:t>çiğlenme</a:t>
                </a:r>
                <a:r>
                  <a:rPr lang="tr-TR" sz="2800" b="1" dirty="0"/>
                  <a:t> noktası sıcaklığı 25°C ve ıslak termometre sıcaklığı 33°C olan havanın, </a:t>
                </a:r>
                <a:r>
                  <a:rPr lang="tr-TR" sz="2800" b="1" dirty="0">
                    <a:solidFill>
                      <a:srgbClr val="FF0000"/>
                    </a:solidFill>
                  </a:rPr>
                  <a:t>mutlak</a:t>
                </a:r>
                <a:r>
                  <a:rPr lang="tr-TR" sz="2800" b="1" dirty="0"/>
                  <a:t> </a:t>
                </a:r>
                <a:r>
                  <a:rPr lang="tr-TR" sz="2800" b="1" dirty="0">
                    <a:solidFill>
                      <a:srgbClr val="00B0F0"/>
                    </a:solidFill>
                  </a:rPr>
                  <a:t>ve bağıl nem </a:t>
                </a:r>
                <a:r>
                  <a:rPr lang="tr-TR" sz="2800" b="1" dirty="0"/>
                  <a:t>değerleriyle, </a:t>
                </a:r>
                <a:r>
                  <a:rPr lang="tr-TR" sz="2800" b="1" dirty="0">
                    <a:solidFill>
                      <a:srgbClr val="00B050"/>
                    </a:solidFill>
                  </a:rPr>
                  <a:t>nemli hacmini </a:t>
                </a:r>
                <a:r>
                  <a:rPr lang="tr-TR" sz="2800" b="1" dirty="0"/>
                  <a:t>hesaplayınız. </a:t>
                </a:r>
              </a:p>
              <a:p>
                <a:pPr marL="0" indent="0" algn="ctr">
                  <a:lnSpc>
                    <a:spcPct val="150000"/>
                  </a:lnSpc>
                  <a:buNone/>
                </a:pPr>
                <a14:m>
                  <m:oMath xmlns:m="http://schemas.openxmlformats.org/officeDocument/2006/math">
                    <m:r>
                      <a:rPr lang="tr-TR" sz="2800" b="1" i="1">
                        <a:latin typeface="Cambria Math" panose="02040503050406030204" pitchFamily="18" charset="0"/>
                      </a:rPr>
                      <m:t>𝐗</m:t>
                    </m:r>
                    <m:r>
                      <a:rPr lang="tr-TR" sz="2800" b="1">
                        <a:latin typeface="Cambria Math" panose="02040503050406030204" pitchFamily="18" charset="0"/>
                      </a:rPr>
                      <m:t>=</m:t>
                    </m:r>
                    <m:r>
                      <a:rPr lang="tr-TR" sz="2800" b="1" i="1">
                        <a:latin typeface="Cambria Math" panose="02040503050406030204" pitchFamily="18" charset="0"/>
                      </a:rPr>
                      <m:t>𝟎</m:t>
                    </m:r>
                    <m:r>
                      <a:rPr lang="tr-TR" sz="2800" b="1" i="1">
                        <a:latin typeface="Cambria Math" panose="02040503050406030204" pitchFamily="18" charset="0"/>
                      </a:rPr>
                      <m:t>.</m:t>
                    </m:r>
                    <m:r>
                      <a:rPr lang="tr-TR" sz="2800" b="1" i="1">
                        <a:latin typeface="Cambria Math" panose="02040503050406030204" pitchFamily="18" charset="0"/>
                      </a:rPr>
                      <m:t>𝟔𝟐𝟐</m:t>
                    </m:r>
                    <m:f>
                      <m:fPr>
                        <m:ctrlPr>
                          <a:rPr lang="tr-TR" sz="2800" b="1" i="1">
                            <a:latin typeface="Cambria Math" panose="02040503050406030204" pitchFamily="18" charset="0"/>
                          </a:rPr>
                        </m:ctrlPr>
                      </m:fPr>
                      <m:num>
                        <m:sSub>
                          <m:sSubPr>
                            <m:ctrlPr>
                              <a:rPr lang="tr-TR" sz="2800" b="1" i="1">
                                <a:latin typeface="Cambria Math" panose="02040503050406030204" pitchFamily="18" charset="0"/>
                              </a:rPr>
                            </m:ctrlPr>
                          </m:sSubPr>
                          <m:e>
                            <m:r>
                              <a:rPr lang="tr-TR" sz="2800" b="1" i="1">
                                <a:latin typeface="Cambria Math" panose="02040503050406030204" pitchFamily="18" charset="0"/>
                              </a:rPr>
                              <m:t>𝐩</m:t>
                            </m:r>
                          </m:e>
                          <m:sub>
                            <m:r>
                              <a:rPr lang="tr-TR" sz="2800" b="1" i="1">
                                <a:latin typeface="Cambria Math" panose="02040503050406030204" pitchFamily="18" charset="0"/>
                              </a:rPr>
                              <m:t>𝐬𝐛</m:t>
                            </m:r>
                          </m:sub>
                        </m:sSub>
                      </m:num>
                      <m:den>
                        <m:sSub>
                          <m:sSubPr>
                            <m:ctrlPr>
                              <a:rPr lang="tr-TR" sz="2800" b="1" i="1">
                                <a:latin typeface="Cambria Math" panose="02040503050406030204" pitchFamily="18" charset="0"/>
                              </a:rPr>
                            </m:ctrlPr>
                          </m:sSubPr>
                          <m:e>
                            <m:r>
                              <a:rPr lang="tr-TR" sz="2800" b="1" i="1">
                                <a:latin typeface="Cambria Math" panose="02040503050406030204" pitchFamily="18" charset="0"/>
                              </a:rPr>
                              <m:t>𝐏</m:t>
                            </m:r>
                          </m:e>
                          <m:sub>
                            <m:r>
                              <a:rPr lang="tr-TR" sz="2800" b="1" i="1">
                                <a:latin typeface="Cambria Math" panose="02040503050406030204" pitchFamily="18" charset="0"/>
                              </a:rPr>
                              <m:t>𝐁</m:t>
                            </m:r>
                          </m:sub>
                        </m:sSub>
                        <m:r>
                          <a:rPr lang="tr-TR" sz="2800" b="1" i="1">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𝐩</m:t>
                            </m:r>
                          </m:e>
                          <m:sub>
                            <m:r>
                              <a:rPr lang="tr-TR" sz="2800" b="1" i="1">
                                <a:latin typeface="Cambria Math" panose="02040503050406030204" pitchFamily="18" charset="0"/>
                              </a:rPr>
                              <m:t>𝐬𝐛</m:t>
                            </m:r>
                          </m:sub>
                        </m:sSub>
                      </m:den>
                    </m:f>
                  </m:oMath>
                </a14:m>
                <a:r>
                  <a:rPr lang="tr-TR" sz="2800" b="1" dirty="0"/>
                  <a:t>		 </a:t>
                </a:r>
                <a14:m>
                  <m:oMath xmlns:m="http://schemas.openxmlformats.org/officeDocument/2006/math">
                    <m:sSub>
                      <m:sSubPr>
                        <m:ctrlPr>
                          <a:rPr lang="tr-TR" sz="2800" b="1" i="1">
                            <a:latin typeface="Cambria Math" panose="02040503050406030204" pitchFamily="18" charset="0"/>
                          </a:rPr>
                        </m:ctrlPr>
                      </m:sSubPr>
                      <m:e>
                        <m:r>
                          <a:rPr lang="tr-TR" sz="2800" b="1" i="1">
                            <a:latin typeface="Cambria Math" panose="02040503050406030204" pitchFamily="18" charset="0"/>
                          </a:rPr>
                          <m:t>𝑾</m:t>
                        </m:r>
                      </m:e>
                      <m:sub>
                        <m:r>
                          <a:rPr lang="tr-TR" sz="2800" b="1" i="1">
                            <a:latin typeface="Cambria Math" panose="02040503050406030204" pitchFamily="18" charset="0"/>
                          </a:rPr>
                          <m:t>𝒓</m:t>
                        </m:r>
                      </m:sub>
                    </m:sSub>
                    <m:r>
                      <a:rPr lang="tr-TR" sz="2800" b="1">
                        <a:latin typeface="Cambria Math" panose="02040503050406030204" pitchFamily="18" charset="0"/>
                      </a:rPr>
                      <m:t>=</m:t>
                    </m:r>
                    <m:f>
                      <m:fPr>
                        <m:ctrlPr>
                          <a:rPr lang="tr-TR" sz="2800" b="1" i="1">
                            <a:latin typeface="Cambria Math" panose="02040503050406030204" pitchFamily="18" charset="0"/>
                          </a:rPr>
                        </m:ctrlPr>
                      </m:fPr>
                      <m:num>
                        <m:sSub>
                          <m:sSubPr>
                            <m:ctrlPr>
                              <a:rPr lang="tr-TR" sz="2800" b="1" i="1">
                                <a:latin typeface="Cambria Math" panose="02040503050406030204" pitchFamily="18" charset="0"/>
                              </a:rPr>
                            </m:ctrlPr>
                          </m:sSubPr>
                          <m:e>
                            <m:r>
                              <a:rPr lang="tr-TR" sz="2800" b="1" i="1">
                                <a:latin typeface="Cambria Math" panose="02040503050406030204" pitchFamily="18" charset="0"/>
                              </a:rPr>
                              <m:t>𝒑</m:t>
                            </m:r>
                          </m:e>
                          <m:sub>
                            <m:r>
                              <a:rPr lang="tr-TR" sz="2800" b="1" i="1">
                                <a:latin typeface="Cambria Math" panose="02040503050406030204" pitchFamily="18" charset="0"/>
                              </a:rPr>
                              <m:t>𝒔𝒃</m:t>
                            </m:r>
                          </m:sub>
                        </m:sSub>
                      </m:num>
                      <m:den>
                        <m:sSub>
                          <m:sSubPr>
                            <m:ctrlPr>
                              <a:rPr lang="tr-TR" sz="2800" b="1" i="1">
                                <a:latin typeface="Cambria Math" panose="02040503050406030204" pitchFamily="18" charset="0"/>
                              </a:rPr>
                            </m:ctrlPr>
                          </m:sSubPr>
                          <m:e>
                            <m:r>
                              <a:rPr lang="tr-TR" sz="2800" b="1" i="1">
                                <a:latin typeface="Cambria Math" panose="02040503050406030204" pitchFamily="18" charset="0"/>
                              </a:rPr>
                              <m:t>𝒑</m:t>
                            </m:r>
                          </m:e>
                          <m:sub>
                            <m:r>
                              <a:rPr lang="tr-TR" sz="2800" b="1" i="1">
                                <a:latin typeface="Cambria Math" panose="02040503050406030204" pitchFamily="18" charset="0"/>
                              </a:rPr>
                              <m:t>𝒔𝒃𝒅</m:t>
                            </m:r>
                          </m:sub>
                        </m:sSub>
                      </m:den>
                    </m:f>
                    <m:r>
                      <a:rPr lang="tr-TR" sz="2800" b="1" i="1">
                        <a:latin typeface="Cambria Math" panose="02040503050406030204" pitchFamily="18" charset="0"/>
                      </a:rPr>
                      <m:t>𝟏𝟎𝟎</m:t>
                    </m:r>
                  </m:oMath>
                </a14:m>
                <a:endParaRPr lang="tr-TR" sz="2800" b="1" dirty="0"/>
              </a:p>
            </p:txBody>
          </p:sp>
        </mc:Choice>
        <mc:Fallback xmlns="">
          <p:sp>
            <p:nvSpPr>
              <p:cNvPr id="14" name="Content Placeholder 13"/>
              <p:cNvSpPr>
                <a:spLocks noGrp="1" noRot="1" noChangeAspect="1" noMove="1" noResize="1" noEditPoints="1" noAdjustHandles="1" noChangeArrowheads="1" noChangeShapeType="1" noTextEdit="1"/>
              </p:cNvSpPr>
              <p:nvPr>
                <p:ph idx="1"/>
              </p:nvPr>
            </p:nvSpPr>
            <p:spPr>
              <a:xfrm>
                <a:off x="1117308" y="1701800"/>
                <a:ext cx="10157355" cy="4751536"/>
              </a:xfrm>
              <a:blipFill>
                <a:blip r:embed="rId2"/>
                <a:stretch>
                  <a:fillRect l="-780"/>
                </a:stretch>
              </a:blipFill>
            </p:spPr>
            <p:txBody>
              <a:bodyPr/>
              <a:lstStyle/>
              <a:p>
                <a:r>
                  <a:rPr lang="tr-TR">
                    <a:noFill/>
                  </a:rPr>
                  <a:t> </a:t>
                </a:r>
              </a:p>
            </p:txBody>
          </p:sp>
        </mc:Fallback>
      </mc:AlternateContent>
    </p:spTree>
    <p:extLst>
      <p:ext uri="{BB962C8B-B14F-4D97-AF65-F5344CB8AC3E}">
        <p14:creationId xmlns:p14="http://schemas.microsoft.com/office/powerpoint/2010/main" val="3030072110"/>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50000"/>
              </a:lnSpc>
            </a:pPr>
            <a:r>
              <a:rPr lang="tr-TR" sz="2800" b="1" dirty="0">
                <a:solidFill>
                  <a:srgbClr val="FF0000"/>
                </a:solidFill>
              </a:rPr>
              <a:t>Çözüm: </a:t>
            </a:r>
            <a:r>
              <a:rPr lang="tr-TR" sz="2800" b="1" dirty="0"/>
              <a:t>Doymuş buhar tablosundan (Ek-9) çiğlenme noktasındaki (25°C) ve ıslak termometre sıcaklığındaki (33°C) su buharı kısmi basınçları saptanır: </a:t>
            </a:r>
          </a:p>
          <a:p>
            <a:pPr>
              <a:lnSpc>
                <a:spcPct val="150000"/>
              </a:lnSpc>
            </a:pPr>
            <a:r>
              <a:rPr lang="tr-TR" sz="2800" b="1" dirty="0"/>
              <a:t>25°C'de su buharı kısmi basıncı, </a:t>
            </a:r>
            <a:r>
              <a:rPr lang="tr-TR" sz="2800" b="1" dirty="0" err="1"/>
              <a:t>p</a:t>
            </a:r>
            <a:r>
              <a:rPr lang="tr-TR" sz="2800" b="1" baseline="-25000" dirty="0" err="1"/>
              <a:t>sb</a:t>
            </a:r>
            <a:r>
              <a:rPr lang="tr-TR" sz="2800" b="1" dirty="0"/>
              <a:t> = 3.1599 kPa </a:t>
            </a:r>
          </a:p>
          <a:p>
            <a:pPr>
              <a:lnSpc>
                <a:spcPct val="150000"/>
              </a:lnSpc>
            </a:pPr>
            <a:r>
              <a:rPr lang="tr-TR" sz="2800" b="1" dirty="0"/>
              <a:t>33°C'de su buharı kısmi basıncı, </a:t>
            </a:r>
            <a:r>
              <a:rPr lang="tr-TR" sz="2800" b="1" dirty="0" err="1"/>
              <a:t>p</a:t>
            </a:r>
            <a:r>
              <a:rPr lang="tr-TR" sz="2800" b="1" baseline="-25000" dirty="0" err="1"/>
              <a:t>sb</a:t>
            </a:r>
            <a:r>
              <a:rPr lang="tr-TR" sz="2800" b="1" dirty="0"/>
              <a:t> = 5.0378 kPa </a:t>
            </a:r>
          </a:p>
          <a:p>
            <a:pPr>
              <a:lnSpc>
                <a:spcPct val="150000"/>
              </a:lnSpc>
            </a:pPr>
            <a:r>
              <a:rPr lang="tr-TR" sz="2800" b="1" dirty="0"/>
              <a:t>63°C'de su buhar, doyma basıncı, </a:t>
            </a:r>
            <a:r>
              <a:rPr lang="tr-TR" sz="2800" b="1" dirty="0" err="1"/>
              <a:t>p</a:t>
            </a:r>
            <a:r>
              <a:rPr lang="tr-TR" sz="2800" b="1" baseline="-25000" dirty="0" err="1"/>
              <a:t>sbd</a:t>
            </a:r>
            <a:r>
              <a:rPr lang="tr-TR" sz="2800" b="1" dirty="0"/>
              <a:t> = 22.88 kPa </a:t>
            </a:r>
          </a:p>
          <a:p>
            <a:pPr>
              <a:lnSpc>
                <a:spcPct val="150000"/>
              </a:lnSpc>
            </a:pPr>
            <a:r>
              <a:rPr lang="tr-TR" sz="2800" b="1" dirty="0"/>
              <a:t> </a:t>
            </a:r>
          </a:p>
        </p:txBody>
      </p:sp>
    </p:spTree>
    <p:extLst>
      <p:ext uri="{BB962C8B-B14F-4D97-AF65-F5344CB8AC3E}">
        <p14:creationId xmlns:p14="http://schemas.microsoft.com/office/powerpoint/2010/main" val="272186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4" name="Content Placeholder 13"/>
              <p:cNvSpPr>
                <a:spLocks noGrp="1"/>
              </p:cNvSpPr>
              <p:nvPr>
                <p:ph idx="1"/>
              </p:nvPr>
            </p:nvSpPr>
            <p:spPr>
              <a:xfrm>
                <a:off x="1117308" y="360000"/>
                <a:ext cx="10157355" cy="6192688"/>
              </a:xfrm>
            </p:spPr>
            <p:txBody>
              <a:bodyPr>
                <a:noAutofit/>
              </a:bodyPr>
              <a:lstStyle/>
              <a:p>
                <a:pPr>
                  <a:lnSpc>
                    <a:spcPct val="150000"/>
                  </a:lnSpc>
                </a:pPr>
                <a:r>
                  <a:rPr lang="tr-TR" sz="2800" b="1" dirty="0"/>
                  <a:t>Mutlak nem (X), </a:t>
                </a:r>
              </a:p>
              <a:p>
                <a:pPr marL="0" indent="0" algn="ctr">
                  <a:lnSpc>
                    <a:spcPct val="150000"/>
                  </a:lnSpc>
                  <a:buNone/>
                </a:pPr>
                <a14:m>
                  <m:oMathPara xmlns:m="http://schemas.openxmlformats.org/officeDocument/2006/math">
                    <m:oMathParaPr>
                      <m:jc m:val="centerGroup"/>
                    </m:oMathParaPr>
                    <m:oMath xmlns:m="http://schemas.openxmlformats.org/officeDocument/2006/math">
                      <m:r>
                        <a:rPr lang="tr-TR" sz="2800" b="1" i="1">
                          <a:latin typeface="Cambria Math" panose="02040503050406030204" pitchFamily="18" charset="0"/>
                        </a:rPr>
                        <m:t>𝐗</m:t>
                      </m:r>
                      <m:r>
                        <a:rPr lang="tr-TR" sz="2800" b="1">
                          <a:latin typeface="Cambria Math" panose="02040503050406030204" pitchFamily="18" charset="0"/>
                        </a:rPr>
                        <m:t>=</m:t>
                      </m:r>
                      <m:r>
                        <a:rPr lang="tr-TR" sz="2800" b="1" i="1">
                          <a:latin typeface="Cambria Math" panose="02040503050406030204" pitchFamily="18" charset="0"/>
                        </a:rPr>
                        <m:t>𝟎</m:t>
                      </m:r>
                      <m:r>
                        <a:rPr lang="tr-TR" sz="2800" b="1" i="1">
                          <a:latin typeface="Cambria Math" panose="02040503050406030204" pitchFamily="18" charset="0"/>
                        </a:rPr>
                        <m:t>.</m:t>
                      </m:r>
                      <m:r>
                        <a:rPr lang="tr-TR" sz="2800" b="1" i="1">
                          <a:latin typeface="Cambria Math" panose="02040503050406030204" pitchFamily="18" charset="0"/>
                        </a:rPr>
                        <m:t>𝟔𝟐𝟐</m:t>
                      </m:r>
                      <m:f>
                        <m:fPr>
                          <m:ctrlPr>
                            <a:rPr lang="tr-TR" sz="2800" b="1" i="1">
                              <a:latin typeface="Cambria Math" panose="02040503050406030204" pitchFamily="18" charset="0"/>
                            </a:rPr>
                          </m:ctrlPr>
                        </m:fPr>
                        <m:num>
                          <m:sSub>
                            <m:sSubPr>
                              <m:ctrlPr>
                                <a:rPr lang="tr-TR" sz="2800" b="1" i="1">
                                  <a:latin typeface="Cambria Math" panose="02040503050406030204" pitchFamily="18" charset="0"/>
                                </a:rPr>
                              </m:ctrlPr>
                            </m:sSubPr>
                            <m:e>
                              <m:r>
                                <a:rPr lang="tr-TR" sz="2800" b="1" i="1">
                                  <a:latin typeface="Cambria Math" panose="02040503050406030204" pitchFamily="18" charset="0"/>
                                </a:rPr>
                                <m:t>𝐩</m:t>
                              </m:r>
                            </m:e>
                            <m:sub>
                              <m:r>
                                <a:rPr lang="tr-TR" sz="2800" b="1" i="1">
                                  <a:latin typeface="Cambria Math" panose="02040503050406030204" pitchFamily="18" charset="0"/>
                                </a:rPr>
                                <m:t>𝐬𝐛</m:t>
                              </m:r>
                            </m:sub>
                          </m:sSub>
                        </m:num>
                        <m:den>
                          <m:sSub>
                            <m:sSubPr>
                              <m:ctrlPr>
                                <a:rPr lang="tr-TR" sz="2800" b="1" i="1">
                                  <a:latin typeface="Cambria Math" panose="02040503050406030204" pitchFamily="18" charset="0"/>
                                </a:rPr>
                              </m:ctrlPr>
                            </m:sSubPr>
                            <m:e>
                              <m:r>
                                <a:rPr lang="tr-TR" sz="2800" b="1" i="1">
                                  <a:latin typeface="Cambria Math" panose="02040503050406030204" pitchFamily="18" charset="0"/>
                                </a:rPr>
                                <m:t>𝐏</m:t>
                              </m:r>
                            </m:e>
                            <m:sub>
                              <m:r>
                                <a:rPr lang="tr-TR" sz="2800" b="1" i="1">
                                  <a:latin typeface="Cambria Math" panose="02040503050406030204" pitchFamily="18" charset="0"/>
                                </a:rPr>
                                <m:t>𝐁</m:t>
                              </m:r>
                            </m:sub>
                          </m:sSub>
                          <m:r>
                            <a:rPr lang="tr-TR" sz="2800" b="1" i="1">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𝐩</m:t>
                              </m:r>
                            </m:e>
                            <m:sub>
                              <m:r>
                                <a:rPr lang="tr-TR" sz="2800" b="1" i="1">
                                  <a:latin typeface="Cambria Math" panose="02040503050406030204" pitchFamily="18" charset="0"/>
                                </a:rPr>
                                <m:t>𝐬𝐛</m:t>
                              </m:r>
                            </m:sub>
                          </m:sSub>
                        </m:den>
                      </m:f>
                      <m:r>
                        <a:rPr lang="tr-TR" sz="2800" b="1" i="1">
                          <a:latin typeface="Cambria Math" panose="02040503050406030204" pitchFamily="18" charset="0"/>
                        </a:rPr>
                        <m:t>=</m:t>
                      </m:r>
                      <m:f>
                        <m:fPr>
                          <m:ctrlPr>
                            <a:rPr lang="tr-TR" sz="2800" b="1" i="1">
                              <a:latin typeface="Cambria Math" panose="02040503050406030204" pitchFamily="18" charset="0"/>
                            </a:rPr>
                          </m:ctrlPr>
                        </m:fPr>
                        <m:num>
                          <m:r>
                            <a:rPr lang="tr-TR" sz="2800" b="1" i="1">
                              <a:latin typeface="Cambria Math" panose="02040503050406030204" pitchFamily="18" charset="0"/>
                            </a:rPr>
                            <m:t>𝟑</m:t>
                          </m:r>
                          <m:r>
                            <a:rPr lang="tr-TR" sz="2800" b="1" i="1">
                              <a:latin typeface="Cambria Math" panose="02040503050406030204" pitchFamily="18" charset="0"/>
                            </a:rPr>
                            <m:t>.</m:t>
                          </m:r>
                          <m:r>
                            <a:rPr lang="tr-TR" sz="2800" b="1" i="1">
                              <a:latin typeface="Cambria Math" panose="02040503050406030204" pitchFamily="18" charset="0"/>
                            </a:rPr>
                            <m:t>𝟏𝟓𝟗𝟗</m:t>
                          </m:r>
                        </m:num>
                        <m:den>
                          <m:r>
                            <a:rPr lang="tr-TR" sz="2800" b="1" i="1">
                              <a:latin typeface="Cambria Math" panose="02040503050406030204" pitchFamily="18" charset="0"/>
                            </a:rPr>
                            <m:t>𝟏𝟎𝟏</m:t>
                          </m:r>
                          <m:r>
                            <a:rPr lang="tr-TR" sz="2800" b="1" i="1">
                              <a:latin typeface="Cambria Math" panose="02040503050406030204" pitchFamily="18" charset="0"/>
                            </a:rPr>
                            <m:t>.</m:t>
                          </m:r>
                          <m:r>
                            <a:rPr lang="tr-TR" sz="2800" b="1" i="1">
                              <a:latin typeface="Cambria Math" panose="02040503050406030204" pitchFamily="18" charset="0"/>
                            </a:rPr>
                            <m:t>𝟑𝟐𝟓</m:t>
                          </m:r>
                          <m:r>
                            <a:rPr lang="tr-TR" sz="2800" b="1" i="1">
                              <a:latin typeface="Cambria Math" panose="02040503050406030204" pitchFamily="18" charset="0"/>
                            </a:rPr>
                            <m:t>−</m:t>
                          </m:r>
                          <m:r>
                            <a:rPr lang="tr-TR" sz="2800" b="1" i="1">
                              <a:latin typeface="Cambria Math" panose="02040503050406030204" pitchFamily="18" charset="0"/>
                            </a:rPr>
                            <m:t>𝟑</m:t>
                          </m:r>
                          <m:r>
                            <a:rPr lang="tr-TR" sz="2800" b="1" i="1">
                              <a:latin typeface="Cambria Math" panose="02040503050406030204" pitchFamily="18" charset="0"/>
                            </a:rPr>
                            <m:t>.</m:t>
                          </m:r>
                          <m:r>
                            <a:rPr lang="tr-TR" sz="2800" b="1" i="1">
                              <a:latin typeface="Cambria Math" panose="02040503050406030204" pitchFamily="18" charset="0"/>
                            </a:rPr>
                            <m:t>𝟏𝟓𝟗𝟗</m:t>
                          </m:r>
                        </m:den>
                      </m:f>
                    </m:oMath>
                  </m:oMathPara>
                </a14:m>
                <a:endParaRPr lang="tr-TR" sz="2800" b="1" dirty="0"/>
              </a:p>
              <a:p>
                <a:pPr marL="0" indent="0" algn="ctr">
                  <a:lnSpc>
                    <a:spcPct val="150000"/>
                  </a:lnSpc>
                  <a:buNone/>
                </a:pPr>
                <a:r>
                  <a:rPr lang="tr-TR" sz="2800" b="1" dirty="0"/>
                  <a:t>X = 0.020 kg-su/kg-KH</a:t>
                </a:r>
              </a:p>
              <a:p>
                <a:pPr>
                  <a:lnSpc>
                    <a:spcPct val="150000"/>
                  </a:lnSpc>
                </a:pPr>
                <a:r>
                  <a:rPr lang="tr-TR" sz="2800" b="1" dirty="0"/>
                  <a:t>Bağıl nem (</a:t>
                </a:r>
                <a:r>
                  <a:rPr lang="tr-TR" sz="2800" b="1" dirty="0" err="1"/>
                  <a:t>W</a:t>
                </a:r>
                <a:r>
                  <a:rPr lang="tr-TR" sz="2800" b="1" baseline="-25000" dirty="0" err="1"/>
                  <a:t>r</a:t>
                </a:r>
                <a:r>
                  <a:rPr lang="tr-TR" sz="2800" b="1" dirty="0"/>
                  <a:t>)</a:t>
                </a:r>
              </a:p>
              <a:p>
                <a:pPr marL="0" indent="0" algn="ctr">
                  <a:lnSpc>
                    <a:spcPct val="150000"/>
                  </a:lnSpc>
                  <a:buNone/>
                </a:pPr>
                <a14:m>
                  <m:oMathPara xmlns:m="http://schemas.openxmlformats.org/officeDocument/2006/math">
                    <m:oMathParaPr>
                      <m:jc m:val="centerGroup"/>
                    </m:oMathParaPr>
                    <m:oMath xmlns:m="http://schemas.openxmlformats.org/officeDocument/2006/math">
                      <m:sSub>
                        <m:sSubPr>
                          <m:ctrlPr>
                            <a:rPr lang="tr-TR" sz="2800" b="1" i="1">
                              <a:latin typeface="Cambria Math" panose="02040503050406030204" pitchFamily="18" charset="0"/>
                            </a:rPr>
                          </m:ctrlPr>
                        </m:sSubPr>
                        <m:e>
                          <m:r>
                            <a:rPr lang="tr-TR" sz="2800" b="1" i="1">
                              <a:latin typeface="Cambria Math" panose="02040503050406030204" pitchFamily="18" charset="0"/>
                            </a:rPr>
                            <m:t>𝐖</m:t>
                          </m:r>
                        </m:e>
                        <m:sub>
                          <m:r>
                            <a:rPr lang="tr-TR" sz="2800" b="1" i="1">
                              <a:latin typeface="Cambria Math" panose="02040503050406030204" pitchFamily="18" charset="0"/>
                            </a:rPr>
                            <m:t>𝐫</m:t>
                          </m:r>
                        </m:sub>
                      </m:sSub>
                      <m:r>
                        <a:rPr lang="tr-TR" sz="2800" b="1">
                          <a:latin typeface="Cambria Math" panose="02040503050406030204" pitchFamily="18" charset="0"/>
                        </a:rPr>
                        <m:t>=</m:t>
                      </m:r>
                      <m:f>
                        <m:fPr>
                          <m:ctrlPr>
                            <a:rPr lang="tr-TR" sz="2800" b="1" i="1">
                              <a:latin typeface="Cambria Math" panose="02040503050406030204" pitchFamily="18" charset="0"/>
                            </a:rPr>
                          </m:ctrlPr>
                        </m:fPr>
                        <m:num>
                          <m:r>
                            <a:rPr lang="tr-TR" sz="2800" b="1" i="1">
                              <a:latin typeface="Cambria Math" panose="02040503050406030204" pitchFamily="18" charset="0"/>
                            </a:rPr>
                            <m:t>𝟑</m:t>
                          </m:r>
                          <m:r>
                            <a:rPr lang="tr-TR" sz="2800" b="1">
                              <a:latin typeface="Cambria Math" panose="02040503050406030204" pitchFamily="18" charset="0"/>
                            </a:rPr>
                            <m:t>.</m:t>
                          </m:r>
                          <m:r>
                            <a:rPr lang="tr-TR" sz="2800" b="1" i="1">
                              <a:latin typeface="Cambria Math" panose="02040503050406030204" pitchFamily="18" charset="0"/>
                            </a:rPr>
                            <m:t>𝟏𝟓𝟗𝟗</m:t>
                          </m:r>
                        </m:num>
                        <m:den>
                          <m:r>
                            <a:rPr lang="tr-TR" sz="2800" b="1" i="1">
                              <a:latin typeface="Cambria Math" panose="02040503050406030204" pitchFamily="18" charset="0"/>
                            </a:rPr>
                            <m:t>𝟐𝟐</m:t>
                          </m:r>
                          <m:r>
                            <a:rPr lang="tr-TR" sz="2800" b="1">
                              <a:latin typeface="Cambria Math" panose="02040503050406030204" pitchFamily="18" charset="0"/>
                            </a:rPr>
                            <m:t>.</m:t>
                          </m:r>
                          <m:r>
                            <a:rPr lang="tr-TR" sz="2800" b="1" i="1">
                              <a:latin typeface="Cambria Math" panose="02040503050406030204" pitchFamily="18" charset="0"/>
                            </a:rPr>
                            <m:t>𝟖𝟖</m:t>
                          </m:r>
                        </m:den>
                      </m:f>
                      <m:r>
                        <a:rPr lang="tr-TR" sz="2800" b="1">
                          <a:latin typeface="Cambria Math" panose="02040503050406030204" pitchFamily="18" charset="0"/>
                        </a:rPr>
                        <m:t>(</m:t>
                      </m:r>
                      <m:r>
                        <a:rPr lang="tr-TR" sz="2800" b="1" i="1">
                          <a:latin typeface="Cambria Math" panose="02040503050406030204" pitchFamily="18" charset="0"/>
                        </a:rPr>
                        <m:t>𝟏𝟎𝟎</m:t>
                      </m:r>
                      <m:r>
                        <a:rPr lang="tr-TR" sz="2800" b="1">
                          <a:latin typeface="Cambria Math" panose="02040503050406030204" pitchFamily="18" charset="0"/>
                        </a:rPr>
                        <m:t>)</m:t>
                      </m:r>
                    </m:oMath>
                  </m:oMathPara>
                </a14:m>
                <a:endParaRPr lang="tr-TR" sz="2800" b="1" dirty="0"/>
              </a:p>
              <a:p>
                <a:pPr marL="0" indent="0" algn="ctr">
                  <a:lnSpc>
                    <a:spcPct val="150000"/>
                  </a:lnSpc>
                  <a:buNone/>
                </a:pPr>
                <a:r>
                  <a:rPr lang="tr-TR" sz="2800" b="1" dirty="0" err="1"/>
                  <a:t>W</a:t>
                </a:r>
                <a:r>
                  <a:rPr lang="tr-TR" sz="2800" b="1" baseline="-25000" dirty="0" err="1"/>
                  <a:t>r</a:t>
                </a:r>
                <a:r>
                  <a:rPr lang="tr-TR" sz="2800" b="1" dirty="0"/>
                  <a:t>= %13.81</a:t>
                </a:r>
              </a:p>
            </p:txBody>
          </p:sp>
        </mc:Choice>
        <mc:Fallback>
          <p:sp>
            <p:nvSpPr>
              <p:cNvPr id="14" name="Content Placeholder 13"/>
              <p:cNvSpPr>
                <a:spLocks noGrp="1" noRot="1" noChangeAspect="1" noMove="1" noResize="1" noEditPoints="1" noAdjustHandles="1" noChangeArrowheads="1" noChangeShapeType="1" noTextEdit="1"/>
              </p:cNvSpPr>
              <p:nvPr>
                <p:ph idx="1"/>
              </p:nvPr>
            </p:nvSpPr>
            <p:spPr>
              <a:xfrm>
                <a:off x="1117308" y="360000"/>
                <a:ext cx="10157355" cy="6192688"/>
              </a:xfrm>
              <a:blipFill>
                <a:blip r:embed="rId2"/>
                <a:stretch>
                  <a:fillRect l="-780"/>
                </a:stretch>
              </a:blipFill>
            </p:spPr>
            <p:txBody>
              <a:bodyPr/>
              <a:lstStyle/>
              <a:p>
                <a:r>
                  <a:rPr lang="tr-TR">
                    <a:noFill/>
                  </a:rPr>
                  <a:t> </a:t>
                </a:r>
              </a:p>
            </p:txBody>
          </p:sp>
        </mc:Fallback>
      </mc:AlternateContent>
    </p:spTree>
    <p:extLst>
      <p:ext uri="{BB962C8B-B14F-4D97-AF65-F5344CB8AC3E}">
        <p14:creationId xmlns:p14="http://schemas.microsoft.com/office/powerpoint/2010/main" val="3844717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4" name="Content Placeholder 13"/>
              <p:cNvSpPr>
                <a:spLocks noGrp="1"/>
              </p:cNvSpPr>
              <p:nvPr>
                <p:ph idx="1"/>
              </p:nvPr>
            </p:nvSpPr>
            <p:spPr>
              <a:xfrm>
                <a:off x="1117308" y="360000"/>
                <a:ext cx="10157355" cy="6192688"/>
              </a:xfrm>
            </p:spPr>
            <p:txBody>
              <a:bodyPr>
                <a:noAutofit/>
              </a:bodyPr>
              <a:lstStyle/>
              <a:p>
                <a:pPr>
                  <a:lnSpc>
                    <a:spcPct val="150000"/>
                  </a:lnSpc>
                </a:pPr>
                <a:r>
                  <a:rPr lang="tr-TR" sz="2800" b="1" dirty="0"/>
                  <a:t>Havanın nemli hacmi (</a:t>
                </a:r>
                <a:r>
                  <a:rPr lang="tr-TR" sz="2800" b="1" dirty="0" err="1"/>
                  <a:t>V</a:t>
                </a:r>
                <a:r>
                  <a:rPr lang="tr-TR" sz="2800" b="1" baseline="-25000" dirty="0" err="1"/>
                  <a:t>nh</a:t>
                </a:r>
                <a:r>
                  <a:rPr lang="tr-TR" sz="2800" b="1" dirty="0"/>
                  <a:t>)</a:t>
                </a:r>
              </a:p>
              <a:p>
                <a:pPr marL="0" indent="0" algn="ctr">
                  <a:lnSpc>
                    <a:spcPct val="150000"/>
                  </a:lnSpc>
                  <a:buNone/>
                </a:pPr>
                <a14:m>
                  <m:oMathPara xmlns:m="http://schemas.openxmlformats.org/officeDocument/2006/math">
                    <m:oMathParaPr>
                      <m:jc m:val="centerGroup"/>
                    </m:oMathParaPr>
                    <m:oMath xmlns:m="http://schemas.openxmlformats.org/officeDocument/2006/math">
                      <m:sSub>
                        <m:sSubPr>
                          <m:ctrlPr>
                            <a:rPr lang="tr-TR" sz="2800" b="1" i="1">
                              <a:latin typeface="Cambria Math" panose="02040503050406030204" pitchFamily="18" charset="0"/>
                            </a:rPr>
                          </m:ctrlPr>
                        </m:sSubPr>
                        <m:e>
                          <m:r>
                            <a:rPr lang="tr-TR" sz="2800" b="1" i="1">
                              <a:latin typeface="Cambria Math" panose="02040503050406030204" pitchFamily="18" charset="0"/>
                            </a:rPr>
                            <m:t>𝐕</m:t>
                          </m:r>
                        </m:e>
                        <m:sub>
                          <m:r>
                            <a:rPr lang="tr-TR" sz="2800" b="1" i="1">
                              <a:latin typeface="Cambria Math" panose="02040503050406030204" pitchFamily="18" charset="0"/>
                            </a:rPr>
                            <m:t>𝐧𝐡</m:t>
                          </m:r>
                        </m:sub>
                      </m:sSub>
                      <m:r>
                        <a:rPr lang="tr-TR" sz="2800" b="1">
                          <a:latin typeface="Cambria Math" panose="02040503050406030204" pitchFamily="18" charset="0"/>
                        </a:rPr>
                        <m:t>=(</m:t>
                      </m:r>
                      <m:r>
                        <a:rPr lang="tr-TR" sz="2800" b="1" i="1">
                          <a:latin typeface="Cambria Math" panose="02040503050406030204" pitchFamily="18" charset="0"/>
                        </a:rPr>
                        <m:t>𝟎</m:t>
                      </m:r>
                      <m:r>
                        <a:rPr lang="tr-TR" sz="2800" b="1">
                          <a:latin typeface="Cambria Math" panose="02040503050406030204" pitchFamily="18" charset="0"/>
                        </a:rPr>
                        <m:t>.</m:t>
                      </m:r>
                      <m:r>
                        <a:rPr lang="tr-TR" sz="2800" b="1" i="1">
                          <a:latin typeface="Cambria Math" panose="02040503050406030204" pitchFamily="18" charset="0"/>
                        </a:rPr>
                        <m:t>𝟎𝟖𝟐</m:t>
                      </m:r>
                      <m:r>
                        <a:rPr lang="tr-TR" sz="2800" b="1">
                          <a:latin typeface="Cambria Math" panose="02040503050406030204" pitchFamily="18" charset="0"/>
                        </a:rPr>
                        <m:t> (</m:t>
                      </m:r>
                      <m:r>
                        <a:rPr lang="tr-TR" sz="2800" b="1" i="1">
                          <a:latin typeface="Cambria Math" panose="02040503050406030204" pitchFamily="18" charset="0"/>
                        </a:rPr>
                        <m:t>𝟔𝟑</m:t>
                      </m:r>
                      <m:r>
                        <a:rPr lang="tr-TR" sz="2800" b="1">
                          <a:latin typeface="Cambria Math" panose="02040503050406030204" pitchFamily="18" charset="0"/>
                        </a:rPr>
                        <m:t>)+</m:t>
                      </m:r>
                      <m:r>
                        <a:rPr lang="tr-TR" sz="2800" b="1" i="1">
                          <a:latin typeface="Cambria Math" panose="02040503050406030204" pitchFamily="18" charset="0"/>
                        </a:rPr>
                        <m:t>𝟐𝟐</m:t>
                      </m:r>
                      <m:r>
                        <a:rPr lang="tr-TR" sz="2800" b="1">
                          <a:latin typeface="Cambria Math" panose="02040503050406030204" pitchFamily="18" charset="0"/>
                        </a:rPr>
                        <m:t>.</m:t>
                      </m:r>
                      <m:r>
                        <a:rPr lang="tr-TR" sz="2800" b="1" i="1">
                          <a:latin typeface="Cambria Math" panose="02040503050406030204" pitchFamily="18" charset="0"/>
                        </a:rPr>
                        <m:t>𝟒</m:t>
                      </m:r>
                      <m:r>
                        <a:rPr lang="tr-TR" sz="2800" b="1">
                          <a:latin typeface="Cambria Math" panose="02040503050406030204" pitchFamily="18" charset="0"/>
                        </a:rPr>
                        <m:t>)</m:t>
                      </m:r>
                      <m:d>
                        <m:dPr>
                          <m:ctrlPr>
                            <a:rPr lang="tr-TR" sz="2800" b="1" i="1">
                              <a:latin typeface="Cambria Math" panose="02040503050406030204" pitchFamily="18" charset="0"/>
                            </a:rPr>
                          </m:ctrlPr>
                        </m:dPr>
                        <m:e>
                          <m:f>
                            <m:fPr>
                              <m:ctrlPr>
                                <a:rPr lang="tr-TR" sz="2800" b="1" i="1">
                                  <a:latin typeface="Cambria Math" panose="02040503050406030204" pitchFamily="18" charset="0"/>
                                </a:rPr>
                              </m:ctrlPr>
                            </m:fPr>
                            <m:num>
                              <m:r>
                                <a:rPr lang="tr-TR" sz="2800" b="1" i="1">
                                  <a:latin typeface="Cambria Math" panose="02040503050406030204" pitchFamily="18" charset="0"/>
                                </a:rPr>
                                <m:t>𝟏</m:t>
                              </m:r>
                            </m:num>
                            <m:den>
                              <m:r>
                                <a:rPr lang="tr-TR" sz="2800" b="1" i="1">
                                  <a:latin typeface="Cambria Math" panose="02040503050406030204" pitchFamily="18" charset="0"/>
                                </a:rPr>
                                <m:t>𝟐𝟗</m:t>
                              </m:r>
                            </m:den>
                          </m:f>
                          <m:r>
                            <a:rPr lang="tr-TR" sz="2800" b="1">
                              <a:latin typeface="Cambria Math" panose="02040503050406030204" pitchFamily="18" charset="0"/>
                            </a:rPr>
                            <m:t>+</m:t>
                          </m:r>
                          <m:f>
                            <m:fPr>
                              <m:ctrlPr>
                                <a:rPr lang="tr-TR" sz="2800" b="1" i="1">
                                  <a:latin typeface="Cambria Math" panose="02040503050406030204" pitchFamily="18" charset="0"/>
                                </a:rPr>
                              </m:ctrlPr>
                            </m:fPr>
                            <m:num>
                              <m:r>
                                <a:rPr lang="tr-TR" sz="2800" b="1" i="1">
                                  <a:latin typeface="Cambria Math" panose="02040503050406030204" pitchFamily="18" charset="0"/>
                                </a:rPr>
                                <m:t>𝟎</m:t>
                              </m:r>
                              <m:r>
                                <a:rPr lang="tr-TR" sz="2800" b="1">
                                  <a:latin typeface="Cambria Math" panose="02040503050406030204" pitchFamily="18" charset="0"/>
                                </a:rPr>
                                <m:t>.</m:t>
                              </m:r>
                              <m:r>
                                <a:rPr lang="tr-TR" sz="2800" b="1" i="1">
                                  <a:latin typeface="Cambria Math" panose="02040503050406030204" pitchFamily="18" charset="0"/>
                                </a:rPr>
                                <m:t>𝟎𝟐</m:t>
                              </m:r>
                            </m:num>
                            <m:den>
                              <m:r>
                                <a:rPr lang="tr-TR" sz="2800" b="1" i="1">
                                  <a:latin typeface="Cambria Math" panose="02040503050406030204" pitchFamily="18" charset="0"/>
                                </a:rPr>
                                <m:t>𝟏𝟖</m:t>
                              </m:r>
                            </m:den>
                          </m:f>
                        </m:e>
                      </m:d>
                    </m:oMath>
                  </m:oMathPara>
                </a14:m>
                <a:endParaRPr lang="tr-TR" sz="2800" b="1" dirty="0"/>
              </a:p>
              <a:p>
                <a:pPr marL="0" indent="0" algn="ctr">
                  <a:lnSpc>
                    <a:spcPct val="150000"/>
                  </a:lnSpc>
                  <a:buNone/>
                </a:pPr>
                <a:r>
                  <a:rPr lang="tr-TR" sz="2800" b="1" dirty="0" err="1"/>
                  <a:t>V</a:t>
                </a:r>
                <a:r>
                  <a:rPr lang="tr-TR" sz="2800" b="1" baseline="-25000" dirty="0" err="1"/>
                  <a:t>nh</a:t>
                </a:r>
                <a:r>
                  <a:rPr lang="tr-TR" sz="2800" b="1" dirty="0"/>
                  <a:t> = 0.981 m</a:t>
                </a:r>
                <a:r>
                  <a:rPr lang="tr-TR" sz="2800" b="1" baseline="30000" dirty="0"/>
                  <a:t>3</a:t>
                </a:r>
                <a:r>
                  <a:rPr lang="tr-TR" sz="2800" b="1" dirty="0"/>
                  <a:t>/kg-KH </a:t>
                </a:r>
              </a:p>
            </p:txBody>
          </p:sp>
        </mc:Choice>
        <mc:Fallback>
          <p:sp>
            <p:nvSpPr>
              <p:cNvPr id="14" name="Content Placeholder 13"/>
              <p:cNvSpPr>
                <a:spLocks noGrp="1" noRot="1" noChangeAspect="1" noMove="1" noResize="1" noEditPoints="1" noAdjustHandles="1" noChangeArrowheads="1" noChangeShapeType="1" noTextEdit="1"/>
              </p:cNvSpPr>
              <p:nvPr>
                <p:ph idx="1"/>
              </p:nvPr>
            </p:nvSpPr>
            <p:spPr>
              <a:xfrm>
                <a:off x="1117308" y="360000"/>
                <a:ext cx="10157355" cy="6192688"/>
              </a:xfrm>
              <a:blipFill>
                <a:blip r:embed="rId2"/>
                <a:stretch>
                  <a:fillRect l="-780"/>
                </a:stretch>
              </a:blipFill>
            </p:spPr>
            <p:txBody>
              <a:bodyPr/>
              <a:lstStyle/>
              <a:p>
                <a:r>
                  <a:rPr lang="tr-TR">
                    <a:noFill/>
                  </a:rPr>
                  <a:t> </a:t>
                </a:r>
              </a:p>
            </p:txBody>
          </p:sp>
        </mc:Fallback>
      </mc:AlternateContent>
    </p:spTree>
    <p:extLst>
      <p:ext uri="{BB962C8B-B14F-4D97-AF65-F5344CB8AC3E}">
        <p14:creationId xmlns:p14="http://schemas.microsoft.com/office/powerpoint/2010/main" val="2309117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tr-TR" b="1" dirty="0"/>
              <a:t>Bu Hafta</a:t>
            </a:r>
            <a:endParaRPr lang="tr-TR" dirty="0"/>
          </a:p>
        </p:txBody>
      </p:sp>
      <p:sp>
        <p:nvSpPr>
          <p:cNvPr id="14" name="Content Placeholder 13"/>
          <p:cNvSpPr>
            <a:spLocks noGrp="1"/>
          </p:cNvSpPr>
          <p:nvPr>
            <p:ph idx="1"/>
          </p:nvPr>
        </p:nvSpPr>
        <p:spPr/>
        <p:txBody>
          <a:bodyPr>
            <a:normAutofit fontScale="62500" lnSpcReduction="20000"/>
          </a:bodyPr>
          <a:lstStyle/>
          <a:p>
            <a:pPr marL="0" indent="0">
              <a:lnSpc>
                <a:spcPct val="150000"/>
              </a:lnSpc>
              <a:spcBef>
                <a:spcPts val="600"/>
              </a:spcBef>
              <a:buNone/>
            </a:pPr>
            <a:r>
              <a:rPr lang="tr-TR" sz="3600" b="1" dirty="0"/>
              <a:t>Havanın kuru ve ıslak termometre sıcaklıkları (</a:t>
            </a:r>
            <a:r>
              <a:rPr lang="tr-TR" sz="3600" b="1" dirty="0" err="1"/>
              <a:t>T</a:t>
            </a:r>
            <a:r>
              <a:rPr lang="tr-TR" sz="3600" b="1" baseline="-25000" dirty="0" err="1"/>
              <a:t>h</a:t>
            </a:r>
            <a:r>
              <a:rPr lang="tr-TR" sz="3600" b="1" dirty="0"/>
              <a:t>, </a:t>
            </a:r>
            <a:r>
              <a:rPr lang="tr-TR" sz="3600" b="1" dirty="0" err="1"/>
              <a:t>T</a:t>
            </a:r>
            <a:r>
              <a:rPr lang="tr-TR" sz="3600" b="1" baseline="-25000" dirty="0" err="1"/>
              <a:t>y</a:t>
            </a:r>
            <a:r>
              <a:rPr lang="tr-TR" sz="3600" b="1" dirty="0"/>
              <a:t>)</a:t>
            </a:r>
          </a:p>
          <a:p>
            <a:pPr marL="0" indent="0">
              <a:lnSpc>
                <a:spcPct val="150000"/>
              </a:lnSpc>
              <a:spcBef>
                <a:spcPts val="600"/>
              </a:spcBef>
              <a:buNone/>
            </a:pPr>
            <a:r>
              <a:rPr lang="tr-TR" sz="3600" b="1" dirty="0" err="1"/>
              <a:t>Psikrometre</a:t>
            </a:r>
            <a:r>
              <a:rPr lang="tr-TR" sz="3600" b="1" dirty="0"/>
              <a:t> Grafiği</a:t>
            </a:r>
          </a:p>
          <a:p>
            <a:pPr marL="0" indent="0">
              <a:lnSpc>
                <a:spcPct val="150000"/>
              </a:lnSpc>
              <a:spcBef>
                <a:spcPts val="600"/>
              </a:spcBef>
              <a:buNone/>
            </a:pPr>
            <a:r>
              <a:rPr lang="tr-TR" sz="3600" b="1" dirty="0"/>
              <a:t>Farklı Niteliklerdeki Havaların Karıştırılması ve Karışımın Yeni Niteliklerinin Hesaplanması </a:t>
            </a:r>
          </a:p>
          <a:p>
            <a:pPr marL="0" indent="0">
              <a:lnSpc>
                <a:spcPct val="150000"/>
              </a:lnSpc>
              <a:spcBef>
                <a:spcPts val="600"/>
              </a:spcBef>
              <a:buNone/>
            </a:pPr>
            <a:r>
              <a:rPr lang="tr-TR" sz="3600" b="1" dirty="0"/>
              <a:t>Psikrometre grafikleri yardımıyla hava karışımlarının niteliklerinin saptanması </a:t>
            </a:r>
            <a:endParaRPr lang="en-US" sz="3600" b="1" dirty="0"/>
          </a:p>
          <a:p>
            <a:pPr marL="0" indent="0">
              <a:lnSpc>
                <a:spcPct val="150000"/>
              </a:lnSpc>
              <a:spcBef>
                <a:spcPts val="600"/>
              </a:spcBef>
              <a:buNone/>
            </a:pPr>
            <a:endParaRPr lang="tr-TR" sz="2800" b="1" dirty="0"/>
          </a:p>
          <a:p>
            <a:pPr marL="0" indent="0">
              <a:lnSpc>
                <a:spcPct val="150000"/>
              </a:lnSpc>
              <a:spcBef>
                <a:spcPts val="600"/>
              </a:spcBef>
              <a:buNone/>
            </a:pPr>
            <a:endParaRPr lang="tr-TR" sz="2800" b="1" dirty="0"/>
          </a:p>
          <a:p>
            <a:pPr marL="0" indent="0">
              <a:lnSpc>
                <a:spcPct val="150000"/>
              </a:lnSpc>
              <a:spcBef>
                <a:spcPts val="600"/>
              </a:spcBef>
              <a:buNone/>
            </a:pPr>
            <a:r>
              <a:rPr lang="tr-TR" sz="2800" b="1" dirty="0"/>
              <a:t> </a:t>
            </a:r>
          </a:p>
          <a:p>
            <a:pPr marL="0" indent="0">
              <a:lnSpc>
                <a:spcPct val="150000"/>
              </a:lnSpc>
              <a:spcBef>
                <a:spcPts val="600"/>
              </a:spcBef>
              <a:buNone/>
            </a:pPr>
            <a:endParaRPr lang="tr-TR" sz="2800" b="1" dirty="0"/>
          </a:p>
          <a:p>
            <a:pPr marL="0" indent="0">
              <a:lnSpc>
                <a:spcPct val="150000"/>
              </a:lnSpc>
              <a:spcBef>
                <a:spcPts val="600"/>
              </a:spcBef>
              <a:buNone/>
            </a:pPr>
            <a:endParaRPr lang="tr-TR" sz="2800" b="1" dirty="0"/>
          </a:p>
          <a:p>
            <a:pPr marL="0" indent="0">
              <a:spcBef>
                <a:spcPts val="600"/>
              </a:spcBef>
              <a:buNone/>
            </a:pPr>
            <a:endParaRPr lang="tr-TR" sz="2800" dirty="0"/>
          </a:p>
        </p:txBody>
      </p:sp>
    </p:spTree>
    <p:extLst>
      <p:ext uri="{BB962C8B-B14F-4D97-AF65-F5344CB8AC3E}">
        <p14:creationId xmlns:p14="http://schemas.microsoft.com/office/powerpoint/2010/main" val="1360525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12588" y="4445000"/>
            <a:ext cx="7298047" cy="1930400"/>
          </a:xfrm>
        </p:spPr>
        <p:txBody>
          <a:bodyPr>
            <a:normAutofit/>
          </a:bodyPr>
          <a:lstStyle/>
          <a:p>
            <a:pPr marL="1162050" indent="-1162050"/>
            <a:endParaRPr lang="ar-SY" sz="3600" dirty="0"/>
          </a:p>
        </p:txBody>
      </p:sp>
      <p:sp>
        <p:nvSpPr>
          <p:cNvPr id="5" name="Text Placeholder 4"/>
          <p:cNvSpPr>
            <a:spLocks noGrp="1"/>
          </p:cNvSpPr>
          <p:nvPr>
            <p:ph type="body" idx="1"/>
          </p:nvPr>
        </p:nvSpPr>
        <p:spPr/>
        <p:txBody>
          <a:bodyPr>
            <a:noAutofit/>
          </a:bodyPr>
          <a:lstStyle/>
          <a:p>
            <a:pPr marL="992188" indent="-992188">
              <a:spcBef>
                <a:spcPts val="600"/>
              </a:spcBef>
            </a:pPr>
            <a:r>
              <a:rPr lang="tr-TR" sz="4400" b="1" dirty="0">
                <a:solidFill>
                  <a:srgbClr val="00B050"/>
                </a:solidFill>
              </a:rPr>
              <a:t>Psikrometre Grafiği</a:t>
            </a:r>
            <a:endParaRPr lang="en-US" sz="4400" b="1" dirty="0"/>
          </a:p>
        </p:txBody>
      </p:sp>
    </p:spTree>
    <p:extLst>
      <p:ext uri="{BB962C8B-B14F-4D97-AF65-F5344CB8AC3E}">
        <p14:creationId xmlns:p14="http://schemas.microsoft.com/office/powerpoint/2010/main" val="3134214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r>
              <a:rPr lang="tr-TR" sz="4800" b="1" dirty="0">
                <a:solidFill>
                  <a:srgbClr val="00B050"/>
                </a:solidFill>
              </a:rPr>
              <a:t>Psikrometre Grafiği</a:t>
            </a:r>
            <a:endParaRPr lang="en-US" sz="4800" b="1" dirty="0">
              <a:solidFill>
                <a:srgbClr val="00B050"/>
              </a:solidFill>
            </a:endParaRPr>
          </a:p>
        </p:txBody>
      </p:sp>
      <p:sp>
        <p:nvSpPr>
          <p:cNvPr id="14" name="Content Placeholder 13"/>
          <p:cNvSpPr>
            <a:spLocks noGrp="1"/>
          </p:cNvSpPr>
          <p:nvPr>
            <p:ph idx="1"/>
          </p:nvPr>
        </p:nvSpPr>
        <p:spPr>
          <a:xfrm>
            <a:off x="1117308" y="1701800"/>
            <a:ext cx="10157355" cy="4895552"/>
          </a:xfrm>
        </p:spPr>
        <p:txBody>
          <a:bodyPr>
            <a:normAutofit/>
          </a:bodyPr>
          <a:lstStyle/>
          <a:p>
            <a:pPr>
              <a:lnSpc>
                <a:spcPct val="150000"/>
              </a:lnSpc>
              <a:spcBef>
                <a:spcPts val="600"/>
              </a:spcBef>
            </a:pPr>
            <a:r>
              <a:rPr lang="tr-TR" sz="2800" b="1" dirty="0"/>
              <a:t>Nemli havanın birçok termodinamik niteliklerini toplu halde yansıtan grafiklere "</a:t>
            </a:r>
            <a:r>
              <a:rPr lang="tr-TR" sz="2800" b="1" dirty="0">
                <a:solidFill>
                  <a:srgbClr val="FF0000"/>
                </a:solidFill>
              </a:rPr>
              <a:t>psikrometre grafiği</a:t>
            </a:r>
            <a:r>
              <a:rPr lang="tr-TR" sz="2800" b="1" dirty="0"/>
              <a:t>" veya "</a:t>
            </a:r>
            <a:r>
              <a:rPr lang="tr-TR" sz="2800" b="1" dirty="0" err="1">
                <a:solidFill>
                  <a:srgbClr val="FF0000"/>
                </a:solidFill>
              </a:rPr>
              <a:t>psikrometrik</a:t>
            </a:r>
            <a:r>
              <a:rPr lang="tr-TR" sz="2800" b="1" dirty="0">
                <a:solidFill>
                  <a:srgbClr val="FF0000"/>
                </a:solidFill>
              </a:rPr>
              <a:t> grafik</a:t>
            </a:r>
            <a:r>
              <a:rPr lang="tr-TR" sz="2800" b="1" dirty="0"/>
              <a:t>" denir.</a:t>
            </a:r>
          </a:p>
          <a:p>
            <a:pPr>
              <a:lnSpc>
                <a:spcPct val="150000"/>
              </a:lnSpc>
              <a:spcBef>
                <a:spcPts val="600"/>
              </a:spcBef>
            </a:pPr>
            <a:r>
              <a:rPr lang="tr-TR" sz="2800" b="1" dirty="0"/>
              <a:t>Bu grafikler aynı zamanda "</a:t>
            </a:r>
            <a:r>
              <a:rPr lang="tr-TR" sz="2800" b="1" dirty="0">
                <a:solidFill>
                  <a:srgbClr val="FF0000"/>
                </a:solidFill>
              </a:rPr>
              <a:t>nemli havanın </a:t>
            </a:r>
            <a:r>
              <a:rPr lang="tr-TR" sz="2800" b="1" dirty="0" err="1">
                <a:solidFill>
                  <a:srgbClr val="FF0000"/>
                </a:solidFill>
              </a:rPr>
              <a:t>Mollier</a:t>
            </a:r>
            <a:r>
              <a:rPr lang="tr-TR" sz="2800" b="1" dirty="0">
                <a:solidFill>
                  <a:srgbClr val="FF0000"/>
                </a:solidFill>
              </a:rPr>
              <a:t> grafikleri</a:t>
            </a:r>
            <a:r>
              <a:rPr lang="tr-TR" sz="2800" b="1" dirty="0"/>
              <a:t>" olarak da anılmaktadır.</a:t>
            </a:r>
          </a:p>
        </p:txBody>
      </p:sp>
    </p:spTree>
    <p:extLst>
      <p:ext uri="{BB962C8B-B14F-4D97-AF65-F5344CB8AC3E}">
        <p14:creationId xmlns:p14="http://schemas.microsoft.com/office/powerpoint/2010/main" val="3401618546"/>
      </p:ext>
    </p:extLst>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048672"/>
          </a:xfrm>
        </p:spPr>
        <p:txBody>
          <a:bodyPr>
            <a:normAutofit/>
          </a:bodyPr>
          <a:lstStyle/>
          <a:p>
            <a:pPr>
              <a:lnSpc>
                <a:spcPct val="150000"/>
              </a:lnSpc>
              <a:spcBef>
                <a:spcPts val="600"/>
              </a:spcBef>
            </a:pPr>
            <a:r>
              <a:rPr lang="tr-TR" sz="2800" b="1" dirty="0">
                <a:solidFill>
                  <a:srgbClr val="FF0000"/>
                </a:solidFill>
              </a:rPr>
              <a:t>Farklı birimlere </a:t>
            </a:r>
            <a:r>
              <a:rPr lang="tr-TR" sz="2800" b="1" dirty="0"/>
              <a:t>göre düzenlenmiş </a:t>
            </a:r>
            <a:r>
              <a:rPr lang="tr-TR" sz="2800" b="1" dirty="0">
                <a:solidFill>
                  <a:srgbClr val="FF0000"/>
                </a:solidFill>
              </a:rPr>
              <a:t>logaritmik veya linear </a:t>
            </a:r>
            <a:r>
              <a:rPr lang="tr-TR" sz="2800" b="1" dirty="0"/>
              <a:t>olarak işaretlenmiş çok çeşitli psikrometre grafikleri bulunmaktadır.</a:t>
            </a:r>
          </a:p>
          <a:p>
            <a:pPr>
              <a:lnSpc>
                <a:spcPct val="150000"/>
              </a:lnSpc>
              <a:spcBef>
                <a:spcPts val="600"/>
              </a:spcBef>
            </a:pPr>
            <a:r>
              <a:rPr lang="tr-TR" sz="2800" b="1" dirty="0">
                <a:solidFill>
                  <a:srgbClr val="00B050"/>
                </a:solidFill>
              </a:rPr>
              <a:t>SI metrik birimler </a:t>
            </a:r>
            <a:r>
              <a:rPr lang="tr-TR" sz="2800" b="1" dirty="0"/>
              <a:t>kullanılarak hazırlanmış, </a:t>
            </a:r>
            <a:r>
              <a:rPr lang="tr-TR" sz="2800" b="1" dirty="0">
                <a:solidFill>
                  <a:srgbClr val="FF0000"/>
                </a:solidFill>
              </a:rPr>
              <a:t>apsise sıcaklık</a:t>
            </a:r>
            <a:r>
              <a:rPr lang="tr-TR" sz="2800" b="1" dirty="0"/>
              <a:t>, </a:t>
            </a:r>
            <a:r>
              <a:rPr lang="tr-TR" sz="2800" b="1" dirty="0">
                <a:solidFill>
                  <a:srgbClr val="00B0F0"/>
                </a:solidFill>
              </a:rPr>
              <a:t>ordinata mutlak nem değerleri </a:t>
            </a:r>
            <a:r>
              <a:rPr lang="tr-TR" sz="2800" b="1" dirty="0"/>
              <a:t>kaydedilmiş, linear değişimli ve </a:t>
            </a:r>
            <a:r>
              <a:rPr lang="tr-TR" sz="2800" b="1" dirty="0" err="1"/>
              <a:t>barometrik</a:t>
            </a:r>
            <a:r>
              <a:rPr lang="tr-TR" sz="2800" b="1" dirty="0"/>
              <a:t> basıncın 101.325 kPa (1 atm) olduğu </a:t>
            </a:r>
            <a:r>
              <a:rPr lang="tr-TR" sz="2800" b="1" dirty="0">
                <a:solidFill>
                  <a:srgbClr val="FF0000"/>
                </a:solidFill>
              </a:rPr>
              <a:t>orta düzey sıcaklıktaki </a:t>
            </a:r>
            <a:r>
              <a:rPr lang="tr-TR" sz="2800" b="1" dirty="0"/>
              <a:t>(20 - 120°C) koşullara uygun ve yaygın olarak kullanılan bir psikrometre grafiği Kullanılacaktır. </a:t>
            </a:r>
            <a:endParaRPr lang="tr-TR" sz="4400" b="1" dirty="0"/>
          </a:p>
        </p:txBody>
      </p:sp>
    </p:spTree>
    <p:extLst>
      <p:ext uri="{BB962C8B-B14F-4D97-AF65-F5344CB8AC3E}">
        <p14:creationId xmlns:p14="http://schemas.microsoft.com/office/powerpoint/2010/main" val="2168266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a:extLst>
              <a:ext uri="{FF2B5EF4-FFF2-40B4-BE49-F238E27FC236}">
                <a16:creationId xmlns:a16="http://schemas.microsoft.com/office/drawing/2014/main" id="{0CB229E1-CC93-4ADB-BFC1-3647147EE99B}"/>
              </a:ext>
            </a:extLst>
          </p:cNvPr>
          <p:cNvSpPr>
            <a:spLocks noGrp="1"/>
          </p:cNvSpPr>
          <p:nvPr>
            <p:ph idx="1"/>
          </p:nvPr>
        </p:nvSpPr>
        <p:spPr/>
        <p:txBody>
          <a:bodyPr/>
          <a:lstStyle/>
          <a:p>
            <a:endParaRPr lang="tr-TR"/>
          </a:p>
        </p:txBody>
      </p:sp>
      <p:pic>
        <p:nvPicPr>
          <p:cNvPr id="5" name="İçerik Yer Tutucusu 2">
            <a:extLst>
              <a:ext uri="{FF2B5EF4-FFF2-40B4-BE49-F238E27FC236}">
                <a16:creationId xmlns:a16="http://schemas.microsoft.com/office/drawing/2014/main" id="{C2B55587-F348-4AF9-831C-7B15195071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63826" y="404813"/>
            <a:ext cx="4464373" cy="6048375"/>
          </a:xfrm>
          <a:prstGeom prst="rect">
            <a:avLst/>
          </a:prstGeom>
        </p:spPr>
      </p:pic>
    </p:spTree>
    <p:extLst>
      <p:ext uri="{BB962C8B-B14F-4D97-AF65-F5344CB8AC3E}">
        <p14:creationId xmlns:p14="http://schemas.microsoft.com/office/powerpoint/2010/main" val="1851524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048672"/>
          </a:xfrm>
        </p:spPr>
        <p:txBody>
          <a:bodyPr>
            <a:normAutofit/>
          </a:bodyPr>
          <a:lstStyle/>
          <a:p>
            <a:pPr>
              <a:lnSpc>
                <a:spcPct val="150000"/>
              </a:lnSpc>
              <a:spcBef>
                <a:spcPts val="600"/>
              </a:spcBef>
            </a:pPr>
            <a:r>
              <a:rPr lang="tr-TR" sz="2800" b="1" dirty="0"/>
              <a:t>Verilmiş bulunan psikrometre grafiği üzerinde </a:t>
            </a:r>
            <a:r>
              <a:rPr lang="tr-TR" sz="2800" b="1" dirty="0">
                <a:solidFill>
                  <a:srgbClr val="FF0000"/>
                </a:solidFill>
              </a:rPr>
              <a:t>toplu halde</a:t>
            </a:r>
            <a:r>
              <a:rPr lang="tr-TR" sz="2800" b="1" dirty="0"/>
              <a:t> yer alan ve bu nedenle </a:t>
            </a:r>
            <a:r>
              <a:rPr lang="tr-TR" sz="2800" b="1" dirty="0">
                <a:solidFill>
                  <a:srgbClr val="FF0000"/>
                </a:solidFill>
              </a:rPr>
              <a:t>karmaşıkmış</a:t>
            </a:r>
            <a:r>
              <a:rPr lang="tr-TR" sz="2800" b="1" dirty="0"/>
              <a:t> gibi görülen eğri gruplarını daha iyi tanıtmak amacıyla, bunlar birbirlerinden ayrılarak ikili veya üçlü eğri grupları halinde gösterilecektir.</a:t>
            </a:r>
            <a:endParaRPr lang="tr-TR" sz="4800" b="1" dirty="0"/>
          </a:p>
        </p:txBody>
      </p:sp>
    </p:spTree>
    <p:extLst>
      <p:ext uri="{BB962C8B-B14F-4D97-AF65-F5344CB8AC3E}">
        <p14:creationId xmlns:p14="http://schemas.microsoft.com/office/powerpoint/2010/main" val="4155227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uru Termometre Sıcaklığ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0196" y="908720"/>
            <a:ext cx="6689578" cy="511256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574132" y="6207962"/>
            <a:ext cx="4778488" cy="461665"/>
          </a:xfrm>
          <a:prstGeom prst="rect">
            <a:avLst/>
          </a:prstGeom>
        </p:spPr>
        <p:txBody>
          <a:bodyPr wrap="none">
            <a:spAutoFit/>
          </a:bodyPr>
          <a:lstStyle/>
          <a:p>
            <a:r>
              <a:rPr lang="tr-TR" b="1" dirty="0">
                <a:solidFill>
                  <a:srgbClr val="444444"/>
                </a:solidFill>
                <a:latin typeface="helvetica" panose="020B0604020202020204" pitchFamily="34" charset="0"/>
              </a:rPr>
              <a:t>Kuru Termometre Sıcaklığı (KT)</a:t>
            </a:r>
            <a:endParaRPr lang="tr-TR" dirty="0"/>
          </a:p>
        </p:txBody>
      </p:sp>
      <p:sp>
        <p:nvSpPr>
          <p:cNvPr id="5" name="Content Placeholder 4"/>
          <p:cNvSpPr>
            <a:spLocks noGrp="1"/>
          </p:cNvSpPr>
          <p:nvPr>
            <p:ph idx="1"/>
          </p:nvPr>
        </p:nvSpPr>
        <p:spPr>
          <a:xfrm>
            <a:off x="1269876" y="922133"/>
            <a:ext cx="5116844" cy="2736304"/>
          </a:xfrm>
          <a:solidFill>
            <a:schemeClr val="bg1"/>
          </a:solidFill>
        </p:spPr>
        <p:txBody>
          <a:bodyPr>
            <a:normAutofit/>
          </a:bodyPr>
          <a:lstStyle/>
          <a:p>
            <a:pPr>
              <a:lnSpc>
                <a:spcPct val="170000"/>
              </a:lnSpc>
            </a:pPr>
            <a:r>
              <a:rPr lang="tr-TR" sz="2800" b="1" dirty="0"/>
              <a:t>Kuru termometre sıcaklık eğrileri dikey doğrular olarak yer almaktadır</a:t>
            </a:r>
          </a:p>
        </p:txBody>
      </p:sp>
    </p:spTree>
    <p:extLst>
      <p:ext uri="{BB962C8B-B14F-4D97-AF65-F5344CB8AC3E}">
        <p14:creationId xmlns:p14="http://schemas.microsoft.com/office/powerpoint/2010/main" val="1470346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endParaRPr lang="tr-TR"/>
          </a:p>
        </p:txBody>
      </p:sp>
      <p:pic>
        <p:nvPicPr>
          <p:cNvPr id="4098" name="Picture 2" descr="Özgül N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2214" y="548680"/>
            <a:ext cx="10151934" cy="562352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rot="16200000">
            <a:off x="8295318" y="3129607"/>
            <a:ext cx="2252540" cy="461665"/>
          </a:xfrm>
          <a:prstGeom prst="rect">
            <a:avLst/>
          </a:prstGeom>
        </p:spPr>
        <p:txBody>
          <a:bodyPr wrap="none">
            <a:spAutoFit/>
          </a:bodyPr>
          <a:lstStyle/>
          <a:p>
            <a:r>
              <a:rPr lang="tr-TR" b="1" dirty="0">
                <a:solidFill>
                  <a:srgbClr val="444444"/>
                </a:solidFill>
                <a:latin typeface="helvetica" panose="020B0604020202020204" pitchFamily="34" charset="0"/>
              </a:rPr>
              <a:t>Özgül Nem (x)</a:t>
            </a:r>
            <a:endParaRPr lang="tr-TR" dirty="0"/>
          </a:p>
        </p:txBody>
      </p:sp>
      <p:sp>
        <p:nvSpPr>
          <p:cNvPr id="4" name="Rectangle 3"/>
          <p:cNvSpPr/>
          <p:nvPr/>
        </p:nvSpPr>
        <p:spPr>
          <a:xfrm>
            <a:off x="1157640" y="547637"/>
            <a:ext cx="4072676" cy="1950855"/>
          </a:xfrm>
          <a:prstGeom prst="rect">
            <a:avLst/>
          </a:prstGeom>
        </p:spPr>
        <p:txBody>
          <a:bodyPr wrap="square">
            <a:spAutoFit/>
          </a:bodyPr>
          <a:lstStyle/>
          <a:p>
            <a:pPr>
              <a:lnSpc>
                <a:spcPct val="150000"/>
              </a:lnSpc>
            </a:pPr>
            <a:r>
              <a:rPr lang="tr-TR" sz="2800" b="1" dirty="0">
                <a:latin typeface="Arial" panose="020B0604020202020204" pitchFamily="34" charset="0"/>
                <a:ea typeface="Calibri" panose="020F0502020204030204" pitchFamily="34" charset="0"/>
              </a:rPr>
              <a:t>Mutlak nem eğrileri yatay doğrular olarak yer almaktadır</a:t>
            </a:r>
            <a:endParaRPr lang="tr-TR" sz="2800" b="1" dirty="0"/>
          </a:p>
        </p:txBody>
      </p:sp>
    </p:spTree>
    <p:extLst>
      <p:ext uri="{BB962C8B-B14F-4D97-AF65-F5344CB8AC3E}">
        <p14:creationId xmlns:p14="http://schemas.microsoft.com/office/powerpoint/2010/main" val="2346280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endParaRPr lang="tr-TR" dirty="0"/>
          </a:p>
        </p:txBody>
      </p:sp>
      <p:pic>
        <p:nvPicPr>
          <p:cNvPr id="2050" name="Picture 2" descr="Yaş Termometre Sıcaklığ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4461" y="630856"/>
            <a:ext cx="8221993" cy="557518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rot="19093107">
            <a:off x="3807438" y="2949873"/>
            <a:ext cx="4573944" cy="461665"/>
          </a:xfrm>
          <a:prstGeom prst="rect">
            <a:avLst/>
          </a:prstGeom>
        </p:spPr>
        <p:txBody>
          <a:bodyPr wrap="none">
            <a:spAutoFit/>
          </a:bodyPr>
          <a:lstStyle/>
          <a:p>
            <a:r>
              <a:rPr lang="tr-TR" b="1" dirty="0">
                <a:solidFill>
                  <a:srgbClr val="444444"/>
                </a:solidFill>
                <a:latin typeface="helvetica" panose="020B0604020202020204" pitchFamily="34" charset="0"/>
              </a:rPr>
              <a:t>Yaş Termometre Sıcaklığı (YT)</a:t>
            </a:r>
            <a:endParaRPr lang="tr-TR" dirty="0"/>
          </a:p>
        </p:txBody>
      </p:sp>
      <p:sp>
        <p:nvSpPr>
          <p:cNvPr id="3" name="Rectangle 2"/>
          <p:cNvSpPr/>
          <p:nvPr/>
        </p:nvSpPr>
        <p:spPr>
          <a:xfrm>
            <a:off x="1055519" y="630856"/>
            <a:ext cx="3814757" cy="3323987"/>
          </a:xfrm>
          <a:prstGeom prst="rect">
            <a:avLst/>
          </a:prstGeom>
          <a:solidFill>
            <a:schemeClr val="bg1"/>
          </a:solidFill>
        </p:spPr>
        <p:txBody>
          <a:bodyPr wrap="square">
            <a:spAutoFit/>
          </a:bodyPr>
          <a:lstStyle/>
          <a:p>
            <a:pPr>
              <a:lnSpc>
                <a:spcPct val="150000"/>
              </a:lnSpc>
            </a:pPr>
            <a:r>
              <a:rPr lang="tr-TR" sz="2800" b="1" dirty="0">
                <a:latin typeface="Arial" panose="020B0604020202020204" pitchFamily="34" charset="0"/>
                <a:ea typeface="Calibri" panose="020F0502020204030204" pitchFamily="34" charset="0"/>
              </a:rPr>
              <a:t>Islak termometre sıcaklık eğrileri ise sola yatık doğrular olarak yer almaktadır.</a:t>
            </a:r>
            <a:endParaRPr lang="tr-TR" sz="2800" b="1" dirty="0"/>
          </a:p>
        </p:txBody>
      </p:sp>
    </p:spTree>
    <p:extLst>
      <p:ext uri="{BB962C8B-B14F-4D97-AF65-F5344CB8AC3E}">
        <p14:creationId xmlns:p14="http://schemas.microsoft.com/office/powerpoint/2010/main" val="568796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endParaRPr lang="tr-TR"/>
          </a:p>
        </p:txBody>
      </p:sp>
      <p:pic>
        <p:nvPicPr>
          <p:cNvPr id="3074" name="Picture 2" descr="Bağıl N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9847" y="307189"/>
            <a:ext cx="7344816" cy="587585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rot="19703275">
            <a:off x="8428476" y="3994189"/>
            <a:ext cx="2199641" cy="461665"/>
          </a:xfrm>
          <a:prstGeom prst="rect">
            <a:avLst/>
          </a:prstGeom>
        </p:spPr>
        <p:txBody>
          <a:bodyPr wrap="none">
            <a:spAutoFit/>
          </a:bodyPr>
          <a:lstStyle/>
          <a:p>
            <a:r>
              <a:rPr lang="tr-TR" b="1" dirty="0">
                <a:solidFill>
                  <a:srgbClr val="444444"/>
                </a:solidFill>
                <a:latin typeface="helvetica" panose="020B0604020202020204" pitchFamily="34" charset="0"/>
              </a:rPr>
              <a:t>Bağıl Nem (</a:t>
            </a:r>
            <a:r>
              <a:rPr lang="el-GR" b="1" dirty="0">
                <a:solidFill>
                  <a:srgbClr val="444444"/>
                </a:solidFill>
                <a:latin typeface="helvetica" panose="020B0604020202020204" pitchFamily="34" charset="0"/>
              </a:rPr>
              <a:t>φ)</a:t>
            </a:r>
            <a:endParaRPr lang="tr-TR" dirty="0"/>
          </a:p>
        </p:txBody>
      </p:sp>
      <p:sp>
        <p:nvSpPr>
          <p:cNvPr id="4" name="Rectangle 3"/>
          <p:cNvSpPr/>
          <p:nvPr/>
        </p:nvSpPr>
        <p:spPr>
          <a:xfrm>
            <a:off x="1117309" y="307189"/>
            <a:ext cx="5409151" cy="5262979"/>
          </a:xfrm>
          <a:prstGeom prst="rect">
            <a:avLst/>
          </a:prstGeom>
          <a:solidFill>
            <a:schemeClr val="bg1"/>
          </a:solidFill>
        </p:spPr>
        <p:txBody>
          <a:bodyPr wrap="square">
            <a:spAutoFit/>
          </a:bodyPr>
          <a:lstStyle/>
          <a:p>
            <a:pPr marL="457200" indent="-457200">
              <a:lnSpc>
                <a:spcPct val="150000"/>
              </a:lnSpc>
              <a:buFont typeface="Arial" panose="020B0604020202020204" pitchFamily="34" charset="0"/>
              <a:buChar char="•"/>
            </a:pPr>
            <a:r>
              <a:rPr lang="tr-TR" sz="2800" b="1" dirty="0">
                <a:latin typeface="Arial" panose="020B0604020202020204" pitchFamily="34" charset="0"/>
                <a:ea typeface="Calibri" panose="020F0502020204030204" pitchFamily="34" charset="0"/>
              </a:rPr>
              <a:t>Bağıl nem eğrileri ise sağa ve yukarı doğru açılan eğriler olarak yer almaktadır.</a:t>
            </a:r>
          </a:p>
          <a:p>
            <a:pPr marL="457200" indent="-457200">
              <a:lnSpc>
                <a:spcPct val="150000"/>
              </a:lnSpc>
              <a:buFont typeface="Arial" panose="020B0604020202020204" pitchFamily="34" charset="0"/>
              <a:buChar char="•"/>
            </a:pPr>
            <a:r>
              <a:rPr lang="tr-TR" sz="2800" b="1" dirty="0"/>
              <a:t>Psikrometre grafiğindeki bağıl nem eğrileri üzerine, bağıl nem değerleri kaydedilmiştir.</a:t>
            </a:r>
          </a:p>
        </p:txBody>
      </p:sp>
    </p:spTree>
    <p:extLst>
      <p:ext uri="{BB962C8B-B14F-4D97-AF65-F5344CB8AC3E}">
        <p14:creationId xmlns:p14="http://schemas.microsoft.com/office/powerpoint/2010/main" val="1750409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endParaRPr lang="tr-TR" dirty="0"/>
          </a:p>
        </p:txBody>
      </p:sp>
      <p:pic>
        <p:nvPicPr>
          <p:cNvPr id="3074" name="Picture 2" descr="Bağıl N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9847" y="307189"/>
            <a:ext cx="7344816" cy="587585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rot="18812864">
            <a:off x="6940679" y="2411607"/>
            <a:ext cx="2122697" cy="461665"/>
          </a:xfrm>
          <a:prstGeom prst="rect">
            <a:avLst/>
          </a:prstGeom>
        </p:spPr>
        <p:txBody>
          <a:bodyPr wrap="none">
            <a:spAutoFit/>
          </a:bodyPr>
          <a:lstStyle/>
          <a:p>
            <a:r>
              <a:rPr lang="tr-TR" b="1" dirty="0">
                <a:solidFill>
                  <a:srgbClr val="FF0000"/>
                </a:solidFill>
              </a:rPr>
              <a:t>doyma eğrisi</a:t>
            </a:r>
            <a:endParaRPr lang="tr-TR" dirty="0"/>
          </a:p>
        </p:txBody>
      </p:sp>
      <p:sp>
        <p:nvSpPr>
          <p:cNvPr id="4" name="Rectangle 3"/>
          <p:cNvSpPr/>
          <p:nvPr/>
        </p:nvSpPr>
        <p:spPr>
          <a:xfrm>
            <a:off x="1117309" y="307189"/>
            <a:ext cx="5409151" cy="1947969"/>
          </a:xfrm>
          <a:prstGeom prst="rect">
            <a:avLst/>
          </a:prstGeom>
          <a:solidFill>
            <a:schemeClr val="bg1"/>
          </a:solidFill>
        </p:spPr>
        <p:txBody>
          <a:bodyPr wrap="square">
            <a:spAutoFit/>
          </a:bodyPr>
          <a:lstStyle/>
          <a:p>
            <a:pPr marL="457200" indent="-457200">
              <a:lnSpc>
                <a:spcPct val="150000"/>
              </a:lnSpc>
              <a:buFont typeface="Arial" panose="020B0604020202020204" pitchFamily="34" charset="0"/>
              <a:buChar char="•"/>
            </a:pPr>
            <a:r>
              <a:rPr lang="tr-TR" sz="2800" b="1" dirty="0"/>
              <a:t>En soldaki eğri %100 bağıt nemi gösteren "</a:t>
            </a:r>
            <a:r>
              <a:rPr lang="tr-TR" sz="2800" b="1" dirty="0">
                <a:solidFill>
                  <a:srgbClr val="FF0000"/>
                </a:solidFill>
              </a:rPr>
              <a:t>doyma eğrisi</a:t>
            </a:r>
            <a:r>
              <a:rPr lang="tr-TR" sz="2800" b="1" dirty="0"/>
              <a:t>dir". </a:t>
            </a:r>
          </a:p>
        </p:txBody>
      </p:sp>
    </p:spTree>
    <p:extLst>
      <p:ext uri="{BB962C8B-B14F-4D97-AF65-F5344CB8AC3E}">
        <p14:creationId xmlns:p14="http://schemas.microsoft.com/office/powerpoint/2010/main" val="1645537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tr-TR" b="1" dirty="0"/>
              <a:t>Havanın kuru ve ıslak termometre sıcaklıkları (</a:t>
            </a:r>
            <a:r>
              <a:rPr lang="tr-TR" b="1" dirty="0" err="1"/>
              <a:t>T</a:t>
            </a:r>
            <a:r>
              <a:rPr lang="tr-TR" b="1" baseline="-25000" dirty="0" err="1"/>
              <a:t>h</a:t>
            </a:r>
            <a:r>
              <a:rPr lang="tr-TR" b="1" dirty="0"/>
              <a:t>, </a:t>
            </a:r>
            <a:r>
              <a:rPr lang="tr-TR" b="1" dirty="0" err="1"/>
              <a:t>T</a:t>
            </a:r>
            <a:r>
              <a:rPr lang="tr-TR" b="1" baseline="-25000" dirty="0" err="1"/>
              <a:t>y</a:t>
            </a:r>
            <a:r>
              <a:rPr lang="tr-TR" b="1" dirty="0"/>
              <a:t>)</a:t>
            </a:r>
          </a:p>
        </p:txBody>
      </p:sp>
      <p:sp>
        <p:nvSpPr>
          <p:cNvPr id="14" name="Content Placeholder 13"/>
          <p:cNvSpPr>
            <a:spLocks noGrp="1"/>
          </p:cNvSpPr>
          <p:nvPr>
            <p:ph idx="1"/>
          </p:nvPr>
        </p:nvSpPr>
        <p:spPr>
          <a:xfrm>
            <a:off x="1117308" y="1701800"/>
            <a:ext cx="10157355" cy="4895552"/>
          </a:xfrm>
        </p:spPr>
        <p:txBody>
          <a:bodyPr>
            <a:normAutofit/>
          </a:bodyPr>
          <a:lstStyle/>
          <a:p>
            <a:pPr>
              <a:lnSpc>
                <a:spcPct val="150000"/>
              </a:lnSpc>
            </a:pPr>
            <a:r>
              <a:rPr lang="tr-TR" sz="2800" b="1" dirty="0"/>
              <a:t>Nemli hava daima, "</a:t>
            </a:r>
            <a:r>
              <a:rPr lang="tr-TR" sz="2800" b="1" dirty="0">
                <a:solidFill>
                  <a:srgbClr val="FF0000"/>
                </a:solidFill>
              </a:rPr>
              <a:t>kuru termometre sıcaklığı</a:t>
            </a:r>
            <a:r>
              <a:rPr lang="tr-TR" sz="2800" b="1" dirty="0"/>
              <a:t>" (</a:t>
            </a:r>
            <a:r>
              <a:rPr lang="tr-TR" sz="2800" b="1" dirty="0" err="1"/>
              <a:t>T</a:t>
            </a:r>
            <a:r>
              <a:rPr lang="tr-TR" sz="2800" b="1" baseline="-25000" dirty="0" err="1"/>
              <a:t>h</a:t>
            </a:r>
            <a:r>
              <a:rPr lang="tr-TR" sz="2800" b="1" dirty="0"/>
              <a:t>) ve "</a:t>
            </a:r>
            <a:r>
              <a:rPr lang="tr-TR" sz="2800" b="1" dirty="0">
                <a:solidFill>
                  <a:srgbClr val="7030A0"/>
                </a:solidFill>
              </a:rPr>
              <a:t>ıslak termometre sıcaklığı</a:t>
            </a:r>
            <a:r>
              <a:rPr lang="tr-TR" sz="2800" b="1" dirty="0"/>
              <a:t>" (</a:t>
            </a:r>
            <a:r>
              <a:rPr lang="tr-TR" sz="2800" b="1" dirty="0" err="1"/>
              <a:t>T</a:t>
            </a:r>
            <a:r>
              <a:rPr lang="tr-TR" sz="2800" b="1" baseline="-25000" dirty="0" err="1"/>
              <a:t>y</a:t>
            </a:r>
            <a:r>
              <a:rPr lang="tr-TR" sz="2800" b="1" dirty="0"/>
              <a:t>) olarak iki farklı sıcaklığı ile tanımlanır.</a:t>
            </a:r>
          </a:p>
        </p:txBody>
      </p:sp>
    </p:spTree>
    <p:extLst>
      <p:ext uri="{BB962C8B-B14F-4D97-AF65-F5344CB8AC3E}">
        <p14:creationId xmlns:p14="http://schemas.microsoft.com/office/powerpoint/2010/main" val="191449159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048672"/>
          </a:xfrm>
        </p:spPr>
        <p:txBody>
          <a:bodyPr>
            <a:normAutofit/>
          </a:bodyPr>
          <a:lstStyle/>
          <a:p>
            <a:pPr marL="457200" indent="-457200">
              <a:lnSpc>
                <a:spcPct val="150000"/>
              </a:lnSpc>
              <a:spcBef>
                <a:spcPts val="600"/>
              </a:spcBef>
            </a:pPr>
            <a:r>
              <a:rPr lang="tr-TR" sz="2800" b="1" dirty="0"/>
              <a:t>Doyma eğrisi aynı zamanda ıslak termometre sıcaklıkları için bir skala olarak kullanılmaktadır. </a:t>
            </a:r>
          </a:p>
          <a:p>
            <a:pPr marL="457200" indent="-457200">
              <a:lnSpc>
                <a:spcPct val="150000"/>
              </a:lnSpc>
              <a:spcBef>
                <a:spcPts val="600"/>
              </a:spcBef>
            </a:pPr>
            <a:r>
              <a:rPr lang="tr-TR" sz="2800" b="1" dirty="0"/>
              <a:t>Bu nedenle psikrometre grafiğinde görüldüğü gibi, doyma eğrisi üzerine ıslak termometre sıcaklıkları kaydedilmiştir. </a:t>
            </a:r>
          </a:p>
          <a:p>
            <a:pPr marL="457200" indent="-457200">
              <a:lnSpc>
                <a:spcPct val="150000"/>
              </a:lnSpc>
              <a:spcBef>
                <a:spcPts val="600"/>
              </a:spcBef>
            </a:pPr>
            <a:r>
              <a:rPr lang="tr-TR" sz="2800" b="1" dirty="0"/>
              <a:t>Yoksa bu rakamların doyma eğrisi ile bir ilgisi yoktur.</a:t>
            </a:r>
            <a:endParaRPr lang="tr-TR" sz="3600" b="1" dirty="0"/>
          </a:p>
        </p:txBody>
      </p:sp>
    </p:spTree>
    <p:extLst>
      <p:ext uri="{BB962C8B-B14F-4D97-AF65-F5344CB8AC3E}">
        <p14:creationId xmlns:p14="http://schemas.microsoft.com/office/powerpoint/2010/main" val="3221603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endParaRPr lang="tr-TR" dirty="0"/>
          </a:p>
        </p:txBody>
      </p:sp>
      <p:pic>
        <p:nvPicPr>
          <p:cNvPr id="5122" name="Picture 2" descr="Özgül Hac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7679" y="294112"/>
            <a:ext cx="8856984" cy="591466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rot="3718286">
            <a:off x="6511529" y="4355292"/>
            <a:ext cx="2509020" cy="461665"/>
          </a:xfrm>
          <a:prstGeom prst="rect">
            <a:avLst/>
          </a:prstGeom>
        </p:spPr>
        <p:txBody>
          <a:bodyPr wrap="none">
            <a:spAutoFit/>
          </a:bodyPr>
          <a:lstStyle/>
          <a:p>
            <a:r>
              <a:rPr lang="tr-TR" b="1" dirty="0">
                <a:solidFill>
                  <a:srgbClr val="444444"/>
                </a:solidFill>
                <a:latin typeface="helvetica" panose="020B0604020202020204" pitchFamily="34" charset="0"/>
              </a:rPr>
              <a:t>Özgül Hacim (v)</a:t>
            </a:r>
            <a:endParaRPr lang="tr-TR" dirty="0"/>
          </a:p>
        </p:txBody>
      </p:sp>
      <p:sp>
        <p:nvSpPr>
          <p:cNvPr id="4" name="Rectangle 3"/>
          <p:cNvSpPr/>
          <p:nvPr/>
        </p:nvSpPr>
        <p:spPr>
          <a:xfrm>
            <a:off x="405780" y="294112"/>
            <a:ext cx="5184576" cy="3970318"/>
          </a:xfrm>
          <a:prstGeom prst="rect">
            <a:avLst/>
          </a:prstGeom>
          <a:solidFill>
            <a:schemeClr val="bg1"/>
          </a:solidFill>
        </p:spPr>
        <p:txBody>
          <a:bodyPr wrap="square">
            <a:spAutoFit/>
          </a:bodyPr>
          <a:lstStyle/>
          <a:p>
            <a:pPr>
              <a:lnSpc>
                <a:spcPct val="150000"/>
              </a:lnSpc>
            </a:pPr>
            <a:r>
              <a:rPr lang="tr-TR" sz="2800" b="1" dirty="0">
                <a:latin typeface="Arial" panose="020B0604020202020204" pitchFamily="34" charset="0"/>
                <a:ea typeface="Calibri" panose="020F0502020204030204" pitchFamily="34" charset="0"/>
              </a:rPr>
              <a:t>Özgül hacim eğrileri, sola doğru yatık doğrusal eğriler olup, ıslak termometre sıcaklıklarını gösteren doğrusal eğrilere göre daha diktirler.</a:t>
            </a:r>
            <a:endParaRPr lang="tr-TR" sz="2800" b="1" dirty="0"/>
          </a:p>
        </p:txBody>
      </p:sp>
    </p:spTree>
    <p:extLst>
      <p:ext uri="{BB962C8B-B14F-4D97-AF65-F5344CB8AC3E}">
        <p14:creationId xmlns:p14="http://schemas.microsoft.com/office/powerpoint/2010/main" val="2182120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endParaRPr lang="tr-TR"/>
          </a:p>
        </p:txBody>
      </p:sp>
      <p:pic>
        <p:nvPicPr>
          <p:cNvPr id="6146" name="Picture 2" descr="Entalp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7309" y="469522"/>
            <a:ext cx="8424936" cy="565470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rot="18932282">
            <a:off x="1452745" y="2443158"/>
            <a:ext cx="1686680" cy="461665"/>
          </a:xfrm>
          <a:prstGeom prst="rect">
            <a:avLst/>
          </a:prstGeom>
        </p:spPr>
        <p:txBody>
          <a:bodyPr wrap="none">
            <a:spAutoFit/>
          </a:bodyPr>
          <a:lstStyle/>
          <a:p>
            <a:r>
              <a:rPr lang="tr-TR" b="1" dirty="0">
                <a:solidFill>
                  <a:srgbClr val="444444"/>
                </a:solidFill>
                <a:latin typeface="helvetica" panose="020B0604020202020204" pitchFamily="34" charset="0"/>
              </a:rPr>
              <a:t>Entalpi (h)</a:t>
            </a:r>
            <a:endParaRPr lang="tr-TR" dirty="0"/>
          </a:p>
        </p:txBody>
      </p:sp>
      <p:sp>
        <p:nvSpPr>
          <p:cNvPr id="4" name="Rectangle 3"/>
          <p:cNvSpPr/>
          <p:nvPr/>
        </p:nvSpPr>
        <p:spPr>
          <a:xfrm>
            <a:off x="6598468" y="1918536"/>
            <a:ext cx="5184576" cy="3970318"/>
          </a:xfrm>
          <a:prstGeom prst="rect">
            <a:avLst/>
          </a:prstGeom>
          <a:solidFill>
            <a:schemeClr val="bg1"/>
          </a:solidFill>
        </p:spPr>
        <p:txBody>
          <a:bodyPr wrap="square">
            <a:spAutoFit/>
          </a:bodyPr>
          <a:lstStyle/>
          <a:p>
            <a:pPr>
              <a:lnSpc>
                <a:spcPct val="150000"/>
              </a:lnSpc>
            </a:pPr>
            <a:r>
              <a:rPr lang="tr-TR" sz="2800" b="1" dirty="0">
                <a:latin typeface="Arial" panose="020B0604020202020204" pitchFamily="34" charset="0"/>
                <a:ea typeface="Calibri" panose="020F0502020204030204" pitchFamily="34" charset="0"/>
              </a:rPr>
              <a:t>Entalpi değerleri, ıslak termometre sıcaklıklarını temsil eden doğruların uzantısıyla saptanabilecek şekilde bir düzenleme yapılmıştır. </a:t>
            </a:r>
            <a:endParaRPr lang="tr-TR" sz="2800" b="1" dirty="0"/>
          </a:p>
        </p:txBody>
      </p:sp>
    </p:spTree>
    <p:extLst>
      <p:ext uri="{BB962C8B-B14F-4D97-AF65-F5344CB8AC3E}">
        <p14:creationId xmlns:p14="http://schemas.microsoft.com/office/powerpoint/2010/main" val="344671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endParaRPr lang="tr-TR"/>
          </a:p>
        </p:txBody>
      </p:sp>
      <p:sp>
        <p:nvSpPr>
          <p:cNvPr id="3" name="Rectangle 2"/>
          <p:cNvSpPr/>
          <p:nvPr/>
        </p:nvSpPr>
        <p:spPr>
          <a:xfrm>
            <a:off x="2277988" y="6150117"/>
            <a:ext cx="8420611" cy="461665"/>
          </a:xfrm>
          <a:prstGeom prst="rect">
            <a:avLst/>
          </a:prstGeom>
        </p:spPr>
        <p:txBody>
          <a:bodyPr wrap="square">
            <a:spAutoFit/>
          </a:bodyPr>
          <a:lstStyle/>
          <a:p>
            <a:r>
              <a:rPr lang="tr-TR" b="1" dirty="0">
                <a:solidFill>
                  <a:srgbClr val="444444"/>
                </a:solidFill>
                <a:latin typeface="helvetica" panose="020B0604020202020204" pitchFamily="34" charset="0"/>
              </a:rPr>
              <a:t>Çiğ Noktası Sıcaklığı (</a:t>
            </a:r>
            <a:r>
              <a:rPr lang="tr-TR" b="1" dirty="0" err="1">
                <a:solidFill>
                  <a:srgbClr val="444444"/>
                </a:solidFill>
                <a:latin typeface="helvetica" panose="020B0604020202020204" pitchFamily="34" charset="0"/>
              </a:rPr>
              <a:t>Yoğuşma</a:t>
            </a:r>
            <a:r>
              <a:rPr lang="tr-TR" b="1" dirty="0">
                <a:solidFill>
                  <a:srgbClr val="444444"/>
                </a:solidFill>
                <a:latin typeface="helvetica" panose="020B0604020202020204" pitchFamily="34" charset="0"/>
              </a:rPr>
              <a:t> Noktası Sıcaklığı) (</a:t>
            </a:r>
            <a:r>
              <a:rPr lang="tr-TR" b="1" dirty="0" err="1">
                <a:solidFill>
                  <a:srgbClr val="444444"/>
                </a:solidFill>
                <a:latin typeface="helvetica" panose="020B0604020202020204" pitchFamily="34" charset="0"/>
              </a:rPr>
              <a:t>Tyoğ</a:t>
            </a:r>
            <a:r>
              <a:rPr lang="tr-TR" b="1" dirty="0">
                <a:solidFill>
                  <a:srgbClr val="444444"/>
                </a:solidFill>
                <a:latin typeface="helvetica" panose="020B0604020202020204" pitchFamily="34" charset="0"/>
              </a:rPr>
              <a:t>)</a:t>
            </a:r>
            <a:endParaRPr lang="tr-TR" dirty="0"/>
          </a:p>
        </p:txBody>
      </p:sp>
      <p:pic>
        <p:nvPicPr>
          <p:cNvPr id="7170" name="Picture 2" descr="Çiğ Noktası Sıcaklığ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8028" y="453029"/>
            <a:ext cx="7200799" cy="5723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6953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048672"/>
          </a:xfrm>
        </p:spPr>
        <p:txBody>
          <a:bodyPr>
            <a:normAutofit/>
          </a:bodyPr>
          <a:lstStyle/>
          <a:p>
            <a:pPr>
              <a:lnSpc>
                <a:spcPct val="150000"/>
              </a:lnSpc>
              <a:spcBef>
                <a:spcPts val="600"/>
              </a:spcBef>
            </a:pPr>
            <a:r>
              <a:rPr lang="tr-TR" sz="2800" b="1" dirty="0"/>
              <a:t>Atmosferik basınçta, herhangi nitelikteki bir hava, psikrometre grafiğinde bu </a:t>
            </a:r>
            <a:r>
              <a:rPr lang="tr-TR" sz="2800" b="1" dirty="0">
                <a:solidFill>
                  <a:srgbClr val="FF0000"/>
                </a:solidFill>
              </a:rPr>
              <a:t>nitelikleri yansıtan bir nokta ile temsil edilir</a:t>
            </a:r>
            <a:r>
              <a:rPr lang="tr-TR" sz="2800" b="1" dirty="0"/>
              <a:t>. </a:t>
            </a:r>
          </a:p>
          <a:p>
            <a:pPr>
              <a:lnSpc>
                <a:spcPct val="150000"/>
              </a:lnSpc>
              <a:spcBef>
                <a:spcPts val="600"/>
              </a:spcBef>
            </a:pPr>
            <a:r>
              <a:rPr lang="tr-TR" sz="2800" b="1" dirty="0"/>
              <a:t>Bir havayı, psikrometre grafiğinde temsil eden noktayı belirtmeyebilmek ve buradan hareketle havanın bilinmeyen diğer </a:t>
            </a:r>
            <a:r>
              <a:rPr lang="tr-TR" sz="2800" b="1" dirty="0" err="1"/>
              <a:t>psikrometrik</a:t>
            </a:r>
            <a:r>
              <a:rPr lang="tr-TR" sz="2800" b="1" dirty="0"/>
              <a:t> niteliklerini saptayabilmek için, bu havanın bağımsız </a:t>
            </a:r>
            <a:r>
              <a:rPr lang="tr-TR" sz="2800" b="1" dirty="0">
                <a:solidFill>
                  <a:srgbClr val="FF0000"/>
                </a:solidFill>
              </a:rPr>
              <a:t>iki </a:t>
            </a:r>
            <a:r>
              <a:rPr lang="tr-TR" sz="2800" b="1" dirty="0" err="1">
                <a:solidFill>
                  <a:srgbClr val="FF0000"/>
                </a:solidFill>
              </a:rPr>
              <a:t>psikrometrik</a:t>
            </a:r>
            <a:r>
              <a:rPr lang="tr-TR" sz="2800" b="1" dirty="0">
                <a:solidFill>
                  <a:srgbClr val="FF0000"/>
                </a:solidFill>
              </a:rPr>
              <a:t> niteliğinin bilinmesi şarttır</a:t>
            </a:r>
            <a:r>
              <a:rPr lang="tr-TR" sz="2800" b="1" dirty="0"/>
              <a:t>. </a:t>
            </a:r>
          </a:p>
        </p:txBody>
      </p:sp>
    </p:spTree>
    <p:extLst>
      <p:ext uri="{BB962C8B-B14F-4D97-AF65-F5344CB8AC3E}">
        <p14:creationId xmlns:p14="http://schemas.microsoft.com/office/powerpoint/2010/main" val="3905757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048672"/>
          </a:xfrm>
        </p:spPr>
        <p:txBody>
          <a:bodyPr>
            <a:normAutofit/>
          </a:bodyPr>
          <a:lstStyle/>
          <a:p>
            <a:pPr>
              <a:lnSpc>
                <a:spcPct val="150000"/>
              </a:lnSpc>
            </a:pPr>
            <a:r>
              <a:rPr lang="tr-TR" sz="2800" b="1" dirty="0">
                <a:solidFill>
                  <a:srgbClr val="00B0F0"/>
                </a:solidFill>
              </a:rPr>
              <a:t>Mutlak nem</a:t>
            </a:r>
            <a:r>
              <a:rPr lang="tr-TR" sz="2800" b="1" dirty="0"/>
              <a:t>, </a:t>
            </a:r>
            <a:r>
              <a:rPr lang="tr-TR" sz="2800" b="1" dirty="0">
                <a:solidFill>
                  <a:srgbClr val="7030A0"/>
                </a:solidFill>
              </a:rPr>
              <a:t>bağıl nem</a:t>
            </a:r>
            <a:r>
              <a:rPr lang="tr-TR" sz="2800" b="1" dirty="0"/>
              <a:t>, </a:t>
            </a:r>
            <a:r>
              <a:rPr lang="tr-TR" sz="2800" b="1" dirty="0">
                <a:solidFill>
                  <a:srgbClr val="FF0000"/>
                </a:solidFill>
              </a:rPr>
              <a:t>kuru termometre </a:t>
            </a:r>
            <a:r>
              <a:rPr lang="tr-TR" sz="2800" b="1" dirty="0"/>
              <a:t>sıcaklığı ve </a:t>
            </a:r>
            <a:r>
              <a:rPr lang="tr-TR" sz="2800" b="1" dirty="0">
                <a:solidFill>
                  <a:srgbClr val="00B050"/>
                </a:solidFill>
              </a:rPr>
              <a:t>ıslak termometre </a:t>
            </a:r>
            <a:r>
              <a:rPr lang="tr-TR" sz="2800" b="1" dirty="0"/>
              <a:t>sıcaklığı, bir havanın </a:t>
            </a:r>
            <a:r>
              <a:rPr lang="tr-TR" sz="2800" b="1" dirty="0">
                <a:solidFill>
                  <a:srgbClr val="FF0000"/>
                </a:solidFill>
              </a:rPr>
              <a:t>dört bağımsız </a:t>
            </a:r>
            <a:r>
              <a:rPr lang="tr-TR" sz="2800" b="1" dirty="0" err="1"/>
              <a:t>psikrometrik</a:t>
            </a:r>
            <a:r>
              <a:rPr lang="tr-TR" sz="2800" b="1" dirty="0"/>
              <a:t> niteliğini oluşturmaktadır. </a:t>
            </a:r>
          </a:p>
          <a:p>
            <a:pPr>
              <a:lnSpc>
                <a:spcPct val="150000"/>
              </a:lnSpc>
            </a:pPr>
            <a:r>
              <a:rPr lang="tr-TR" sz="2800" b="1" dirty="0" err="1"/>
              <a:t>Çiğlenme</a:t>
            </a:r>
            <a:r>
              <a:rPr lang="tr-TR" sz="2800" b="1" dirty="0"/>
              <a:t> noktası, özgül hacim ve entalpi gibi değerler de havanın </a:t>
            </a:r>
            <a:r>
              <a:rPr lang="tr-TR" sz="2800" b="1" dirty="0" err="1"/>
              <a:t>psikrometrik</a:t>
            </a:r>
            <a:r>
              <a:rPr lang="tr-TR" sz="2800" b="1" dirty="0"/>
              <a:t> özellikleri olmakla birlikte bunlar </a:t>
            </a:r>
            <a:r>
              <a:rPr lang="tr-TR" sz="2800" b="1" dirty="0">
                <a:solidFill>
                  <a:srgbClr val="FF0000"/>
                </a:solidFill>
              </a:rPr>
              <a:t>bağımsız parametreler değildirler. </a:t>
            </a:r>
          </a:p>
        </p:txBody>
      </p:sp>
    </p:spTree>
    <p:extLst>
      <p:ext uri="{BB962C8B-B14F-4D97-AF65-F5344CB8AC3E}">
        <p14:creationId xmlns:p14="http://schemas.microsoft.com/office/powerpoint/2010/main" val="2784538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048672"/>
          </a:xfrm>
        </p:spPr>
        <p:txBody>
          <a:bodyPr>
            <a:normAutofit/>
          </a:bodyPr>
          <a:lstStyle/>
          <a:p>
            <a:pPr>
              <a:lnSpc>
                <a:spcPct val="150000"/>
              </a:lnSpc>
            </a:pPr>
            <a:r>
              <a:rPr lang="tr-TR" sz="2800" b="1" dirty="0"/>
              <a:t>Örneğin; </a:t>
            </a:r>
            <a:r>
              <a:rPr lang="tr-TR" sz="2800" b="1" dirty="0" err="1"/>
              <a:t>çiğlenme</a:t>
            </a:r>
            <a:r>
              <a:rPr lang="tr-TR" sz="2800" b="1" dirty="0"/>
              <a:t> noktası ve mutlak nem, birbirlerine bağımlıdırlar, yani birbirlerinin yerini alabilirler. </a:t>
            </a:r>
          </a:p>
          <a:p>
            <a:pPr>
              <a:lnSpc>
                <a:spcPct val="150000"/>
              </a:lnSpc>
            </a:pPr>
            <a:r>
              <a:rPr lang="tr-TR" sz="2800" b="1" dirty="0"/>
              <a:t>Buna göre sadece mutlak nem değeri ve </a:t>
            </a:r>
            <a:r>
              <a:rPr lang="tr-TR" sz="2800" b="1" dirty="0" err="1"/>
              <a:t>çiğlenme</a:t>
            </a:r>
            <a:r>
              <a:rPr lang="tr-TR" sz="2800" b="1" dirty="0"/>
              <a:t> noktası verilmiş bir havayı, psikrometre grafiğinde temsil eden noktayı belirlemek olanaksızdır. </a:t>
            </a:r>
          </a:p>
          <a:p>
            <a:pPr>
              <a:lnSpc>
                <a:spcPct val="150000"/>
              </a:lnSpc>
            </a:pPr>
            <a:r>
              <a:rPr lang="tr-TR" sz="2800" b="1" dirty="0"/>
              <a:t>Çünkü yukarıda da değinildiği gibi bu iki veri tek veri yerine geçmektedir. </a:t>
            </a:r>
          </a:p>
        </p:txBody>
      </p:sp>
    </p:spTree>
    <p:extLst>
      <p:ext uri="{BB962C8B-B14F-4D97-AF65-F5344CB8AC3E}">
        <p14:creationId xmlns:p14="http://schemas.microsoft.com/office/powerpoint/2010/main" val="3456859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tr-TR" b="1" dirty="0"/>
              <a:t>Psikrometre grafiği yardımıyla havanın niteliklerinin saptanması </a:t>
            </a:r>
          </a:p>
        </p:txBody>
      </p:sp>
      <p:sp>
        <p:nvSpPr>
          <p:cNvPr id="14" name="Content Placeholder 13"/>
          <p:cNvSpPr>
            <a:spLocks noGrp="1"/>
          </p:cNvSpPr>
          <p:nvPr>
            <p:ph idx="1"/>
          </p:nvPr>
        </p:nvSpPr>
        <p:spPr>
          <a:xfrm>
            <a:off x="1117308" y="1701800"/>
            <a:ext cx="10157355" cy="4895552"/>
          </a:xfrm>
        </p:spPr>
        <p:txBody>
          <a:bodyPr>
            <a:normAutofit/>
          </a:bodyPr>
          <a:lstStyle/>
          <a:p>
            <a:pPr>
              <a:lnSpc>
                <a:spcPct val="150000"/>
              </a:lnSpc>
            </a:pPr>
            <a:r>
              <a:rPr lang="tr-TR" sz="2800" b="1" dirty="0"/>
              <a:t>Havanın, mutlak nem, bağıl nem, kuru termometre sıcaklığı ve ıslak termometre sıcaklığı gibi </a:t>
            </a:r>
            <a:r>
              <a:rPr lang="tr-TR" sz="2800" b="1" dirty="0">
                <a:solidFill>
                  <a:srgbClr val="00B050"/>
                </a:solidFill>
              </a:rPr>
              <a:t>dört özelliğinden</a:t>
            </a:r>
            <a:r>
              <a:rPr lang="tr-TR" sz="2800" b="1" dirty="0"/>
              <a:t> </a:t>
            </a:r>
            <a:r>
              <a:rPr lang="tr-TR" sz="2800" b="1" dirty="0">
                <a:solidFill>
                  <a:srgbClr val="FF0000"/>
                </a:solidFill>
              </a:rPr>
              <a:t>ikisi biliniyorsa</a:t>
            </a:r>
            <a:r>
              <a:rPr lang="tr-TR" sz="2800" b="1" dirty="0"/>
              <a:t>; diğer iki özelliği ve ayrıca, entalpi, özgül hacim ve çiğlenme noktası gibi özellikleri de psikrometre grafiği yardımıyla saptanabilir. </a:t>
            </a:r>
          </a:p>
        </p:txBody>
      </p:sp>
    </p:spTree>
    <p:extLst>
      <p:ext uri="{BB962C8B-B14F-4D97-AF65-F5344CB8AC3E}">
        <p14:creationId xmlns:p14="http://schemas.microsoft.com/office/powerpoint/2010/main" val="341641781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r>
              <a:rPr lang="tr-TR" b="1" dirty="0"/>
              <a:t>Örnek</a:t>
            </a:r>
          </a:p>
        </p:txBody>
      </p:sp>
      <p:sp>
        <p:nvSpPr>
          <p:cNvPr id="14" name="Content Placeholder 13"/>
          <p:cNvSpPr>
            <a:spLocks noGrp="1"/>
          </p:cNvSpPr>
          <p:nvPr>
            <p:ph idx="1"/>
          </p:nvPr>
        </p:nvSpPr>
        <p:spPr>
          <a:xfrm>
            <a:off x="1117308" y="1701800"/>
            <a:ext cx="10157355" cy="4895552"/>
          </a:xfrm>
        </p:spPr>
        <p:txBody>
          <a:bodyPr>
            <a:normAutofit/>
          </a:bodyPr>
          <a:lstStyle/>
          <a:p>
            <a:pPr>
              <a:lnSpc>
                <a:spcPct val="150000"/>
              </a:lnSpc>
            </a:pPr>
            <a:r>
              <a:rPr lang="tr-TR" sz="2800" b="1" dirty="0"/>
              <a:t>Kuru termometre sıcaklığı 75°C ve bağıl nemi %10 olan havanın, mutlak nemini, ıslak termometre sıcaklığını, </a:t>
            </a:r>
            <a:r>
              <a:rPr lang="tr-TR" sz="2800" b="1" dirty="0" err="1"/>
              <a:t>entalpisini</a:t>
            </a:r>
            <a:r>
              <a:rPr lang="tr-TR" sz="2800" b="1" dirty="0"/>
              <a:t>, özgül hacmini ve </a:t>
            </a:r>
            <a:r>
              <a:rPr lang="tr-TR" sz="2800" b="1" dirty="0" err="1"/>
              <a:t>çiğlenme</a:t>
            </a:r>
            <a:r>
              <a:rPr lang="tr-TR" sz="2800" b="1" dirty="0"/>
              <a:t> noktasını, psikrometre grafiği yardımıyla belirleyiniz. </a:t>
            </a:r>
          </a:p>
        </p:txBody>
      </p:sp>
    </p:spTree>
    <p:extLst>
      <p:ext uri="{BB962C8B-B14F-4D97-AF65-F5344CB8AC3E}">
        <p14:creationId xmlns:p14="http://schemas.microsoft.com/office/powerpoint/2010/main" val="3940021008"/>
      </p:ext>
    </p:extLst>
  </p:cSld>
  <p:clrMapOvr>
    <a:masterClrMapping/>
  </p:clrMapOvr>
  <p:transition spd="slow">
    <p:randomBar dir="ver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r>
              <a:rPr lang="tr-TR" b="1" dirty="0"/>
              <a:t>Çözüm</a:t>
            </a:r>
          </a:p>
        </p:txBody>
      </p:sp>
      <p:sp>
        <p:nvSpPr>
          <p:cNvPr id="14" name="Content Placeholder 13"/>
          <p:cNvSpPr>
            <a:spLocks noGrp="1"/>
          </p:cNvSpPr>
          <p:nvPr>
            <p:ph idx="1"/>
          </p:nvPr>
        </p:nvSpPr>
        <p:spPr>
          <a:xfrm>
            <a:off x="1117308" y="1701800"/>
            <a:ext cx="10157355" cy="4895552"/>
          </a:xfrm>
        </p:spPr>
        <p:txBody>
          <a:bodyPr>
            <a:normAutofit/>
          </a:bodyPr>
          <a:lstStyle/>
          <a:p>
            <a:pPr>
              <a:lnSpc>
                <a:spcPct val="150000"/>
              </a:lnSpc>
            </a:pPr>
            <a:r>
              <a:rPr lang="tr-TR" sz="2800" b="1" dirty="0"/>
              <a:t>Buna göre apsiste 75°C kuru termometre sıcaklığından çıkan dik ile, %10 bağıl nem eğrisinin kesiştiği (A) noktası belirlenir. </a:t>
            </a:r>
          </a:p>
          <a:p>
            <a:pPr>
              <a:lnSpc>
                <a:spcPct val="150000"/>
              </a:lnSpc>
            </a:pPr>
            <a:r>
              <a:rPr lang="tr-TR" sz="2800" b="1" dirty="0"/>
              <a:t>Bu noktanın temsil ettiği diğer nitelikler grafik üzerinde saptanır. </a:t>
            </a:r>
            <a:endParaRPr lang="tr-TR" sz="3200" b="1" dirty="0"/>
          </a:p>
        </p:txBody>
      </p:sp>
    </p:spTree>
    <p:extLst>
      <p:ext uri="{BB962C8B-B14F-4D97-AF65-F5344CB8AC3E}">
        <p14:creationId xmlns:p14="http://schemas.microsoft.com/office/powerpoint/2010/main" val="1586678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r>
              <a:rPr lang="tr-TR" b="1" dirty="0"/>
              <a:t>Kuru termometre sıcaklığı</a:t>
            </a:r>
          </a:p>
        </p:txBody>
      </p:sp>
      <p:sp>
        <p:nvSpPr>
          <p:cNvPr id="14" name="Content Placeholder 13"/>
          <p:cNvSpPr>
            <a:spLocks noGrp="1"/>
          </p:cNvSpPr>
          <p:nvPr>
            <p:ph idx="1"/>
          </p:nvPr>
        </p:nvSpPr>
        <p:spPr>
          <a:xfrm>
            <a:off x="1117308" y="1701800"/>
            <a:ext cx="10157355" cy="5039568"/>
          </a:xfrm>
        </p:spPr>
        <p:txBody>
          <a:bodyPr>
            <a:normAutofit lnSpcReduction="10000"/>
          </a:bodyPr>
          <a:lstStyle/>
          <a:p>
            <a:pPr>
              <a:lnSpc>
                <a:spcPct val="150000"/>
              </a:lnSpc>
              <a:spcBef>
                <a:spcPts val="600"/>
              </a:spcBef>
            </a:pPr>
            <a:r>
              <a:rPr lang="tr-TR" sz="2800" b="1" dirty="0"/>
              <a:t>Havanın kuru termometre sıcaklığı, (</a:t>
            </a:r>
            <a:r>
              <a:rPr lang="tr-TR" sz="2800" b="1" dirty="0" err="1"/>
              <a:t>T</a:t>
            </a:r>
            <a:r>
              <a:rPr lang="tr-TR" sz="2800" b="1" baseline="-25000" dirty="0" err="1"/>
              <a:t>h</a:t>
            </a:r>
            <a:r>
              <a:rPr lang="tr-TR" sz="2800" b="1" dirty="0"/>
              <a:t>) doğrudan, herhangi bir değişiklik yapılmamış, olağan bir termometre veya bir sıcaklık </a:t>
            </a:r>
            <a:r>
              <a:rPr lang="tr-TR" sz="2800" b="1" dirty="0" err="1"/>
              <a:t>sensörü</a:t>
            </a:r>
            <a:r>
              <a:rPr lang="tr-TR" sz="2800" b="1" dirty="0"/>
              <a:t> tarafından ölçülen sıcaklığıdır. </a:t>
            </a:r>
          </a:p>
          <a:p>
            <a:pPr>
              <a:lnSpc>
                <a:spcPct val="150000"/>
              </a:lnSpc>
              <a:spcBef>
                <a:spcPts val="600"/>
              </a:spcBef>
            </a:pPr>
            <a:r>
              <a:rPr lang="tr-TR" sz="2800" b="1" dirty="0"/>
              <a:t>Eğer hava ile ilgili olarak sıcaklıktan bahsedilirken "</a:t>
            </a:r>
            <a:r>
              <a:rPr lang="tr-TR" sz="2800" b="1" dirty="0">
                <a:solidFill>
                  <a:srgbClr val="FF0000"/>
                </a:solidFill>
              </a:rPr>
              <a:t>hava sıcaklığı</a:t>
            </a:r>
            <a:r>
              <a:rPr lang="tr-TR" sz="2800" b="1" dirty="0"/>
              <a:t>" sözcüğünün önünde açıklayıcı bir sıfat yoksa, daima havanın "</a:t>
            </a:r>
            <a:r>
              <a:rPr lang="tr-TR" sz="2800" b="1" dirty="0">
                <a:solidFill>
                  <a:srgbClr val="FF0000"/>
                </a:solidFill>
              </a:rPr>
              <a:t>kuru termometre</a:t>
            </a:r>
            <a:r>
              <a:rPr lang="tr-TR" sz="2800" b="1" dirty="0"/>
              <a:t>" sıcaklığı anlaşılmalıdır. </a:t>
            </a:r>
          </a:p>
        </p:txBody>
      </p:sp>
    </p:spTree>
    <p:extLst>
      <p:ext uri="{BB962C8B-B14F-4D97-AF65-F5344CB8AC3E}">
        <p14:creationId xmlns:p14="http://schemas.microsoft.com/office/powerpoint/2010/main" val="137813074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048672"/>
          </a:xfrm>
        </p:spPr>
        <p:txBody>
          <a:bodyPr>
            <a:normAutofit fontScale="92500" lnSpcReduction="10000"/>
          </a:bodyPr>
          <a:lstStyle/>
          <a:p>
            <a:pPr>
              <a:lnSpc>
                <a:spcPct val="120000"/>
              </a:lnSpc>
            </a:pPr>
            <a:r>
              <a:rPr lang="tr-TR" sz="2800" b="1" dirty="0"/>
              <a:t>mutlak nem: </a:t>
            </a:r>
          </a:p>
          <a:p>
            <a:pPr lvl="1">
              <a:lnSpc>
                <a:spcPct val="120000"/>
              </a:lnSpc>
            </a:pPr>
            <a:r>
              <a:rPr lang="tr-TR" sz="2400" b="1" dirty="0"/>
              <a:t>0.0242 kg-su/kg-KH, </a:t>
            </a:r>
          </a:p>
          <a:p>
            <a:pPr>
              <a:lnSpc>
                <a:spcPct val="120000"/>
              </a:lnSpc>
            </a:pPr>
            <a:r>
              <a:rPr lang="tr-TR" sz="2800" b="1" dirty="0"/>
              <a:t>ıslak termometre sıcaklığı : </a:t>
            </a:r>
          </a:p>
          <a:p>
            <a:pPr lvl="1">
              <a:lnSpc>
                <a:spcPct val="120000"/>
              </a:lnSpc>
            </a:pPr>
            <a:r>
              <a:rPr lang="tr-TR" sz="2400" b="1" dirty="0"/>
              <a:t>37°C, </a:t>
            </a:r>
          </a:p>
          <a:p>
            <a:pPr>
              <a:lnSpc>
                <a:spcPct val="120000"/>
              </a:lnSpc>
            </a:pPr>
            <a:r>
              <a:rPr lang="tr-TR" sz="2800" b="1" dirty="0"/>
              <a:t>entalpi : </a:t>
            </a:r>
          </a:p>
          <a:p>
            <a:pPr lvl="1">
              <a:lnSpc>
                <a:spcPct val="120000"/>
              </a:lnSpc>
            </a:pPr>
            <a:r>
              <a:rPr lang="tr-TR" sz="2400" b="1" dirty="0"/>
              <a:t>143.5 kJ/kg-KH, </a:t>
            </a:r>
          </a:p>
          <a:p>
            <a:pPr>
              <a:lnSpc>
                <a:spcPct val="120000"/>
              </a:lnSpc>
            </a:pPr>
            <a:r>
              <a:rPr lang="tr-TR" sz="2800" b="1" dirty="0"/>
              <a:t>özgül hacim : </a:t>
            </a:r>
          </a:p>
          <a:p>
            <a:pPr lvl="1">
              <a:lnSpc>
                <a:spcPct val="120000"/>
              </a:lnSpc>
            </a:pPr>
            <a:r>
              <a:rPr lang="tr-TR" sz="2400" b="1" dirty="0"/>
              <a:t>1.04 m3/kg-KH ve </a:t>
            </a:r>
          </a:p>
          <a:p>
            <a:pPr>
              <a:lnSpc>
                <a:spcPct val="120000"/>
              </a:lnSpc>
            </a:pPr>
            <a:r>
              <a:rPr lang="tr-TR" sz="2800" b="1" dirty="0"/>
              <a:t>çiğlenme noktası : 	</a:t>
            </a:r>
          </a:p>
          <a:p>
            <a:pPr lvl="1">
              <a:lnSpc>
                <a:spcPct val="120000"/>
              </a:lnSpc>
            </a:pPr>
            <a:r>
              <a:rPr lang="tr-TR" sz="2400" b="1" dirty="0"/>
              <a:t>28.5°C.</a:t>
            </a: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30164"/>
          <a:stretch/>
        </p:blipFill>
        <p:spPr>
          <a:xfrm>
            <a:off x="5742609" y="404664"/>
            <a:ext cx="5988567" cy="5472608"/>
          </a:xfrm>
          <a:prstGeom prst="rect">
            <a:avLst/>
          </a:prstGeom>
        </p:spPr>
      </p:pic>
    </p:spTree>
    <p:extLst>
      <p:ext uri="{BB962C8B-B14F-4D97-AF65-F5344CB8AC3E}">
        <p14:creationId xmlns:p14="http://schemas.microsoft.com/office/powerpoint/2010/main" val="800747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r>
              <a:rPr lang="tr-TR" b="1" dirty="0"/>
              <a:t>Örnek</a:t>
            </a:r>
          </a:p>
        </p:txBody>
      </p:sp>
      <p:sp>
        <p:nvSpPr>
          <p:cNvPr id="14" name="Content Placeholder 13"/>
          <p:cNvSpPr>
            <a:spLocks noGrp="1"/>
          </p:cNvSpPr>
          <p:nvPr>
            <p:ph idx="1"/>
          </p:nvPr>
        </p:nvSpPr>
        <p:spPr>
          <a:xfrm>
            <a:off x="1117308" y="1701800"/>
            <a:ext cx="10157355" cy="4895552"/>
          </a:xfrm>
        </p:spPr>
        <p:txBody>
          <a:bodyPr>
            <a:normAutofit/>
          </a:bodyPr>
          <a:lstStyle/>
          <a:p>
            <a:pPr>
              <a:lnSpc>
                <a:spcPct val="150000"/>
              </a:lnSpc>
            </a:pPr>
            <a:r>
              <a:rPr lang="tr-TR" sz="2800" b="1" dirty="0"/>
              <a:t>Kuru termometre sıcaklığı 60 °C, termodinamik yaş termometre sıcaklığı 35 °C ve atmosfer basıncının 101.325 kPa olduğu bir ortamdaki nemli havanın özgül nemini, </a:t>
            </a:r>
            <a:r>
              <a:rPr lang="tr-TR" sz="2800" b="1" dirty="0" err="1"/>
              <a:t>entalpisini</a:t>
            </a:r>
            <a:r>
              <a:rPr lang="tr-TR" sz="2800" b="1" dirty="0"/>
              <a:t>, çiğ noktası sıcaklığını, bağıl nemini ve özgül hacmini bulunuz.</a:t>
            </a:r>
            <a:endParaRPr lang="tr-TR" sz="3600" b="1" dirty="0"/>
          </a:p>
        </p:txBody>
      </p:sp>
    </p:spTree>
    <p:extLst>
      <p:ext uri="{BB962C8B-B14F-4D97-AF65-F5344CB8AC3E}">
        <p14:creationId xmlns:p14="http://schemas.microsoft.com/office/powerpoint/2010/main" val="134800789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r>
              <a:rPr lang="tr-TR" b="1" dirty="0"/>
              <a:t>Çözüm</a:t>
            </a:r>
          </a:p>
        </p:txBody>
      </p:sp>
      <p:sp>
        <p:nvSpPr>
          <p:cNvPr id="14" name="Content Placeholder 13"/>
          <p:cNvSpPr>
            <a:spLocks noGrp="1"/>
          </p:cNvSpPr>
          <p:nvPr>
            <p:ph idx="1"/>
          </p:nvPr>
        </p:nvSpPr>
        <p:spPr>
          <a:xfrm>
            <a:off x="1117308" y="1701800"/>
            <a:ext cx="10157355" cy="4895552"/>
          </a:xfrm>
        </p:spPr>
        <p:txBody>
          <a:bodyPr>
            <a:normAutofit/>
          </a:bodyPr>
          <a:lstStyle/>
          <a:p>
            <a:pPr>
              <a:lnSpc>
                <a:spcPct val="150000"/>
              </a:lnSpc>
            </a:pPr>
            <a:r>
              <a:rPr lang="tr-TR" sz="2800" b="1" dirty="0"/>
              <a:t>60 °C sıcaklıktaki kuru termometre doğrusu ile 35 °C sıcaklıktaki yaş termometre doğrusunun kesim noktasından, istenen termodinamik özellikler gerektiğinde </a:t>
            </a:r>
            <a:r>
              <a:rPr lang="tr-TR" sz="2800" b="1" dirty="0" err="1"/>
              <a:t>enterpolasyon</a:t>
            </a:r>
            <a:r>
              <a:rPr lang="tr-TR" sz="2800" b="1" dirty="0"/>
              <a:t> yapılarak aşağıdaki şekilde bulunabilir:</a:t>
            </a:r>
            <a:endParaRPr lang="tr-TR" sz="4000" b="1" dirty="0"/>
          </a:p>
        </p:txBody>
      </p:sp>
    </p:spTree>
    <p:extLst>
      <p:ext uri="{BB962C8B-B14F-4D97-AF65-F5344CB8AC3E}">
        <p14:creationId xmlns:p14="http://schemas.microsoft.com/office/powerpoint/2010/main" val="560819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çerik Yer Tutucusu 2">
            <a:extLst>
              <a:ext uri="{FF2B5EF4-FFF2-40B4-BE49-F238E27FC236}">
                <a16:creationId xmlns:a16="http://schemas.microsoft.com/office/drawing/2014/main" id="{A7D665DF-7FED-4C40-9838-96615B148ACD}"/>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54762"/>
          <a:stretch/>
        </p:blipFill>
        <p:spPr>
          <a:xfrm>
            <a:off x="1341884" y="361773"/>
            <a:ext cx="10009112" cy="6134454"/>
          </a:xfrm>
          <a:ln w="57150">
            <a:solidFill>
              <a:srgbClr val="00B050"/>
            </a:solidFill>
          </a:ln>
        </p:spPr>
      </p:pic>
      <p:cxnSp>
        <p:nvCxnSpPr>
          <p:cNvPr id="6" name="Düz Bağlayıcı 5">
            <a:extLst>
              <a:ext uri="{FF2B5EF4-FFF2-40B4-BE49-F238E27FC236}">
                <a16:creationId xmlns:a16="http://schemas.microsoft.com/office/drawing/2014/main" id="{55793A2A-A581-4AB7-9DA6-08065C910D5D}"/>
              </a:ext>
            </a:extLst>
          </p:cNvPr>
          <p:cNvCxnSpPr>
            <a:cxnSpLocks/>
          </p:cNvCxnSpPr>
          <p:nvPr/>
        </p:nvCxnSpPr>
        <p:spPr>
          <a:xfrm flipV="1">
            <a:off x="5755637" y="2708920"/>
            <a:ext cx="0" cy="3168353"/>
          </a:xfrm>
          <a:prstGeom prst="line">
            <a:avLst/>
          </a:prstGeom>
          <a:ln w="38100">
            <a:solidFill>
              <a:srgbClr val="FF0000"/>
            </a:solidFill>
          </a:ln>
        </p:spPr>
        <p:style>
          <a:lnRef idx="3">
            <a:schemeClr val="dk1"/>
          </a:lnRef>
          <a:fillRef idx="0">
            <a:schemeClr val="dk1"/>
          </a:fillRef>
          <a:effectRef idx="2">
            <a:schemeClr val="dk1"/>
          </a:effectRef>
          <a:fontRef idx="minor">
            <a:schemeClr val="tx1"/>
          </a:fontRef>
        </p:style>
      </p:cxnSp>
      <p:cxnSp>
        <p:nvCxnSpPr>
          <p:cNvPr id="16" name="Düz Ok Bağlayıcısı 15">
            <a:extLst>
              <a:ext uri="{FF2B5EF4-FFF2-40B4-BE49-F238E27FC236}">
                <a16:creationId xmlns:a16="http://schemas.microsoft.com/office/drawing/2014/main" id="{697892FE-84D0-4F18-8DD0-47E7849758F7}"/>
              </a:ext>
            </a:extLst>
          </p:cNvPr>
          <p:cNvCxnSpPr/>
          <p:nvPr/>
        </p:nvCxnSpPr>
        <p:spPr>
          <a:xfrm>
            <a:off x="5755637" y="2708920"/>
            <a:ext cx="4947287" cy="0"/>
          </a:xfrm>
          <a:prstGeom prst="straightConnector1">
            <a:avLst/>
          </a:prstGeom>
          <a:ln w="38100">
            <a:solidFill>
              <a:srgbClr val="00B050"/>
            </a:solidFill>
            <a:tailEnd type="triangle"/>
          </a:ln>
        </p:spPr>
        <p:style>
          <a:lnRef idx="3">
            <a:schemeClr val="dk1"/>
          </a:lnRef>
          <a:fillRef idx="0">
            <a:schemeClr val="dk1"/>
          </a:fillRef>
          <a:effectRef idx="2">
            <a:schemeClr val="dk1"/>
          </a:effectRef>
          <a:fontRef idx="minor">
            <a:schemeClr val="tx1"/>
          </a:fontRef>
        </p:style>
      </p:cxnSp>
      <p:cxnSp>
        <p:nvCxnSpPr>
          <p:cNvPr id="9" name="Düz Bağlayıcı 8">
            <a:extLst>
              <a:ext uri="{FF2B5EF4-FFF2-40B4-BE49-F238E27FC236}">
                <a16:creationId xmlns:a16="http://schemas.microsoft.com/office/drawing/2014/main" id="{E2184665-4ED0-41C1-90D2-F4451F7D13DC}"/>
              </a:ext>
            </a:extLst>
          </p:cNvPr>
          <p:cNvCxnSpPr>
            <a:cxnSpLocks/>
          </p:cNvCxnSpPr>
          <p:nvPr/>
        </p:nvCxnSpPr>
        <p:spPr>
          <a:xfrm>
            <a:off x="3739035" y="1484784"/>
            <a:ext cx="2211361" cy="1368152"/>
          </a:xfrm>
          <a:prstGeom prst="line">
            <a:avLst/>
          </a:prstGeom>
          <a:ln w="38100">
            <a:solidFill>
              <a:srgbClr val="0070C0"/>
            </a:solidFill>
          </a:ln>
        </p:spPr>
        <p:style>
          <a:lnRef idx="3">
            <a:schemeClr val="dk1"/>
          </a:lnRef>
          <a:fillRef idx="0">
            <a:schemeClr val="dk1"/>
          </a:fillRef>
          <a:effectRef idx="2">
            <a:schemeClr val="dk1"/>
          </a:effectRef>
          <a:fontRef idx="minor">
            <a:schemeClr val="tx1"/>
          </a:fontRef>
        </p:style>
      </p:cxnSp>
      <p:cxnSp>
        <p:nvCxnSpPr>
          <p:cNvPr id="18" name="Düz Ok Bağlayıcısı 17">
            <a:extLst>
              <a:ext uri="{FF2B5EF4-FFF2-40B4-BE49-F238E27FC236}">
                <a16:creationId xmlns:a16="http://schemas.microsoft.com/office/drawing/2014/main" id="{ACEDE015-C1B2-40C3-9CCE-EF1EC8D71EE7}"/>
              </a:ext>
            </a:extLst>
          </p:cNvPr>
          <p:cNvCxnSpPr/>
          <p:nvPr/>
        </p:nvCxnSpPr>
        <p:spPr>
          <a:xfrm flipH="1">
            <a:off x="3214092" y="2708920"/>
            <a:ext cx="2541545" cy="0"/>
          </a:xfrm>
          <a:prstGeom prst="straightConnector1">
            <a:avLst/>
          </a:prstGeom>
          <a:ln w="38100">
            <a:solidFill>
              <a:srgbClr val="002060"/>
            </a:solidFill>
            <a:tailEnd type="triangle"/>
          </a:ln>
        </p:spPr>
        <p:style>
          <a:lnRef idx="3">
            <a:schemeClr val="dk1"/>
          </a:lnRef>
          <a:fillRef idx="0">
            <a:schemeClr val="dk1"/>
          </a:fillRef>
          <a:effectRef idx="2">
            <a:schemeClr val="dk1"/>
          </a:effectRef>
          <a:fontRef idx="minor">
            <a:schemeClr val="tx1"/>
          </a:fontRef>
        </p:style>
      </p:cxnSp>
      <p:cxnSp>
        <p:nvCxnSpPr>
          <p:cNvPr id="20" name="Düz Ok Bağlayıcısı 19">
            <a:extLst>
              <a:ext uri="{FF2B5EF4-FFF2-40B4-BE49-F238E27FC236}">
                <a16:creationId xmlns:a16="http://schemas.microsoft.com/office/drawing/2014/main" id="{AC9FBFCA-08AE-416E-9858-21D30295A233}"/>
              </a:ext>
            </a:extLst>
          </p:cNvPr>
          <p:cNvCxnSpPr/>
          <p:nvPr/>
        </p:nvCxnSpPr>
        <p:spPr>
          <a:xfrm>
            <a:off x="3214092" y="2708920"/>
            <a:ext cx="0" cy="3096344"/>
          </a:xfrm>
          <a:prstGeom prst="straightConnector1">
            <a:avLst/>
          </a:prstGeom>
          <a:ln w="38100">
            <a:solidFill>
              <a:srgbClr val="002060"/>
            </a:solidFill>
            <a:tailEnd type="triangle"/>
          </a:ln>
        </p:spPr>
        <p:style>
          <a:lnRef idx="3">
            <a:schemeClr val="dk1"/>
          </a:lnRef>
          <a:fillRef idx="0">
            <a:schemeClr val="dk1"/>
          </a:fillRef>
          <a:effectRef idx="2">
            <a:schemeClr val="dk1"/>
          </a:effectRef>
          <a:fontRef idx="minor">
            <a:schemeClr val="tx1"/>
          </a:fontRef>
        </p:style>
      </p:cxnSp>
      <p:sp>
        <p:nvSpPr>
          <p:cNvPr id="21" name="Yay 20">
            <a:extLst>
              <a:ext uri="{FF2B5EF4-FFF2-40B4-BE49-F238E27FC236}">
                <a16:creationId xmlns:a16="http://schemas.microsoft.com/office/drawing/2014/main" id="{7E059C71-BA1B-44C1-899F-03F80ABC550D}"/>
              </a:ext>
            </a:extLst>
          </p:cNvPr>
          <p:cNvSpPr/>
          <p:nvPr/>
        </p:nvSpPr>
        <p:spPr>
          <a:xfrm rot="1676646">
            <a:off x="5416791" y="471825"/>
            <a:ext cx="347132" cy="4480998"/>
          </a:xfrm>
          <a:prstGeom prst="arc">
            <a:avLst>
              <a:gd name="adj1" fmla="val 16200000"/>
              <a:gd name="adj2" fmla="val 4611482"/>
            </a:avLst>
          </a:prstGeom>
          <a:ln w="38100">
            <a:solidFill>
              <a:srgbClr val="7030A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tr-TR"/>
          </a:p>
        </p:txBody>
      </p:sp>
      <p:cxnSp>
        <p:nvCxnSpPr>
          <p:cNvPr id="23" name="Düz Bağlayıcı 22">
            <a:extLst>
              <a:ext uri="{FF2B5EF4-FFF2-40B4-BE49-F238E27FC236}">
                <a16:creationId xmlns:a16="http://schemas.microsoft.com/office/drawing/2014/main" id="{AF8BD9F3-A952-41FB-8887-C4B26CFDA130}"/>
              </a:ext>
            </a:extLst>
          </p:cNvPr>
          <p:cNvCxnSpPr>
            <a:cxnSpLocks/>
          </p:cNvCxnSpPr>
          <p:nvPr/>
        </p:nvCxnSpPr>
        <p:spPr>
          <a:xfrm>
            <a:off x="2494012" y="692696"/>
            <a:ext cx="1049884" cy="648072"/>
          </a:xfrm>
          <a:prstGeom prst="line">
            <a:avLst/>
          </a:prstGeom>
          <a:ln w="38100">
            <a:solidFill>
              <a:srgbClr val="C00000"/>
            </a:solidFill>
          </a:ln>
        </p:spPr>
        <p:style>
          <a:lnRef idx="3">
            <a:schemeClr val="dk1"/>
          </a:lnRef>
          <a:fillRef idx="0">
            <a:schemeClr val="dk1"/>
          </a:fillRef>
          <a:effectRef idx="2">
            <a:schemeClr val="dk1"/>
          </a:effectRef>
          <a:fontRef idx="minor">
            <a:schemeClr val="tx1"/>
          </a:fontRef>
        </p:style>
      </p:cxnSp>
      <p:cxnSp>
        <p:nvCxnSpPr>
          <p:cNvPr id="28" name="Düz Bağlayıcı 27">
            <a:extLst>
              <a:ext uri="{FF2B5EF4-FFF2-40B4-BE49-F238E27FC236}">
                <a16:creationId xmlns:a16="http://schemas.microsoft.com/office/drawing/2014/main" id="{3B2D4968-33AE-4D74-941D-0C68846849DA}"/>
              </a:ext>
            </a:extLst>
          </p:cNvPr>
          <p:cNvCxnSpPr/>
          <p:nvPr/>
        </p:nvCxnSpPr>
        <p:spPr>
          <a:xfrm>
            <a:off x="5241139" y="1337947"/>
            <a:ext cx="936104" cy="252028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842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048672"/>
          </a:xfrm>
        </p:spPr>
        <p:txBody>
          <a:bodyPr>
            <a:normAutofit/>
          </a:bodyPr>
          <a:lstStyle/>
          <a:p>
            <a:pPr>
              <a:lnSpc>
                <a:spcPct val="150000"/>
              </a:lnSpc>
            </a:pPr>
            <a:r>
              <a:rPr lang="tr-TR" sz="2800" b="1" dirty="0"/>
              <a:t>Özgül nem, x = 2.6 g nem/kg kuru hava</a:t>
            </a:r>
            <a:br>
              <a:rPr lang="tr-TR" sz="3200" b="1" dirty="0"/>
            </a:br>
            <a:r>
              <a:rPr lang="tr-TR" sz="2800" b="1" dirty="0"/>
              <a:t>Entalpi, h = 128 kJ/ kg kuru hava</a:t>
            </a:r>
            <a:br>
              <a:rPr lang="tr-TR" sz="3200" b="1" dirty="0"/>
            </a:br>
            <a:r>
              <a:rPr lang="tr-TR" sz="2800" b="1" dirty="0"/>
              <a:t>Bağıl nem, </a:t>
            </a:r>
            <a:r>
              <a:rPr lang="el-GR" sz="2800" b="1" dirty="0"/>
              <a:t>φ = %</a:t>
            </a:r>
            <a:r>
              <a:rPr lang="tr-TR" sz="2800" b="1" dirty="0"/>
              <a:t>20</a:t>
            </a:r>
            <a:br>
              <a:rPr lang="el-GR" sz="3200" b="1" dirty="0"/>
            </a:br>
            <a:r>
              <a:rPr lang="tr-TR" sz="2800" b="1" dirty="0"/>
              <a:t>Çiğ noktası, </a:t>
            </a:r>
            <a:r>
              <a:rPr lang="tr-TR" sz="2800" b="1" dirty="0" err="1"/>
              <a:t>Tyoğ</a:t>
            </a:r>
            <a:r>
              <a:rPr lang="tr-TR" sz="2800" b="1" dirty="0"/>
              <a:t> = 29 °C</a:t>
            </a:r>
            <a:br>
              <a:rPr lang="tr-TR" sz="3200" b="1" dirty="0"/>
            </a:br>
            <a:r>
              <a:rPr lang="tr-TR" sz="2800" b="1" dirty="0"/>
              <a:t>Özgül hacim, v = 0.97 m</a:t>
            </a:r>
            <a:r>
              <a:rPr lang="tr-TR" sz="2800" b="1" baseline="30000" dirty="0"/>
              <a:t>3</a:t>
            </a:r>
            <a:r>
              <a:rPr lang="tr-TR" sz="2800" b="1" dirty="0"/>
              <a:t>/ kg kuru hava</a:t>
            </a:r>
            <a:endParaRPr lang="tr-TR" sz="3200" b="1" dirty="0"/>
          </a:p>
        </p:txBody>
      </p:sp>
    </p:spTree>
    <p:extLst>
      <p:ext uri="{BB962C8B-B14F-4D97-AF65-F5344CB8AC3E}">
        <p14:creationId xmlns:p14="http://schemas.microsoft.com/office/powerpoint/2010/main" val="402672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tr-TR" b="1" dirty="0">
                <a:solidFill>
                  <a:srgbClr val="FF0000"/>
                </a:solidFill>
              </a:rPr>
              <a:t>Psikrometre grafiğinin çeşitli işlemlerde kullanılması </a:t>
            </a:r>
          </a:p>
        </p:txBody>
      </p:sp>
      <p:sp>
        <p:nvSpPr>
          <p:cNvPr id="14" name="Content Placeholder 13"/>
          <p:cNvSpPr>
            <a:spLocks noGrp="1"/>
          </p:cNvSpPr>
          <p:nvPr>
            <p:ph idx="1"/>
          </p:nvPr>
        </p:nvSpPr>
        <p:spPr>
          <a:xfrm>
            <a:off x="1117308" y="1701800"/>
            <a:ext cx="10157355" cy="4895552"/>
          </a:xfrm>
        </p:spPr>
        <p:txBody>
          <a:bodyPr>
            <a:normAutofit lnSpcReduction="10000"/>
          </a:bodyPr>
          <a:lstStyle/>
          <a:p>
            <a:pPr>
              <a:lnSpc>
                <a:spcPct val="150000"/>
              </a:lnSpc>
            </a:pPr>
            <a:r>
              <a:rPr lang="tr-TR" sz="2800" b="1" dirty="0">
                <a:solidFill>
                  <a:srgbClr val="FF0000"/>
                </a:solidFill>
              </a:rPr>
              <a:t>Havanın ısıtılması </a:t>
            </a:r>
            <a:r>
              <a:rPr lang="tr-TR" sz="2800" b="1" dirty="0"/>
              <a:t>ve </a:t>
            </a:r>
            <a:r>
              <a:rPr lang="tr-TR" sz="2800" b="1" dirty="0">
                <a:solidFill>
                  <a:srgbClr val="00B0F0"/>
                </a:solidFill>
              </a:rPr>
              <a:t>soğutulmasında</a:t>
            </a:r>
            <a:r>
              <a:rPr lang="tr-TR" sz="2800" b="1" dirty="0"/>
              <a:t>, </a:t>
            </a:r>
            <a:r>
              <a:rPr lang="tr-TR" sz="2800" b="1" dirty="0">
                <a:solidFill>
                  <a:srgbClr val="00B050"/>
                </a:solidFill>
              </a:rPr>
              <a:t>farklı niteliklerdeki havaların karıştırılarak </a:t>
            </a:r>
            <a:r>
              <a:rPr lang="tr-TR" sz="2800" b="1" dirty="0"/>
              <a:t>yeni niteliklerde hava elde edilmesinde, </a:t>
            </a:r>
            <a:r>
              <a:rPr lang="tr-TR" sz="2800" b="1" dirty="0">
                <a:solidFill>
                  <a:srgbClr val="7030A0"/>
                </a:solidFill>
              </a:rPr>
              <a:t>havanın nemlendirilmesinde </a:t>
            </a:r>
            <a:r>
              <a:rPr lang="tr-TR" sz="2800" b="1" dirty="0"/>
              <a:t>veya </a:t>
            </a:r>
            <a:r>
              <a:rPr lang="tr-TR" sz="2800" b="1" dirty="0">
                <a:solidFill>
                  <a:srgbClr val="FFC000"/>
                </a:solidFill>
              </a:rPr>
              <a:t>neminin azaltılmasında</a:t>
            </a:r>
            <a:r>
              <a:rPr lang="tr-TR" sz="2800" b="1" dirty="0"/>
              <a:t>, </a:t>
            </a:r>
            <a:r>
              <a:rPr lang="tr-TR" sz="2800" b="1" dirty="0" err="1"/>
              <a:t>evaporatif</a:t>
            </a:r>
            <a:r>
              <a:rPr lang="tr-TR" sz="2800" b="1" dirty="0"/>
              <a:t> soğutma işlemlerinde, </a:t>
            </a:r>
            <a:r>
              <a:rPr lang="tr-TR" sz="2800" b="1" dirty="0">
                <a:solidFill>
                  <a:srgbClr val="FF0000"/>
                </a:solidFill>
              </a:rPr>
              <a:t>kurutma olayının </a:t>
            </a:r>
            <a:r>
              <a:rPr lang="tr-TR" sz="2800" b="1" dirty="0"/>
              <a:t>izlenmesinde ve benzer birçok işlemde gerekli hesaplamaların yapılmasında psikrometre grafikleri çok büyük kolaylıklar sağlamaktadır. </a:t>
            </a:r>
          </a:p>
        </p:txBody>
      </p:sp>
    </p:spTree>
    <p:extLst>
      <p:ext uri="{BB962C8B-B14F-4D97-AF65-F5344CB8AC3E}">
        <p14:creationId xmlns:p14="http://schemas.microsoft.com/office/powerpoint/2010/main" val="319084737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r>
              <a:rPr lang="tr-TR" b="1" dirty="0">
                <a:solidFill>
                  <a:srgbClr val="00B050"/>
                </a:solidFill>
              </a:rPr>
              <a:t>Havanın sabit nemde soğutulması</a:t>
            </a:r>
          </a:p>
        </p:txBody>
      </p:sp>
      <p:sp>
        <p:nvSpPr>
          <p:cNvPr id="14" name="Content Placeholder 13"/>
          <p:cNvSpPr>
            <a:spLocks noGrp="1"/>
          </p:cNvSpPr>
          <p:nvPr>
            <p:ph idx="1"/>
          </p:nvPr>
        </p:nvSpPr>
        <p:spPr>
          <a:xfrm>
            <a:off x="1117308" y="1701800"/>
            <a:ext cx="10157355" cy="4895552"/>
          </a:xfrm>
        </p:spPr>
        <p:txBody>
          <a:bodyPr>
            <a:normAutofit/>
          </a:bodyPr>
          <a:lstStyle/>
          <a:p>
            <a:pPr>
              <a:lnSpc>
                <a:spcPct val="170000"/>
              </a:lnSpc>
              <a:spcBef>
                <a:spcPts val="600"/>
              </a:spcBef>
            </a:pPr>
            <a:r>
              <a:rPr lang="tr-TR" sz="2800" b="1" dirty="0"/>
              <a:t>Eğer hava, diğer yüzeyinden soğutulan bir metal yüzeyle yeterli süre temas ettirilirse, </a:t>
            </a:r>
            <a:r>
              <a:rPr lang="tr-TR" sz="2800" b="1" dirty="0">
                <a:solidFill>
                  <a:srgbClr val="00B0F0"/>
                </a:solidFill>
              </a:rPr>
              <a:t>sıcaklığı düşer</a:t>
            </a:r>
            <a:r>
              <a:rPr lang="tr-TR" sz="2800" b="1" dirty="0"/>
              <a:t>. </a:t>
            </a:r>
          </a:p>
          <a:p>
            <a:pPr>
              <a:lnSpc>
                <a:spcPct val="170000"/>
              </a:lnSpc>
              <a:spcBef>
                <a:spcPts val="600"/>
              </a:spcBef>
            </a:pPr>
            <a:r>
              <a:rPr lang="tr-TR" sz="2800" b="1" dirty="0"/>
              <a:t>Böyle bir soğutma işlemi, yaşam alanlarında kullanılan klima cihazlarında veya soğuk hava depolarının soğutulmasında kullanılan soğutma sistemlerinde karşılaşılmaktadır. </a:t>
            </a:r>
            <a:endParaRPr lang="tr-TR" sz="3200" b="1" dirty="0"/>
          </a:p>
        </p:txBody>
      </p:sp>
    </p:spTree>
    <p:extLst>
      <p:ext uri="{BB962C8B-B14F-4D97-AF65-F5344CB8AC3E}">
        <p14:creationId xmlns:p14="http://schemas.microsoft.com/office/powerpoint/2010/main" val="295449373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5090715" cy="6048672"/>
          </a:xfrm>
        </p:spPr>
        <p:txBody>
          <a:bodyPr>
            <a:normAutofit/>
          </a:bodyPr>
          <a:lstStyle/>
          <a:p>
            <a:pPr>
              <a:lnSpc>
                <a:spcPct val="170000"/>
              </a:lnSpc>
              <a:spcBef>
                <a:spcPts val="600"/>
              </a:spcBef>
            </a:pPr>
            <a:r>
              <a:rPr lang="tr-TR" sz="2800" b="1" dirty="0"/>
              <a:t>Şekilde görüldüğü gibi (A) noktasındaki nitelikleri taşıyan hava soğutulunca (B), mutlak nemi sabit olarak sıcaklığı T</a:t>
            </a:r>
            <a:r>
              <a:rPr lang="tr-TR" sz="2800" b="1" baseline="-25000" dirty="0"/>
              <a:t>2</a:t>
            </a:r>
            <a:r>
              <a:rPr lang="tr-TR" sz="2800" b="1" dirty="0"/>
              <a:t>'den T</a:t>
            </a:r>
            <a:r>
              <a:rPr lang="tr-TR" sz="2800" b="1" baseline="-25000" dirty="0"/>
              <a:t>1</a:t>
            </a:r>
            <a:r>
              <a:rPr lang="tr-TR" sz="2800" b="1" dirty="0"/>
              <a:t>’e düşer. </a:t>
            </a:r>
          </a:p>
          <a:p>
            <a:pPr>
              <a:lnSpc>
                <a:spcPct val="170000"/>
              </a:lnSpc>
              <a:spcBef>
                <a:spcPts val="600"/>
              </a:spcBef>
            </a:pPr>
            <a:endParaRPr lang="tr-TR" sz="3200" b="1"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37716"/>
          <a:stretch/>
        </p:blipFill>
        <p:spPr>
          <a:xfrm>
            <a:off x="6208022" y="1052736"/>
            <a:ext cx="5664459" cy="4608512"/>
          </a:xfrm>
          <a:prstGeom prst="rect">
            <a:avLst/>
          </a:prstGeom>
        </p:spPr>
      </p:pic>
    </p:spTree>
    <p:extLst>
      <p:ext uri="{BB962C8B-B14F-4D97-AF65-F5344CB8AC3E}">
        <p14:creationId xmlns:p14="http://schemas.microsoft.com/office/powerpoint/2010/main" val="2802651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048672"/>
          </a:xfrm>
        </p:spPr>
        <p:txBody>
          <a:bodyPr>
            <a:normAutofit/>
          </a:bodyPr>
          <a:lstStyle/>
          <a:p>
            <a:pPr>
              <a:lnSpc>
                <a:spcPct val="170000"/>
              </a:lnSpc>
              <a:spcBef>
                <a:spcPts val="600"/>
              </a:spcBef>
            </a:pPr>
            <a:r>
              <a:rPr lang="tr-TR" sz="2800" b="1" dirty="0">
                <a:solidFill>
                  <a:srgbClr val="FF0000"/>
                </a:solidFill>
              </a:rPr>
              <a:t>Adyabatik nitelikte olamayan </a:t>
            </a:r>
            <a:r>
              <a:rPr lang="tr-TR" sz="2800" b="1" dirty="0"/>
              <a:t>bu tip soğuma, yatay doğru üzerinde gerçekleşir ve "</a:t>
            </a:r>
            <a:r>
              <a:rPr lang="tr-TR" sz="2800" b="1" dirty="0">
                <a:solidFill>
                  <a:srgbClr val="FF0000"/>
                </a:solidFill>
              </a:rPr>
              <a:t>sabit nemde soğuma</a:t>
            </a:r>
            <a:r>
              <a:rPr lang="tr-TR" sz="2800" b="1" dirty="0"/>
              <a:t>" olarak anılır. </a:t>
            </a:r>
          </a:p>
          <a:p>
            <a:pPr>
              <a:lnSpc>
                <a:spcPct val="170000"/>
              </a:lnSpc>
              <a:spcBef>
                <a:spcPts val="600"/>
              </a:spcBef>
            </a:pPr>
            <a:r>
              <a:rPr lang="tr-TR" sz="2800" b="1" dirty="0"/>
              <a:t>Sabit nemde soğuma süresince sıcaklığın düşmesine paralel olarak, </a:t>
            </a:r>
            <a:r>
              <a:rPr lang="tr-TR" sz="2800" b="1" dirty="0">
                <a:solidFill>
                  <a:srgbClr val="00B0F0"/>
                </a:solidFill>
              </a:rPr>
              <a:t>bağıl nem gittikçe yükselir</a:t>
            </a:r>
            <a:r>
              <a:rPr lang="tr-TR" sz="2800" b="1" dirty="0"/>
              <a:t>, </a:t>
            </a:r>
            <a:r>
              <a:rPr lang="tr-TR" sz="2800" b="1" dirty="0">
                <a:solidFill>
                  <a:srgbClr val="00B050"/>
                </a:solidFill>
              </a:rPr>
              <a:t>ıslak termometre derecesi </a:t>
            </a:r>
            <a:r>
              <a:rPr lang="tr-TR" sz="2800" b="1" dirty="0"/>
              <a:t>ve </a:t>
            </a:r>
            <a:r>
              <a:rPr lang="tr-TR" sz="2800" b="1" dirty="0">
                <a:solidFill>
                  <a:srgbClr val="FF0000"/>
                </a:solidFill>
              </a:rPr>
              <a:t>entalpi değeri </a:t>
            </a:r>
            <a:r>
              <a:rPr lang="tr-TR" sz="2800" b="1" dirty="0"/>
              <a:t>düşer. </a:t>
            </a:r>
          </a:p>
          <a:p>
            <a:pPr>
              <a:lnSpc>
                <a:spcPct val="170000"/>
              </a:lnSpc>
              <a:spcBef>
                <a:spcPts val="600"/>
              </a:spcBef>
            </a:pPr>
            <a:r>
              <a:rPr lang="tr-TR" sz="2800" b="1" dirty="0"/>
              <a:t>Sabit nemde soğutmaya devam edilirse sonunda </a:t>
            </a:r>
            <a:r>
              <a:rPr lang="tr-TR" sz="2800" b="1" dirty="0">
                <a:solidFill>
                  <a:srgbClr val="FF0000"/>
                </a:solidFill>
              </a:rPr>
              <a:t>bağıl nem %100'e erişir </a:t>
            </a:r>
            <a:r>
              <a:rPr lang="tr-TR" sz="2800" b="1" dirty="0"/>
              <a:t>(C). </a:t>
            </a:r>
            <a:endParaRPr lang="tr-TR" sz="3200" b="1" dirty="0"/>
          </a:p>
        </p:txBody>
      </p:sp>
    </p:spTree>
    <p:extLst>
      <p:ext uri="{BB962C8B-B14F-4D97-AF65-F5344CB8AC3E}">
        <p14:creationId xmlns:p14="http://schemas.microsoft.com/office/powerpoint/2010/main" val="1326033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048672"/>
          </a:xfrm>
        </p:spPr>
        <p:txBody>
          <a:bodyPr>
            <a:noAutofit/>
          </a:bodyPr>
          <a:lstStyle/>
          <a:p>
            <a:pPr>
              <a:lnSpc>
                <a:spcPct val="150000"/>
              </a:lnSpc>
              <a:spcBef>
                <a:spcPts val="600"/>
              </a:spcBef>
            </a:pPr>
            <a:r>
              <a:rPr lang="tr-TR" sz="2800" b="1" dirty="0"/>
              <a:t>Böylece hava neme doyar ve çiğlenme sıcaklığına ulaşılır. </a:t>
            </a:r>
          </a:p>
          <a:p>
            <a:pPr>
              <a:lnSpc>
                <a:spcPct val="150000"/>
              </a:lnSpc>
              <a:spcBef>
                <a:spcPts val="600"/>
              </a:spcBef>
            </a:pPr>
            <a:r>
              <a:rPr lang="tr-TR" sz="2800" b="1" dirty="0"/>
              <a:t>Eğer hava, bu noktadan sonra da soğutulmaya devam edilirse bu defa soğuma artık "</a:t>
            </a:r>
            <a:r>
              <a:rPr lang="tr-TR" sz="2800" b="1" dirty="0">
                <a:solidFill>
                  <a:srgbClr val="FF0000"/>
                </a:solidFill>
              </a:rPr>
              <a:t>sabit nemde soğuma</a:t>
            </a:r>
            <a:r>
              <a:rPr lang="tr-TR" sz="2800" b="1" dirty="0"/>
              <a:t>" değildir. </a:t>
            </a:r>
          </a:p>
          <a:p>
            <a:pPr>
              <a:lnSpc>
                <a:spcPct val="150000"/>
              </a:lnSpc>
              <a:spcBef>
                <a:spcPts val="600"/>
              </a:spcBef>
            </a:pPr>
            <a:r>
              <a:rPr lang="tr-TR" sz="2800" b="1" dirty="0"/>
              <a:t>Bu nedenle soğuma, yatay doğru üzerin değil, </a:t>
            </a:r>
            <a:r>
              <a:rPr lang="tr-TR" sz="2800" b="1" dirty="0">
                <a:solidFill>
                  <a:srgbClr val="00B0F0"/>
                </a:solidFill>
              </a:rPr>
              <a:t>doyma eğrisi üzerinden aşağı doğru </a:t>
            </a:r>
            <a:r>
              <a:rPr lang="tr-TR" sz="2800" b="1" dirty="0"/>
              <a:t>kayarak devam eder (D). </a:t>
            </a:r>
          </a:p>
        </p:txBody>
      </p:sp>
    </p:spTree>
    <p:extLst>
      <p:ext uri="{BB962C8B-B14F-4D97-AF65-F5344CB8AC3E}">
        <p14:creationId xmlns:p14="http://schemas.microsoft.com/office/powerpoint/2010/main" val="1776854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r>
              <a:rPr lang="tr-TR" b="1" dirty="0"/>
              <a:t>Islak termometre sıcaklığı</a:t>
            </a:r>
          </a:p>
        </p:txBody>
      </p:sp>
      <p:sp>
        <p:nvSpPr>
          <p:cNvPr id="14" name="Content Placeholder 13"/>
          <p:cNvSpPr>
            <a:spLocks noGrp="1"/>
          </p:cNvSpPr>
          <p:nvPr>
            <p:ph idx="1"/>
          </p:nvPr>
        </p:nvSpPr>
        <p:spPr>
          <a:xfrm>
            <a:off x="1117309" y="1701800"/>
            <a:ext cx="8289472" cy="5039568"/>
          </a:xfrm>
        </p:spPr>
        <p:txBody>
          <a:bodyPr>
            <a:normAutofit/>
          </a:bodyPr>
          <a:lstStyle/>
          <a:p>
            <a:pPr>
              <a:lnSpc>
                <a:spcPct val="170000"/>
              </a:lnSpc>
              <a:spcBef>
                <a:spcPts val="600"/>
              </a:spcBef>
            </a:pPr>
            <a:r>
              <a:rPr lang="tr-TR" sz="2800" b="1" dirty="0"/>
              <a:t>Eğer cıvalı bir termometrenin haznesine uygun niteliklerde </a:t>
            </a:r>
            <a:r>
              <a:rPr lang="tr-TR" sz="2800" b="1" dirty="0">
                <a:solidFill>
                  <a:srgbClr val="FF0000"/>
                </a:solidFill>
              </a:rPr>
              <a:t>bir tülbent sarılır </a:t>
            </a:r>
            <a:r>
              <a:rPr lang="tr-TR" sz="2800" b="1" dirty="0"/>
              <a:t>ve </a:t>
            </a:r>
            <a:r>
              <a:rPr lang="tr-TR" sz="2800" b="1" dirty="0" err="1"/>
              <a:t>tülbentin</a:t>
            </a:r>
            <a:r>
              <a:rPr lang="tr-TR" sz="2800" b="1" dirty="0"/>
              <a:t> </a:t>
            </a:r>
            <a:r>
              <a:rPr lang="tr-TR" sz="2800" b="1" dirty="0">
                <a:solidFill>
                  <a:srgbClr val="00B0F0"/>
                </a:solidFill>
              </a:rPr>
              <a:t>bir ucu damıtık su dolu bir küçük kaba daldırılırsa</a:t>
            </a:r>
            <a:r>
              <a:rPr lang="tr-TR" sz="2800" b="1" dirty="0"/>
              <a:t>, olağan bir termometre özel nitelikli bir termometreye dönüştürülmüş olur. </a:t>
            </a:r>
          </a:p>
        </p:txBody>
      </p:sp>
      <p:pic>
        <p:nvPicPr>
          <p:cNvPr id="2052" name="Picture 4" descr="Image result for ıslak termomet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25186" y="1988840"/>
            <a:ext cx="2520280" cy="4128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2698179"/>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048672"/>
          </a:xfrm>
        </p:spPr>
        <p:txBody>
          <a:bodyPr>
            <a:noAutofit/>
          </a:bodyPr>
          <a:lstStyle/>
          <a:p>
            <a:pPr>
              <a:lnSpc>
                <a:spcPct val="150000"/>
              </a:lnSpc>
              <a:spcBef>
                <a:spcPts val="600"/>
              </a:spcBef>
            </a:pPr>
            <a:r>
              <a:rPr lang="tr-TR" sz="2800" b="1" dirty="0"/>
              <a:t>Soğutmanın bu şekilde gerçekleştiği son aşamadaki soğuma olayı, "</a:t>
            </a:r>
            <a:r>
              <a:rPr lang="tr-TR" sz="2800" b="1" dirty="0">
                <a:solidFill>
                  <a:srgbClr val="00B0F0"/>
                </a:solidFill>
              </a:rPr>
              <a:t>çiğlenme noktası altında soğuma</a:t>
            </a:r>
            <a:r>
              <a:rPr lang="tr-TR" sz="2800" b="1" dirty="0"/>
              <a:t>" olarak adlandırılır. </a:t>
            </a:r>
          </a:p>
          <a:p>
            <a:pPr>
              <a:lnSpc>
                <a:spcPct val="150000"/>
              </a:lnSpc>
              <a:spcBef>
                <a:spcPts val="600"/>
              </a:spcBef>
            </a:pPr>
            <a:r>
              <a:rPr lang="tr-TR" sz="2800" b="1" dirty="0"/>
              <a:t>Gerçekten soğuma, çiğlenme noktası altında devam etmektedir. </a:t>
            </a:r>
          </a:p>
          <a:p>
            <a:pPr>
              <a:lnSpc>
                <a:spcPct val="150000"/>
              </a:lnSpc>
              <a:spcBef>
                <a:spcPts val="600"/>
              </a:spcBef>
            </a:pPr>
            <a:r>
              <a:rPr lang="tr-TR" sz="2800" b="1" dirty="0"/>
              <a:t>Bu süreçte sadece bağıl nem %100 düzeyinde sabit kalırken, </a:t>
            </a:r>
            <a:r>
              <a:rPr lang="tr-TR" sz="2800" b="1" dirty="0">
                <a:solidFill>
                  <a:srgbClr val="FF0000"/>
                </a:solidFill>
              </a:rPr>
              <a:t>kuru</a:t>
            </a:r>
            <a:r>
              <a:rPr lang="tr-TR" sz="2800" b="1" dirty="0"/>
              <a:t> ve </a:t>
            </a:r>
            <a:r>
              <a:rPr lang="tr-TR" sz="2800" b="1" dirty="0">
                <a:solidFill>
                  <a:srgbClr val="00B0F0"/>
                </a:solidFill>
              </a:rPr>
              <a:t>ıslak</a:t>
            </a:r>
            <a:r>
              <a:rPr lang="tr-TR" sz="2800" b="1" dirty="0"/>
              <a:t> termometre sıcaklıkları, </a:t>
            </a:r>
            <a:r>
              <a:rPr lang="tr-TR" sz="2800" b="1" dirty="0">
                <a:solidFill>
                  <a:srgbClr val="C00000"/>
                </a:solidFill>
              </a:rPr>
              <a:t>entalpi</a:t>
            </a:r>
            <a:r>
              <a:rPr lang="tr-TR" sz="2800" b="1" dirty="0"/>
              <a:t>, </a:t>
            </a:r>
            <a:r>
              <a:rPr lang="tr-TR" sz="2800" b="1" dirty="0">
                <a:solidFill>
                  <a:srgbClr val="8787E9"/>
                </a:solidFill>
              </a:rPr>
              <a:t>mutlak nem </a:t>
            </a:r>
            <a:r>
              <a:rPr lang="tr-TR" sz="2800" b="1" dirty="0"/>
              <a:t>ve </a:t>
            </a:r>
            <a:r>
              <a:rPr lang="tr-TR" sz="2800" b="1" dirty="0">
                <a:solidFill>
                  <a:srgbClr val="7030A0"/>
                </a:solidFill>
              </a:rPr>
              <a:t>özgül hacim </a:t>
            </a:r>
            <a:r>
              <a:rPr lang="tr-TR" sz="2800" b="1" dirty="0"/>
              <a:t>gibi diğer bütün değerler </a:t>
            </a:r>
            <a:r>
              <a:rPr lang="tr-TR" sz="2800" b="1" dirty="0">
                <a:solidFill>
                  <a:srgbClr val="FF0000"/>
                </a:solidFill>
              </a:rPr>
              <a:t>azalmaktadır</a:t>
            </a:r>
            <a:r>
              <a:rPr lang="tr-TR" sz="2800" b="1" dirty="0"/>
              <a:t>. </a:t>
            </a:r>
          </a:p>
        </p:txBody>
      </p:sp>
    </p:spTree>
    <p:extLst>
      <p:ext uri="{BB962C8B-B14F-4D97-AF65-F5344CB8AC3E}">
        <p14:creationId xmlns:p14="http://schemas.microsoft.com/office/powerpoint/2010/main" val="574962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r>
              <a:rPr lang="tr-TR" b="1" dirty="0">
                <a:solidFill>
                  <a:srgbClr val="FF0000"/>
                </a:solidFill>
              </a:rPr>
              <a:t>Havanın sabit nemde ısıtılması</a:t>
            </a:r>
          </a:p>
        </p:txBody>
      </p:sp>
      <p:sp>
        <p:nvSpPr>
          <p:cNvPr id="14" name="Content Placeholder 13"/>
          <p:cNvSpPr>
            <a:spLocks noGrp="1"/>
          </p:cNvSpPr>
          <p:nvPr>
            <p:ph idx="1"/>
          </p:nvPr>
        </p:nvSpPr>
        <p:spPr>
          <a:xfrm>
            <a:off x="1117308" y="1701800"/>
            <a:ext cx="10157355" cy="4895552"/>
          </a:xfrm>
        </p:spPr>
        <p:txBody>
          <a:bodyPr>
            <a:normAutofit lnSpcReduction="10000"/>
          </a:bodyPr>
          <a:lstStyle/>
          <a:p>
            <a:pPr>
              <a:lnSpc>
                <a:spcPct val="160000"/>
              </a:lnSpc>
              <a:spcBef>
                <a:spcPts val="600"/>
              </a:spcBef>
            </a:pPr>
            <a:r>
              <a:rPr lang="tr-TR" sz="2800" b="1" dirty="0"/>
              <a:t>Eğer hava, diğer yüzeyinden ısıtılan bir metal yüzeyle yeterli süre temas ettirilirse ısınır, sıcaklığı yükselir. </a:t>
            </a:r>
          </a:p>
          <a:p>
            <a:pPr>
              <a:lnSpc>
                <a:spcPct val="160000"/>
              </a:lnSpc>
              <a:spcBef>
                <a:spcPts val="600"/>
              </a:spcBef>
            </a:pPr>
            <a:r>
              <a:rPr lang="tr-TR" sz="2800" b="1" dirty="0"/>
              <a:t>Yaşam alanlarının kalorifer petekleriyle ısıtılması ve </a:t>
            </a:r>
            <a:r>
              <a:rPr lang="tr-TR" sz="2800" b="1" dirty="0">
                <a:solidFill>
                  <a:srgbClr val="FF0000"/>
                </a:solidFill>
              </a:rPr>
              <a:t>sıcak hava kurutma sistemlerinde </a:t>
            </a:r>
            <a:r>
              <a:rPr lang="tr-TR" sz="2800" b="1" dirty="0"/>
              <a:t>gerekli sıcak havanın üretilmesi genellikle bu şekilde gerçekleştirilir. </a:t>
            </a:r>
          </a:p>
          <a:p>
            <a:pPr>
              <a:lnSpc>
                <a:spcPct val="160000"/>
              </a:lnSpc>
              <a:spcBef>
                <a:spcPts val="600"/>
              </a:spcBef>
            </a:pPr>
            <a:r>
              <a:rPr lang="tr-TR" sz="2800" b="1" dirty="0"/>
              <a:t>Havanın bu şekilde ısıtılması sırasında </a:t>
            </a:r>
            <a:r>
              <a:rPr lang="tr-TR" sz="2800" b="1" dirty="0">
                <a:solidFill>
                  <a:srgbClr val="FF0000"/>
                </a:solidFill>
              </a:rPr>
              <a:t>mutlak nem sabit kalır. </a:t>
            </a:r>
          </a:p>
        </p:txBody>
      </p:sp>
    </p:spTree>
    <p:extLst>
      <p:ext uri="{BB962C8B-B14F-4D97-AF65-F5344CB8AC3E}">
        <p14:creationId xmlns:p14="http://schemas.microsoft.com/office/powerpoint/2010/main" val="114244741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9" y="360000"/>
            <a:ext cx="5841200" cy="6048672"/>
          </a:xfrm>
        </p:spPr>
        <p:txBody>
          <a:bodyPr>
            <a:noAutofit/>
          </a:bodyPr>
          <a:lstStyle/>
          <a:p>
            <a:pPr>
              <a:lnSpc>
                <a:spcPct val="170000"/>
              </a:lnSpc>
              <a:spcBef>
                <a:spcPts val="600"/>
              </a:spcBef>
            </a:pPr>
            <a:r>
              <a:rPr lang="tr-TR" sz="2800" b="1" dirty="0"/>
              <a:t>Şekilde görüldüğü gibi (A) noktasının temsil ettiği nitelikleri taşıyan hava ısıtılıp sıcaklığı T</a:t>
            </a:r>
            <a:r>
              <a:rPr lang="tr-TR" sz="2800" b="1" baseline="-25000" dirty="0"/>
              <a:t>1</a:t>
            </a:r>
            <a:r>
              <a:rPr lang="tr-TR" sz="2800" b="1" dirty="0"/>
              <a:t> 'den T</a:t>
            </a:r>
            <a:r>
              <a:rPr lang="tr-TR" sz="2800" b="1" baseline="-25000" dirty="0"/>
              <a:t>2</a:t>
            </a:r>
            <a:r>
              <a:rPr lang="tr-TR" sz="2800" b="1" dirty="0"/>
              <a:t>'ye yükselmekte ve bu süreçte mutlak nem (X</a:t>
            </a:r>
            <a:r>
              <a:rPr lang="tr-TR" sz="2800" b="1" baseline="-25000" dirty="0"/>
              <a:t>1</a:t>
            </a:r>
            <a:r>
              <a:rPr lang="tr-TR" sz="2800" b="1" dirty="0"/>
              <a:t>) sabit kalmaktadır. </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30701"/>
          <a:stretch/>
        </p:blipFill>
        <p:spPr>
          <a:xfrm>
            <a:off x="6598468" y="836712"/>
            <a:ext cx="5267116" cy="5184576"/>
          </a:xfrm>
          <a:prstGeom prst="rect">
            <a:avLst/>
          </a:prstGeom>
        </p:spPr>
      </p:pic>
    </p:spTree>
    <p:extLst>
      <p:ext uri="{BB962C8B-B14F-4D97-AF65-F5344CB8AC3E}">
        <p14:creationId xmlns:p14="http://schemas.microsoft.com/office/powerpoint/2010/main" val="645985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048672"/>
          </a:xfrm>
        </p:spPr>
        <p:txBody>
          <a:bodyPr>
            <a:noAutofit/>
          </a:bodyPr>
          <a:lstStyle/>
          <a:p>
            <a:pPr>
              <a:lnSpc>
                <a:spcPct val="170000"/>
              </a:lnSpc>
              <a:spcBef>
                <a:spcPts val="600"/>
              </a:spcBef>
            </a:pPr>
            <a:r>
              <a:rPr lang="tr-TR" sz="2800" b="1" dirty="0"/>
              <a:t>Yatay doğru üzerinde gerçekleşen ve "</a:t>
            </a:r>
            <a:r>
              <a:rPr lang="tr-TR" sz="2800" b="1" dirty="0">
                <a:solidFill>
                  <a:srgbClr val="FF0000"/>
                </a:solidFill>
              </a:rPr>
              <a:t>sabit nemde ısınma</a:t>
            </a:r>
            <a:r>
              <a:rPr lang="tr-TR" sz="2800" b="1" dirty="0"/>
              <a:t>" olarak nitelenen bu olay sırasında, </a:t>
            </a:r>
            <a:r>
              <a:rPr lang="tr-TR" sz="2800" b="1" dirty="0">
                <a:solidFill>
                  <a:srgbClr val="00B0F0"/>
                </a:solidFill>
              </a:rPr>
              <a:t>bağıl nem düşmekte</a:t>
            </a:r>
            <a:r>
              <a:rPr lang="tr-TR" sz="2800" b="1" dirty="0"/>
              <a:t>, </a:t>
            </a:r>
            <a:r>
              <a:rPr lang="tr-TR" sz="2800" b="1" dirty="0">
                <a:solidFill>
                  <a:srgbClr val="00B050"/>
                </a:solidFill>
              </a:rPr>
              <a:t>ıslak termometre sıcaklık </a:t>
            </a:r>
            <a:r>
              <a:rPr lang="tr-TR" sz="2800" b="1" dirty="0"/>
              <a:t>ve </a:t>
            </a:r>
            <a:r>
              <a:rPr lang="tr-TR" sz="2800" b="1" dirty="0">
                <a:solidFill>
                  <a:srgbClr val="FF0000"/>
                </a:solidFill>
              </a:rPr>
              <a:t>entalpi değerleri </a:t>
            </a:r>
            <a:r>
              <a:rPr lang="tr-TR" sz="2800" b="1" dirty="0"/>
              <a:t>yükselmektedir. </a:t>
            </a:r>
          </a:p>
          <a:p>
            <a:pPr>
              <a:lnSpc>
                <a:spcPct val="170000"/>
              </a:lnSpc>
              <a:spcBef>
                <a:spcPts val="600"/>
              </a:spcBef>
            </a:pPr>
            <a:r>
              <a:rPr lang="tr-TR" sz="2800" b="1" dirty="0"/>
              <a:t>Havanın bu şekilde ısıtılmasında gerekli bulunan ısı enerjisi, psikrometre grafiğinden saptanacak olan entalpi değerleri kullanılarak aşağıdaki eşitlikle hesaplanabilmektedir. </a:t>
            </a:r>
          </a:p>
        </p:txBody>
      </p:sp>
    </p:spTree>
    <p:extLst>
      <p:ext uri="{BB962C8B-B14F-4D97-AF65-F5344CB8AC3E}">
        <p14:creationId xmlns:p14="http://schemas.microsoft.com/office/powerpoint/2010/main" val="3354899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048672"/>
          </a:xfrm>
        </p:spPr>
        <p:txBody>
          <a:bodyPr>
            <a:noAutofit/>
          </a:bodyPr>
          <a:lstStyle/>
          <a:p>
            <a:pPr marL="0" indent="0" algn="ctr">
              <a:lnSpc>
                <a:spcPct val="170000"/>
              </a:lnSpc>
              <a:spcBef>
                <a:spcPts val="600"/>
              </a:spcBef>
              <a:buNone/>
            </a:pPr>
            <a:r>
              <a:rPr lang="tr-TR" sz="2800" b="1" dirty="0"/>
              <a:t>q = m (H</a:t>
            </a:r>
            <a:r>
              <a:rPr lang="tr-TR" sz="2800" b="1" baseline="-25000" dirty="0"/>
              <a:t>B</a:t>
            </a:r>
            <a:r>
              <a:rPr lang="tr-TR" sz="2800" b="1" dirty="0"/>
              <a:t> - H</a:t>
            </a:r>
            <a:r>
              <a:rPr lang="tr-TR" sz="2800" b="1" baseline="-25000" dirty="0"/>
              <a:t>A</a:t>
            </a:r>
            <a:r>
              <a:rPr lang="tr-TR" sz="2800" b="1" dirty="0"/>
              <a:t>)</a:t>
            </a:r>
          </a:p>
          <a:p>
            <a:r>
              <a:rPr lang="tr-TR" sz="2800" b="1" dirty="0"/>
              <a:t>q : Isı enerjisi akış hızı, W, </a:t>
            </a:r>
          </a:p>
          <a:p>
            <a:r>
              <a:rPr lang="tr-TR" sz="2800" b="1" dirty="0"/>
              <a:t>m : Havanın kütle akış hızı, kg-KH/s, </a:t>
            </a:r>
          </a:p>
          <a:p>
            <a:r>
              <a:rPr lang="tr-TR" sz="2800" b="1" dirty="0"/>
              <a:t>H</a:t>
            </a:r>
            <a:r>
              <a:rPr lang="tr-TR" sz="2800" b="1" baseline="-25000" dirty="0"/>
              <a:t>A</a:t>
            </a:r>
            <a:r>
              <a:rPr lang="tr-TR" sz="2800" b="1" dirty="0"/>
              <a:t> : Havanın ısıtılmasından önceki entalpisi, kJ/kg-KH, </a:t>
            </a:r>
          </a:p>
          <a:p>
            <a:r>
              <a:rPr lang="tr-TR" sz="2800" b="1" dirty="0"/>
              <a:t>H</a:t>
            </a:r>
            <a:r>
              <a:rPr lang="tr-TR" sz="2800" b="1" baseline="-25000" dirty="0"/>
              <a:t>B</a:t>
            </a:r>
            <a:r>
              <a:rPr lang="tr-TR" sz="2800" b="1" dirty="0"/>
              <a:t> : Havanın ısıtıldıktan sonraki entalpisi, kJ/kg-KH. </a:t>
            </a:r>
          </a:p>
          <a:p>
            <a:pPr>
              <a:lnSpc>
                <a:spcPct val="170000"/>
              </a:lnSpc>
              <a:spcBef>
                <a:spcPts val="600"/>
              </a:spcBef>
            </a:pPr>
            <a:endParaRPr lang="tr-TR" sz="3200" b="1" dirty="0"/>
          </a:p>
        </p:txBody>
      </p:sp>
    </p:spTree>
    <p:extLst>
      <p:ext uri="{BB962C8B-B14F-4D97-AF65-F5344CB8AC3E}">
        <p14:creationId xmlns:p14="http://schemas.microsoft.com/office/powerpoint/2010/main" val="1559794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r>
              <a:rPr lang="tr-TR" b="1" dirty="0">
                <a:solidFill>
                  <a:srgbClr val="FF0000"/>
                </a:solidFill>
              </a:rPr>
              <a:t>Örnek</a:t>
            </a:r>
          </a:p>
        </p:txBody>
      </p:sp>
      <p:sp>
        <p:nvSpPr>
          <p:cNvPr id="14" name="Content Placeholder 13"/>
          <p:cNvSpPr>
            <a:spLocks noGrp="1"/>
          </p:cNvSpPr>
          <p:nvPr>
            <p:ph idx="1"/>
          </p:nvPr>
        </p:nvSpPr>
        <p:spPr>
          <a:xfrm>
            <a:off x="1117308" y="1440000"/>
            <a:ext cx="10157355" cy="4895552"/>
          </a:xfrm>
        </p:spPr>
        <p:txBody>
          <a:bodyPr>
            <a:normAutofit/>
          </a:bodyPr>
          <a:lstStyle/>
          <a:p>
            <a:pPr>
              <a:lnSpc>
                <a:spcPct val="160000"/>
              </a:lnSpc>
              <a:spcBef>
                <a:spcPts val="600"/>
              </a:spcBef>
            </a:pPr>
            <a:r>
              <a:rPr lang="tr-TR" sz="2800" b="1" dirty="0"/>
              <a:t>Kuru termometre sıcaklığı 28°C, bağıl nemi %50 olan dış ortam havası bir ısıtıcıda 8 m</a:t>
            </a:r>
            <a:r>
              <a:rPr lang="tr-TR" sz="2800" b="1" baseline="30000" dirty="0"/>
              <a:t>3</a:t>
            </a:r>
            <a:r>
              <a:rPr lang="tr-TR" sz="2800" b="1" dirty="0"/>
              <a:t>/s hacimsel akış hızıyla 90°C'ye ısıtılarak, sıcak hava kurutma sistemine sevk edilmektedir. </a:t>
            </a:r>
          </a:p>
          <a:p>
            <a:pPr>
              <a:lnSpc>
                <a:spcPct val="160000"/>
              </a:lnSpc>
              <a:spcBef>
                <a:spcPts val="600"/>
              </a:spcBef>
            </a:pPr>
            <a:r>
              <a:rPr lang="tr-TR" sz="2800" b="1" dirty="0"/>
              <a:t>Havanın, ısıtıcıdan önceki ve ısıtıcıdan çıkıştaki nitelikleriyle, havayı ısıtma için gerekli bulunan enerjiyi psikrometre grafiğinden yararlanarak hesaplayınız.</a:t>
            </a:r>
            <a:endParaRPr lang="tr-TR" sz="3200" b="1" dirty="0">
              <a:solidFill>
                <a:srgbClr val="FF0000"/>
              </a:solidFill>
            </a:endParaRPr>
          </a:p>
        </p:txBody>
      </p:sp>
    </p:spTree>
    <p:extLst>
      <p:ext uri="{BB962C8B-B14F-4D97-AF65-F5344CB8AC3E}">
        <p14:creationId xmlns:p14="http://schemas.microsoft.com/office/powerpoint/2010/main" val="229833869"/>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17309" y="76200"/>
            <a:ext cx="10157354" cy="760512"/>
          </a:xfrm>
        </p:spPr>
        <p:txBody>
          <a:bodyPr>
            <a:normAutofit/>
          </a:bodyPr>
          <a:lstStyle/>
          <a:p>
            <a:r>
              <a:rPr lang="tr-TR" b="1" dirty="0">
                <a:solidFill>
                  <a:srgbClr val="FF0000"/>
                </a:solidFill>
              </a:rPr>
              <a:t>Çözüm</a:t>
            </a:r>
          </a:p>
        </p:txBody>
      </p:sp>
      <p:sp>
        <p:nvSpPr>
          <p:cNvPr id="14" name="Content Placeholder 13"/>
          <p:cNvSpPr>
            <a:spLocks noGrp="1"/>
          </p:cNvSpPr>
          <p:nvPr>
            <p:ph idx="1"/>
          </p:nvPr>
        </p:nvSpPr>
        <p:spPr>
          <a:xfrm>
            <a:off x="1117309" y="836712"/>
            <a:ext cx="5481160" cy="5760640"/>
          </a:xfrm>
        </p:spPr>
        <p:txBody>
          <a:bodyPr>
            <a:normAutofit lnSpcReduction="10000"/>
          </a:bodyPr>
          <a:lstStyle/>
          <a:p>
            <a:pPr>
              <a:lnSpc>
                <a:spcPct val="150000"/>
              </a:lnSpc>
              <a:spcBef>
                <a:spcPts val="600"/>
              </a:spcBef>
            </a:pPr>
            <a:r>
              <a:rPr lang="tr-TR" sz="2800" b="1" dirty="0"/>
              <a:t>Psikrometre grafiği üzerinde, 28°C sıcaklık ve %50 bağıl nemi temsil eden nokta (A) işaretlenir. </a:t>
            </a:r>
          </a:p>
          <a:p>
            <a:pPr>
              <a:lnSpc>
                <a:spcPct val="150000"/>
              </a:lnSpc>
              <a:spcBef>
                <a:spcPts val="600"/>
              </a:spcBef>
            </a:pPr>
            <a:r>
              <a:rPr lang="tr-TR" sz="2800" b="1" dirty="0"/>
              <a:t>Bu noktadan geçen yatay doğru, sağa doğru uzatılarak, 90°C kuru termometre sıcaklık eğrisi ile kesiştiği nokta (B) işaretlenir. </a:t>
            </a:r>
          </a:p>
        </p:txBody>
      </p:sp>
      <p:pic>
        <p:nvPicPr>
          <p:cNvPr id="4" name="Picture 2">
            <a:extLst>
              <a:ext uri="{FF2B5EF4-FFF2-40B4-BE49-F238E27FC236}">
                <a16:creationId xmlns:a16="http://schemas.microsoft.com/office/drawing/2014/main" id="{D69ED845-6FC2-48E7-A056-D31E8A5AF72B}"/>
              </a:ext>
            </a:extLst>
          </p:cNvPr>
          <p:cNvPicPr>
            <a:picLocks noChangeAspect="1"/>
          </p:cNvPicPr>
          <p:nvPr/>
        </p:nvPicPr>
        <p:blipFill rotWithShape="1">
          <a:blip r:embed="rId3">
            <a:extLst>
              <a:ext uri="{28A0092B-C50C-407E-A947-70E740481C1C}">
                <a14:useLocalDpi xmlns:a14="http://schemas.microsoft.com/office/drawing/2010/main" val="0"/>
              </a:ext>
            </a:extLst>
          </a:blip>
          <a:srcRect t="30701"/>
          <a:stretch/>
        </p:blipFill>
        <p:spPr>
          <a:xfrm>
            <a:off x="6598468" y="836712"/>
            <a:ext cx="5267116" cy="5184576"/>
          </a:xfrm>
          <a:prstGeom prst="rect">
            <a:avLst/>
          </a:prstGeom>
        </p:spPr>
      </p:pic>
    </p:spTree>
    <p:extLst>
      <p:ext uri="{BB962C8B-B14F-4D97-AF65-F5344CB8AC3E}">
        <p14:creationId xmlns:p14="http://schemas.microsoft.com/office/powerpoint/2010/main" val="1404858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048672"/>
          </a:xfrm>
        </p:spPr>
        <p:txBody>
          <a:bodyPr>
            <a:noAutofit/>
          </a:bodyPr>
          <a:lstStyle/>
          <a:p>
            <a:pPr>
              <a:lnSpc>
                <a:spcPct val="150000"/>
              </a:lnSpc>
              <a:spcBef>
                <a:spcPts val="600"/>
              </a:spcBef>
            </a:pPr>
            <a:r>
              <a:rPr lang="tr-TR" sz="2800" b="1" dirty="0"/>
              <a:t>(A) noktası havanın ısıtıcıya giriş, (B) noktası ise çıkış koşullarını yansıtır. </a:t>
            </a:r>
          </a:p>
          <a:p>
            <a:pPr>
              <a:lnSpc>
                <a:spcPct val="150000"/>
              </a:lnSpc>
              <a:spcBef>
                <a:spcPts val="600"/>
              </a:spcBef>
            </a:pPr>
            <a:r>
              <a:rPr lang="tr-TR" sz="2800" b="1" dirty="0"/>
              <a:t>Bu noktaların temsil ettiği değerler belirlenip aşağıda gösterildiği gibi bir tablo haline getirilir.</a:t>
            </a:r>
          </a:p>
          <a:p>
            <a:pPr>
              <a:lnSpc>
                <a:spcPct val="170000"/>
              </a:lnSpc>
              <a:spcBef>
                <a:spcPts val="600"/>
              </a:spcBef>
            </a:pPr>
            <a:endParaRPr lang="tr-TR" sz="3200" b="1" dirty="0"/>
          </a:p>
        </p:txBody>
      </p:sp>
      <p:graphicFrame>
        <p:nvGraphicFramePr>
          <p:cNvPr id="2" name="Table 1"/>
          <p:cNvGraphicFramePr>
            <a:graphicFrameLocks noGrp="1"/>
          </p:cNvGraphicFramePr>
          <p:nvPr>
            <p:extLst>
              <p:ext uri="{D42A27DB-BD31-4B8C-83A1-F6EECF244321}">
                <p14:modId xmlns:p14="http://schemas.microsoft.com/office/powerpoint/2010/main" val="3694098281"/>
              </p:ext>
            </p:extLst>
          </p:nvPr>
        </p:nvGraphicFramePr>
        <p:xfrm>
          <a:off x="1727359" y="3161496"/>
          <a:ext cx="8937252" cy="2926080"/>
        </p:xfrm>
        <a:graphic>
          <a:graphicData uri="http://schemas.openxmlformats.org/drawingml/2006/table">
            <a:tbl>
              <a:tblPr firstRow="1" firstCol="1" bandRow="1">
                <a:tableStyleId>{69012ECD-51FC-41F1-AA8D-1B2483CD663E}</a:tableStyleId>
              </a:tblPr>
              <a:tblGrid>
                <a:gridCol w="5591189">
                  <a:extLst>
                    <a:ext uri="{9D8B030D-6E8A-4147-A177-3AD203B41FA5}">
                      <a16:colId xmlns:a16="http://schemas.microsoft.com/office/drawing/2014/main" val="88462189"/>
                    </a:ext>
                  </a:extLst>
                </a:gridCol>
                <a:gridCol w="1656184">
                  <a:extLst>
                    <a:ext uri="{9D8B030D-6E8A-4147-A177-3AD203B41FA5}">
                      <a16:colId xmlns:a16="http://schemas.microsoft.com/office/drawing/2014/main" val="1208402574"/>
                    </a:ext>
                  </a:extLst>
                </a:gridCol>
                <a:gridCol w="1689879">
                  <a:extLst>
                    <a:ext uri="{9D8B030D-6E8A-4147-A177-3AD203B41FA5}">
                      <a16:colId xmlns:a16="http://schemas.microsoft.com/office/drawing/2014/main" val="3330909072"/>
                    </a:ext>
                  </a:extLst>
                </a:gridCol>
              </a:tblGrid>
              <a:tr h="0">
                <a:tc>
                  <a:txBody>
                    <a:bodyPr/>
                    <a:lstStyle/>
                    <a:p>
                      <a:pPr algn="just">
                        <a:spcBef>
                          <a:spcPts val="300"/>
                        </a:spcBef>
                        <a:spcAft>
                          <a:spcPts val="300"/>
                        </a:spcAft>
                      </a:pPr>
                      <a:r>
                        <a:rPr lang="tr-TR" sz="2400">
                          <a:effectLst/>
                        </a:rPr>
                        <a:t>Havanın nitelikleri</a:t>
                      </a:r>
                      <a:endParaRPr lang="tr-TR"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spcBef>
                          <a:spcPts val="300"/>
                        </a:spcBef>
                        <a:spcAft>
                          <a:spcPts val="300"/>
                        </a:spcAft>
                      </a:pPr>
                      <a:r>
                        <a:rPr lang="tr-TR" sz="2400">
                          <a:effectLst/>
                        </a:rPr>
                        <a:t>Isıtmadan önce</a:t>
                      </a:r>
                      <a:endParaRPr lang="tr-TR"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spcBef>
                          <a:spcPts val="300"/>
                        </a:spcBef>
                        <a:spcAft>
                          <a:spcPts val="300"/>
                        </a:spcAft>
                      </a:pPr>
                      <a:r>
                        <a:rPr lang="tr-TR" sz="2400">
                          <a:effectLst/>
                        </a:rPr>
                        <a:t>Isıttıktan sonra</a:t>
                      </a:r>
                      <a:endParaRPr lang="tr-TR"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759787996"/>
                  </a:ext>
                </a:extLst>
              </a:tr>
              <a:tr h="0">
                <a:tc>
                  <a:txBody>
                    <a:bodyPr/>
                    <a:lstStyle/>
                    <a:p>
                      <a:pPr algn="just">
                        <a:spcBef>
                          <a:spcPts val="300"/>
                        </a:spcBef>
                        <a:spcAft>
                          <a:spcPts val="300"/>
                        </a:spcAft>
                      </a:pPr>
                      <a:r>
                        <a:rPr lang="tr-TR" sz="2400">
                          <a:effectLst/>
                        </a:rPr>
                        <a:t>Kuru termometre sıcaklığı (°C)</a:t>
                      </a:r>
                      <a:endParaRPr lang="tr-TR"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spcBef>
                          <a:spcPts val="300"/>
                        </a:spcBef>
                        <a:spcAft>
                          <a:spcPts val="300"/>
                        </a:spcAft>
                      </a:pPr>
                      <a:r>
                        <a:rPr lang="tr-TR" sz="2400" b="1" dirty="0">
                          <a:effectLst/>
                        </a:rPr>
                        <a:t>28</a:t>
                      </a:r>
                      <a:endParaRPr lang="tr-TR" sz="24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spcBef>
                          <a:spcPts val="300"/>
                        </a:spcBef>
                        <a:spcAft>
                          <a:spcPts val="300"/>
                        </a:spcAft>
                      </a:pPr>
                      <a:r>
                        <a:rPr lang="tr-TR" sz="2400" b="1">
                          <a:effectLst/>
                        </a:rPr>
                        <a:t>90</a:t>
                      </a:r>
                      <a:endParaRPr lang="tr-TR" sz="24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526090966"/>
                  </a:ext>
                </a:extLst>
              </a:tr>
              <a:tr h="0">
                <a:tc>
                  <a:txBody>
                    <a:bodyPr/>
                    <a:lstStyle/>
                    <a:p>
                      <a:pPr algn="just">
                        <a:spcBef>
                          <a:spcPts val="300"/>
                        </a:spcBef>
                        <a:spcAft>
                          <a:spcPts val="300"/>
                        </a:spcAft>
                      </a:pPr>
                      <a:r>
                        <a:rPr lang="tr-TR" sz="2400">
                          <a:effectLst/>
                        </a:rPr>
                        <a:t>Islak termometre sıcaklığı (°C)</a:t>
                      </a:r>
                      <a:endParaRPr lang="tr-TR"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spcBef>
                          <a:spcPts val="300"/>
                        </a:spcBef>
                        <a:spcAft>
                          <a:spcPts val="300"/>
                        </a:spcAft>
                      </a:pPr>
                      <a:r>
                        <a:rPr lang="tr-TR" sz="2400" b="1" dirty="0">
                          <a:effectLst/>
                        </a:rPr>
                        <a:t>20.5</a:t>
                      </a:r>
                      <a:endParaRPr lang="tr-TR" sz="24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spcBef>
                          <a:spcPts val="300"/>
                        </a:spcBef>
                        <a:spcAft>
                          <a:spcPts val="300"/>
                        </a:spcAft>
                      </a:pPr>
                      <a:r>
                        <a:rPr lang="tr-TR" sz="2400" b="1">
                          <a:effectLst/>
                        </a:rPr>
                        <a:t>34.5</a:t>
                      </a:r>
                      <a:endParaRPr lang="tr-TR" sz="24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182092068"/>
                  </a:ext>
                </a:extLst>
              </a:tr>
              <a:tr h="0">
                <a:tc>
                  <a:txBody>
                    <a:bodyPr/>
                    <a:lstStyle/>
                    <a:p>
                      <a:pPr algn="just">
                        <a:spcBef>
                          <a:spcPts val="300"/>
                        </a:spcBef>
                        <a:spcAft>
                          <a:spcPts val="300"/>
                        </a:spcAft>
                      </a:pPr>
                      <a:r>
                        <a:rPr lang="tr-TR" sz="2400">
                          <a:effectLst/>
                        </a:rPr>
                        <a:t>Havanın Mutlak nem (kg-su/kg-KH)</a:t>
                      </a:r>
                      <a:endParaRPr lang="tr-TR"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spcBef>
                          <a:spcPts val="300"/>
                        </a:spcBef>
                        <a:spcAft>
                          <a:spcPts val="300"/>
                        </a:spcAft>
                      </a:pPr>
                      <a:r>
                        <a:rPr lang="tr-TR" sz="2400" b="1" dirty="0">
                          <a:effectLst/>
                        </a:rPr>
                        <a:t>0.012</a:t>
                      </a:r>
                      <a:endParaRPr lang="tr-TR" sz="24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spcBef>
                          <a:spcPts val="300"/>
                        </a:spcBef>
                        <a:spcAft>
                          <a:spcPts val="300"/>
                        </a:spcAft>
                      </a:pPr>
                      <a:r>
                        <a:rPr lang="tr-TR" sz="2400" b="1" dirty="0">
                          <a:effectLst/>
                        </a:rPr>
                        <a:t>0.012</a:t>
                      </a:r>
                      <a:endParaRPr lang="tr-TR" sz="24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45333404"/>
                  </a:ext>
                </a:extLst>
              </a:tr>
              <a:tr h="0">
                <a:tc>
                  <a:txBody>
                    <a:bodyPr/>
                    <a:lstStyle/>
                    <a:p>
                      <a:pPr algn="just">
                        <a:spcBef>
                          <a:spcPts val="300"/>
                        </a:spcBef>
                        <a:spcAft>
                          <a:spcPts val="300"/>
                        </a:spcAft>
                      </a:pPr>
                      <a:r>
                        <a:rPr lang="tr-TR" sz="2400">
                          <a:effectLst/>
                        </a:rPr>
                        <a:t>Bağıl nem (%)</a:t>
                      </a:r>
                      <a:endParaRPr lang="tr-TR"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spcBef>
                          <a:spcPts val="300"/>
                        </a:spcBef>
                        <a:spcAft>
                          <a:spcPts val="300"/>
                        </a:spcAft>
                      </a:pPr>
                      <a:r>
                        <a:rPr lang="tr-TR" sz="2400" b="1">
                          <a:effectLst/>
                        </a:rPr>
                        <a:t>50</a:t>
                      </a:r>
                      <a:endParaRPr lang="tr-TR" sz="24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spcBef>
                          <a:spcPts val="300"/>
                        </a:spcBef>
                        <a:spcAft>
                          <a:spcPts val="300"/>
                        </a:spcAft>
                      </a:pPr>
                      <a:r>
                        <a:rPr lang="tr-TR" sz="2400" b="1" dirty="0">
                          <a:effectLst/>
                        </a:rPr>
                        <a:t>2.8</a:t>
                      </a:r>
                      <a:endParaRPr lang="tr-TR" sz="24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841038520"/>
                  </a:ext>
                </a:extLst>
              </a:tr>
              <a:tr h="0">
                <a:tc>
                  <a:txBody>
                    <a:bodyPr/>
                    <a:lstStyle/>
                    <a:p>
                      <a:pPr algn="just">
                        <a:spcBef>
                          <a:spcPts val="300"/>
                        </a:spcBef>
                        <a:spcAft>
                          <a:spcPts val="300"/>
                        </a:spcAft>
                      </a:pPr>
                      <a:r>
                        <a:rPr lang="tr-TR" sz="2400">
                          <a:effectLst/>
                        </a:rPr>
                        <a:t>Entalpi (kJ/kg-KH)</a:t>
                      </a:r>
                      <a:endParaRPr lang="tr-TR"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spcBef>
                          <a:spcPts val="300"/>
                        </a:spcBef>
                        <a:spcAft>
                          <a:spcPts val="300"/>
                        </a:spcAft>
                      </a:pPr>
                      <a:r>
                        <a:rPr lang="tr-TR" sz="2400" b="1">
                          <a:effectLst/>
                        </a:rPr>
                        <a:t>58</a:t>
                      </a:r>
                      <a:endParaRPr lang="tr-TR" sz="24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spcBef>
                          <a:spcPts val="300"/>
                        </a:spcBef>
                        <a:spcAft>
                          <a:spcPts val="300"/>
                        </a:spcAft>
                      </a:pPr>
                      <a:r>
                        <a:rPr lang="tr-TR" sz="2400" b="1" dirty="0">
                          <a:effectLst/>
                        </a:rPr>
                        <a:t>126</a:t>
                      </a:r>
                      <a:endParaRPr lang="tr-TR" sz="24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849424282"/>
                  </a:ext>
                </a:extLst>
              </a:tr>
              <a:tr h="0">
                <a:tc>
                  <a:txBody>
                    <a:bodyPr/>
                    <a:lstStyle/>
                    <a:p>
                      <a:pPr algn="just">
                        <a:spcBef>
                          <a:spcPts val="300"/>
                        </a:spcBef>
                        <a:spcAft>
                          <a:spcPts val="300"/>
                        </a:spcAft>
                      </a:pPr>
                      <a:r>
                        <a:rPr lang="tr-TR" sz="2400">
                          <a:effectLst/>
                        </a:rPr>
                        <a:t>Özgül hacim (m</a:t>
                      </a:r>
                      <a:r>
                        <a:rPr lang="tr-TR" sz="2400" baseline="30000">
                          <a:effectLst/>
                        </a:rPr>
                        <a:t>3</a:t>
                      </a:r>
                      <a:r>
                        <a:rPr lang="tr-TR" sz="2400">
                          <a:effectLst/>
                        </a:rPr>
                        <a:t>/kg-KH)</a:t>
                      </a:r>
                      <a:endParaRPr lang="tr-TR"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spcBef>
                          <a:spcPts val="300"/>
                        </a:spcBef>
                        <a:spcAft>
                          <a:spcPts val="300"/>
                        </a:spcAft>
                      </a:pPr>
                      <a:r>
                        <a:rPr lang="tr-TR" sz="2400" b="1">
                          <a:effectLst/>
                        </a:rPr>
                        <a:t>0.87</a:t>
                      </a:r>
                      <a:endParaRPr lang="tr-TR" sz="24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spcBef>
                          <a:spcPts val="300"/>
                        </a:spcBef>
                        <a:spcAft>
                          <a:spcPts val="300"/>
                        </a:spcAft>
                      </a:pPr>
                      <a:r>
                        <a:rPr lang="tr-TR" sz="2400" b="1" dirty="0">
                          <a:effectLst/>
                        </a:rPr>
                        <a:t>1.0</a:t>
                      </a:r>
                      <a:endParaRPr lang="tr-TR" sz="24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379650091"/>
                  </a:ext>
                </a:extLst>
              </a:tr>
            </a:tbl>
          </a:graphicData>
        </a:graphic>
      </p:graphicFrame>
    </p:spTree>
    <p:extLst>
      <p:ext uri="{BB962C8B-B14F-4D97-AF65-F5344CB8AC3E}">
        <p14:creationId xmlns:p14="http://schemas.microsoft.com/office/powerpoint/2010/main" val="792061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4" name="Content Placeholder 13"/>
              <p:cNvSpPr>
                <a:spLocks noGrp="1"/>
              </p:cNvSpPr>
              <p:nvPr>
                <p:ph idx="1"/>
              </p:nvPr>
            </p:nvSpPr>
            <p:spPr>
              <a:xfrm>
                <a:off x="1117308" y="404664"/>
                <a:ext cx="10157355" cy="6048672"/>
              </a:xfrm>
            </p:spPr>
            <p:txBody>
              <a:bodyPr>
                <a:noAutofit/>
              </a:bodyPr>
              <a:lstStyle/>
              <a:p>
                <a:pPr marL="0" indent="0" algn="ctr">
                  <a:lnSpc>
                    <a:spcPct val="150000"/>
                  </a:lnSpc>
                  <a:buNone/>
                </a:pPr>
                <a14:m>
                  <m:oMathPara xmlns:m="http://schemas.openxmlformats.org/officeDocument/2006/math">
                    <m:oMathParaPr>
                      <m:jc m:val="centerGroup"/>
                    </m:oMathParaPr>
                    <m:oMath xmlns:m="http://schemas.openxmlformats.org/officeDocument/2006/math">
                      <m:r>
                        <a:rPr lang="tr-TR" sz="2800" b="1" i="1">
                          <a:latin typeface="Cambria Math" panose="02040503050406030204" pitchFamily="18" charset="0"/>
                        </a:rPr>
                        <m:t>𝐪</m:t>
                      </m:r>
                      <m:r>
                        <a:rPr lang="tr-TR" sz="2800" b="1">
                          <a:latin typeface="Cambria Math" panose="02040503050406030204" pitchFamily="18" charset="0"/>
                        </a:rPr>
                        <m:t>=</m:t>
                      </m:r>
                      <m:f>
                        <m:fPr>
                          <m:ctrlPr>
                            <a:rPr lang="tr-TR" sz="2800" b="1" i="1">
                              <a:latin typeface="Cambria Math" panose="02040503050406030204" pitchFamily="18" charset="0"/>
                            </a:rPr>
                          </m:ctrlPr>
                        </m:fPr>
                        <m:num>
                          <m:r>
                            <a:rPr lang="tr-TR" sz="2800" b="1" i="1">
                              <a:latin typeface="Cambria Math" panose="02040503050406030204" pitchFamily="18" charset="0"/>
                            </a:rPr>
                            <m:t>𝟖</m:t>
                          </m:r>
                          <m:f>
                            <m:fPr>
                              <m:ctrlPr>
                                <a:rPr lang="tr-TR" sz="2800" b="1" i="1">
                                  <a:latin typeface="Cambria Math" panose="02040503050406030204" pitchFamily="18" charset="0"/>
                                </a:rPr>
                              </m:ctrlPr>
                            </m:fPr>
                            <m:num>
                              <m:sSup>
                                <m:sSupPr>
                                  <m:ctrlPr>
                                    <a:rPr lang="tr-TR" sz="2800" b="1" i="1">
                                      <a:latin typeface="Cambria Math" panose="02040503050406030204" pitchFamily="18" charset="0"/>
                                    </a:rPr>
                                  </m:ctrlPr>
                                </m:sSupPr>
                                <m:e>
                                  <m:r>
                                    <a:rPr lang="tr-TR" sz="2800" b="1" i="1">
                                      <a:latin typeface="Cambria Math" panose="02040503050406030204" pitchFamily="18" charset="0"/>
                                    </a:rPr>
                                    <m:t>𝒎</m:t>
                                  </m:r>
                                </m:e>
                                <m:sup>
                                  <m:r>
                                    <a:rPr lang="tr-TR" sz="2800" b="1" i="1">
                                      <a:latin typeface="Cambria Math" panose="02040503050406030204" pitchFamily="18" charset="0"/>
                                    </a:rPr>
                                    <m:t>𝟑</m:t>
                                  </m:r>
                                </m:sup>
                              </m:sSup>
                            </m:num>
                            <m:den>
                              <m:r>
                                <a:rPr lang="tr-TR" sz="2800" b="1" i="1">
                                  <a:latin typeface="Cambria Math" panose="02040503050406030204" pitchFamily="18" charset="0"/>
                                </a:rPr>
                                <m:t>𝒔</m:t>
                              </m:r>
                            </m:den>
                          </m:f>
                        </m:num>
                        <m:den>
                          <m:r>
                            <a:rPr lang="tr-TR" sz="2800" b="1" i="1">
                              <a:latin typeface="Cambria Math" panose="02040503050406030204" pitchFamily="18" charset="0"/>
                            </a:rPr>
                            <m:t>𝟎</m:t>
                          </m:r>
                          <m:r>
                            <a:rPr lang="tr-TR" sz="2800" b="1">
                              <a:latin typeface="Cambria Math" panose="02040503050406030204" pitchFamily="18" charset="0"/>
                            </a:rPr>
                            <m:t>.</m:t>
                          </m:r>
                          <m:r>
                            <a:rPr lang="tr-TR" sz="2800" b="1" i="1">
                              <a:latin typeface="Cambria Math" panose="02040503050406030204" pitchFamily="18" charset="0"/>
                            </a:rPr>
                            <m:t>𝟖𝟕</m:t>
                          </m:r>
                          <m:f>
                            <m:fPr>
                              <m:ctrlPr>
                                <a:rPr lang="tr-TR" sz="2800" b="1" i="1">
                                  <a:latin typeface="Cambria Math" panose="02040503050406030204" pitchFamily="18" charset="0"/>
                                </a:rPr>
                              </m:ctrlPr>
                            </m:fPr>
                            <m:num>
                              <m:sSup>
                                <m:sSupPr>
                                  <m:ctrlPr>
                                    <a:rPr lang="tr-TR" sz="2800" b="1" i="1">
                                      <a:latin typeface="Cambria Math" panose="02040503050406030204" pitchFamily="18" charset="0"/>
                                    </a:rPr>
                                  </m:ctrlPr>
                                </m:sSupPr>
                                <m:e>
                                  <m:r>
                                    <a:rPr lang="tr-TR" sz="2800" b="1" i="1">
                                      <a:latin typeface="Cambria Math" panose="02040503050406030204" pitchFamily="18" charset="0"/>
                                    </a:rPr>
                                    <m:t>𝒎</m:t>
                                  </m:r>
                                </m:e>
                                <m:sup>
                                  <m:r>
                                    <a:rPr lang="tr-TR" sz="2800" b="1" i="1">
                                      <a:latin typeface="Cambria Math" panose="02040503050406030204" pitchFamily="18" charset="0"/>
                                    </a:rPr>
                                    <m:t>𝟑</m:t>
                                  </m:r>
                                </m:sup>
                              </m:sSup>
                            </m:num>
                            <m:den>
                              <m:r>
                                <a:rPr lang="tr-TR" sz="2800" b="1" i="1">
                                  <a:latin typeface="Cambria Math" panose="02040503050406030204" pitchFamily="18" charset="0"/>
                                </a:rPr>
                                <m:t>𝒌𝒈</m:t>
                              </m:r>
                              <m:r>
                                <a:rPr lang="tr-TR" sz="2800" b="1" i="1">
                                  <a:latin typeface="Cambria Math" panose="02040503050406030204" pitchFamily="18" charset="0"/>
                                </a:rPr>
                                <m:t>−</m:t>
                              </m:r>
                              <m:r>
                                <a:rPr lang="tr-TR" sz="2800" b="1" i="1">
                                  <a:latin typeface="Cambria Math" panose="02040503050406030204" pitchFamily="18" charset="0"/>
                                </a:rPr>
                                <m:t>𝑲𝑯</m:t>
                              </m:r>
                            </m:den>
                          </m:f>
                        </m:den>
                      </m:f>
                      <m:d>
                        <m:dPr>
                          <m:ctrlPr>
                            <a:rPr lang="tr-TR" sz="2800" b="1" i="1">
                              <a:latin typeface="Cambria Math" panose="02040503050406030204" pitchFamily="18" charset="0"/>
                            </a:rPr>
                          </m:ctrlPr>
                        </m:dPr>
                        <m:e>
                          <m:r>
                            <a:rPr lang="tr-TR" sz="2800" b="1" i="1">
                              <a:latin typeface="Cambria Math" panose="02040503050406030204" pitchFamily="18" charset="0"/>
                            </a:rPr>
                            <m:t>𝟏𝟐𝟔</m:t>
                          </m:r>
                          <m:r>
                            <a:rPr lang="tr-TR" sz="2800" b="1" i="1">
                              <a:latin typeface="Cambria Math" panose="02040503050406030204" pitchFamily="18" charset="0"/>
                            </a:rPr>
                            <m:t>−</m:t>
                          </m:r>
                          <m:r>
                            <a:rPr lang="tr-TR" sz="2800" b="1" i="1">
                              <a:latin typeface="Cambria Math" panose="02040503050406030204" pitchFamily="18" charset="0"/>
                            </a:rPr>
                            <m:t>𝟓𝟖</m:t>
                          </m:r>
                        </m:e>
                      </m:d>
                      <m:f>
                        <m:fPr>
                          <m:ctrlPr>
                            <a:rPr lang="tr-TR" sz="2800" b="1" i="1">
                              <a:latin typeface="Cambria Math" panose="02040503050406030204" pitchFamily="18" charset="0"/>
                            </a:rPr>
                          </m:ctrlPr>
                        </m:fPr>
                        <m:num>
                          <m:r>
                            <a:rPr lang="tr-TR" sz="2800" b="1" i="1">
                              <a:latin typeface="Cambria Math" panose="02040503050406030204" pitchFamily="18" charset="0"/>
                            </a:rPr>
                            <m:t>𝑲𝑱</m:t>
                          </m:r>
                        </m:num>
                        <m:den>
                          <m:r>
                            <a:rPr lang="tr-TR" sz="2800" b="1" i="1">
                              <a:latin typeface="Cambria Math" panose="02040503050406030204" pitchFamily="18" charset="0"/>
                            </a:rPr>
                            <m:t>𝒌𝒈</m:t>
                          </m:r>
                          <m:r>
                            <a:rPr lang="tr-TR" sz="2800" b="1" i="1">
                              <a:latin typeface="Cambria Math" panose="02040503050406030204" pitchFamily="18" charset="0"/>
                            </a:rPr>
                            <m:t>−</m:t>
                          </m:r>
                          <m:r>
                            <a:rPr lang="tr-TR" sz="2800" b="1" i="1">
                              <a:latin typeface="Cambria Math" panose="02040503050406030204" pitchFamily="18" charset="0"/>
                            </a:rPr>
                            <m:t>𝑲𝑯</m:t>
                          </m:r>
                        </m:den>
                      </m:f>
                      <m:r>
                        <a:rPr lang="tr-TR" sz="2800" b="1">
                          <a:latin typeface="Cambria Math" panose="02040503050406030204" pitchFamily="18" charset="0"/>
                        </a:rPr>
                        <m:t> </m:t>
                      </m:r>
                    </m:oMath>
                  </m:oMathPara>
                </a14:m>
                <a:endParaRPr lang="tr-TR" sz="2800" b="1" dirty="0"/>
              </a:p>
              <a:p>
                <a:pPr marL="0" indent="0" algn="ctr">
                  <a:lnSpc>
                    <a:spcPct val="150000"/>
                  </a:lnSpc>
                  <a:buNone/>
                </a:pPr>
                <a14:m>
                  <m:oMathPara xmlns:m="http://schemas.openxmlformats.org/officeDocument/2006/math">
                    <m:oMathParaPr>
                      <m:jc m:val="centerGroup"/>
                    </m:oMathParaPr>
                    <m:oMath xmlns:m="http://schemas.openxmlformats.org/officeDocument/2006/math">
                      <m:r>
                        <a:rPr lang="tr-TR" sz="2800" b="1" i="1">
                          <a:latin typeface="Cambria Math" panose="02040503050406030204" pitchFamily="18" charset="0"/>
                        </a:rPr>
                        <m:t>𝐪</m:t>
                      </m:r>
                      <m:r>
                        <a:rPr lang="tr-TR" sz="2800" b="1">
                          <a:latin typeface="Cambria Math" panose="02040503050406030204" pitchFamily="18" charset="0"/>
                        </a:rPr>
                        <m:t>=</m:t>
                      </m:r>
                      <m:r>
                        <a:rPr lang="tr-TR" sz="2800" b="1" i="1">
                          <a:latin typeface="Cambria Math" panose="02040503050406030204" pitchFamily="18" charset="0"/>
                        </a:rPr>
                        <m:t>𝟔𝟐𝟓</m:t>
                      </m:r>
                      <m:f>
                        <m:fPr>
                          <m:ctrlPr>
                            <a:rPr lang="tr-TR" sz="2800" b="1" i="1">
                              <a:latin typeface="Cambria Math" panose="02040503050406030204" pitchFamily="18" charset="0"/>
                            </a:rPr>
                          </m:ctrlPr>
                        </m:fPr>
                        <m:num>
                          <m:r>
                            <a:rPr lang="tr-TR" sz="2800" b="1" i="1">
                              <a:latin typeface="Cambria Math" panose="02040503050406030204" pitchFamily="18" charset="0"/>
                            </a:rPr>
                            <m:t>𝑲𝑱</m:t>
                          </m:r>
                        </m:num>
                        <m:den>
                          <m:r>
                            <a:rPr lang="tr-TR" sz="2800" b="1" i="1">
                              <a:latin typeface="Cambria Math" panose="02040503050406030204" pitchFamily="18" charset="0"/>
                            </a:rPr>
                            <m:t>𝒔</m:t>
                          </m:r>
                        </m:den>
                      </m:f>
                      <m:r>
                        <a:rPr lang="tr-TR" sz="2800" b="1">
                          <a:latin typeface="Cambria Math" panose="02040503050406030204" pitchFamily="18" charset="0"/>
                        </a:rPr>
                        <m:t>, </m:t>
                      </m:r>
                      <m:r>
                        <a:rPr lang="tr-TR" sz="2800" b="1" i="1">
                          <a:latin typeface="Cambria Math" panose="02040503050406030204" pitchFamily="18" charset="0"/>
                        </a:rPr>
                        <m:t>𝐪</m:t>
                      </m:r>
                      <m:r>
                        <a:rPr lang="tr-TR" sz="2800" b="1">
                          <a:latin typeface="Cambria Math" panose="02040503050406030204" pitchFamily="18" charset="0"/>
                        </a:rPr>
                        <m:t>=</m:t>
                      </m:r>
                      <m:r>
                        <a:rPr lang="tr-TR" sz="2800" b="1" i="1">
                          <a:latin typeface="Cambria Math" panose="02040503050406030204" pitchFamily="18" charset="0"/>
                        </a:rPr>
                        <m:t>𝟔𝟐𝟓</m:t>
                      </m:r>
                      <m:r>
                        <a:rPr lang="tr-TR" sz="2800" b="1">
                          <a:latin typeface="Cambria Math" panose="02040503050406030204" pitchFamily="18" charset="0"/>
                        </a:rPr>
                        <m:t> </m:t>
                      </m:r>
                      <m:r>
                        <a:rPr lang="tr-TR" sz="2800" b="1" i="1">
                          <a:latin typeface="Cambria Math" panose="02040503050406030204" pitchFamily="18" charset="0"/>
                        </a:rPr>
                        <m:t>𝐊𝐖</m:t>
                      </m:r>
                    </m:oMath>
                  </m:oMathPara>
                </a14:m>
                <a:endParaRPr lang="tr-TR" sz="2800" b="1" dirty="0"/>
              </a:p>
              <a:p>
                <a:pPr>
                  <a:lnSpc>
                    <a:spcPct val="170000"/>
                  </a:lnSpc>
                  <a:spcBef>
                    <a:spcPts val="600"/>
                  </a:spcBef>
                </a:pPr>
                <a:endParaRPr lang="tr-TR" sz="3200" b="1" dirty="0"/>
              </a:p>
            </p:txBody>
          </p:sp>
        </mc:Choice>
        <mc:Fallback xmlns="">
          <p:sp>
            <p:nvSpPr>
              <p:cNvPr id="14" name="Content Placeholder 13"/>
              <p:cNvSpPr>
                <a:spLocks noGrp="1" noRot="1" noChangeAspect="1" noMove="1" noResize="1" noEditPoints="1" noAdjustHandles="1" noChangeArrowheads="1" noChangeShapeType="1" noTextEdit="1"/>
              </p:cNvSpPr>
              <p:nvPr>
                <p:ph idx="1"/>
              </p:nvPr>
            </p:nvSpPr>
            <p:spPr>
              <a:xfrm>
                <a:off x="1117308" y="404664"/>
                <a:ext cx="10157355" cy="6048672"/>
              </a:xfrm>
              <a:blipFill>
                <a:blip r:embed="rId3"/>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428291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12588" y="4445000"/>
            <a:ext cx="7298047" cy="1930400"/>
          </a:xfrm>
        </p:spPr>
        <p:txBody>
          <a:bodyPr>
            <a:normAutofit/>
          </a:bodyPr>
          <a:lstStyle/>
          <a:p>
            <a:pPr marL="1162050" indent="-1162050"/>
            <a:endParaRPr lang="ar-SY" sz="3600" dirty="0"/>
          </a:p>
        </p:txBody>
      </p:sp>
      <p:sp>
        <p:nvSpPr>
          <p:cNvPr id="5" name="Text Placeholder 4"/>
          <p:cNvSpPr>
            <a:spLocks noGrp="1"/>
          </p:cNvSpPr>
          <p:nvPr>
            <p:ph type="body" idx="1"/>
          </p:nvPr>
        </p:nvSpPr>
        <p:spPr/>
        <p:txBody>
          <a:bodyPr>
            <a:noAutofit/>
          </a:bodyPr>
          <a:lstStyle/>
          <a:p>
            <a:pPr marL="992188" indent="-992188">
              <a:spcBef>
                <a:spcPts val="600"/>
              </a:spcBef>
            </a:pPr>
            <a:r>
              <a:rPr lang="tr-TR" sz="3600" b="1" dirty="0">
                <a:solidFill>
                  <a:srgbClr val="00B050"/>
                </a:solidFill>
              </a:rPr>
              <a:t>Farklı Niteliklerdeki Havaların Karıştırılması ve Karışımın Yeni Niteliklerinin Hesaplanması </a:t>
            </a:r>
            <a:endParaRPr lang="en-US" sz="5400" b="1" dirty="0">
              <a:solidFill>
                <a:srgbClr val="00B050"/>
              </a:solidFill>
            </a:endParaRPr>
          </a:p>
        </p:txBody>
      </p:sp>
    </p:spTree>
    <p:extLst>
      <p:ext uri="{BB962C8B-B14F-4D97-AF65-F5344CB8AC3E}">
        <p14:creationId xmlns:p14="http://schemas.microsoft.com/office/powerpoint/2010/main" val="12286912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Autofit/>
          </a:bodyPr>
          <a:lstStyle/>
          <a:p>
            <a:pPr>
              <a:lnSpc>
                <a:spcPct val="170000"/>
              </a:lnSpc>
              <a:spcBef>
                <a:spcPts val="600"/>
              </a:spcBef>
            </a:pPr>
            <a:r>
              <a:rPr lang="tr-TR" sz="2800" b="1" dirty="0"/>
              <a:t>Su içine dalmış tülbent ucu, </a:t>
            </a:r>
            <a:r>
              <a:rPr lang="tr-TR" sz="2800" b="1" dirty="0">
                <a:solidFill>
                  <a:srgbClr val="0070C0"/>
                </a:solidFill>
              </a:rPr>
              <a:t>suyu bir fitil gibi emerek</a:t>
            </a:r>
            <a:r>
              <a:rPr lang="tr-TR" sz="2800" b="1" dirty="0"/>
              <a:t>, termometre haznesinin çevresinin sürekli olarak ıslak kalmasını sağlar. </a:t>
            </a:r>
          </a:p>
          <a:p>
            <a:pPr>
              <a:lnSpc>
                <a:spcPct val="170000"/>
              </a:lnSpc>
              <a:spcBef>
                <a:spcPts val="600"/>
              </a:spcBef>
            </a:pPr>
            <a:r>
              <a:rPr lang="tr-TR" sz="2800" b="1" dirty="0"/>
              <a:t>Bu nedenle özel nitelikli bu termometreye "</a:t>
            </a:r>
            <a:r>
              <a:rPr lang="tr-TR" sz="2800" b="1" dirty="0">
                <a:solidFill>
                  <a:srgbClr val="00B050"/>
                </a:solidFill>
              </a:rPr>
              <a:t>ıslak termometre</a:t>
            </a:r>
            <a:r>
              <a:rPr lang="tr-TR" sz="2800" b="1" dirty="0"/>
              <a:t>" denir. </a:t>
            </a:r>
          </a:p>
        </p:txBody>
      </p:sp>
    </p:spTree>
    <p:extLst>
      <p:ext uri="{BB962C8B-B14F-4D97-AF65-F5344CB8AC3E}">
        <p14:creationId xmlns:p14="http://schemas.microsoft.com/office/powerpoint/2010/main" val="2312683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50000"/>
              </a:lnSpc>
              <a:spcBef>
                <a:spcPts val="600"/>
              </a:spcBef>
            </a:pPr>
            <a:r>
              <a:rPr lang="tr-TR" sz="2800" b="1" dirty="0" err="1"/>
              <a:t>Psikrometrik</a:t>
            </a:r>
            <a:r>
              <a:rPr lang="tr-TR" sz="2800" b="1" dirty="0"/>
              <a:t> nitelikleri farklı iki havanın karıştırılarak, değişik niteliklerde bir hava elde edilmesi ihtiyacı ile sık sık karşılaşılabilmektedir. </a:t>
            </a:r>
          </a:p>
          <a:p>
            <a:pPr>
              <a:lnSpc>
                <a:spcPct val="150000"/>
              </a:lnSpc>
              <a:spcBef>
                <a:spcPts val="600"/>
              </a:spcBef>
            </a:pPr>
            <a:r>
              <a:rPr lang="tr-TR" sz="2800" b="1" dirty="0"/>
              <a:t>Sıcak hava kurutma sistemlerinde </a:t>
            </a:r>
            <a:r>
              <a:rPr lang="tr-TR" sz="2800" b="1" dirty="0">
                <a:solidFill>
                  <a:srgbClr val="FF0000"/>
                </a:solidFill>
              </a:rPr>
              <a:t>kullanılmış hava </a:t>
            </a:r>
            <a:r>
              <a:rPr lang="tr-TR" sz="2800" b="1" dirty="0"/>
              <a:t>ile </a:t>
            </a:r>
            <a:r>
              <a:rPr lang="tr-TR" sz="2800" b="1" dirty="0">
                <a:solidFill>
                  <a:srgbClr val="00B0F0"/>
                </a:solidFill>
              </a:rPr>
              <a:t>taze havanın </a:t>
            </a:r>
            <a:r>
              <a:rPr lang="tr-TR" sz="2800" b="1" dirty="0"/>
              <a:t>karıştırılması çoğu kere uygulanan bir işlemdir. </a:t>
            </a:r>
          </a:p>
          <a:p>
            <a:pPr>
              <a:lnSpc>
                <a:spcPct val="150000"/>
              </a:lnSpc>
              <a:spcBef>
                <a:spcPts val="600"/>
              </a:spcBef>
            </a:pPr>
            <a:r>
              <a:rPr lang="tr-TR" sz="2800" b="1" dirty="0"/>
              <a:t>Örneğin; kurutma sisteminde kullanılmış ve belli miktarda nem yüklenmiş sıcak hava, olduğu gibi sistem dışına atılabilir. </a:t>
            </a:r>
          </a:p>
        </p:txBody>
      </p:sp>
    </p:spTree>
    <p:extLst>
      <p:ext uri="{BB962C8B-B14F-4D97-AF65-F5344CB8AC3E}">
        <p14:creationId xmlns:p14="http://schemas.microsoft.com/office/powerpoint/2010/main" val="3806504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50000"/>
              </a:lnSpc>
              <a:spcBef>
                <a:spcPts val="600"/>
              </a:spcBef>
            </a:pPr>
            <a:r>
              <a:rPr lang="tr-TR" sz="2800" b="1" dirty="0"/>
              <a:t>Ancak bu sıcak havanın hala, belli miktarda su buharı taşıma yeteneği bulunmaktadır. </a:t>
            </a:r>
          </a:p>
          <a:p>
            <a:pPr>
              <a:lnSpc>
                <a:spcPct val="150000"/>
              </a:lnSpc>
              <a:spcBef>
                <a:spcPts val="600"/>
              </a:spcBef>
            </a:pPr>
            <a:r>
              <a:rPr lang="tr-TR" sz="2800" b="1" dirty="0"/>
              <a:t>Bu nedenle </a:t>
            </a:r>
            <a:r>
              <a:rPr lang="tr-TR" sz="2800" b="1" dirty="0">
                <a:solidFill>
                  <a:srgbClr val="FF0000"/>
                </a:solidFill>
              </a:rPr>
              <a:t>kurutma işlemini optimize </a:t>
            </a:r>
            <a:r>
              <a:rPr lang="tr-TR" sz="2800" b="1" dirty="0"/>
              <a:t>edebilmek amacıyla; kullanılmış havanın bir kısmı sistem dışına atılırken, bir kısmı dış ortamın taze, soğuk havası ile karıştırılarak </a:t>
            </a:r>
            <a:r>
              <a:rPr lang="tr-TR" sz="2800" b="1" dirty="0">
                <a:solidFill>
                  <a:srgbClr val="00B0F0"/>
                </a:solidFill>
              </a:rPr>
              <a:t>sirkülasyona alınır</a:t>
            </a:r>
            <a:r>
              <a:rPr lang="tr-TR" sz="2800" b="1" dirty="0"/>
              <a:t>. </a:t>
            </a:r>
          </a:p>
          <a:p>
            <a:pPr>
              <a:lnSpc>
                <a:spcPct val="150000"/>
              </a:lnSpc>
              <a:spcBef>
                <a:spcPts val="600"/>
              </a:spcBef>
            </a:pPr>
            <a:r>
              <a:rPr lang="tr-TR" sz="2800" b="1" dirty="0"/>
              <a:t>Böylece farklı niteliklerde iki havanın karıştırılmasıyla her ikisinden de farklı niteliklerde yeni bir hava karışımı ortaya çıkar. </a:t>
            </a:r>
          </a:p>
        </p:txBody>
      </p:sp>
    </p:spTree>
    <p:extLst>
      <p:ext uri="{BB962C8B-B14F-4D97-AF65-F5344CB8AC3E}">
        <p14:creationId xmlns:p14="http://schemas.microsoft.com/office/powerpoint/2010/main" val="886813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50000"/>
              </a:lnSpc>
              <a:spcBef>
                <a:spcPts val="600"/>
              </a:spcBef>
            </a:pPr>
            <a:r>
              <a:rPr lang="tr-TR" sz="2800" b="1" dirty="0">
                <a:solidFill>
                  <a:srgbClr val="C00000"/>
                </a:solidFill>
              </a:rPr>
              <a:t>Bu hava karışımı</a:t>
            </a:r>
            <a:r>
              <a:rPr lang="tr-TR" sz="2800" b="1" dirty="0"/>
              <a:t>, kurutma sisteminin ısıtıcılarından geçerek </a:t>
            </a:r>
            <a:r>
              <a:rPr lang="tr-TR" sz="2800" b="1" dirty="0">
                <a:solidFill>
                  <a:srgbClr val="FF0000"/>
                </a:solidFill>
              </a:rPr>
              <a:t>ısıtılıp</a:t>
            </a:r>
            <a:r>
              <a:rPr lang="tr-TR" sz="2800" b="1" dirty="0"/>
              <a:t>, sistemin </a:t>
            </a:r>
            <a:r>
              <a:rPr lang="tr-TR" sz="2800" b="1" dirty="0">
                <a:solidFill>
                  <a:srgbClr val="00B050"/>
                </a:solidFill>
              </a:rPr>
              <a:t>kurutma ünitesini aşarken </a:t>
            </a:r>
            <a:r>
              <a:rPr lang="tr-TR" sz="2800" b="1" dirty="0"/>
              <a:t>yeniden su buharı yüklenir. </a:t>
            </a:r>
          </a:p>
          <a:p>
            <a:pPr>
              <a:lnSpc>
                <a:spcPct val="150000"/>
              </a:lnSpc>
              <a:spcBef>
                <a:spcPts val="600"/>
              </a:spcBef>
            </a:pPr>
            <a:r>
              <a:rPr lang="tr-TR" sz="2800" b="1" dirty="0"/>
              <a:t>İşlem, sürekli olarak aynı miktar kullanılmış sıcak havanın, taze hava ile karıştırılarak sirkülasyona alınması, diğer kısmının sistem dışına atılması şeklinde devam eder. </a:t>
            </a:r>
          </a:p>
        </p:txBody>
      </p:sp>
    </p:spTree>
    <p:extLst>
      <p:ext uri="{BB962C8B-B14F-4D97-AF65-F5344CB8AC3E}">
        <p14:creationId xmlns:p14="http://schemas.microsoft.com/office/powerpoint/2010/main" val="3602505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50000"/>
              </a:lnSpc>
              <a:spcBef>
                <a:spcPts val="600"/>
              </a:spcBef>
            </a:pPr>
            <a:r>
              <a:rPr lang="tr-TR" sz="2800" b="1" dirty="0"/>
              <a:t>İşlemin sağlıklı olarak yürütülebilmesi için, iki hava akımının karışımıyla </a:t>
            </a:r>
            <a:r>
              <a:rPr lang="tr-TR" sz="2800" b="1" dirty="0">
                <a:solidFill>
                  <a:srgbClr val="00B0F0"/>
                </a:solidFill>
              </a:rPr>
              <a:t>oluşan yeni havanın niteliklerinin bilinmesi gerekmektedir</a:t>
            </a:r>
            <a:r>
              <a:rPr lang="tr-TR" sz="2800" b="1" dirty="0"/>
              <a:t>. </a:t>
            </a:r>
          </a:p>
          <a:p>
            <a:pPr>
              <a:lnSpc>
                <a:spcPct val="150000"/>
              </a:lnSpc>
              <a:spcBef>
                <a:spcPts val="600"/>
              </a:spcBef>
            </a:pPr>
            <a:r>
              <a:rPr lang="tr-TR" sz="2800" b="1" dirty="0"/>
              <a:t>Hava karışımları konusu karşımıza, sadece kurutma teknolojisinde değil, değişik alanlarda da çıkmaktadır. </a:t>
            </a:r>
          </a:p>
          <a:p>
            <a:pPr>
              <a:lnSpc>
                <a:spcPct val="150000"/>
              </a:lnSpc>
              <a:spcBef>
                <a:spcPts val="600"/>
              </a:spcBef>
            </a:pPr>
            <a:r>
              <a:rPr lang="tr-TR" sz="2800" b="1" dirty="0"/>
              <a:t>Bu nedenle aşağıda, hava karışımlarının niteliklerinin belirlenme yöntemlerine değinilmiştir. </a:t>
            </a:r>
          </a:p>
        </p:txBody>
      </p:sp>
    </p:spTree>
    <p:extLst>
      <p:ext uri="{BB962C8B-B14F-4D97-AF65-F5344CB8AC3E}">
        <p14:creationId xmlns:p14="http://schemas.microsoft.com/office/powerpoint/2010/main" val="2281692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50000"/>
              </a:lnSpc>
              <a:spcBef>
                <a:spcPts val="600"/>
              </a:spcBef>
            </a:pPr>
            <a:r>
              <a:rPr lang="tr-TR" sz="2800" b="1" dirty="0">
                <a:solidFill>
                  <a:srgbClr val="00B0F0"/>
                </a:solidFill>
              </a:rPr>
              <a:t>Hava karışımlarının nitelikleri</a:t>
            </a:r>
            <a:r>
              <a:rPr lang="tr-TR" sz="2800" b="1" dirty="0"/>
              <a:t>, bu amaçla </a:t>
            </a:r>
            <a:r>
              <a:rPr lang="tr-TR" sz="2800" b="1" dirty="0">
                <a:solidFill>
                  <a:srgbClr val="00B050"/>
                </a:solidFill>
              </a:rPr>
              <a:t>geliştirilmiş eşitlikler </a:t>
            </a:r>
            <a:r>
              <a:rPr lang="tr-TR" sz="2800" b="1" dirty="0"/>
              <a:t>kullanılarak veya </a:t>
            </a:r>
            <a:r>
              <a:rPr lang="tr-TR" sz="2800" b="1" dirty="0">
                <a:solidFill>
                  <a:srgbClr val="C00000"/>
                </a:solidFill>
              </a:rPr>
              <a:t>psikrometre grafikleri </a:t>
            </a:r>
            <a:r>
              <a:rPr lang="tr-TR" sz="2800" b="1" dirty="0"/>
              <a:t>yardımıyla belirlenebilmektedir. </a:t>
            </a:r>
          </a:p>
          <a:p>
            <a:pPr>
              <a:lnSpc>
                <a:spcPct val="150000"/>
              </a:lnSpc>
              <a:spcBef>
                <a:spcPts val="600"/>
              </a:spcBef>
            </a:pPr>
            <a:r>
              <a:rPr lang="tr-TR" sz="2800" b="1" dirty="0"/>
              <a:t>Farklı gazların karışım işlemini tanımlayan Şekil temel alınarak, </a:t>
            </a:r>
            <a:r>
              <a:rPr lang="tr-TR" sz="2800" b="1" dirty="0">
                <a:solidFill>
                  <a:srgbClr val="FF0000"/>
                </a:solidFill>
              </a:rPr>
              <a:t>kütle ve enerji denkliklerine </a:t>
            </a:r>
            <a:r>
              <a:rPr lang="tr-TR" sz="2800" b="1" dirty="0"/>
              <a:t>ait </a:t>
            </a:r>
            <a:r>
              <a:rPr lang="tr-TR" sz="2800" b="1" dirty="0">
                <a:solidFill>
                  <a:srgbClr val="00B050"/>
                </a:solidFill>
              </a:rPr>
              <a:t>eşitliklerin geliştirilme </a:t>
            </a:r>
            <a:r>
              <a:rPr lang="tr-TR" sz="2800" b="1" dirty="0"/>
              <a:t>yöntemi ve buna ilişkin bir örnek aşağıda verilmiştir. </a:t>
            </a:r>
          </a:p>
        </p:txBody>
      </p:sp>
    </p:spTree>
    <p:extLst>
      <p:ext uri="{BB962C8B-B14F-4D97-AF65-F5344CB8AC3E}">
        <p14:creationId xmlns:p14="http://schemas.microsoft.com/office/powerpoint/2010/main" val="4182378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Autofit/>
          </a:bodyPr>
          <a:lstStyle/>
          <a:p>
            <a:pPr>
              <a:lnSpc>
                <a:spcPct val="150000"/>
              </a:lnSpc>
              <a:spcBef>
                <a:spcPts val="600"/>
              </a:spcBef>
            </a:pPr>
            <a:endParaRPr lang="tr-TR" dirty="0"/>
          </a:p>
          <a:p>
            <a:pPr>
              <a:lnSpc>
                <a:spcPct val="150000"/>
              </a:lnSpc>
              <a:spcBef>
                <a:spcPts val="600"/>
              </a:spcBef>
            </a:pPr>
            <a:endParaRPr lang="tr-TR" dirty="0"/>
          </a:p>
          <a:p>
            <a:pPr>
              <a:lnSpc>
                <a:spcPct val="150000"/>
              </a:lnSpc>
              <a:spcBef>
                <a:spcPts val="600"/>
              </a:spcBef>
            </a:pPr>
            <a:endParaRPr lang="tr-TR" dirty="0"/>
          </a:p>
          <a:p>
            <a:pPr>
              <a:lnSpc>
                <a:spcPct val="150000"/>
              </a:lnSpc>
              <a:spcBef>
                <a:spcPts val="600"/>
              </a:spcBef>
            </a:pPr>
            <a:endParaRPr lang="tr-TR" dirty="0"/>
          </a:p>
          <a:p>
            <a:pPr>
              <a:lnSpc>
                <a:spcPct val="150000"/>
              </a:lnSpc>
              <a:spcBef>
                <a:spcPts val="600"/>
              </a:spcBef>
            </a:pPr>
            <a:r>
              <a:rPr lang="tr-TR" sz="2800" b="1" dirty="0"/>
              <a:t>Kütle denkliği: </a:t>
            </a:r>
          </a:p>
          <a:p>
            <a:pPr>
              <a:lnSpc>
                <a:spcPct val="150000"/>
              </a:lnSpc>
              <a:spcBef>
                <a:spcPts val="600"/>
              </a:spcBef>
            </a:pPr>
            <a:r>
              <a:rPr lang="tr-TR" sz="2800" b="1" dirty="0"/>
              <a:t>Kuru hava: m</a:t>
            </a:r>
            <a:r>
              <a:rPr lang="tr-TR" sz="2800" b="1" baseline="-25000" dirty="0"/>
              <a:t>3</a:t>
            </a:r>
            <a:r>
              <a:rPr lang="tr-TR" sz="2800" b="1" dirty="0"/>
              <a:t> = m</a:t>
            </a:r>
            <a:r>
              <a:rPr lang="tr-TR" sz="2800" b="1" baseline="-25000" dirty="0"/>
              <a:t>1</a:t>
            </a:r>
            <a:r>
              <a:rPr lang="tr-TR" sz="2800" b="1" dirty="0"/>
              <a:t> + m</a:t>
            </a:r>
            <a:r>
              <a:rPr lang="tr-TR" sz="2800" b="1" baseline="-25000" dirty="0"/>
              <a:t>2</a:t>
            </a:r>
          </a:p>
          <a:p>
            <a:pPr>
              <a:lnSpc>
                <a:spcPct val="150000"/>
              </a:lnSpc>
              <a:spcBef>
                <a:spcPts val="600"/>
              </a:spcBef>
            </a:pPr>
            <a:r>
              <a:rPr lang="tr-TR" sz="2800" b="1" dirty="0"/>
              <a:t>Su buharı: X</a:t>
            </a:r>
            <a:r>
              <a:rPr lang="tr-TR" sz="2800" b="1" baseline="-25000" dirty="0"/>
              <a:t>3</a:t>
            </a:r>
            <a:r>
              <a:rPr lang="tr-TR" sz="2800" b="1" dirty="0"/>
              <a:t> = (1 - r) X</a:t>
            </a:r>
            <a:r>
              <a:rPr lang="tr-TR" sz="2800" b="1" baseline="-25000" dirty="0"/>
              <a:t>1</a:t>
            </a:r>
            <a:r>
              <a:rPr lang="tr-TR" sz="2800" b="1" dirty="0"/>
              <a:t> + r X</a:t>
            </a:r>
            <a:r>
              <a:rPr lang="tr-TR" sz="2800" b="1" baseline="-25000" dirty="0"/>
              <a:t>2</a:t>
            </a:r>
            <a:endParaRPr lang="tr-TR" sz="3200" b="1" dirty="0"/>
          </a:p>
        </p:txBody>
      </p:sp>
      <p:pic>
        <p:nvPicPr>
          <p:cNvPr id="4" name="Picture 3"/>
          <p:cNvPicPr>
            <a:picLocks noChangeAspect="1"/>
          </p:cNvPicPr>
          <p:nvPr/>
        </p:nvPicPr>
        <p:blipFill>
          <a:blip r:embed="rId2"/>
          <a:stretch>
            <a:fillRect/>
          </a:stretch>
        </p:blipFill>
        <p:spPr>
          <a:xfrm>
            <a:off x="2205980" y="319536"/>
            <a:ext cx="7632848" cy="3144452"/>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4150196" y="398294"/>
                <a:ext cx="1421799" cy="9089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sz="2800" b="1" i="1">
                          <a:latin typeface="Cambria Math" panose="02040503050406030204" pitchFamily="18" charset="0"/>
                        </a:rPr>
                        <m:t>𝐫</m:t>
                      </m:r>
                      <m:r>
                        <a:rPr lang="tr-TR" sz="2800" b="1" i="0">
                          <a:latin typeface="Cambria Math" panose="02040503050406030204" pitchFamily="18" charset="0"/>
                        </a:rPr>
                        <m:t>=</m:t>
                      </m:r>
                      <m:f>
                        <m:fPr>
                          <m:ctrlPr>
                            <a:rPr lang="tr-TR" sz="2800" b="1" i="1">
                              <a:latin typeface="Cambria Math" panose="02040503050406030204" pitchFamily="18" charset="0"/>
                            </a:rPr>
                          </m:ctrlPr>
                        </m:fPr>
                        <m:num>
                          <m:sSub>
                            <m:sSubPr>
                              <m:ctrlPr>
                                <a:rPr lang="tr-TR" sz="2800" b="1" i="1">
                                  <a:latin typeface="Cambria Math" panose="02040503050406030204" pitchFamily="18" charset="0"/>
                                </a:rPr>
                              </m:ctrlPr>
                            </m:sSubPr>
                            <m:e>
                              <m:r>
                                <a:rPr lang="tr-TR" sz="2800" b="1" i="0">
                                  <a:latin typeface="Cambria Math" panose="02040503050406030204" pitchFamily="18" charset="0"/>
                                </a:rPr>
                                <m:t>𝐦</m:t>
                              </m:r>
                            </m:e>
                            <m:sub>
                              <m:r>
                                <a:rPr lang="tr-TR" sz="2800" b="1" i="0">
                                  <a:latin typeface="Cambria Math" panose="02040503050406030204" pitchFamily="18" charset="0"/>
                                </a:rPr>
                                <m:t>𝟐</m:t>
                              </m:r>
                            </m:sub>
                          </m:sSub>
                        </m:num>
                        <m:den>
                          <m:sSub>
                            <m:sSubPr>
                              <m:ctrlPr>
                                <a:rPr lang="tr-TR" sz="2800" b="1" i="1">
                                  <a:latin typeface="Cambria Math" panose="02040503050406030204" pitchFamily="18" charset="0"/>
                                </a:rPr>
                              </m:ctrlPr>
                            </m:sSubPr>
                            <m:e>
                              <m:r>
                                <a:rPr lang="tr-TR" sz="2800" b="1" i="0">
                                  <a:latin typeface="Cambria Math" panose="02040503050406030204" pitchFamily="18" charset="0"/>
                                </a:rPr>
                                <m:t>𝐦</m:t>
                              </m:r>
                            </m:e>
                            <m:sub>
                              <m:r>
                                <a:rPr lang="tr-TR" sz="2800" b="1" i="0">
                                  <a:latin typeface="Cambria Math" panose="02040503050406030204" pitchFamily="18" charset="0"/>
                                </a:rPr>
                                <m:t>𝟑</m:t>
                              </m:r>
                            </m:sub>
                          </m:sSub>
                        </m:den>
                      </m:f>
                    </m:oMath>
                  </m:oMathPara>
                </a14:m>
                <a:endParaRPr lang="tr-TR" sz="2800" b="1" dirty="0"/>
              </a:p>
            </p:txBody>
          </p:sp>
        </mc:Choice>
        <mc:Fallback>
          <p:sp>
            <p:nvSpPr>
              <p:cNvPr id="5" name="Rectangle 4"/>
              <p:cNvSpPr>
                <a:spLocks noRot="1" noChangeAspect="1" noMove="1" noResize="1" noEditPoints="1" noAdjustHandles="1" noChangeArrowheads="1" noChangeShapeType="1" noTextEdit="1"/>
              </p:cNvSpPr>
              <p:nvPr/>
            </p:nvSpPr>
            <p:spPr>
              <a:xfrm>
                <a:off x="4150196" y="398294"/>
                <a:ext cx="1421799" cy="908903"/>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1295595" y="4809507"/>
                <a:ext cx="6492739" cy="1559466"/>
              </a:xfrm>
              <a:prstGeom prst="rect">
                <a:avLst/>
              </a:prstGeom>
            </p:spPr>
            <p:txBody>
              <a:bodyPr wrap="none">
                <a:spAutoFit/>
              </a:bodyPr>
              <a:lstStyle/>
              <a:p>
                <a:pPr>
                  <a:lnSpc>
                    <a:spcPct val="150000"/>
                  </a:lnSpc>
                  <a:spcBef>
                    <a:spcPts val="600"/>
                  </a:spcBef>
                </a:pPr>
                <a14:m>
                  <m:oMathPara xmlns:m="http://schemas.openxmlformats.org/officeDocument/2006/math">
                    <m:oMathParaPr>
                      <m:jc m:val="center"/>
                    </m:oMathParaPr>
                    <m:oMath xmlns:m="http://schemas.openxmlformats.org/officeDocument/2006/math">
                      <m:r>
                        <a:rPr lang="tr-TR" sz="2800" b="1" i="1">
                          <a:latin typeface="Cambria Math" panose="02040503050406030204" pitchFamily="18" charset="0"/>
                        </a:rPr>
                        <m:t>𝑺</m:t>
                      </m:r>
                      <m:r>
                        <a:rPr lang="tr-TR" sz="2800" b="1">
                          <a:latin typeface="Cambria Math" panose="02040503050406030204" pitchFamily="18" charset="0"/>
                        </a:rPr>
                        <m:t>ı</m:t>
                      </m:r>
                      <m:r>
                        <a:rPr lang="tr-TR" sz="2800" b="1" i="1">
                          <a:latin typeface="Cambria Math" panose="02040503050406030204" pitchFamily="18" charset="0"/>
                        </a:rPr>
                        <m:t>𝒄𝒂𝒌𝒍</m:t>
                      </m:r>
                      <m:r>
                        <a:rPr lang="tr-TR" sz="2800" b="1">
                          <a:latin typeface="Cambria Math" panose="02040503050406030204" pitchFamily="18" charset="0"/>
                        </a:rPr>
                        <m:t>ı</m:t>
                      </m:r>
                      <m:r>
                        <a:rPr lang="tr-TR" sz="2800" b="1" i="1">
                          <a:latin typeface="Cambria Math" panose="02040503050406030204" pitchFamily="18" charset="0"/>
                        </a:rPr>
                        <m:t>𝒌</m:t>
                      </m:r>
                      <m:r>
                        <a:rPr lang="tr-TR" sz="2800" b="1">
                          <a:latin typeface="Cambria Math" panose="02040503050406030204" pitchFamily="18" charset="0"/>
                        </a:rPr>
                        <m:t>: </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𝟑</m:t>
                          </m:r>
                        </m:sub>
                      </m:sSub>
                      <m:r>
                        <a:rPr lang="tr-TR" sz="2800" b="1">
                          <a:latin typeface="Cambria Math" panose="02040503050406030204" pitchFamily="18" charset="0"/>
                        </a:rPr>
                        <m:t>=</m:t>
                      </m:r>
                      <m:f>
                        <m:fPr>
                          <m:ctrlPr>
                            <a:rPr lang="tr-TR" sz="2800" b="1" i="1">
                              <a:latin typeface="Cambria Math" panose="02040503050406030204" pitchFamily="18" charset="0"/>
                            </a:rPr>
                          </m:ctrlPr>
                        </m:fPr>
                        <m:num>
                          <m:d>
                            <m:dPr>
                              <m:ctrlPr>
                                <a:rPr lang="tr-TR" sz="2800" b="1" i="1">
                                  <a:latin typeface="Cambria Math" panose="02040503050406030204" pitchFamily="18" charset="0"/>
                                </a:rPr>
                              </m:ctrlPr>
                            </m:dPr>
                            <m:e>
                              <m:r>
                                <a:rPr lang="tr-TR" sz="2800" b="1" i="1">
                                  <a:latin typeface="Cambria Math" panose="02040503050406030204" pitchFamily="18" charset="0"/>
                                </a:rPr>
                                <m:t>𝟏</m:t>
                              </m:r>
                              <m:r>
                                <a:rPr lang="tr-TR" sz="2800" b="1" i="1">
                                  <a:latin typeface="Cambria Math" panose="02040503050406030204" pitchFamily="18" charset="0"/>
                                </a:rPr>
                                <m:t>−</m:t>
                              </m:r>
                              <m:r>
                                <a:rPr lang="tr-TR" sz="2800" b="1" i="1">
                                  <a:latin typeface="Cambria Math" panose="02040503050406030204" pitchFamily="18" charset="0"/>
                                </a:rPr>
                                <m:t>𝒓</m:t>
                              </m:r>
                            </m:e>
                          </m:d>
                          <m:sSub>
                            <m:sSubPr>
                              <m:ctrlPr>
                                <a:rPr lang="tr-TR" sz="2800" b="1" i="1">
                                  <a:latin typeface="Cambria Math" panose="02040503050406030204" pitchFamily="18" charset="0"/>
                                </a:rPr>
                              </m:ctrlPr>
                            </m:sSubPr>
                            <m:e>
                              <m:r>
                                <a:rPr lang="tr-TR" sz="2800" b="1" i="1">
                                  <a:latin typeface="Cambria Math" panose="02040503050406030204" pitchFamily="18" charset="0"/>
                                </a:rPr>
                                <m:t>𝒄</m:t>
                              </m:r>
                            </m:e>
                            <m:sub>
                              <m:r>
                                <a:rPr lang="tr-TR" sz="2800" b="1" i="1">
                                  <a:latin typeface="Cambria Math" panose="02040503050406030204" pitchFamily="18" charset="0"/>
                                </a:rPr>
                                <m:t>𝒑</m:t>
                              </m:r>
                              <m:r>
                                <a:rPr lang="tr-TR" sz="2800" b="1" i="1">
                                  <a:latin typeface="Cambria Math" panose="02040503050406030204" pitchFamily="18" charset="0"/>
                                </a:rPr>
                                <m:t>𝟏</m:t>
                              </m:r>
                            </m:sub>
                          </m:sSub>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𝟏</m:t>
                              </m:r>
                            </m:sub>
                          </m:sSub>
                          <m:r>
                            <a:rPr lang="tr-TR" sz="2800" b="1">
                              <a:latin typeface="Cambria Math" panose="02040503050406030204" pitchFamily="18" charset="0"/>
                            </a:rPr>
                            <m:t>+</m:t>
                          </m:r>
                          <m:r>
                            <a:rPr lang="tr-TR" sz="2800" b="1" i="1">
                              <a:latin typeface="Cambria Math" panose="02040503050406030204" pitchFamily="18" charset="0"/>
                            </a:rPr>
                            <m:t>𝒓</m:t>
                          </m:r>
                          <m:r>
                            <a:rPr lang="tr-TR" sz="2800" b="1">
                              <a:latin typeface="Cambria Math" panose="02040503050406030204" pitchFamily="18" charset="0"/>
                            </a:rPr>
                            <m:t> </m:t>
                          </m:r>
                          <m:sSub>
                            <m:sSubPr>
                              <m:ctrlPr>
                                <a:rPr lang="tr-TR" sz="2800" b="1" i="1">
                                  <a:latin typeface="Cambria Math" panose="02040503050406030204" pitchFamily="18" charset="0"/>
                                </a:rPr>
                              </m:ctrlPr>
                            </m:sSubPr>
                            <m:e>
                              <m:r>
                                <a:rPr lang="tr-TR" sz="2800" b="1" i="1">
                                  <a:latin typeface="Cambria Math" panose="02040503050406030204" pitchFamily="18" charset="0"/>
                                </a:rPr>
                                <m:t>𝒄</m:t>
                              </m:r>
                            </m:e>
                            <m:sub>
                              <m:r>
                                <a:rPr lang="tr-TR" sz="2800" b="1" i="1">
                                  <a:latin typeface="Cambria Math" panose="02040503050406030204" pitchFamily="18" charset="0"/>
                                </a:rPr>
                                <m:t>𝒑</m:t>
                              </m:r>
                              <m:r>
                                <a:rPr lang="tr-TR" sz="2800" b="1" i="1">
                                  <a:latin typeface="Cambria Math" panose="02040503050406030204" pitchFamily="18" charset="0"/>
                                </a:rPr>
                                <m:t>𝟐</m:t>
                              </m:r>
                            </m:sub>
                          </m:sSub>
                          <m:r>
                            <a:rPr lang="tr-TR" sz="2800" b="1">
                              <a:latin typeface="Cambria Math" panose="02040503050406030204" pitchFamily="18" charset="0"/>
                            </a:rPr>
                            <m:t> </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𝟐</m:t>
                              </m:r>
                            </m:sub>
                          </m:sSub>
                        </m:num>
                        <m:den>
                          <m:sSub>
                            <m:sSubPr>
                              <m:ctrlPr>
                                <a:rPr lang="tr-TR" sz="2800" b="1" i="1">
                                  <a:latin typeface="Cambria Math" panose="02040503050406030204" pitchFamily="18" charset="0"/>
                                </a:rPr>
                              </m:ctrlPr>
                            </m:sSubPr>
                            <m:e>
                              <m:r>
                                <a:rPr lang="tr-TR" sz="2800" b="1" i="1">
                                  <a:latin typeface="Cambria Math" panose="02040503050406030204" pitchFamily="18" charset="0"/>
                                </a:rPr>
                                <m:t>𝒄</m:t>
                              </m:r>
                            </m:e>
                            <m:sub>
                              <m:r>
                                <a:rPr lang="tr-TR" sz="2800" b="1" i="1">
                                  <a:latin typeface="Cambria Math" panose="02040503050406030204" pitchFamily="18" charset="0"/>
                                </a:rPr>
                                <m:t>𝒑</m:t>
                              </m:r>
                              <m:r>
                                <a:rPr lang="tr-TR" sz="2800" b="1" i="1">
                                  <a:latin typeface="Cambria Math" panose="02040503050406030204" pitchFamily="18" charset="0"/>
                                </a:rPr>
                                <m:t>𝟑</m:t>
                              </m:r>
                            </m:sub>
                          </m:sSub>
                        </m:den>
                      </m:f>
                    </m:oMath>
                  </m:oMathPara>
                </a14:m>
                <a:endParaRPr lang="tr-TR" sz="3200" b="1" dirty="0"/>
              </a:p>
            </p:txBody>
          </p:sp>
        </mc:Choice>
        <mc:Fallback xmlns="">
          <p:sp>
            <p:nvSpPr>
              <p:cNvPr id="6" name="Rectangle 5"/>
              <p:cNvSpPr>
                <a:spLocks noRot="1" noChangeAspect="1" noMove="1" noResize="1" noEditPoints="1" noAdjustHandles="1" noChangeArrowheads="1" noChangeShapeType="1" noTextEdit="1"/>
              </p:cNvSpPr>
              <p:nvPr/>
            </p:nvSpPr>
            <p:spPr>
              <a:xfrm>
                <a:off x="1295595" y="4809507"/>
                <a:ext cx="6492739" cy="1559466"/>
              </a:xfrm>
              <a:prstGeom prst="rect">
                <a:avLst/>
              </a:prstGeom>
              <a:blipFill>
                <a:blip r:embed="rId4"/>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366413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r>
              <a:rPr lang="tr-TR" b="1" dirty="0">
                <a:solidFill>
                  <a:srgbClr val="FF0000"/>
                </a:solidFill>
              </a:rPr>
              <a:t>Örnek</a:t>
            </a:r>
          </a:p>
        </p:txBody>
      </p:sp>
      <p:sp>
        <p:nvSpPr>
          <p:cNvPr id="14" name="Content Placeholder 13"/>
          <p:cNvSpPr>
            <a:spLocks noGrp="1"/>
          </p:cNvSpPr>
          <p:nvPr>
            <p:ph idx="1"/>
          </p:nvPr>
        </p:nvSpPr>
        <p:spPr>
          <a:xfrm>
            <a:off x="1117308" y="1701800"/>
            <a:ext cx="10157355" cy="4895552"/>
          </a:xfrm>
        </p:spPr>
        <p:txBody>
          <a:bodyPr>
            <a:normAutofit/>
          </a:bodyPr>
          <a:lstStyle/>
          <a:p>
            <a:pPr>
              <a:lnSpc>
                <a:spcPct val="150000"/>
              </a:lnSpc>
            </a:pPr>
            <a:r>
              <a:rPr lang="tr-TR" sz="2800" b="1" dirty="0"/>
              <a:t>Bağıl nemi %27.5 olan 70°C'deki sıcak hava, 30°C'de %30 bağıl nemli hava ile 1 + 3 oranında karıştırılmaktadır. </a:t>
            </a:r>
          </a:p>
          <a:p>
            <a:pPr>
              <a:lnSpc>
                <a:spcPct val="150000"/>
              </a:lnSpc>
            </a:pPr>
            <a:r>
              <a:rPr lang="tr-TR" sz="2800" b="1" dirty="0"/>
              <a:t>Karışım havanın, mutlak nemini, sıcaklığını ve </a:t>
            </a:r>
            <a:r>
              <a:rPr lang="tr-TR" sz="2800" b="1" dirty="0" err="1"/>
              <a:t>entalpisini</a:t>
            </a:r>
            <a:r>
              <a:rPr lang="tr-TR" sz="2800" b="1" dirty="0"/>
              <a:t> hesaplayınız. </a:t>
            </a:r>
          </a:p>
        </p:txBody>
      </p:sp>
    </p:spTree>
    <p:extLst>
      <p:ext uri="{BB962C8B-B14F-4D97-AF65-F5344CB8AC3E}">
        <p14:creationId xmlns:p14="http://schemas.microsoft.com/office/powerpoint/2010/main" val="361169641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r>
              <a:rPr lang="tr-TR" b="1" dirty="0">
                <a:solidFill>
                  <a:srgbClr val="FF0000"/>
                </a:solidFill>
              </a:rPr>
              <a:t>Çözüm</a:t>
            </a:r>
          </a:p>
        </p:txBody>
      </p:sp>
      <p:sp>
        <p:nvSpPr>
          <p:cNvPr id="14" name="Content Placeholder 13"/>
          <p:cNvSpPr>
            <a:spLocks noGrp="1"/>
          </p:cNvSpPr>
          <p:nvPr>
            <p:ph idx="1"/>
          </p:nvPr>
        </p:nvSpPr>
        <p:spPr>
          <a:xfrm>
            <a:off x="1117308" y="1701800"/>
            <a:ext cx="10157355" cy="4895552"/>
          </a:xfrm>
        </p:spPr>
        <p:txBody>
          <a:bodyPr>
            <a:normAutofit/>
          </a:bodyPr>
          <a:lstStyle/>
          <a:p>
            <a:pPr>
              <a:lnSpc>
                <a:spcPct val="150000"/>
              </a:lnSpc>
            </a:pPr>
            <a:r>
              <a:rPr lang="tr-TR" sz="2800" b="1" dirty="0"/>
              <a:t>Öncelikle, her iki havanın mutlak nem düzeyleri, psikrometre grafiği yardımıyla hesaplanır.</a:t>
            </a:r>
          </a:p>
          <a:p>
            <a:pPr>
              <a:lnSpc>
                <a:spcPct val="150000"/>
              </a:lnSpc>
            </a:pPr>
            <a:r>
              <a:rPr lang="tr-TR" sz="2800" b="1" dirty="0"/>
              <a:t>70°C'de %27.5 bağıl nemli hava, X</a:t>
            </a:r>
            <a:r>
              <a:rPr lang="tr-TR" sz="2800" b="1" baseline="-25000" dirty="0"/>
              <a:t>1</a:t>
            </a:r>
            <a:r>
              <a:rPr lang="tr-TR" sz="2800" b="1" dirty="0"/>
              <a:t> = 0.0575 kg H</a:t>
            </a:r>
            <a:r>
              <a:rPr lang="tr-TR" sz="2800" b="1" baseline="-25000" dirty="0"/>
              <a:t>2</a:t>
            </a:r>
            <a:r>
              <a:rPr lang="tr-TR" sz="2800" b="1" dirty="0"/>
              <a:t>O/kg KH </a:t>
            </a:r>
          </a:p>
          <a:p>
            <a:pPr>
              <a:lnSpc>
                <a:spcPct val="150000"/>
              </a:lnSpc>
            </a:pPr>
            <a:r>
              <a:rPr lang="tr-TR" sz="2800" b="1" dirty="0"/>
              <a:t>30°C'de %30 bağıl nemli hava, X</a:t>
            </a:r>
            <a:r>
              <a:rPr lang="tr-TR" sz="2800" b="1" baseline="-25000" dirty="0"/>
              <a:t>2</a:t>
            </a:r>
            <a:r>
              <a:rPr lang="tr-TR" sz="2800" b="1" dirty="0"/>
              <a:t> = 0.008 kg H</a:t>
            </a:r>
            <a:r>
              <a:rPr lang="tr-TR" sz="2800" b="1" baseline="-25000" dirty="0"/>
              <a:t>2</a:t>
            </a:r>
            <a:r>
              <a:rPr lang="tr-TR" sz="2800" b="1" dirty="0"/>
              <a:t>O/kg KH </a:t>
            </a:r>
          </a:p>
        </p:txBody>
      </p:sp>
    </p:spTree>
    <p:extLst>
      <p:ext uri="{BB962C8B-B14F-4D97-AF65-F5344CB8AC3E}">
        <p14:creationId xmlns:p14="http://schemas.microsoft.com/office/powerpoint/2010/main" val="889858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50000"/>
              </a:lnSpc>
            </a:pPr>
            <a:r>
              <a:rPr lang="tr-TR" sz="2800" b="1" dirty="0"/>
              <a:t>Hava karışımının mutlak nemi hesaplanır. </a:t>
            </a:r>
          </a:p>
          <a:p>
            <a:pPr>
              <a:lnSpc>
                <a:spcPct val="150000"/>
              </a:lnSpc>
            </a:pPr>
            <a:r>
              <a:rPr lang="tr-TR" sz="2800" b="1" dirty="0"/>
              <a:t>r = 3/4 = 0.75 olduğundan: </a:t>
            </a:r>
          </a:p>
          <a:p>
            <a:pPr marL="0" indent="0" algn="ctr">
              <a:lnSpc>
                <a:spcPct val="150000"/>
              </a:lnSpc>
              <a:buNone/>
            </a:pPr>
            <a:r>
              <a:rPr lang="tr-TR" sz="2800" b="1" dirty="0">
                <a:solidFill>
                  <a:srgbClr val="FF0000"/>
                </a:solidFill>
              </a:rPr>
              <a:t>X</a:t>
            </a:r>
            <a:r>
              <a:rPr lang="tr-TR" sz="2800" b="1" baseline="-25000" dirty="0">
                <a:solidFill>
                  <a:srgbClr val="FF0000"/>
                </a:solidFill>
              </a:rPr>
              <a:t>3</a:t>
            </a:r>
            <a:r>
              <a:rPr lang="tr-TR" sz="2800" b="1" dirty="0">
                <a:solidFill>
                  <a:srgbClr val="FF0000"/>
                </a:solidFill>
              </a:rPr>
              <a:t> = (1 - r) X</a:t>
            </a:r>
            <a:r>
              <a:rPr lang="tr-TR" sz="2800" b="1" baseline="-25000" dirty="0">
                <a:solidFill>
                  <a:srgbClr val="FF0000"/>
                </a:solidFill>
              </a:rPr>
              <a:t>1</a:t>
            </a:r>
            <a:r>
              <a:rPr lang="tr-TR" sz="2800" b="1" dirty="0">
                <a:solidFill>
                  <a:srgbClr val="FF0000"/>
                </a:solidFill>
              </a:rPr>
              <a:t> + r X</a:t>
            </a:r>
            <a:r>
              <a:rPr lang="tr-TR" sz="2800" b="1" baseline="-25000" dirty="0">
                <a:solidFill>
                  <a:srgbClr val="FF0000"/>
                </a:solidFill>
              </a:rPr>
              <a:t>2</a:t>
            </a:r>
            <a:endParaRPr lang="tr-TR" sz="2800" b="1" dirty="0">
              <a:solidFill>
                <a:srgbClr val="FF0000"/>
              </a:solidFill>
            </a:endParaRPr>
          </a:p>
          <a:p>
            <a:pPr marL="0" indent="0" algn="ctr">
              <a:lnSpc>
                <a:spcPct val="150000"/>
              </a:lnSpc>
              <a:buNone/>
            </a:pPr>
            <a:r>
              <a:rPr lang="tr-TR" sz="2800" b="1" dirty="0"/>
              <a:t>X</a:t>
            </a:r>
            <a:r>
              <a:rPr lang="tr-TR" sz="2800" b="1" baseline="-25000" dirty="0"/>
              <a:t>3</a:t>
            </a:r>
            <a:r>
              <a:rPr lang="tr-TR" sz="2800" b="1" dirty="0"/>
              <a:t> =(1 - 0.75) 0.0575 + 0.75 (0.008) </a:t>
            </a:r>
          </a:p>
          <a:p>
            <a:pPr marL="0" indent="0" algn="ctr">
              <a:lnSpc>
                <a:spcPct val="150000"/>
              </a:lnSpc>
              <a:buNone/>
            </a:pPr>
            <a:r>
              <a:rPr lang="tr-TR" sz="2800" b="1" dirty="0"/>
              <a:t>X</a:t>
            </a:r>
            <a:r>
              <a:rPr lang="tr-TR" sz="2800" b="1" baseline="-25000" dirty="0"/>
              <a:t>3</a:t>
            </a:r>
            <a:r>
              <a:rPr lang="tr-TR" sz="2800" b="1" dirty="0"/>
              <a:t> = 0.0205 kg su/kg-KH </a:t>
            </a:r>
          </a:p>
        </p:txBody>
      </p:sp>
    </p:spTree>
    <p:extLst>
      <p:ext uri="{BB962C8B-B14F-4D97-AF65-F5344CB8AC3E}">
        <p14:creationId xmlns:p14="http://schemas.microsoft.com/office/powerpoint/2010/main" val="363688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4" name="Content Placeholder 13"/>
              <p:cNvSpPr>
                <a:spLocks noGrp="1"/>
              </p:cNvSpPr>
              <p:nvPr>
                <p:ph idx="1"/>
              </p:nvPr>
            </p:nvSpPr>
            <p:spPr>
              <a:xfrm>
                <a:off x="1117308" y="360000"/>
                <a:ext cx="10157355" cy="6192688"/>
              </a:xfrm>
            </p:spPr>
            <p:txBody>
              <a:bodyPr>
                <a:noAutofit/>
              </a:bodyPr>
              <a:lstStyle/>
              <a:p>
                <a:pPr>
                  <a:lnSpc>
                    <a:spcPct val="150000"/>
                  </a:lnSpc>
                </a:pPr>
                <a:r>
                  <a:rPr lang="tr-TR" sz="2800" b="1" dirty="0">
                    <a:solidFill>
                      <a:srgbClr val="FF0000"/>
                    </a:solidFill>
                  </a:rPr>
                  <a:t>Hava karışımının sıcaklığının hesaplanması: </a:t>
                </a:r>
                <a:endParaRPr lang="tr-TR" sz="2800" dirty="0">
                  <a:solidFill>
                    <a:srgbClr val="FF0000"/>
                  </a:solidFill>
                </a:endParaRPr>
              </a:p>
              <a:p>
                <a:pPr marL="0" indent="0">
                  <a:lnSpc>
                    <a:spcPct val="150000"/>
                  </a:lnSpc>
                  <a:buNone/>
                </a:pPr>
                <a14:m>
                  <m:oMathPara xmlns:m="http://schemas.openxmlformats.org/officeDocument/2006/math">
                    <m:oMathParaPr>
                      <m:jc m:val="centerGroup"/>
                    </m:oMathParaPr>
                    <m:oMath xmlns:m="http://schemas.openxmlformats.org/officeDocument/2006/math">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𝟑</m:t>
                          </m:r>
                        </m:sub>
                      </m:sSub>
                      <m:r>
                        <a:rPr lang="tr-TR" sz="2800" b="1">
                          <a:latin typeface="Cambria Math" panose="02040503050406030204" pitchFamily="18" charset="0"/>
                        </a:rPr>
                        <m:t>=</m:t>
                      </m:r>
                      <m:f>
                        <m:fPr>
                          <m:ctrlPr>
                            <a:rPr lang="tr-TR" sz="2800" b="1" i="1">
                              <a:latin typeface="Cambria Math" panose="02040503050406030204" pitchFamily="18" charset="0"/>
                            </a:rPr>
                          </m:ctrlPr>
                        </m:fPr>
                        <m:num>
                          <m:d>
                            <m:dPr>
                              <m:ctrlPr>
                                <a:rPr lang="tr-TR" sz="2800" b="1" i="1">
                                  <a:latin typeface="Cambria Math" panose="02040503050406030204" pitchFamily="18" charset="0"/>
                                </a:rPr>
                              </m:ctrlPr>
                            </m:dPr>
                            <m:e>
                              <m:r>
                                <a:rPr lang="tr-TR" sz="2800" b="1" i="1">
                                  <a:latin typeface="Cambria Math" panose="02040503050406030204" pitchFamily="18" charset="0"/>
                                </a:rPr>
                                <m:t>𝟏</m:t>
                              </m:r>
                              <m:r>
                                <a:rPr lang="tr-TR" sz="2800" b="1" i="1">
                                  <a:latin typeface="Cambria Math" panose="02040503050406030204" pitchFamily="18" charset="0"/>
                                </a:rPr>
                                <m:t>−</m:t>
                              </m:r>
                              <m:r>
                                <a:rPr lang="tr-TR" sz="2800" b="1" i="1">
                                  <a:latin typeface="Cambria Math" panose="02040503050406030204" pitchFamily="18" charset="0"/>
                                </a:rPr>
                                <m:t>𝒓</m:t>
                              </m:r>
                            </m:e>
                          </m:d>
                          <m:sSub>
                            <m:sSubPr>
                              <m:ctrlPr>
                                <a:rPr lang="tr-TR" sz="2800" b="1" i="1">
                                  <a:latin typeface="Cambria Math" panose="02040503050406030204" pitchFamily="18" charset="0"/>
                                </a:rPr>
                              </m:ctrlPr>
                            </m:sSubPr>
                            <m:e>
                              <m:r>
                                <a:rPr lang="tr-TR" sz="2800" b="1" i="1">
                                  <a:latin typeface="Cambria Math" panose="02040503050406030204" pitchFamily="18" charset="0"/>
                                </a:rPr>
                                <m:t>𝒄</m:t>
                              </m:r>
                            </m:e>
                            <m:sub>
                              <m:r>
                                <a:rPr lang="tr-TR" sz="2800" b="1" i="1">
                                  <a:latin typeface="Cambria Math" panose="02040503050406030204" pitchFamily="18" charset="0"/>
                                </a:rPr>
                                <m:t>𝒑</m:t>
                              </m:r>
                              <m:r>
                                <a:rPr lang="tr-TR" sz="2800" b="1" i="1">
                                  <a:latin typeface="Cambria Math" panose="02040503050406030204" pitchFamily="18" charset="0"/>
                                </a:rPr>
                                <m:t>𝟏</m:t>
                              </m:r>
                            </m:sub>
                          </m:sSub>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𝟏</m:t>
                              </m:r>
                            </m:sub>
                          </m:sSub>
                          <m:r>
                            <a:rPr lang="tr-TR" sz="2800" b="1">
                              <a:latin typeface="Cambria Math" panose="02040503050406030204" pitchFamily="18" charset="0"/>
                            </a:rPr>
                            <m:t>+</m:t>
                          </m:r>
                          <m:r>
                            <a:rPr lang="tr-TR" sz="2800" b="1" i="1">
                              <a:latin typeface="Cambria Math" panose="02040503050406030204" pitchFamily="18" charset="0"/>
                            </a:rPr>
                            <m:t>𝒓</m:t>
                          </m:r>
                          <m:r>
                            <a:rPr lang="tr-TR" sz="2800" b="1">
                              <a:latin typeface="Cambria Math" panose="02040503050406030204" pitchFamily="18" charset="0"/>
                            </a:rPr>
                            <m:t> </m:t>
                          </m:r>
                          <m:sSub>
                            <m:sSubPr>
                              <m:ctrlPr>
                                <a:rPr lang="tr-TR" sz="2800" b="1" i="1">
                                  <a:latin typeface="Cambria Math" panose="02040503050406030204" pitchFamily="18" charset="0"/>
                                </a:rPr>
                              </m:ctrlPr>
                            </m:sSubPr>
                            <m:e>
                              <m:r>
                                <a:rPr lang="tr-TR" sz="2800" b="1" i="1">
                                  <a:latin typeface="Cambria Math" panose="02040503050406030204" pitchFamily="18" charset="0"/>
                                </a:rPr>
                                <m:t>𝒄</m:t>
                              </m:r>
                            </m:e>
                            <m:sub>
                              <m:r>
                                <a:rPr lang="tr-TR" sz="2800" b="1" i="1">
                                  <a:latin typeface="Cambria Math" panose="02040503050406030204" pitchFamily="18" charset="0"/>
                                </a:rPr>
                                <m:t>𝒑</m:t>
                              </m:r>
                              <m:r>
                                <a:rPr lang="tr-TR" sz="2800" b="1" i="1">
                                  <a:latin typeface="Cambria Math" panose="02040503050406030204" pitchFamily="18" charset="0"/>
                                </a:rPr>
                                <m:t>𝟐</m:t>
                              </m:r>
                            </m:sub>
                          </m:sSub>
                          <m:r>
                            <a:rPr lang="tr-TR" sz="2800" b="1">
                              <a:latin typeface="Cambria Math" panose="02040503050406030204" pitchFamily="18" charset="0"/>
                            </a:rPr>
                            <m:t> </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𝟐</m:t>
                              </m:r>
                            </m:sub>
                          </m:sSub>
                        </m:num>
                        <m:den>
                          <m:sSub>
                            <m:sSubPr>
                              <m:ctrlPr>
                                <a:rPr lang="tr-TR" sz="2800" b="1" i="1">
                                  <a:latin typeface="Cambria Math" panose="02040503050406030204" pitchFamily="18" charset="0"/>
                                </a:rPr>
                              </m:ctrlPr>
                            </m:sSubPr>
                            <m:e>
                              <m:r>
                                <a:rPr lang="tr-TR" sz="2800" b="1" i="1">
                                  <a:latin typeface="Cambria Math" panose="02040503050406030204" pitchFamily="18" charset="0"/>
                                </a:rPr>
                                <m:t>𝒄</m:t>
                              </m:r>
                            </m:e>
                            <m:sub>
                              <m:r>
                                <a:rPr lang="tr-TR" sz="2800" b="1" i="1">
                                  <a:latin typeface="Cambria Math" panose="02040503050406030204" pitchFamily="18" charset="0"/>
                                </a:rPr>
                                <m:t>𝒑</m:t>
                              </m:r>
                              <m:r>
                                <a:rPr lang="tr-TR" sz="2800" b="1" i="1">
                                  <a:latin typeface="Cambria Math" panose="02040503050406030204" pitchFamily="18" charset="0"/>
                                </a:rPr>
                                <m:t>𝟑</m:t>
                              </m:r>
                            </m:sub>
                          </m:sSub>
                        </m:den>
                      </m:f>
                    </m:oMath>
                  </m:oMathPara>
                </a14:m>
                <a:endParaRPr lang="tr-TR" sz="2800" b="1" dirty="0"/>
              </a:p>
              <a:p>
                <a:pPr>
                  <a:lnSpc>
                    <a:spcPct val="150000"/>
                  </a:lnSpc>
                </a:pPr>
                <a:r>
                  <a:rPr lang="tr-TR" sz="2800" b="1" dirty="0"/>
                  <a:t>Öncelikle karışımda yer alan her iki havanın ve hava karışımının özgül ısıları sıra ile hesaplanır. </a:t>
                </a:r>
              </a:p>
              <a:p>
                <a:pPr marL="0" indent="0" algn="ctr">
                  <a:buNone/>
                </a:pPr>
                <a:r>
                  <a:rPr lang="tr-TR" sz="2800" b="1" dirty="0"/>
                  <a:t>c</a:t>
                </a:r>
                <a:r>
                  <a:rPr lang="tr-TR" sz="2800" b="1" baseline="-25000" dirty="0"/>
                  <a:t>p1</a:t>
                </a:r>
                <a:r>
                  <a:rPr lang="tr-TR" sz="2800" b="1" dirty="0"/>
                  <a:t>= 1.005 + 1.88 (0.0575) = 1.114 kJ/kg °C </a:t>
                </a:r>
              </a:p>
              <a:p>
                <a:pPr marL="0" indent="0" algn="ctr">
                  <a:buNone/>
                </a:pPr>
                <a:r>
                  <a:rPr lang="tr-TR" sz="2800" b="1" dirty="0"/>
                  <a:t>c</a:t>
                </a:r>
                <a:r>
                  <a:rPr lang="tr-TR" sz="2800" b="1" baseline="-25000" dirty="0"/>
                  <a:t>p2</a:t>
                </a:r>
                <a:r>
                  <a:rPr lang="tr-TR" sz="2800" b="1" dirty="0"/>
                  <a:t> = 1.005 + 1.88 (0.008) = 1.0200 kJ/kg °C </a:t>
                </a:r>
              </a:p>
              <a:p>
                <a:pPr marL="0" indent="0" algn="ctr">
                  <a:buNone/>
                </a:pPr>
                <a:r>
                  <a:rPr lang="tr-TR" sz="2800" b="1" dirty="0"/>
                  <a:t>c</a:t>
                </a:r>
                <a:r>
                  <a:rPr lang="tr-TR" sz="2800" b="1" baseline="-25000" dirty="0"/>
                  <a:t>p3</a:t>
                </a:r>
                <a:r>
                  <a:rPr lang="tr-TR" sz="2800" b="1" dirty="0"/>
                  <a:t> = 1.005 + 1.88 (0.0205) = 1.0435 kJ/kg °C </a:t>
                </a:r>
              </a:p>
            </p:txBody>
          </p:sp>
        </mc:Choice>
        <mc:Fallback>
          <p:sp>
            <p:nvSpPr>
              <p:cNvPr id="14" name="Content Placeholder 13"/>
              <p:cNvSpPr>
                <a:spLocks noGrp="1" noRot="1" noChangeAspect="1" noMove="1" noResize="1" noEditPoints="1" noAdjustHandles="1" noChangeArrowheads="1" noChangeShapeType="1" noTextEdit="1"/>
              </p:cNvSpPr>
              <p:nvPr>
                <p:ph idx="1"/>
              </p:nvPr>
            </p:nvSpPr>
            <p:spPr>
              <a:xfrm>
                <a:off x="1117308" y="360000"/>
                <a:ext cx="10157355" cy="6192688"/>
              </a:xfrm>
              <a:blipFill>
                <a:blip r:embed="rId2"/>
                <a:stretch>
                  <a:fillRect l="-780"/>
                </a:stretch>
              </a:blipFill>
            </p:spPr>
            <p:txBody>
              <a:bodyPr/>
              <a:lstStyle/>
              <a:p>
                <a:r>
                  <a:rPr lang="tr-TR">
                    <a:noFill/>
                  </a:rPr>
                  <a:t> </a:t>
                </a:r>
              </a:p>
            </p:txBody>
          </p:sp>
        </mc:Fallback>
      </mc:AlternateContent>
    </p:spTree>
    <p:extLst>
      <p:ext uri="{BB962C8B-B14F-4D97-AF65-F5344CB8AC3E}">
        <p14:creationId xmlns:p14="http://schemas.microsoft.com/office/powerpoint/2010/main" val="1840275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70000"/>
              </a:lnSpc>
              <a:spcBef>
                <a:spcPts val="600"/>
              </a:spcBef>
            </a:pPr>
            <a:r>
              <a:rPr lang="tr-TR" sz="2800" b="1" dirty="0"/>
              <a:t>Şekilde görüldüğü gibi, yan yana yerleştirilmiş kuru ve ıslak termometrelerin hazneleri üzerinden neme </a:t>
            </a:r>
            <a:r>
              <a:rPr lang="tr-TR" sz="2800" b="1" dirty="0">
                <a:solidFill>
                  <a:srgbClr val="00B0F0"/>
                </a:solidFill>
              </a:rPr>
              <a:t>doymamış hava</a:t>
            </a:r>
            <a:r>
              <a:rPr lang="tr-TR" sz="2800" b="1" dirty="0"/>
              <a:t>, belli bir ılımlı hızla (yaklaşık 5 m/s) akarken, ıslak termometre haznesini saran </a:t>
            </a:r>
            <a:r>
              <a:rPr lang="tr-TR" sz="2800" b="1" dirty="0">
                <a:solidFill>
                  <a:srgbClr val="FF0000"/>
                </a:solidFill>
              </a:rPr>
              <a:t>ıslak yüzeydeki suyun buharlaşmasına</a:t>
            </a:r>
            <a:r>
              <a:rPr lang="tr-TR" sz="2800" b="1" dirty="0"/>
              <a:t> neden olur. </a:t>
            </a:r>
          </a:p>
        </p:txBody>
      </p:sp>
      <p:pic>
        <p:nvPicPr>
          <p:cNvPr id="2" name="Picture 1"/>
          <p:cNvPicPr>
            <a:picLocks noChangeAspect="1"/>
          </p:cNvPicPr>
          <p:nvPr/>
        </p:nvPicPr>
        <p:blipFill>
          <a:blip r:embed="rId2"/>
          <a:stretch>
            <a:fillRect/>
          </a:stretch>
        </p:blipFill>
        <p:spPr>
          <a:xfrm>
            <a:off x="2428175" y="4365104"/>
            <a:ext cx="7535620" cy="2116063"/>
          </a:xfrm>
          <a:prstGeom prst="rect">
            <a:avLst/>
          </a:prstGeom>
        </p:spPr>
      </p:pic>
      <p:sp>
        <p:nvSpPr>
          <p:cNvPr id="3" name="Dikdörtgen 2">
            <a:extLst>
              <a:ext uri="{FF2B5EF4-FFF2-40B4-BE49-F238E27FC236}">
                <a16:creationId xmlns:a16="http://schemas.microsoft.com/office/drawing/2014/main" id="{E79B899B-80FE-433F-B94A-D0B2AB386F75}"/>
              </a:ext>
            </a:extLst>
          </p:cNvPr>
          <p:cNvSpPr/>
          <p:nvPr/>
        </p:nvSpPr>
        <p:spPr>
          <a:xfrm>
            <a:off x="4438228" y="4344418"/>
            <a:ext cx="1152128" cy="461665"/>
          </a:xfrm>
          <a:prstGeom prst="rect">
            <a:avLst/>
          </a:prstGeom>
          <a:solidFill>
            <a:schemeClr val="bg1"/>
          </a:solidFill>
        </p:spPr>
        <p:txBody>
          <a:bodyPr wrap="square">
            <a:spAutoFit/>
          </a:bodyPr>
          <a:lstStyle/>
          <a:p>
            <a:r>
              <a:rPr lang="tr-TR" b="1" dirty="0"/>
              <a:t>kuru</a:t>
            </a:r>
            <a:endParaRPr lang="tr-TR" dirty="0"/>
          </a:p>
        </p:txBody>
      </p:sp>
      <p:sp>
        <p:nvSpPr>
          <p:cNvPr id="4" name="Dikdörtgen 3">
            <a:extLst>
              <a:ext uri="{FF2B5EF4-FFF2-40B4-BE49-F238E27FC236}">
                <a16:creationId xmlns:a16="http://schemas.microsoft.com/office/drawing/2014/main" id="{B8599CDC-FBEF-4CC8-B226-D7356AC2A41C}"/>
              </a:ext>
            </a:extLst>
          </p:cNvPr>
          <p:cNvSpPr/>
          <p:nvPr/>
        </p:nvSpPr>
        <p:spPr>
          <a:xfrm>
            <a:off x="8182644" y="4375184"/>
            <a:ext cx="1152128" cy="461665"/>
          </a:xfrm>
          <a:prstGeom prst="rect">
            <a:avLst/>
          </a:prstGeom>
          <a:solidFill>
            <a:schemeClr val="bg1"/>
          </a:solidFill>
        </p:spPr>
        <p:txBody>
          <a:bodyPr wrap="square">
            <a:spAutoFit/>
          </a:bodyPr>
          <a:lstStyle/>
          <a:p>
            <a:r>
              <a:rPr lang="tr-TR" b="1" dirty="0"/>
              <a:t>ıslak</a:t>
            </a:r>
            <a:endParaRPr lang="tr-TR" dirty="0"/>
          </a:p>
        </p:txBody>
      </p:sp>
    </p:spTree>
    <p:extLst>
      <p:ext uri="{BB962C8B-B14F-4D97-AF65-F5344CB8AC3E}">
        <p14:creationId xmlns:p14="http://schemas.microsoft.com/office/powerpoint/2010/main" val="2467759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4" name="Content Placeholder 13"/>
              <p:cNvSpPr>
                <a:spLocks noGrp="1"/>
              </p:cNvSpPr>
              <p:nvPr>
                <p:ph idx="1"/>
              </p:nvPr>
            </p:nvSpPr>
            <p:spPr>
              <a:xfrm>
                <a:off x="1117308" y="360000"/>
                <a:ext cx="10157355" cy="6192688"/>
              </a:xfrm>
            </p:spPr>
            <p:txBody>
              <a:bodyPr>
                <a:noAutofit/>
              </a:bodyPr>
              <a:lstStyle/>
              <a:p>
                <a:pPr marL="0" indent="0">
                  <a:lnSpc>
                    <a:spcPct val="150000"/>
                  </a:lnSpc>
                  <a:buNone/>
                </a:pPr>
                <a14:m>
                  <m:oMathPara xmlns:m="http://schemas.openxmlformats.org/officeDocument/2006/math">
                    <m:oMathParaPr>
                      <m:jc m:val="centerGroup"/>
                    </m:oMathParaPr>
                    <m:oMath xmlns:m="http://schemas.openxmlformats.org/officeDocument/2006/math">
                      <m:sSub>
                        <m:sSubPr>
                          <m:ctrlPr>
                            <a:rPr lang="tr-TR" sz="2800" b="1" i="1" smtClean="0">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𝟑</m:t>
                          </m:r>
                        </m:sub>
                      </m:sSub>
                      <m:r>
                        <a:rPr lang="tr-TR" sz="2800" b="1">
                          <a:latin typeface="Cambria Math" panose="02040503050406030204" pitchFamily="18" charset="0"/>
                        </a:rPr>
                        <m:t>=</m:t>
                      </m:r>
                      <m:f>
                        <m:fPr>
                          <m:ctrlPr>
                            <a:rPr lang="tr-TR" sz="2800" b="1" i="1">
                              <a:latin typeface="Cambria Math" panose="02040503050406030204" pitchFamily="18" charset="0"/>
                            </a:rPr>
                          </m:ctrlPr>
                        </m:fPr>
                        <m:num>
                          <m:d>
                            <m:dPr>
                              <m:ctrlPr>
                                <a:rPr lang="tr-TR" sz="2800" b="1" i="1">
                                  <a:latin typeface="Cambria Math" panose="02040503050406030204" pitchFamily="18" charset="0"/>
                                </a:rPr>
                              </m:ctrlPr>
                            </m:dPr>
                            <m:e>
                              <m:r>
                                <a:rPr lang="tr-TR" sz="2800" b="1" i="1">
                                  <a:latin typeface="Cambria Math" panose="02040503050406030204" pitchFamily="18" charset="0"/>
                                </a:rPr>
                                <m:t>𝟏</m:t>
                              </m:r>
                              <m:r>
                                <a:rPr lang="tr-TR" sz="2800" b="1" i="1">
                                  <a:latin typeface="Cambria Math" panose="02040503050406030204" pitchFamily="18" charset="0"/>
                                </a:rPr>
                                <m:t>−</m:t>
                              </m:r>
                              <m:r>
                                <a:rPr lang="tr-TR" sz="2800" b="1" i="1">
                                  <a:latin typeface="Cambria Math" panose="02040503050406030204" pitchFamily="18" charset="0"/>
                                </a:rPr>
                                <m:t>𝟎</m:t>
                              </m:r>
                              <m:r>
                                <a:rPr lang="tr-TR" sz="2800" b="1">
                                  <a:latin typeface="Cambria Math" panose="02040503050406030204" pitchFamily="18" charset="0"/>
                                </a:rPr>
                                <m:t>.</m:t>
                              </m:r>
                              <m:r>
                                <a:rPr lang="tr-TR" sz="2800" b="1" i="1">
                                  <a:latin typeface="Cambria Math" panose="02040503050406030204" pitchFamily="18" charset="0"/>
                                </a:rPr>
                                <m:t>𝟕𝟓</m:t>
                              </m:r>
                            </m:e>
                          </m:d>
                          <m:d>
                            <m:dPr>
                              <m:ctrlPr>
                                <a:rPr lang="tr-TR" sz="2800" b="1" i="1">
                                  <a:latin typeface="Cambria Math" panose="02040503050406030204" pitchFamily="18" charset="0"/>
                                </a:rPr>
                              </m:ctrlPr>
                            </m:dPr>
                            <m:e>
                              <m:r>
                                <a:rPr lang="tr-TR" sz="2800" b="1" i="1">
                                  <a:latin typeface="Cambria Math" panose="02040503050406030204" pitchFamily="18" charset="0"/>
                                </a:rPr>
                                <m:t>𝟏</m:t>
                              </m:r>
                              <m:r>
                                <a:rPr lang="tr-TR" sz="2800" b="1" i="0" smtClean="0">
                                  <a:latin typeface="Cambria Math" panose="02040503050406030204" pitchFamily="18" charset="0"/>
                                </a:rPr>
                                <m:t>.</m:t>
                              </m:r>
                              <m:r>
                                <a:rPr lang="tr-TR" sz="2800" b="1" i="1" smtClean="0">
                                  <a:latin typeface="Cambria Math" panose="02040503050406030204" pitchFamily="18" charset="0"/>
                                </a:rPr>
                                <m:t>𝟏𝟏𝟒</m:t>
                              </m:r>
                            </m:e>
                          </m:d>
                          <m:r>
                            <a:rPr lang="tr-TR" sz="2800" b="1" i="1">
                              <a:latin typeface="Cambria Math" panose="02040503050406030204" pitchFamily="18" charset="0"/>
                            </a:rPr>
                            <m:t>𝟕𝟎</m:t>
                          </m:r>
                          <m:r>
                            <a:rPr lang="tr-TR" sz="2800" b="1">
                              <a:latin typeface="Cambria Math" panose="02040503050406030204" pitchFamily="18" charset="0"/>
                            </a:rPr>
                            <m:t>+</m:t>
                          </m:r>
                          <m:r>
                            <a:rPr lang="tr-TR" sz="2800" b="1" i="1">
                              <a:latin typeface="Cambria Math" panose="02040503050406030204" pitchFamily="18" charset="0"/>
                            </a:rPr>
                            <m:t>𝟎</m:t>
                          </m:r>
                          <m:r>
                            <a:rPr lang="tr-TR" sz="2800" b="1">
                              <a:latin typeface="Cambria Math" panose="02040503050406030204" pitchFamily="18" charset="0"/>
                            </a:rPr>
                            <m:t>.</m:t>
                          </m:r>
                          <m:r>
                            <a:rPr lang="tr-TR" sz="2800" b="1" i="1">
                              <a:latin typeface="Cambria Math" panose="02040503050406030204" pitchFamily="18" charset="0"/>
                            </a:rPr>
                            <m:t>𝟕𝟓</m:t>
                          </m:r>
                          <m:r>
                            <a:rPr lang="tr-TR" sz="2800" b="1">
                              <a:latin typeface="Cambria Math" panose="02040503050406030204" pitchFamily="18" charset="0"/>
                            </a:rPr>
                            <m:t> </m:t>
                          </m:r>
                          <m:d>
                            <m:dPr>
                              <m:ctrlPr>
                                <a:rPr lang="tr-TR" sz="2800" b="1" i="1">
                                  <a:latin typeface="Cambria Math" panose="02040503050406030204" pitchFamily="18" charset="0"/>
                                </a:rPr>
                              </m:ctrlPr>
                            </m:dPr>
                            <m:e>
                              <m:r>
                                <a:rPr lang="tr-TR" sz="2800" b="1" i="1">
                                  <a:latin typeface="Cambria Math" panose="02040503050406030204" pitchFamily="18" charset="0"/>
                                </a:rPr>
                                <m:t>𝟏</m:t>
                              </m:r>
                              <m:r>
                                <a:rPr lang="tr-TR" sz="2800" b="1">
                                  <a:latin typeface="Cambria Math" panose="02040503050406030204" pitchFamily="18" charset="0"/>
                                </a:rPr>
                                <m:t>.</m:t>
                              </m:r>
                              <m:r>
                                <a:rPr lang="tr-TR" sz="2800" b="1" i="1">
                                  <a:latin typeface="Cambria Math" panose="02040503050406030204" pitchFamily="18" charset="0"/>
                                </a:rPr>
                                <m:t>𝟎𝟐𝟎𝟎</m:t>
                              </m:r>
                            </m:e>
                          </m:d>
                          <m:r>
                            <a:rPr lang="tr-TR" sz="2800" b="1" i="1">
                              <a:latin typeface="Cambria Math" panose="02040503050406030204" pitchFamily="18" charset="0"/>
                            </a:rPr>
                            <m:t>𝟑𝟎</m:t>
                          </m:r>
                        </m:num>
                        <m:den>
                          <m:r>
                            <a:rPr lang="tr-TR" sz="2800" b="1" i="1">
                              <a:latin typeface="Cambria Math" panose="02040503050406030204" pitchFamily="18" charset="0"/>
                            </a:rPr>
                            <m:t>𝟏</m:t>
                          </m:r>
                          <m:r>
                            <a:rPr lang="tr-TR" sz="2800" b="1">
                              <a:latin typeface="Cambria Math" panose="02040503050406030204" pitchFamily="18" charset="0"/>
                            </a:rPr>
                            <m:t>.</m:t>
                          </m:r>
                          <m:r>
                            <a:rPr lang="tr-TR" sz="2800" b="1" i="1">
                              <a:latin typeface="Cambria Math" panose="02040503050406030204" pitchFamily="18" charset="0"/>
                            </a:rPr>
                            <m:t>𝟎</m:t>
                          </m:r>
                          <m:r>
                            <a:rPr lang="tr-TR" sz="2800" b="1" i="1" smtClean="0">
                              <a:latin typeface="Cambria Math" panose="02040503050406030204" pitchFamily="18" charset="0"/>
                            </a:rPr>
                            <m:t>𝟒𝟑𝟓</m:t>
                          </m:r>
                        </m:den>
                      </m:f>
                      <m:r>
                        <a:rPr lang="tr-TR" sz="2800" b="1">
                          <a:latin typeface="Cambria Math" panose="02040503050406030204" pitchFamily="18" charset="0"/>
                        </a:rPr>
                        <m:t>=</m:t>
                      </m:r>
                      <m:r>
                        <a:rPr lang="tr-TR" sz="2800" b="1" i="1">
                          <a:latin typeface="Cambria Math" panose="02040503050406030204" pitchFamily="18" charset="0"/>
                        </a:rPr>
                        <m:t>𝟒𝟎</m:t>
                      </m:r>
                      <m:r>
                        <a:rPr lang="tr-TR" sz="2800" b="1">
                          <a:latin typeface="Cambria Math" panose="02040503050406030204" pitchFamily="18" charset="0"/>
                        </a:rPr>
                        <m:t>.</m:t>
                      </m:r>
                      <m:r>
                        <a:rPr lang="tr-TR" sz="2800" b="1" i="0" smtClean="0">
                          <a:latin typeface="Cambria Math" panose="02040503050406030204" pitchFamily="18" charset="0"/>
                        </a:rPr>
                        <m:t>𝟔𝟕</m:t>
                      </m:r>
                      <m:r>
                        <a:rPr lang="tr-TR" sz="2800" b="1">
                          <a:latin typeface="Cambria Math" panose="02040503050406030204" pitchFamily="18" charset="0"/>
                        </a:rPr>
                        <m:t> </m:t>
                      </m:r>
                      <m:r>
                        <a:rPr lang="tr-TR" sz="2800" b="1">
                          <a:latin typeface="Cambria Math" panose="02040503050406030204" pitchFamily="18" charset="0"/>
                        </a:rPr>
                        <m:t>℃</m:t>
                      </m:r>
                    </m:oMath>
                  </m:oMathPara>
                </a14:m>
                <a:endParaRPr lang="tr-TR" sz="2800" b="1" dirty="0"/>
              </a:p>
              <a:p>
                <a:pPr>
                  <a:lnSpc>
                    <a:spcPct val="150000"/>
                  </a:lnSpc>
                </a:pPr>
                <a:r>
                  <a:rPr lang="tr-TR" sz="2800" b="1" dirty="0">
                    <a:solidFill>
                      <a:srgbClr val="FF0000"/>
                    </a:solidFill>
                  </a:rPr>
                  <a:t>Karışım havanın entalpisi </a:t>
                </a:r>
              </a:p>
              <a:p>
                <a:pPr marL="0" indent="0" algn="ctr">
                  <a:lnSpc>
                    <a:spcPct val="150000"/>
                  </a:lnSpc>
                  <a:buNone/>
                </a:pPr>
                <a:r>
                  <a:rPr lang="tr-TR" sz="2800" b="1" dirty="0"/>
                  <a:t>H</a:t>
                </a:r>
                <a:r>
                  <a:rPr lang="tr-TR" sz="2800" b="1" baseline="-25000" dirty="0"/>
                  <a:t>3</a:t>
                </a:r>
                <a:r>
                  <a:rPr lang="tr-TR" sz="2800" b="1" dirty="0"/>
                  <a:t> = 2500 (0.0205) + 1.0435 (40.67 - 0 ) </a:t>
                </a:r>
              </a:p>
              <a:p>
                <a:pPr marL="0" indent="0" algn="ctr">
                  <a:lnSpc>
                    <a:spcPct val="150000"/>
                  </a:lnSpc>
                  <a:buNone/>
                </a:pPr>
                <a:r>
                  <a:rPr lang="tr-TR" sz="2800" b="1" dirty="0"/>
                  <a:t>H</a:t>
                </a:r>
                <a:r>
                  <a:rPr lang="tr-TR" sz="2800" b="1" baseline="-25000" dirty="0"/>
                  <a:t>3</a:t>
                </a:r>
                <a:r>
                  <a:rPr lang="tr-TR" sz="2800" b="1" dirty="0"/>
                  <a:t>= 93.69 kJ/kg KH </a:t>
                </a:r>
              </a:p>
            </p:txBody>
          </p:sp>
        </mc:Choice>
        <mc:Fallback>
          <p:sp>
            <p:nvSpPr>
              <p:cNvPr id="14" name="Content Placeholder 13"/>
              <p:cNvSpPr>
                <a:spLocks noGrp="1" noRot="1" noChangeAspect="1" noMove="1" noResize="1" noEditPoints="1" noAdjustHandles="1" noChangeArrowheads="1" noChangeShapeType="1" noTextEdit="1"/>
              </p:cNvSpPr>
              <p:nvPr>
                <p:ph idx="1"/>
              </p:nvPr>
            </p:nvSpPr>
            <p:spPr>
              <a:xfrm>
                <a:off x="1117308" y="360000"/>
                <a:ext cx="10157355" cy="6192688"/>
              </a:xfrm>
              <a:blipFill>
                <a:blip r:embed="rId2"/>
                <a:stretch>
                  <a:fillRect l="-780"/>
                </a:stretch>
              </a:blipFill>
            </p:spPr>
            <p:txBody>
              <a:bodyPr/>
              <a:lstStyle/>
              <a:p>
                <a:r>
                  <a:rPr lang="tr-TR">
                    <a:noFill/>
                  </a:rPr>
                  <a:t> </a:t>
                </a:r>
              </a:p>
            </p:txBody>
          </p:sp>
        </mc:Fallback>
      </mc:AlternateContent>
    </p:spTree>
    <p:extLst>
      <p:ext uri="{BB962C8B-B14F-4D97-AF65-F5344CB8AC3E}">
        <p14:creationId xmlns:p14="http://schemas.microsoft.com/office/powerpoint/2010/main" val="612314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tr-TR" b="1" dirty="0"/>
              <a:t>Psikrometre grafikleri yardımıyla hava karışımlarının niteliklerinin saptanması </a:t>
            </a:r>
            <a:endParaRPr lang="tr-TR" b="1" dirty="0">
              <a:solidFill>
                <a:srgbClr val="FF0000"/>
              </a:solidFill>
            </a:endParaRPr>
          </a:p>
        </p:txBody>
      </p:sp>
      <p:sp>
        <p:nvSpPr>
          <p:cNvPr id="14" name="Content Placeholder 13"/>
          <p:cNvSpPr>
            <a:spLocks noGrp="1"/>
          </p:cNvSpPr>
          <p:nvPr>
            <p:ph idx="1"/>
          </p:nvPr>
        </p:nvSpPr>
        <p:spPr>
          <a:xfrm>
            <a:off x="1117308" y="1701800"/>
            <a:ext cx="10157355" cy="4895552"/>
          </a:xfrm>
        </p:spPr>
        <p:txBody>
          <a:bodyPr>
            <a:normAutofit/>
          </a:bodyPr>
          <a:lstStyle/>
          <a:p>
            <a:pPr>
              <a:lnSpc>
                <a:spcPct val="150000"/>
              </a:lnSpc>
            </a:pPr>
            <a:r>
              <a:rPr lang="tr-TR" sz="2800" b="1" dirty="0"/>
              <a:t>Bunun için ilk iş, karıştırılacak olan her </a:t>
            </a:r>
            <a:r>
              <a:rPr lang="tr-TR" sz="2800" b="1" dirty="0">
                <a:solidFill>
                  <a:srgbClr val="FF0000"/>
                </a:solidFill>
              </a:rPr>
              <a:t>iki havanın </a:t>
            </a:r>
            <a:r>
              <a:rPr lang="tr-TR" sz="2800" b="1" dirty="0"/>
              <a:t>niteliklerini </a:t>
            </a:r>
            <a:r>
              <a:rPr lang="tr-TR" sz="2800" b="1" dirty="0">
                <a:solidFill>
                  <a:srgbClr val="00B050"/>
                </a:solidFill>
              </a:rPr>
              <a:t>temsil eden noktaların </a:t>
            </a:r>
            <a:r>
              <a:rPr lang="tr-TR" sz="2800" b="1" dirty="0"/>
              <a:t>psikrometre grafiği üzerinde işaretlenmesidir. </a:t>
            </a:r>
          </a:p>
          <a:p>
            <a:pPr>
              <a:lnSpc>
                <a:spcPct val="150000"/>
              </a:lnSpc>
            </a:pPr>
            <a:r>
              <a:rPr lang="tr-TR" sz="2800" b="1" dirty="0"/>
              <a:t>Elde edilecek karışımın nitelikleri, bu iki noktayı </a:t>
            </a:r>
            <a:r>
              <a:rPr lang="tr-TR" sz="2800" b="1" dirty="0">
                <a:solidFill>
                  <a:srgbClr val="00B0F0"/>
                </a:solidFill>
              </a:rPr>
              <a:t>birleştiren doğru üzerinde </a:t>
            </a:r>
            <a:r>
              <a:rPr lang="tr-TR" sz="2800" b="1" dirty="0"/>
              <a:t>bulunan bir nokta tarafından temsil edilir.</a:t>
            </a:r>
            <a:endParaRPr lang="tr-TR" sz="3200" b="1" dirty="0"/>
          </a:p>
        </p:txBody>
      </p:sp>
    </p:spTree>
    <p:extLst>
      <p:ext uri="{BB962C8B-B14F-4D97-AF65-F5344CB8AC3E}">
        <p14:creationId xmlns:p14="http://schemas.microsoft.com/office/powerpoint/2010/main" val="22711294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50000"/>
              </a:lnSpc>
              <a:spcBef>
                <a:spcPts val="600"/>
              </a:spcBef>
            </a:pPr>
            <a:r>
              <a:rPr lang="tr-TR" sz="2800" b="1" dirty="0"/>
              <a:t>Şimdi bu noktanın doğru üzerindeki yerini saptamak gerekmektedir. </a:t>
            </a:r>
          </a:p>
          <a:p>
            <a:pPr>
              <a:lnSpc>
                <a:spcPct val="150000"/>
              </a:lnSpc>
              <a:spcBef>
                <a:spcPts val="600"/>
              </a:spcBef>
            </a:pPr>
            <a:r>
              <a:rPr lang="tr-TR" sz="2800" b="1" dirty="0"/>
              <a:t>Eğer her iki hava eşit miktarlarda karıştırılmış olsaydı, hava karışımının niteliklerini temsil eden nokta, bu doğrunun tam ortasında yer alacaktı. </a:t>
            </a:r>
          </a:p>
          <a:p>
            <a:pPr>
              <a:lnSpc>
                <a:spcPct val="150000"/>
              </a:lnSpc>
              <a:spcBef>
                <a:spcPts val="600"/>
              </a:spcBef>
            </a:pPr>
            <a:r>
              <a:rPr lang="tr-TR" sz="2800" b="1" dirty="0"/>
              <a:t>Buna karşın her iki havanın karışımdaki miktarları farklıysa, aranan nokta; "</a:t>
            </a:r>
            <a:r>
              <a:rPr lang="tr-TR" sz="2800" b="1" dirty="0">
                <a:solidFill>
                  <a:srgbClr val="FF0000"/>
                </a:solidFill>
              </a:rPr>
              <a:t>bu havaların karışımdaki oranlarıyla ters orantılı bir uzaklıkta</a:t>
            </a:r>
            <a:r>
              <a:rPr lang="tr-TR" sz="2800" b="1" dirty="0"/>
              <a:t>" konumlanmaktadır. </a:t>
            </a:r>
          </a:p>
        </p:txBody>
      </p:sp>
    </p:spTree>
    <p:extLst>
      <p:ext uri="{BB962C8B-B14F-4D97-AF65-F5344CB8AC3E}">
        <p14:creationId xmlns:p14="http://schemas.microsoft.com/office/powerpoint/2010/main" val="66862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r>
              <a:rPr lang="tr-TR" b="1" dirty="0">
                <a:solidFill>
                  <a:srgbClr val="FF0000"/>
                </a:solidFill>
              </a:rPr>
              <a:t>Örnek</a:t>
            </a:r>
          </a:p>
        </p:txBody>
      </p:sp>
      <p:sp>
        <p:nvSpPr>
          <p:cNvPr id="14" name="Content Placeholder 13"/>
          <p:cNvSpPr>
            <a:spLocks noGrp="1"/>
          </p:cNvSpPr>
          <p:nvPr>
            <p:ph idx="1"/>
          </p:nvPr>
        </p:nvSpPr>
        <p:spPr>
          <a:xfrm>
            <a:off x="1117308" y="1701800"/>
            <a:ext cx="10157355" cy="4895552"/>
          </a:xfrm>
        </p:spPr>
        <p:txBody>
          <a:bodyPr>
            <a:normAutofit/>
          </a:bodyPr>
          <a:lstStyle/>
          <a:p>
            <a:pPr>
              <a:lnSpc>
                <a:spcPct val="150000"/>
              </a:lnSpc>
            </a:pPr>
            <a:r>
              <a:rPr lang="tr-TR" sz="2800" b="1" dirty="0"/>
              <a:t>Bir sıcak hava kurutma tünelinde kullanılmış, bu yüzden nem yüklenmiş ve kısmen soğumuş olan havanın bir kısmı sistem dışına atılırken, aynı miktarda dış ortam havası alınarak, geride kalan kullanılmış hava ile karıştırılmakta ve ısıtıcıdan geçirilip 80 °C'ye ısıtıldıktan sonra kurutucuya verilmektedir. </a:t>
            </a:r>
          </a:p>
        </p:txBody>
      </p:sp>
    </p:spTree>
    <p:extLst>
      <p:ext uri="{BB962C8B-B14F-4D97-AF65-F5344CB8AC3E}">
        <p14:creationId xmlns:p14="http://schemas.microsoft.com/office/powerpoint/2010/main" val="2018550113"/>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50000"/>
              </a:lnSpc>
            </a:pPr>
            <a:r>
              <a:rPr lang="tr-TR" sz="2800" b="1" dirty="0"/>
              <a:t>Kullanılmış hava sıcaklığı 60 °C, mutlak nemi 0.06 kg-su/kg-KH, taze havanın sıcaklığı ise 28°C ve bağıl nemi %50'dir. </a:t>
            </a:r>
          </a:p>
          <a:p>
            <a:pPr>
              <a:lnSpc>
                <a:spcPct val="150000"/>
              </a:lnSpc>
            </a:pPr>
            <a:r>
              <a:rPr lang="tr-TR" sz="2800" b="1" dirty="0"/>
              <a:t>Karıştırmada; kullanılmış havanın hacimsel olarak akış hızı 6 m</a:t>
            </a:r>
            <a:r>
              <a:rPr lang="tr-TR" sz="2800" b="1" baseline="30000" dirty="0"/>
              <a:t>3</a:t>
            </a:r>
            <a:r>
              <a:rPr lang="tr-TR" sz="2800" b="1" dirty="0"/>
              <a:t>/s, taze havanınki ise; 18 m</a:t>
            </a:r>
            <a:r>
              <a:rPr lang="tr-TR" sz="2800" b="1" baseline="30000" dirty="0"/>
              <a:t>3</a:t>
            </a:r>
            <a:r>
              <a:rPr lang="tr-TR" sz="2800" b="1" dirty="0"/>
              <a:t>/s düzeyindedir. </a:t>
            </a:r>
          </a:p>
          <a:p>
            <a:pPr>
              <a:lnSpc>
                <a:spcPct val="150000"/>
              </a:lnSpc>
            </a:pPr>
            <a:r>
              <a:rPr lang="tr-TR" sz="2800" b="1" dirty="0"/>
              <a:t>Hava karışımının ısıtıcıya girişinde ve çıkışındaki, kuru ve ıslak termometre sıcaklıkları ile mutlak ve bağıl nem düzeylerini psikrometre grafiği yardımıyla belirleyiniz. </a:t>
            </a:r>
          </a:p>
          <a:p>
            <a:pPr>
              <a:lnSpc>
                <a:spcPct val="150000"/>
              </a:lnSpc>
            </a:pPr>
            <a:endParaRPr lang="tr-TR" sz="2800" b="1" dirty="0"/>
          </a:p>
        </p:txBody>
      </p:sp>
    </p:spTree>
    <p:extLst>
      <p:ext uri="{BB962C8B-B14F-4D97-AF65-F5344CB8AC3E}">
        <p14:creationId xmlns:p14="http://schemas.microsoft.com/office/powerpoint/2010/main" val="1886286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r>
              <a:rPr lang="tr-TR" b="1" dirty="0"/>
              <a:t>Çözüm</a:t>
            </a:r>
            <a:endParaRPr lang="tr-TR" b="1" dirty="0">
              <a:solidFill>
                <a:srgbClr val="FF0000"/>
              </a:solidFill>
            </a:endParaRPr>
          </a:p>
        </p:txBody>
      </p:sp>
      <p:sp>
        <p:nvSpPr>
          <p:cNvPr id="14" name="Content Placeholder 13"/>
          <p:cNvSpPr>
            <a:spLocks noGrp="1"/>
          </p:cNvSpPr>
          <p:nvPr>
            <p:ph idx="1"/>
          </p:nvPr>
        </p:nvSpPr>
        <p:spPr>
          <a:xfrm>
            <a:off x="1117309" y="1701800"/>
            <a:ext cx="5841200" cy="4895552"/>
          </a:xfrm>
        </p:spPr>
        <p:txBody>
          <a:bodyPr>
            <a:normAutofit/>
          </a:bodyPr>
          <a:lstStyle/>
          <a:p>
            <a:pPr>
              <a:lnSpc>
                <a:spcPct val="160000"/>
              </a:lnSpc>
            </a:pPr>
            <a:r>
              <a:rPr lang="tr-TR" sz="2800" b="1" dirty="0"/>
              <a:t>Kullanılmış havayı temsil eden nokta (B) ve taze havayı temsil eden nokta (A) psikrometre grafiği üzerinde işaretlenir. Her iki nokta, bir doğru ile birleştirilir. </a:t>
            </a:r>
          </a:p>
          <a:p>
            <a:pPr>
              <a:lnSpc>
                <a:spcPct val="160000"/>
              </a:lnSpc>
            </a:pPr>
            <a:endParaRPr lang="tr-TR" b="1" dirty="0"/>
          </a:p>
        </p:txBody>
      </p:sp>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6964488" y="548680"/>
            <a:ext cx="4681538" cy="5829300"/>
          </a:xfrm>
          <a:prstGeom prst="rect">
            <a:avLst/>
          </a:prstGeom>
        </p:spPr>
      </p:pic>
    </p:spTree>
    <p:extLst>
      <p:ext uri="{BB962C8B-B14F-4D97-AF65-F5344CB8AC3E}">
        <p14:creationId xmlns:p14="http://schemas.microsoft.com/office/powerpoint/2010/main" val="2984621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60000"/>
              </a:lnSpc>
              <a:spcBef>
                <a:spcPts val="600"/>
              </a:spcBef>
            </a:pPr>
            <a:r>
              <a:rPr lang="tr-TR" sz="2800" b="1" dirty="0"/>
              <a:t>Her iki nokta, bir doğru ile birleştirilir. </a:t>
            </a:r>
          </a:p>
          <a:p>
            <a:pPr>
              <a:lnSpc>
                <a:spcPct val="160000"/>
              </a:lnSpc>
              <a:spcBef>
                <a:spcPts val="600"/>
              </a:spcBef>
            </a:pPr>
            <a:r>
              <a:rPr lang="tr-TR" sz="2800" b="1" dirty="0"/>
              <a:t>Karışım havayı temsil eden nokta bu doğru üzerinde bir yerdedir. </a:t>
            </a:r>
          </a:p>
          <a:p>
            <a:pPr>
              <a:lnSpc>
                <a:spcPct val="160000"/>
              </a:lnSpc>
              <a:spcBef>
                <a:spcPts val="600"/>
              </a:spcBef>
            </a:pPr>
            <a:r>
              <a:rPr lang="tr-TR" sz="2800" b="1" dirty="0"/>
              <a:t>Noktanın doğru üzerindeki yerini saptayabilmek için AB doğrusunun uzunluğu (L) ölçülür. </a:t>
            </a:r>
          </a:p>
          <a:p>
            <a:pPr>
              <a:lnSpc>
                <a:spcPct val="160000"/>
              </a:lnSpc>
              <a:spcBef>
                <a:spcPts val="600"/>
              </a:spcBef>
            </a:pPr>
            <a:r>
              <a:rPr lang="tr-TR" sz="2800" b="1" dirty="0"/>
              <a:t>Hava karışımındaki kullanılmış ve taze havanın oranları aşağıda gösterildiği gibi hesaplanır.</a:t>
            </a:r>
          </a:p>
        </p:txBody>
      </p:sp>
    </p:spTree>
    <p:extLst>
      <p:ext uri="{BB962C8B-B14F-4D97-AF65-F5344CB8AC3E}">
        <p14:creationId xmlns:p14="http://schemas.microsoft.com/office/powerpoint/2010/main" val="959053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4" name="Content Placeholder 13"/>
              <p:cNvSpPr>
                <a:spLocks noGrp="1"/>
              </p:cNvSpPr>
              <p:nvPr>
                <p:ph idx="1"/>
              </p:nvPr>
            </p:nvSpPr>
            <p:spPr>
              <a:xfrm>
                <a:off x="1117308" y="360000"/>
                <a:ext cx="10157355" cy="6192688"/>
              </a:xfrm>
            </p:spPr>
            <p:txBody>
              <a:bodyPr>
                <a:normAutofit fontScale="92500"/>
              </a:bodyPr>
              <a:lstStyle/>
              <a:p>
                <a:pPr>
                  <a:lnSpc>
                    <a:spcPct val="160000"/>
                  </a:lnSpc>
                  <a:spcBef>
                    <a:spcPts val="600"/>
                  </a:spcBef>
                </a:pPr>
                <a:r>
                  <a:rPr lang="tr-TR" sz="2800" b="1" dirty="0"/>
                  <a:t>Kullanılmış havanın oranı: </a:t>
                </a:r>
              </a:p>
              <a:p>
                <a:pPr marL="0" indent="0" algn="ctr">
                  <a:lnSpc>
                    <a:spcPct val="160000"/>
                  </a:lnSpc>
                  <a:spcBef>
                    <a:spcPts val="600"/>
                  </a:spcBef>
                  <a:buNone/>
                </a:pPr>
                <a14:m>
                  <m:oMathPara xmlns:m="http://schemas.openxmlformats.org/officeDocument/2006/math">
                    <m:oMathParaPr>
                      <m:jc m:val="centerGroup"/>
                    </m:oMathParaPr>
                    <m:oMath xmlns:m="http://schemas.openxmlformats.org/officeDocument/2006/math">
                      <m:f>
                        <m:fPr>
                          <m:ctrlPr>
                            <a:rPr lang="tr-TR" sz="2800" b="1" i="1" smtClean="0">
                              <a:latin typeface="Cambria Math" panose="02040503050406030204" pitchFamily="18" charset="0"/>
                            </a:rPr>
                          </m:ctrlPr>
                        </m:fPr>
                        <m:num>
                          <m:r>
                            <a:rPr lang="tr-TR" sz="2800" b="1" i="1" smtClean="0">
                              <a:latin typeface="Cambria Math" panose="02040503050406030204" pitchFamily="18" charset="0"/>
                            </a:rPr>
                            <m:t>𝟔</m:t>
                          </m:r>
                          <m:r>
                            <a:rPr lang="tr-TR" sz="2800" b="1" i="1" smtClean="0">
                              <a:latin typeface="Cambria Math" panose="02040503050406030204" pitchFamily="18" charset="0"/>
                            </a:rPr>
                            <m:t> </m:t>
                          </m:r>
                          <m:f>
                            <m:fPr>
                              <m:ctrlPr>
                                <a:rPr lang="tr-TR" sz="2800" b="1" i="1" smtClean="0">
                                  <a:latin typeface="Cambria Math" panose="02040503050406030204" pitchFamily="18" charset="0"/>
                                </a:rPr>
                              </m:ctrlPr>
                            </m:fPr>
                            <m:num>
                              <m:sSup>
                                <m:sSupPr>
                                  <m:ctrlPr>
                                    <a:rPr lang="tr-TR" sz="2800" b="1" i="1" smtClean="0">
                                      <a:latin typeface="Cambria Math" panose="02040503050406030204" pitchFamily="18" charset="0"/>
                                    </a:rPr>
                                  </m:ctrlPr>
                                </m:sSupPr>
                                <m:e>
                                  <m:r>
                                    <a:rPr lang="tr-TR" sz="2800" b="1" i="1" smtClean="0">
                                      <a:latin typeface="Cambria Math" panose="02040503050406030204" pitchFamily="18" charset="0"/>
                                    </a:rPr>
                                    <m:t>𝒎</m:t>
                                  </m:r>
                                </m:e>
                                <m:sup>
                                  <m:r>
                                    <a:rPr lang="tr-TR" sz="2800" b="1" i="1" smtClean="0">
                                      <a:latin typeface="Cambria Math" panose="02040503050406030204" pitchFamily="18" charset="0"/>
                                    </a:rPr>
                                    <m:t>𝟑</m:t>
                                  </m:r>
                                </m:sup>
                              </m:sSup>
                            </m:num>
                            <m:den>
                              <m:r>
                                <a:rPr lang="tr-TR" sz="2800" b="1" i="1" smtClean="0">
                                  <a:latin typeface="Cambria Math" panose="02040503050406030204" pitchFamily="18" charset="0"/>
                                </a:rPr>
                                <m:t>𝒔</m:t>
                              </m:r>
                            </m:den>
                          </m:f>
                        </m:num>
                        <m:den>
                          <m:r>
                            <a:rPr lang="tr-TR" sz="2800" b="1" i="1">
                              <a:latin typeface="Cambria Math" panose="02040503050406030204" pitchFamily="18" charset="0"/>
                            </a:rPr>
                            <m:t>𝟔</m:t>
                          </m:r>
                          <m:r>
                            <a:rPr lang="tr-TR" sz="2800" b="1" i="1" smtClean="0">
                              <a:latin typeface="Cambria Math" panose="02040503050406030204" pitchFamily="18" charset="0"/>
                            </a:rPr>
                            <m:t> </m:t>
                          </m:r>
                          <m:f>
                            <m:fPr>
                              <m:ctrlPr>
                                <a:rPr lang="tr-TR" sz="2800" b="1" i="1">
                                  <a:latin typeface="Cambria Math" panose="02040503050406030204" pitchFamily="18" charset="0"/>
                                </a:rPr>
                              </m:ctrlPr>
                            </m:fPr>
                            <m:num>
                              <m:sSup>
                                <m:sSupPr>
                                  <m:ctrlPr>
                                    <a:rPr lang="tr-TR" sz="2800" b="1" i="1">
                                      <a:latin typeface="Cambria Math" panose="02040503050406030204" pitchFamily="18" charset="0"/>
                                    </a:rPr>
                                  </m:ctrlPr>
                                </m:sSupPr>
                                <m:e>
                                  <m:r>
                                    <a:rPr lang="tr-TR" sz="2800" b="1" i="1">
                                      <a:latin typeface="Cambria Math" panose="02040503050406030204" pitchFamily="18" charset="0"/>
                                    </a:rPr>
                                    <m:t>𝒎</m:t>
                                  </m:r>
                                </m:e>
                                <m:sup>
                                  <m:r>
                                    <a:rPr lang="tr-TR" sz="2800" b="1" i="1">
                                      <a:latin typeface="Cambria Math" panose="02040503050406030204" pitchFamily="18" charset="0"/>
                                    </a:rPr>
                                    <m:t>𝟑</m:t>
                                  </m:r>
                                </m:sup>
                              </m:sSup>
                            </m:num>
                            <m:den>
                              <m:r>
                                <a:rPr lang="tr-TR" sz="2800" b="1" i="1">
                                  <a:latin typeface="Cambria Math" panose="02040503050406030204" pitchFamily="18" charset="0"/>
                                </a:rPr>
                                <m:t>𝒔</m:t>
                              </m:r>
                            </m:den>
                          </m:f>
                          <m:r>
                            <a:rPr lang="tr-TR" sz="2800" b="1" i="1" smtClean="0">
                              <a:latin typeface="Cambria Math" panose="02040503050406030204" pitchFamily="18" charset="0"/>
                            </a:rPr>
                            <m:t> + </m:t>
                          </m:r>
                          <m:r>
                            <a:rPr lang="tr-TR" sz="2800" b="1" i="1" smtClean="0">
                              <a:latin typeface="Cambria Math" panose="02040503050406030204" pitchFamily="18" charset="0"/>
                            </a:rPr>
                            <m:t>𝟏𝟖</m:t>
                          </m:r>
                          <m:r>
                            <a:rPr lang="tr-TR" sz="2800" b="1" i="1" smtClean="0">
                              <a:latin typeface="Cambria Math" panose="02040503050406030204" pitchFamily="18" charset="0"/>
                            </a:rPr>
                            <m:t> </m:t>
                          </m:r>
                          <m:f>
                            <m:fPr>
                              <m:ctrlPr>
                                <a:rPr lang="tr-TR" sz="2800" b="1" i="1">
                                  <a:latin typeface="Cambria Math" panose="02040503050406030204" pitchFamily="18" charset="0"/>
                                </a:rPr>
                              </m:ctrlPr>
                            </m:fPr>
                            <m:num>
                              <m:sSup>
                                <m:sSupPr>
                                  <m:ctrlPr>
                                    <a:rPr lang="tr-TR" sz="2800" b="1" i="1">
                                      <a:latin typeface="Cambria Math" panose="02040503050406030204" pitchFamily="18" charset="0"/>
                                    </a:rPr>
                                  </m:ctrlPr>
                                </m:sSupPr>
                                <m:e>
                                  <m:r>
                                    <a:rPr lang="tr-TR" sz="2800" b="1" i="1">
                                      <a:latin typeface="Cambria Math" panose="02040503050406030204" pitchFamily="18" charset="0"/>
                                    </a:rPr>
                                    <m:t>𝒎</m:t>
                                  </m:r>
                                </m:e>
                                <m:sup>
                                  <m:r>
                                    <a:rPr lang="tr-TR" sz="2800" b="1" i="1">
                                      <a:latin typeface="Cambria Math" panose="02040503050406030204" pitchFamily="18" charset="0"/>
                                    </a:rPr>
                                    <m:t>𝟑</m:t>
                                  </m:r>
                                </m:sup>
                              </m:sSup>
                            </m:num>
                            <m:den>
                              <m:r>
                                <a:rPr lang="tr-TR" sz="2800" b="1" i="1">
                                  <a:latin typeface="Cambria Math" panose="02040503050406030204" pitchFamily="18" charset="0"/>
                                </a:rPr>
                                <m:t>𝒔</m:t>
                              </m:r>
                            </m:den>
                          </m:f>
                        </m:den>
                      </m:f>
                      <m:r>
                        <a:rPr lang="tr-TR" sz="2800" b="1" i="1" smtClean="0">
                          <a:latin typeface="Cambria Math" panose="02040503050406030204" pitchFamily="18" charset="0"/>
                        </a:rPr>
                        <m:t>=</m:t>
                      </m:r>
                      <m:f>
                        <m:fPr>
                          <m:ctrlPr>
                            <a:rPr lang="tr-TR" sz="2800" b="1" i="1" smtClean="0">
                              <a:latin typeface="Cambria Math" panose="02040503050406030204" pitchFamily="18" charset="0"/>
                            </a:rPr>
                          </m:ctrlPr>
                        </m:fPr>
                        <m:num>
                          <m:r>
                            <a:rPr lang="tr-TR" sz="2800" b="1" i="1" smtClean="0">
                              <a:latin typeface="Cambria Math" panose="02040503050406030204" pitchFamily="18" charset="0"/>
                            </a:rPr>
                            <m:t>𝟏</m:t>
                          </m:r>
                        </m:num>
                        <m:den>
                          <m:r>
                            <a:rPr lang="tr-TR" sz="2800" b="1" i="1" smtClean="0">
                              <a:latin typeface="Cambria Math" panose="02040503050406030204" pitchFamily="18" charset="0"/>
                            </a:rPr>
                            <m:t>𝟒</m:t>
                          </m:r>
                        </m:den>
                      </m:f>
                    </m:oMath>
                  </m:oMathPara>
                </a14:m>
                <a:endParaRPr lang="tr-TR" sz="2800" b="1" dirty="0"/>
              </a:p>
              <a:p>
                <a:pPr>
                  <a:lnSpc>
                    <a:spcPct val="160000"/>
                  </a:lnSpc>
                  <a:spcBef>
                    <a:spcPts val="600"/>
                  </a:spcBef>
                </a:pPr>
                <a:r>
                  <a:rPr lang="tr-TR" sz="2800" b="1" dirty="0"/>
                  <a:t>Taze havanın oranı:</a:t>
                </a:r>
              </a:p>
              <a:p>
                <a:pPr marL="0" indent="0">
                  <a:lnSpc>
                    <a:spcPct val="160000"/>
                  </a:lnSpc>
                  <a:spcBef>
                    <a:spcPts val="600"/>
                  </a:spcBef>
                  <a:buNone/>
                </a:pPr>
                <a14:m>
                  <m:oMathPara xmlns:m="http://schemas.openxmlformats.org/officeDocument/2006/math">
                    <m:oMathParaPr>
                      <m:jc m:val="centerGroup"/>
                    </m:oMathParaPr>
                    <m:oMath xmlns:m="http://schemas.openxmlformats.org/officeDocument/2006/math">
                      <m:f>
                        <m:fPr>
                          <m:ctrlPr>
                            <a:rPr lang="tr-TR" sz="2800" b="1" i="1">
                              <a:latin typeface="Cambria Math" panose="02040503050406030204" pitchFamily="18" charset="0"/>
                            </a:rPr>
                          </m:ctrlPr>
                        </m:fPr>
                        <m:num>
                          <m:r>
                            <a:rPr lang="tr-TR" sz="2800" b="1" i="1" smtClean="0">
                              <a:latin typeface="Cambria Math" panose="02040503050406030204" pitchFamily="18" charset="0"/>
                            </a:rPr>
                            <m:t>𝟏𝟖</m:t>
                          </m:r>
                          <m:r>
                            <a:rPr lang="tr-TR" sz="2800" b="1" i="1">
                              <a:latin typeface="Cambria Math" panose="02040503050406030204" pitchFamily="18" charset="0"/>
                            </a:rPr>
                            <m:t> </m:t>
                          </m:r>
                          <m:f>
                            <m:fPr>
                              <m:ctrlPr>
                                <a:rPr lang="tr-TR" sz="2800" b="1" i="1">
                                  <a:latin typeface="Cambria Math" panose="02040503050406030204" pitchFamily="18" charset="0"/>
                                </a:rPr>
                              </m:ctrlPr>
                            </m:fPr>
                            <m:num>
                              <m:sSup>
                                <m:sSupPr>
                                  <m:ctrlPr>
                                    <a:rPr lang="tr-TR" sz="2800" b="1" i="1">
                                      <a:latin typeface="Cambria Math" panose="02040503050406030204" pitchFamily="18" charset="0"/>
                                    </a:rPr>
                                  </m:ctrlPr>
                                </m:sSupPr>
                                <m:e>
                                  <m:r>
                                    <a:rPr lang="tr-TR" sz="2800" b="1" i="1">
                                      <a:latin typeface="Cambria Math" panose="02040503050406030204" pitchFamily="18" charset="0"/>
                                    </a:rPr>
                                    <m:t>𝒎</m:t>
                                  </m:r>
                                </m:e>
                                <m:sup>
                                  <m:r>
                                    <a:rPr lang="tr-TR" sz="2800" b="1" i="1">
                                      <a:latin typeface="Cambria Math" panose="02040503050406030204" pitchFamily="18" charset="0"/>
                                    </a:rPr>
                                    <m:t>𝟑</m:t>
                                  </m:r>
                                </m:sup>
                              </m:sSup>
                            </m:num>
                            <m:den>
                              <m:r>
                                <a:rPr lang="tr-TR" sz="2800" b="1" i="1">
                                  <a:latin typeface="Cambria Math" panose="02040503050406030204" pitchFamily="18" charset="0"/>
                                </a:rPr>
                                <m:t>𝒔</m:t>
                              </m:r>
                            </m:den>
                          </m:f>
                        </m:num>
                        <m:den>
                          <m:r>
                            <a:rPr lang="tr-TR" sz="2800" b="1" i="1">
                              <a:latin typeface="Cambria Math" panose="02040503050406030204" pitchFamily="18" charset="0"/>
                            </a:rPr>
                            <m:t>𝟔</m:t>
                          </m:r>
                          <m:r>
                            <a:rPr lang="tr-TR" sz="2800" b="1" i="1">
                              <a:latin typeface="Cambria Math" panose="02040503050406030204" pitchFamily="18" charset="0"/>
                            </a:rPr>
                            <m:t> </m:t>
                          </m:r>
                          <m:f>
                            <m:fPr>
                              <m:ctrlPr>
                                <a:rPr lang="tr-TR" sz="2800" b="1" i="1">
                                  <a:latin typeface="Cambria Math" panose="02040503050406030204" pitchFamily="18" charset="0"/>
                                </a:rPr>
                              </m:ctrlPr>
                            </m:fPr>
                            <m:num>
                              <m:sSup>
                                <m:sSupPr>
                                  <m:ctrlPr>
                                    <a:rPr lang="tr-TR" sz="2800" b="1" i="1">
                                      <a:latin typeface="Cambria Math" panose="02040503050406030204" pitchFamily="18" charset="0"/>
                                    </a:rPr>
                                  </m:ctrlPr>
                                </m:sSupPr>
                                <m:e>
                                  <m:r>
                                    <a:rPr lang="tr-TR" sz="2800" b="1" i="1">
                                      <a:latin typeface="Cambria Math" panose="02040503050406030204" pitchFamily="18" charset="0"/>
                                    </a:rPr>
                                    <m:t>𝒎</m:t>
                                  </m:r>
                                </m:e>
                                <m:sup>
                                  <m:r>
                                    <a:rPr lang="tr-TR" sz="2800" b="1" i="1">
                                      <a:latin typeface="Cambria Math" panose="02040503050406030204" pitchFamily="18" charset="0"/>
                                    </a:rPr>
                                    <m:t>𝟑</m:t>
                                  </m:r>
                                </m:sup>
                              </m:sSup>
                            </m:num>
                            <m:den>
                              <m:r>
                                <a:rPr lang="tr-TR" sz="2800" b="1" i="1">
                                  <a:latin typeface="Cambria Math" panose="02040503050406030204" pitchFamily="18" charset="0"/>
                                </a:rPr>
                                <m:t>𝒔</m:t>
                              </m:r>
                            </m:den>
                          </m:f>
                          <m:r>
                            <a:rPr lang="tr-TR" sz="2800" b="1" i="1">
                              <a:latin typeface="Cambria Math" panose="02040503050406030204" pitchFamily="18" charset="0"/>
                            </a:rPr>
                            <m:t> + </m:t>
                          </m:r>
                          <m:r>
                            <a:rPr lang="tr-TR" sz="2800" b="1" i="1">
                              <a:latin typeface="Cambria Math" panose="02040503050406030204" pitchFamily="18" charset="0"/>
                            </a:rPr>
                            <m:t>𝟏𝟖</m:t>
                          </m:r>
                          <m:r>
                            <a:rPr lang="tr-TR" sz="2800" b="1" i="1">
                              <a:latin typeface="Cambria Math" panose="02040503050406030204" pitchFamily="18" charset="0"/>
                            </a:rPr>
                            <m:t> </m:t>
                          </m:r>
                          <m:f>
                            <m:fPr>
                              <m:ctrlPr>
                                <a:rPr lang="tr-TR" sz="2800" b="1" i="1">
                                  <a:latin typeface="Cambria Math" panose="02040503050406030204" pitchFamily="18" charset="0"/>
                                </a:rPr>
                              </m:ctrlPr>
                            </m:fPr>
                            <m:num>
                              <m:sSup>
                                <m:sSupPr>
                                  <m:ctrlPr>
                                    <a:rPr lang="tr-TR" sz="2800" b="1" i="1">
                                      <a:latin typeface="Cambria Math" panose="02040503050406030204" pitchFamily="18" charset="0"/>
                                    </a:rPr>
                                  </m:ctrlPr>
                                </m:sSupPr>
                                <m:e>
                                  <m:r>
                                    <a:rPr lang="tr-TR" sz="2800" b="1" i="1">
                                      <a:latin typeface="Cambria Math" panose="02040503050406030204" pitchFamily="18" charset="0"/>
                                    </a:rPr>
                                    <m:t>𝒎</m:t>
                                  </m:r>
                                </m:e>
                                <m:sup>
                                  <m:r>
                                    <a:rPr lang="tr-TR" sz="2800" b="1" i="1">
                                      <a:latin typeface="Cambria Math" panose="02040503050406030204" pitchFamily="18" charset="0"/>
                                    </a:rPr>
                                    <m:t>𝟑</m:t>
                                  </m:r>
                                </m:sup>
                              </m:sSup>
                            </m:num>
                            <m:den>
                              <m:r>
                                <a:rPr lang="tr-TR" sz="2800" b="1" i="1">
                                  <a:latin typeface="Cambria Math" panose="02040503050406030204" pitchFamily="18" charset="0"/>
                                </a:rPr>
                                <m:t>𝒔</m:t>
                              </m:r>
                            </m:den>
                          </m:f>
                        </m:den>
                      </m:f>
                      <m:r>
                        <a:rPr lang="tr-TR" sz="2800" b="1" i="1">
                          <a:latin typeface="Cambria Math" panose="02040503050406030204" pitchFamily="18" charset="0"/>
                        </a:rPr>
                        <m:t>=</m:t>
                      </m:r>
                      <m:f>
                        <m:fPr>
                          <m:ctrlPr>
                            <a:rPr lang="tr-TR" sz="2800" b="1" i="1">
                              <a:latin typeface="Cambria Math" panose="02040503050406030204" pitchFamily="18" charset="0"/>
                            </a:rPr>
                          </m:ctrlPr>
                        </m:fPr>
                        <m:num>
                          <m:r>
                            <a:rPr lang="tr-TR" sz="2800" b="1" i="1" smtClean="0">
                              <a:latin typeface="Cambria Math" panose="02040503050406030204" pitchFamily="18" charset="0"/>
                            </a:rPr>
                            <m:t>𝟑</m:t>
                          </m:r>
                        </m:num>
                        <m:den>
                          <m:r>
                            <a:rPr lang="tr-TR" sz="2800" b="1" i="1">
                              <a:latin typeface="Cambria Math" panose="02040503050406030204" pitchFamily="18" charset="0"/>
                            </a:rPr>
                            <m:t>𝟒</m:t>
                          </m:r>
                        </m:den>
                      </m:f>
                    </m:oMath>
                  </m:oMathPara>
                </a14:m>
                <a:endParaRPr lang="tr-TR" sz="2800" b="1" dirty="0"/>
              </a:p>
              <a:p>
                <a:pPr>
                  <a:lnSpc>
                    <a:spcPct val="160000"/>
                  </a:lnSpc>
                  <a:spcBef>
                    <a:spcPts val="600"/>
                  </a:spcBef>
                </a:pPr>
                <a:endParaRPr lang="tr-TR" sz="2800" b="1" dirty="0"/>
              </a:p>
            </p:txBody>
          </p:sp>
        </mc:Choice>
        <mc:Fallback>
          <p:sp>
            <p:nvSpPr>
              <p:cNvPr id="14" name="Content Placeholder 13"/>
              <p:cNvSpPr>
                <a:spLocks noGrp="1" noRot="1" noChangeAspect="1" noMove="1" noResize="1" noEditPoints="1" noAdjustHandles="1" noChangeArrowheads="1" noChangeShapeType="1" noTextEdit="1"/>
              </p:cNvSpPr>
              <p:nvPr>
                <p:ph idx="1"/>
              </p:nvPr>
            </p:nvSpPr>
            <p:spPr>
              <a:xfrm>
                <a:off x="1117308" y="360000"/>
                <a:ext cx="10157355" cy="6192688"/>
              </a:xfrm>
              <a:blipFill>
                <a:blip r:embed="rId2"/>
                <a:stretch>
                  <a:fillRect l="-600"/>
                </a:stretch>
              </a:blipFill>
            </p:spPr>
            <p:txBody>
              <a:bodyPr/>
              <a:lstStyle/>
              <a:p>
                <a:r>
                  <a:rPr lang="tr-TR">
                    <a:noFill/>
                  </a:rPr>
                  <a:t> </a:t>
                </a:r>
              </a:p>
            </p:txBody>
          </p:sp>
        </mc:Fallback>
      </mc:AlternateContent>
    </p:spTree>
    <p:extLst>
      <p:ext uri="{BB962C8B-B14F-4D97-AF65-F5344CB8AC3E}">
        <p14:creationId xmlns:p14="http://schemas.microsoft.com/office/powerpoint/2010/main" val="1825708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60000"/>
              </a:lnSpc>
              <a:spcBef>
                <a:spcPts val="600"/>
              </a:spcBef>
            </a:pPr>
            <a:r>
              <a:rPr lang="tr-TR" sz="2800" b="1" dirty="0"/>
              <a:t>Buna göre; karışım havanın ısıtılmasından önceki niteliklerini temsil eden (C) noktası kullanılmış havaya (3/4) L uzaklıkta, taze havaya ise (1/4) L uzaklıktadır. </a:t>
            </a:r>
          </a:p>
          <a:p>
            <a:pPr>
              <a:lnSpc>
                <a:spcPct val="160000"/>
              </a:lnSpc>
              <a:spcBef>
                <a:spcPts val="600"/>
              </a:spcBef>
            </a:pPr>
            <a:r>
              <a:rPr lang="tr-TR" sz="2800" b="1" dirty="0"/>
              <a:t>Böylece, önce (C) noktası belirlendikten sonra, ısıtmadan sonraki niteliklerini temsil eden (D) noktası belirlenir. </a:t>
            </a:r>
          </a:p>
        </p:txBody>
      </p:sp>
    </p:spTree>
    <p:extLst>
      <p:ext uri="{BB962C8B-B14F-4D97-AF65-F5344CB8AC3E}">
        <p14:creationId xmlns:p14="http://schemas.microsoft.com/office/powerpoint/2010/main" val="3786562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9" y="360000"/>
            <a:ext cx="5847180" cy="6192688"/>
          </a:xfrm>
        </p:spPr>
        <p:txBody>
          <a:bodyPr>
            <a:noAutofit/>
          </a:bodyPr>
          <a:lstStyle/>
          <a:p>
            <a:pPr>
              <a:lnSpc>
                <a:spcPct val="160000"/>
              </a:lnSpc>
              <a:spcBef>
                <a:spcPts val="600"/>
              </a:spcBef>
            </a:pPr>
            <a:r>
              <a:rPr lang="tr-TR" sz="2800" b="1" dirty="0"/>
              <a:t>Hava karışımının ısıtıcıdan önceki (C) ve sonraki (D) nitelikleri aşağıdaki gibidir. </a:t>
            </a:r>
          </a:p>
          <a:p>
            <a:pPr>
              <a:lnSpc>
                <a:spcPct val="160000"/>
              </a:lnSpc>
              <a:spcBef>
                <a:spcPts val="600"/>
              </a:spcBef>
            </a:pPr>
            <a:endParaRPr lang="tr-TR" sz="2800" b="1" dirty="0"/>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6964488" y="548680"/>
            <a:ext cx="4681538" cy="5829300"/>
          </a:xfrm>
          <a:prstGeom prst="rect">
            <a:avLst/>
          </a:prstGeom>
        </p:spPr>
      </p:pic>
    </p:spTree>
    <p:extLst>
      <p:ext uri="{BB962C8B-B14F-4D97-AF65-F5344CB8AC3E}">
        <p14:creationId xmlns:p14="http://schemas.microsoft.com/office/powerpoint/2010/main" val="3106172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70000"/>
              </a:lnSpc>
              <a:spcBef>
                <a:spcPts val="600"/>
              </a:spcBef>
            </a:pPr>
            <a:r>
              <a:rPr lang="tr-TR" sz="2800" b="1" dirty="0">
                <a:solidFill>
                  <a:srgbClr val="FF0000"/>
                </a:solidFill>
              </a:rPr>
              <a:t>Buharlaşma gizli ısısının </a:t>
            </a:r>
            <a:r>
              <a:rPr lang="tr-TR" sz="2800" b="1" dirty="0"/>
              <a:t>ıslak yüzeyden </a:t>
            </a:r>
            <a:r>
              <a:rPr lang="tr-TR" sz="2800" b="1" dirty="0" err="1"/>
              <a:t>absorbe</a:t>
            </a:r>
            <a:r>
              <a:rPr lang="tr-TR" sz="2800" b="1" dirty="0"/>
              <a:t> edilmesi sonucu, ıslak yüzeyin ve buna bağlı olarak </a:t>
            </a:r>
            <a:r>
              <a:rPr lang="tr-TR" sz="2800" b="1" dirty="0">
                <a:solidFill>
                  <a:srgbClr val="0070C0"/>
                </a:solidFill>
              </a:rPr>
              <a:t>haznenin sıcaklığı düşer</a:t>
            </a:r>
            <a:r>
              <a:rPr lang="tr-TR" sz="2800" b="1" dirty="0"/>
              <a:t>. </a:t>
            </a:r>
          </a:p>
          <a:p>
            <a:pPr>
              <a:lnSpc>
                <a:spcPct val="170000"/>
              </a:lnSpc>
              <a:spcBef>
                <a:spcPts val="600"/>
              </a:spcBef>
            </a:pPr>
            <a:r>
              <a:rPr lang="tr-TR" sz="2800" b="1" dirty="0"/>
              <a:t>Bunun sonucunda, ıslak yüzeye göre </a:t>
            </a:r>
            <a:r>
              <a:rPr lang="tr-TR" sz="2800" b="1" dirty="0">
                <a:solidFill>
                  <a:srgbClr val="FF0000"/>
                </a:solidFill>
              </a:rPr>
              <a:t>daha sıcak olan havadan</a:t>
            </a:r>
            <a:r>
              <a:rPr lang="tr-TR" sz="2800" b="1" dirty="0"/>
              <a:t>, soğumuş yüzeye ve oradan hazneye </a:t>
            </a:r>
            <a:r>
              <a:rPr lang="tr-TR" sz="2800" b="1" dirty="0">
                <a:solidFill>
                  <a:srgbClr val="FF0000"/>
                </a:solidFill>
              </a:rPr>
              <a:t>ısı akışı </a:t>
            </a:r>
            <a:r>
              <a:rPr lang="tr-TR" sz="2800" b="1" dirty="0"/>
              <a:t>başlar. </a:t>
            </a:r>
          </a:p>
        </p:txBody>
      </p:sp>
    </p:spTree>
    <p:extLst>
      <p:ext uri="{BB962C8B-B14F-4D97-AF65-F5344CB8AC3E}">
        <p14:creationId xmlns:p14="http://schemas.microsoft.com/office/powerpoint/2010/main" val="2545606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1465805462"/>
              </p:ext>
            </p:extLst>
          </p:nvPr>
        </p:nvGraphicFramePr>
        <p:xfrm>
          <a:off x="1125860" y="1268760"/>
          <a:ext cx="10156825" cy="2833944"/>
        </p:xfrm>
        <a:graphic>
          <a:graphicData uri="http://schemas.openxmlformats.org/drawingml/2006/table">
            <a:tbl>
              <a:tblPr firstRow="1" firstCol="1" bandRow="1">
                <a:tableStyleId>{69012ECD-51FC-41F1-AA8D-1B2483CD663E}</a:tableStyleId>
              </a:tblPr>
              <a:tblGrid>
                <a:gridCol w="5616624">
                  <a:extLst>
                    <a:ext uri="{9D8B030D-6E8A-4147-A177-3AD203B41FA5}">
                      <a16:colId xmlns:a16="http://schemas.microsoft.com/office/drawing/2014/main" val="1530369340"/>
                    </a:ext>
                  </a:extLst>
                </a:gridCol>
                <a:gridCol w="2160240">
                  <a:extLst>
                    <a:ext uri="{9D8B030D-6E8A-4147-A177-3AD203B41FA5}">
                      <a16:colId xmlns:a16="http://schemas.microsoft.com/office/drawing/2014/main" val="1772124067"/>
                    </a:ext>
                  </a:extLst>
                </a:gridCol>
                <a:gridCol w="2379961">
                  <a:extLst>
                    <a:ext uri="{9D8B030D-6E8A-4147-A177-3AD203B41FA5}">
                      <a16:colId xmlns:a16="http://schemas.microsoft.com/office/drawing/2014/main" val="138577016"/>
                    </a:ext>
                  </a:extLst>
                </a:gridCol>
              </a:tblGrid>
              <a:tr h="0">
                <a:tc>
                  <a:txBody>
                    <a:bodyPr/>
                    <a:lstStyle/>
                    <a:p>
                      <a:pPr indent="180340" algn="just">
                        <a:lnSpc>
                          <a:spcPct val="120000"/>
                        </a:lnSpc>
                        <a:spcAft>
                          <a:spcPts val="600"/>
                        </a:spcAft>
                      </a:pPr>
                      <a:r>
                        <a:rPr lang="tr-TR" sz="2800">
                          <a:effectLst/>
                        </a:rPr>
                        <a:t>Hava karışımının nitelikleri</a:t>
                      </a:r>
                      <a:endParaRPr lang="tr-TR"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indent="180340" algn="ctr">
                        <a:lnSpc>
                          <a:spcPct val="120000"/>
                        </a:lnSpc>
                        <a:spcAft>
                          <a:spcPts val="600"/>
                        </a:spcAft>
                      </a:pPr>
                      <a:r>
                        <a:rPr lang="tr-TR" sz="2800" b="1" dirty="0">
                          <a:effectLst/>
                        </a:rPr>
                        <a:t>Isıtmadan önce (C)</a:t>
                      </a:r>
                      <a:endParaRPr lang="tr-TR" sz="28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indent="180340" algn="ctr">
                        <a:lnSpc>
                          <a:spcPct val="120000"/>
                        </a:lnSpc>
                        <a:spcAft>
                          <a:spcPts val="600"/>
                        </a:spcAft>
                      </a:pPr>
                      <a:r>
                        <a:rPr lang="tr-TR" sz="2800" b="1">
                          <a:effectLst/>
                        </a:rPr>
                        <a:t>Isıttıktan sonra (D)</a:t>
                      </a:r>
                      <a:endParaRPr lang="tr-TR" sz="2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91751758"/>
                  </a:ext>
                </a:extLst>
              </a:tr>
              <a:tr h="0">
                <a:tc>
                  <a:txBody>
                    <a:bodyPr/>
                    <a:lstStyle/>
                    <a:p>
                      <a:pPr indent="180340" algn="just">
                        <a:lnSpc>
                          <a:spcPct val="120000"/>
                        </a:lnSpc>
                        <a:spcAft>
                          <a:spcPts val="600"/>
                        </a:spcAft>
                      </a:pPr>
                      <a:r>
                        <a:rPr lang="tr-TR" sz="2800" dirty="0">
                          <a:effectLst/>
                        </a:rPr>
                        <a:t>Kuru termometre sıcaklığı (°C)</a:t>
                      </a:r>
                      <a:endParaRPr lang="tr-TR"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indent="180340" algn="ctr">
                        <a:lnSpc>
                          <a:spcPct val="120000"/>
                        </a:lnSpc>
                        <a:spcAft>
                          <a:spcPts val="600"/>
                        </a:spcAft>
                      </a:pPr>
                      <a:r>
                        <a:rPr lang="tr-TR" sz="2800" b="1" dirty="0">
                          <a:effectLst/>
                        </a:rPr>
                        <a:t>36</a:t>
                      </a:r>
                      <a:endParaRPr lang="tr-TR" sz="28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indent="180340" algn="ctr">
                        <a:lnSpc>
                          <a:spcPct val="120000"/>
                        </a:lnSpc>
                        <a:spcAft>
                          <a:spcPts val="600"/>
                        </a:spcAft>
                      </a:pPr>
                      <a:r>
                        <a:rPr lang="tr-TR" sz="2800" b="1" dirty="0">
                          <a:effectLst/>
                        </a:rPr>
                        <a:t>80</a:t>
                      </a:r>
                      <a:endParaRPr lang="tr-TR" sz="28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131779968"/>
                  </a:ext>
                </a:extLst>
              </a:tr>
              <a:tr h="0">
                <a:tc>
                  <a:txBody>
                    <a:bodyPr/>
                    <a:lstStyle/>
                    <a:p>
                      <a:pPr indent="180340" algn="just">
                        <a:lnSpc>
                          <a:spcPct val="120000"/>
                        </a:lnSpc>
                        <a:spcAft>
                          <a:spcPts val="600"/>
                        </a:spcAft>
                      </a:pPr>
                      <a:r>
                        <a:rPr lang="tr-TR" sz="2800">
                          <a:effectLst/>
                        </a:rPr>
                        <a:t>Islak termometre sıcaklığı (°C)</a:t>
                      </a:r>
                      <a:endParaRPr lang="tr-TR"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indent="180340" algn="ctr">
                        <a:lnSpc>
                          <a:spcPct val="120000"/>
                        </a:lnSpc>
                        <a:spcAft>
                          <a:spcPts val="600"/>
                        </a:spcAft>
                      </a:pPr>
                      <a:r>
                        <a:rPr lang="tr-TR" sz="2800" b="1" dirty="0">
                          <a:effectLst/>
                        </a:rPr>
                        <a:t>30</a:t>
                      </a:r>
                      <a:endParaRPr lang="tr-TR" sz="28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indent="180340" algn="ctr">
                        <a:lnSpc>
                          <a:spcPct val="120000"/>
                        </a:lnSpc>
                        <a:spcAft>
                          <a:spcPts val="600"/>
                        </a:spcAft>
                      </a:pPr>
                      <a:r>
                        <a:rPr lang="tr-TR" sz="2800" b="1">
                          <a:effectLst/>
                        </a:rPr>
                        <a:t>37.8</a:t>
                      </a:r>
                      <a:endParaRPr lang="tr-TR" sz="2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531133949"/>
                  </a:ext>
                </a:extLst>
              </a:tr>
              <a:tr h="0">
                <a:tc>
                  <a:txBody>
                    <a:bodyPr/>
                    <a:lstStyle/>
                    <a:p>
                      <a:pPr indent="180340" algn="just">
                        <a:lnSpc>
                          <a:spcPct val="120000"/>
                        </a:lnSpc>
                        <a:spcAft>
                          <a:spcPts val="600"/>
                        </a:spcAft>
                      </a:pPr>
                      <a:r>
                        <a:rPr lang="tr-TR" sz="2800">
                          <a:effectLst/>
                        </a:rPr>
                        <a:t>Mutlak nem, (kg-su/kg-KH)</a:t>
                      </a:r>
                      <a:endParaRPr lang="tr-TR"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indent="180340" algn="ctr">
                        <a:lnSpc>
                          <a:spcPct val="120000"/>
                        </a:lnSpc>
                        <a:spcAft>
                          <a:spcPts val="600"/>
                        </a:spcAft>
                      </a:pPr>
                      <a:r>
                        <a:rPr lang="tr-TR" sz="2800" b="1" dirty="0">
                          <a:effectLst/>
                        </a:rPr>
                        <a:t>0.0245</a:t>
                      </a:r>
                      <a:endParaRPr lang="tr-TR" sz="28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indent="180340" algn="ctr">
                        <a:lnSpc>
                          <a:spcPct val="120000"/>
                        </a:lnSpc>
                        <a:spcAft>
                          <a:spcPts val="600"/>
                        </a:spcAft>
                      </a:pPr>
                      <a:r>
                        <a:rPr lang="tr-TR" sz="2800" b="1" dirty="0">
                          <a:effectLst/>
                        </a:rPr>
                        <a:t>0.0245</a:t>
                      </a:r>
                      <a:endParaRPr lang="tr-TR" sz="28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573727595"/>
                  </a:ext>
                </a:extLst>
              </a:tr>
              <a:tr h="0">
                <a:tc>
                  <a:txBody>
                    <a:bodyPr/>
                    <a:lstStyle/>
                    <a:p>
                      <a:pPr indent="180340" algn="just">
                        <a:lnSpc>
                          <a:spcPct val="120000"/>
                        </a:lnSpc>
                        <a:spcAft>
                          <a:spcPts val="600"/>
                        </a:spcAft>
                      </a:pPr>
                      <a:r>
                        <a:rPr lang="tr-TR" sz="2800">
                          <a:effectLst/>
                        </a:rPr>
                        <a:t>Bağıl nem (%)</a:t>
                      </a:r>
                      <a:endParaRPr lang="tr-TR"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indent="180340" algn="ctr">
                        <a:lnSpc>
                          <a:spcPct val="120000"/>
                        </a:lnSpc>
                        <a:spcAft>
                          <a:spcPts val="600"/>
                        </a:spcAft>
                      </a:pPr>
                      <a:r>
                        <a:rPr lang="tr-TR" sz="2800" b="1">
                          <a:effectLst/>
                        </a:rPr>
                        <a:t>65</a:t>
                      </a:r>
                      <a:endParaRPr lang="tr-TR" sz="2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indent="180340" algn="ctr">
                        <a:lnSpc>
                          <a:spcPct val="120000"/>
                        </a:lnSpc>
                        <a:spcAft>
                          <a:spcPts val="600"/>
                        </a:spcAft>
                      </a:pPr>
                      <a:r>
                        <a:rPr lang="tr-TR" sz="2800" b="1" dirty="0">
                          <a:effectLst/>
                        </a:rPr>
                        <a:t>8.2</a:t>
                      </a:r>
                      <a:endParaRPr lang="tr-TR" sz="28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669576287"/>
                  </a:ext>
                </a:extLst>
              </a:tr>
            </a:tbl>
          </a:graphicData>
        </a:graphic>
      </p:graphicFrame>
    </p:spTree>
    <p:extLst>
      <p:ext uri="{BB962C8B-B14F-4D97-AF65-F5344CB8AC3E}">
        <p14:creationId xmlns:p14="http://schemas.microsoft.com/office/powerpoint/2010/main" val="3025503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tr-TR" b="1" dirty="0"/>
              <a:t>KAYNAK</a:t>
            </a:r>
            <a:endParaRPr lang="tr-TR" dirty="0"/>
          </a:p>
        </p:txBody>
      </p:sp>
      <p:sp>
        <p:nvSpPr>
          <p:cNvPr id="14" name="Content Placeholder 13"/>
          <p:cNvSpPr>
            <a:spLocks noGrp="1"/>
          </p:cNvSpPr>
          <p:nvPr>
            <p:ph idx="1"/>
          </p:nvPr>
        </p:nvSpPr>
        <p:spPr>
          <a:xfrm>
            <a:off x="1117308" y="1701800"/>
            <a:ext cx="10157355" cy="4751536"/>
          </a:xfrm>
        </p:spPr>
        <p:txBody>
          <a:bodyPr>
            <a:normAutofit/>
          </a:bodyPr>
          <a:lstStyle/>
          <a:p>
            <a:pPr>
              <a:lnSpc>
                <a:spcPct val="150000"/>
              </a:lnSpc>
            </a:pPr>
            <a:r>
              <a:rPr lang="tr-TR" sz="2800" b="1" dirty="0">
                <a:hlinkClick r:id="rId2"/>
              </a:rPr>
              <a:t>http://www.dryingsystems.net/Food_specific_heat_calculator.html</a:t>
            </a:r>
            <a:endParaRPr lang="tr-TR" sz="2800" b="1" dirty="0"/>
          </a:p>
          <a:p>
            <a:pPr>
              <a:lnSpc>
                <a:spcPct val="150000"/>
              </a:lnSpc>
            </a:pPr>
            <a:r>
              <a:rPr lang="tr-TR" sz="2800" b="1" dirty="0">
                <a:hlinkClick r:id="rId3"/>
              </a:rPr>
              <a:t>http://www.simprotek.com/App_Docs/SimprosysTutorial.htm</a:t>
            </a:r>
            <a:endParaRPr lang="tr-TR" sz="2800" b="1" dirty="0"/>
          </a:p>
          <a:p>
            <a:pPr>
              <a:lnSpc>
                <a:spcPct val="150000"/>
              </a:lnSpc>
            </a:pPr>
            <a:r>
              <a:rPr lang="tr-TR" sz="2800" b="1" dirty="0"/>
              <a:t>http://www.tesisat.org/etiket/psikometrik-diyagram-programi</a:t>
            </a:r>
          </a:p>
          <a:p>
            <a:pPr>
              <a:lnSpc>
                <a:spcPct val="150000"/>
              </a:lnSpc>
            </a:pPr>
            <a:endParaRPr lang="tr-TR" sz="2800" b="1" dirty="0"/>
          </a:p>
        </p:txBody>
      </p:sp>
    </p:spTree>
    <p:extLst>
      <p:ext uri="{BB962C8B-B14F-4D97-AF65-F5344CB8AC3E}">
        <p14:creationId xmlns:p14="http://schemas.microsoft.com/office/powerpoint/2010/main" val="1586064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70000"/>
              </a:lnSpc>
              <a:spcBef>
                <a:spcPts val="600"/>
              </a:spcBef>
            </a:pPr>
            <a:r>
              <a:rPr lang="tr-TR" sz="2800" b="1" dirty="0"/>
              <a:t>Diğer taraftan, hazne çevresindeki ıslak yüzeyin sıcaklığının düşmesine paralel olarak, ıslak yüzeyin </a:t>
            </a:r>
            <a:r>
              <a:rPr lang="tr-TR" sz="2800" b="1" dirty="0">
                <a:solidFill>
                  <a:srgbClr val="00B050"/>
                </a:solidFill>
              </a:rPr>
              <a:t>su buharı basıncı da düşer</a:t>
            </a:r>
            <a:r>
              <a:rPr lang="tr-TR" sz="2800" b="1" dirty="0"/>
              <a:t>. </a:t>
            </a:r>
          </a:p>
          <a:p>
            <a:pPr>
              <a:lnSpc>
                <a:spcPct val="170000"/>
              </a:lnSpc>
              <a:spcBef>
                <a:spcPts val="600"/>
              </a:spcBef>
            </a:pPr>
            <a:r>
              <a:rPr lang="tr-TR" sz="2800" b="1" dirty="0"/>
              <a:t>Su buharı basıncının düşmesi ise, </a:t>
            </a:r>
            <a:r>
              <a:rPr lang="tr-TR" sz="2800" b="1" dirty="0">
                <a:solidFill>
                  <a:srgbClr val="FF0000"/>
                </a:solidFill>
              </a:rPr>
              <a:t>buharlaşmanın</a:t>
            </a:r>
            <a:r>
              <a:rPr lang="tr-TR" sz="2800" b="1" dirty="0"/>
              <a:t> gittikçe </a:t>
            </a:r>
            <a:r>
              <a:rPr lang="tr-TR" sz="2800" b="1" dirty="0">
                <a:solidFill>
                  <a:srgbClr val="00B050"/>
                </a:solidFill>
              </a:rPr>
              <a:t>yavaşlamasına</a:t>
            </a:r>
            <a:r>
              <a:rPr lang="tr-TR" sz="2800" b="1" dirty="0"/>
              <a:t> neden olur. </a:t>
            </a:r>
          </a:p>
        </p:txBody>
      </p:sp>
    </p:spTree>
    <p:extLst>
      <p:ext uri="{BB962C8B-B14F-4D97-AF65-F5344CB8AC3E}">
        <p14:creationId xmlns:p14="http://schemas.microsoft.com/office/powerpoint/2010/main" val="1665007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ooks 16x9">
  <a:themeElements>
    <a:clrScheme name="Books_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ppt/theme/theme2.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ppt/theme/theme3.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1B558C7-619B-49BE-9097-7FCBDADD4EC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Blue bookstack presentation (widescreen)</Template>
  <TotalTime>0</TotalTime>
  <Words>3359</Words>
  <Application>Microsoft Office PowerPoint</Application>
  <PresentationFormat>Özel</PresentationFormat>
  <Paragraphs>439</Paragraphs>
  <Slides>81</Slides>
  <Notes>23</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81</vt:i4>
      </vt:variant>
    </vt:vector>
  </HeadingPairs>
  <TitlesOfParts>
    <vt:vector size="86" baseType="lpstr">
      <vt:lpstr>Arial</vt:lpstr>
      <vt:lpstr>Cambria Math</vt:lpstr>
      <vt:lpstr>Century Gothic</vt:lpstr>
      <vt:lpstr>helvetica</vt:lpstr>
      <vt:lpstr>Books 16x9</vt:lpstr>
      <vt:lpstr>GDM 302  Temel İşlemler II Kurutma 2  2018-2019</vt:lpstr>
      <vt:lpstr>Bu Hafta</vt:lpstr>
      <vt:lpstr>Havanın kuru ve ıslak termometre sıcaklıkları (Th, Ty)</vt:lpstr>
      <vt:lpstr>Kuru termometre sıcaklığı</vt:lpstr>
      <vt:lpstr>Islak termometre sıcaklığı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Örnek</vt:lpstr>
      <vt:lpstr>Örnek</vt:lpstr>
      <vt:lpstr>PowerPoint Sunusu</vt:lpstr>
      <vt:lpstr>PowerPoint Sunusu</vt:lpstr>
      <vt:lpstr>PowerPoint Sunusu</vt:lpstr>
      <vt:lpstr>PowerPoint Sunusu</vt:lpstr>
      <vt:lpstr>Psikrometre Grafiği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Psikrometre grafiği yardımıyla havanın niteliklerinin saptanması </vt:lpstr>
      <vt:lpstr>Örnek</vt:lpstr>
      <vt:lpstr>Çözüm</vt:lpstr>
      <vt:lpstr>PowerPoint Sunusu</vt:lpstr>
      <vt:lpstr>Örnek</vt:lpstr>
      <vt:lpstr>Çözüm</vt:lpstr>
      <vt:lpstr>PowerPoint Sunusu</vt:lpstr>
      <vt:lpstr>PowerPoint Sunusu</vt:lpstr>
      <vt:lpstr>Psikrometre grafiğinin çeşitli işlemlerde kullanılması </vt:lpstr>
      <vt:lpstr>Havanın sabit nemde soğutulması</vt:lpstr>
      <vt:lpstr>PowerPoint Sunusu</vt:lpstr>
      <vt:lpstr>PowerPoint Sunusu</vt:lpstr>
      <vt:lpstr>PowerPoint Sunusu</vt:lpstr>
      <vt:lpstr>PowerPoint Sunusu</vt:lpstr>
      <vt:lpstr>Havanın sabit nemde ısıtılması</vt:lpstr>
      <vt:lpstr>PowerPoint Sunusu</vt:lpstr>
      <vt:lpstr>PowerPoint Sunusu</vt:lpstr>
      <vt:lpstr>PowerPoint Sunusu</vt:lpstr>
      <vt:lpstr>Örnek</vt:lpstr>
      <vt:lpstr>Çözüm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Örnek</vt:lpstr>
      <vt:lpstr>Çözüm</vt:lpstr>
      <vt:lpstr>PowerPoint Sunusu</vt:lpstr>
      <vt:lpstr>PowerPoint Sunusu</vt:lpstr>
      <vt:lpstr>PowerPoint Sunusu</vt:lpstr>
      <vt:lpstr>Psikrometre grafikleri yardımıyla hava karışımlarının niteliklerinin saptanması </vt:lpstr>
      <vt:lpstr>PowerPoint Sunusu</vt:lpstr>
      <vt:lpstr>Örnek</vt:lpstr>
      <vt:lpstr>PowerPoint Sunusu</vt:lpstr>
      <vt:lpstr>Çözüm</vt:lpstr>
      <vt:lpstr>PowerPoint Sunusu</vt:lpstr>
      <vt:lpstr>PowerPoint Sunusu</vt:lpstr>
      <vt:lpstr>PowerPoint Sunusu</vt:lpstr>
      <vt:lpstr>PowerPoint Sunusu</vt:lpstr>
      <vt:lpstr>PowerPoint Sunusu</vt:lpstr>
      <vt:lpstr>KAYNAK</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2016-01-15T07:18:00Z</dcterms:created>
  <dcterms:modified xsi:type="dcterms:W3CDTF">2019-05-09T20:48:09Z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TC027879409991</vt:lpwstr>
  </property>
</Properties>
</file>