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57"/>
  </p:notesMasterIdLst>
  <p:handoutMasterIdLst>
    <p:handoutMasterId r:id="rId58"/>
  </p:handoutMasterIdLst>
  <p:sldIdLst>
    <p:sldId id="264" r:id="rId3"/>
    <p:sldId id="265" r:id="rId4"/>
    <p:sldId id="706" r:id="rId5"/>
    <p:sldId id="596" r:id="rId6"/>
    <p:sldId id="624" r:id="rId7"/>
    <p:sldId id="707" r:id="rId8"/>
    <p:sldId id="627" r:id="rId9"/>
    <p:sldId id="628" r:id="rId10"/>
    <p:sldId id="632" r:id="rId11"/>
    <p:sldId id="633" r:id="rId12"/>
    <p:sldId id="694" r:id="rId13"/>
    <p:sldId id="637" r:id="rId14"/>
    <p:sldId id="695" r:id="rId15"/>
    <p:sldId id="696" r:id="rId16"/>
    <p:sldId id="697" r:id="rId17"/>
    <p:sldId id="708" r:id="rId18"/>
    <p:sldId id="698" r:id="rId19"/>
    <p:sldId id="700" r:id="rId20"/>
    <p:sldId id="699" r:id="rId21"/>
    <p:sldId id="702" r:id="rId22"/>
    <p:sldId id="703" r:id="rId23"/>
    <p:sldId id="709" r:id="rId24"/>
    <p:sldId id="704" r:id="rId25"/>
    <p:sldId id="716" r:id="rId26"/>
    <p:sldId id="701" r:id="rId27"/>
    <p:sldId id="710" r:id="rId28"/>
    <p:sldId id="712" r:id="rId29"/>
    <p:sldId id="711" r:id="rId30"/>
    <p:sldId id="713" r:id="rId31"/>
    <p:sldId id="714" r:id="rId32"/>
    <p:sldId id="717" r:id="rId33"/>
    <p:sldId id="718" r:id="rId34"/>
    <p:sldId id="719" r:id="rId35"/>
    <p:sldId id="720" r:id="rId36"/>
    <p:sldId id="721" r:id="rId37"/>
    <p:sldId id="722" r:id="rId38"/>
    <p:sldId id="723" r:id="rId39"/>
    <p:sldId id="724" r:id="rId40"/>
    <p:sldId id="725" r:id="rId41"/>
    <p:sldId id="726" r:id="rId42"/>
    <p:sldId id="727" r:id="rId43"/>
    <p:sldId id="728" r:id="rId44"/>
    <p:sldId id="729" r:id="rId45"/>
    <p:sldId id="732" r:id="rId46"/>
    <p:sldId id="730" r:id="rId47"/>
    <p:sldId id="731" r:id="rId48"/>
    <p:sldId id="733" r:id="rId49"/>
    <p:sldId id="734" r:id="rId50"/>
    <p:sldId id="735" r:id="rId51"/>
    <p:sldId id="736" r:id="rId52"/>
    <p:sldId id="737" r:id="rId53"/>
    <p:sldId id="738" r:id="rId54"/>
    <p:sldId id="739" r:id="rId55"/>
    <p:sldId id="740" r:id="rId5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Yaza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80" autoAdjust="0"/>
  </p:normalViewPr>
  <p:slideViewPr>
    <p:cSldViewPr showGuides="1">
      <p:cViewPr varScale="1">
        <p:scale>
          <a:sx n="65" d="100"/>
          <a:sy n="65" d="100"/>
        </p:scale>
        <p:origin x="858" y="6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5/9/2019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5/9/2019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5/9/2019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5/9/2019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5/9/2019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5/9/2019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5/9/2019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5/9/2019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Kurutma 1	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1" y="111250"/>
            <a:ext cx="4552921" cy="303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Kuru havanın görünürdeki (</a:t>
                </a:r>
                <a:r>
                  <a:rPr lang="en-US" sz="2800" b="1" dirty="0"/>
                  <a:t>apparent</a:t>
                </a:r>
                <a:r>
                  <a:rPr lang="tr-TR" sz="2800" b="1" dirty="0"/>
                  <a:t>) mol kütlesi 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28.9645</a:t>
                </a:r>
                <a:r>
                  <a:rPr lang="tr-TR" sz="2800" b="1" dirty="0"/>
                  <a:t> olmakla birlikte, </a:t>
                </a:r>
                <a:r>
                  <a:rPr lang="tr-TR" sz="2800" b="1" dirty="0" err="1"/>
                  <a:t>psikrometrik</a:t>
                </a:r>
                <a:r>
                  <a:rPr lang="tr-TR" sz="2800" b="1" dirty="0"/>
                  <a:t> hesaplamalarda çoğu kez 29 olarak alınmaktadır.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Kuru havanın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gaz sabiti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r>
                        <a:rPr lang="tr-TR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𝟖𝟑𝟏𝟒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𝟒𝟏</m:t>
                          </m:r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𝐏𝐚</m:t>
                              </m:r>
                              <m:sSup>
                                <m:sSup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𝐦𝐨𝐥</m:t>
                              </m:r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den>
                          </m:f>
                        </m:num>
                        <m:den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𝟗𝟔𝟒𝟓</m:t>
                          </m:r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𝒎𝒐𝒍</m:t>
                              </m:r>
                            </m:den>
                          </m:f>
                        </m:den>
                      </m:f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𝟐𝟖𝟕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𝟎𝟓𝟓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𝐏𝐚</m:t>
                          </m:r>
                          <m:sSup>
                            <m:sSup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den>
                      </m:f>
                    </m:oMath>
                  </m:oMathPara>
                </a14:m>
                <a:endParaRPr lang="tr-TR" b="1" dirty="0"/>
              </a:p>
              <a:p>
                <a:pPr>
                  <a:lnSpc>
                    <a:spcPct val="150000"/>
                  </a:lnSpc>
                </a:pP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3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Kuru Havanın Özgül Hacmi (</a:t>
            </a:r>
            <a:r>
              <a:rPr lang="tr-TR" b="1" dirty="0" err="1"/>
              <a:t>V</a:t>
            </a:r>
            <a:r>
              <a:rPr lang="tr-TR" b="1" baseline="-25000" dirty="0" err="1"/>
              <a:t>kh</a:t>
            </a:r>
            <a:r>
              <a:rPr lang="tr-TR" b="1" dirty="0"/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𝒌𝒉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Gazların konumu tanımlanırken daima standart koşullar temel alınmaktadır.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Burada standart olarak alınan koşullar, sıcaklıkta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T=0°C </a:t>
                </a:r>
                <a:r>
                  <a:rPr lang="tr-TR" sz="2800" b="1" dirty="0"/>
                  <a:t>(273°K), basınçta 1 atm (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101.325 kPa</a:t>
                </a:r>
                <a:r>
                  <a:rPr lang="tr-TR" sz="2800" b="1" dirty="0"/>
                  <a:t>) </a:t>
                </a:r>
                <a:r>
                  <a:rPr lang="tr-TR" sz="2800" b="1" dirty="0" err="1"/>
                  <a:t>dır</a:t>
                </a:r>
                <a:r>
                  <a:rPr lang="tr-TR" sz="2800" b="1" dirty="0"/>
                  <a:t>. </a:t>
                </a: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 r="-12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73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Standart koşullar STP </a:t>
            </a:r>
            <a:r>
              <a:rPr lang="tr-TR" sz="2800" b="1" dirty="0"/>
              <a:t>kısa yazılışı (</a:t>
            </a:r>
            <a:r>
              <a:rPr lang="en-US" sz="2800" b="1" dirty="0"/>
              <a:t>Standard Temperature and Pressure</a:t>
            </a:r>
            <a:r>
              <a:rPr lang="tr-TR" sz="2800" b="1" dirty="0"/>
              <a:t>) ile simgelenmektedir.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Hangi gaz olursa olsun standart koşullarda </a:t>
            </a:r>
            <a:r>
              <a:rPr lang="tr-TR" sz="2800" b="1" dirty="0">
                <a:solidFill>
                  <a:srgbClr val="FF0000"/>
                </a:solidFill>
              </a:rPr>
              <a:t>1 kg-mol </a:t>
            </a:r>
            <a:r>
              <a:rPr lang="tr-TR" sz="2800" b="1" dirty="0"/>
              <a:t>ideal gaz, </a:t>
            </a:r>
            <a:r>
              <a:rPr lang="tr-TR" sz="2800" b="1" dirty="0">
                <a:solidFill>
                  <a:srgbClr val="FF0000"/>
                </a:solidFill>
              </a:rPr>
              <a:t>22.4 m</a:t>
            </a:r>
            <a:r>
              <a:rPr lang="tr-TR" sz="2800" b="1" baseline="30000" dirty="0">
                <a:solidFill>
                  <a:srgbClr val="FF0000"/>
                </a:solidFill>
              </a:rPr>
              <a:t>3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hacim işgal eder</a:t>
            </a:r>
          </a:p>
        </p:txBody>
      </p:sp>
    </p:spTree>
    <p:extLst>
      <p:ext uri="{BB962C8B-B14F-4D97-AF65-F5344CB8AC3E}">
        <p14:creationId xmlns:p14="http://schemas.microsoft.com/office/powerpoint/2010/main" val="104881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Kuru Havanın Özgül Isısı (</a:t>
            </a:r>
            <a:r>
              <a:rPr lang="tr-TR" b="1" dirty="0" err="1"/>
              <a:t>c</a:t>
            </a:r>
            <a:r>
              <a:rPr lang="tr-TR" b="1" baseline="-25000" dirty="0" err="1"/>
              <a:t>ph</a:t>
            </a:r>
            <a:r>
              <a:rPr lang="tr-TR" b="1" dirty="0"/>
              <a:t>)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00B0F0"/>
                </a:solidFill>
              </a:rPr>
              <a:t>101.325 kPa </a:t>
            </a:r>
            <a:r>
              <a:rPr lang="tr-TR" sz="2800" b="1" dirty="0"/>
              <a:t>(1 atm) basınç altında kuru havanın özgül ısısı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ph</a:t>
            </a:r>
            <a:r>
              <a:rPr lang="tr-TR" sz="2800" b="1" dirty="0"/>
              <a:t>), -73 ve + 150°C' </a:t>
            </a:r>
            <a:r>
              <a:rPr lang="tr-TR" sz="2800" b="1" dirty="0" err="1"/>
              <a:t>ler</a:t>
            </a:r>
            <a:r>
              <a:rPr lang="tr-TR" sz="2800" b="1" dirty="0"/>
              <a:t> arasında, </a:t>
            </a:r>
            <a:r>
              <a:rPr lang="tr-TR" sz="2800" b="1" dirty="0">
                <a:solidFill>
                  <a:srgbClr val="00B050"/>
                </a:solidFill>
              </a:rPr>
              <a:t>0.997-1.017 kJ/</a:t>
            </a:r>
            <a:r>
              <a:rPr lang="tr-TR" sz="2800" b="1" dirty="0" err="1">
                <a:solidFill>
                  <a:srgbClr val="00B050"/>
                </a:solidFill>
              </a:rPr>
              <a:t>kg°C</a:t>
            </a:r>
            <a:r>
              <a:rPr lang="tr-TR" sz="2800" b="1" dirty="0">
                <a:solidFill>
                  <a:srgbClr val="00B050"/>
                </a:solidFill>
              </a:rPr>
              <a:t> </a:t>
            </a:r>
            <a:r>
              <a:rPr lang="tr-TR" sz="2800" b="1" dirty="0"/>
              <a:t>arasında değişmekle birlikte hesaplamalarda 1.000 kJ/kg °C veya daha yaygın olarak </a:t>
            </a:r>
            <a:r>
              <a:rPr lang="tr-TR" sz="2800" b="1" dirty="0">
                <a:solidFill>
                  <a:srgbClr val="FF0000"/>
                </a:solidFill>
              </a:rPr>
              <a:t>1.005 kJ/kg °C </a:t>
            </a:r>
            <a:r>
              <a:rPr lang="tr-TR" sz="2800" b="1" dirty="0"/>
              <a:t>değerleri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4379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Kuru Havanın </a:t>
            </a:r>
            <a:r>
              <a:rPr lang="tr-TR" b="1" dirty="0" err="1"/>
              <a:t>Entalpisi</a:t>
            </a:r>
            <a:r>
              <a:rPr lang="tr-TR" b="1" dirty="0"/>
              <a:t> (</a:t>
            </a:r>
            <a:r>
              <a:rPr lang="tr-TR" b="1" dirty="0" err="1"/>
              <a:t>H</a:t>
            </a:r>
            <a:r>
              <a:rPr lang="tr-TR" b="1" baseline="-25000" dirty="0" err="1"/>
              <a:t>kh</a:t>
            </a:r>
            <a:r>
              <a:rPr lang="tr-TR" b="1" dirty="0"/>
              <a:t>)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Entalpi, diğer adıyla "</a:t>
            </a:r>
            <a:r>
              <a:rPr lang="tr-TR" sz="2800" b="1" dirty="0">
                <a:solidFill>
                  <a:srgbClr val="FF0000"/>
                </a:solidFill>
              </a:rPr>
              <a:t>toplam ısı</a:t>
            </a:r>
            <a:r>
              <a:rPr lang="tr-TR" sz="2800" b="1" dirty="0"/>
              <a:t>", daima bir referans nokta baz alınarak belirtilen bir fiziksel büyüklüktür.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Aynen coğrafi konumlarda yüksekliğin "deniz seviyesine" göre belirtildiği gibi, entalpi de belli bir temele (baza) göre ifade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25891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 err="1"/>
              <a:t>Psikrometrik</a:t>
            </a:r>
            <a:r>
              <a:rPr lang="tr-TR" sz="2800" b="1" dirty="0"/>
              <a:t> hesaplamalarda havanın entalpisi, 1 atmosfer basınç altında ve </a:t>
            </a:r>
            <a:r>
              <a:rPr lang="tr-TR" sz="2800" b="1" dirty="0">
                <a:solidFill>
                  <a:srgbClr val="FF0000"/>
                </a:solidFill>
              </a:rPr>
              <a:t>0'C'deki 1 kg kuru havanın entalpisi </a:t>
            </a:r>
            <a:r>
              <a:rPr lang="tr-TR" sz="2800" b="1" dirty="0"/>
              <a:t>(toplam ısısı) </a:t>
            </a:r>
            <a:r>
              <a:rPr lang="tr-TR" sz="2800" b="1" dirty="0">
                <a:solidFill>
                  <a:srgbClr val="FF0000"/>
                </a:solidFill>
              </a:rPr>
              <a:t>sıfır olarak alınmak </a:t>
            </a:r>
            <a:r>
              <a:rPr lang="tr-TR" sz="2800" b="1" dirty="0"/>
              <a:t>suretiyle referans nokta belirlenmiş olmaktadır.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Bu referans noktaya göre, farklı sıcaklıklarda 1 atm basınçtaki kuru havanın entalpisi (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kh</a:t>
            </a:r>
            <a:r>
              <a:rPr lang="tr-TR" sz="2800" b="1" dirty="0"/>
              <a:t>),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>
                <a:solidFill>
                  <a:srgbClr val="00B0F0"/>
                </a:solidFill>
              </a:rPr>
              <a:t>H</a:t>
            </a:r>
            <a:r>
              <a:rPr lang="tr-TR" sz="2800" b="1" baseline="-25000" dirty="0" err="1">
                <a:solidFill>
                  <a:srgbClr val="00B0F0"/>
                </a:solidFill>
              </a:rPr>
              <a:t>kh</a:t>
            </a:r>
            <a:r>
              <a:rPr lang="tr-TR" sz="2800" b="1" dirty="0">
                <a:solidFill>
                  <a:srgbClr val="00B0F0"/>
                </a:solidFill>
              </a:rPr>
              <a:t> = 1.005 (</a:t>
            </a:r>
            <a:r>
              <a:rPr lang="tr-TR" sz="2800" b="1" dirty="0" err="1">
                <a:solidFill>
                  <a:srgbClr val="00B0F0"/>
                </a:solidFill>
              </a:rPr>
              <a:t>T</a:t>
            </a:r>
            <a:r>
              <a:rPr lang="tr-TR" sz="2800" b="1" baseline="-25000" dirty="0" err="1">
                <a:solidFill>
                  <a:srgbClr val="00B0F0"/>
                </a:solidFill>
              </a:rPr>
              <a:t>h</a:t>
            </a:r>
            <a:r>
              <a:rPr lang="tr-TR" sz="2800" b="1" dirty="0">
                <a:solidFill>
                  <a:srgbClr val="00B0F0"/>
                </a:solidFill>
              </a:rPr>
              <a:t>- T</a:t>
            </a:r>
            <a:r>
              <a:rPr lang="tr-TR" sz="2800" b="1" baseline="-25000" dirty="0">
                <a:solidFill>
                  <a:srgbClr val="00B0F0"/>
                </a:solidFill>
              </a:rPr>
              <a:t>0</a:t>
            </a:r>
            <a:r>
              <a:rPr lang="tr-TR" sz="2800" b="1" dirty="0">
                <a:solidFill>
                  <a:srgbClr val="00B0F0"/>
                </a:solidFill>
              </a:rPr>
              <a:t>) </a:t>
            </a:r>
            <a:endParaRPr lang="tr-TR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8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FF0000"/>
                </a:solidFill>
              </a:rPr>
              <a:t>Su Buharının Nitelikleri 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17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Buharının Nitelikleri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r>
              <a:rPr lang="tr-TR" sz="2800" b="1" dirty="0"/>
              <a:t>Su buharın özgül hacmi (</a:t>
            </a:r>
            <a:r>
              <a:rPr lang="tr-TR" sz="2800" b="1" dirty="0" err="1"/>
              <a:t>V</a:t>
            </a:r>
            <a:r>
              <a:rPr lang="tr-TR" sz="2800" b="1" baseline="-25000" dirty="0" err="1"/>
              <a:t>sb</a:t>
            </a:r>
            <a:r>
              <a:rPr lang="tr-TR" sz="2800" b="1" dirty="0"/>
              <a:t>) </a:t>
            </a:r>
          </a:p>
          <a:p>
            <a:r>
              <a:rPr lang="tr-TR" sz="2800" b="1" dirty="0"/>
              <a:t>Su buharın özgül ısısı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pb</a:t>
            </a:r>
            <a:r>
              <a:rPr lang="tr-TR" sz="2800" b="1" dirty="0"/>
              <a:t>) </a:t>
            </a:r>
          </a:p>
          <a:p>
            <a:r>
              <a:rPr lang="tr-TR" sz="2800" b="1" dirty="0"/>
              <a:t>Su buharın entalpisi (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sb</a:t>
            </a:r>
            <a:r>
              <a:rPr lang="tr-TR" sz="28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23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Suyun mol kütlesi, 18.01534 </a:t>
                </a:r>
                <a:r>
                  <a:rPr lang="tr-TR" sz="2800" b="1" dirty="0"/>
                  <a:t>olduğu dikkate alınarak su buharının gaz sabiti (</a:t>
                </a:r>
                <a:r>
                  <a:rPr lang="tr-TR" sz="2800" b="1" dirty="0" err="1"/>
                  <a:t>R</a:t>
                </a:r>
                <a:r>
                  <a:rPr lang="tr-TR" sz="2800" b="1" baseline="-25000" dirty="0" err="1"/>
                  <a:t>sb</a:t>
                </a:r>
                <a:r>
                  <a:rPr lang="tr-TR" sz="2800" b="1" dirty="0"/>
                  <a:t>)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𝒔𝒃</m:t>
                          </m:r>
                        </m:sub>
                      </m:sSub>
                      <m:r>
                        <a:rPr lang="tr-TR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𝟖𝟑𝟏𝟒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𝟒𝟏</m:t>
                          </m:r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𝐏𝐚</m:t>
                              </m:r>
                              <m:sSup>
                                <m:sSupPr>
                                  <m:ctrlP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tr-TR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𝐦𝐨𝐥</m:t>
                              </m:r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den>
                          </m:f>
                        </m:num>
                        <m:den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𝟎𝟏𝟓𝟑𝟒</m:t>
                          </m:r>
                          <m:f>
                            <m:f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</m:num>
                            <m:den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𝒌𝒈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𝒎𝒐𝒍</m:t>
                              </m:r>
                            </m:den>
                          </m:f>
                        </m:den>
                      </m:f>
                      <m:r>
                        <a:rPr lang="tr-TR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𝟒𝟔𝟏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b="1" i="1">
                          <a:latin typeface="Cambria Math" panose="02040503050406030204" pitchFamily="18" charset="0"/>
                        </a:rPr>
                        <m:t>𝟓𝟐</m:t>
                      </m:r>
                      <m:f>
                        <m:fPr>
                          <m:ctrlPr>
                            <a:rPr lang="tr-T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𝐏𝐚</m:t>
                          </m:r>
                          <m:sSup>
                            <m:sSupPr>
                              <m:ctrlPr>
                                <a:rPr lang="tr-TR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tr-TR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𝐤𝐠</m:t>
                          </m:r>
                          <m:r>
                            <a:rPr lang="tr-TR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den>
                      </m:f>
                    </m:oMath>
                  </m:oMathPara>
                </a14:m>
                <a:endParaRPr lang="tr-TR" b="1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29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Buharın Özgül Hacmi (</a:t>
            </a:r>
            <a:r>
              <a:rPr lang="tr-TR" b="1" dirty="0" err="1"/>
              <a:t>V</a:t>
            </a:r>
            <a:r>
              <a:rPr lang="tr-TR" b="1" baseline="-25000" dirty="0" err="1"/>
              <a:t>sb</a:t>
            </a:r>
            <a:r>
              <a:rPr lang="tr-TR" b="1" dirty="0"/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Su buharı 66°C altında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ideal gaz </a:t>
                </a:r>
                <a:r>
                  <a:rPr lang="tr-TR" sz="2800" b="1" dirty="0"/>
                  <a:t>yasalarına uymaktadır.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Bu nedenle ideal gaz eşitliği uygulanarak su buharının bazı nitelikleri ve bu arada su buharının özgül hacmi hesaplanabilir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𝒔𝒃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 r="-5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362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Psikrometri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Kuru Havanın Nitelikleri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Su Buharının Nitelikleri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Hava-Buhar Karışımlarının Nitelikleri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Buharın Özgül Isısı (</a:t>
            </a:r>
            <a:r>
              <a:rPr lang="tr-TR" b="1" dirty="0" err="1"/>
              <a:t>c</a:t>
            </a:r>
            <a:r>
              <a:rPr lang="tr-TR" b="1" baseline="-25000" dirty="0" err="1"/>
              <a:t>pb</a:t>
            </a:r>
            <a:r>
              <a:rPr lang="tr-TR" b="1" dirty="0"/>
              <a:t>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 buharının özgül ısısı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pb</a:t>
            </a:r>
            <a:r>
              <a:rPr lang="tr-TR" sz="2800" b="1" dirty="0"/>
              <a:t>) 1.88-1.92 gibi değerler kullanılmaktaysa da, </a:t>
            </a:r>
            <a:r>
              <a:rPr lang="tr-TR" sz="2800" b="1" dirty="0">
                <a:solidFill>
                  <a:srgbClr val="FF0000"/>
                </a:solidFill>
              </a:rPr>
              <a:t>1.88 kJ/kg °C </a:t>
            </a:r>
            <a:r>
              <a:rPr lang="tr-TR" sz="2800" b="1" dirty="0"/>
              <a:t>değerinin yaygın olarak benimsendiği görülmektedir. 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843967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Su Buharının </a:t>
            </a:r>
            <a:r>
              <a:rPr lang="tr-TR" b="1" dirty="0" err="1"/>
              <a:t>Entalpisi</a:t>
            </a:r>
            <a:r>
              <a:rPr lang="tr-TR" b="1" dirty="0"/>
              <a:t> (</a:t>
            </a:r>
            <a:r>
              <a:rPr lang="tr-TR" b="1" dirty="0" err="1"/>
              <a:t>H</a:t>
            </a:r>
            <a:r>
              <a:rPr lang="tr-TR" b="1" baseline="-25000" dirty="0" err="1"/>
              <a:t>sb</a:t>
            </a:r>
            <a:r>
              <a:rPr lang="tr-TR" b="1" dirty="0"/>
              <a:t>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H</a:t>
            </a:r>
            <a:r>
              <a:rPr lang="tr-TR" sz="2800" b="1" baseline="-25000" dirty="0"/>
              <a:t>sb</a:t>
            </a:r>
            <a:r>
              <a:rPr lang="tr-TR" sz="2800" b="1" dirty="0"/>
              <a:t> = H</a:t>
            </a:r>
            <a:r>
              <a:rPr lang="tr-TR" sz="2800" b="1" baseline="-25000" dirty="0"/>
              <a:t>L0</a:t>
            </a:r>
            <a:r>
              <a:rPr lang="tr-TR" sz="2800" b="1" dirty="0"/>
              <a:t> +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pb</a:t>
            </a:r>
            <a:r>
              <a:rPr lang="tr-TR" sz="2800" b="1" dirty="0"/>
              <a:t>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sb</a:t>
            </a:r>
            <a:r>
              <a:rPr lang="tr-TR" sz="2800" b="1" dirty="0"/>
              <a:t>- T</a:t>
            </a:r>
            <a:r>
              <a:rPr lang="tr-TR" sz="2800" b="1" baseline="-25000" dirty="0"/>
              <a:t>0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Suyun </a:t>
            </a:r>
            <a:r>
              <a:rPr lang="tr-TR" sz="2800" b="1" dirty="0">
                <a:solidFill>
                  <a:srgbClr val="FF0000"/>
                </a:solidFill>
              </a:rPr>
              <a:t>0°C'de buharlaşma gizli ısısı </a:t>
            </a:r>
            <a:r>
              <a:rPr lang="tr-TR" sz="2800" b="1" dirty="0"/>
              <a:t>(H</a:t>
            </a:r>
            <a:r>
              <a:rPr lang="tr-TR" sz="2800" b="1" baseline="-25000" dirty="0"/>
              <a:t>L0</a:t>
            </a:r>
            <a:r>
              <a:rPr lang="tr-TR" sz="2800" b="1" dirty="0"/>
              <a:t>) için, çeşitli kaynaklarda 2490-2501.4 kJ/kg gibi birbirine çok yakın değerler yer almaktaysa da genellikle </a:t>
            </a:r>
            <a:r>
              <a:rPr lang="tr-TR" sz="2800" b="1" dirty="0">
                <a:solidFill>
                  <a:srgbClr val="FF0000"/>
                </a:solidFill>
              </a:rPr>
              <a:t>2500 kJ/kg </a:t>
            </a:r>
            <a:r>
              <a:rPr lang="tr-TR" sz="2800" b="1" dirty="0"/>
              <a:t>değeri yaygın olarak kullanılmaktadır.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rgbClr val="FF0000"/>
                </a:solidFill>
              </a:rPr>
              <a:t>H</a:t>
            </a:r>
            <a:r>
              <a:rPr lang="tr-TR" sz="2800" b="1" baseline="-25000" dirty="0" err="1">
                <a:solidFill>
                  <a:srgbClr val="FF0000"/>
                </a:solidFill>
              </a:rPr>
              <a:t>sb</a:t>
            </a:r>
            <a:r>
              <a:rPr lang="tr-TR" sz="2800" b="1" dirty="0">
                <a:solidFill>
                  <a:srgbClr val="FF0000"/>
                </a:solidFill>
              </a:rPr>
              <a:t> = 2500 + 1.88 (</a:t>
            </a:r>
            <a:r>
              <a:rPr lang="tr-TR" sz="2800" b="1" dirty="0" err="1">
                <a:solidFill>
                  <a:srgbClr val="FF0000"/>
                </a:solidFill>
              </a:rPr>
              <a:t>T</a:t>
            </a:r>
            <a:r>
              <a:rPr lang="tr-TR" sz="2800" b="1" baseline="-25000" dirty="0" err="1">
                <a:solidFill>
                  <a:srgbClr val="FF0000"/>
                </a:solidFill>
              </a:rPr>
              <a:t>sb</a:t>
            </a:r>
            <a:r>
              <a:rPr lang="tr-TR" sz="2800" b="1" dirty="0">
                <a:solidFill>
                  <a:srgbClr val="FF0000"/>
                </a:solidFill>
              </a:rPr>
              <a:t>- T</a:t>
            </a:r>
            <a:r>
              <a:rPr lang="tr-TR" sz="2800" b="1" baseline="-25000" dirty="0">
                <a:solidFill>
                  <a:srgbClr val="FF0000"/>
                </a:solidFill>
              </a:rPr>
              <a:t>0</a:t>
            </a:r>
            <a:r>
              <a:rPr lang="tr-TR" sz="2800" b="1" dirty="0">
                <a:solidFill>
                  <a:srgbClr val="FF0000"/>
                </a:solidFill>
              </a:rPr>
              <a:t>)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29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FF0000"/>
                </a:solidFill>
              </a:rPr>
              <a:t>Hava-Buhar Karışımlarının Nitelikleri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82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Hava-Buhar Karışımlarının Nitelikleri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Nemli havanın basıncı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Nemli havanın </a:t>
            </a:r>
            <a:r>
              <a:rPr lang="tr-TR" sz="2800" b="1" dirty="0" err="1"/>
              <a:t>çiğlenme</a:t>
            </a:r>
            <a:r>
              <a:rPr lang="tr-TR" sz="2800" b="1" dirty="0"/>
              <a:t> noktası (T</a:t>
            </a:r>
            <a:r>
              <a:rPr lang="tr-TR" sz="2800" b="1" baseline="-25000" dirty="0"/>
              <a:t>Ç</a:t>
            </a:r>
            <a:r>
              <a:rPr lang="tr-TR" sz="2800" b="1" dirty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Mutlak nem (X)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Bağıl nem (</a:t>
            </a:r>
            <a:r>
              <a:rPr lang="tr-TR" sz="2800" b="1" dirty="0" err="1"/>
              <a:t>W</a:t>
            </a:r>
            <a:r>
              <a:rPr lang="tr-TR" sz="2800" b="1" baseline="-25000" dirty="0" err="1"/>
              <a:t>r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Nemli havanın özgül hacmi (</a:t>
            </a:r>
            <a:r>
              <a:rPr lang="tr-TR" sz="2800" b="1" dirty="0" err="1"/>
              <a:t>V</a:t>
            </a:r>
            <a:r>
              <a:rPr lang="tr-TR" sz="2800" b="1" baseline="-25000" dirty="0" err="1"/>
              <a:t>nh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Nemli havanın özgül ısısı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pnh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Nemli havanın entalpisi (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nh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Havanın </a:t>
            </a:r>
            <a:r>
              <a:rPr lang="tr-TR" sz="2800" b="1" dirty="0" err="1"/>
              <a:t>adyabatik</a:t>
            </a:r>
            <a:r>
              <a:rPr lang="tr-TR" sz="2800" b="1" dirty="0"/>
              <a:t> olarak nemlenmesi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Havanın kuru ve ıslak termometre sıcaklıkları (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h</a:t>
            </a:r>
            <a:r>
              <a:rPr lang="tr-TR" sz="2800" b="1" dirty="0"/>
              <a:t>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y</a:t>
            </a:r>
            <a:r>
              <a:rPr lang="tr-TR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281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Hava-Buhar Karışımlarının Nitelikleri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Çevremizdeki hava daima </a:t>
            </a:r>
            <a:r>
              <a:rPr lang="tr-TR" sz="2800" b="1" dirty="0">
                <a:solidFill>
                  <a:srgbClr val="00B0F0"/>
                </a:solidFill>
              </a:rPr>
              <a:t>bir miktar su buharı içerir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 buharı miktarı hava sıcaklığına bağlıdır.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Su buharı içeren havaya "</a:t>
            </a:r>
            <a:r>
              <a:rPr lang="tr-TR" sz="2800" b="1" dirty="0">
                <a:solidFill>
                  <a:srgbClr val="FF0000"/>
                </a:solidFill>
              </a:rPr>
              <a:t>nemli hava</a:t>
            </a:r>
            <a:r>
              <a:rPr lang="tr-TR" sz="2800" b="1" dirty="0"/>
              <a:t>" veya "rutubetli hava"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 nemli hava; kuru hava ve az miktarda su buharından oluşan ikili (</a:t>
            </a:r>
            <a:r>
              <a:rPr lang="en-US" sz="2800" b="1" dirty="0"/>
              <a:t>binary</a:t>
            </a:r>
            <a:r>
              <a:rPr lang="tr-TR" sz="2800" b="1" dirty="0"/>
              <a:t>) </a:t>
            </a:r>
            <a:r>
              <a:rPr lang="tr-TR" sz="2800" b="1" dirty="0">
                <a:solidFill>
                  <a:srgbClr val="00B050"/>
                </a:solidFill>
              </a:rPr>
              <a:t>bir karışımdır</a:t>
            </a:r>
            <a:r>
              <a:rPr lang="tr-TR" sz="2800" b="1" dirty="0"/>
              <a:t>.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33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7030A0"/>
                </a:solidFill>
              </a:rPr>
              <a:t>Havadaki su buharı</a:t>
            </a:r>
            <a:r>
              <a:rPr lang="tr-TR" sz="2800" b="1" dirty="0"/>
              <a:t>, gerçekte düşük basınç ve düşük sıcaklıkta "</a:t>
            </a:r>
            <a:r>
              <a:rPr lang="tr-TR" sz="2800" b="1" dirty="0">
                <a:solidFill>
                  <a:srgbClr val="FF0000"/>
                </a:solidFill>
              </a:rPr>
              <a:t>aşırı ısınmış buhar</a:t>
            </a:r>
            <a:r>
              <a:rPr lang="tr-TR" sz="2800" b="1" dirty="0"/>
              <a:t>" (</a:t>
            </a:r>
            <a:r>
              <a:rPr lang="en-US" sz="2800" b="1" dirty="0"/>
              <a:t>superheated steam</a:t>
            </a:r>
            <a:r>
              <a:rPr lang="tr-TR" sz="2800" b="1" dirty="0"/>
              <a:t>) olarak görülebilir.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Aşırı ısınmış buhar içeren hava bilindiği gibi, </a:t>
            </a:r>
            <a:r>
              <a:rPr lang="tr-TR" sz="2800" b="1" dirty="0">
                <a:solidFill>
                  <a:srgbClr val="00B0F0"/>
                </a:solidFill>
              </a:rPr>
              <a:t>berrak niteliktedir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Ancak, bazı koşullar altında eğer hava </a:t>
            </a:r>
            <a:r>
              <a:rPr lang="tr-TR" sz="2800" b="1" dirty="0">
                <a:solidFill>
                  <a:srgbClr val="00B050"/>
                </a:solidFill>
              </a:rPr>
              <a:t>süspansiyon halinde su damlacıkları </a:t>
            </a:r>
            <a:r>
              <a:rPr lang="tr-TR" sz="2800" b="1" dirty="0"/>
              <a:t>içeriyorsa, artık berraklığını kaybederek </a:t>
            </a:r>
            <a:r>
              <a:rPr lang="tr-TR" sz="2800" b="1" dirty="0">
                <a:solidFill>
                  <a:srgbClr val="7030A0"/>
                </a:solidFill>
              </a:rPr>
              <a:t>sis şeklinde </a:t>
            </a:r>
            <a:r>
              <a:rPr lang="tr-TR" sz="2800" b="1" dirty="0"/>
              <a:t>bir görüntü kazanır. </a:t>
            </a:r>
          </a:p>
        </p:txBody>
      </p:sp>
    </p:spTree>
    <p:extLst>
      <p:ext uri="{BB962C8B-B14F-4D97-AF65-F5344CB8AC3E}">
        <p14:creationId xmlns:p14="http://schemas.microsoft.com/office/powerpoint/2010/main" val="11246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Kurutma ve evaporasyon başta olmak üzere, birçok gıda prosesinde buhar ve baharın nitelikleri ile yakın ilişki içinde bulunmak zorunludur.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nedenle, buhar ve buharlaşma ile ilgili terimlerin anlamlarına açıklık getirmek gerekmektedir.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bağlamda buharlaşma ve </a:t>
            </a:r>
            <a:r>
              <a:rPr lang="tr-TR" sz="2800" b="1" dirty="0">
                <a:solidFill>
                  <a:srgbClr val="FF0000"/>
                </a:solidFill>
              </a:rPr>
              <a:t>buharla ilgili başlıca terimlere</a:t>
            </a:r>
            <a:r>
              <a:rPr lang="tr-TR" sz="2800" b="1" dirty="0"/>
              <a:t> aşağıda kısaca yer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376965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Doyma basıncı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  <a:r>
              <a:rPr lang="tr-TR" sz="2800" b="1" dirty="0"/>
              <a:t>Belli bir sıcaklıktaki bir sıvının buharlaştığı basınca, "</a:t>
            </a:r>
            <a:r>
              <a:rPr lang="tr-TR" sz="2800" b="1" dirty="0">
                <a:solidFill>
                  <a:srgbClr val="FF0000"/>
                </a:solidFill>
              </a:rPr>
              <a:t>doyma basıncı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100°C'deki suyun doyma basıncı 1 atm (101.3 kPa), 60°C'de ise, 19.9 </a:t>
            </a:r>
            <a:r>
              <a:rPr lang="tr-TR" sz="2800" b="1" dirty="0" err="1"/>
              <a:t>kPa'dır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bir </a:t>
            </a:r>
            <a:r>
              <a:rPr lang="tr-TR" sz="2800" b="1" dirty="0">
                <a:solidFill>
                  <a:srgbClr val="7030A0"/>
                </a:solidFill>
              </a:rPr>
              <a:t>sıvının buharının sıcaklığı</a:t>
            </a:r>
            <a:r>
              <a:rPr lang="tr-TR" sz="2800" b="1" dirty="0"/>
              <a:t>, doyma sıcaklığının üzerindeyse buna "</a:t>
            </a:r>
            <a:r>
              <a:rPr lang="tr-TR" sz="2800" b="1" dirty="0">
                <a:solidFill>
                  <a:srgbClr val="FF0000"/>
                </a:solidFill>
              </a:rPr>
              <a:t>aşırı ısınmış buhar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11607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Doyma sıcaklığı: </a:t>
            </a:r>
            <a:r>
              <a:rPr lang="tr-TR" sz="2800" b="1" dirty="0"/>
              <a:t>Belli düzeyde bir basınç altındaki bir sıvının buharlaşma sıcaklığına, "</a:t>
            </a:r>
            <a:r>
              <a:rPr lang="tr-TR" sz="2800" b="1" dirty="0">
                <a:solidFill>
                  <a:srgbClr val="FF0000"/>
                </a:solidFill>
              </a:rPr>
              <a:t>doyma sıcaklığı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1 atm (101.3 kPa) basınç altında suyun doyma sıcaklığı 100°C, buna karşın 19.9 kPa basınç altında ise, 60°C'dir. </a:t>
            </a:r>
          </a:p>
        </p:txBody>
      </p:sp>
    </p:spTree>
    <p:extLst>
      <p:ext uri="{BB962C8B-B14F-4D97-AF65-F5344CB8AC3E}">
        <p14:creationId xmlns:p14="http://schemas.microsoft.com/office/powerpoint/2010/main" val="17060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Doymuş sıvı: </a:t>
            </a:r>
            <a:r>
              <a:rPr lang="tr-TR" sz="2800" b="1" dirty="0"/>
              <a:t>Eğer bir sıvı, doyma basıncı ve doyma sıcaklığında olmasına rağmen hala sıvı fazda bulunuyorsa "</a:t>
            </a:r>
            <a:r>
              <a:rPr lang="tr-TR" sz="2800" b="1" dirty="0">
                <a:solidFill>
                  <a:srgbClr val="FF0000"/>
                </a:solidFill>
              </a:rPr>
              <a:t>doymuş sıvı</a:t>
            </a:r>
            <a:r>
              <a:rPr lang="tr-TR" sz="2800" b="1" dirty="0"/>
              <a:t>" veya "</a:t>
            </a:r>
            <a:r>
              <a:rPr lang="tr-TR" sz="2800" b="1" dirty="0">
                <a:solidFill>
                  <a:srgbClr val="FF0000"/>
                </a:solidFill>
              </a:rPr>
              <a:t>doygun sıvı</a:t>
            </a:r>
            <a:r>
              <a:rPr lang="tr-TR" sz="2800" b="1" dirty="0"/>
              <a:t>" olarak 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Aşırı soğumuş sıvı: </a:t>
            </a:r>
            <a:r>
              <a:rPr lang="tr-TR" sz="2800" b="1" dirty="0"/>
              <a:t>Eğer bir sıvı, doyma basıncında olduğu halde sıcaklığı doyma sıcaklığının altında ise "</a:t>
            </a:r>
            <a:r>
              <a:rPr lang="tr-TR" sz="2800" b="1" dirty="0">
                <a:solidFill>
                  <a:srgbClr val="FF0000"/>
                </a:solidFill>
              </a:rPr>
              <a:t>aşırı soğumuş sıvı</a:t>
            </a:r>
            <a:r>
              <a:rPr lang="tr-TR" sz="2800" b="1" dirty="0"/>
              <a:t>" olarak adlandırılır.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1695131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00B050"/>
                </a:solidFill>
              </a:rPr>
              <a:t>Psikrometre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13421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Aşırı ısınmış buhar: </a:t>
            </a:r>
            <a:r>
              <a:rPr lang="tr-TR" sz="2800" b="1" dirty="0"/>
              <a:t>Eğer bir buharın sıcaklığı, o sırada sıvı üzerinde egemen olan basınçtaki doyma sıcaklığından daha yüksekse, bu buhar "aşırı ısınmış buhar" olarak anılır.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Doymuş buhar: </a:t>
            </a:r>
            <a:r>
              <a:rPr lang="tr-TR" sz="2800" b="1" dirty="0"/>
              <a:t>Eğer bir sıvı, doyma basıncı ve doyma sıcaklığında buhar haline dönüşmüşse buna "doymuş buhar" veya, "</a:t>
            </a:r>
            <a:r>
              <a:rPr lang="tr-TR" sz="2800" b="1" dirty="0">
                <a:solidFill>
                  <a:srgbClr val="FF0000"/>
                </a:solidFill>
              </a:rPr>
              <a:t>doygun buhar</a:t>
            </a:r>
            <a:r>
              <a:rPr lang="tr-TR" sz="2800" b="1" dirty="0"/>
              <a:t>" denir.</a:t>
            </a:r>
          </a:p>
        </p:txBody>
      </p:sp>
    </p:spTree>
    <p:extLst>
      <p:ext uri="{BB962C8B-B14F-4D97-AF65-F5344CB8AC3E}">
        <p14:creationId xmlns:p14="http://schemas.microsoft.com/office/powerpoint/2010/main" val="315513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Nemli Havanın Basıncı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 ve su buharı karışımları tam olarak ideal gaz yasalarına uymasa da yaklaşık </a:t>
            </a:r>
            <a:r>
              <a:rPr lang="tr-TR" sz="2800" b="1" dirty="0">
                <a:solidFill>
                  <a:srgbClr val="FF0000"/>
                </a:solidFill>
              </a:rPr>
              <a:t>3 atm basınca </a:t>
            </a:r>
            <a:r>
              <a:rPr lang="tr-TR" sz="2800" b="1" dirty="0"/>
              <a:t>kadar bu yasalara önemli düzeyde uyduğu kabul edilmektedir.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göre, daha önce değinilmiş bulunan </a:t>
            </a:r>
            <a:r>
              <a:rPr lang="tr-TR" sz="2800" b="1" dirty="0" err="1">
                <a:solidFill>
                  <a:srgbClr val="FF0000"/>
                </a:solidFill>
              </a:rPr>
              <a:t>Dalton</a:t>
            </a:r>
            <a:r>
              <a:rPr lang="tr-TR" sz="2800" b="1" dirty="0">
                <a:solidFill>
                  <a:srgbClr val="FF0000"/>
                </a:solidFill>
              </a:rPr>
              <a:t> yasası</a:t>
            </a:r>
            <a:r>
              <a:rPr lang="tr-TR" sz="2800" b="1" dirty="0"/>
              <a:t> uyarınca nemli havanın basıncı, içermekte olduğu kuru hava ve su buharı kısmi basınçlarının toplamına eşittir.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49302" y="5733256"/>
            <a:ext cx="2693366" cy="735779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</a:pPr>
            <a:r>
              <a:rPr lang="tr-TR" sz="3200" b="1" dirty="0">
                <a:solidFill>
                  <a:srgbClr val="FF0000"/>
                </a:solidFill>
              </a:rPr>
              <a:t>P</a:t>
            </a:r>
            <a:r>
              <a:rPr lang="tr-TR" sz="3200" b="1" baseline="-25000" dirty="0">
                <a:solidFill>
                  <a:srgbClr val="FF0000"/>
                </a:solidFill>
              </a:rPr>
              <a:t>B</a:t>
            </a:r>
            <a:r>
              <a:rPr lang="tr-TR" sz="3200" b="1" dirty="0">
                <a:solidFill>
                  <a:srgbClr val="FF0000"/>
                </a:solidFill>
              </a:rPr>
              <a:t> = </a:t>
            </a:r>
            <a:r>
              <a:rPr lang="tr-TR" sz="3200" b="1" dirty="0" err="1">
                <a:solidFill>
                  <a:srgbClr val="FF0000"/>
                </a:solidFill>
              </a:rPr>
              <a:t>p</a:t>
            </a:r>
            <a:r>
              <a:rPr lang="tr-TR" sz="3200" b="1" baseline="-25000" dirty="0" err="1">
                <a:solidFill>
                  <a:srgbClr val="FF0000"/>
                </a:solidFill>
              </a:rPr>
              <a:t>kh</a:t>
            </a:r>
            <a:r>
              <a:rPr lang="tr-TR" sz="3200" b="1" dirty="0">
                <a:solidFill>
                  <a:srgbClr val="FF0000"/>
                </a:solidFill>
              </a:rPr>
              <a:t> + </a:t>
            </a:r>
            <a:r>
              <a:rPr lang="tr-TR" sz="3200" b="1" dirty="0" err="1">
                <a:solidFill>
                  <a:srgbClr val="FF0000"/>
                </a:solidFill>
              </a:rPr>
              <a:t>p</a:t>
            </a:r>
            <a:r>
              <a:rPr lang="tr-TR" sz="3200" b="1" baseline="-25000" dirty="0" err="1">
                <a:solidFill>
                  <a:srgbClr val="FF0000"/>
                </a:solidFill>
              </a:rPr>
              <a:t>sb</a:t>
            </a:r>
            <a:endParaRPr lang="tr-TR" sz="3200" b="1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02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Nemli Havanın </a:t>
            </a:r>
            <a:r>
              <a:rPr lang="tr-TR" sz="4000" b="1" dirty="0" err="1"/>
              <a:t>Çiğlenme</a:t>
            </a:r>
            <a:r>
              <a:rPr lang="tr-TR" sz="4000" b="1" dirty="0"/>
              <a:t> Noktası (T</a:t>
            </a:r>
            <a:r>
              <a:rPr lang="tr-TR" sz="4000" b="1" baseline="-25000" dirty="0"/>
              <a:t>Ç</a:t>
            </a:r>
            <a:r>
              <a:rPr lang="tr-TR" sz="4000" b="1" dirty="0"/>
              <a:t>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Nemli havanın sıcaklığı eğer, içerdiği su buharının kısmi basıncına eşdeğer olan </a:t>
            </a:r>
            <a:r>
              <a:rPr lang="tr-TR" sz="2800" b="1"/>
              <a:t>"</a:t>
            </a:r>
            <a:r>
              <a:rPr lang="tr-TR" sz="2800" b="1">
                <a:solidFill>
                  <a:srgbClr val="FF0000"/>
                </a:solidFill>
              </a:rPr>
              <a:t>doyma </a:t>
            </a:r>
            <a:r>
              <a:rPr lang="tr-TR" sz="2800" b="1" dirty="0">
                <a:solidFill>
                  <a:srgbClr val="FF0000"/>
                </a:solidFill>
              </a:rPr>
              <a:t>sıcaklığına</a:t>
            </a:r>
            <a:r>
              <a:rPr lang="tr-TR" sz="2800" b="1" dirty="0"/>
              <a:t>" düşürülürse, </a:t>
            </a:r>
            <a:r>
              <a:rPr lang="tr-TR" sz="2800" b="1" dirty="0">
                <a:solidFill>
                  <a:srgbClr val="00B0F0"/>
                </a:solidFill>
              </a:rPr>
              <a:t>hava neme doyar </a:t>
            </a:r>
            <a:r>
              <a:rPr lang="tr-TR" sz="2800" b="1" dirty="0"/>
              <a:t>yani; doyma noktasına ulaşır.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İşte bu sıcaklığa "</a:t>
            </a:r>
            <a:r>
              <a:rPr lang="tr-TR" sz="2800" b="1" dirty="0" err="1">
                <a:solidFill>
                  <a:srgbClr val="FF0000"/>
                </a:solidFill>
              </a:rPr>
              <a:t>çiğlenme</a:t>
            </a:r>
            <a:r>
              <a:rPr lang="tr-TR" sz="2800" b="1" dirty="0">
                <a:solidFill>
                  <a:srgbClr val="FF0000"/>
                </a:solidFill>
              </a:rPr>
              <a:t> noktası sıcaklığı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152284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/>
              <a:t>Çiğlenme</a:t>
            </a:r>
            <a:r>
              <a:rPr lang="tr-TR" sz="2800" b="1" dirty="0"/>
              <a:t> noktası genellikle şu şekilde de tanımlanır: Eğer bir nemli hava, </a:t>
            </a:r>
            <a:r>
              <a:rPr lang="tr-TR" sz="2800" b="1" dirty="0">
                <a:solidFill>
                  <a:srgbClr val="00B050"/>
                </a:solidFill>
              </a:rPr>
              <a:t>sabit basınç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sabit mutlak nemde </a:t>
            </a:r>
            <a:r>
              <a:rPr lang="tr-TR" sz="2800" b="1" dirty="0"/>
              <a:t>soğutulursa, doyma noktası denen bir sıcaklığa erişilir.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bu noktada sıcaklık biraz daha düşürülürse, havadaki su buharının </a:t>
            </a:r>
            <a:r>
              <a:rPr lang="tr-TR" sz="2800" b="1" dirty="0">
                <a:solidFill>
                  <a:srgbClr val="00B0F0"/>
                </a:solidFill>
              </a:rPr>
              <a:t>bir kısmı yoğunlaşmaya </a:t>
            </a:r>
            <a:r>
              <a:rPr lang="tr-TR" sz="2800" b="1" dirty="0"/>
              <a:t>başlar.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Yoğunlaşmanın başladığı sıcaklığa "</a:t>
            </a:r>
            <a:r>
              <a:rPr lang="tr-TR" sz="2800" b="1" dirty="0" err="1">
                <a:solidFill>
                  <a:srgbClr val="FF0000"/>
                </a:solidFill>
              </a:rPr>
              <a:t>çiğlenme</a:t>
            </a:r>
            <a:r>
              <a:rPr lang="tr-TR" sz="2800" b="1" dirty="0">
                <a:solidFill>
                  <a:srgbClr val="FF0000"/>
                </a:solidFill>
              </a:rPr>
              <a:t> noktası sıcaklığı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22536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Kısmi buhar basıncı </a:t>
            </a:r>
            <a:r>
              <a:rPr lang="tr-TR" sz="2800" b="1" dirty="0"/>
              <a:t>bilinen bir nemli havanın </a:t>
            </a:r>
            <a:r>
              <a:rPr lang="tr-TR" sz="2800" b="1" dirty="0" err="1"/>
              <a:t>çiğlenme</a:t>
            </a:r>
            <a:r>
              <a:rPr lang="tr-TR" sz="2800" b="1" dirty="0"/>
              <a:t> noktası, </a:t>
            </a:r>
            <a:r>
              <a:rPr lang="tr-TR" sz="2800" b="1" dirty="0">
                <a:solidFill>
                  <a:srgbClr val="00B0F0"/>
                </a:solidFill>
              </a:rPr>
              <a:t>buhar tablosundan bulunabilir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su buharı kısmi basıncı 3.1599 kPa olan bir nemli havanın </a:t>
            </a:r>
            <a:r>
              <a:rPr lang="tr-TR" sz="2800" b="1" dirty="0" err="1"/>
              <a:t>çiğlenme</a:t>
            </a:r>
            <a:r>
              <a:rPr lang="tr-TR" sz="2800" b="1" dirty="0"/>
              <a:t> noktası sıcaklığı 25°C'dir.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085" t="63636" r="11207"/>
          <a:stretch/>
        </p:blipFill>
        <p:spPr>
          <a:xfrm>
            <a:off x="1511189" y="3356992"/>
            <a:ext cx="936959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7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Mutlak nem (X)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Nemli havada, </a:t>
            </a:r>
            <a:r>
              <a:rPr lang="tr-TR" sz="2800" b="1" dirty="0">
                <a:solidFill>
                  <a:srgbClr val="FF0000"/>
                </a:solidFill>
              </a:rPr>
              <a:t>birim kuru hava kütlesi başına düşen su buharı kütlesine</a:t>
            </a:r>
            <a:r>
              <a:rPr lang="tr-TR" sz="2800" b="1" dirty="0"/>
              <a:t>, o havanın mutlak nemi (X)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Mutlak nemin birimi çoğunlukla, "</a:t>
            </a:r>
            <a:r>
              <a:rPr lang="tr-TR" sz="2800" b="1" dirty="0">
                <a:solidFill>
                  <a:srgbClr val="FF0000"/>
                </a:solidFill>
              </a:rPr>
              <a:t>kg-su/kg-kuru hava</a:t>
            </a:r>
            <a:r>
              <a:rPr lang="tr-TR" sz="2800" b="1" dirty="0"/>
              <a:t>" (kısaltılmış olarak kg-su/kg-KH) olarak benimsenmişse de bazen "</a:t>
            </a:r>
            <a:r>
              <a:rPr lang="tr-TR" sz="2800" b="1" dirty="0">
                <a:solidFill>
                  <a:srgbClr val="00B050"/>
                </a:solidFill>
              </a:rPr>
              <a:t>g-su/kg-KH</a:t>
            </a:r>
            <a:r>
              <a:rPr lang="tr-TR" sz="2800" b="1" dirty="0"/>
              <a:t>" şeklinde verildiği de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391485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Mutlak nem terimi yerine "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nem oranı</a:t>
                </a:r>
                <a:r>
                  <a:rPr lang="tr-TR" sz="2800" b="1" dirty="0"/>
                  <a:t>" veya "</a:t>
                </a:r>
                <a:r>
                  <a:rPr lang="tr-TR" sz="2800" b="1" dirty="0">
                    <a:solidFill>
                      <a:srgbClr val="0070C0"/>
                    </a:solidFill>
                  </a:rPr>
                  <a:t>özgül nem</a:t>
                </a:r>
                <a:r>
                  <a:rPr lang="tr-TR" sz="2800" b="1" dirty="0"/>
                  <a:t>" gibi diğer bazı terimler de kullanılmaktadır.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Mutlak nem çeşitli parametreler kullanılarak farklı eşitlikler yardımıyla hesaplanabilmektedir.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𝟏𝟖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𝟎𝟏𝟓</m:t>
                          </m:r>
                        </m:num>
                        <m:den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𝟐𝟖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𝟗𝟔𝟒𝟓</m:t>
                          </m:r>
                        </m:den>
                      </m:f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𝒌𝒉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𝟔𝟐𝟐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  <a:blipFill>
                <a:blip r:embed="rId2"/>
                <a:stretch>
                  <a:fillRect l="-780" r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587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𝟔𝟐𝟐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𝒌𝒉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3600" b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𝟔𝟐𝟐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36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442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Örnek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Bir nemli havanın atmosferik basınçta (101.325 kPa) mutlak nemi 0.034 kg-su/kg-KH ise, bu havanın su buhar, kısmi basıncını (</a:t>
                </a:r>
                <a:r>
                  <a:rPr lang="tr-TR" sz="2800" b="1" dirty="0" err="1"/>
                  <a:t>p</a:t>
                </a:r>
                <a:r>
                  <a:rPr lang="tr-TR" sz="2800" b="1" baseline="-25000" dirty="0" err="1"/>
                  <a:t>sb</a:t>
                </a:r>
                <a:r>
                  <a:rPr lang="tr-TR" sz="2800" b="1" dirty="0"/>
                  <a:t>) hesaplayınız.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Çözüm</a:t>
                </a:r>
                <a:r>
                  <a:rPr lang="tr-TR" sz="2800" dirty="0"/>
                  <a:t>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𝐗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𝟔𝟐𝟐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3600" b="1" dirty="0"/>
              </a:p>
              <a:p>
                <a:pPr>
                  <a:lnSpc>
                    <a:spcPct val="150000"/>
                  </a:lnSpc>
                </a:pP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7988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</p:spPr>
            <p:txBody>
              <a:bodyPr>
                <a:noAutofit/>
              </a:bodyPr>
              <a:lstStyle/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smtClean="0">
                          <a:latin typeface="Cambria Math" panose="02040503050406030204" pitchFamily="18" charset="0"/>
                        </a:rPr>
                        <m:t>034</m:t>
                      </m:r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622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sb</m:t>
                              </m:r>
                            </m:sub>
                          </m:sSub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101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325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sb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034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622</m:t>
                          </m:r>
                        </m:den>
                      </m:f>
                      <m:r>
                        <a:rPr lang="tr-TR" sz="28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055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sb</m:t>
                              </m:r>
                            </m:sub>
                          </m:sSub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101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325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sb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𝟎𝟓𝟓</m:t>
                      </m:r>
                      <m:d>
                        <m:d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𝟏𝟎𝟏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𝟑𝟐𝟓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 sz="2800">
                                  <a:latin typeface="Cambria Math" panose="02040503050406030204" pitchFamily="18" charset="0"/>
                                </a:rPr>
                                <m:t>sb</m:t>
                              </m:r>
                            </m:sub>
                          </m:sSub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𝟎𝟓𝟓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𝟎𝟓𝟓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𝟎𝟓𝟓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800">
                              <a:latin typeface="Cambria Math" panose="02040503050406030204" pitchFamily="18" charset="0"/>
                            </a:rPr>
                            <m:t>sb</m:t>
                          </m:r>
                        </m:sub>
                      </m:sSub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𝟓𝟕</m:t>
                          </m:r>
                        </m:num>
                        <m:den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𝟎𝟓𝟓</m:t>
                          </m:r>
                        </m:den>
                      </m:f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𝟐𝟖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𝒌𝑷𝒂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  <a:blipFill>
                <a:blip r:embed="rId2"/>
                <a:stretch>
                  <a:fillRect b="-9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34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800" b="1" dirty="0">
                <a:solidFill>
                  <a:srgbClr val="00B050"/>
                </a:solidFill>
              </a:rPr>
              <a:t>Psikrometre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Psikrometri, genelde "</a:t>
            </a:r>
            <a:r>
              <a:rPr lang="tr-TR" sz="2800" b="1" dirty="0">
                <a:solidFill>
                  <a:srgbClr val="00B050"/>
                </a:solidFill>
              </a:rPr>
              <a:t>gaz - su buharı</a:t>
            </a:r>
            <a:r>
              <a:rPr lang="tr-TR" sz="2800" b="1" dirty="0"/>
              <a:t>" karışımlarının, özellikle de "</a:t>
            </a:r>
            <a:r>
              <a:rPr lang="tr-TR" sz="2800" b="1" dirty="0">
                <a:solidFill>
                  <a:srgbClr val="FF0000"/>
                </a:solidFill>
              </a:rPr>
              <a:t>hava-su buharı</a:t>
            </a:r>
            <a:r>
              <a:rPr lang="tr-TR" sz="2800" b="1" dirty="0"/>
              <a:t>" karışımlarının </a:t>
            </a:r>
            <a:r>
              <a:rPr lang="tr-TR" sz="2800" b="1" dirty="0">
                <a:solidFill>
                  <a:srgbClr val="FF0000"/>
                </a:solidFill>
              </a:rPr>
              <a:t>termodinamik nitelikleriyle </a:t>
            </a:r>
            <a:r>
              <a:rPr lang="tr-TR" sz="2800" b="1" dirty="0"/>
              <a:t>ilgili bir bilim dalıdır.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Gaz ve buhar iki ayrı terim olmakla birlikte aslında çok farklı şeyler değillerdir. </a:t>
            </a:r>
          </a:p>
        </p:txBody>
      </p:sp>
    </p:spTree>
    <p:extLst>
      <p:ext uri="{BB962C8B-B14F-4D97-AF65-F5344CB8AC3E}">
        <p14:creationId xmlns:p14="http://schemas.microsoft.com/office/powerpoint/2010/main" val="340161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Bağıl nem (</a:t>
            </a:r>
            <a:r>
              <a:rPr lang="tr-TR" b="1" dirty="0" err="1"/>
              <a:t>W</a:t>
            </a:r>
            <a:r>
              <a:rPr lang="tr-TR" b="1" baseline="-25000" dirty="0" err="1"/>
              <a:t>r</a:t>
            </a:r>
            <a:r>
              <a:rPr lang="tr-TR" b="1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Bir nemli havanın su buharı kısmi basıncının, bu hava ile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aynı basınç ve sıcaklıktaki </a:t>
                </a:r>
                <a:r>
                  <a:rPr lang="tr-TR" sz="2800" b="1" dirty="0"/>
                  <a:t>neme doymuş havanın su buharı kısmi basıncına (doyma basıncı) oranına "bağıl nem" veya diğer isimlendirmeyle "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nisbi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nem</a:t>
                </a:r>
                <a:r>
                  <a:rPr lang="tr-TR" sz="2800" b="1" dirty="0"/>
                  <a:t>" denir.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𝒔𝒃𝒅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𝟏𝟎𝟎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                        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𝒔𝒃𝒅</m:t>
                              </m:r>
                            </m:sub>
                          </m:sSub>
                        </m:den>
                      </m:f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 r="-13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038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Bağıl nem, havadaki su buharının miktarını belirten bir değer değildir.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Ancak, havanın bulunduğu sıcaklıkta taşıyabileceği maksimum su buharı kıyasla, halen ne oranda su buharı taşımakta olduğunu ifade eden bir değerdir.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bağıl nemin birimi söz konusu değildir, </a:t>
            </a:r>
            <a:r>
              <a:rPr lang="tr-TR" sz="2800" b="1" dirty="0">
                <a:solidFill>
                  <a:srgbClr val="FF0000"/>
                </a:solidFill>
              </a:rPr>
              <a:t>yüzde oranı şeklinde ifade edilir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988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 sıcaklığı yükseldikçe, havanın taşıyabileceği su miktarı artmaktadır (Tablo 4.2).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907730"/>
              </p:ext>
            </p:extLst>
          </p:nvPr>
        </p:nvGraphicFramePr>
        <p:xfrm>
          <a:off x="1576948" y="1988840"/>
          <a:ext cx="9238073" cy="438912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618413">
                  <a:extLst>
                    <a:ext uri="{9D8B030D-6E8A-4147-A177-3AD203B41FA5}">
                      <a16:colId xmlns:a16="http://schemas.microsoft.com/office/drawing/2014/main" val="988694802"/>
                    </a:ext>
                  </a:extLst>
                </a:gridCol>
                <a:gridCol w="4619660">
                  <a:extLst>
                    <a:ext uri="{9D8B030D-6E8A-4147-A177-3AD203B41FA5}">
                      <a16:colId xmlns:a16="http://schemas.microsoft.com/office/drawing/2014/main" val="1036439638"/>
                    </a:ext>
                  </a:extLst>
                </a:gridCol>
              </a:tblGrid>
              <a:tr h="365301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Kuru termometre sıcaklığı, °C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Doyma nemi, kg-su/kg-KH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244508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0.00378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2042769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5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0.00530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9546890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10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0.00760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98919192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15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0.01090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0008163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20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0.01480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3530224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25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0.02010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0838708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30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0.02720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9026127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35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0.03630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2193922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40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0.04850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8516823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45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0.06500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5211518"/>
                  </a:ext>
                </a:extLst>
              </a:tr>
              <a:tr h="365301"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dirty="0">
                          <a:effectLst/>
                        </a:rPr>
                        <a:t>50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0.08790</a:t>
                      </a:r>
                      <a:endParaRPr lang="tr-TR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3293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12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havanın bağıl nemi, sıcaklığa bağlıdır.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Havanın bağıl nemi verilirken mutlaka </a:t>
            </a:r>
            <a:r>
              <a:rPr lang="tr-TR" sz="2800" b="1" dirty="0">
                <a:solidFill>
                  <a:srgbClr val="FF0000"/>
                </a:solidFill>
              </a:rPr>
              <a:t>sıcaklığın da belirtilmesi </a:t>
            </a:r>
            <a:r>
              <a:rPr lang="tr-TR" sz="2800" b="1" dirty="0"/>
              <a:t>gerekmektedir.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30486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Nemli havanın özgül hacmi (</a:t>
            </a:r>
            <a:r>
              <a:rPr lang="tr-TR" b="1" dirty="0" err="1"/>
              <a:t>V</a:t>
            </a:r>
            <a:r>
              <a:rPr lang="tr-TR" b="1" baseline="-25000" dirty="0" err="1"/>
              <a:t>nh</a:t>
            </a:r>
            <a:r>
              <a:rPr lang="tr-TR" b="1" dirty="0"/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1 kg kuru havanın ve beraberinde bulunan su buharının hacimleri toplamına "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nemli havanın özgül hacmi</a:t>
                </a:r>
                <a:r>
                  <a:rPr lang="tr-TR" sz="2800" b="1" dirty="0"/>
                  <a:t>" veya sadece "nemli hacim" denir.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Özgül hacmin birimi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m</a:t>
                </a:r>
                <a:r>
                  <a:rPr lang="tr-TR" sz="2800" b="1" baseline="30000" dirty="0">
                    <a:solidFill>
                      <a:srgbClr val="FF0000"/>
                    </a:solidFill>
                  </a:rPr>
                  <a:t>3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/ kg-</a:t>
                </a:r>
                <a:r>
                  <a:rPr lang="tr-TR" sz="2800" b="1" dirty="0" err="1">
                    <a:solidFill>
                      <a:srgbClr val="FF0000"/>
                    </a:solidFill>
                  </a:rPr>
                  <a:t>KH</a:t>
                </a:r>
                <a:r>
                  <a:rPr lang="tr-TR" sz="2800" b="1" dirty="0" err="1"/>
                  <a:t>'dır</a:t>
                </a:r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𝒏𝒉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𝟎𝟖𝟐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𝟐𝟗</m:t>
                              </m:r>
                            </m:den>
                          </m:f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𝑿</m:t>
                              </m:r>
                            </m:num>
                            <m:den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𝟏𝟖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 r="-11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885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Nemli havanın özgül ısısı (</a:t>
            </a:r>
            <a:r>
              <a:rPr lang="tr-TR" b="1" dirty="0" err="1"/>
              <a:t>c</a:t>
            </a:r>
            <a:r>
              <a:rPr lang="tr-TR" b="1" baseline="-25000" dirty="0" err="1"/>
              <a:t>pnh</a:t>
            </a:r>
            <a:r>
              <a:rPr lang="tr-TR" b="1" dirty="0"/>
              <a:t>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Hava-su buharı karışımlarının özgül ısısı; "1 kg kuru hava ve beraberinde su buharından oluşan karışımın sıcaklığını 1°C yükseltmek için gerekli ısı miktarı" olarak tanımlanır.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Birimi, </a:t>
            </a:r>
            <a:r>
              <a:rPr lang="tr-TR" sz="2800" b="1" dirty="0">
                <a:solidFill>
                  <a:srgbClr val="FF0000"/>
                </a:solidFill>
              </a:rPr>
              <a:t>kJ/kg-KH °C</a:t>
            </a:r>
            <a:r>
              <a:rPr lang="tr-TR" sz="2800" b="1" dirty="0"/>
              <a:t>'dir. </a:t>
            </a:r>
          </a:p>
        </p:txBody>
      </p:sp>
    </p:spTree>
    <p:extLst>
      <p:ext uri="{BB962C8B-B14F-4D97-AF65-F5344CB8AC3E}">
        <p14:creationId xmlns:p14="http://schemas.microsoft.com/office/powerpoint/2010/main" val="73549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Kuru havanın </a:t>
            </a:r>
            <a:r>
              <a:rPr lang="tr-TR" sz="2800" b="1" dirty="0"/>
              <a:t>özgül ısısının </a:t>
            </a:r>
            <a:r>
              <a:rPr lang="tr-TR" sz="2800" b="1" dirty="0">
                <a:solidFill>
                  <a:srgbClr val="FF0000"/>
                </a:solidFill>
              </a:rPr>
              <a:t>1.005 kJ/kg-KH °C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su </a:t>
            </a:r>
            <a:r>
              <a:rPr lang="tr-TR" sz="2800" b="1" dirty="0"/>
              <a:t>buharının özgül ısısının </a:t>
            </a:r>
            <a:r>
              <a:rPr lang="tr-TR" sz="2800" b="1" dirty="0">
                <a:solidFill>
                  <a:srgbClr val="00B0F0"/>
                </a:solidFill>
              </a:rPr>
              <a:t>1.88 kJ/kg °C </a:t>
            </a:r>
            <a:r>
              <a:rPr lang="tr-TR" sz="2800" b="1" dirty="0"/>
              <a:t>olduğu dikkate alınınca, </a:t>
            </a:r>
            <a:r>
              <a:rPr lang="tr-TR" sz="2800" b="1" dirty="0">
                <a:solidFill>
                  <a:srgbClr val="00B050"/>
                </a:solidFill>
              </a:rPr>
              <a:t>mutlak nemi </a:t>
            </a:r>
            <a:r>
              <a:rPr lang="tr-TR" sz="2800" b="1" dirty="0"/>
              <a:t>(X) olan bir nemli havanın özgül ısısı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pnh</a:t>
            </a:r>
            <a:r>
              <a:rPr lang="tr-TR" sz="2800" b="1" dirty="0"/>
              <a:t>)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C</a:t>
            </a:r>
            <a:r>
              <a:rPr lang="tr-TR" sz="2800" b="1" baseline="-25000" dirty="0" err="1"/>
              <a:t>pnh</a:t>
            </a:r>
            <a:r>
              <a:rPr lang="tr-TR" sz="2800" b="1" dirty="0"/>
              <a:t> = 1.005 + 1.88 X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73209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Nemli havanın entalpisi (</a:t>
            </a:r>
            <a:r>
              <a:rPr lang="tr-TR" b="1" dirty="0" err="1"/>
              <a:t>H</a:t>
            </a:r>
            <a:r>
              <a:rPr lang="tr-TR" b="1" baseline="-25000" dirty="0" err="1"/>
              <a:t>nh</a:t>
            </a:r>
            <a:r>
              <a:rPr lang="tr-TR" b="1" dirty="0"/>
              <a:t>)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H</a:t>
            </a:r>
            <a:r>
              <a:rPr lang="tr-TR" sz="2800" b="1" baseline="-25000" dirty="0" err="1"/>
              <a:t>nh</a:t>
            </a:r>
            <a:r>
              <a:rPr lang="tr-TR" sz="2800" b="1" dirty="0"/>
              <a:t> =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ph</a:t>
            </a:r>
            <a:r>
              <a:rPr lang="tr-TR" sz="2800" b="1" dirty="0"/>
              <a:t> + 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pb</a:t>
            </a:r>
            <a:r>
              <a:rPr lang="tr-TR" sz="2800" b="1" dirty="0"/>
              <a:t> X) T + H</a:t>
            </a:r>
            <a:r>
              <a:rPr lang="tr-TR" sz="2800" b="1" baseline="-25000" dirty="0"/>
              <a:t>L0</a:t>
            </a:r>
            <a:r>
              <a:rPr lang="tr-TR" sz="2800" b="1" dirty="0"/>
              <a:t> X</a:t>
            </a:r>
          </a:p>
          <a:p>
            <a:r>
              <a:rPr lang="tr-TR" sz="2800" b="1" dirty="0" err="1"/>
              <a:t>H</a:t>
            </a:r>
            <a:r>
              <a:rPr lang="tr-TR" sz="2800" b="1" baseline="-25000" dirty="0" err="1"/>
              <a:t>nh</a:t>
            </a:r>
            <a:r>
              <a:rPr lang="tr-TR" sz="2800" b="1" dirty="0"/>
              <a:t>: Nemli havanın entalpisi, kJ/kg-KH, </a:t>
            </a:r>
          </a:p>
          <a:p>
            <a:r>
              <a:rPr lang="tr-TR" sz="2800" b="1" dirty="0" err="1"/>
              <a:t>c</a:t>
            </a:r>
            <a:r>
              <a:rPr lang="tr-TR" sz="2800" b="1" baseline="-25000" dirty="0" err="1"/>
              <a:t>ph</a:t>
            </a:r>
            <a:r>
              <a:rPr lang="tr-TR" sz="2800" b="1" dirty="0"/>
              <a:t> : Kuru havanın özgül ısısı, </a:t>
            </a:r>
            <a:r>
              <a:rPr lang="tr-TR" sz="2800" b="1" dirty="0">
                <a:solidFill>
                  <a:srgbClr val="FF0000"/>
                </a:solidFill>
              </a:rPr>
              <a:t>1.005</a:t>
            </a:r>
            <a:r>
              <a:rPr lang="tr-TR" sz="2800" b="1" dirty="0"/>
              <a:t> kJ/kg-KH °C, </a:t>
            </a:r>
          </a:p>
          <a:p>
            <a:r>
              <a:rPr lang="tr-TR" sz="2800" b="1" dirty="0" err="1"/>
              <a:t>c</a:t>
            </a:r>
            <a:r>
              <a:rPr lang="tr-TR" sz="2800" b="1" baseline="-25000" dirty="0" err="1"/>
              <a:t>pb</a:t>
            </a:r>
            <a:r>
              <a:rPr lang="tr-TR" sz="2800" b="1" dirty="0"/>
              <a:t> : Su buharının özgül ısısı, </a:t>
            </a:r>
            <a:r>
              <a:rPr lang="tr-TR" sz="2800" b="1" dirty="0">
                <a:solidFill>
                  <a:srgbClr val="FF0000"/>
                </a:solidFill>
              </a:rPr>
              <a:t>1.88</a:t>
            </a:r>
            <a:r>
              <a:rPr lang="tr-TR" sz="2800" b="1" dirty="0"/>
              <a:t> kJ/kg-buhar </a:t>
            </a:r>
          </a:p>
          <a:p>
            <a:r>
              <a:rPr lang="tr-TR" sz="2800" b="1" dirty="0"/>
              <a:t>T : Havanın sıcaklığı, °C, </a:t>
            </a:r>
          </a:p>
          <a:p>
            <a:r>
              <a:rPr lang="tr-TR" sz="2800" b="1" dirty="0"/>
              <a:t>H</a:t>
            </a:r>
            <a:r>
              <a:rPr lang="tr-TR" sz="2800" b="1" baseline="-25000" dirty="0"/>
              <a:t>L0</a:t>
            </a:r>
            <a:r>
              <a:rPr lang="tr-TR" sz="2800" b="1" dirty="0"/>
              <a:t> : Suyun 0'C'de buharlaşma gizli ısısı, </a:t>
            </a:r>
            <a:r>
              <a:rPr lang="tr-TR" sz="2800" b="1" dirty="0">
                <a:solidFill>
                  <a:srgbClr val="FF0000"/>
                </a:solidFill>
              </a:rPr>
              <a:t>2500</a:t>
            </a:r>
            <a:r>
              <a:rPr lang="tr-TR" sz="2800" b="1" dirty="0"/>
              <a:t> kJ/kg, </a:t>
            </a:r>
          </a:p>
          <a:p>
            <a:r>
              <a:rPr lang="tr-TR" sz="2800" b="1" dirty="0"/>
              <a:t>X : Havanın mutlak nemi, kg-su/kg-KH. </a:t>
            </a:r>
          </a:p>
        </p:txBody>
      </p:sp>
    </p:spTree>
    <p:extLst>
      <p:ext uri="{BB962C8B-B14F-4D97-AF65-F5344CB8AC3E}">
        <p14:creationId xmlns:p14="http://schemas.microsoft.com/office/powerpoint/2010/main" val="192236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Havanın </a:t>
            </a:r>
            <a:r>
              <a:rPr lang="tr-TR" b="1" dirty="0" err="1"/>
              <a:t>adyabatik</a:t>
            </a:r>
            <a:r>
              <a:rPr lang="tr-TR" b="1" dirty="0"/>
              <a:t> olarak nemlenmesi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Şekilde görüldüğü gibi, tam olarak ısı yalıtımı uygulanmış bir hücreden sıcaklığı T</a:t>
            </a:r>
            <a:r>
              <a:rPr lang="tr-TR" sz="2800" b="1" baseline="-25000" dirty="0"/>
              <a:t>1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mutlak nemi X</a:t>
            </a:r>
            <a:r>
              <a:rPr lang="tr-TR" sz="2800" b="1" baseline="-25000" dirty="0">
                <a:solidFill>
                  <a:srgbClr val="00B0F0"/>
                </a:solidFill>
              </a:rPr>
              <a:t>1</a:t>
            </a:r>
            <a:r>
              <a:rPr lang="tr-TR" sz="2800" b="1" dirty="0">
                <a:solidFill>
                  <a:srgbClr val="00B0F0"/>
                </a:solidFill>
              </a:rPr>
              <a:t> </a:t>
            </a:r>
            <a:r>
              <a:rPr lang="tr-TR" sz="2800" b="1" dirty="0"/>
              <a:t>ve entalpisi 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h</a:t>
            </a:r>
            <a:r>
              <a:rPr lang="tr-TR" sz="2800" b="1" dirty="0"/>
              <a:t> olan hava, m kg-KH/s kütle akış hızıyla geçirilmiş olsun.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068" y="4319583"/>
            <a:ext cx="6631434" cy="23042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41333" y="4994859"/>
            <a:ext cx="4331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T</a:t>
            </a:r>
            <a:r>
              <a:rPr lang="tr-TR" b="1" baseline="-25000" dirty="0" err="1">
                <a:solidFill>
                  <a:srgbClr val="FF0000"/>
                </a:solidFill>
              </a:rPr>
              <a:t>y</a:t>
            </a:r>
            <a:endParaRPr lang="tr-TR" b="1" baseline="-25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06558" y="4671693"/>
            <a:ext cx="66561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1800" b="1" dirty="0"/>
              <a:t>T</a:t>
            </a:r>
            <a:r>
              <a:rPr lang="tr-TR" sz="1800" b="1" baseline="-25000" dirty="0"/>
              <a:t>1</a:t>
            </a:r>
            <a:r>
              <a:rPr lang="tr-TR" sz="1800" b="1" dirty="0"/>
              <a:t>, X</a:t>
            </a:r>
            <a:r>
              <a:rPr lang="tr-TR" sz="1800" b="1" baseline="-25000" dirty="0"/>
              <a:t>1</a:t>
            </a:r>
          </a:p>
        </p:txBody>
      </p:sp>
      <p:sp>
        <p:nvSpPr>
          <p:cNvPr id="6" name="Rectangle 5"/>
          <p:cNvSpPr/>
          <p:nvPr/>
        </p:nvSpPr>
        <p:spPr>
          <a:xfrm>
            <a:off x="4262604" y="4695569"/>
            <a:ext cx="1087083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1800" b="1" baseline="-25000" dirty="0"/>
              <a:t>Doymamış</a:t>
            </a:r>
          </a:p>
          <a:p>
            <a:r>
              <a:rPr lang="tr-TR" sz="1800" b="1" baseline="-25000" dirty="0"/>
              <a:t>hava</a:t>
            </a:r>
            <a:endParaRPr lang="tr-TR" sz="1800" dirty="0"/>
          </a:p>
        </p:txBody>
      </p:sp>
      <p:sp>
        <p:nvSpPr>
          <p:cNvPr id="9" name="Rectangle 8"/>
          <p:cNvSpPr/>
          <p:nvPr/>
        </p:nvSpPr>
        <p:spPr>
          <a:xfrm>
            <a:off x="8926303" y="4671693"/>
            <a:ext cx="71168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1800" b="1" dirty="0"/>
              <a:t>T</a:t>
            </a:r>
            <a:r>
              <a:rPr lang="tr-TR" sz="1800" b="1" baseline="-25000" dirty="0"/>
              <a:t>2</a:t>
            </a:r>
            <a:r>
              <a:rPr lang="tr-TR" sz="1800" b="1" dirty="0"/>
              <a:t>=</a:t>
            </a:r>
            <a:r>
              <a:rPr lang="tr-TR" sz="1800" b="1" dirty="0" err="1"/>
              <a:t>T</a:t>
            </a:r>
            <a:r>
              <a:rPr lang="tr-TR" sz="1800" b="1" baseline="-25000" dirty="0" err="1"/>
              <a:t>y</a:t>
            </a:r>
            <a:endParaRPr lang="tr-TR" sz="1800" b="1" baseline="-25000" dirty="0"/>
          </a:p>
          <a:p>
            <a:r>
              <a:rPr lang="tr-TR" sz="1800" b="1" dirty="0"/>
              <a:t>X</a:t>
            </a:r>
            <a:r>
              <a:rPr lang="tr-TR" sz="1800" b="1" baseline="-25000" dirty="0"/>
              <a:t>2</a:t>
            </a:r>
          </a:p>
        </p:txBody>
      </p:sp>
      <p:sp>
        <p:nvSpPr>
          <p:cNvPr id="10" name="Rectangle 9"/>
          <p:cNvSpPr/>
          <p:nvPr/>
        </p:nvSpPr>
        <p:spPr>
          <a:xfrm>
            <a:off x="8192952" y="4671693"/>
            <a:ext cx="733351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1800" b="1" baseline="-25000" dirty="0"/>
              <a:t>Nemli</a:t>
            </a:r>
          </a:p>
          <a:p>
            <a:r>
              <a:rPr lang="tr-TR" sz="1800" b="1" baseline="-25000" dirty="0"/>
              <a:t>hava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31808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sırada, hücrenin tavanından </a:t>
            </a:r>
            <a:r>
              <a:rPr lang="tr-TR" sz="2800" b="1" dirty="0">
                <a:solidFill>
                  <a:srgbClr val="FF0000"/>
                </a:solidFill>
              </a:rPr>
              <a:t>doyma sıcaklığında </a:t>
            </a:r>
            <a:r>
              <a:rPr lang="tr-TR" sz="2800" b="1" dirty="0"/>
              <a:t>su hava ile tam bir temas gerçekleştirilsin.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Hücreye</a:t>
            </a:r>
            <a:r>
              <a:rPr lang="tr-TR" sz="2800" b="1" dirty="0"/>
              <a:t> tam olarak </a:t>
            </a:r>
            <a:r>
              <a:rPr lang="tr-TR" sz="2800" b="1" dirty="0">
                <a:solidFill>
                  <a:srgbClr val="FF0000"/>
                </a:solidFill>
              </a:rPr>
              <a:t>ısı yalıtımı </a:t>
            </a:r>
            <a:r>
              <a:rPr lang="tr-TR" sz="2800" b="1" dirty="0"/>
              <a:t>uygulanmış olduğundan sistem, çevreden ısı kazanmadığı gibi, çevreye ısı da vermez.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</a:t>
            </a:r>
            <a:r>
              <a:rPr lang="tr-TR" sz="2800" b="1" dirty="0" err="1">
                <a:solidFill>
                  <a:srgbClr val="FF0000"/>
                </a:solidFill>
              </a:rPr>
              <a:t>adyabatik</a:t>
            </a:r>
            <a:r>
              <a:rPr lang="tr-TR" sz="2800" b="1" dirty="0"/>
              <a:t> koşullar sağlanmış bulunmaktadır.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Sisteme, T</a:t>
            </a:r>
            <a:r>
              <a:rPr lang="tr-TR" sz="2800" b="1" baseline="-25000" dirty="0"/>
              <a:t>1</a:t>
            </a:r>
            <a:r>
              <a:rPr lang="tr-TR" sz="2800" b="1" dirty="0"/>
              <a:t> sıcaklığında ve X</a:t>
            </a:r>
            <a:r>
              <a:rPr lang="tr-TR" sz="2800" b="1" baseline="-25000" dirty="0"/>
              <a:t>1</a:t>
            </a:r>
            <a:r>
              <a:rPr lang="tr-TR" sz="2800" b="1" dirty="0"/>
              <a:t> mutlak nem içeriğindeyken giren hava, </a:t>
            </a:r>
            <a:r>
              <a:rPr lang="tr-TR" sz="2800" b="1" dirty="0">
                <a:solidFill>
                  <a:srgbClr val="FF0000"/>
                </a:solidFill>
              </a:rPr>
              <a:t>bir kısım hissedilir ısısını </a:t>
            </a:r>
            <a:r>
              <a:rPr lang="tr-TR" sz="2800" b="1" dirty="0"/>
              <a:t>kaybederek sıcaklığı düşer.</a:t>
            </a:r>
          </a:p>
        </p:txBody>
      </p:sp>
    </p:spTree>
    <p:extLst>
      <p:ext uri="{BB962C8B-B14F-4D97-AF65-F5344CB8AC3E}">
        <p14:creationId xmlns:p14="http://schemas.microsoft.com/office/powerpoint/2010/main" val="233147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50"/>
                </a:solidFill>
              </a:rPr>
              <a:t>Atmosferik basınç </a:t>
            </a:r>
            <a:r>
              <a:rPr lang="tr-TR" sz="2800" b="1" dirty="0"/>
              <a:t>altında ve </a:t>
            </a:r>
            <a:r>
              <a:rPr lang="tr-TR" sz="2800" b="1" dirty="0">
                <a:solidFill>
                  <a:srgbClr val="FF0000"/>
                </a:solidFill>
              </a:rPr>
              <a:t>oda sıcaklığında </a:t>
            </a:r>
            <a:r>
              <a:rPr lang="tr-TR" sz="2800" b="1" dirty="0"/>
              <a:t>sıvı fazda bulunan maddelerin gaz fazı, "</a:t>
            </a:r>
            <a:r>
              <a:rPr lang="tr-TR" sz="2800" b="1" dirty="0">
                <a:solidFill>
                  <a:srgbClr val="FF0000"/>
                </a:solidFill>
              </a:rPr>
              <a:t>buhar</a:t>
            </a:r>
            <a:r>
              <a:rPr lang="tr-TR" sz="2800" b="1" dirty="0"/>
              <a:t>" olarak isimlendirilir. </a:t>
            </a:r>
            <a:endParaRPr lang="en-US" sz="2800" b="1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Örneğin oda sıcaklığında ve atmosferik basınç altında daima </a:t>
            </a:r>
            <a:r>
              <a:rPr lang="tr-TR" sz="2800" b="1" dirty="0">
                <a:solidFill>
                  <a:srgbClr val="FF0000"/>
                </a:solidFill>
              </a:rPr>
              <a:t>sıvı fazda bulunan su</a:t>
            </a:r>
            <a:r>
              <a:rPr lang="tr-TR" sz="2800" b="1" dirty="0"/>
              <a:t>, buharlaşarak gaz fazına dönüşünce "</a:t>
            </a:r>
            <a:r>
              <a:rPr lang="tr-TR" sz="2800" b="1" dirty="0">
                <a:solidFill>
                  <a:srgbClr val="00B0F0"/>
                </a:solidFill>
              </a:rPr>
              <a:t>su buharı</a:t>
            </a:r>
            <a:r>
              <a:rPr lang="tr-TR" sz="2800" b="1" dirty="0"/>
              <a:t>" olarak anılır.</a:t>
            </a: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774F7876-168E-4A7B-B373-56D493C4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4" y="4681686"/>
            <a:ext cx="258127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26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Havanın kaybettiği ısı, temas ettiği suyun buharlaşmasına harcanır.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buhar havaya karışır ve </a:t>
            </a:r>
            <a:r>
              <a:rPr lang="tr-TR" sz="2800" b="1" dirty="0">
                <a:solidFill>
                  <a:srgbClr val="00B0F0"/>
                </a:solidFill>
              </a:rPr>
              <a:t>havanın mutlak nemi yükselir.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hava, kaybettiği hissedilir ısının eşdeğeri olan ısıyı, kendisine karışmakta olan su buharının taşıdığı buharlaşma gizli ısısı olarak geri kazanmış olur. </a:t>
            </a:r>
          </a:p>
        </p:txBody>
      </p:sp>
    </p:spTree>
    <p:extLst>
      <p:ext uri="{BB962C8B-B14F-4D97-AF65-F5344CB8AC3E}">
        <p14:creationId xmlns:p14="http://schemas.microsoft.com/office/powerpoint/2010/main" val="363389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Böylece, </a:t>
            </a:r>
            <a:r>
              <a:rPr lang="tr-TR" sz="2800" b="1" dirty="0" err="1">
                <a:solidFill>
                  <a:srgbClr val="FF0000"/>
                </a:solidFill>
              </a:rPr>
              <a:t>adyabatik</a:t>
            </a:r>
            <a:r>
              <a:rPr lang="tr-TR" sz="2800" b="1" dirty="0">
                <a:solidFill>
                  <a:srgbClr val="FF0000"/>
                </a:solidFill>
              </a:rPr>
              <a:t> nemlenme </a:t>
            </a:r>
            <a:r>
              <a:rPr lang="tr-TR" sz="2800" b="1" dirty="0"/>
              <a:t>denen bu olay sırasında havanın sıcaklığı düşerken </a:t>
            </a:r>
            <a:r>
              <a:rPr lang="tr-TR" sz="2800" b="1" dirty="0">
                <a:solidFill>
                  <a:srgbClr val="00B0F0"/>
                </a:solidFill>
              </a:rPr>
              <a:t>mutlak nemi yükselir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entalpisi sabit kalır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Eğer hava ile suyun teması yeterli süre devam ederse, havanın mutlak nemi gittikçe yükselir ve nihayet </a:t>
            </a:r>
            <a:r>
              <a:rPr lang="tr-TR" sz="2800" b="1" dirty="0">
                <a:solidFill>
                  <a:srgbClr val="00B0F0"/>
                </a:solidFill>
              </a:rPr>
              <a:t>hava neme doyar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5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Adyabatik doyma sırasında her hangi bir anda, havanın ulaştığı X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mutlak nem düzeyi temel alınarak, havanın yeni sıcaklığı (T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) aşağıdaki eşitlikle hesaplanabilmektedir.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𝐋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ı</m:t>
                              </m:r>
                            </m:sub>
                          </m:sSub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𝑿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𝟎𝟎𝟓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𝟖𝟖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/>
                  <a:t>H</a:t>
                </a:r>
                <a:r>
                  <a:rPr lang="tr-TR" sz="2800" b="1" baseline="-25000" dirty="0"/>
                  <a:t>L1</a:t>
                </a:r>
                <a:r>
                  <a:rPr lang="tr-TR" sz="2800" b="1" dirty="0"/>
                  <a:t> : Havanın ıslak termometre sıcaklığında, suyun buharlaşma gizli ısısı, kJ/kg.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Mutlak nemi X</a:t>
            </a:r>
            <a:r>
              <a:rPr lang="tr-TR" sz="2800" b="1" baseline="-25000" dirty="0"/>
              <a:t>1</a:t>
            </a:r>
            <a:r>
              <a:rPr lang="tr-TR" sz="2800" b="1" dirty="0"/>
              <a:t> = 0.012 kg-su/kg-KH, kuru termometre sıcaklığı T</a:t>
            </a:r>
            <a:r>
              <a:rPr lang="tr-TR" sz="2800" b="1" baseline="-25000" dirty="0"/>
              <a:t>1</a:t>
            </a:r>
            <a:r>
              <a:rPr lang="tr-TR" sz="2800" b="1" dirty="0"/>
              <a:t>= 75°C, ıslak termometre sıcaklığı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y</a:t>
            </a:r>
            <a:r>
              <a:rPr lang="tr-TR" sz="2800" b="1" dirty="0"/>
              <a:t>=31.5°C olan hava, </a:t>
            </a:r>
            <a:r>
              <a:rPr lang="tr-TR" sz="2800" b="1" dirty="0" err="1"/>
              <a:t>adyabatik</a:t>
            </a:r>
            <a:r>
              <a:rPr lang="tr-TR" sz="2800" b="1" dirty="0"/>
              <a:t> olarak nemlenmek suretiyle nem içeriği X</a:t>
            </a:r>
            <a:r>
              <a:rPr lang="tr-TR" sz="2800" b="1" baseline="-25000" dirty="0"/>
              <a:t>2</a:t>
            </a:r>
            <a:r>
              <a:rPr lang="tr-TR" sz="2800" b="1" dirty="0"/>
              <a:t>=0.026 kg-su/kg-KH düzeyine ulaşmıştır.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Havanın yeni kazandığı sıcaklığı (T</a:t>
            </a:r>
            <a:r>
              <a:rPr lang="tr-TR" sz="2800" b="1" baseline="-25000" dirty="0"/>
              <a:t>2</a:t>
            </a:r>
            <a:r>
              <a:rPr lang="tr-TR" sz="2800" b="1" dirty="0"/>
              <a:t>)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443733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/>
                  <a:t>31.5°C'deki buharlaşma gizli ısını 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Lı</a:t>
                </a:r>
                <a:r>
                  <a:rPr lang="tr-TR" sz="2800" b="1" dirty="0"/>
                  <a:t> = 2426.5 kJ/kg </a:t>
                </a:r>
                <a:endParaRPr lang="tr-TR" sz="2800" b="1" i="1" dirty="0"/>
              </a:p>
              <a:p>
                <a:pPr marL="0" indent="0" algn="ctr">
                  <a:buNone/>
                </a:pPr>
                <a:endParaRPr lang="tr-TR" sz="2800" b="1" i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tr-TR" sz="28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1" i="1" smtClean="0">
                              <a:latin typeface="Cambria Math" panose="02040503050406030204" pitchFamily="18" charset="0"/>
                            </a:rPr>
                            <m:t>𝟐𝟒𝟐𝟔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f>
                            <m:f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𝟎𝟐𝟔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𝟎𝟏𝟐</m:t>
                              </m:r>
                            </m:num>
                            <m:den>
                              <m:r>
                                <a:rPr lang="tr-TR" sz="28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𝟎𝟎𝟓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𝟖𝟖</m:t>
                              </m:r>
                              <m:f>
                                <m:fPr>
                                  <m:ctrlP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𝟎𝟐𝟔</m:t>
                                  </m:r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tr-TR" sz="2800" b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𝟎𝟏𝟐</m:t>
                                  </m:r>
                                </m:num>
                                <m:den>
                                  <m:r>
                                    <a:rPr lang="tr-TR" sz="28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den>
                          </m:f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indent="0" algn="ctr">
                  <a:buNone/>
                </a:pPr>
                <a:endParaRPr lang="tr-TR" sz="2800" b="1" dirty="0"/>
              </a:p>
              <a:p>
                <a:pPr marL="0" indent="0" algn="ctr">
                  <a:buNone/>
                </a:pPr>
                <a:r>
                  <a:rPr lang="tr-TR" sz="2800" b="1" dirty="0"/>
                  <a:t>T</a:t>
                </a:r>
                <a:r>
                  <a:rPr lang="tr-TR" sz="2800" b="1" baseline="-25000" dirty="0"/>
                  <a:t>2</a:t>
                </a:r>
                <a:r>
                  <a:rPr lang="tr-TR" sz="2800" b="1" dirty="0"/>
                  <a:t> = 41.6°C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404664"/>
                <a:ext cx="10157355" cy="619268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643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FF0000"/>
                </a:solidFill>
              </a:rPr>
              <a:t>Kuru Havanın Nitelikleri 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88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Kuru Havanın Nitelikleri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r>
              <a:rPr lang="tr-TR" sz="2800" b="1" dirty="0"/>
              <a:t>Kuru havanın bileşimi </a:t>
            </a:r>
          </a:p>
          <a:p>
            <a:r>
              <a:rPr lang="tr-TR" sz="2800" b="1" dirty="0"/>
              <a:t>Kuru havanın özgül hacmi (</a:t>
            </a:r>
            <a:r>
              <a:rPr lang="tr-TR" sz="2800" b="1" dirty="0" err="1"/>
              <a:t>V</a:t>
            </a:r>
            <a:r>
              <a:rPr lang="tr-TR" sz="2800" b="1" baseline="-25000" dirty="0" err="1"/>
              <a:t>kh</a:t>
            </a:r>
            <a:r>
              <a:rPr lang="tr-TR" sz="2800" b="1" dirty="0"/>
              <a:t>) </a:t>
            </a:r>
          </a:p>
          <a:p>
            <a:r>
              <a:rPr lang="tr-TR" sz="2800" b="1" dirty="0"/>
              <a:t>Kuru havanın özgül ısısı (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ph</a:t>
            </a:r>
            <a:r>
              <a:rPr lang="tr-TR" sz="2800" b="1" dirty="0"/>
              <a:t>) </a:t>
            </a:r>
          </a:p>
          <a:p>
            <a:r>
              <a:rPr lang="tr-TR" sz="2800" b="1" dirty="0"/>
              <a:t>Kuru havanın entalpisi (</a:t>
            </a:r>
            <a:r>
              <a:rPr lang="tr-TR" sz="2800" b="1" dirty="0" err="1"/>
              <a:t>H</a:t>
            </a:r>
            <a:r>
              <a:rPr lang="tr-TR" sz="2800" b="1" baseline="-25000" dirty="0" err="1"/>
              <a:t>kh</a:t>
            </a:r>
            <a:r>
              <a:rPr lang="tr-TR" sz="2800" b="1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5042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Kuru Havanın Bileşimi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Hava, çeşitli gazların bir karışımıdır.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Hava mutlaka su buharı içerir.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Su buharı içeren havaya "</a:t>
            </a:r>
            <a:r>
              <a:rPr lang="tr-TR" sz="2800" b="1" dirty="0">
                <a:solidFill>
                  <a:srgbClr val="00B0F0"/>
                </a:solidFill>
              </a:rPr>
              <a:t>nemli hava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Nemli havanın su buharı dışında kalan kısmına "</a:t>
            </a:r>
            <a:r>
              <a:rPr lang="tr-TR" sz="2800" b="1" dirty="0">
                <a:solidFill>
                  <a:srgbClr val="FF0000"/>
                </a:solidFill>
              </a:rPr>
              <a:t>kuru hava</a:t>
            </a:r>
            <a:r>
              <a:rPr lang="tr-TR" sz="2800" b="1" dirty="0"/>
              <a:t>" denir. </a:t>
            </a:r>
          </a:p>
        </p:txBody>
      </p:sp>
    </p:spTree>
    <p:extLst>
      <p:ext uri="{BB962C8B-B14F-4D97-AF65-F5344CB8AC3E}">
        <p14:creationId xmlns:p14="http://schemas.microsoft.com/office/powerpoint/2010/main" val="322697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Havayı bu şekilde, nem (su buharı) ve kuru hava gibi iki unsur olarak ele almak, hesaplamalarda ve tanımlarda büyük kolaylıklar sağlamaktadır. </a:t>
            </a:r>
          </a:p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Hacimsel olarak </a:t>
            </a:r>
            <a:r>
              <a:rPr lang="tr-TR" b="1" dirty="0"/>
              <a:t>kuru havanın bileşimi</a:t>
            </a:r>
            <a:endParaRPr lang="tr-TR" sz="2800" b="1" dirty="0"/>
          </a:p>
          <a:p>
            <a:pPr>
              <a:lnSpc>
                <a:spcPct val="150000"/>
              </a:lnSpc>
            </a:pPr>
            <a:endParaRPr lang="tr-TR" sz="2800" b="1" dirty="0"/>
          </a:p>
          <a:p>
            <a:pPr>
              <a:lnSpc>
                <a:spcPct val="150000"/>
              </a:lnSpc>
            </a:pPr>
            <a:endParaRPr lang="tr-TR" sz="2800" b="1" dirty="0"/>
          </a:p>
          <a:p>
            <a:pPr>
              <a:lnSpc>
                <a:spcPct val="150000"/>
              </a:lnSpc>
            </a:pPr>
            <a:endParaRPr lang="tr-TR" sz="2800" b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226543"/>
              </p:ext>
            </p:extLst>
          </p:nvPr>
        </p:nvGraphicFramePr>
        <p:xfrm>
          <a:off x="2133043" y="3497959"/>
          <a:ext cx="8125884" cy="18288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4062942">
                  <a:extLst>
                    <a:ext uri="{9D8B030D-6E8A-4147-A177-3AD203B41FA5}">
                      <a16:colId xmlns:a16="http://schemas.microsoft.com/office/drawing/2014/main" val="3154063011"/>
                    </a:ext>
                  </a:extLst>
                </a:gridCol>
                <a:gridCol w="4062942">
                  <a:extLst>
                    <a:ext uri="{9D8B030D-6E8A-4147-A177-3AD203B41FA5}">
                      <a16:colId xmlns:a16="http://schemas.microsoft.com/office/drawing/2014/main" val="29971344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Bileşen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Oranı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62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Azot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149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Oksijen 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109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Diğer gazlar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736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383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2185</Words>
  <Application>Microsoft Office PowerPoint</Application>
  <PresentationFormat>Özel</PresentationFormat>
  <Paragraphs>216</Paragraphs>
  <Slides>54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58" baseType="lpstr">
      <vt:lpstr>Arial</vt:lpstr>
      <vt:lpstr>Cambria Math</vt:lpstr>
      <vt:lpstr>Century Gothic</vt:lpstr>
      <vt:lpstr>Books 16x9</vt:lpstr>
      <vt:lpstr>GDM 302  Temel İşlemler II Kurutma 1  2018-2019</vt:lpstr>
      <vt:lpstr>Bu Hafta</vt:lpstr>
      <vt:lpstr>PowerPoint Sunusu</vt:lpstr>
      <vt:lpstr>Psikrometre</vt:lpstr>
      <vt:lpstr>PowerPoint Sunusu</vt:lpstr>
      <vt:lpstr>PowerPoint Sunusu</vt:lpstr>
      <vt:lpstr>Kuru Havanın Nitelikleri </vt:lpstr>
      <vt:lpstr>Kuru Havanın Bileşimi </vt:lpstr>
      <vt:lpstr>PowerPoint Sunusu</vt:lpstr>
      <vt:lpstr>PowerPoint Sunusu</vt:lpstr>
      <vt:lpstr>Kuru Havanın Özgül Hacmi (Vkh) </vt:lpstr>
      <vt:lpstr>PowerPoint Sunusu</vt:lpstr>
      <vt:lpstr>Kuru Havanın Özgül Isısı (cph)</vt:lpstr>
      <vt:lpstr>Kuru Havanın Entalpisi (Hkh)</vt:lpstr>
      <vt:lpstr>PowerPoint Sunusu</vt:lpstr>
      <vt:lpstr>PowerPoint Sunusu</vt:lpstr>
      <vt:lpstr>Su Buharının Nitelikleri </vt:lpstr>
      <vt:lpstr>PowerPoint Sunusu</vt:lpstr>
      <vt:lpstr>Su Buharın Özgül Hacmi (Vsb) </vt:lpstr>
      <vt:lpstr>Su Buharın Özgül Isısı (cpb) </vt:lpstr>
      <vt:lpstr>Su Buharının Entalpisi (Hsb) </vt:lpstr>
      <vt:lpstr>PowerPoint Sunusu</vt:lpstr>
      <vt:lpstr>Hava-Buhar Karışımlarının Nitelikleri</vt:lpstr>
      <vt:lpstr>Hava-Buhar Karışımlarının Nitelikleri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Nemli Havanın Basıncı</vt:lpstr>
      <vt:lpstr>Nemli Havanın Çiğlenme Noktası (TÇ) </vt:lpstr>
      <vt:lpstr>PowerPoint Sunusu</vt:lpstr>
      <vt:lpstr>PowerPoint Sunusu</vt:lpstr>
      <vt:lpstr>Mutlak nem (X) </vt:lpstr>
      <vt:lpstr>PowerPoint Sunusu</vt:lpstr>
      <vt:lpstr>PowerPoint Sunusu</vt:lpstr>
      <vt:lpstr>Örnek</vt:lpstr>
      <vt:lpstr>PowerPoint Sunusu</vt:lpstr>
      <vt:lpstr>Bağıl nem (Wr)</vt:lpstr>
      <vt:lpstr>PowerPoint Sunusu</vt:lpstr>
      <vt:lpstr>PowerPoint Sunusu</vt:lpstr>
      <vt:lpstr>PowerPoint Sunusu</vt:lpstr>
      <vt:lpstr>Nemli havanın özgül hacmi (Vnh) </vt:lpstr>
      <vt:lpstr>Nemli havanın özgül ısısı (cpnh) </vt:lpstr>
      <vt:lpstr>PowerPoint Sunusu</vt:lpstr>
      <vt:lpstr>Nemli havanın entalpisi (Hnh) </vt:lpstr>
      <vt:lpstr>Havanın adyabatik olarak nemlenmesi </vt:lpstr>
      <vt:lpstr>PowerPoint Sunusu</vt:lpstr>
      <vt:lpstr>PowerPoint Sunusu</vt:lpstr>
      <vt:lpstr>PowerPoint Sunusu</vt:lpstr>
      <vt:lpstr>PowerPoint Sunusu</vt:lpstr>
      <vt:lpstr>Örnek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2019-05-09T06:40:11Z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