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69"/>
  </p:notesMasterIdLst>
  <p:handoutMasterIdLst>
    <p:handoutMasterId r:id="rId70"/>
  </p:handoutMasterIdLst>
  <p:sldIdLst>
    <p:sldId id="264" r:id="rId3"/>
    <p:sldId id="265" r:id="rId4"/>
    <p:sldId id="596" r:id="rId5"/>
    <p:sldId id="597" r:id="rId6"/>
    <p:sldId id="624" r:id="rId7"/>
    <p:sldId id="625" r:id="rId8"/>
    <p:sldId id="627" r:id="rId9"/>
    <p:sldId id="628" r:id="rId10"/>
    <p:sldId id="629" r:id="rId11"/>
    <p:sldId id="630" r:id="rId12"/>
    <p:sldId id="601" r:id="rId13"/>
    <p:sldId id="631" r:id="rId14"/>
    <p:sldId id="632" r:id="rId15"/>
    <p:sldId id="626" r:id="rId16"/>
    <p:sldId id="633" r:id="rId17"/>
    <p:sldId id="634" r:id="rId18"/>
    <p:sldId id="635" r:id="rId19"/>
    <p:sldId id="637" r:id="rId20"/>
    <p:sldId id="636" r:id="rId21"/>
    <p:sldId id="638" r:id="rId22"/>
    <p:sldId id="639" r:id="rId23"/>
    <p:sldId id="640" r:id="rId24"/>
    <p:sldId id="641" r:id="rId25"/>
    <p:sldId id="642" r:id="rId26"/>
    <p:sldId id="643" r:id="rId27"/>
    <p:sldId id="645" r:id="rId28"/>
    <p:sldId id="646" r:id="rId29"/>
    <p:sldId id="644" r:id="rId30"/>
    <p:sldId id="648" r:id="rId31"/>
    <p:sldId id="647" r:id="rId32"/>
    <p:sldId id="649" r:id="rId33"/>
    <p:sldId id="650" r:id="rId34"/>
    <p:sldId id="651" r:id="rId35"/>
    <p:sldId id="652" r:id="rId36"/>
    <p:sldId id="653" r:id="rId37"/>
    <p:sldId id="656" r:id="rId38"/>
    <p:sldId id="662" r:id="rId39"/>
    <p:sldId id="663" r:id="rId40"/>
    <p:sldId id="664" r:id="rId41"/>
    <p:sldId id="668" r:id="rId42"/>
    <p:sldId id="681" r:id="rId43"/>
    <p:sldId id="670" r:id="rId44"/>
    <p:sldId id="669" r:id="rId45"/>
    <p:sldId id="671" r:id="rId46"/>
    <p:sldId id="694" r:id="rId47"/>
    <p:sldId id="672" r:id="rId48"/>
    <p:sldId id="673" r:id="rId49"/>
    <p:sldId id="674" r:id="rId50"/>
    <p:sldId id="695" r:id="rId51"/>
    <p:sldId id="675" r:id="rId52"/>
    <p:sldId id="676" r:id="rId53"/>
    <p:sldId id="677" r:id="rId54"/>
    <p:sldId id="679" r:id="rId55"/>
    <p:sldId id="678" r:id="rId56"/>
    <p:sldId id="685" r:id="rId57"/>
    <p:sldId id="682" r:id="rId58"/>
    <p:sldId id="680" r:id="rId59"/>
    <p:sldId id="684" r:id="rId60"/>
    <p:sldId id="686" r:id="rId61"/>
    <p:sldId id="687" r:id="rId62"/>
    <p:sldId id="688" r:id="rId63"/>
    <p:sldId id="689" r:id="rId64"/>
    <p:sldId id="690" r:id="rId65"/>
    <p:sldId id="691" r:id="rId66"/>
    <p:sldId id="692" r:id="rId67"/>
    <p:sldId id="693" r:id="rId68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Yaza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94727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80" autoAdjust="0"/>
  </p:normalViewPr>
  <p:slideViewPr>
    <p:cSldViewPr showGuides="1">
      <p:cViewPr varScale="1">
        <p:scale>
          <a:sx n="69" d="100"/>
          <a:sy n="69" d="100"/>
        </p:scale>
        <p:origin x="696" y="66"/>
      </p:cViewPr>
      <p:guideLst>
        <p:guide pos="383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5/3/2019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5/3/2019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foodnetworksolution.com/wiki/word/1903/equilibrium-relative-humidity-%E0%B8%84%E0%B8%A7%E0%B8%B2%E0%B8%A1%E0%B8%8A%E0%B8%B7%E0%B9%89%E0%B8%99%E0%B8%AA%E0%B8%B1%E0%B8%A1%E0%B8%9E%E0%B8%B1%E0%B8%97%E0%B8%98%E0%B9%8C%E0%B9%83%E0%B8%99%E0%B8%AA%E0%B8%A0%E0%B8%B2%E0%B8%A7%E0%B8%B0%E0%B8%AA%E0%B8%A1%E0%B8%94%E0%B8%B8%E0%B8%A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4442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http://www.foodnetworksolution.com/wiki/word/0551/water-activity-%E0%B9%81%E0%B8%AD%E0%B8%84%E0%B8%95%E0%B8%B4%E0%B8%A7%E0%B8%B4%E0%B8%95%E0%B8%B5%E0%B8%82%E0%B8%AD%E0%B8%87%E0%B8%99%E0%B9%89%E0%B8%B3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209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5/3/2019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5/3/2019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5/3/2019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5/3/2019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5/3/2019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5/3/2019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5/3/2019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5/3/2019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5/3/2019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Kurutma 1	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61" y="111250"/>
            <a:ext cx="4552921" cy="303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b="1" dirty="0"/>
              <a:t>Dondurarak kurutma</a:t>
            </a:r>
            <a:endParaRPr lang="tr-TR" sz="48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Bu yöntemde, dondurulmuş haldeki gıdadan su, don hali devam ederken </a:t>
            </a:r>
            <a:r>
              <a:rPr lang="tr-TR" sz="2800" b="1" dirty="0" err="1">
                <a:solidFill>
                  <a:srgbClr val="FF0000"/>
                </a:solidFill>
              </a:rPr>
              <a:t>sublimasyonla</a:t>
            </a:r>
            <a:r>
              <a:rPr lang="tr-TR" sz="2800" b="1" dirty="0">
                <a:solidFill>
                  <a:srgbClr val="FF0000"/>
                </a:solidFill>
              </a:rPr>
              <a:t> uzaklaştırılmakta </a:t>
            </a:r>
            <a:r>
              <a:rPr lang="tr-TR" sz="2800" b="1" dirty="0"/>
              <a:t>ve </a:t>
            </a:r>
            <a:r>
              <a:rPr lang="tr-TR" sz="2800" b="1" dirty="0" err="1"/>
              <a:t>sublimasyon</a:t>
            </a:r>
            <a:r>
              <a:rPr lang="tr-TR" sz="2800" b="1" dirty="0"/>
              <a:t> ısısı, genellikle uygulandığı gibi </a:t>
            </a:r>
            <a:r>
              <a:rPr lang="tr-TR" sz="2800" b="1" dirty="0" err="1"/>
              <a:t>kondüksiyonla</a:t>
            </a:r>
            <a:r>
              <a:rPr lang="tr-TR" sz="2800" b="1" dirty="0"/>
              <a:t> transfer edilerek sağlanmaktadır.</a:t>
            </a:r>
          </a:p>
        </p:txBody>
      </p:sp>
    </p:spTree>
    <p:extLst>
      <p:ext uri="{BB962C8B-B14F-4D97-AF65-F5344CB8AC3E}">
        <p14:creationId xmlns:p14="http://schemas.microsoft.com/office/powerpoint/2010/main" val="238177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992188" indent="-992188">
              <a:spcBef>
                <a:spcPts val="600"/>
              </a:spcBef>
            </a:pPr>
            <a:r>
              <a:rPr lang="tr-TR" sz="4400" b="1" dirty="0">
                <a:solidFill>
                  <a:srgbClr val="00B050"/>
                </a:solidFill>
              </a:rPr>
              <a:t>SUYUN FAZ GRAFİĞİ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14115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marL="992188" indent="-992188">
              <a:spcBef>
                <a:spcPts val="600"/>
              </a:spcBef>
            </a:pPr>
            <a:r>
              <a:rPr lang="tr-TR" b="1" dirty="0">
                <a:solidFill>
                  <a:srgbClr val="00B050"/>
                </a:solidFill>
              </a:rPr>
              <a:t>SUYUN FAZ GRAFİĞİ</a:t>
            </a:r>
            <a:endParaRPr lang="en-US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Gıdalara uygulanan proseslerin çoğu, </a:t>
            </a:r>
            <a:r>
              <a:rPr lang="tr-TR" sz="2800" b="1" dirty="0">
                <a:solidFill>
                  <a:srgbClr val="FF0000"/>
                </a:solidFill>
              </a:rPr>
              <a:t>suyun faz grafiğindeki fiziksel ilkelerle </a:t>
            </a:r>
            <a:r>
              <a:rPr lang="tr-TR" sz="2800" b="1" dirty="0"/>
              <a:t>ilişki içinde bulunmaktadır.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C000"/>
                </a:solidFill>
              </a:rPr>
              <a:t>Kurutma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7030A0"/>
                </a:solidFill>
              </a:rPr>
              <a:t>evaporasyon</a:t>
            </a:r>
            <a:r>
              <a:rPr lang="tr-TR" sz="2800" b="1" dirty="0"/>
              <a:t> uygulamaları, bu proseslerin başında gelmektedir.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 aşağıda suyun faz grafiğine yer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307447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Suyun </a:t>
            </a:r>
            <a:r>
              <a:rPr lang="tr-TR" sz="2800" b="1" dirty="0">
                <a:solidFill>
                  <a:srgbClr val="7030A0"/>
                </a:solidFill>
              </a:rPr>
              <a:t>katı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sıvı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FF0000"/>
                </a:solidFill>
              </a:rPr>
              <a:t>buhar</a:t>
            </a:r>
            <a:r>
              <a:rPr lang="tr-TR" sz="2800" b="1" dirty="0"/>
              <a:t> gibi üç fazından hangi faz konumunda bulunduğu, </a:t>
            </a:r>
            <a:r>
              <a:rPr lang="tr-TR" sz="2800" b="1" dirty="0">
                <a:solidFill>
                  <a:srgbClr val="FF0000"/>
                </a:solidFill>
              </a:rPr>
              <a:t>sıcaklık ve </a:t>
            </a:r>
            <a:r>
              <a:rPr lang="tr-TR" sz="2800" b="1" dirty="0">
                <a:solidFill>
                  <a:srgbClr val="00B050"/>
                </a:solidFill>
              </a:rPr>
              <a:t>basınç</a:t>
            </a:r>
            <a:r>
              <a:rPr lang="tr-TR" sz="2800" b="1" dirty="0">
                <a:solidFill>
                  <a:srgbClr val="FF0000"/>
                </a:solidFill>
              </a:rPr>
              <a:t> koşullarına </a:t>
            </a:r>
            <a:r>
              <a:rPr lang="tr-TR" sz="2800" b="1" dirty="0"/>
              <a:t>bağlıdır.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Eğer sözü edilen bu fazların koşulları, "</a:t>
            </a:r>
            <a:r>
              <a:rPr lang="tr-TR" sz="2800" b="1" dirty="0">
                <a:solidFill>
                  <a:srgbClr val="00B0F0"/>
                </a:solidFill>
              </a:rPr>
              <a:t>sıcaklık-basınç</a:t>
            </a:r>
            <a:r>
              <a:rPr lang="tr-TR" sz="2800" b="1" dirty="0"/>
              <a:t>" ilişkisi halinde bir grafiğe aktarılırsa, Şekil 4.1'de görülen </a:t>
            </a:r>
            <a:r>
              <a:rPr lang="tr-TR" sz="2800" b="1" dirty="0">
                <a:solidFill>
                  <a:srgbClr val="FF0000"/>
                </a:solidFill>
              </a:rPr>
              <a:t>üç bölgeden </a:t>
            </a:r>
            <a:r>
              <a:rPr lang="tr-TR" sz="2800" b="1" dirty="0"/>
              <a:t>oluşan bir grafik ortaya çıkmaktadır. 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62383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07" y="404663"/>
            <a:ext cx="10157355" cy="60203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50196" y="1124744"/>
            <a:ext cx="7633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Sıvı</a:t>
            </a:r>
          </a:p>
          <a:p>
            <a:r>
              <a:rPr lang="tr-TR" b="1" dirty="0"/>
              <a:t>(Su)</a:t>
            </a:r>
            <a:endParaRPr lang="tr-TR" dirty="0"/>
          </a:p>
        </p:txBody>
      </p:sp>
      <p:sp>
        <p:nvSpPr>
          <p:cNvPr id="5" name="Rectangle 4"/>
          <p:cNvSpPr/>
          <p:nvPr/>
        </p:nvSpPr>
        <p:spPr>
          <a:xfrm>
            <a:off x="2710036" y="3085509"/>
            <a:ext cx="9220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Katı</a:t>
            </a:r>
          </a:p>
          <a:p>
            <a:r>
              <a:rPr lang="tr-TR" b="1" dirty="0"/>
              <a:t>(Buz)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4452523" y="4221088"/>
            <a:ext cx="1032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Buhar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3798998" y="3959528"/>
            <a:ext cx="442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O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89838" y="1927288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3073905" y="1124744"/>
            <a:ext cx="425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C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36249" y="4709077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B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33656" y="4478244"/>
            <a:ext cx="399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D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Arc 3"/>
          <p:cNvSpPr/>
          <p:nvPr/>
        </p:nvSpPr>
        <p:spPr>
          <a:xfrm rot="3621639">
            <a:off x="2649137" y="3484325"/>
            <a:ext cx="442750" cy="2140243"/>
          </a:xfrm>
          <a:prstGeom prst="arc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E66471FF-9068-42E6-92F6-9001EF15D2D6}"/>
              </a:ext>
            </a:extLst>
          </p:cNvPr>
          <p:cNvSpPr/>
          <p:nvPr/>
        </p:nvSpPr>
        <p:spPr>
          <a:xfrm>
            <a:off x="5073382" y="2531890"/>
            <a:ext cx="603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E </a:t>
            </a:r>
            <a:r>
              <a:rPr lang="tr-TR" sz="4800" b="1" dirty="0">
                <a:solidFill>
                  <a:srgbClr val="FF0000"/>
                </a:solidFill>
              </a:rPr>
              <a:t>.</a:t>
            </a:r>
            <a:endParaRPr lang="tr-TR" sz="4800" dirty="0">
              <a:solidFill>
                <a:srgbClr val="FF0000"/>
              </a:solidFill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E89C7DDB-30AB-47A4-94D7-BC2D5EAE61B8}"/>
              </a:ext>
            </a:extLst>
          </p:cNvPr>
          <p:cNvSpPr/>
          <p:nvPr/>
        </p:nvSpPr>
        <p:spPr>
          <a:xfrm>
            <a:off x="5284266" y="3832820"/>
            <a:ext cx="4603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E</a:t>
            </a:r>
            <a:r>
              <a:rPr lang="tr-TR" b="1" baseline="-25000" dirty="0"/>
              <a:t>1</a:t>
            </a:r>
            <a:endParaRPr lang="tr-TR" sz="4800" dirty="0">
              <a:solidFill>
                <a:srgbClr val="FF0000"/>
              </a:solidFill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8E1DB9C0-ABD2-4137-A9CB-1D5263D15922}"/>
              </a:ext>
            </a:extLst>
          </p:cNvPr>
          <p:cNvSpPr/>
          <p:nvPr/>
        </p:nvSpPr>
        <p:spPr>
          <a:xfrm>
            <a:off x="5989838" y="2898585"/>
            <a:ext cx="4603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E</a:t>
            </a:r>
            <a:r>
              <a:rPr lang="tr-TR" b="1" baseline="-25000" dirty="0"/>
              <a:t>2</a:t>
            </a:r>
            <a:endParaRPr lang="tr-TR" sz="4800" baseline="-25000" dirty="0">
              <a:solidFill>
                <a:srgbClr val="FF0000"/>
              </a:solidFill>
            </a:endParaRPr>
          </a:p>
        </p:txBody>
      </p:sp>
      <p:cxnSp>
        <p:nvCxnSpPr>
          <p:cNvPr id="17" name="Straight Arrow Connector 6">
            <a:extLst>
              <a:ext uri="{FF2B5EF4-FFF2-40B4-BE49-F238E27FC236}">
                <a16:creationId xmlns:a16="http://schemas.microsoft.com/office/drawing/2014/main" id="{BCD0F8F4-8B15-434F-99D1-354A50A045A6}"/>
              </a:ext>
            </a:extLst>
          </p:cNvPr>
          <p:cNvCxnSpPr>
            <a:cxnSpLocks/>
          </p:cNvCxnSpPr>
          <p:nvPr/>
        </p:nvCxnSpPr>
        <p:spPr>
          <a:xfrm>
            <a:off x="5519400" y="3113819"/>
            <a:ext cx="575012" cy="9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8">
            <a:extLst>
              <a:ext uri="{FF2B5EF4-FFF2-40B4-BE49-F238E27FC236}">
                <a16:creationId xmlns:a16="http://schemas.microsoft.com/office/drawing/2014/main" id="{2293372C-E112-40C6-B3A3-430F7FD074D6}"/>
              </a:ext>
            </a:extLst>
          </p:cNvPr>
          <p:cNvCxnSpPr>
            <a:cxnSpLocks/>
          </p:cNvCxnSpPr>
          <p:nvPr/>
        </p:nvCxnSpPr>
        <p:spPr>
          <a:xfrm>
            <a:off x="5494707" y="3114747"/>
            <a:ext cx="19750" cy="7180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0">
            <a:extLst>
              <a:ext uri="{FF2B5EF4-FFF2-40B4-BE49-F238E27FC236}">
                <a16:creationId xmlns:a16="http://schemas.microsoft.com/office/drawing/2014/main" id="{F2AF75E0-CC0D-48B5-ABE2-5194F5E9D72F}"/>
              </a:ext>
            </a:extLst>
          </p:cNvPr>
          <p:cNvSpPr/>
          <p:nvPr/>
        </p:nvSpPr>
        <p:spPr>
          <a:xfrm>
            <a:off x="2778792" y="2014885"/>
            <a:ext cx="590226" cy="914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F </a:t>
            </a:r>
            <a:r>
              <a:rPr lang="tr-TR" sz="4800" b="1" dirty="0">
                <a:solidFill>
                  <a:srgbClr val="FF0000"/>
                </a:solidFill>
              </a:rPr>
              <a:t>.</a:t>
            </a:r>
            <a:endParaRPr lang="tr-TR" sz="4800" dirty="0">
              <a:solidFill>
                <a:srgbClr val="FF0000"/>
              </a:solidFill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0A74C13A-B791-4323-AA5F-5A7887B46758}"/>
              </a:ext>
            </a:extLst>
          </p:cNvPr>
          <p:cNvSpPr/>
          <p:nvPr/>
        </p:nvSpPr>
        <p:spPr>
          <a:xfrm>
            <a:off x="5919326" y="2013326"/>
            <a:ext cx="761747" cy="914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800" b="1" dirty="0">
                <a:solidFill>
                  <a:srgbClr val="FF0000"/>
                </a:solidFill>
              </a:rPr>
              <a:t>. </a:t>
            </a:r>
            <a:r>
              <a:rPr lang="tr-TR" b="1" dirty="0">
                <a:solidFill>
                  <a:srgbClr val="FF0000"/>
                </a:solidFill>
              </a:rPr>
              <a:t>F’</a:t>
            </a:r>
            <a:endParaRPr lang="tr-TR" dirty="0">
              <a:solidFill>
                <a:srgbClr val="FF0000"/>
              </a:solidFill>
            </a:endParaRPr>
          </a:p>
        </p:txBody>
      </p:sp>
      <p:cxnSp>
        <p:nvCxnSpPr>
          <p:cNvPr id="21" name="Straight Connector 14">
            <a:extLst>
              <a:ext uri="{FF2B5EF4-FFF2-40B4-BE49-F238E27FC236}">
                <a16:creationId xmlns:a16="http://schemas.microsoft.com/office/drawing/2014/main" id="{A61D11D0-DF97-4A79-B03D-837166331E4B}"/>
              </a:ext>
            </a:extLst>
          </p:cNvPr>
          <p:cNvCxnSpPr>
            <a:cxnSpLocks/>
          </p:cNvCxnSpPr>
          <p:nvPr/>
        </p:nvCxnSpPr>
        <p:spPr>
          <a:xfrm>
            <a:off x="3214092" y="2601165"/>
            <a:ext cx="288032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50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Grafikte gösterilmiş olan OA eğrisi "</a:t>
            </a:r>
            <a:r>
              <a:rPr lang="tr-TR" sz="2800" b="1" dirty="0">
                <a:solidFill>
                  <a:srgbClr val="FF0000"/>
                </a:solidFill>
              </a:rPr>
              <a:t>kaynama eğrisi</a:t>
            </a:r>
            <a:r>
              <a:rPr lang="tr-TR" sz="2800" b="1" dirty="0"/>
              <a:t>" (veya buhar sıcaklık-basınç eğrisi), OC eğrisi "</a:t>
            </a:r>
            <a:r>
              <a:rPr lang="tr-TR" sz="2800" b="1" dirty="0">
                <a:solidFill>
                  <a:srgbClr val="00B0F0"/>
                </a:solidFill>
              </a:rPr>
              <a:t>erime eğrisi</a:t>
            </a:r>
            <a:r>
              <a:rPr lang="tr-TR" sz="2800" b="1" dirty="0"/>
              <a:t>" (veya donma eğrisi) ve OB eğrisi ise "</a:t>
            </a:r>
            <a:r>
              <a:rPr lang="tr-TR" sz="2800" b="1" dirty="0" err="1">
                <a:solidFill>
                  <a:srgbClr val="7030A0"/>
                </a:solidFill>
              </a:rPr>
              <a:t>sublimasyon</a:t>
            </a:r>
            <a:r>
              <a:rPr lang="tr-TR" sz="2800" b="1" dirty="0">
                <a:solidFill>
                  <a:srgbClr val="7030A0"/>
                </a:solidFill>
              </a:rPr>
              <a:t> eğrisi</a:t>
            </a:r>
            <a:r>
              <a:rPr lang="tr-TR" sz="2800" b="1" dirty="0"/>
              <a:t>" olarak anılır.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OD eğrisi "</a:t>
            </a:r>
            <a:r>
              <a:rPr lang="tr-TR" sz="2800" b="1" dirty="0">
                <a:solidFill>
                  <a:srgbClr val="00B0F0"/>
                </a:solidFill>
              </a:rPr>
              <a:t>aşırı soğuma</a:t>
            </a:r>
            <a:r>
              <a:rPr lang="tr-TR" sz="2800" b="1" dirty="0"/>
              <a:t>" koşullarını yansıtmaktadır.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Her eğri, birbirine komşu </a:t>
            </a:r>
            <a:r>
              <a:rPr lang="tr-TR" sz="2800" b="1" dirty="0">
                <a:solidFill>
                  <a:srgbClr val="FF0000"/>
                </a:solidFill>
              </a:rPr>
              <a:t>iki fazın denge </a:t>
            </a:r>
            <a:r>
              <a:rPr lang="tr-TR" sz="2800" b="1" dirty="0"/>
              <a:t>koşullarını tanımlamaktadır. 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94933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Başka bir ifadeyle, </a:t>
            </a:r>
            <a:r>
              <a:rPr lang="tr-TR" sz="2800" b="1" dirty="0">
                <a:solidFill>
                  <a:srgbClr val="FF0000"/>
                </a:solidFill>
              </a:rPr>
              <a:t>iki fazı ayıran eğri boyunca, her iki faz birlikte denge halinde </a:t>
            </a:r>
            <a:r>
              <a:rPr lang="tr-TR" sz="2800" b="1" dirty="0"/>
              <a:t>bulunmaktadır.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Örneğin OA eğrisi sıvı ve buhar fazını ayırmakta olup, bu eğri boyunca </a:t>
            </a:r>
            <a:r>
              <a:rPr lang="tr-TR" sz="2800" b="1" dirty="0">
                <a:solidFill>
                  <a:srgbClr val="00B050"/>
                </a:solidFill>
              </a:rPr>
              <a:t>sıvı ve buhar fazları </a:t>
            </a:r>
            <a:r>
              <a:rPr lang="tr-TR" sz="2800" b="1" dirty="0"/>
              <a:t>aynı anda birlikte bulunmakta ve </a:t>
            </a:r>
            <a:r>
              <a:rPr lang="tr-TR" sz="2800" b="1" dirty="0">
                <a:solidFill>
                  <a:srgbClr val="00B0F0"/>
                </a:solidFill>
              </a:rPr>
              <a:t>bir denge hali </a:t>
            </a:r>
            <a:r>
              <a:rPr lang="tr-TR" sz="2800" b="1" dirty="0"/>
              <a:t>egemen olmaktadır.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Örneğin kaynama eğrisi üzerindeki </a:t>
            </a:r>
            <a:r>
              <a:rPr lang="tr-TR" sz="2800" b="1" dirty="0">
                <a:solidFill>
                  <a:srgbClr val="FF0000"/>
                </a:solidFill>
              </a:rPr>
              <a:t>E noktasındaki </a:t>
            </a:r>
            <a:r>
              <a:rPr lang="tr-TR" sz="2800" b="1" dirty="0"/>
              <a:t>koşullarda su, </a:t>
            </a:r>
            <a:r>
              <a:rPr lang="tr-TR" sz="2800" b="1" dirty="0">
                <a:solidFill>
                  <a:srgbClr val="00B0F0"/>
                </a:solidFill>
              </a:rPr>
              <a:t>hem sıvı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C00000"/>
                </a:solidFill>
              </a:rPr>
              <a:t>hem de buhar </a:t>
            </a:r>
            <a:r>
              <a:rPr lang="tr-TR" sz="2800" b="1" dirty="0"/>
              <a:t>fazında denge halinde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151797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561" y="404664"/>
            <a:ext cx="7632848" cy="621935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67656" y="1916832"/>
            <a:ext cx="6030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E </a:t>
            </a:r>
            <a:r>
              <a:rPr lang="tr-TR" sz="4800" b="1" dirty="0">
                <a:solidFill>
                  <a:srgbClr val="FF0000"/>
                </a:solidFill>
              </a:rPr>
              <a:t>.</a:t>
            </a:r>
            <a:endParaRPr lang="tr-TR" sz="4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138990" y="3501008"/>
            <a:ext cx="460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E</a:t>
            </a:r>
            <a:r>
              <a:rPr lang="tr-TR" b="1" baseline="-25000" dirty="0"/>
              <a:t>1</a:t>
            </a:r>
            <a:endParaRPr lang="tr-TR" sz="48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452796" y="2216889"/>
            <a:ext cx="460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E</a:t>
            </a:r>
            <a:r>
              <a:rPr lang="tr-TR" b="1" baseline="-25000" dirty="0"/>
              <a:t>2</a:t>
            </a:r>
            <a:endParaRPr lang="tr-TR" sz="4800" baseline="-250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8502387" y="2503141"/>
            <a:ext cx="85342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cxnSpLocks/>
          </p:cNvCxnSpPr>
          <p:nvPr/>
        </p:nvCxnSpPr>
        <p:spPr>
          <a:xfrm>
            <a:off x="8477694" y="2504069"/>
            <a:ext cx="9885" cy="10762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078188" y="1324180"/>
            <a:ext cx="5902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F </a:t>
            </a:r>
            <a:r>
              <a:rPr lang="tr-TR" sz="4800" b="1" dirty="0">
                <a:solidFill>
                  <a:srgbClr val="FF0000"/>
                </a:solidFill>
              </a:rPr>
              <a:t>.</a:t>
            </a:r>
            <a:endParaRPr lang="tr-TR" sz="48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46444" y="1344980"/>
            <a:ext cx="7617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800" b="1" dirty="0">
                <a:solidFill>
                  <a:srgbClr val="FF0000"/>
                </a:solidFill>
              </a:rPr>
              <a:t>. </a:t>
            </a:r>
            <a:r>
              <a:rPr lang="tr-TR" b="1" dirty="0">
                <a:solidFill>
                  <a:srgbClr val="FF0000"/>
                </a:solidFill>
              </a:rPr>
              <a:t>F’</a:t>
            </a:r>
            <a:endParaRPr lang="tr-TR" dirty="0">
              <a:solidFill>
                <a:srgbClr val="FF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4510236" y="1916832"/>
            <a:ext cx="468052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446340" y="4437112"/>
            <a:ext cx="442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O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96888" y="5373216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B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476841" y="664106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45988" y="627458"/>
            <a:ext cx="425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C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Bunun anlamı E noktasının temsil ettiği sıcaklık ve basınç değişmediği sürece "</a:t>
            </a:r>
            <a:r>
              <a:rPr lang="tr-TR" sz="2800" b="1" dirty="0">
                <a:solidFill>
                  <a:srgbClr val="FF0000"/>
                </a:solidFill>
              </a:rPr>
              <a:t>ne kadar sıvı buhara dönüşüyorsa, aynı miktar buhar sıvıya geri dönmekte</a:t>
            </a:r>
            <a:r>
              <a:rPr lang="tr-TR" sz="2800" b="1" dirty="0"/>
              <a:t>" ve sıvı ile buhar arasında oluşmuş bulunan denge değişmemektedir.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4881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Buna karşın eğer E noktasındaki sıcaklık sabit tutulurken basınç düşürülürse (</a:t>
            </a:r>
            <a:r>
              <a:rPr lang="tr-TR" sz="2800" b="1" dirty="0">
                <a:solidFill>
                  <a:srgbClr val="FF0000"/>
                </a:solidFill>
              </a:rPr>
              <a:t>E</a:t>
            </a:r>
            <a:r>
              <a:rPr lang="tr-TR" sz="2800" b="1" baseline="-25000" dirty="0">
                <a:solidFill>
                  <a:srgbClr val="FF0000"/>
                </a:solidFill>
              </a:rPr>
              <a:t>1</a:t>
            </a:r>
            <a:r>
              <a:rPr lang="tr-TR" sz="2800" b="1" dirty="0"/>
              <a:t>) veya basınç sabit tutulur sıcaklık yükseltilirse (</a:t>
            </a:r>
            <a:r>
              <a:rPr lang="tr-TR" sz="2800" b="1" dirty="0">
                <a:solidFill>
                  <a:srgbClr val="FF0000"/>
                </a:solidFill>
              </a:rPr>
              <a:t>E</a:t>
            </a:r>
            <a:r>
              <a:rPr lang="tr-TR" sz="2800" b="1" baseline="-25000" dirty="0">
                <a:solidFill>
                  <a:srgbClr val="FF0000"/>
                </a:solidFill>
              </a:rPr>
              <a:t>2</a:t>
            </a:r>
            <a:r>
              <a:rPr lang="tr-TR" sz="2800" b="1" dirty="0"/>
              <a:t>) denge bozulur ve E noktasında </a:t>
            </a:r>
            <a:r>
              <a:rPr lang="tr-TR" sz="2800" b="1" dirty="0">
                <a:solidFill>
                  <a:srgbClr val="FF0000"/>
                </a:solidFill>
              </a:rPr>
              <a:t>var olan sıvı tümüyle buhara dönüşür</a:t>
            </a:r>
            <a:r>
              <a:rPr lang="tr-TR" sz="2800" b="1" dirty="0"/>
              <a:t>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F8E25F58-EC3B-4B22-9703-C5529FFD5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191" y="3429000"/>
            <a:ext cx="5081588" cy="310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9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GİRİŞ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00B050"/>
                </a:solidFill>
              </a:rPr>
              <a:t>SUYUN FAZ GRAFİĞİ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SU AKTİVİTESİ VE SORPSİYON İZOTERMİ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	Su Aktivitesi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	Gıdaların </a:t>
            </a:r>
            <a:r>
              <a:rPr lang="tr-TR" sz="2800" b="1" dirty="0" err="1">
                <a:solidFill>
                  <a:srgbClr val="FF0000"/>
                </a:solidFill>
              </a:rPr>
              <a:t>Soprsiyon</a:t>
            </a:r>
            <a:r>
              <a:rPr lang="tr-TR" sz="2800" b="1" dirty="0">
                <a:solidFill>
                  <a:srgbClr val="FF0000"/>
                </a:solidFill>
              </a:rPr>
              <a:t> İzotermleri</a:t>
            </a: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spcBef>
                <a:spcPts val="600"/>
              </a:spcBef>
              <a:buNone/>
            </a:pPr>
            <a:endParaRPr lang="tr-TR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630" y="774700"/>
            <a:ext cx="4064917" cy="337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Aynı şekilde hangi fazda olursa olsun, </a:t>
            </a:r>
            <a:r>
              <a:rPr lang="tr-TR" sz="2800" b="1" dirty="0">
                <a:solidFill>
                  <a:srgbClr val="00B0F0"/>
                </a:solidFill>
              </a:rPr>
              <a:t>basınç sabit </a:t>
            </a:r>
            <a:r>
              <a:rPr lang="tr-TR" sz="2800" b="1" dirty="0"/>
              <a:t>tutulurken sisteme </a:t>
            </a:r>
            <a:r>
              <a:rPr lang="tr-TR" sz="2800" b="1" dirty="0">
                <a:solidFill>
                  <a:srgbClr val="FF0000"/>
                </a:solidFill>
              </a:rPr>
              <a:t>ısı verilerek sıcaklık yükselirse</a:t>
            </a:r>
            <a:r>
              <a:rPr lang="tr-TR" sz="2800" b="1" dirty="0"/>
              <a:t>, suyun taşıdığı koşul grafik üzerinde </a:t>
            </a:r>
            <a:r>
              <a:rPr lang="tr-TR" sz="2800" b="1" dirty="0">
                <a:solidFill>
                  <a:srgbClr val="FFC000"/>
                </a:solidFill>
              </a:rPr>
              <a:t>yatay doğru </a:t>
            </a:r>
            <a:r>
              <a:rPr lang="tr-TR" sz="2800" b="1" dirty="0"/>
              <a:t>üzerinde gelişerek ve sınır eğrilerini aşarak </a:t>
            </a:r>
            <a:r>
              <a:rPr lang="tr-TR" sz="2800" b="1" dirty="0">
                <a:solidFill>
                  <a:srgbClr val="00B050"/>
                </a:solidFill>
              </a:rPr>
              <a:t>faz değişimi </a:t>
            </a:r>
            <a:r>
              <a:rPr lang="tr-TR" sz="2800" b="1" dirty="0"/>
              <a:t>gerçekleşir.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2297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00B0F0"/>
                </a:solidFill>
              </a:rPr>
              <a:t>F </a:t>
            </a:r>
            <a:r>
              <a:rPr lang="tr-TR" sz="2800" b="1" dirty="0"/>
              <a:t>noktasının simgelediği koşullarda basınç sabit tutulurken sisteme ısı verilince önce </a:t>
            </a:r>
            <a:r>
              <a:rPr lang="tr-TR" sz="2800" b="1" dirty="0">
                <a:solidFill>
                  <a:srgbClr val="00B050"/>
                </a:solidFill>
              </a:rPr>
              <a:t>buz ısınır</a:t>
            </a:r>
            <a:r>
              <a:rPr lang="tr-TR" sz="2800" b="1" dirty="0"/>
              <a:t>, sonra </a:t>
            </a:r>
            <a:r>
              <a:rPr lang="tr-TR" sz="2800" b="1" dirty="0">
                <a:solidFill>
                  <a:srgbClr val="00B050"/>
                </a:solidFill>
              </a:rPr>
              <a:t>erir</a:t>
            </a:r>
            <a:r>
              <a:rPr lang="tr-TR" sz="2800" b="1" dirty="0"/>
              <a:t> ve oluşan su ısınır, nihayet </a:t>
            </a:r>
            <a:r>
              <a:rPr lang="tr-TR" sz="2800" b="1" dirty="0">
                <a:solidFill>
                  <a:srgbClr val="FF0000"/>
                </a:solidFill>
              </a:rPr>
              <a:t>F'</a:t>
            </a:r>
            <a:r>
              <a:rPr lang="tr-TR" sz="2800" b="1" dirty="0"/>
              <a:t> noktasında tümden buharlaşıp </a:t>
            </a:r>
            <a:r>
              <a:rPr lang="tr-TR" sz="2800" b="1" dirty="0">
                <a:solidFill>
                  <a:srgbClr val="FF0000"/>
                </a:solidFill>
              </a:rPr>
              <a:t>aşırı ısınmış buhara </a:t>
            </a:r>
            <a:r>
              <a:rPr lang="tr-TR" sz="2800" b="1" dirty="0"/>
              <a:t>dönüşür.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EC629FD-2B55-487C-9A42-EBA2D2AF3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618" y="3429000"/>
            <a:ext cx="5081588" cy="310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Suyun her </a:t>
            </a:r>
            <a:r>
              <a:rPr lang="tr-TR" sz="2800" b="1" dirty="0">
                <a:solidFill>
                  <a:srgbClr val="FF0000"/>
                </a:solidFill>
              </a:rPr>
              <a:t>üç fazı </a:t>
            </a:r>
            <a:r>
              <a:rPr lang="tr-TR" sz="2800" b="1" dirty="0"/>
              <a:t>sadece bir koşulda birlikte ve dengede bulunabilmektedir.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nokta grafikte, </a:t>
            </a:r>
            <a:r>
              <a:rPr lang="tr-TR" sz="2800" b="1" dirty="0">
                <a:solidFill>
                  <a:srgbClr val="FF0000"/>
                </a:solidFill>
              </a:rPr>
              <a:t>O</a:t>
            </a:r>
            <a:r>
              <a:rPr lang="tr-TR" sz="2800" b="1" dirty="0"/>
              <a:t> simgesi ile simgelenmiştir.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Fazları sınırlayan her üç eğrinin kesiştiği nokta olan O noktasında her üç faz komşu olarak bulunmaktadır.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noktaya "</a:t>
            </a:r>
            <a:r>
              <a:rPr lang="tr-TR" sz="2800" b="1" dirty="0">
                <a:solidFill>
                  <a:srgbClr val="FF0000"/>
                </a:solidFill>
              </a:rPr>
              <a:t>üçlü nokta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Üçlü noktada basınç </a:t>
            </a:r>
            <a:r>
              <a:rPr lang="tr-TR" sz="2800" b="1" dirty="0">
                <a:solidFill>
                  <a:srgbClr val="00B050"/>
                </a:solidFill>
              </a:rPr>
              <a:t>4.579 mm Hg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sıcaklık ise 0.0098°C'</a:t>
            </a:r>
            <a:r>
              <a:rPr lang="tr-TR" sz="2800" b="1" dirty="0"/>
              <a:t>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61679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Şekil'de</a:t>
            </a:r>
            <a:r>
              <a:rPr lang="tr-TR" sz="2800" b="1" dirty="0"/>
              <a:t> gösterilmiş bulunan faz grafiğindeki "</a:t>
            </a:r>
            <a:r>
              <a:rPr lang="tr-TR" sz="2800" b="1" dirty="0">
                <a:solidFill>
                  <a:srgbClr val="FF0000"/>
                </a:solidFill>
              </a:rPr>
              <a:t>erime eğrisi</a:t>
            </a:r>
            <a:r>
              <a:rPr lang="tr-TR" sz="2800" b="1" dirty="0"/>
              <a:t>" veya diğer isimlendirmeyle "</a:t>
            </a:r>
            <a:r>
              <a:rPr lang="tr-TR" sz="2800" b="1" dirty="0">
                <a:solidFill>
                  <a:srgbClr val="00B0F0"/>
                </a:solidFill>
              </a:rPr>
              <a:t>donma eğrisi</a:t>
            </a:r>
            <a:r>
              <a:rPr lang="tr-TR" sz="2800" b="1" dirty="0"/>
              <a:t>" (OC), normal basınç sınırlarında suyun </a:t>
            </a:r>
            <a:r>
              <a:rPr lang="tr-TR" sz="2800" b="1" dirty="0">
                <a:solidFill>
                  <a:srgbClr val="FF0000"/>
                </a:solidFill>
              </a:rPr>
              <a:t>0°C'de </a:t>
            </a:r>
            <a:r>
              <a:rPr lang="tr-TR" sz="2800" b="1" dirty="0"/>
              <a:t>donduğunu göstermektedir.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616" y="3356992"/>
            <a:ext cx="5294738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5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OB eğrisi </a:t>
            </a:r>
            <a:r>
              <a:rPr lang="tr-TR" sz="2800" b="1" dirty="0">
                <a:solidFill>
                  <a:srgbClr val="00B0F0"/>
                </a:solidFill>
              </a:rPr>
              <a:t>buz ve </a:t>
            </a:r>
            <a:r>
              <a:rPr lang="tr-TR" sz="2800" b="1" dirty="0">
                <a:solidFill>
                  <a:srgbClr val="FF0000"/>
                </a:solidFill>
              </a:rPr>
              <a:t>buhar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fazlarının denge koşullarını yansıtmaktadır.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eğri, belli koşullar altında buzun sıvı faza geçmeksizin doğrudan buhar fazına geçebileceğini göstermektedir.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52" y="3356992"/>
            <a:ext cx="5294738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29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Bilindiği gibi, katı fazdan doğrudan buhar fazına geçme olayına "</a:t>
            </a:r>
            <a:r>
              <a:rPr lang="tr-TR" sz="2800" b="1" dirty="0" err="1">
                <a:solidFill>
                  <a:srgbClr val="FF0000"/>
                </a:solidFill>
              </a:rPr>
              <a:t>süblimasyon</a:t>
            </a:r>
            <a:r>
              <a:rPr lang="tr-TR" sz="2800" b="1" dirty="0"/>
              <a:t>” denir.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Faz grafiğinde görüldüğü gibi </a:t>
            </a:r>
            <a:r>
              <a:rPr lang="tr-TR" sz="2800" b="1" dirty="0" err="1">
                <a:solidFill>
                  <a:srgbClr val="FF0000"/>
                </a:solidFill>
              </a:rPr>
              <a:t>süblimasyonun</a:t>
            </a:r>
            <a:r>
              <a:rPr lang="tr-TR" sz="2800" b="1" dirty="0">
                <a:solidFill>
                  <a:srgbClr val="FF0000"/>
                </a:solidFill>
              </a:rPr>
              <a:t> gerçekleştiği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en yüksek basınç ve sıcaklık </a:t>
            </a:r>
            <a:r>
              <a:rPr lang="tr-TR" sz="2800" b="1" dirty="0"/>
              <a:t>sıra ile 4.579 mm Hg ve 0.0098°C'dir.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</a:t>
            </a:r>
            <a:r>
              <a:rPr lang="tr-TR" sz="2800" b="1" dirty="0">
                <a:solidFill>
                  <a:srgbClr val="000000"/>
                </a:solidFill>
              </a:rPr>
              <a:t>dondurularak kurutulmalarında </a:t>
            </a:r>
            <a:r>
              <a:rPr lang="tr-TR" sz="2800" b="1" dirty="0"/>
              <a:t>buzun </a:t>
            </a:r>
            <a:r>
              <a:rPr lang="tr-TR" sz="2800" b="1" dirty="0" err="1"/>
              <a:t>süblimasyonu</a:t>
            </a:r>
            <a:r>
              <a:rPr lang="tr-TR" sz="2800" b="1" dirty="0"/>
              <a:t> olgusundan yararlanılmaktadır.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15442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taraftan "</a:t>
            </a:r>
            <a:r>
              <a:rPr lang="tr-TR" sz="2800" b="1" dirty="0">
                <a:solidFill>
                  <a:srgbClr val="FF0000"/>
                </a:solidFill>
              </a:rPr>
              <a:t>kaynama eğrisi</a:t>
            </a:r>
            <a:r>
              <a:rPr lang="tr-TR" sz="2800" b="1" dirty="0"/>
              <a:t>", veya suyun "</a:t>
            </a:r>
            <a:r>
              <a:rPr lang="tr-TR" sz="2800" b="1" dirty="0">
                <a:solidFill>
                  <a:srgbClr val="00B0F0"/>
                </a:solidFill>
              </a:rPr>
              <a:t>buhar sıcaklık-basınç eğrisi</a:t>
            </a:r>
            <a:r>
              <a:rPr lang="tr-TR" sz="2800" b="1" dirty="0"/>
              <a:t>" denen OA eğrisi, suyun sıvı ve buhar fazlarının birlikte ve denge halinde bulunduğu koşulları yansıtmaktadır.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</a:t>
            </a:r>
            <a:r>
              <a:rPr lang="tr-TR" sz="2800" b="1" dirty="0">
                <a:solidFill>
                  <a:srgbClr val="FF0000"/>
                </a:solidFill>
              </a:rPr>
              <a:t>sıvının buhar basıncı</a:t>
            </a:r>
            <a:r>
              <a:rPr lang="tr-TR" sz="2800" b="1" dirty="0"/>
              <a:t>, moleküllerinin </a:t>
            </a:r>
            <a:r>
              <a:rPr lang="tr-TR" sz="2800" b="1" dirty="0">
                <a:solidFill>
                  <a:srgbClr val="00B050"/>
                </a:solidFill>
              </a:rPr>
              <a:t>sıvı fazdan buhar fazına kaçma eğiliminin</a:t>
            </a:r>
            <a:r>
              <a:rPr lang="tr-TR" sz="2800" b="1" dirty="0"/>
              <a:t> bir ölçüsüdür.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Şekil 4.1'de OA eğrisi ile gösterilmiş bulunan suyun "buhar basıncı-sıcaklık" ilişkisi Şekil 4.2'de daha belirgin ve ayrıntılı olarak verilmiştir.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816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388" y="404664"/>
            <a:ext cx="6142919" cy="6245698"/>
          </a:xfrm>
          <a:prstGeom prst="rect">
            <a:avLst/>
          </a:prstGeom>
        </p:spPr>
      </p:pic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9B101A3C-AF10-440C-91F1-80792640AC6B}"/>
              </a:ext>
            </a:extLst>
          </p:cNvPr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87" y="404664"/>
            <a:ext cx="4598714" cy="626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7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Bilindiği gibi su ancak, </a:t>
            </a:r>
            <a:r>
              <a:rPr lang="tr-TR" sz="2800" b="1" dirty="0">
                <a:solidFill>
                  <a:srgbClr val="00B0F0"/>
                </a:solidFill>
              </a:rPr>
              <a:t>buhar basıncı </a:t>
            </a:r>
            <a:r>
              <a:rPr lang="tr-TR" sz="2800" b="1" dirty="0"/>
              <a:t>kendi </a:t>
            </a:r>
            <a:r>
              <a:rPr lang="tr-TR" sz="2800" b="1" dirty="0">
                <a:solidFill>
                  <a:srgbClr val="00B050"/>
                </a:solidFill>
              </a:rPr>
              <a:t>üzerine yapılan basınca </a:t>
            </a:r>
            <a:r>
              <a:rPr lang="tr-TR" sz="2800" b="1" dirty="0">
                <a:solidFill>
                  <a:srgbClr val="FF0000"/>
                </a:solidFill>
              </a:rPr>
              <a:t>eşit olduğu zaman kaynamaya başlar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 suyun 100 °C'deki buhar basıncı, atmosfer basınca eşittir.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 su, atmosferik basınç altında 100 °C'de kaynar.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Atmosferik basıncın altında veya üstünde kaynama derecesi 100 °C'nin altına düşer veya 100 °C'nin üstüne çıkar.</a:t>
            </a:r>
          </a:p>
        </p:txBody>
      </p:sp>
    </p:spTree>
    <p:extLst>
      <p:ext uri="{BB962C8B-B14F-4D97-AF65-F5344CB8AC3E}">
        <p14:creationId xmlns:p14="http://schemas.microsoft.com/office/powerpoint/2010/main" val="323193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4000" b="1" dirty="0"/>
              <a:t>SU AKTİVİTESİ VE SORPSİYON İZOTERMİ </a:t>
            </a:r>
          </a:p>
        </p:txBody>
      </p:sp>
    </p:spTree>
    <p:extLst>
      <p:ext uri="{BB962C8B-B14F-4D97-AF65-F5344CB8AC3E}">
        <p14:creationId xmlns:p14="http://schemas.microsoft.com/office/powerpoint/2010/main" val="301870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>
                <a:solidFill>
                  <a:srgbClr val="00B050"/>
                </a:solidFill>
              </a:rPr>
              <a:t>GİRİŞ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gıdanın içerdiği </a:t>
            </a:r>
            <a:r>
              <a:rPr lang="tr-TR" sz="2800" b="1" dirty="0">
                <a:solidFill>
                  <a:srgbClr val="00B0F0"/>
                </a:solidFill>
              </a:rPr>
              <a:t>suyun önemli bir kısmını,</a:t>
            </a:r>
            <a:r>
              <a:rPr lang="tr-TR" sz="2800" b="1" dirty="0"/>
              <a:t> buharlaştırmak suretiyle uzaklaştırmak için </a:t>
            </a:r>
            <a:r>
              <a:rPr lang="tr-TR" sz="2800" b="1" dirty="0">
                <a:solidFill>
                  <a:srgbClr val="FF0000"/>
                </a:solidFill>
              </a:rPr>
              <a:t>kontrollü ısı uygulanması işlemine</a:t>
            </a:r>
            <a:r>
              <a:rPr lang="tr-TR" sz="2800" b="1" dirty="0"/>
              <a:t>, gıda biliminde "</a:t>
            </a:r>
            <a:r>
              <a:rPr lang="tr-TR" sz="2800" b="1" dirty="0">
                <a:solidFill>
                  <a:srgbClr val="FF0000"/>
                </a:solidFill>
              </a:rPr>
              <a:t>kurutma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tanım, kurutmaya kıyasla </a:t>
            </a:r>
            <a:r>
              <a:rPr lang="tr-TR" sz="2800" b="1" dirty="0">
                <a:solidFill>
                  <a:srgbClr val="00B0F0"/>
                </a:solidFill>
              </a:rPr>
              <a:t>daha az oranda suyun </a:t>
            </a:r>
            <a:r>
              <a:rPr lang="tr-TR" sz="2800" b="1" dirty="0"/>
              <a:t>uzaklaştırıldığı "</a:t>
            </a:r>
            <a:r>
              <a:rPr lang="tr-TR" sz="2800" b="1" dirty="0">
                <a:solidFill>
                  <a:srgbClr val="00B050"/>
                </a:solidFill>
              </a:rPr>
              <a:t>mekaniksel ayırma</a:t>
            </a:r>
            <a:r>
              <a:rPr lang="tr-TR" sz="2800" b="1" dirty="0"/>
              <a:t>", "</a:t>
            </a:r>
            <a:r>
              <a:rPr lang="tr-TR" sz="2800" b="1" dirty="0" err="1">
                <a:solidFill>
                  <a:srgbClr val="C00000"/>
                </a:solidFill>
              </a:rPr>
              <a:t>membranla</a:t>
            </a:r>
            <a:r>
              <a:rPr lang="tr-TR" sz="2800" b="1" dirty="0">
                <a:solidFill>
                  <a:srgbClr val="C00000"/>
                </a:solidFill>
              </a:rPr>
              <a:t> konsantrasyon</a:t>
            </a:r>
            <a:r>
              <a:rPr lang="tr-TR" sz="2800" b="1" dirty="0"/>
              <a:t>", "</a:t>
            </a:r>
            <a:r>
              <a:rPr lang="tr-TR" sz="2800" b="1" dirty="0">
                <a:solidFill>
                  <a:srgbClr val="FF0000"/>
                </a:solidFill>
              </a:rPr>
              <a:t>evaporasyon</a:t>
            </a:r>
            <a:r>
              <a:rPr lang="tr-TR" sz="2800" b="1" dirty="0"/>
              <a:t>" ve "</a:t>
            </a:r>
            <a:r>
              <a:rPr lang="tr-TR" sz="2800" b="1" dirty="0">
                <a:solidFill>
                  <a:srgbClr val="7030A0"/>
                </a:solidFill>
              </a:rPr>
              <a:t>fırınlama</a:t>
            </a:r>
            <a:r>
              <a:rPr lang="tr-TR" sz="2800" b="1" dirty="0"/>
              <a:t>" gibi prosesleri dışarıda bırakmaktadır.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0161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Gıdaların bozulmasından </a:t>
            </a:r>
            <a:r>
              <a:rPr lang="tr-TR" sz="2800" b="1" dirty="0"/>
              <a:t>bahsedilince, genellikle ve öncelikle </a:t>
            </a:r>
            <a:r>
              <a:rPr lang="tr-TR" sz="2800" b="1" dirty="0">
                <a:solidFill>
                  <a:srgbClr val="FF0000"/>
                </a:solidFill>
              </a:rPr>
              <a:t>mikrobiyolojik</a:t>
            </a:r>
            <a:r>
              <a:rPr lang="tr-TR" sz="2800" b="1" dirty="0"/>
              <a:t> yolla bozulma kastedilir.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Mikroorganizmaların</a:t>
            </a:r>
            <a:r>
              <a:rPr lang="tr-TR" sz="2800" b="1" dirty="0"/>
              <a:t> bir gıdanın bozulmasına neden olabilmesi için, her şeyden önce ortamda </a:t>
            </a:r>
            <a:r>
              <a:rPr lang="tr-TR" sz="2800" b="1" dirty="0">
                <a:solidFill>
                  <a:srgbClr val="7030A0"/>
                </a:solidFill>
              </a:rPr>
              <a:t>yararlanabileceği</a:t>
            </a:r>
            <a:r>
              <a:rPr lang="tr-TR" sz="2800" b="1" dirty="0"/>
              <a:t> nitelikte </a:t>
            </a:r>
            <a:r>
              <a:rPr lang="tr-TR" sz="2800" b="1" dirty="0">
                <a:solidFill>
                  <a:srgbClr val="00B0F0"/>
                </a:solidFill>
              </a:rPr>
              <a:t>suyun bulunması </a:t>
            </a:r>
            <a:r>
              <a:rPr lang="tr-TR" sz="2800" b="1" dirty="0"/>
              <a:t>gerekmektedir.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İşte; </a:t>
            </a:r>
            <a:r>
              <a:rPr lang="tr-TR" sz="2800" b="1" dirty="0">
                <a:solidFill>
                  <a:srgbClr val="FF0000"/>
                </a:solidFill>
              </a:rPr>
              <a:t>kurutma</a:t>
            </a:r>
            <a:r>
              <a:rPr lang="tr-TR" sz="2800" b="1" dirty="0"/>
              <a:t> ile gıdalardaki suyun önemli bir kısmı uzaklaştırılarak ortama, mikroorganizmalar için elverişsiz bir nitelik kazandırılmaktadır. </a:t>
            </a:r>
            <a:endParaRPr lang="tr-TR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0756" y="2672333"/>
            <a:ext cx="27527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2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Fakat şu husus önemle vurgulanmalıdır ki, </a:t>
            </a:r>
            <a:r>
              <a:rPr lang="tr-TR" sz="2800" b="1" dirty="0">
                <a:solidFill>
                  <a:srgbClr val="FF0000"/>
                </a:solidFill>
              </a:rPr>
              <a:t>bir gıdada bulunan suyun oranı</a:t>
            </a:r>
            <a:r>
              <a:rPr lang="tr-TR" sz="2800" b="1" dirty="0"/>
              <a:t>, onun </a:t>
            </a:r>
            <a:r>
              <a:rPr lang="tr-TR" sz="2800" b="1" dirty="0">
                <a:solidFill>
                  <a:srgbClr val="00B0F0"/>
                </a:solidFill>
              </a:rPr>
              <a:t>mikrobiyolojik yolla bozulma eğilimi hakkında</a:t>
            </a:r>
            <a:r>
              <a:rPr lang="tr-TR" sz="2800" b="1" dirty="0"/>
              <a:t> kesin bir veri niteliği taşımamaktadır.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 %10 su içeren kurutulmuş bir </a:t>
            </a:r>
            <a:r>
              <a:rPr lang="tr-TR" sz="2800" b="1" dirty="0">
                <a:solidFill>
                  <a:srgbClr val="00B050"/>
                </a:solidFill>
              </a:rPr>
              <a:t>sebze</a:t>
            </a:r>
            <a:r>
              <a:rPr lang="tr-TR" sz="2800" b="1" dirty="0"/>
              <a:t> ile %25 oranında su içeren kurutulmuş bir </a:t>
            </a:r>
            <a:r>
              <a:rPr lang="tr-TR" sz="2800" b="1" dirty="0">
                <a:solidFill>
                  <a:srgbClr val="FF0000"/>
                </a:solidFill>
              </a:rPr>
              <a:t>meyve</a:t>
            </a:r>
            <a:r>
              <a:rPr lang="tr-TR" sz="2800" b="1" dirty="0"/>
              <a:t>, mikrobiyolojik yolla bozulma eğilimi açısından sadece su oranı dikkate alınarak kıyaslanmak istenirse, %25 oranında su kuru meyvenin bozulma olasılığının daha yüksek olduğu sonucuna varılabilir. </a:t>
            </a:r>
          </a:p>
        </p:txBody>
      </p:sp>
    </p:spTree>
    <p:extLst>
      <p:ext uri="{BB962C8B-B14F-4D97-AF65-F5344CB8AC3E}">
        <p14:creationId xmlns:p14="http://schemas.microsoft.com/office/powerpoint/2010/main" val="370838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Ancak, gerçek tam aksi yöndedir.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Nitekim </a:t>
            </a:r>
            <a:r>
              <a:rPr lang="tr-TR" sz="2800" b="1" dirty="0">
                <a:solidFill>
                  <a:srgbClr val="7030A0"/>
                </a:solidFill>
              </a:rPr>
              <a:t>daha düşük oranda su içeren kuru sebze </a:t>
            </a:r>
            <a:r>
              <a:rPr lang="tr-TR" sz="2800" b="1" dirty="0"/>
              <a:t>hızla bozulurken, 2.5 katı daha fazla su içeren kuru meyvenin mikrobiyolojik bozulmaya karşı son derece dirençli olduğu görülebilir. 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74BC019-B4FD-4A38-80EA-592EBDEC9F03}"/>
              </a:ext>
            </a:extLst>
          </p:cNvPr>
          <p:cNvSpPr/>
          <p:nvPr/>
        </p:nvSpPr>
        <p:spPr>
          <a:xfrm>
            <a:off x="2379561" y="4221088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/>
              <a:t>%10 su içeren kurutulmuş bir </a:t>
            </a:r>
            <a:r>
              <a:rPr lang="tr-TR" sz="3200" b="1" dirty="0">
                <a:solidFill>
                  <a:srgbClr val="00B050"/>
                </a:solidFill>
              </a:rPr>
              <a:t>sebze</a:t>
            </a:r>
            <a:r>
              <a:rPr lang="tr-TR" sz="3200" b="1" dirty="0"/>
              <a:t> </a:t>
            </a:r>
          </a:p>
          <a:p>
            <a:endParaRPr lang="tr-TR" sz="3200" b="1" dirty="0"/>
          </a:p>
          <a:p>
            <a:r>
              <a:rPr lang="tr-TR" sz="3200" b="1" dirty="0"/>
              <a:t>%25 su içeren kurutulmuş bir </a:t>
            </a:r>
            <a:r>
              <a:rPr lang="tr-TR" sz="3200" b="1" dirty="0">
                <a:solidFill>
                  <a:srgbClr val="FF0000"/>
                </a:solidFill>
              </a:rPr>
              <a:t>meyve</a:t>
            </a:r>
            <a:r>
              <a:rPr lang="tr-TR" sz="3200" b="1" dirty="0"/>
              <a:t>,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5061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Bunun açık anlamı şudur: </a:t>
            </a:r>
            <a:r>
              <a:rPr lang="tr-TR" sz="2800" b="1" dirty="0"/>
              <a:t>Bozulmaya neden olan mikroorganizmalar, kurutulmuş sebzedeki %10 oranındaki sudan yararlanabildiği halde, kuru meyvedeki %25 oranındaki sudan yararlanamamaktadır.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Başka bir anlatımla kuru sebzedeki %10 oranındaki su ile kuru meyvedeki %25 oranındaki su, mikroorganizmalar için aynı nitelikte değildir. </a:t>
            </a:r>
          </a:p>
        </p:txBody>
      </p:sp>
    </p:spTree>
    <p:extLst>
      <p:ext uri="{BB962C8B-B14F-4D97-AF65-F5344CB8AC3E}">
        <p14:creationId xmlns:p14="http://schemas.microsoft.com/office/powerpoint/2010/main" val="281720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Şu halde suyun, </a:t>
            </a:r>
            <a:r>
              <a:rPr lang="tr-TR" sz="2800" b="1" dirty="0">
                <a:solidFill>
                  <a:srgbClr val="FF0000"/>
                </a:solidFill>
              </a:rPr>
              <a:t>mikroorganizmalar tarafından </a:t>
            </a:r>
            <a:r>
              <a:rPr lang="tr-TR" sz="2800" b="1" dirty="0" err="1">
                <a:solidFill>
                  <a:srgbClr val="FF0000"/>
                </a:solidFill>
              </a:rPr>
              <a:t>yararlanılabilirliğini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belirten bir kavrama, yani bir ölçüte gereksinim vardır.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ölçüt, "</a:t>
            </a:r>
            <a:r>
              <a:rPr lang="tr-TR" sz="2800" b="1" dirty="0">
                <a:solidFill>
                  <a:srgbClr val="FF0000"/>
                </a:solidFill>
              </a:rPr>
              <a:t>su aktivitesi</a:t>
            </a:r>
            <a:r>
              <a:rPr lang="tr-TR" sz="2800" b="1" dirty="0"/>
              <a:t>" </a:t>
            </a:r>
            <a:r>
              <a:rPr lang="tr-TR" sz="2800" b="1" dirty="0" err="1"/>
              <a:t>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Özetle bir </a:t>
            </a:r>
            <a:r>
              <a:rPr lang="tr-TR" sz="2800" b="1" dirty="0">
                <a:solidFill>
                  <a:srgbClr val="00B0F0"/>
                </a:solidFill>
              </a:rPr>
              <a:t>gıdanın su aktivitesi</a:t>
            </a:r>
            <a:r>
              <a:rPr lang="tr-TR" sz="2800" b="1" dirty="0"/>
              <a:t>, o odadaki suyun mikroorganizmalar için </a:t>
            </a:r>
            <a:r>
              <a:rPr lang="tr-TR" sz="2800" b="1" dirty="0" err="1"/>
              <a:t>yararlanılabilirlik</a:t>
            </a:r>
            <a:r>
              <a:rPr lang="tr-TR" sz="2800" b="1" dirty="0"/>
              <a:t> ölçüsüdür. </a:t>
            </a:r>
          </a:p>
        </p:txBody>
      </p:sp>
      <p:pic>
        <p:nvPicPr>
          <p:cNvPr id="3" name="Picture 2" descr="Image result for water activity moisture">
            <a:extLst>
              <a:ext uri="{FF2B5EF4-FFF2-40B4-BE49-F238E27FC236}">
                <a16:creationId xmlns:a16="http://schemas.microsoft.com/office/drawing/2014/main" id="{E577E779-7222-4539-AEEC-1EB7D0839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12" y="4558364"/>
            <a:ext cx="3245465" cy="202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CC7CD95C-8F53-43CC-A615-9A4697CFD211}"/>
              </a:ext>
            </a:extLst>
          </p:cNvPr>
          <p:cNvSpPr/>
          <p:nvPr/>
        </p:nvSpPr>
        <p:spPr>
          <a:xfrm>
            <a:off x="5933164" y="4725144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su aktivitesi</a:t>
            </a: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3A0B544-52C8-480E-B80E-2E74A1CA2E98}"/>
              </a:ext>
            </a:extLst>
          </p:cNvPr>
          <p:cNvSpPr/>
          <p:nvPr/>
        </p:nvSpPr>
        <p:spPr>
          <a:xfrm>
            <a:off x="4510236" y="4704458"/>
            <a:ext cx="1372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Su oranı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035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taraftan </a:t>
            </a:r>
            <a:r>
              <a:rPr lang="tr-TR" sz="2800" b="1" dirty="0">
                <a:solidFill>
                  <a:srgbClr val="00B0F0"/>
                </a:solidFill>
              </a:rPr>
              <a:t>su aktivitesi</a:t>
            </a:r>
            <a:r>
              <a:rPr lang="tr-TR" sz="2800" b="1" dirty="0"/>
              <a:t>, sadece gıdalardaki </a:t>
            </a:r>
            <a:r>
              <a:rPr lang="tr-TR" sz="2800" b="1" dirty="0">
                <a:solidFill>
                  <a:srgbClr val="00B050"/>
                </a:solidFill>
              </a:rPr>
              <a:t>mikrobiyolojik faaliyetlerde </a:t>
            </a:r>
            <a:r>
              <a:rPr lang="tr-TR" sz="2800" b="1" dirty="0"/>
              <a:t>göz önünde bulundurulması gereken bir değer değildir.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Nitekim </a:t>
            </a:r>
            <a:r>
              <a:rPr lang="tr-TR" sz="2800" b="1" dirty="0">
                <a:solidFill>
                  <a:srgbClr val="FF0000"/>
                </a:solidFill>
              </a:rPr>
              <a:t>gıdaların kalitesine </a:t>
            </a:r>
            <a:r>
              <a:rPr lang="tr-TR" sz="2800" b="1" dirty="0"/>
              <a:t>etkili olan </a:t>
            </a:r>
            <a:r>
              <a:rPr lang="tr-TR" sz="2800" b="1" dirty="0">
                <a:solidFill>
                  <a:schemeClr val="tx2"/>
                </a:solidFill>
              </a:rPr>
              <a:t>birçok reaksiyon </a:t>
            </a:r>
            <a:r>
              <a:rPr lang="tr-TR" sz="2800" b="1" dirty="0"/>
              <a:t>üzerine su aktivitesinin önemli etkisi bulunmaktadır.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3200" b="1" dirty="0"/>
          </a:p>
        </p:txBody>
      </p:sp>
      <p:pic>
        <p:nvPicPr>
          <p:cNvPr id="2050" name="Picture 2" descr="Image result for water activity mois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883" y="3933056"/>
            <a:ext cx="426020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28AC89BD-DF12-43A3-923A-E5715789219D}"/>
              </a:ext>
            </a:extLst>
          </p:cNvPr>
          <p:cNvSpPr/>
          <p:nvPr/>
        </p:nvSpPr>
        <p:spPr>
          <a:xfrm>
            <a:off x="6271232" y="4231760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su aktivitesi</a:t>
            </a:r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F1EB2C8-ACD5-4EFE-9647-5ED581A2919D}"/>
              </a:ext>
            </a:extLst>
          </p:cNvPr>
          <p:cNvSpPr/>
          <p:nvPr/>
        </p:nvSpPr>
        <p:spPr>
          <a:xfrm>
            <a:off x="4527468" y="4200402"/>
            <a:ext cx="1372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Su oranı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480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r>
              <a:rPr lang="tr-TR" sz="4000" b="1" dirty="0">
                <a:solidFill>
                  <a:srgbClr val="FF0000"/>
                </a:solidFill>
              </a:rPr>
              <a:t>Su Aktivitesi</a:t>
            </a:r>
            <a:endParaRPr lang="ar-SY" sz="4000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4000" b="1" dirty="0"/>
              <a:t>SU AKTİVİTESİ VE SORPSİYON İZOTERMİ </a:t>
            </a:r>
          </a:p>
        </p:txBody>
      </p:sp>
    </p:spTree>
    <p:extLst>
      <p:ext uri="{BB962C8B-B14F-4D97-AF65-F5344CB8AC3E}">
        <p14:creationId xmlns:p14="http://schemas.microsoft.com/office/powerpoint/2010/main" val="254147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Gıdalarda bulunan su</a:t>
            </a:r>
            <a:r>
              <a:rPr lang="tr-TR" sz="2800" b="1" dirty="0"/>
              <a:t>, içerisinde çeşitli maddelerin çözünmüş olduğu bir çözelti niteliğinde olduğundan, gıdalarla ilgili birçok olayın "</a:t>
            </a:r>
            <a:r>
              <a:rPr lang="tr-TR" sz="2800" b="1" dirty="0">
                <a:solidFill>
                  <a:srgbClr val="FF0000"/>
                </a:solidFill>
              </a:rPr>
              <a:t>çözelti</a:t>
            </a:r>
            <a:r>
              <a:rPr lang="tr-TR" sz="2800" b="1" dirty="0"/>
              <a:t>" örneği ile açıklanması her zaman başvurulan bir yöntemdir.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Su aktivitesi (</a:t>
            </a:r>
            <a:r>
              <a:rPr lang="tr-TR" sz="2800" b="1" dirty="0" err="1">
                <a:solidFill>
                  <a:srgbClr val="FF0000"/>
                </a:solidFill>
              </a:rPr>
              <a:t>a</a:t>
            </a:r>
            <a:r>
              <a:rPr lang="tr-TR" sz="2800" b="1" baseline="-25000" dirty="0" err="1">
                <a:solidFill>
                  <a:srgbClr val="FF0000"/>
                </a:solidFill>
              </a:rPr>
              <a:t>w</a:t>
            </a:r>
            <a:r>
              <a:rPr lang="tr-TR" sz="2800" b="1" dirty="0">
                <a:solidFill>
                  <a:srgbClr val="FF0000"/>
                </a:solidFill>
              </a:rPr>
              <a:t>) </a:t>
            </a:r>
            <a:r>
              <a:rPr lang="tr-TR" sz="2800" b="1" dirty="0">
                <a:solidFill>
                  <a:srgbClr val="00B050"/>
                </a:solidFill>
              </a:rPr>
              <a:t>suyun buhar basıncıyla </a:t>
            </a:r>
            <a:r>
              <a:rPr lang="tr-TR" sz="2800" b="1" dirty="0"/>
              <a:t>ilgili bir fenomendir.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625" y="3717155"/>
            <a:ext cx="4381038" cy="289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Buna göre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bir gıdanın</a:t>
                </a:r>
                <a:r>
                  <a:rPr lang="tr-TR" sz="2800" b="1" dirty="0"/>
                  <a:t>, örneğin bir gıdanın su aktivitesi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Gıdanın su buharı basıncının </a:t>
                </a:r>
                <a:r>
                  <a:rPr lang="tr-TR" sz="2800" b="1" dirty="0"/>
                  <a:t>(gıdadaki suyun buhar basıncının)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,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aynı sıcaklıktaki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saf suyun buhar basıncına oranıdır</a:t>
                </a:r>
                <a:r>
                  <a:rPr lang="tr-TR" sz="2800" b="1" dirty="0"/>
                  <a:t>".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buNone/>
                </a:pPr>
                <a:r>
                  <a:rPr lang="tr-TR" sz="2600" b="1" dirty="0" err="1"/>
                  <a:t>a</a:t>
                </a:r>
                <a:r>
                  <a:rPr lang="tr-TR" sz="2600" b="1" baseline="-25000" dirty="0" err="1"/>
                  <a:t>w</a:t>
                </a:r>
                <a:r>
                  <a:rPr lang="tr-TR" sz="2600" b="1" dirty="0"/>
                  <a:t>: Su aktivitesi, </a:t>
                </a:r>
              </a:p>
              <a:p>
                <a:pPr marL="0" indent="0">
                  <a:buNone/>
                </a:pPr>
                <a:r>
                  <a:rPr lang="tr-TR" sz="2600" b="1" dirty="0" err="1"/>
                  <a:t>P</a:t>
                </a:r>
                <a:r>
                  <a:rPr lang="tr-TR" sz="2600" b="1" baseline="-25000" dirty="0" err="1"/>
                  <a:t>sb</a:t>
                </a:r>
                <a:r>
                  <a:rPr lang="tr-TR" sz="2600" b="1" dirty="0"/>
                  <a:t> : Gıdanın su buharı basıncı, mm Hg veya </a:t>
                </a:r>
                <a:r>
                  <a:rPr lang="tr-TR" sz="2600" b="1" dirty="0" err="1"/>
                  <a:t>Pa</a:t>
                </a:r>
                <a:r>
                  <a:rPr lang="tr-TR" sz="2600" b="1" dirty="0"/>
                  <a:t>, </a:t>
                </a:r>
              </a:p>
              <a:p>
                <a:pPr marL="0" indent="0">
                  <a:buNone/>
                </a:pPr>
                <a:r>
                  <a:rPr lang="tr-TR" sz="2600" b="1" dirty="0"/>
                  <a:t>P</a:t>
                </a:r>
                <a:r>
                  <a:rPr lang="tr-TR" sz="2600" b="1" baseline="-25000" dirty="0"/>
                  <a:t>0</a:t>
                </a:r>
                <a:r>
                  <a:rPr lang="tr-TR" sz="2600" b="1" dirty="0"/>
                  <a:t> : Aynı sıcaklıktaki saf suyun buhar basıncı, mm Hg veya </a:t>
                </a:r>
                <a:r>
                  <a:rPr lang="tr-TR" sz="2600" b="1" dirty="0" err="1"/>
                  <a:t>Pa</a:t>
                </a:r>
                <a:r>
                  <a:rPr lang="tr-TR" sz="2600" b="1" dirty="0"/>
                  <a:t>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  <a:blipFill>
                <a:blip r:embed="rId2"/>
                <a:stretch>
                  <a:fillRect l="-780" r="-12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513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Yukarıda verilmiş olan eşitlik; hangi sıcaklıkta olursa olsun </a:t>
            </a:r>
            <a:r>
              <a:rPr lang="tr-TR" sz="2800" b="1" dirty="0">
                <a:solidFill>
                  <a:srgbClr val="00B0F0"/>
                </a:solidFill>
              </a:rPr>
              <a:t>saf suyun su aktivitesinin, a</a:t>
            </a:r>
            <a:r>
              <a:rPr lang="tr-TR" sz="2800" b="1" baseline="-25000" dirty="0">
                <a:solidFill>
                  <a:srgbClr val="00B0F0"/>
                </a:solidFill>
              </a:rPr>
              <a:t>w</a:t>
            </a:r>
            <a:r>
              <a:rPr lang="tr-TR" sz="2800" b="1" dirty="0">
                <a:solidFill>
                  <a:srgbClr val="00B0F0"/>
                </a:solidFill>
              </a:rPr>
              <a:t>=1.0 </a:t>
            </a:r>
            <a:r>
              <a:rPr lang="tr-TR" sz="2800" b="1" dirty="0"/>
              <a:t>olduğunu, </a:t>
            </a:r>
            <a:r>
              <a:rPr lang="tr-TR" sz="2800" b="1" dirty="0">
                <a:solidFill>
                  <a:srgbClr val="00B050"/>
                </a:solidFill>
              </a:rPr>
              <a:t>gıdaların su aktivitesinin daima 1.0'in altında bir değer </a:t>
            </a:r>
            <a:r>
              <a:rPr lang="tr-TR" sz="2800" b="1" dirty="0"/>
              <a:t>olabileceğini ortaya koymaktadır.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3" name="Content Placeholder 1">
            <a:extLst>
              <a:ext uri="{FF2B5EF4-FFF2-40B4-BE49-F238E27FC236}">
                <a16:creationId xmlns:a16="http://schemas.microsoft.com/office/drawing/2014/main" id="{B33EE94B-551E-472B-AC44-E2426D015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4165" y="3122966"/>
            <a:ext cx="4440493" cy="333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10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>
                <a:solidFill>
                  <a:srgbClr val="7030A0"/>
                </a:solidFill>
              </a:rPr>
              <a:t>Kurutma çok amaçlı bir işlemdir 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/>
              <a:t>Öncelikle </a:t>
            </a:r>
            <a:r>
              <a:rPr lang="tr-TR" sz="28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 aktivitesi düşürülmek </a:t>
            </a:r>
            <a:r>
              <a:rPr lang="tr-TR" sz="2800" b="1"/>
              <a:t>suretiyle gıdaların </a:t>
            </a:r>
            <a:r>
              <a:rPr lang="tr-TR" sz="2800" b="1">
                <a:solidFill>
                  <a:srgbClr val="00B050"/>
                </a:solidFill>
              </a:rPr>
              <a:t>raf ömrünün uzatılması </a:t>
            </a:r>
            <a:r>
              <a:rPr lang="tr-TR" sz="2800" b="1"/>
              <a:t>amaçlanmaktadır.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/>
              <a:t>Su aktivitesinin düşürülmesiyle, </a:t>
            </a:r>
            <a:r>
              <a:rPr lang="tr-TR" sz="2800" b="1">
                <a:solidFill>
                  <a:srgbClr val="00B0F0"/>
                </a:solidFill>
              </a:rPr>
              <a:t>mikroorganizma faaliyeti ve enzim aktivitesi</a:t>
            </a:r>
            <a:r>
              <a:rPr lang="tr-TR" sz="2800" b="1"/>
              <a:t> inhibe edilmektedir.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/>
              <a:t>Kurutmada uygulanan sıcaklık düzeyleri genellikle gerek mikroorganizmaları gerekse enzimleri </a:t>
            </a:r>
            <a:r>
              <a:rPr lang="tr-TR" sz="2800" b="1">
                <a:solidFill>
                  <a:srgbClr val="FF0000"/>
                </a:solidFill>
              </a:rPr>
              <a:t>inaktive etmeye yeterli değildir</a:t>
            </a:r>
            <a:r>
              <a:rPr lang="tr-TR" sz="2800" b="1"/>
              <a:t>. 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49796" y="1916832"/>
            <a:ext cx="442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/>
              <a:t>1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7740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su aktiviteleri </a:t>
            </a:r>
            <a:r>
              <a:rPr lang="tr-TR" sz="2800" b="1" dirty="0">
                <a:solidFill>
                  <a:srgbClr val="FF0000"/>
                </a:solidFill>
              </a:rPr>
              <a:t>en doğru olarak </a:t>
            </a:r>
            <a:r>
              <a:rPr lang="tr-TR" sz="2800" b="1" dirty="0">
                <a:solidFill>
                  <a:srgbClr val="0070C0"/>
                </a:solidFill>
              </a:rPr>
              <a:t>deneysel yolla saptanmaktadır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Deneysel yolla su aktivitesinin ölçülmesinde çeşitli yöntemler vardır.</a:t>
            </a:r>
            <a:endParaRPr lang="tr-TR" sz="36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Su aktivitesinin deneysel yolla saptanmasında uygulanan yöntemler genel olarak "</a:t>
            </a:r>
            <a:r>
              <a:rPr lang="tr-TR" sz="2800" b="1" dirty="0" err="1">
                <a:solidFill>
                  <a:srgbClr val="FF0000"/>
                </a:solidFill>
              </a:rPr>
              <a:t>gravimetrik</a:t>
            </a:r>
            <a:r>
              <a:rPr lang="tr-TR" sz="2800" b="1" dirty="0"/>
              <a:t>" veya "</a:t>
            </a:r>
            <a:r>
              <a:rPr lang="tr-TR" sz="2800" b="1" dirty="0">
                <a:solidFill>
                  <a:srgbClr val="FF0000"/>
                </a:solidFill>
              </a:rPr>
              <a:t>higrometrik</a:t>
            </a:r>
            <a:r>
              <a:rPr lang="tr-TR" sz="2800" b="1" dirty="0"/>
              <a:t>" yöntemler olarak iki temel gruba ayrılmaktadır.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Ödev: </a:t>
            </a:r>
            <a:r>
              <a:rPr lang="tr-TR" sz="2800" b="1" dirty="0"/>
              <a:t>Su aktivitesini ölçme yöntemleri </a:t>
            </a:r>
          </a:p>
        </p:txBody>
      </p:sp>
    </p:spTree>
    <p:extLst>
      <p:ext uri="{BB962C8B-B14F-4D97-AF65-F5344CB8AC3E}">
        <p14:creationId xmlns:p14="http://schemas.microsoft.com/office/powerpoint/2010/main" val="408152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Bir nemli havanın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su buharı kısmi basıncının</a:t>
                </a:r>
                <a:r>
                  <a:rPr lang="tr-TR" sz="2800" b="1" dirty="0"/>
                  <a:t>, bu hava ile aynı basınç ve sıcaklıktaki nem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doymuş havanın su buharı kısmi basıncına </a:t>
                </a:r>
                <a:r>
                  <a:rPr lang="tr-TR" sz="2800" b="1" dirty="0"/>
                  <a:t>oranına </a:t>
                </a:r>
                <a:r>
                  <a:rPr lang="ar-SY" sz="2800" b="1" dirty="0"/>
                  <a:t>"</a:t>
                </a:r>
                <a:r>
                  <a:rPr lang="tr-TR" sz="2800" b="1" dirty="0"/>
                  <a:t>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bağıl nem</a:t>
                </a:r>
                <a:r>
                  <a:rPr lang="ar-SY" sz="2800" b="1" dirty="0"/>
                  <a:t>"</a:t>
                </a:r>
                <a:r>
                  <a:rPr lang="tr-TR" sz="2800" b="1" dirty="0"/>
                  <a:t> denir.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𝐄𝐑𝐇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𝑬𝑹𝑯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  <a:blipFill>
                <a:blip r:embed="rId3"/>
                <a:stretch>
                  <a:fillRect l="-780" r="-13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418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r>
              <a:rPr lang="tr-TR" sz="4000" b="1" dirty="0">
                <a:solidFill>
                  <a:srgbClr val="FF0000"/>
                </a:solidFill>
              </a:rPr>
              <a:t>Gıdaların </a:t>
            </a:r>
            <a:r>
              <a:rPr lang="tr-TR" sz="4000" b="1" dirty="0" err="1">
                <a:solidFill>
                  <a:srgbClr val="FF0000"/>
                </a:solidFill>
              </a:rPr>
              <a:t>Soprsiyon</a:t>
            </a:r>
            <a:r>
              <a:rPr lang="tr-TR" sz="4000" b="1" dirty="0">
                <a:solidFill>
                  <a:srgbClr val="FF0000"/>
                </a:solidFill>
              </a:rPr>
              <a:t> İzotermleri</a:t>
            </a:r>
            <a:endParaRPr lang="ar-SY" sz="4000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tr-TR" sz="4000" b="1" dirty="0"/>
              <a:t>SU AKTİVİTESİ VE SORPSİYON İZOTERMİ </a:t>
            </a:r>
          </a:p>
        </p:txBody>
      </p:sp>
    </p:spTree>
    <p:extLst>
      <p:ext uri="{BB962C8B-B14F-4D97-AF65-F5344CB8AC3E}">
        <p14:creationId xmlns:p14="http://schemas.microsoft.com/office/powerpoint/2010/main" val="212261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Herhangi bir </a:t>
            </a:r>
            <a:r>
              <a:rPr lang="tr-TR" sz="2800" b="1" dirty="0">
                <a:solidFill>
                  <a:srgbClr val="FF0000"/>
                </a:solidFill>
              </a:rPr>
              <a:t>gıdanın içerdiği su oranı </a:t>
            </a:r>
            <a:r>
              <a:rPr lang="tr-TR" sz="2800" b="1" dirty="0"/>
              <a:t>ile </a:t>
            </a:r>
            <a:r>
              <a:rPr lang="tr-TR" sz="2800" b="1" dirty="0">
                <a:solidFill>
                  <a:srgbClr val="00B0F0"/>
                </a:solidFill>
              </a:rPr>
              <a:t>su aktivitesi </a:t>
            </a:r>
            <a:r>
              <a:rPr lang="tr-TR" sz="2800" b="1" dirty="0"/>
              <a:t>arasındaki </a:t>
            </a:r>
            <a:r>
              <a:rPr lang="tr-TR" sz="2800" b="1" dirty="0">
                <a:solidFill>
                  <a:srgbClr val="00B050"/>
                </a:solidFill>
              </a:rPr>
              <a:t>linear olmayan </a:t>
            </a:r>
            <a:r>
              <a:rPr lang="tr-TR" sz="2800" b="1" dirty="0"/>
              <a:t>ve genellikle </a:t>
            </a:r>
            <a:r>
              <a:rPr lang="tr-TR" sz="2800" b="1" dirty="0" err="1">
                <a:solidFill>
                  <a:srgbClr val="FF0000"/>
                </a:solidFill>
              </a:rPr>
              <a:t>sigmoit</a:t>
            </a:r>
            <a:r>
              <a:rPr lang="tr-TR" sz="2800" b="1" dirty="0"/>
              <a:t> nitelikteki ilişki, "</a:t>
            </a:r>
            <a:r>
              <a:rPr lang="tr-TR" sz="2800" b="1" dirty="0">
                <a:solidFill>
                  <a:srgbClr val="FF0000"/>
                </a:solidFill>
              </a:rPr>
              <a:t>nem sorpsiyon izotermi</a:t>
            </a:r>
            <a:r>
              <a:rPr lang="tr-TR" sz="2800" b="1" dirty="0"/>
              <a:t>" olarak adlandırılmaktadır.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300" y="2420888"/>
            <a:ext cx="5768269" cy="4032448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DEF9A63D-DD5A-47CD-813B-1CA5C70AB2EB}"/>
              </a:ext>
            </a:extLst>
          </p:cNvPr>
          <p:cNvSpPr/>
          <p:nvPr/>
        </p:nvSpPr>
        <p:spPr>
          <a:xfrm>
            <a:off x="7390556" y="5909867"/>
            <a:ext cx="1970411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tx2"/>
                </a:solidFill>
              </a:rPr>
              <a:t>su aktivitesi 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781B388C-81EB-40D4-BE76-2D25F3F7D661}"/>
              </a:ext>
            </a:extLst>
          </p:cNvPr>
          <p:cNvSpPr/>
          <p:nvPr/>
        </p:nvSpPr>
        <p:spPr>
          <a:xfrm rot="16200000">
            <a:off x="4046928" y="4059841"/>
            <a:ext cx="3392275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1400" b="1" dirty="0">
                <a:solidFill>
                  <a:srgbClr val="FF0000"/>
                </a:solidFill>
              </a:rPr>
              <a:t>Su oranı (g H</a:t>
            </a:r>
            <a:r>
              <a:rPr lang="tr-TR" sz="1400" b="1" baseline="-25000" dirty="0">
                <a:solidFill>
                  <a:srgbClr val="FF0000"/>
                </a:solidFill>
              </a:rPr>
              <a:t>2</a:t>
            </a:r>
            <a:r>
              <a:rPr lang="tr-TR" sz="1400" b="1" dirty="0">
                <a:solidFill>
                  <a:srgbClr val="FF0000"/>
                </a:solidFill>
              </a:rPr>
              <a:t>O/100 g kurum madde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12980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</a:t>
            </a:r>
            <a:r>
              <a:rPr lang="tr-TR" sz="2800" b="1" dirty="0">
                <a:solidFill>
                  <a:srgbClr val="7030A0"/>
                </a:solidFill>
              </a:rPr>
              <a:t>fiziksel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kimyasal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biyokimyasal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FF0000"/>
                </a:solidFill>
              </a:rPr>
              <a:t>mikrobiyolojik </a:t>
            </a:r>
            <a:r>
              <a:rPr lang="tr-TR" sz="2800" b="1" dirty="0" err="1">
                <a:solidFill>
                  <a:srgbClr val="FF0000"/>
                </a:solidFill>
              </a:rPr>
              <a:t>stabilitesini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etkileyen, yani; kalitesini belirleyen faktörler söz konusu olunca, onların "</a:t>
            </a:r>
            <a:r>
              <a:rPr lang="tr-TR" sz="2800" b="1" dirty="0">
                <a:solidFill>
                  <a:srgbClr val="FF0000"/>
                </a:solidFill>
              </a:rPr>
              <a:t>nem sorpsiyon izotermlerine</a:t>
            </a:r>
            <a:r>
              <a:rPr lang="tr-TR" sz="2800" b="1" dirty="0"/>
              <a:t>" ait verilerin bilinmesine gereksinim duyulmaktadır.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izotermler, </a:t>
            </a:r>
            <a:r>
              <a:rPr lang="tr-TR" sz="2800" b="1" dirty="0">
                <a:solidFill>
                  <a:srgbClr val="FF0000"/>
                </a:solidFill>
              </a:rPr>
              <a:t>sorpsiyon mekanizması </a:t>
            </a:r>
            <a:r>
              <a:rPr lang="tr-TR" sz="2800" b="1" dirty="0"/>
              <a:t>ve gıda polimerleri ile </a:t>
            </a:r>
            <a:r>
              <a:rPr lang="tr-TR" sz="2800" b="1" dirty="0">
                <a:solidFill>
                  <a:srgbClr val="00B0F0"/>
                </a:solidFill>
              </a:rPr>
              <a:t>suyun karşılıklı </a:t>
            </a:r>
            <a:r>
              <a:rPr lang="tr-TR" sz="2800" b="1" dirty="0"/>
              <a:t>etkileşmeleri hakkında bilgiler verirler. </a:t>
            </a:r>
          </a:p>
        </p:txBody>
      </p:sp>
    </p:spTree>
    <p:extLst>
      <p:ext uri="{BB962C8B-B14F-4D97-AF65-F5344CB8AC3E}">
        <p14:creationId xmlns:p14="http://schemas.microsoft.com/office/powerpoint/2010/main" val="206226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05052694845</a:t>
            </a: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87" y="311234"/>
            <a:ext cx="8096250" cy="645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78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Sorpsiyon verilerinden </a:t>
            </a:r>
            <a:r>
              <a:rPr lang="tr-TR" sz="2800" b="1" dirty="0"/>
              <a:t>ayrıca, kurutma, depolama, ambalajlama ve harmanlama (farklı nitelikli ürünlerin karıştırılması) gibi işlemlerin optimizasyonunda </a:t>
            </a:r>
            <a:r>
              <a:rPr lang="tr-TR" sz="2800" b="1" dirty="0">
                <a:solidFill>
                  <a:srgbClr val="00B050"/>
                </a:solidFill>
              </a:rPr>
              <a:t>yararlanılmaktadır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Fakat, bir gıdanın sorpsiyon izotermi; "</a:t>
            </a:r>
            <a:r>
              <a:rPr lang="tr-TR" sz="2800" b="1" dirty="0">
                <a:solidFill>
                  <a:srgbClr val="FF0000"/>
                </a:solidFill>
              </a:rPr>
              <a:t>o gıdanın adsorbe ettiği su miktarının, kendisini çevreleyen </a:t>
            </a:r>
            <a:r>
              <a:rPr lang="tr-TR" sz="2800" b="1" dirty="0">
                <a:solidFill>
                  <a:srgbClr val="00B0F0"/>
                </a:solidFill>
              </a:rPr>
              <a:t>atmosferin bağıl neminin </a:t>
            </a:r>
            <a:r>
              <a:rPr lang="tr-TR" sz="2800" b="1" dirty="0">
                <a:solidFill>
                  <a:srgbClr val="FF0000"/>
                </a:solidFill>
              </a:rPr>
              <a:t>fonksiyonu olarak düzenlenmiş grafiktir</a:t>
            </a:r>
            <a:r>
              <a:rPr lang="tr-TR" sz="2800" b="1" dirty="0"/>
              <a:t>" şeklindeki bir tanım, konunun herhalde en kesin anlatımıdır. </a:t>
            </a:r>
          </a:p>
        </p:txBody>
      </p:sp>
    </p:spTree>
    <p:extLst>
      <p:ext uri="{BB962C8B-B14F-4D97-AF65-F5344CB8AC3E}">
        <p14:creationId xmlns:p14="http://schemas.microsoft.com/office/powerpoint/2010/main" val="399104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Burada sözü edilen " </a:t>
            </a:r>
            <a:r>
              <a:rPr lang="tr-TR" sz="2800" b="1" dirty="0">
                <a:solidFill>
                  <a:srgbClr val="00B0F0"/>
                </a:solidFill>
              </a:rPr>
              <a:t>adsorbe ettiği su miktarı </a:t>
            </a:r>
            <a:r>
              <a:rPr lang="tr-TR" sz="2800" b="1" dirty="0"/>
              <a:t>..." ifadesi; gıdanın </a:t>
            </a:r>
            <a:r>
              <a:rPr lang="tr-TR" sz="2800" b="1" dirty="0">
                <a:solidFill>
                  <a:srgbClr val="00B050"/>
                </a:solidFill>
              </a:rPr>
              <a:t>sabit bir sıcaklıkta, ortam nemi ile dengeye ulaştıktan sonra </a:t>
            </a:r>
            <a:r>
              <a:rPr lang="tr-TR" sz="2800" b="1" dirty="0"/>
              <a:t>adsorbe ettiği toplam su miktarını, yani "</a:t>
            </a:r>
            <a:r>
              <a:rPr lang="tr-TR" sz="2800" b="1" dirty="0">
                <a:solidFill>
                  <a:srgbClr val="FF0000"/>
                </a:solidFill>
              </a:rPr>
              <a:t>denge su içeriğini</a:t>
            </a:r>
            <a:r>
              <a:rPr lang="tr-TR" sz="2800" b="1" dirty="0"/>
              <a:t>" işaret etmektedir.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Tanımlanan böyle bir izoterm eğrisi, farklı iki ayrı yönden birisine göre oluşturularak "</a:t>
            </a:r>
            <a:r>
              <a:rPr lang="tr-TR" sz="2800" b="1" dirty="0">
                <a:solidFill>
                  <a:srgbClr val="FF0000"/>
                </a:solidFill>
              </a:rPr>
              <a:t>adsorpsiyon</a:t>
            </a:r>
            <a:r>
              <a:rPr lang="tr-TR" sz="2800" b="1" dirty="0"/>
              <a:t>" veya "</a:t>
            </a:r>
            <a:r>
              <a:rPr lang="tr-TR" sz="2800" b="1" dirty="0">
                <a:solidFill>
                  <a:srgbClr val="00B0F0"/>
                </a:solidFill>
              </a:rPr>
              <a:t>desorpsiyon</a:t>
            </a:r>
            <a:r>
              <a:rPr lang="tr-TR" sz="2800" b="1" dirty="0"/>
              <a:t>" izotermleri elde edilebilir ve her ikisi birlikte "</a:t>
            </a:r>
            <a:r>
              <a:rPr lang="tr-TR" sz="2800" b="1" dirty="0">
                <a:solidFill>
                  <a:srgbClr val="00B050"/>
                </a:solidFill>
              </a:rPr>
              <a:t>sorpsiyon izotermi</a:t>
            </a:r>
            <a:r>
              <a:rPr lang="tr-TR" sz="2800" b="1" dirty="0"/>
              <a:t>" olarak anılır.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58383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>
                <a:solidFill>
                  <a:srgbClr val="00B050"/>
                </a:solidFill>
              </a:rPr>
              <a:t>Adsorpsiyon</a:t>
            </a:r>
            <a:r>
              <a:rPr lang="tr-TR" sz="4000" b="1" dirty="0">
                <a:solidFill>
                  <a:srgbClr val="00B050"/>
                </a:solidFill>
              </a:rPr>
              <a:t> izotermi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Eğer teorik olarak tam anlamıyla kurutulmuş bir gıda, </a:t>
            </a:r>
            <a:r>
              <a:rPr lang="tr-TR" sz="2800" b="1" dirty="0">
                <a:solidFill>
                  <a:srgbClr val="00B0F0"/>
                </a:solidFill>
              </a:rPr>
              <a:t>bağıl nemi ve sıcaklığı sabit tutulan bir atmosfer </a:t>
            </a:r>
            <a:r>
              <a:rPr lang="tr-TR" sz="2800" b="1" dirty="0"/>
              <a:t>altında denge oluşana kadar bekletilir ve bu sürede </a:t>
            </a:r>
            <a:r>
              <a:rPr lang="tr-TR" sz="2800" b="1" dirty="0">
                <a:solidFill>
                  <a:srgbClr val="00B050"/>
                </a:solidFill>
              </a:rPr>
              <a:t>gıdanın kazanmış</a:t>
            </a:r>
            <a:r>
              <a:rPr lang="tr-TR" sz="2800" b="1" dirty="0"/>
              <a:t> olduğu nem nedeniyle artmış olan ağırlık saptanırsa o gıdanın; </a:t>
            </a:r>
            <a:r>
              <a:rPr lang="tr-TR" sz="2800" b="1" dirty="0">
                <a:solidFill>
                  <a:srgbClr val="00B0F0"/>
                </a:solidFill>
              </a:rPr>
              <a:t>o sabit bağıl nemli ortamdaki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denge su içeriği</a:t>
            </a:r>
            <a:r>
              <a:rPr lang="tr-TR" sz="2800" b="1" dirty="0"/>
              <a:t>" (veya bağıl su içeriği) saptanmış olur. </a:t>
            </a:r>
          </a:p>
        </p:txBody>
      </p:sp>
    </p:spTree>
    <p:extLst>
      <p:ext uri="{BB962C8B-B14F-4D97-AF65-F5344CB8AC3E}">
        <p14:creationId xmlns:p14="http://schemas.microsoft.com/office/powerpoint/2010/main" val="93806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Image result for equılibrium relative humidity  food moisture cont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634" y="188640"/>
            <a:ext cx="6336704" cy="613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21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nedenle, kurutularak su aktivitesi düşürülmek suretiyle bozulmaya direnç kazanmış bir gıdanın, </a:t>
            </a:r>
            <a:r>
              <a:rPr lang="tr-TR" sz="2800" b="1" dirty="0">
                <a:solidFill>
                  <a:srgbClr val="C00000"/>
                </a:solidFill>
              </a:rPr>
              <a:t>sonradan nem kazanarak </a:t>
            </a:r>
            <a:r>
              <a:rPr lang="tr-TR" sz="2800" b="1" dirty="0"/>
              <a:t>su aktivitesinin yükselmesiyle yeniden bozulma olasılığı ortaya çıkmaktadır.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585" y="3501008"/>
            <a:ext cx="4688799" cy="312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26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Böylece "</a:t>
            </a:r>
            <a:r>
              <a:rPr lang="tr-TR" sz="2800" b="1" dirty="0">
                <a:solidFill>
                  <a:srgbClr val="00B0F0"/>
                </a:solidFill>
              </a:rPr>
              <a:t>çevrenin sabit bağıl nemi</a:t>
            </a:r>
            <a:r>
              <a:rPr lang="tr-TR" sz="2800" b="1" dirty="0"/>
              <a:t>" (ERH) ve buna karşı gelen "</a:t>
            </a:r>
            <a:r>
              <a:rPr lang="tr-TR" sz="2800" b="1" dirty="0">
                <a:solidFill>
                  <a:srgbClr val="00B050"/>
                </a:solidFill>
              </a:rPr>
              <a:t>gıdanın denge su içeriği</a:t>
            </a:r>
            <a:r>
              <a:rPr lang="tr-TR" sz="2800" b="1" dirty="0"/>
              <a:t>" gibi bir veri çifti elde edilmiştir.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işlem aynı sıcaklıkta ve fakat </a:t>
            </a:r>
            <a:r>
              <a:rPr lang="tr-TR" sz="2800" b="1" dirty="0">
                <a:solidFill>
                  <a:srgbClr val="FF0000"/>
                </a:solidFill>
              </a:rPr>
              <a:t>bağıl nemi gittikçe artan ortamlarda yürütülünce</a:t>
            </a:r>
            <a:r>
              <a:rPr lang="tr-TR" sz="2800" b="1" dirty="0"/>
              <a:t>, çok sayıda veri çifti elde edilebilir.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veri çiftlerinin bir grafiğe işlenmesiyle, o gıdanın o sıcaklıktaki "</a:t>
            </a:r>
            <a:r>
              <a:rPr lang="tr-TR" sz="2800" b="1" dirty="0" err="1">
                <a:solidFill>
                  <a:srgbClr val="FF0000"/>
                </a:solidFill>
              </a:rPr>
              <a:t>adsorpsiyon</a:t>
            </a:r>
            <a:r>
              <a:rPr lang="tr-TR" sz="2800" b="1" dirty="0">
                <a:solidFill>
                  <a:srgbClr val="FF0000"/>
                </a:solidFill>
              </a:rPr>
              <a:t> izotermi</a:t>
            </a:r>
            <a:r>
              <a:rPr lang="tr-TR" sz="2800" b="1" dirty="0"/>
              <a:t>" saptanmış olur.</a:t>
            </a:r>
          </a:p>
        </p:txBody>
      </p:sp>
    </p:spTree>
    <p:extLst>
      <p:ext uri="{BB962C8B-B14F-4D97-AF65-F5344CB8AC3E}">
        <p14:creationId xmlns:p14="http://schemas.microsoft.com/office/powerpoint/2010/main" val="318691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/>
              <a:t>Desorpsiyon</a:t>
            </a:r>
            <a:r>
              <a:rPr lang="tr-TR" sz="4000" b="1" dirty="0"/>
              <a:t> izotermi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Yukarıda anlatılan aynı işlem bu defa </a:t>
            </a:r>
            <a:r>
              <a:rPr lang="tr-TR" sz="2800" b="1" dirty="0">
                <a:solidFill>
                  <a:srgbClr val="FF0000"/>
                </a:solidFill>
              </a:rPr>
              <a:t>yaş bir gıdanın</a:t>
            </a:r>
            <a:r>
              <a:rPr lang="tr-TR" sz="2800" b="1" dirty="0"/>
              <a:t>, sabit sıcaklıkta ve fakat </a:t>
            </a:r>
            <a:r>
              <a:rPr lang="tr-TR" sz="2800" b="1" dirty="0">
                <a:solidFill>
                  <a:srgbClr val="00B0F0"/>
                </a:solidFill>
              </a:rPr>
              <a:t>bağıl nemi gittikçe azalan </a:t>
            </a:r>
            <a:r>
              <a:rPr lang="tr-TR" sz="2800" b="1" dirty="0"/>
              <a:t>atmosferde tutulması şeklinde yürütülür ve elde edilen veriler bir grafiğe işlenirse, bu takdirde aynı materyalin "</a:t>
            </a:r>
            <a:r>
              <a:rPr lang="tr-TR" sz="2800" b="1" dirty="0">
                <a:solidFill>
                  <a:srgbClr val="FF0000"/>
                </a:solidFill>
              </a:rPr>
              <a:t>desorpsiyon izotermi</a:t>
            </a:r>
            <a:r>
              <a:rPr lang="tr-TR" sz="2800" b="1" dirty="0"/>
              <a:t>" saptanmış olur. </a:t>
            </a:r>
          </a:p>
        </p:txBody>
      </p:sp>
    </p:spTree>
    <p:extLst>
      <p:ext uri="{BB962C8B-B14F-4D97-AF65-F5344CB8AC3E}">
        <p14:creationId xmlns:p14="http://schemas.microsoft.com/office/powerpoint/2010/main" val="124288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defa gıdanın </a:t>
            </a:r>
            <a:r>
              <a:rPr lang="tr-TR" sz="2800" b="1" dirty="0">
                <a:solidFill>
                  <a:srgbClr val="00B0F0"/>
                </a:solidFill>
              </a:rPr>
              <a:t>su kaybetmesi </a:t>
            </a:r>
            <a:r>
              <a:rPr lang="tr-TR" sz="2800" b="1" dirty="0"/>
              <a:t>nedeniyle</a:t>
            </a:r>
            <a:r>
              <a:rPr lang="tr-TR" sz="2800" b="1" dirty="0">
                <a:solidFill>
                  <a:srgbClr val="00B050"/>
                </a:solidFill>
              </a:rPr>
              <a:t> ağırlığının azaldığı </a:t>
            </a:r>
            <a:r>
              <a:rPr lang="tr-TR" sz="2800" b="1" dirty="0"/>
              <a:t>ve bu nedenle olayın, adsorpsiyon izoterminin aksi yönde geliştiği gözden ırak tutulmamalıdır.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Görüldüğü gibi </a:t>
            </a:r>
            <a:r>
              <a:rPr lang="tr-TR" sz="2800" b="1" dirty="0">
                <a:solidFill>
                  <a:srgbClr val="FF0000"/>
                </a:solidFill>
              </a:rPr>
              <a:t>sorpsiyon izotermlerine </a:t>
            </a:r>
            <a:r>
              <a:rPr lang="tr-TR" sz="2800" b="1" dirty="0"/>
              <a:t>ilişkin verilerin saptanması gıdanın farklı nem düzeyindeyken gösterdiği </a:t>
            </a:r>
            <a:r>
              <a:rPr lang="tr-TR" sz="2800" b="1" dirty="0">
                <a:solidFill>
                  <a:srgbClr val="00B0F0"/>
                </a:solidFill>
              </a:rPr>
              <a:t>su aktivitesi tayininden </a:t>
            </a:r>
            <a:r>
              <a:rPr lang="tr-TR" sz="2800" b="1" dirty="0"/>
              <a:t>başka bir şey değildir.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0407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3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1082" y="427663"/>
            <a:ext cx="7566659" cy="61926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16200000">
            <a:off x="1681584" y="3175084"/>
            <a:ext cx="1741182" cy="5078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1800" b="1" dirty="0">
                <a:solidFill>
                  <a:schemeClr val="tx2"/>
                </a:solidFill>
              </a:rPr>
              <a:t>Bağıl nem (%)</a:t>
            </a:r>
          </a:p>
        </p:txBody>
      </p:sp>
      <p:sp>
        <p:nvSpPr>
          <p:cNvPr id="3" name="Rectangle 2"/>
          <p:cNvSpPr/>
          <p:nvPr/>
        </p:nvSpPr>
        <p:spPr>
          <a:xfrm>
            <a:off x="4150196" y="6112998"/>
            <a:ext cx="3520516" cy="45429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1800" b="1" dirty="0">
                <a:solidFill>
                  <a:schemeClr val="tx2"/>
                </a:solidFill>
              </a:rPr>
              <a:t>Su oranı (g H</a:t>
            </a:r>
            <a:r>
              <a:rPr lang="tr-TR" sz="1800" b="1" baseline="-25000" dirty="0">
                <a:solidFill>
                  <a:schemeClr val="tx2"/>
                </a:solidFill>
              </a:rPr>
              <a:t>2</a:t>
            </a:r>
            <a:r>
              <a:rPr lang="tr-TR" sz="1800" b="1" dirty="0">
                <a:solidFill>
                  <a:schemeClr val="tx2"/>
                </a:solidFill>
              </a:rPr>
              <a:t>O/g kuru ağırlık)</a:t>
            </a:r>
          </a:p>
        </p:txBody>
      </p:sp>
      <p:sp>
        <p:nvSpPr>
          <p:cNvPr id="4" name="Rectangle 3"/>
          <p:cNvSpPr/>
          <p:nvPr/>
        </p:nvSpPr>
        <p:spPr>
          <a:xfrm>
            <a:off x="3550488" y="5878479"/>
            <a:ext cx="4680520" cy="369332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1600" b="1" dirty="0">
                <a:solidFill>
                  <a:schemeClr val="tx2"/>
                </a:solidFill>
              </a:rPr>
              <a:t>0                           1                     2                      3</a:t>
            </a:r>
          </a:p>
        </p:txBody>
      </p:sp>
      <p:sp>
        <p:nvSpPr>
          <p:cNvPr id="7" name="Rectangle 6"/>
          <p:cNvSpPr/>
          <p:nvPr/>
        </p:nvSpPr>
        <p:spPr>
          <a:xfrm>
            <a:off x="3036541" y="5509147"/>
            <a:ext cx="303292" cy="369332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1600" b="1" dirty="0">
                <a:solidFill>
                  <a:schemeClr val="tx2"/>
                </a:solidFill>
              </a:rPr>
              <a:t>0</a:t>
            </a:r>
          </a:p>
        </p:txBody>
      </p:sp>
      <p:sp>
        <p:nvSpPr>
          <p:cNvPr id="8" name="Rectangle 7"/>
          <p:cNvSpPr/>
          <p:nvPr/>
        </p:nvSpPr>
        <p:spPr>
          <a:xfrm>
            <a:off x="2914839" y="3615213"/>
            <a:ext cx="485781" cy="321755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1600" b="1" dirty="0">
                <a:solidFill>
                  <a:schemeClr val="tx2"/>
                </a:solidFill>
              </a:rPr>
              <a:t>60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4052" y="2943066"/>
            <a:ext cx="485781" cy="321755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1600" b="1" dirty="0">
                <a:solidFill>
                  <a:schemeClr val="tx2"/>
                </a:solidFill>
              </a:rPr>
              <a:t>70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14839" y="2473122"/>
            <a:ext cx="485781" cy="321755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1600" b="1" dirty="0">
                <a:solidFill>
                  <a:schemeClr val="tx2"/>
                </a:solidFill>
              </a:rPr>
              <a:t>80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54052" y="1921607"/>
            <a:ext cx="485781" cy="321755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1600" b="1" dirty="0">
                <a:solidFill>
                  <a:schemeClr val="tx2"/>
                </a:solidFill>
              </a:rPr>
              <a:t>90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10036" y="1366344"/>
            <a:ext cx="629797" cy="369332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1600" b="1" dirty="0">
                <a:solidFill>
                  <a:schemeClr val="tx2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65327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Şekil'de</a:t>
            </a:r>
            <a:r>
              <a:rPr lang="tr-TR" sz="2800" b="1" dirty="0"/>
              <a:t> yer aldığı gibi, </a:t>
            </a:r>
            <a:r>
              <a:rPr lang="tr-TR" sz="2800" b="1" dirty="0" err="1"/>
              <a:t>sorpsiyon</a:t>
            </a:r>
            <a:r>
              <a:rPr lang="tr-TR" sz="2800" b="1" dirty="0"/>
              <a:t> izotermine ait </a:t>
            </a:r>
            <a:r>
              <a:rPr lang="tr-TR" sz="2800" b="1" dirty="0">
                <a:solidFill>
                  <a:srgbClr val="00B050"/>
                </a:solidFill>
              </a:rPr>
              <a:t>eğrilerin oluşturulmasında</a:t>
            </a:r>
            <a:r>
              <a:rPr lang="tr-TR" sz="2800" b="1" dirty="0"/>
              <a:t> gıdanın su içeriğinin "</a:t>
            </a:r>
            <a:r>
              <a:rPr lang="tr-TR" sz="2800" b="1" dirty="0">
                <a:solidFill>
                  <a:srgbClr val="FF0000"/>
                </a:solidFill>
              </a:rPr>
              <a:t>g H</a:t>
            </a:r>
            <a:r>
              <a:rPr lang="tr-TR" sz="2800" b="1" baseline="-25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O/g kuru ağırlık</a:t>
            </a:r>
            <a:r>
              <a:rPr lang="tr-TR" sz="2800" b="1" dirty="0"/>
              <a:t>" (veya </a:t>
            </a:r>
            <a:r>
              <a:rPr lang="tr-TR" sz="2800" b="1" dirty="0">
                <a:solidFill>
                  <a:srgbClr val="00B0F0"/>
                </a:solidFill>
              </a:rPr>
              <a:t>kg H</a:t>
            </a:r>
            <a:r>
              <a:rPr lang="tr-TR" sz="2800" b="1" baseline="-25000" dirty="0">
                <a:solidFill>
                  <a:srgbClr val="00B0F0"/>
                </a:solidFill>
              </a:rPr>
              <a:t>2</a:t>
            </a:r>
            <a:r>
              <a:rPr lang="tr-TR" sz="2800" b="1" dirty="0">
                <a:solidFill>
                  <a:srgbClr val="00B0F0"/>
                </a:solidFill>
              </a:rPr>
              <a:t>O/kg kuru ağırlık</a:t>
            </a:r>
            <a:r>
              <a:rPr lang="tr-TR" sz="2800" b="1" dirty="0"/>
              <a:t>) şeklinde, yani kuru baz üzerinden verilmesi yaygın bir uygulamadır ve bunda zorunluk vardır.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tür bir bildirimde; örneğin "</a:t>
            </a:r>
            <a:r>
              <a:rPr lang="tr-TR" sz="2800" b="1" dirty="0">
                <a:solidFill>
                  <a:srgbClr val="FF0000"/>
                </a:solidFill>
              </a:rPr>
              <a:t>1 g H</a:t>
            </a:r>
            <a:r>
              <a:rPr lang="tr-TR" sz="2800" b="1" baseline="-25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O/g kuru ağırlık</a:t>
            </a:r>
            <a:r>
              <a:rPr lang="tr-TR" sz="2800" b="1" dirty="0"/>
              <a:t>" ifadesinin, </a:t>
            </a:r>
            <a:r>
              <a:rPr lang="tr-TR" sz="2800" b="1" dirty="0">
                <a:solidFill>
                  <a:srgbClr val="00B050"/>
                </a:solidFill>
              </a:rPr>
              <a:t>yaş ağırlık üzerinden %50 su içeriğine </a:t>
            </a:r>
            <a:r>
              <a:rPr lang="tr-TR" sz="2800" b="1" dirty="0"/>
              <a:t>eşdeğer olduğu gözden ırak tutulmamalıdır. </a:t>
            </a:r>
          </a:p>
        </p:txBody>
      </p:sp>
    </p:spTree>
    <p:extLst>
      <p:ext uri="{BB962C8B-B14F-4D97-AF65-F5344CB8AC3E}">
        <p14:creationId xmlns:p14="http://schemas.microsoft.com/office/powerpoint/2010/main" val="260953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Şekil'da</a:t>
            </a:r>
            <a:r>
              <a:rPr lang="tr-TR" sz="2800" b="1" dirty="0"/>
              <a:t> görüldüğü gibi, </a:t>
            </a:r>
            <a:r>
              <a:rPr lang="tr-TR" sz="2800" b="1" dirty="0">
                <a:solidFill>
                  <a:srgbClr val="FF0000"/>
                </a:solidFill>
              </a:rPr>
              <a:t>çoğu gıdalardaki suyun </a:t>
            </a:r>
            <a:r>
              <a:rPr lang="tr-TR" sz="2800" b="1" dirty="0"/>
              <a:t>%80-90'ı hemen hemen saf suyun su buharı basıncına yakın (su aktivitesine yakın) düzeyde bir su buharı basıncı göstermektedir.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Geriye kalan </a:t>
            </a:r>
            <a:r>
              <a:rPr lang="tr-TR" sz="2800" b="1" dirty="0">
                <a:solidFill>
                  <a:srgbClr val="FF0000"/>
                </a:solidFill>
              </a:rPr>
              <a:t>%10-20 düzeyindeki su</a:t>
            </a:r>
            <a:r>
              <a:rPr lang="tr-TR" sz="2800" b="1" dirty="0"/>
              <a:t>, gerek kurutmada kuruma süresinin uzamasında, gerekse </a:t>
            </a:r>
            <a:r>
              <a:rPr lang="tr-TR" sz="2800" b="1" dirty="0">
                <a:solidFill>
                  <a:srgbClr val="00B050"/>
                </a:solidFill>
              </a:rPr>
              <a:t>gıdanın </a:t>
            </a:r>
            <a:r>
              <a:rPr lang="tr-TR" sz="2800" b="1" dirty="0" err="1">
                <a:solidFill>
                  <a:srgbClr val="00B050"/>
                </a:solidFill>
              </a:rPr>
              <a:t>stabilitesinde</a:t>
            </a:r>
            <a:r>
              <a:rPr lang="tr-TR" sz="2800" b="1" dirty="0">
                <a:solidFill>
                  <a:srgbClr val="00B050"/>
                </a:solidFill>
              </a:rPr>
              <a:t> rol oynayan esas unsurdur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8741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</a:t>
            </a:r>
            <a:r>
              <a:rPr lang="tr-TR" sz="2800" b="1" dirty="0" err="1"/>
              <a:t>Şekil'da</a:t>
            </a:r>
            <a:r>
              <a:rPr lang="tr-TR" sz="2800" b="1" dirty="0"/>
              <a:t> verilmiş eğrinin, </a:t>
            </a:r>
            <a:r>
              <a:rPr lang="tr-TR" sz="2800" b="1" dirty="0">
                <a:solidFill>
                  <a:srgbClr val="00B050"/>
                </a:solidFill>
              </a:rPr>
              <a:t>gıdanın %10-20 su içeriğine kadar </a:t>
            </a:r>
            <a:r>
              <a:rPr lang="tr-TR" sz="2800" b="1" dirty="0"/>
              <a:t>olan kısmını yansıtan alt bölümü büyütülüp daha ayrıntılı bir şekilde yeniden düzenlenirse birçok gıdaya </a:t>
            </a:r>
            <a:r>
              <a:rPr lang="tr-TR" sz="2800" b="1" dirty="0">
                <a:solidFill>
                  <a:srgbClr val="00B0F0"/>
                </a:solidFill>
              </a:rPr>
              <a:t>özgü nitelikler taşıyan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nem </a:t>
            </a:r>
            <a:r>
              <a:rPr lang="tr-TR" sz="2800" b="1" dirty="0" err="1">
                <a:solidFill>
                  <a:srgbClr val="FF0000"/>
                </a:solidFill>
              </a:rPr>
              <a:t>sorpsiyon</a:t>
            </a:r>
            <a:r>
              <a:rPr lang="tr-TR" sz="2800" b="1" dirty="0">
                <a:solidFill>
                  <a:srgbClr val="FF0000"/>
                </a:solidFill>
              </a:rPr>
              <a:t> izotermi</a:t>
            </a:r>
            <a:r>
              <a:rPr lang="tr-TR" sz="2800" b="1" dirty="0"/>
              <a:t>" elde edilir.</a:t>
            </a:r>
          </a:p>
        </p:txBody>
      </p:sp>
    </p:spTree>
    <p:extLst>
      <p:ext uri="{BB962C8B-B14F-4D97-AF65-F5344CB8AC3E}">
        <p14:creationId xmlns:p14="http://schemas.microsoft.com/office/powerpoint/2010/main" val="64191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024" y="472641"/>
            <a:ext cx="5890047" cy="61247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01902" y="6181854"/>
            <a:ext cx="1478290" cy="415498"/>
          </a:xfrm>
          <a:prstGeom prst="rect">
            <a:avLst/>
          </a:prstGeom>
          <a:solidFill>
            <a:schemeClr val="bg1"/>
          </a:solidFill>
        </p:spPr>
        <p:txBody>
          <a:bodyPr wrap="none" tIns="0" bIns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1800" b="1" dirty="0">
                <a:solidFill>
                  <a:schemeClr val="tx2"/>
                </a:solidFill>
              </a:rPr>
              <a:t>Su aktivitesi</a:t>
            </a:r>
          </a:p>
        </p:txBody>
      </p:sp>
      <p:sp>
        <p:nvSpPr>
          <p:cNvPr id="5" name="Rectangle 4"/>
          <p:cNvSpPr/>
          <p:nvPr/>
        </p:nvSpPr>
        <p:spPr>
          <a:xfrm rot="16200000">
            <a:off x="2595178" y="3092318"/>
            <a:ext cx="1542410" cy="361959"/>
          </a:xfrm>
          <a:prstGeom prst="rect">
            <a:avLst/>
          </a:prstGeom>
          <a:solidFill>
            <a:schemeClr val="bg1"/>
          </a:solidFill>
        </p:spPr>
        <p:txBody>
          <a:bodyPr wrap="none" tIns="0" bIns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1800" b="1" dirty="0">
                <a:solidFill>
                  <a:schemeClr val="tx2"/>
                </a:solidFill>
              </a:rPr>
              <a:t>Nem miktarı</a:t>
            </a:r>
          </a:p>
        </p:txBody>
      </p:sp>
    </p:spTree>
    <p:extLst>
      <p:ext uri="{BB962C8B-B14F-4D97-AF65-F5344CB8AC3E}">
        <p14:creationId xmlns:p14="http://schemas.microsoft.com/office/powerpoint/2010/main" val="329230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Sorpsiyon izotermlerinin bu bölümü, gıdada bulunan </a:t>
            </a:r>
            <a:r>
              <a:rPr lang="tr-TR" sz="2800" b="1" dirty="0">
                <a:solidFill>
                  <a:srgbClr val="00B0F0"/>
                </a:solidFill>
              </a:rPr>
              <a:t>suyun fiziksel nitelikleri </a:t>
            </a:r>
            <a:r>
              <a:rPr lang="tr-TR" sz="2800" b="1" dirty="0"/>
              <a:t>hakkında ve ayrıca </a:t>
            </a:r>
            <a:r>
              <a:rPr lang="tr-TR" sz="2800" b="1" dirty="0">
                <a:solidFill>
                  <a:srgbClr val="00B050"/>
                </a:solidFill>
              </a:rPr>
              <a:t>kuruma ve depolama koşullarına</a:t>
            </a:r>
            <a:r>
              <a:rPr lang="tr-TR" sz="2800" b="1" dirty="0"/>
              <a:t> ilişkin önemli veriler yansıtmaktadır.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Şekil'da</a:t>
            </a:r>
            <a:r>
              <a:rPr lang="tr-TR" sz="2800" b="1" dirty="0"/>
              <a:t> gösterildiği gibi; </a:t>
            </a:r>
            <a:r>
              <a:rPr lang="tr-TR" sz="2800" b="1" dirty="0">
                <a:solidFill>
                  <a:srgbClr val="FF0000"/>
                </a:solidFill>
              </a:rPr>
              <a:t>gıdalar yüksek su oranına sahipken </a:t>
            </a:r>
            <a:r>
              <a:rPr lang="tr-TR" sz="2800" b="1" dirty="0"/>
              <a:t>(</a:t>
            </a:r>
            <a:r>
              <a:rPr lang="tr-TR" sz="2800" b="1" dirty="0">
                <a:solidFill>
                  <a:srgbClr val="00B0F0"/>
                </a:solidFill>
              </a:rPr>
              <a:t>1 g H</a:t>
            </a:r>
            <a:r>
              <a:rPr lang="tr-TR" sz="2800" b="1" baseline="-25000" dirty="0">
                <a:solidFill>
                  <a:srgbClr val="00B0F0"/>
                </a:solidFill>
              </a:rPr>
              <a:t>2</a:t>
            </a:r>
            <a:r>
              <a:rPr lang="tr-TR" sz="2800" b="1" dirty="0">
                <a:solidFill>
                  <a:srgbClr val="00B0F0"/>
                </a:solidFill>
              </a:rPr>
              <a:t>O/1 g kuru ağırlık ve üzerinde</a:t>
            </a:r>
            <a:r>
              <a:rPr lang="tr-TR" sz="2800" b="1" dirty="0"/>
              <a:t>) gıdaların su aktiviteleri </a:t>
            </a:r>
            <a:r>
              <a:rPr lang="tr-TR" sz="2800" b="1" dirty="0">
                <a:solidFill>
                  <a:srgbClr val="00B050"/>
                </a:solidFill>
              </a:rPr>
              <a:t>saf suyun su aktivitesi olan </a:t>
            </a:r>
            <a:r>
              <a:rPr lang="tr-TR" sz="2800" b="1" dirty="0" err="1">
                <a:solidFill>
                  <a:srgbClr val="00B050"/>
                </a:solidFill>
              </a:rPr>
              <a:t>a</a:t>
            </a:r>
            <a:r>
              <a:rPr lang="tr-TR" sz="2800" b="1" baseline="-25000" dirty="0" err="1">
                <a:solidFill>
                  <a:srgbClr val="00B050"/>
                </a:solidFill>
              </a:rPr>
              <a:t>w</a:t>
            </a:r>
            <a:r>
              <a:rPr lang="tr-TR" sz="2800" b="1" dirty="0">
                <a:solidFill>
                  <a:srgbClr val="00B050"/>
                </a:solidFill>
              </a:rPr>
              <a:t>=1.0 değerine çok yakındır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8929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00B050"/>
                </a:solidFill>
              </a:rPr>
              <a:t>meyve ve sebzelerin </a:t>
            </a:r>
            <a:r>
              <a:rPr lang="tr-TR" sz="2800" b="1" dirty="0">
                <a:solidFill>
                  <a:srgbClr val="00B0F0"/>
                </a:solidFill>
              </a:rPr>
              <a:t>su aktiviteleri </a:t>
            </a:r>
            <a:r>
              <a:rPr lang="tr-TR" sz="2800" b="1" dirty="0"/>
              <a:t>çoğunlukla </a:t>
            </a:r>
            <a:r>
              <a:rPr lang="tr-TR" sz="2800" b="1" dirty="0" err="1">
                <a:solidFill>
                  <a:srgbClr val="FF0000"/>
                </a:solidFill>
              </a:rPr>
              <a:t>a</a:t>
            </a:r>
            <a:r>
              <a:rPr lang="tr-TR" sz="2800" b="1" baseline="-25000" dirty="0" err="1">
                <a:solidFill>
                  <a:srgbClr val="FF0000"/>
                </a:solidFill>
              </a:rPr>
              <a:t>w</a:t>
            </a:r>
            <a:r>
              <a:rPr lang="tr-TR" sz="2800" b="1" dirty="0">
                <a:solidFill>
                  <a:srgbClr val="FF0000"/>
                </a:solidFill>
              </a:rPr>
              <a:t>=0.970-0.996 </a:t>
            </a:r>
            <a:r>
              <a:rPr lang="tr-TR" sz="2800" b="1" dirty="0"/>
              <a:t>arasında bulunmaktadır.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</a:t>
            </a:r>
            <a:r>
              <a:rPr lang="tr-TR" sz="2800" b="1" dirty="0">
                <a:solidFill>
                  <a:srgbClr val="00B0F0"/>
                </a:solidFill>
              </a:rPr>
              <a:t>su içeriği </a:t>
            </a:r>
            <a:r>
              <a:rPr lang="tr-TR" sz="2800" b="1" dirty="0"/>
              <a:t>kuru ağırlık bazında </a:t>
            </a:r>
            <a:r>
              <a:rPr lang="tr-TR" sz="2800" b="1" dirty="0">
                <a:solidFill>
                  <a:srgbClr val="FF0000"/>
                </a:solidFill>
              </a:rPr>
              <a:t>%50'nin altına düşünce </a:t>
            </a:r>
            <a:r>
              <a:rPr lang="tr-TR" sz="2800" b="1" dirty="0">
                <a:solidFill>
                  <a:srgbClr val="7030A0"/>
                </a:solidFill>
              </a:rPr>
              <a:t>su aktivite değerleri </a:t>
            </a:r>
            <a:r>
              <a:rPr lang="tr-TR" sz="2800" b="1" dirty="0"/>
              <a:t>de çeşitli kimyasal ve fiziksel faktörlerin etkisiyle </a:t>
            </a:r>
            <a:r>
              <a:rPr lang="tr-TR" sz="2800" b="1" dirty="0">
                <a:solidFill>
                  <a:srgbClr val="FF0000"/>
                </a:solidFill>
              </a:rPr>
              <a:t>hızla düşmektedir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Ayni şekilde su içeriği kuru ağırlık bazında %50'nin altındayken gıdalardaki </a:t>
            </a:r>
            <a:r>
              <a:rPr lang="tr-TR" sz="2800" b="1" dirty="0">
                <a:solidFill>
                  <a:srgbClr val="FF0000"/>
                </a:solidFill>
              </a:rPr>
              <a:t>su 3 farkla fiziksel nitelikte </a:t>
            </a:r>
            <a:r>
              <a:rPr lang="tr-TR" sz="2800" b="1" dirty="0"/>
              <a:t>bulunmakta olup bu durum, </a:t>
            </a:r>
            <a:r>
              <a:rPr lang="tr-TR" sz="2800" b="1" dirty="0" err="1"/>
              <a:t>Şekil'de</a:t>
            </a:r>
            <a:r>
              <a:rPr lang="tr-TR" sz="2800" b="1" dirty="0"/>
              <a:t> (A), (B) ve (C) bölgeleri olarak işaretlenmiştir.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82548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taraftan kuruma ile, gıdanın 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ağırlık ve hacmi </a:t>
            </a:r>
            <a:r>
              <a:rPr lang="tr-TR" sz="2800" b="1" dirty="0"/>
              <a:t>azaltılmakta, böylece; </a:t>
            </a:r>
            <a:r>
              <a:rPr lang="tr-TR" sz="2800" b="1" dirty="0">
                <a:solidFill>
                  <a:srgbClr val="00B050"/>
                </a:solidFill>
              </a:rPr>
              <a:t>depolama ve taşıma </a:t>
            </a:r>
            <a:r>
              <a:rPr lang="tr-TR" sz="2800" b="1" dirty="0"/>
              <a:t>giderleri düşürülebilmektedir.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Ayrıca bazı gıdaların kurutulmasıyla </a:t>
            </a:r>
            <a:r>
              <a:rPr lang="tr-TR" sz="2800" b="1" dirty="0">
                <a:solidFill>
                  <a:srgbClr val="7030A0"/>
                </a:solidFill>
              </a:rPr>
              <a:t>tüketime uygunluğu </a:t>
            </a:r>
            <a:r>
              <a:rPr lang="tr-TR" sz="2800" b="1" dirty="0"/>
              <a:t>arttırılmaktadır.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Kurutmanın bu olumlu yönlerine karşın, kurutma sonucunda </a:t>
            </a:r>
            <a:r>
              <a:rPr lang="tr-TR" sz="2800" b="1" dirty="0">
                <a:solidFill>
                  <a:srgbClr val="FF0000"/>
                </a:solidFill>
              </a:rPr>
              <a:t>gıdanın besleme değerinde </a:t>
            </a:r>
            <a:r>
              <a:rPr lang="tr-TR" sz="2800" b="1" dirty="0"/>
              <a:t>bazı </a:t>
            </a:r>
            <a:r>
              <a:rPr lang="tr-TR" sz="2800" b="1" i="1" dirty="0">
                <a:solidFill>
                  <a:srgbClr val="7030A0"/>
                </a:solidFill>
              </a:rPr>
              <a:t>olumsuzlukların</a:t>
            </a:r>
            <a:r>
              <a:rPr lang="tr-TR" sz="2800" b="1" dirty="0"/>
              <a:t> ortaya çıktığı da bilinmektedir. </a:t>
            </a:r>
          </a:p>
        </p:txBody>
      </p:sp>
      <p:sp>
        <p:nvSpPr>
          <p:cNvPr id="3" name="Rectangle 2"/>
          <p:cNvSpPr/>
          <p:nvPr/>
        </p:nvSpPr>
        <p:spPr>
          <a:xfrm>
            <a:off x="630188" y="2564904"/>
            <a:ext cx="442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/>
              <a:t>3</a:t>
            </a:r>
            <a:endParaRPr lang="tr-TR" sz="3600" dirty="0"/>
          </a:p>
        </p:txBody>
      </p:sp>
      <p:sp>
        <p:nvSpPr>
          <p:cNvPr id="4" name="Rectangle 3"/>
          <p:cNvSpPr/>
          <p:nvPr/>
        </p:nvSpPr>
        <p:spPr>
          <a:xfrm>
            <a:off x="630188" y="773088"/>
            <a:ext cx="442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/>
              <a:t>2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20291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Şekil'de</a:t>
            </a:r>
            <a:r>
              <a:rPr lang="tr-TR" sz="2800" b="1" dirty="0"/>
              <a:t> gösterilen </a:t>
            </a:r>
            <a:r>
              <a:rPr lang="tr-TR" sz="2800" b="1" dirty="0">
                <a:solidFill>
                  <a:srgbClr val="FF0000"/>
                </a:solidFill>
              </a:rPr>
              <a:t>(A) bölgesindeki suyun</a:t>
            </a:r>
            <a:r>
              <a:rPr lang="tr-TR" sz="2800" b="1" dirty="0"/>
              <a:t>, gıdanın kuru yüzeyinde yan yana ve </a:t>
            </a:r>
            <a:r>
              <a:rPr lang="tr-TR" sz="2800" b="1" dirty="0">
                <a:solidFill>
                  <a:srgbClr val="FF0000"/>
                </a:solidFill>
              </a:rPr>
              <a:t>tek sıra halindeki su moleküllerinin güçlü bir şekilde tutulan sudan </a:t>
            </a:r>
            <a:r>
              <a:rPr lang="tr-TR" sz="2800" b="1" dirty="0"/>
              <a:t>oluştuğu kabul edilmektedir.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 bu bölgedeki suya "</a:t>
            </a:r>
            <a:r>
              <a:rPr lang="tr-TR" sz="2800" b="1" dirty="0" err="1">
                <a:solidFill>
                  <a:srgbClr val="00B050"/>
                </a:solidFill>
              </a:rPr>
              <a:t>monomoleküler</a:t>
            </a:r>
            <a:r>
              <a:rPr lang="tr-TR" sz="2800" b="1" dirty="0">
                <a:solidFill>
                  <a:srgbClr val="00B050"/>
                </a:solidFill>
              </a:rPr>
              <a:t> su filmi</a:t>
            </a:r>
            <a:r>
              <a:rPr lang="tr-TR" sz="2800" b="1" dirty="0"/>
              <a:t>" denir ve </a:t>
            </a:r>
            <a:r>
              <a:rPr lang="tr-TR" sz="2800" b="1" dirty="0">
                <a:solidFill>
                  <a:srgbClr val="FF0000"/>
                </a:solidFill>
              </a:rPr>
              <a:t>gıdalardaki</a:t>
            </a:r>
            <a:r>
              <a:rPr lang="tr-TR" sz="2800" b="1" dirty="0"/>
              <a:t> oranı, kuru ağırlık bazına göre yaklaşık </a:t>
            </a:r>
            <a:r>
              <a:rPr lang="tr-TR" sz="2800" b="1" dirty="0">
                <a:solidFill>
                  <a:srgbClr val="FF0000"/>
                </a:solidFill>
              </a:rPr>
              <a:t>%5-10 </a:t>
            </a:r>
            <a:r>
              <a:rPr lang="tr-TR" sz="2800" b="1" dirty="0"/>
              <a:t>düzeyindedir.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406238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Şekil'de</a:t>
            </a:r>
            <a:r>
              <a:rPr lang="tr-TR" sz="2800" b="1" dirty="0"/>
              <a:t> gösterilen </a:t>
            </a:r>
            <a:r>
              <a:rPr lang="tr-TR" sz="2800" b="1" dirty="0">
                <a:solidFill>
                  <a:srgbClr val="FF0000"/>
                </a:solidFill>
              </a:rPr>
              <a:t>(A) bölgesinde </a:t>
            </a:r>
            <a:r>
              <a:rPr lang="tr-TR" sz="2800" b="1" dirty="0" err="1">
                <a:solidFill>
                  <a:srgbClr val="FF0000"/>
                </a:solidFill>
              </a:rPr>
              <a:t>adsorbe</a:t>
            </a:r>
            <a:r>
              <a:rPr lang="tr-TR" sz="2800" b="1" dirty="0">
                <a:solidFill>
                  <a:srgbClr val="FF0000"/>
                </a:solidFill>
              </a:rPr>
              <a:t> edilmiş olan su</a:t>
            </a:r>
            <a:r>
              <a:rPr lang="tr-TR" sz="2800" b="1" dirty="0"/>
              <a:t>, sıvı fazda değildir ve adeta bağlandığı grubun bir unsuru gibi davranır.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nedenle, suda çözünebilen bileşikler için artık </a:t>
            </a:r>
            <a:r>
              <a:rPr lang="tr-TR" sz="2800" b="1" dirty="0">
                <a:solidFill>
                  <a:srgbClr val="00B0F0"/>
                </a:solidFill>
              </a:rPr>
              <a:t>çözücü olma niteliğini kaybetmiştir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Aynı nedenle bu suyun </a:t>
            </a:r>
            <a:r>
              <a:rPr lang="tr-TR" sz="2800" b="1" dirty="0">
                <a:solidFill>
                  <a:srgbClr val="FF0000"/>
                </a:solidFill>
              </a:rPr>
              <a:t>buharlaşma ısısı </a:t>
            </a:r>
            <a:r>
              <a:rPr lang="tr-TR" sz="2800" b="1" dirty="0"/>
              <a:t>saf suyun buharlaşma ısısından daha yüksektir. </a:t>
            </a:r>
          </a:p>
        </p:txBody>
      </p:sp>
    </p:spTree>
    <p:extLst>
      <p:ext uri="{BB962C8B-B14F-4D97-AF65-F5344CB8AC3E}">
        <p14:creationId xmlns:p14="http://schemas.microsoft.com/office/powerpoint/2010/main" val="101856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Eğer kurutmada bu noktaya </a:t>
            </a:r>
            <a:r>
              <a:rPr lang="tr-TR" sz="2800" b="1" dirty="0"/>
              <a:t>kadar varılırsa, gıda aşırı ısı etkisinde kalarak niteliklerini kaybeder hatta adeta </a:t>
            </a:r>
            <a:r>
              <a:rPr lang="tr-TR" sz="2800" b="1" dirty="0">
                <a:solidFill>
                  <a:srgbClr val="C00000"/>
                </a:solidFill>
              </a:rPr>
              <a:t>kavrulur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Özetle, kurutmada bu </a:t>
            </a:r>
            <a:r>
              <a:rPr lang="tr-TR" sz="2800" b="1" dirty="0">
                <a:solidFill>
                  <a:srgbClr val="FF0000"/>
                </a:solidFill>
              </a:rPr>
              <a:t>tekli katman su </a:t>
            </a:r>
            <a:r>
              <a:rPr lang="tr-TR" sz="2800" b="1" dirty="0"/>
              <a:t>örtüsünün (</a:t>
            </a:r>
            <a:r>
              <a:rPr lang="tr-TR" sz="2800" b="1" dirty="0" err="1"/>
              <a:t>monomoleküler</a:t>
            </a:r>
            <a:r>
              <a:rPr lang="tr-TR" sz="2800" b="1" dirty="0"/>
              <a:t> su filmi) </a:t>
            </a:r>
            <a:r>
              <a:rPr lang="tr-TR" sz="2800" b="1" dirty="0">
                <a:solidFill>
                  <a:srgbClr val="FF0000"/>
                </a:solidFill>
              </a:rPr>
              <a:t>uzaklaştırılması olanaksızdır </a:t>
            </a:r>
            <a:r>
              <a:rPr lang="tr-TR" sz="2800" b="1" dirty="0"/>
              <a:t>ve esasen uzaklaştırılması doğru da değildir.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355896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Şekil'de</a:t>
            </a:r>
            <a:r>
              <a:rPr lang="tr-TR" sz="2800" b="1" dirty="0"/>
              <a:t> gösterilen </a:t>
            </a:r>
            <a:r>
              <a:rPr lang="tr-TR" sz="2800" b="1" dirty="0">
                <a:solidFill>
                  <a:srgbClr val="FF0000"/>
                </a:solidFill>
              </a:rPr>
              <a:t>(B) bölgesi</a:t>
            </a:r>
            <a:r>
              <a:rPr lang="tr-TR" sz="2800" b="1" dirty="0"/>
              <a:t>, </a:t>
            </a:r>
            <a:r>
              <a:rPr lang="tr-TR" sz="2800" b="1" dirty="0" err="1"/>
              <a:t>monomoleküler</a:t>
            </a:r>
            <a:r>
              <a:rPr lang="tr-TR" sz="2800" b="1" dirty="0"/>
              <a:t> su filmi üzerinde bulunan üst üste "</a:t>
            </a:r>
            <a:r>
              <a:rPr lang="tr-TR" sz="2800" b="1" dirty="0">
                <a:solidFill>
                  <a:srgbClr val="FF0000"/>
                </a:solidFill>
              </a:rPr>
              <a:t>çok-sıralı" su molekülleri </a:t>
            </a:r>
            <a:r>
              <a:rPr lang="tr-TR" sz="2800" b="1" dirty="0"/>
              <a:t>katmanını (</a:t>
            </a:r>
            <a:r>
              <a:rPr lang="tr-TR" sz="2800" b="1" dirty="0" err="1"/>
              <a:t>multimoleküler</a:t>
            </a:r>
            <a:r>
              <a:rPr lang="tr-TR" sz="2800" b="1" dirty="0"/>
              <a:t> katman) temsil etmektedir.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katmandaki su, gittikçe </a:t>
            </a:r>
            <a:r>
              <a:rPr lang="tr-TR" sz="2800" b="1" dirty="0">
                <a:solidFill>
                  <a:srgbClr val="00B0F0"/>
                </a:solidFill>
              </a:rPr>
              <a:t>azalan bir </a:t>
            </a:r>
            <a:r>
              <a:rPr lang="tr-TR" sz="2800" b="1" dirty="0" err="1">
                <a:solidFill>
                  <a:srgbClr val="00B0F0"/>
                </a:solidFill>
              </a:rPr>
              <a:t>adsorpsiyon</a:t>
            </a:r>
            <a:r>
              <a:rPr lang="tr-TR" sz="2800" b="1" dirty="0">
                <a:solidFill>
                  <a:srgbClr val="00B0F0"/>
                </a:solidFill>
              </a:rPr>
              <a:t> gücüyle </a:t>
            </a:r>
            <a:r>
              <a:rPr lang="tr-TR" sz="2800" b="1" dirty="0"/>
              <a:t>bağlanmış olduğundan, tekli katmana göre gevşek bir niteliktedir.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(B) bölgesi </a:t>
            </a:r>
            <a:r>
              <a:rPr lang="tr-TR" sz="2800" b="1" dirty="0" err="1">
                <a:solidFill>
                  <a:srgbClr val="00B050"/>
                </a:solidFill>
              </a:rPr>
              <a:t>sorpsiyon</a:t>
            </a:r>
            <a:r>
              <a:rPr lang="tr-TR" sz="2800" b="1" dirty="0">
                <a:solidFill>
                  <a:srgbClr val="00B050"/>
                </a:solidFill>
              </a:rPr>
              <a:t> izoterm </a:t>
            </a:r>
            <a:r>
              <a:rPr lang="tr-TR" sz="2800" b="1" dirty="0"/>
              <a:t>eğrisinin </a:t>
            </a:r>
            <a:r>
              <a:rPr lang="tr-TR" sz="2800" b="1" dirty="0" err="1"/>
              <a:t>nisbeten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düz sayılabilecek kısmını </a:t>
            </a:r>
            <a:r>
              <a:rPr lang="tr-TR" sz="2800" b="1" dirty="0"/>
              <a:t>oluşturmaktadır. </a:t>
            </a:r>
          </a:p>
        </p:txBody>
      </p:sp>
    </p:spTree>
    <p:extLst>
      <p:ext uri="{BB962C8B-B14F-4D97-AF65-F5344CB8AC3E}">
        <p14:creationId xmlns:p14="http://schemas.microsoft.com/office/powerpoint/2010/main" val="351792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Bunun anlamı ise</a:t>
            </a:r>
            <a:r>
              <a:rPr lang="tr-TR" sz="2800" b="1" dirty="0"/>
              <a:t>; bu bölgede, gıdanın su içeriğindeki hafif bir değişmenin, denge bağıl neminde (su aktivitesinde) önemli bir değişmeye neden olmasıdır.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126490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Şekil'de</a:t>
            </a:r>
            <a:r>
              <a:rPr lang="tr-TR" sz="2800" b="1" dirty="0"/>
              <a:t> gösterilen </a:t>
            </a:r>
            <a:r>
              <a:rPr lang="tr-TR" sz="2800" b="1" dirty="0">
                <a:solidFill>
                  <a:srgbClr val="FF0000"/>
                </a:solidFill>
              </a:rPr>
              <a:t>(C) bölgesindeki su</a:t>
            </a:r>
            <a:r>
              <a:rPr lang="tr-TR" sz="2800" b="1" dirty="0"/>
              <a:t>, gıdanın </a:t>
            </a:r>
            <a:r>
              <a:rPr lang="tr-TR" sz="2800" b="1" dirty="0">
                <a:solidFill>
                  <a:srgbClr val="00B0F0"/>
                </a:solidFill>
              </a:rPr>
              <a:t>gözenekli yapısı içinde </a:t>
            </a:r>
            <a:r>
              <a:rPr lang="tr-TR" sz="2800" b="1" dirty="0" err="1">
                <a:solidFill>
                  <a:srgbClr val="00B0F0"/>
                </a:solidFill>
              </a:rPr>
              <a:t>kondanse</a:t>
            </a:r>
            <a:r>
              <a:rPr lang="tr-TR" sz="2800" b="1" dirty="0"/>
              <a:t> olmuş (yoğunlaşmış) suyu temsil etmektedir.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 bu su; "</a:t>
            </a:r>
            <a:r>
              <a:rPr lang="tr-TR" sz="2800" b="1" dirty="0">
                <a:solidFill>
                  <a:srgbClr val="FF0000"/>
                </a:solidFill>
              </a:rPr>
              <a:t>serbest su</a:t>
            </a:r>
            <a:r>
              <a:rPr lang="tr-TR" sz="2800" b="1" dirty="0"/>
              <a:t>" niteliğindedir, suda çözünebilir maddeler için </a:t>
            </a:r>
            <a:r>
              <a:rPr lang="tr-TR" sz="2800" b="1" dirty="0">
                <a:solidFill>
                  <a:srgbClr val="00B050"/>
                </a:solidFill>
              </a:rPr>
              <a:t>çözücü özelliği vardır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kurutma sırasında kolaylıkla buharlaşıp </a:t>
            </a:r>
            <a:r>
              <a:rPr lang="tr-TR" sz="2800" b="1" dirty="0"/>
              <a:t>uzaklaşabilmektedir. </a:t>
            </a:r>
          </a:p>
        </p:txBody>
      </p:sp>
    </p:spTree>
    <p:extLst>
      <p:ext uri="{BB962C8B-B14F-4D97-AF65-F5344CB8AC3E}">
        <p14:creationId xmlns:p14="http://schemas.microsoft.com/office/powerpoint/2010/main" val="236782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Yaş bir gıdanın </a:t>
            </a:r>
            <a:r>
              <a:rPr lang="tr-TR" sz="2800" b="1" dirty="0">
                <a:solidFill>
                  <a:srgbClr val="FF0000"/>
                </a:solidFill>
              </a:rPr>
              <a:t>su içeriğinin gittikçe azalmasını </a:t>
            </a:r>
            <a:r>
              <a:rPr lang="tr-TR" sz="2800" b="1" dirty="0"/>
              <a:t>tanımlayan </a:t>
            </a:r>
            <a:r>
              <a:rPr lang="tr-TR" sz="2800" b="1" dirty="0" err="1"/>
              <a:t>desorpsiyon</a:t>
            </a:r>
            <a:r>
              <a:rPr lang="tr-TR" sz="2800" b="1" dirty="0"/>
              <a:t> olayı ile aynı gıdanın kuru halden </a:t>
            </a:r>
            <a:r>
              <a:rPr lang="tr-TR" sz="2800" b="1" dirty="0">
                <a:solidFill>
                  <a:srgbClr val="00B050"/>
                </a:solidFill>
              </a:rPr>
              <a:t>gittikçe artan nem kazanmasını </a:t>
            </a:r>
            <a:r>
              <a:rPr lang="tr-TR" sz="2800" b="1" dirty="0"/>
              <a:t>tanımlayan </a:t>
            </a:r>
            <a:r>
              <a:rPr lang="tr-TR" sz="2800" b="1" dirty="0" err="1"/>
              <a:t>adsorpsiyon</a:t>
            </a:r>
            <a:r>
              <a:rPr lang="tr-TR" sz="2800" b="1" dirty="0"/>
              <a:t> olayı ters yönde gelişen iki olaysa da </a:t>
            </a:r>
            <a:r>
              <a:rPr lang="tr-TR" sz="2800" b="1" dirty="0">
                <a:solidFill>
                  <a:srgbClr val="00B0F0"/>
                </a:solidFill>
              </a:rPr>
              <a:t>aynı izi takip etmemektedirler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Nitekim bu yüzden, </a:t>
            </a:r>
            <a:r>
              <a:rPr lang="tr-TR" sz="2800" b="1" dirty="0" err="1"/>
              <a:t>Şekil'de</a:t>
            </a:r>
            <a:r>
              <a:rPr lang="tr-TR" sz="2800" b="1" dirty="0"/>
              <a:t> görüldüğü gibi iki eğri, çoğunlukla (A) bölgesinin başlangıcında sona eren bir bombe oluşturmaktadırlar ki buna "</a:t>
            </a:r>
            <a:r>
              <a:rPr lang="tr-TR" sz="2800" b="1" dirty="0" err="1">
                <a:solidFill>
                  <a:srgbClr val="FF0000"/>
                </a:solidFill>
              </a:rPr>
              <a:t>desorpsiyon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histeresiz</a:t>
            </a:r>
            <a:r>
              <a:rPr lang="tr-TR" sz="2800" b="1" dirty="0" err="1"/>
              <a:t>'i</a:t>
            </a:r>
            <a:r>
              <a:rPr lang="tr-TR" sz="2800" b="1" dirty="0"/>
              <a:t>" denir. </a:t>
            </a:r>
          </a:p>
        </p:txBody>
      </p:sp>
    </p:spTree>
    <p:extLst>
      <p:ext uri="{BB962C8B-B14F-4D97-AF65-F5344CB8AC3E}">
        <p14:creationId xmlns:p14="http://schemas.microsoft.com/office/powerpoint/2010/main" val="187484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>
                <a:solidFill>
                  <a:srgbClr val="00B050"/>
                </a:solidFill>
              </a:rPr>
              <a:t>Kurutmada uygulanan yöntemler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Atmosferik basınç altında kurutma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Vakum altında kurutma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Dondurarak kurutma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50424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b="1" dirty="0"/>
              <a:t>Atmosferik basınç altında kurutma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Bu yöntem, kurutulmakta olan materyale ısı transferinin, </a:t>
            </a:r>
            <a:r>
              <a:rPr lang="tr-TR" sz="2800" b="1" dirty="0">
                <a:solidFill>
                  <a:srgbClr val="FF0000"/>
                </a:solidFill>
              </a:rPr>
              <a:t>sıcak havadan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00B0F0"/>
                </a:solidFill>
              </a:rPr>
              <a:t>sıcak bir metal yüzeyden </a:t>
            </a:r>
            <a:r>
              <a:rPr lang="tr-TR" sz="2800" b="1" dirty="0"/>
              <a:t>gerçekleştiği ve bu sırada oluşan buharının hava akımıyla uzaklaştırıldığı çeşitli uygulamaları kapsamaktadır. </a:t>
            </a:r>
          </a:p>
        </p:txBody>
      </p:sp>
    </p:spTree>
    <p:extLst>
      <p:ext uri="{BB962C8B-B14F-4D97-AF65-F5344CB8AC3E}">
        <p14:creationId xmlns:p14="http://schemas.microsoft.com/office/powerpoint/2010/main" val="3226972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b="1" dirty="0"/>
              <a:t>Vakum altında kurutma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yöntemde ısı, kurutulmakta olan materyale, </a:t>
            </a:r>
            <a:r>
              <a:rPr lang="tr-TR" sz="2800" b="1" dirty="0">
                <a:solidFill>
                  <a:srgbClr val="FF0000"/>
                </a:solidFill>
              </a:rPr>
              <a:t>sıcak bir yüzeyden</a:t>
            </a:r>
            <a:r>
              <a:rPr lang="tr-TR" sz="2800" b="1" dirty="0"/>
              <a:t> </a:t>
            </a:r>
            <a:r>
              <a:rPr lang="tr-TR" sz="2800" b="1" dirty="0" err="1"/>
              <a:t>kondüksiyonla</a:t>
            </a:r>
            <a:r>
              <a:rPr lang="tr-TR" sz="2800" b="1" dirty="0"/>
              <a:t> veya doğrudan </a:t>
            </a:r>
            <a:r>
              <a:rPr lang="tr-TR" sz="2800" b="1" dirty="0">
                <a:solidFill>
                  <a:srgbClr val="7030A0"/>
                </a:solidFill>
              </a:rPr>
              <a:t>radyasyonlu </a:t>
            </a:r>
            <a:r>
              <a:rPr lang="tr-TR" sz="2800" b="1" dirty="0"/>
              <a:t>transfer olmaktadır.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Vakum uygulaması, </a:t>
            </a:r>
            <a:r>
              <a:rPr lang="tr-TR" sz="2800" b="1" dirty="0">
                <a:solidFill>
                  <a:srgbClr val="00B050"/>
                </a:solidFill>
              </a:rPr>
              <a:t>suyun düşük basınç </a:t>
            </a:r>
            <a:r>
              <a:rPr lang="tr-TR" sz="2800" b="1" dirty="0"/>
              <a:t>altında daha kolay buharlaşması gerçeğine dayanmaktadır. </a:t>
            </a:r>
          </a:p>
        </p:txBody>
      </p:sp>
    </p:spTree>
    <p:extLst>
      <p:ext uri="{BB962C8B-B14F-4D97-AF65-F5344CB8AC3E}">
        <p14:creationId xmlns:p14="http://schemas.microsoft.com/office/powerpoint/2010/main" val="1557727979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2830</Words>
  <Application>Microsoft Office PowerPoint</Application>
  <PresentationFormat>Özel</PresentationFormat>
  <Paragraphs>194</Paragraphs>
  <Slides>66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66</vt:i4>
      </vt:variant>
    </vt:vector>
  </HeadingPairs>
  <TitlesOfParts>
    <vt:vector size="70" baseType="lpstr">
      <vt:lpstr>Arial</vt:lpstr>
      <vt:lpstr>Cambria Math</vt:lpstr>
      <vt:lpstr>Century Gothic</vt:lpstr>
      <vt:lpstr>Books 16x9</vt:lpstr>
      <vt:lpstr>GDM 302  Temel İşlemler II Kurutma 1  2018-2019</vt:lpstr>
      <vt:lpstr>Bu Hafta</vt:lpstr>
      <vt:lpstr>GİRİŞ</vt:lpstr>
      <vt:lpstr>Kurutma çok amaçlı bir işlemdir </vt:lpstr>
      <vt:lpstr>PowerPoint Sunusu</vt:lpstr>
      <vt:lpstr>PowerPoint Sunusu</vt:lpstr>
      <vt:lpstr>Kurutmada uygulanan yöntemler</vt:lpstr>
      <vt:lpstr>Atmosferik basınç altında kurutma</vt:lpstr>
      <vt:lpstr>Vakum altında kurutma</vt:lpstr>
      <vt:lpstr>Dondurarak kurutma</vt:lpstr>
      <vt:lpstr>PowerPoint Sunusu</vt:lpstr>
      <vt:lpstr>SUYUN FAZ GRAFİĞİ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Su Aktivitesi</vt:lpstr>
      <vt:lpstr>PowerPoint Sunusu</vt:lpstr>
      <vt:lpstr>PowerPoint Sunusu</vt:lpstr>
      <vt:lpstr>PowerPoint Sunusu</vt:lpstr>
      <vt:lpstr>PowerPoint Sunusu</vt:lpstr>
      <vt:lpstr>PowerPoint Sunusu</vt:lpstr>
      <vt:lpstr>Gıdaların Soprsiyon İzotermleri</vt:lpstr>
      <vt:lpstr>PowerPoint Sunusu</vt:lpstr>
      <vt:lpstr>PowerPoint Sunusu</vt:lpstr>
      <vt:lpstr>PowerPoint Sunusu</vt:lpstr>
      <vt:lpstr>PowerPoint Sunusu</vt:lpstr>
      <vt:lpstr>PowerPoint Sunusu</vt:lpstr>
      <vt:lpstr>Adsorpsiyon izotermi</vt:lpstr>
      <vt:lpstr>PowerPoint Sunusu</vt:lpstr>
      <vt:lpstr>PowerPoint Sunusu</vt:lpstr>
      <vt:lpstr>Desorpsiyon izotermi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2019-05-03T11:07:04Z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