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40"/>
  </p:notesMasterIdLst>
  <p:handoutMasterIdLst>
    <p:handoutMasterId r:id="rId41"/>
  </p:handoutMasterIdLst>
  <p:sldIdLst>
    <p:sldId id="264" r:id="rId3"/>
    <p:sldId id="265" r:id="rId4"/>
    <p:sldId id="538" r:id="rId5"/>
    <p:sldId id="596" r:id="rId6"/>
    <p:sldId id="598" r:id="rId7"/>
    <p:sldId id="599" r:id="rId8"/>
    <p:sldId id="600" r:id="rId9"/>
    <p:sldId id="601" r:id="rId10"/>
    <p:sldId id="602" r:id="rId11"/>
    <p:sldId id="603" r:id="rId12"/>
    <p:sldId id="604" r:id="rId13"/>
    <p:sldId id="605" r:id="rId14"/>
    <p:sldId id="606" r:id="rId15"/>
    <p:sldId id="607" r:id="rId16"/>
    <p:sldId id="608" r:id="rId17"/>
    <p:sldId id="609" r:id="rId18"/>
    <p:sldId id="610" r:id="rId19"/>
    <p:sldId id="612" r:id="rId20"/>
    <p:sldId id="613" r:id="rId21"/>
    <p:sldId id="614" r:id="rId22"/>
    <p:sldId id="615" r:id="rId23"/>
    <p:sldId id="616" r:id="rId24"/>
    <p:sldId id="617" r:id="rId25"/>
    <p:sldId id="618" r:id="rId26"/>
    <p:sldId id="619" r:id="rId27"/>
    <p:sldId id="620" r:id="rId28"/>
    <p:sldId id="621" r:id="rId29"/>
    <p:sldId id="623" r:id="rId30"/>
    <p:sldId id="624" r:id="rId31"/>
    <p:sldId id="625" r:id="rId32"/>
    <p:sldId id="626" r:id="rId33"/>
    <p:sldId id="627" r:id="rId34"/>
    <p:sldId id="628" r:id="rId35"/>
    <p:sldId id="629" r:id="rId36"/>
    <p:sldId id="630" r:id="rId37"/>
    <p:sldId id="631" r:id="rId38"/>
    <p:sldId id="632" r:id="rId39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Yaza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4727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2" autoAdjust="0"/>
    <p:restoredTop sz="91513" autoAdjust="0"/>
  </p:normalViewPr>
  <p:slideViewPr>
    <p:cSldViewPr showGuides="1">
      <p:cViewPr varScale="1">
        <p:scale>
          <a:sx n="58" d="100"/>
          <a:sy n="58" d="100"/>
        </p:scale>
        <p:origin x="90" y="31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2820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commentAuthors" Target="comment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4/25/2019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4/25/2019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4/25/2019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4/25/2019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4/25/2019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4/25/2019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4/25/2019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4/25/2019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4/25/2019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4/25/2019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4/25/2019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4/25/2019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GDM 302 </a:t>
            </a:r>
            <a:br>
              <a:rPr lang="tr-TR" sz="4400" dirty="0"/>
            </a:br>
            <a:r>
              <a:rPr lang="tr-TR" sz="4400" dirty="0"/>
              <a:t>Temel İşlemler II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Buharlaştırma 2	</a:t>
            </a:r>
            <a:r>
              <a:rPr lang="tr-TR" sz="2800" dirty="0">
                <a:solidFill>
                  <a:srgbClr val="FF0000"/>
                </a:solidFill>
              </a:rPr>
              <a:t>2018-2019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12589" y="763861"/>
            <a:ext cx="7008574" cy="1296987"/>
          </a:xfrm>
        </p:spPr>
        <p:txBody>
          <a:bodyPr>
            <a:noAutofit/>
          </a:bodyPr>
          <a:lstStyle/>
          <a:p>
            <a:r>
              <a:rPr lang="tr-TR" b="1" dirty="0"/>
              <a:t>Çok etkili </a:t>
            </a:r>
            <a:r>
              <a:rPr lang="tr-TR" b="1" dirty="0" err="1"/>
              <a:t>evaporatörlere</a:t>
            </a:r>
            <a:r>
              <a:rPr lang="tr-TR" b="1" dirty="0"/>
              <a:t> ilişkin hesaplamalar </a:t>
            </a:r>
          </a:p>
        </p:txBody>
      </p:sp>
    </p:spTree>
    <p:extLst>
      <p:ext uri="{BB962C8B-B14F-4D97-AF65-F5344CB8AC3E}">
        <p14:creationId xmlns:p14="http://schemas.microsoft.com/office/powerpoint/2010/main" val="268635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>
                <a:solidFill>
                  <a:srgbClr val="FF0000"/>
                </a:solidFill>
              </a:rPr>
              <a:t>Örnek 5.13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3000" b="1" dirty="0"/>
              <a:t>Çözünmüş kuru madde içeriği %16 olan doğal vişne suyu, iki etkili, ileri doğru beslemeli bir </a:t>
            </a:r>
            <a:r>
              <a:rPr lang="tr-TR" sz="3000" b="1" dirty="0" err="1"/>
              <a:t>evaporatörde</a:t>
            </a:r>
            <a:r>
              <a:rPr lang="tr-TR" sz="3000" b="1" dirty="0"/>
              <a:t>, %70 düzeyinde çözünmüş madde içeren vişne suyu konsantresine işlenmektedir.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3000" b="1" dirty="0"/>
              <a:t>50°C'deki vişne suyu </a:t>
            </a:r>
            <a:r>
              <a:rPr lang="tr-TR" sz="3000" b="1" dirty="0" err="1"/>
              <a:t>evaporatör</a:t>
            </a:r>
            <a:r>
              <a:rPr lang="tr-TR" sz="3000" b="1" dirty="0"/>
              <a:t> sistemine 9000 kg/h kütle akış hızıyla beslenmektedir. 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78108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Birinci etkide 198.5 </a:t>
            </a:r>
            <a:r>
              <a:rPr lang="tr-TR" sz="2800" b="1" dirty="0" err="1"/>
              <a:t>kPa</a:t>
            </a:r>
            <a:r>
              <a:rPr lang="tr-TR" sz="2800" b="1" dirty="0"/>
              <a:t> basınçta doymuş buhar kullanılmakta, </a:t>
            </a:r>
            <a:r>
              <a:rPr lang="tr-TR" sz="2800" b="1" dirty="0" err="1"/>
              <a:t>kondensat</a:t>
            </a:r>
            <a:r>
              <a:rPr lang="tr-TR" sz="2800" b="1" dirty="0"/>
              <a:t> bu etkiyi 120°C'de doymuş sıvı niteliği ile terk etmektedir.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İkinci etkide kaynama 60°C'de gerçekleşmekte ve </a:t>
            </a:r>
            <a:r>
              <a:rPr lang="tr-TR" sz="2800" b="1" dirty="0" err="1"/>
              <a:t>kondensat</a:t>
            </a:r>
            <a:r>
              <a:rPr lang="tr-TR" sz="2800" b="1" dirty="0"/>
              <a:t> bu etkiyi de doymuş sıvı olarak 60°C'de terk etmektedir. </a:t>
            </a:r>
          </a:p>
        </p:txBody>
      </p:sp>
    </p:spTree>
    <p:extLst>
      <p:ext uri="{BB962C8B-B14F-4D97-AF65-F5344CB8AC3E}">
        <p14:creationId xmlns:p14="http://schemas.microsoft.com/office/powerpoint/2010/main" val="347408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Toplam ısı transfer katsayılarının, </a:t>
            </a:r>
            <a:r>
              <a:rPr lang="tr-TR" sz="2800" b="1" dirty="0">
                <a:solidFill>
                  <a:srgbClr val="00B0F0"/>
                </a:solidFill>
              </a:rPr>
              <a:t>birinci etkide 1400 W/m</a:t>
            </a:r>
            <a:r>
              <a:rPr lang="tr-TR" sz="2800" b="1" baseline="30000" dirty="0">
                <a:solidFill>
                  <a:srgbClr val="00B0F0"/>
                </a:solidFill>
              </a:rPr>
              <a:t>2</a:t>
            </a:r>
            <a:r>
              <a:rPr lang="tr-TR" sz="2800" b="1" dirty="0">
                <a:solidFill>
                  <a:srgbClr val="00B0F0"/>
                </a:solidFill>
              </a:rPr>
              <a:t> °C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ikinci etkide ise 1200 W/m</a:t>
            </a:r>
            <a:r>
              <a:rPr lang="tr-TR" sz="2800" b="1" baseline="30000" dirty="0">
                <a:solidFill>
                  <a:srgbClr val="00B050"/>
                </a:solidFill>
              </a:rPr>
              <a:t>2</a:t>
            </a:r>
            <a:r>
              <a:rPr lang="tr-TR" sz="2800" b="1" dirty="0">
                <a:solidFill>
                  <a:srgbClr val="00B050"/>
                </a:solidFill>
              </a:rPr>
              <a:t> °C </a:t>
            </a:r>
            <a:r>
              <a:rPr lang="tr-TR" sz="2800" b="1" dirty="0"/>
              <a:t>düzeylerinde bulunduğu ve her iki etkide ısı transfer yüzey alanlarının eşit olduğu saptanmıştır.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Vişne suyunun </a:t>
            </a:r>
            <a:r>
              <a:rPr lang="tr-TR" sz="2800" b="1" dirty="0">
                <a:solidFill>
                  <a:srgbClr val="FF0000"/>
                </a:solidFill>
              </a:rPr>
              <a:t>özgül ısısının </a:t>
            </a:r>
            <a:r>
              <a:rPr lang="tr-TR" sz="2800" b="1" dirty="0"/>
              <a:t>başlangıçta </a:t>
            </a:r>
            <a:r>
              <a:rPr lang="tr-TR" sz="2800" b="1" dirty="0">
                <a:solidFill>
                  <a:srgbClr val="FF0000"/>
                </a:solidFill>
              </a:rPr>
              <a:t>3.65 </a:t>
            </a:r>
            <a:r>
              <a:rPr lang="tr-TR" sz="2800" b="1" dirty="0" err="1">
                <a:solidFill>
                  <a:srgbClr val="FF0000"/>
                </a:solidFill>
              </a:rPr>
              <a:t>kJ</a:t>
            </a:r>
            <a:r>
              <a:rPr lang="tr-TR" sz="2800" b="1" dirty="0">
                <a:solidFill>
                  <a:srgbClr val="FF0000"/>
                </a:solidFill>
              </a:rPr>
              <a:t>/kg °C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birinci etki sonunda 3.3 </a:t>
            </a:r>
            <a:r>
              <a:rPr lang="tr-TR" sz="2800" b="1" dirty="0" err="1">
                <a:solidFill>
                  <a:srgbClr val="00B050"/>
                </a:solidFill>
              </a:rPr>
              <a:t>kJ</a:t>
            </a:r>
            <a:r>
              <a:rPr lang="tr-TR" sz="2800" b="1" dirty="0">
                <a:solidFill>
                  <a:srgbClr val="00B050"/>
                </a:solidFill>
              </a:rPr>
              <a:t>/kg °C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F0"/>
                </a:solidFill>
              </a:rPr>
              <a:t>son üründe 1.85 </a:t>
            </a:r>
            <a:r>
              <a:rPr lang="tr-TR" sz="2800" b="1" dirty="0" err="1">
                <a:solidFill>
                  <a:srgbClr val="00B0F0"/>
                </a:solidFill>
              </a:rPr>
              <a:t>kJ</a:t>
            </a:r>
            <a:r>
              <a:rPr lang="tr-TR" sz="2800" b="1" dirty="0">
                <a:solidFill>
                  <a:srgbClr val="00B0F0"/>
                </a:solidFill>
              </a:rPr>
              <a:t>/kg °C</a:t>
            </a:r>
            <a:r>
              <a:rPr lang="tr-TR" sz="2800" b="1" dirty="0"/>
              <a:t> düzeylerinde bulunduğu belirlenmiştir. </a:t>
            </a:r>
          </a:p>
        </p:txBody>
      </p:sp>
    </p:spTree>
    <p:extLst>
      <p:ext uri="{BB962C8B-B14F-4D97-AF65-F5344CB8AC3E}">
        <p14:creationId xmlns:p14="http://schemas.microsoft.com/office/powerpoint/2010/main" val="240364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Proses sırasında karşılaşılacak kaynama noktası yükseltisi dikkate alınmaksızın aşağıdaki değerleri hesaplayınız. </a:t>
            </a:r>
          </a:p>
          <a:p>
            <a:pPr lvl="0"/>
            <a:r>
              <a:rPr lang="tr-TR" sz="2800" b="1" dirty="0"/>
              <a:t>a) Konsantre kütle akış hızı,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ko</a:t>
            </a:r>
            <a:r>
              <a:rPr lang="tr-TR" sz="2800" b="1" dirty="0"/>
              <a:t>, kg/h, </a:t>
            </a:r>
          </a:p>
          <a:p>
            <a:pPr lvl="0"/>
            <a:r>
              <a:rPr lang="tr-TR" sz="2800" b="1" dirty="0"/>
              <a:t>b) Buhar kütle akış hızı,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, kg/s, </a:t>
            </a:r>
          </a:p>
          <a:p>
            <a:pPr lvl="0"/>
            <a:r>
              <a:rPr lang="tr-TR" sz="2800" b="1" dirty="0"/>
              <a:t>c) Birinci etkiden </a:t>
            </a:r>
            <a:r>
              <a:rPr lang="tr-TR" sz="2800" b="1" dirty="0" err="1"/>
              <a:t>brüde</a:t>
            </a:r>
            <a:r>
              <a:rPr lang="tr-TR" sz="2800" b="1" dirty="0"/>
              <a:t> kütle akış hızı, m</a:t>
            </a:r>
            <a:r>
              <a:rPr lang="tr-TR" sz="2800" b="1" baseline="-25000" dirty="0"/>
              <a:t>br1</a:t>
            </a:r>
            <a:r>
              <a:rPr lang="tr-TR" sz="2800" b="1" dirty="0"/>
              <a:t>, kg/s, </a:t>
            </a:r>
          </a:p>
          <a:p>
            <a:pPr lvl="0"/>
            <a:r>
              <a:rPr lang="tr-TR" sz="2800" b="1" dirty="0"/>
              <a:t>d) İkinci etkiden </a:t>
            </a:r>
            <a:r>
              <a:rPr lang="tr-TR" sz="2800" b="1" dirty="0" err="1"/>
              <a:t>brüde</a:t>
            </a:r>
            <a:r>
              <a:rPr lang="tr-TR" sz="2800" b="1" dirty="0"/>
              <a:t> kütle akış hızı, m</a:t>
            </a:r>
            <a:r>
              <a:rPr lang="tr-TR" sz="2800" b="1" baseline="-25000" dirty="0"/>
              <a:t>br2</a:t>
            </a:r>
            <a:r>
              <a:rPr lang="tr-TR" sz="2800" b="1" dirty="0"/>
              <a:t>, kg/s, </a:t>
            </a:r>
          </a:p>
          <a:p>
            <a:pPr lvl="0"/>
            <a:r>
              <a:rPr lang="tr-TR" sz="2800" b="1" dirty="0"/>
              <a:t>e) Birinci etkiden çıkan ara konsantre kütle akış hızı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ak</a:t>
            </a:r>
            <a:r>
              <a:rPr lang="tr-TR" sz="2800" b="1" dirty="0"/>
              <a:t>, kg/s.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53930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32656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785" y="334825"/>
            <a:ext cx="9296400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9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Veriler ve bunlardan hesaplanmış diğer değerler: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Vişne suyunun kütle akış hızı,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9000 kg/h = 2.5 kg/s,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Vişne suyunun sisteme giriş sıcaklığı, 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50°C,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Vişne suyunun çözünmüş kuru madde içeriği, 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0.16,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 Son ürünün (konsantrenin) çözünmüş kuru madde içeriği, 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ko</a:t>
            </a:r>
            <a:r>
              <a:rPr lang="tr-TR" sz="2800" b="1" dirty="0"/>
              <a:t> = 0.70,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Buhar basıncı, 198.5 </a:t>
            </a:r>
            <a:r>
              <a:rPr lang="tr-TR" sz="2800" b="1" dirty="0" err="1"/>
              <a:t>kPa</a:t>
            </a:r>
            <a:r>
              <a:rPr lang="tr-TR" sz="2800" b="1" dirty="0"/>
              <a:t>, sıcaklığı 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b</a:t>
            </a:r>
            <a:r>
              <a:rPr lang="tr-TR" sz="2800" b="1" dirty="0"/>
              <a:t> = 120°C (buhar tablosundan), </a:t>
            </a:r>
          </a:p>
        </p:txBody>
      </p:sp>
    </p:spTree>
    <p:extLst>
      <p:ext uri="{BB962C8B-B14F-4D97-AF65-F5344CB8AC3E}">
        <p14:creationId xmlns:p14="http://schemas.microsoft.com/office/powerpoint/2010/main" val="202393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İkinci etkide kaynama sıcaklığı T</a:t>
            </a:r>
            <a:r>
              <a:rPr lang="tr-TR" sz="2800" b="1" baseline="-25000" dirty="0"/>
              <a:t>2</a:t>
            </a:r>
            <a:r>
              <a:rPr lang="tr-TR" sz="2800" b="1" dirty="0"/>
              <a:t> = 60°C,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Toplam ısı transfer katsayıları (K) : 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tr-TR" sz="2400" b="1" dirty="0"/>
              <a:t>Birinci etkide, K</a:t>
            </a:r>
            <a:r>
              <a:rPr lang="tr-TR" sz="2400" b="1" baseline="-25000" dirty="0"/>
              <a:t>1</a:t>
            </a:r>
            <a:r>
              <a:rPr lang="tr-TR" sz="2400" b="1" dirty="0"/>
              <a:t>= 1400 W/m</a:t>
            </a:r>
            <a:r>
              <a:rPr lang="tr-TR" sz="2400" b="1" baseline="30000" dirty="0"/>
              <a:t>2</a:t>
            </a:r>
            <a:r>
              <a:rPr lang="tr-TR" sz="2400" b="1" dirty="0"/>
              <a:t> °C, 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tr-TR" sz="2400" b="1" dirty="0"/>
              <a:t>İkinci etkide, K</a:t>
            </a:r>
            <a:r>
              <a:rPr lang="tr-TR" sz="2400" b="1" baseline="-25000" dirty="0"/>
              <a:t>2</a:t>
            </a:r>
            <a:r>
              <a:rPr lang="tr-TR" sz="2400" b="1" dirty="0"/>
              <a:t>= 1200 W/m</a:t>
            </a:r>
            <a:r>
              <a:rPr lang="tr-TR" sz="2400" b="1" baseline="30000" dirty="0"/>
              <a:t>2</a:t>
            </a:r>
            <a:r>
              <a:rPr lang="tr-TR" sz="2400" b="1" dirty="0"/>
              <a:t> °C,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Isı transfer yüzey alanları, A</a:t>
            </a:r>
            <a:r>
              <a:rPr lang="tr-TR" sz="2800" b="1" baseline="-25000" dirty="0"/>
              <a:t>1</a:t>
            </a:r>
            <a:r>
              <a:rPr lang="tr-TR" sz="2800" b="1" dirty="0"/>
              <a:t>=A</a:t>
            </a:r>
            <a:r>
              <a:rPr lang="tr-TR" sz="2800" b="1" baseline="-25000" dirty="0"/>
              <a:t>2</a:t>
            </a:r>
            <a:r>
              <a:rPr lang="tr-TR" sz="2800" b="1" dirty="0"/>
              <a:t>, m</a:t>
            </a:r>
            <a:r>
              <a:rPr lang="tr-TR" sz="2800" b="1" baseline="30000" dirty="0"/>
              <a:t>2</a:t>
            </a:r>
            <a:r>
              <a:rPr lang="tr-TR" sz="2800" b="1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76821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/>
              <a:t>Çözüm</a:t>
            </a:r>
            <a:endParaRPr lang="tr-TR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Çözüm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9 aşamada </a:t>
                </a:r>
                <a:r>
                  <a:rPr lang="tr-TR" sz="2800" b="1" dirty="0"/>
                  <a:t>gerçekleştirilmiştir.</a:t>
                </a:r>
              </a:p>
              <a:p>
                <a:pPr lv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1) Konsantre kütle akış hızının (</a:t>
                </a:r>
                <a:r>
                  <a:rPr lang="tr-TR" sz="2800" b="1" dirty="0" err="1"/>
                  <a:t>m</a:t>
                </a:r>
                <a:r>
                  <a:rPr lang="tr-TR" sz="2800" b="1" baseline="-25000" dirty="0" err="1"/>
                  <a:t>ko</a:t>
                </a:r>
                <a:r>
                  <a:rPr lang="tr-TR" sz="2800" b="1" dirty="0"/>
                  <a:t>) hesaplanması için, çözünmüş kuru madde </a:t>
                </a:r>
                <a:r>
                  <a:rPr lang="tr-TR" sz="2800" b="1" dirty="0" err="1"/>
                  <a:t>denkliğininden</a:t>
                </a:r>
                <a:r>
                  <a:rPr lang="tr-TR" sz="2800" b="1" dirty="0"/>
                  <a:t> yararlanılır.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𝐤𝐠</m:t>
                              </m:r>
                            </m:num>
                            <m:den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den>
                          </m:f>
                          <m:r>
                            <a:rPr lang="tr-TR" sz="2800" b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𝟏𝟔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𝟕𝟎</m:t>
                          </m:r>
                        </m:den>
                      </m:f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b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𝐤𝐨</m:t>
                          </m:r>
                        </m:sub>
                      </m:sSub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A : 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m</a:t>
                </a:r>
                <a:r>
                  <a:rPr lang="tr-TR" sz="2800" b="1" baseline="-25000" dirty="0" err="1">
                    <a:solidFill>
                      <a:srgbClr val="FF0000"/>
                    </a:solidFill>
                  </a:rPr>
                  <a:t>ko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= 0.57 kg/s = 2052 kg/h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80" b="-177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004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tr-TR" sz="2800" b="1" dirty="0"/>
              <a:t>2) Sistemde genel kütle denkliği 5.29 </a:t>
            </a:r>
            <a:r>
              <a:rPr lang="tr-TR" sz="2800" b="1" dirty="0" err="1"/>
              <a:t>No'lu</a:t>
            </a:r>
            <a:r>
              <a:rPr lang="tr-TR" sz="2800" b="1" dirty="0"/>
              <a:t> eşitlikle belirlenebilir.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2.5 = m</a:t>
            </a:r>
            <a:r>
              <a:rPr lang="tr-TR" sz="2800" b="1" baseline="-25000" dirty="0"/>
              <a:t>br1</a:t>
            </a:r>
            <a:r>
              <a:rPr lang="tr-TR" sz="2800" b="1" dirty="0"/>
              <a:t> + m</a:t>
            </a:r>
            <a:r>
              <a:rPr lang="tr-TR" sz="2800" b="1" baseline="-25000" dirty="0"/>
              <a:t>br2</a:t>
            </a:r>
            <a:r>
              <a:rPr lang="tr-TR" sz="2800" b="1" dirty="0"/>
              <a:t> + 0.57 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FF0000"/>
                </a:solidFill>
              </a:rPr>
              <a:t>B: m</a:t>
            </a:r>
            <a:r>
              <a:rPr lang="tr-TR" sz="2800" b="1" baseline="-25000" dirty="0">
                <a:solidFill>
                  <a:srgbClr val="FF0000"/>
                </a:solidFill>
              </a:rPr>
              <a:t>br1</a:t>
            </a:r>
            <a:r>
              <a:rPr lang="tr-TR" sz="2800" b="1" dirty="0">
                <a:solidFill>
                  <a:srgbClr val="FF0000"/>
                </a:solidFill>
              </a:rPr>
              <a:t>+m</a:t>
            </a:r>
            <a:r>
              <a:rPr lang="tr-TR" sz="2800" b="1" baseline="-25000" dirty="0">
                <a:solidFill>
                  <a:srgbClr val="FF0000"/>
                </a:solidFill>
              </a:rPr>
              <a:t>br2</a:t>
            </a:r>
            <a:r>
              <a:rPr lang="tr-TR" sz="2800" b="1" dirty="0">
                <a:solidFill>
                  <a:srgbClr val="FF0000"/>
                </a:solidFill>
              </a:rPr>
              <a:t> = 1.93 </a:t>
            </a:r>
          </a:p>
        </p:txBody>
      </p:sp>
    </p:spTree>
    <p:extLst>
      <p:ext uri="{BB962C8B-B14F-4D97-AF65-F5344CB8AC3E}">
        <p14:creationId xmlns:p14="http://schemas.microsoft.com/office/powerpoint/2010/main" val="153700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/>
              <a:t>Çok etkili </a:t>
            </a:r>
            <a:r>
              <a:rPr lang="tr-TR" sz="2800" b="1" dirty="0" err="1"/>
              <a:t>evaporatörlerde</a:t>
            </a:r>
            <a:r>
              <a:rPr lang="tr-TR" sz="2800" b="1" dirty="0"/>
              <a:t> kütle ve enerji akışı</a:t>
            </a:r>
          </a:p>
          <a:p>
            <a:pPr marL="0" indent="0">
              <a:buNone/>
            </a:pPr>
            <a:r>
              <a:rPr lang="tr-TR" sz="2800" b="1" dirty="0"/>
              <a:t>Çok etkili </a:t>
            </a:r>
            <a:r>
              <a:rPr lang="tr-TR" sz="2800" b="1" dirty="0" err="1"/>
              <a:t>evaporatörlere</a:t>
            </a:r>
            <a:r>
              <a:rPr lang="tr-TR" sz="2800" b="1" dirty="0"/>
              <a:t> ilişkin hesaplamalar </a:t>
            </a:r>
          </a:p>
          <a:p>
            <a:pPr marL="0" indent="0"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3) Her iki etkideki sıcaklık </a:t>
            </a:r>
            <a:r>
              <a:rPr lang="tr-TR" sz="2800" b="1" dirty="0" err="1"/>
              <a:t>basamaklaşması</a:t>
            </a:r>
            <a:r>
              <a:rPr lang="tr-TR" sz="2800" b="1" dirty="0"/>
              <a:t> aşağıdaki yöntemle belirlenerek birinci etkideki kaynama sıcaklığı T</a:t>
            </a:r>
            <a:r>
              <a:rPr lang="tr-TR" sz="2800" b="1" baseline="-25000" dirty="0"/>
              <a:t>1</a:t>
            </a:r>
            <a:r>
              <a:rPr lang="tr-TR" sz="2800" b="1" dirty="0"/>
              <a:t> (°C) hesaplanır.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Verilerde belirtildiği gibi </a:t>
            </a:r>
            <a:r>
              <a:rPr lang="tr-TR" sz="2800" b="1" dirty="0">
                <a:solidFill>
                  <a:srgbClr val="0070C0"/>
                </a:solidFill>
              </a:rPr>
              <a:t>198.5 </a:t>
            </a:r>
            <a:r>
              <a:rPr lang="tr-TR" sz="2800" b="1" dirty="0" err="1">
                <a:solidFill>
                  <a:srgbClr val="0070C0"/>
                </a:solidFill>
              </a:rPr>
              <a:t>kPa</a:t>
            </a:r>
            <a:r>
              <a:rPr lang="tr-TR" sz="2800" b="1" dirty="0">
                <a:solidFill>
                  <a:srgbClr val="0070C0"/>
                </a:solidFill>
              </a:rPr>
              <a:t> basınçta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sıcaklığı </a:t>
            </a:r>
            <a:r>
              <a:rPr lang="tr-TR" sz="2800" b="1" dirty="0" err="1">
                <a:solidFill>
                  <a:srgbClr val="FF0000"/>
                </a:solidFill>
              </a:rPr>
              <a:t>T</a:t>
            </a:r>
            <a:r>
              <a:rPr lang="tr-TR" sz="2800" b="1" baseline="-25000" dirty="0" err="1">
                <a:solidFill>
                  <a:srgbClr val="FF0000"/>
                </a:solidFill>
              </a:rPr>
              <a:t>b</a:t>
            </a:r>
            <a:r>
              <a:rPr lang="tr-TR" sz="2800" b="1" dirty="0">
                <a:solidFill>
                  <a:srgbClr val="FF0000"/>
                </a:solidFill>
              </a:rPr>
              <a:t>=120°C </a:t>
            </a:r>
            <a:r>
              <a:rPr lang="tr-TR" sz="2800" b="1" dirty="0"/>
              <a:t>olan doymuş buhar kullanılmaktadır.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Son etkide kaynama sıcaklığı </a:t>
            </a:r>
            <a:r>
              <a:rPr lang="tr-TR" sz="2800" b="1" dirty="0">
                <a:solidFill>
                  <a:srgbClr val="FF0000"/>
                </a:solidFill>
              </a:rPr>
              <a:t>T</a:t>
            </a:r>
            <a:r>
              <a:rPr lang="tr-TR" sz="2800" b="1" baseline="-25000" dirty="0">
                <a:solidFill>
                  <a:srgbClr val="FF0000"/>
                </a:solidFill>
              </a:rPr>
              <a:t>2</a:t>
            </a:r>
            <a:r>
              <a:rPr lang="tr-TR" sz="2800" b="1" dirty="0">
                <a:solidFill>
                  <a:srgbClr val="FF0000"/>
                </a:solidFill>
              </a:rPr>
              <a:t>=60°C</a:t>
            </a:r>
            <a:r>
              <a:rPr lang="tr-TR" sz="2800" b="1" dirty="0"/>
              <a:t> olduğuna göre genel sıcaklık </a:t>
            </a:r>
            <a:r>
              <a:rPr lang="tr-TR" sz="2800" b="1" dirty="0" err="1"/>
              <a:t>basamaklaşması</a:t>
            </a:r>
            <a:r>
              <a:rPr lang="tr-TR" sz="2800" b="1" dirty="0"/>
              <a:t>, 120-60 = 60°C'dir. </a:t>
            </a:r>
          </a:p>
        </p:txBody>
      </p:sp>
    </p:spTree>
    <p:extLst>
      <p:ext uri="{BB962C8B-B14F-4D97-AF65-F5344CB8AC3E}">
        <p14:creationId xmlns:p14="http://schemas.microsoft.com/office/powerpoint/2010/main" val="400105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Her iki etkide eşit </a:t>
            </a:r>
            <a:r>
              <a:rPr lang="tr-TR" sz="2800" b="1" dirty="0" err="1"/>
              <a:t>basamaklaşma</a:t>
            </a:r>
            <a:r>
              <a:rPr lang="tr-TR" sz="2800" b="1" dirty="0"/>
              <a:t> olduğu gerçeğinden hareketle, </a:t>
            </a:r>
          </a:p>
          <a:p>
            <a:pPr marL="0" indent="0" algn="ctr">
              <a:buNone/>
            </a:pPr>
            <a:r>
              <a:rPr lang="tr-TR" sz="2800" b="1" dirty="0"/>
              <a:t>ΔT</a:t>
            </a:r>
            <a:r>
              <a:rPr lang="tr-TR" sz="2800" b="1" baseline="-25000" dirty="0"/>
              <a:t>1</a:t>
            </a:r>
            <a:r>
              <a:rPr lang="tr-TR" sz="2800" b="1" dirty="0"/>
              <a:t> + ΔT</a:t>
            </a:r>
            <a:r>
              <a:rPr lang="tr-TR" sz="2800" b="1" baseline="-25000" dirty="0"/>
              <a:t>2</a:t>
            </a:r>
            <a:r>
              <a:rPr lang="tr-TR" sz="2800" b="1" dirty="0"/>
              <a:t> = 60°C 		ΔT</a:t>
            </a:r>
            <a:r>
              <a:rPr lang="tr-TR" sz="2800" b="1" baseline="-25000" dirty="0"/>
              <a:t>1</a:t>
            </a:r>
            <a:r>
              <a:rPr lang="tr-TR" sz="2800" b="1" dirty="0"/>
              <a:t> = ΔT</a:t>
            </a:r>
            <a:r>
              <a:rPr lang="tr-TR" sz="2800" b="1" baseline="-25000" dirty="0"/>
              <a:t>2</a:t>
            </a:r>
            <a:r>
              <a:rPr lang="tr-TR" sz="2800" b="1" dirty="0"/>
              <a:t> = 30°C </a:t>
            </a:r>
          </a:p>
          <a:p>
            <a:pPr marL="0" indent="0" algn="ctr">
              <a:buNone/>
            </a:pPr>
            <a:r>
              <a:rPr lang="tr-TR" sz="2800" b="1" dirty="0"/>
              <a:t>T</a:t>
            </a:r>
            <a:r>
              <a:rPr lang="tr-TR" sz="2800" b="1" baseline="-25000" dirty="0"/>
              <a:t>1</a:t>
            </a:r>
            <a:r>
              <a:rPr lang="tr-TR" sz="2800" b="1" dirty="0"/>
              <a:t> = 120-30 = 90°C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4) Buharın kütle akış hızının (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) hesaplanması için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q</a:t>
            </a:r>
            <a:r>
              <a:rPr lang="tr-TR" sz="2800" b="1" baseline="-25000" dirty="0"/>
              <a:t>1</a:t>
            </a:r>
            <a:r>
              <a:rPr lang="tr-TR" sz="2800" b="1" dirty="0"/>
              <a:t> = K</a:t>
            </a:r>
            <a:r>
              <a:rPr lang="tr-TR" sz="2800" b="1" baseline="-25000" dirty="0"/>
              <a:t>1</a:t>
            </a:r>
            <a:r>
              <a:rPr lang="tr-TR" sz="2800" b="1" dirty="0"/>
              <a:t> A</a:t>
            </a:r>
            <a:r>
              <a:rPr lang="tr-TR" sz="2800" b="1" baseline="-25000" dirty="0"/>
              <a:t>1</a:t>
            </a:r>
            <a:r>
              <a:rPr lang="tr-TR" sz="2800" b="1" dirty="0"/>
              <a:t> (T</a:t>
            </a:r>
            <a:r>
              <a:rPr lang="tr-TR" sz="2800" b="1" baseline="-25000" dirty="0"/>
              <a:t>b</a:t>
            </a:r>
            <a:r>
              <a:rPr lang="tr-TR" sz="2800" b="1" dirty="0"/>
              <a:t>-T</a:t>
            </a:r>
            <a:r>
              <a:rPr lang="tr-TR" sz="2800" b="1" baseline="-25000" dirty="0"/>
              <a:t>1</a:t>
            </a:r>
            <a:r>
              <a:rPr lang="tr-TR" sz="2800" b="1" dirty="0"/>
              <a:t>) =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b</a:t>
            </a:r>
            <a:r>
              <a:rPr lang="tr-TR" sz="2800" b="1" dirty="0"/>
              <a:t> -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 H</a:t>
            </a:r>
            <a:r>
              <a:rPr lang="tr-TR" sz="2800" b="1" baseline="-25000" dirty="0"/>
              <a:t>kd1</a:t>
            </a:r>
            <a:r>
              <a:rPr lang="tr-TR" sz="2800" b="1" dirty="0"/>
              <a:t>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q</a:t>
            </a:r>
            <a:r>
              <a:rPr lang="tr-TR" sz="2800" b="1" baseline="-25000" dirty="0"/>
              <a:t>2</a:t>
            </a:r>
            <a:r>
              <a:rPr lang="tr-TR" sz="2800" b="1" dirty="0"/>
              <a:t> = K</a:t>
            </a:r>
            <a:r>
              <a:rPr lang="tr-TR" sz="2800" b="1" baseline="-25000" dirty="0"/>
              <a:t>2</a:t>
            </a:r>
            <a:r>
              <a:rPr lang="tr-TR" sz="2800" b="1" dirty="0"/>
              <a:t> A</a:t>
            </a:r>
            <a:r>
              <a:rPr lang="tr-TR" sz="2800" b="1" baseline="-25000" dirty="0"/>
              <a:t>2</a:t>
            </a:r>
            <a:r>
              <a:rPr lang="tr-TR" sz="2800" b="1" dirty="0"/>
              <a:t> (T</a:t>
            </a:r>
            <a:r>
              <a:rPr lang="tr-TR" sz="2800" b="1" baseline="-25000" dirty="0"/>
              <a:t>1</a:t>
            </a:r>
            <a:r>
              <a:rPr lang="tr-TR" sz="2800" b="1" dirty="0"/>
              <a:t>-T</a:t>
            </a:r>
            <a:r>
              <a:rPr lang="tr-TR" sz="2800" b="1" baseline="-25000" dirty="0"/>
              <a:t>2</a:t>
            </a:r>
            <a:r>
              <a:rPr lang="tr-TR" sz="2800" b="1" dirty="0"/>
              <a:t>) = m</a:t>
            </a:r>
            <a:r>
              <a:rPr lang="tr-TR" sz="2800" b="1" baseline="-25000" dirty="0"/>
              <a:t>br1</a:t>
            </a:r>
            <a:r>
              <a:rPr lang="tr-TR" sz="2800" b="1" dirty="0"/>
              <a:t> H</a:t>
            </a:r>
            <a:r>
              <a:rPr lang="tr-TR" sz="2800" b="1" baseline="-25000" dirty="0"/>
              <a:t>br1</a:t>
            </a:r>
            <a:r>
              <a:rPr lang="tr-TR" sz="2800" b="1" dirty="0"/>
              <a:t> – m</a:t>
            </a:r>
            <a:r>
              <a:rPr lang="tr-TR" sz="2800" b="1" baseline="-25000" dirty="0"/>
              <a:t>br1</a:t>
            </a:r>
            <a:r>
              <a:rPr lang="tr-TR" sz="2800" b="1" dirty="0"/>
              <a:t> H</a:t>
            </a:r>
            <a:r>
              <a:rPr lang="tr-TR" sz="2800" b="1" baseline="-25000" dirty="0"/>
              <a:t>kd2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iki </a:t>
            </a:r>
            <a:r>
              <a:rPr lang="tr-TR" sz="2800" b="1" dirty="0" err="1"/>
              <a:t>eşitlekleri</a:t>
            </a:r>
            <a:r>
              <a:rPr lang="tr-TR" sz="2800" b="1" dirty="0"/>
              <a:t> yeni bir düzene konarak, 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36129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360000"/>
                <a:ext cx="10157355" cy="6021328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𝐀</m:t>
                          </m:r>
                        </m:e>
                        <m: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𝐤𝐝𝟏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𝐊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d>
                            <m:d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0">
                                      <a:latin typeface="Cambria Math" panose="02040503050406030204" pitchFamily="18" charset="0"/>
                                    </a:rPr>
                                    <m:t>𝐓</m:t>
                                  </m:r>
                                </m:e>
                                <m:sub>
                                  <m:r>
                                    <a:rPr lang="tr-TR" sz="2800" b="1" i="0"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</m:sub>
                              </m:s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0">
                                      <a:latin typeface="Cambria Math" panose="02040503050406030204" pitchFamily="18" charset="0"/>
                                    </a:rPr>
                                    <m:t>𝐓</m:t>
                                  </m:r>
                                </m:e>
                                <m:sub>
                                  <m:r>
                                    <a:rPr lang="tr-TR" sz="2800" b="1" i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𝐀</m:t>
                          </m:r>
                        </m:e>
                        <m: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𝐛𝐫𝟏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𝐛𝐫𝟏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𝐛𝐫𝟏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𝐤𝐝𝟐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𝐊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A</a:t>
                </a:r>
                <a:r>
                  <a:rPr lang="tr-TR" sz="2800" b="1" baseline="-25000" dirty="0"/>
                  <a:t>1</a:t>
                </a:r>
                <a:r>
                  <a:rPr lang="tr-TR" sz="2800" b="1" dirty="0"/>
                  <a:t>= A</a:t>
                </a:r>
                <a:r>
                  <a:rPr lang="tr-TR" sz="2800" b="1" baseline="-25000" dirty="0"/>
                  <a:t>2</a:t>
                </a:r>
                <a:r>
                  <a:rPr lang="tr-TR" sz="2800" b="1" dirty="0"/>
                  <a:t> olduğu verildiğinden: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𝐤𝐝𝟏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𝐊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𝐛𝐫𝟏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𝐛𝐫𝟏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𝐛𝐫𝟏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𝐤𝐝𝟐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𝐊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360000"/>
                <a:ext cx="10157355" cy="6021328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723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5) Yukarıda 4. aşamada türetilmiş bulunan eşitlikten yararlanılarak </a:t>
            </a:r>
            <a:r>
              <a:rPr lang="tr-TR" sz="2800" b="1" dirty="0">
                <a:solidFill>
                  <a:srgbClr val="FF0000"/>
                </a:solidFill>
              </a:rPr>
              <a:t>buharın kütle akış hızının </a:t>
            </a:r>
            <a:r>
              <a:rPr lang="tr-TR" sz="2800" b="1" dirty="0"/>
              <a:t>(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) hesaplanması için, eşitlikte yer alan entalpi değerlerinin öncelikle saptanması gerekmektedir.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Aşağıda gerek bu aşamada gerekse bunu izleyen aşamalarda yararlanılacak olan entalpi değerleri saptanmış ve sırayla verilmiştir.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06655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32656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Buhar tablosundan (Ek-9) belirlenen değerler :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Buharın (120°C) ve doymuş sıvının (120°C) entalpi değerleri: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H</a:t>
            </a:r>
            <a:r>
              <a:rPr lang="tr-TR" sz="2800" b="1" baseline="-25000" dirty="0" err="1"/>
              <a:t>b</a:t>
            </a:r>
            <a:r>
              <a:rPr lang="tr-TR" sz="2800" b="1" dirty="0"/>
              <a:t> = 2706 </a:t>
            </a:r>
            <a:r>
              <a:rPr lang="tr-TR" sz="2800" b="1" dirty="0" err="1"/>
              <a:t>kJ</a:t>
            </a:r>
            <a:r>
              <a:rPr lang="tr-TR" sz="2800" b="1" dirty="0"/>
              <a:t>/kg, 	H</a:t>
            </a:r>
            <a:r>
              <a:rPr lang="tr-TR" sz="2800" b="1" baseline="-25000" dirty="0"/>
              <a:t>kb1</a:t>
            </a:r>
            <a:r>
              <a:rPr lang="tr-TR" sz="2800" b="1" dirty="0"/>
              <a:t> = 503.7 </a:t>
            </a:r>
            <a:r>
              <a:rPr lang="tr-TR" sz="2800" b="1" dirty="0" err="1"/>
              <a:t>kJ</a:t>
            </a:r>
            <a:r>
              <a:rPr lang="tr-TR" sz="2800" b="1" dirty="0"/>
              <a:t>/kg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Brüdenin</a:t>
            </a:r>
            <a:r>
              <a:rPr lang="tr-TR" sz="2800" b="1" dirty="0"/>
              <a:t> (90°C) ve doymuş sıvının (90°C) entalpi değerleri: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</a:t>
            </a:r>
            <a:r>
              <a:rPr lang="tr-TR" sz="2800" b="1" baseline="-25000" dirty="0"/>
              <a:t>br1</a:t>
            </a:r>
            <a:r>
              <a:rPr lang="tr-TR" sz="2800" b="1" dirty="0"/>
              <a:t> = 2660.3 </a:t>
            </a:r>
            <a:r>
              <a:rPr lang="tr-TR" sz="2800" b="1" dirty="0" err="1"/>
              <a:t>kJ</a:t>
            </a:r>
            <a:r>
              <a:rPr lang="tr-TR" sz="2800" b="1" dirty="0"/>
              <a:t>/kg, 	H</a:t>
            </a:r>
            <a:r>
              <a:rPr lang="tr-TR" sz="2800" b="1" baseline="-25000" dirty="0"/>
              <a:t>kd2</a:t>
            </a:r>
            <a:r>
              <a:rPr lang="tr-TR" sz="2800" b="1" dirty="0"/>
              <a:t> = 376.9 </a:t>
            </a:r>
            <a:r>
              <a:rPr lang="tr-TR" sz="2800" b="1" dirty="0" err="1"/>
              <a:t>kJ</a:t>
            </a:r>
            <a:r>
              <a:rPr lang="tr-TR" sz="2800" b="1" dirty="0"/>
              <a:t>/kg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Brüdenin</a:t>
            </a:r>
            <a:r>
              <a:rPr lang="tr-TR" sz="2800" b="1" dirty="0"/>
              <a:t> (60°C) entalpi değeri: H</a:t>
            </a:r>
            <a:r>
              <a:rPr lang="tr-TR" sz="2800" b="1" baseline="-25000" dirty="0"/>
              <a:t>br2</a:t>
            </a:r>
            <a:r>
              <a:rPr lang="tr-TR" sz="2800" b="1" dirty="0"/>
              <a:t>= 2610 </a:t>
            </a:r>
            <a:r>
              <a:rPr lang="tr-TR" sz="2800" b="1" dirty="0" err="1"/>
              <a:t>kJ</a:t>
            </a:r>
            <a:r>
              <a:rPr lang="tr-TR" sz="2800" b="1" dirty="0"/>
              <a:t>/kg </a:t>
            </a:r>
          </a:p>
        </p:txBody>
      </p:sp>
    </p:spTree>
    <p:extLst>
      <p:ext uri="{BB962C8B-B14F-4D97-AF65-F5344CB8AC3E}">
        <p14:creationId xmlns:p14="http://schemas.microsoft.com/office/powerpoint/2010/main" val="67954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Ürüne ait hesaplanmış entalpi değerleri: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Doğal vişne suyunun </a:t>
            </a:r>
            <a:r>
              <a:rPr lang="tr-TR" sz="2800" b="1" dirty="0" err="1"/>
              <a:t>entalpisi</a:t>
            </a:r>
            <a:r>
              <a:rPr lang="tr-TR" sz="2800" b="1" dirty="0"/>
              <a:t>,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s</a:t>
            </a:r>
            <a:r>
              <a:rPr lang="tr-TR" sz="2800" b="1" dirty="0"/>
              <a:t> =3.65 (50-0) =182.5 </a:t>
            </a:r>
            <a:r>
              <a:rPr lang="tr-TR" sz="2800" b="1" dirty="0" err="1"/>
              <a:t>kJ</a:t>
            </a:r>
            <a:r>
              <a:rPr lang="tr-TR" sz="2800" b="1" dirty="0"/>
              <a:t>/kg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Ara konsantrenin </a:t>
            </a:r>
            <a:r>
              <a:rPr lang="tr-TR" sz="2800" b="1" dirty="0" err="1"/>
              <a:t>entalpisi</a:t>
            </a:r>
            <a:r>
              <a:rPr lang="tr-TR" sz="2800" b="1" dirty="0"/>
              <a:t>, H</a:t>
            </a:r>
            <a:r>
              <a:rPr lang="tr-TR" sz="2800" b="1" baseline="-25000" dirty="0"/>
              <a:t>ak</a:t>
            </a:r>
            <a:r>
              <a:rPr lang="tr-TR" sz="2800" b="1" dirty="0"/>
              <a:t> =3.30 (90-0) = 297 </a:t>
            </a:r>
            <a:r>
              <a:rPr lang="tr-TR" sz="2800" b="1" dirty="0" err="1"/>
              <a:t>kJ</a:t>
            </a:r>
            <a:r>
              <a:rPr lang="tr-TR" sz="2800" b="1" dirty="0"/>
              <a:t>/kg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Son konsantrenin </a:t>
            </a:r>
            <a:r>
              <a:rPr lang="tr-TR" sz="2800" b="1" dirty="0" err="1"/>
              <a:t>entalpisi</a:t>
            </a:r>
            <a:r>
              <a:rPr lang="tr-TR" sz="2800" b="1" dirty="0"/>
              <a:t>,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ko</a:t>
            </a:r>
            <a:r>
              <a:rPr lang="tr-TR" sz="2800" b="1" dirty="0"/>
              <a:t>=1.85 (60-0) = 111 </a:t>
            </a:r>
            <a:r>
              <a:rPr lang="tr-TR" sz="2800" b="1" dirty="0" err="1"/>
              <a:t>kJ</a:t>
            </a:r>
            <a:r>
              <a:rPr lang="tr-TR" sz="2800" b="1" dirty="0"/>
              <a:t>/kg </a:t>
            </a:r>
          </a:p>
        </p:txBody>
      </p:sp>
    </p:spTree>
    <p:extLst>
      <p:ext uri="{BB962C8B-B14F-4D97-AF65-F5344CB8AC3E}">
        <p14:creationId xmlns:p14="http://schemas.microsoft.com/office/powerpoint/2010/main" val="340748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360000"/>
                <a:ext cx="10157355" cy="6264696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Saptanmış bulunan bu entalpi değerleri eşitliğe yerleştirilerek, </a:t>
                </a:r>
                <a:r>
                  <a:rPr lang="tr-TR" sz="2800" b="1" dirty="0" err="1"/>
                  <a:t>m</a:t>
                </a:r>
                <a:r>
                  <a:rPr lang="tr-TR" sz="2800" b="1" baseline="-25000" dirty="0" err="1"/>
                  <a:t>b</a:t>
                </a:r>
                <a:r>
                  <a:rPr lang="tr-TR" sz="2800" b="1" dirty="0"/>
                  <a:t> değeri hesaplanır: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e>
                          <m:sub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𝐛</m:t>
                            </m:r>
                          </m:sub>
                        </m:sSub>
                        <m:d>
                          <m:d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tr-TR" sz="2800" b="1" i="1" smtClean="0">
                                    <a:latin typeface="Cambria Math" panose="02040503050406030204" pitchFamily="18" charset="0"/>
                                  </a:rPr>
                                  <m:t>𝐤𝐠</m:t>
                                </m:r>
                              </m:num>
                              <m:den>
                                <m:r>
                                  <a:rPr lang="tr-TR" sz="2800" b="1" i="1" smtClean="0">
                                    <a:latin typeface="Cambria Math" panose="02040503050406030204" pitchFamily="18" charset="0"/>
                                  </a:rPr>
                                  <m:t>𝐬</m:t>
                                </m:r>
                              </m:den>
                            </m:f>
                          </m:e>
                        </m:d>
                        <m:d>
                          <m:dPr>
                            <m:begChr m:val="["/>
                            <m:endChr m:val="]"/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𝟐𝟕𝟎𝟔</m:t>
                            </m:r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𝟓𝟎𝟑</m:t>
                            </m:r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𝟕</m:t>
                            </m:r>
                          </m:e>
                        </m:d>
                        <m:d>
                          <m:d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tr-TR" sz="2800" b="1" i="1" smtClean="0">
                                    <a:latin typeface="Cambria Math" panose="02040503050406030204" pitchFamily="18" charset="0"/>
                                  </a:rPr>
                                  <m:t>𝐤𝐣</m:t>
                                </m:r>
                              </m:num>
                              <m:den>
                                <m:r>
                                  <a:rPr lang="tr-TR" sz="2800" b="1" i="1" smtClean="0">
                                    <a:latin typeface="Cambria Math" panose="02040503050406030204" pitchFamily="18" charset="0"/>
                                  </a:rPr>
                                  <m:t>𝐤𝐠</m:t>
                                </m:r>
                              </m:den>
                            </m:f>
                          </m:e>
                        </m:d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𝟏𝟎𝟎𝟎</m:t>
                        </m:r>
                        <m:f>
                          <m:f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𝐣</m:t>
                            </m:r>
                          </m:num>
                          <m:den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𝐤𝐣</m:t>
                            </m:r>
                          </m:den>
                        </m:f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𝟏𝟒𝟎𝟎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tr-TR" sz="2800" b="1" i="1" smtClean="0">
                                    <a:latin typeface="Cambria Math" panose="02040503050406030204" pitchFamily="18" charset="0"/>
                                  </a:rPr>
                                  <m:t>𝐖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tr-TR" sz="2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tr-TR" sz="2800" b="1" i="1" smtClean="0"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tr-TR" sz="28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tr-TR" sz="2800" b="1" smtClean="0">
                                    <a:latin typeface="Cambria Math" panose="02040503050406030204" pitchFamily="18" charset="0"/>
                                  </a:rPr>
                                  <m:t>℃</m:t>
                                </m:r>
                              </m:den>
                            </m:f>
                          </m:e>
                        </m:d>
                        <m:r>
                          <a:rPr lang="tr-TR" sz="2800" b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𝟏𝟐𝟎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𝟗𝟎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)℃</m:t>
                        </m:r>
                      </m:den>
                    </m:f>
                    <m:r>
                      <a:rPr lang="tr-TR" sz="2800" b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e>
                          <m:sub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𝐛𝐫𝟏</m:t>
                            </m:r>
                          </m:sub>
                        </m:sSub>
                        <m:d>
                          <m:d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tr-TR" sz="2800" b="1" i="1" smtClean="0">
                                    <a:latin typeface="Cambria Math" panose="02040503050406030204" pitchFamily="18" charset="0"/>
                                  </a:rPr>
                                  <m:t>𝐤𝐠</m:t>
                                </m:r>
                              </m:num>
                              <m:den>
                                <m:r>
                                  <a:rPr lang="tr-TR" sz="2800" b="1" i="1" smtClean="0">
                                    <a:latin typeface="Cambria Math" panose="02040503050406030204" pitchFamily="18" charset="0"/>
                                  </a:rPr>
                                  <m:t>𝐬</m:t>
                                </m:r>
                              </m:den>
                            </m:f>
                          </m:e>
                        </m:d>
                        <m:d>
                          <m:dPr>
                            <m:begChr m:val="["/>
                            <m:endChr m:val="]"/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𝟐𝟔𝟔𝟎</m:t>
                            </m:r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𝟑𝟕𝟔</m:t>
                            </m:r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tr-TR" sz="2800" b="1" i="1">
                                <a:latin typeface="Cambria Math" panose="02040503050406030204" pitchFamily="18" charset="0"/>
                              </a:rPr>
                              <m:t>𝟗</m:t>
                            </m:r>
                          </m:e>
                        </m:d>
                        <m:d>
                          <m:d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tr-TR" sz="2800" b="1" i="1" smtClean="0">
                                    <a:latin typeface="Cambria Math" panose="02040503050406030204" pitchFamily="18" charset="0"/>
                                  </a:rPr>
                                  <m:t>𝐤𝐣</m:t>
                                </m:r>
                              </m:num>
                              <m:den>
                                <m:r>
                                  <a:rPr lang="tr-TR" sz="2800" b="1" i="1" smtClean="0">
                                    <a:latin typeface="Cambria Math" panose="02040503050406030204" pitchFamily="18" charset="0"/>
                                  </a:rPr>
                                  <m:t>𝐤𝐠</m:t>
                                </m:r>
                              </m:den>
                            </m:f>
                          </m:e>
                        </m:d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𝟏𝟎𝟎𝟎</m:t>
                        </m:r>
                        <m:f>
                          <m:f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𝐣</m:t>
                            </m:r>
                          </m:num>
                          <m:den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𝐤𝐣</m:t>
                            </m:r>
                          </m:den>
                        </m:f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𝟏𝟐𝟎𝟎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tr-TR" sz="2800" b="1" i="1" smtClean="0">
                                    <a:latin typeface="Cambria Math" panose="02040503050406030204" pitchFamily="18" charset="0"/>
                                  </a:rPr>
                                  <m:t>𝐖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tr-TR" sz="2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tr-TR" sz="2800" b="1" i="1" smtClean="0"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tr-TR" sz="28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tr-TR" sz="2800" b="1" smtClean="0">
                                    <a:latin typeface="Cambria Math" panose="02040503050406030204" pitchFamily="18" charset="0"/>
                                  </a:rPr>
                                  <m:t>℃</m:t>
                                </m:r>
                              </m:den>
                            </m:f>
                          </m:e>
                        </m:d>
                        <m:r>
                          <a:rPr lang="tr-TR" sz="2800" b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𝟗𝟎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𝟔𝟎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)℃</m:t>
                        </m:r>
                      </m:den>
                    </m:f>
                  </m:oMath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52.436 </a:t>
                </a:r>
                <a:r>
                  <a:rPr lang="tr-TR" sz="2800" b="1" dirty="0" err="1"/>
                  <a:t>m</a:t>
                </a:r>
                <a:r>
                  <a:rPr lang="tr-TR" sz="2800" b="1" baseline="-25000" dirty="0" err="1"/>
                  <a:t>b</a:t>
                </a:r>
                <a:r>
                  <a:rPr lang="tr-TR" sz="2800" b="1" dirty="0"/>
                  <a:t> = 63.428 m</a:t>
                </a:r>
                <a:r>
                  <a:rPr lang="tr-TR" sz="2800" b="1" baseline="-25000" dirty="0"/>
                  <a:t>br1</a:t>
                </a:r>
                <a:r>
                  <a:rPr lang="tr-TR" sz="2800" b="1" dirty="0"/>
                  <a:t> 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C: 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m</a:t>
                </a:r>
                <a:r>
                  <a:rPr lang="tr-TR" sz="2800" b="1" baseline="-25000" dirty="0" err="1">
                    <a:solidFill>
                      <a:srgbClr val="FF0000"/>
                    </a:solidFill>
                  </a:rPr>
                  <a:t>b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= 1.21 m</a:t>
                </a:r>
                <a:r>
                  <a:rPr lang="tr-TR" sz="2800" b="1" baseline="-25000" dirty="0">
                    <a:solidFill>
                      <a:srgbClr val="FF0000"/>
                    </a:solidFill>
                  </a:rPr>
                  <a:t>br1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360000"/>
                <a:ext cx="10157355" cy="6264696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42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7) Her iki etkiye ait entalpi denkliği eşitlikleri düzenlenir.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b</a:t>
            </a:r>
            <a:r>
              <a:rPr lang="tr-TR" sz="2800" b="1" dirty="0"/>
              <a:t> +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 H</a:t>
            </a:r>
            <a:r>
              <a:rPr lang="tr-TR" sz="2800" b="1" baseline="-25000" dirty="0"/>
              <a:t>kd1</a:t>
            </a:r>
            <a:r>
              <a:rPr lang="tr-TR" sz="2800" b="1" dirty="0"/>
              <a:t> +m</a:t>
            </a:r>
            <a:r>
              <a:rPr lang="tr-TR" sz="2800" b="1" baseline="-25000" dirty="0"/>
              <a:t>br1</a:t>
            </a:r>
            <a:r>
              <a:rPr lang="tr-TR" sz="2800" b="1" dirty="0"/>
              <a:t> H</a:t>
            </a:r>
            <a:r>
              <a:rPr lang="tr-TR" sz="2800" b="1" baseline="-25000" dirty="0"/>
              <a:t>br1</a:t>
            </a:r>
            <a:r>
              <a:rPr lang="tr-TR" sz="2800" b="1" dirty="0"/>
              <a:t> +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ak</a:t>
            </a:r>
            <a:r>
              <a:rPr lang="tr-TR" sz="2800" b="1" dirty="0"/>
              <a:t> H</a:t>
            </a:r>
            <a:r>
              <a:rPr lang="tr-TR" sz="2800" b="1" baseline="-25000" dirty="0"/>
              <a:t>ak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 (2706) + 2.5 (182.5) =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 (503.7) + m</a:t>
            </a:r>
            <a:r>
              <a:rPr lang="tr-TR" sz="2800" b="1" baseline="-25000" dirty="0"/>
              <a:t>br1</a:t>
            </a:r>
            <a:r>
              <a:rPr lang="tr-TR" sz="2800" b="1" dirty="0"/>
              <a:t> (2660.3) +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ak</a:t>
            </a:r>
            <a:r>
              <a:rPr lang="tr-TR" sz="2800" b="1" dirty="0"/>
              <a:t> (297)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D: 2202.3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b</a:t>
            </a:r>
            <a:r>
              <a:rPr lang="tr-TR" sz="2800" b="1" dirty="0">
                <a:solidFill>
                  <a:srgbClr val="FF0000"/>
                </a:solidFill>
              </a:rPr>
              <a:t> = 2660.3 m</a:t>
            </a:r>
            <a:r>
              <a:rPr lang="tr-TR" sz="2800" b="1" baseline="-25000" dirty="0">
                <a:solidFill>
                  <a:srgbClr val="FF0000"/>
                </a:solidFill>
              </a:rPr>
              <a:t>br1</a:t>
            </a:r>
            <a:r>
              <a:rPr lang="tr-TR" sz="2800" b="1" dirty="0">
                <a:solidFill>
                  <a:srgbClr val="FF0000"/>
                </a:solidFill>
              </a:rPr>
              <a:t> + 297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ak</a:t>
            </a:r>
            <a:r>
              <a:rPr lang="tr-TR" sz="2800" b="1" dirty="0">
                <a:solidFill>
                  <a:srgbClr val="FF0000"/>
                </a:solidFill>
              </a:rPr>
              <a:t> - 456.25 </a:t>
            </a:r>
          </a:p>
          <a:p>
            <a:pPr>
              <a:lnSpc>
                <a:spcPct val="150000"/>
              </a:lnSpc>
            </a:pPr>
            <a:endParaRPr lang="tr-T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91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m</a:t>
            </a:r>
            <a:r>
              <a:rPr lang="tr-TR" sz="2800" b="1" baseline="-25000" dirty="0"/>
              <a:t>br1</a:t>
            </a:r>
            <a:r>
              <a:rPr lang="tr-TR" sz="2800" b="1" dirty="0"/>
              <a:t> H</a:t>
            </a:r>
            <a:r>
              <a:rPr lang="tr-TR" sz="2800" b="1" baseline="-25000" dirty="0"/>
              <a:t>br1</a:t>
            </a:r>
            <a:r>
              <a:rPr lang="tr-TR" sz="2800" b="1" dirty="0"/>
              <a:t> +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ak</a:t>
            </a:r>
            <a:r>
              <a:rPr lang="tr-TR" sz="2800" b="1" dirty="0"/>
              <a:t> H</a:t>
            </a:r>
            <a:r>
              <a:rPr lang="tr-TR" sz="2800" b="1" baseline="-25000" dirty="0"/>
              <a:t>ak</a:t>
            </a:r>
            <a:r>
              <a:rPr lang="tr-TR" sz="2800" b="1" dirty="0"/>
              <a:t> = m</a:t>
            </a:r>
            <a:r>
              <a:rPr lang="tr-TR" sz="2800" b="1" baseline="-25000" dirty="0"/>
              <a:t>br1</a:t>
            </a:r>
            <a:r>
              <a:rPr lang="tr-TR" sz="2800" b="1" dirty="0"/>
              <a:t> H</a:t>
            </a:r>
            <a:r>
              <a:rPr lang="tr-TR" sz="2800" b="1" baseline="-25000" dirty="0"/>
              <a:t>kd2</a:t>
            </a:r>
            <a:r>
              <a:rPr lang="tr-TR" sz="2800" b="1" dirty="0"/>
              <a:t> +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ko</a:t>
            </a:r>
            <a:r>
              <a:rPr lang="tr-TR" sz="2800" b="1" dirty="0"/>
              <a:t>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ko</a:t>
            </a:r>
            <a:r>
              <a:rPr lang="tr-TR" sz="2800" b="1" dirty="0"/>
              <a:t> + m</a:t>
            </a:r>
            <a:r>
              <a:rPr lang="tr-TR" sz="2800" b="1" baseline="-25000" dirty="0"/>
              <a:t>br2</a:t>
            </a:r>
            <a:r>
              <a:rPr lang="tr-TR" sz="2800" b="1" dirty="0"/>
              <a:t> H</a:t>
            </a:r>
            <a:r>
              <a:rPr lang="tr-TR" sz="2800" b="1" baseline="-25000" dirty="0"/>
              <a:t>br2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m</a:t>
            </a:r>
            <a:r>
              <a:rPr lang="tr-TR" sz="2800" b="1" baseline="-25000" dirty="0"/>
              <a:t>br1</a:t>
            </a:r>
            <a:r>
              <a:rPr lang="tr-TR" sz="2800" b="1" dirty="0"/>
              <a:t> (2660.3) +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ak</a:t>
            </a:r>
            <a:r>
              <a:rPr lang="tr-TR" sz="2800" b="1" dirty="0"/>
              <a:t> (297) =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		m</a:t>
            </a:r>
            <a:r>
              <a:rPr lang="tr-TR" sz="2800" b="1" baseline="-25000" dirty="0"/>
              <a:t>br1</a:t>
            </a:r>
            <a:r>
              <a:rPr lang="tr-TR" sz="2800" b="1" dirty="0"/>
              <a:t> (376.9) + 0.57 (111) + m</a:t>
            </a:r>
            <a:r>
              <a:rPr lang="tr-TR" sz="2800" b="1" baseline="-25000" dirty="0"/>
              <a:t>br2</a:t>
            </a:r>
            <a:r>
              <a:rPr lang="tr-TR" sz="2800" b="1" dirty="0"/>
              <a:t> (2610)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>
                <a:solidFill>
                  <a:srgbClr val="FF0000"/>
                </a:solidFill>
              </a:rPr>
              <a:t>E: 2263.4 m</a:t>
            </a:r>
            <a:r>
              <a:rPr lang="tr-TR" sz="2800" b="1" baseline="-25000" dirty="0">
                <a:solidFill>
                  <a:srgbClr val="FF0000"/>
                </a:solidFill>
              </a:rPr>
              <a:t>br1</a:t>
            </a:r>
            <a:r>
              <a:rPr lang="tr-TR" sz="2800" b="1" dirty="0">
                <a:solidFill>
                  <a:srgbClr val="FF0000"/>
                </a:solidFill>
              </a:rPr>
              <a:t> = 2610 m</a:t>
            </a:r>
            <a:r>
              <a:rPr lang="tr-TR" sz="2800" b="1" baseline="-25000" dirty="0">
                <a:solidFill>
                  <a:srgbClr val="FF0000"/>
                </a:solidFill>
              </a:rPr>
              <a:t>br2</a:t>
            </a:r>
            <a:r>
              <a:rPr lang="tr-TR" sz="2800" b="1" dirty="0">
                <a:solidFill>
                  <a:srgbClr val="FF0000"/>
                </a:solidFill>
              </a:rPr>
              <a:t> -297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ak</a:t>
            </a:r>
            <a:r>
              <a:rPr lang="tr-TR" sz="2800" b="1" dirty="0">
                <a:solidFill>
                  <a:srgbClr val="FF0000"/>
                </a:solidFill>
              </a:rPr>
              <a:t> + 63.27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81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Yukarıda verilmiş bulunan 7 aşamada A, B, C, D ve E ile işaretlenmiş 5 eşitlik saptanmıştır. Bunlar aşağıda toplu halde tekrar verilmiştir.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A: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ko</a:t>
            </a:r>
            <a:r>
              <a:rPr lang="tr-TR" sz="2800" b="1" dirty="0"/>
              <a:t> = 0.57 kg/s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B: m</a:t>
            </a:r>
            <a:r>
              <a:rPr lang="tr-TR" sz="2800" b="1" baseline="-25000" dirty="0"/>
              <a:t>br1</a:t>
            </a:r>
            <a:r>
              <a:rPr lang="tr-TR" sz="2800" b="1" dirty="0"/>
              <a:t> + m</a:t>
            </a:r>
            <a:r>
              <a:rPr lang="tr-TR" sz="2800" b="1" baseline="-25000" dirty="0"/>
              <a:t>br2</a:t>
            </a:r>
            <a:r>
              <a:rPr lang="tr-TR" sz="2800" b="1" dirty="0"/>
              <a:t> =1.93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C: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 = 1.21 (m</a:t>
            </a:r>
            <a:r>
              <a:rPr lang="tr-TR" sz="2800" b="1" baseline="-25000" dirty="0"/>
              <a:t>br1</a:t>
            </a:r>
            <a:r>
              <a:rPr lang="tr-TR" sz="2800" b="1" dirty="0"/>
              <a:t>)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D: 2202.3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= 2660.3 m</a:t>
            </a:r>
            <a:r>
              <a:rPr lang="tr-TR" sz="2800" b="1" baseline="-25000" dirty="0"/>
              <a:t>br1</a:t>
            </a:r>
            <a:r>
              <a:rPr lang="tr-TR" sz="2800" b="1" dirty="0"/>
              <a:t> + 297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ak</a:t>
            </a:r>
            <a:r>
              <a:rPr lang="tr-TR" sz="2800" b="1" dirty="0"/>
              <a:t> - 456.25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E: 2283.4 m</a:t>
            </a:r>
            <a:r>
              <a:rPr lang="tr-TR" sz="2800" b="1" baseline="-25000" dirty="0"/>
              <a:t>br1</a:t>
            </a:r>
            <a:r>
              <a:rPr lang="tr-TR" sz="2800" b="1" dirty="0"/>
              <a:t> = 2610 m</a:t>
            </a:r>
            <a:r>
              <a:rPr lang="tr-TR" sz="2800" b="1" baseline="-25000" dirty="0"/>
              <a:t>br2</a:t>
            </a:r>
            <a:r>
              <a:rPr lang="tr-TR" sz="2800" b="1" dirty="0"/>
              <a:t> - 297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ak</a:t>
            </a:r>
            <a:r>
              <a:rPr lang="tr-TR" sz="2800" b="1" dirty="0"/>
              <a:t> + 63.27 </a:t>
            </a:r>
          </a:p>
        </p:txBody>
      </p:sp>
    </p:spTree>
    <p:extLst>
      <p:ext uri="{BB962C8B-B14F-4D97-AF65-F5344CB8AC3E}">
        <p14:creationId xmlns:p14="http://schemas.microsoft.com/office/powerpoint/2010/main" val="394885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12589" y="763861"/>
            <a:ext cx="7008574" cy="1296987"/>
          </a:xfrm>
        </p:spPr>
        <p:txBody>
          <a:bodyPr>
            <a:noAutofit/>
          </a:bodyPr>
          <a:lstStyle/>
          <a:p>
            <a:r>
              <a:rPr lang="tr-TR" b="1" dirty="0"/>
              <a:t>Çok etkili </a:t>
            </a:r>
            <a:r>
              <a:rPr lang="tr-TR" b="1" dirty="0" err="1"/>
              <a:t>evaporatörlerde</a:t>
            </a:r>
            <a:r>
              <a:rPr lang="tr-TR" b="1" dirty="0"/>
              <a:t> kütle ve enerji akışı</a:t>
            </a:r>
          </a:p>
        </p:txBody>
      </p:sp>
    </p:spTree>
    <p:extLst>
      <p:ext uri="{BB962C8B-B14F-4D97-AF65-F5344CB8AC3E}">
        <p14:creationId xmlns:p14="http://schemas.microsoft.com/office/powerpoint/2010/main" val="368755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Yukarıda verilmiş bulunan, A eşitliği dışında kalan dört eşitlikte, m</a:t>
            </a:r>
            <a:r>
              <a:rPr lang="tr-TR" sz="2800" b="1" baseline="-25000" dirty="0"/>
              <a:t>br1</a:t>
            </a:r>
            <a:r>
              <a:rPr lang="tr-TR" sz="2800" b="1" dirty="0"/>
              <a:t>, m</a:t>
            </a:r>
            <a:r>
              <a:rPr lang="tr-TR" sz="2800" b="1" baseline="-25000" dirty="0"/>
              <a:t>br3</a:t>
            </a:r>
            <a:r>
              <a:rPr lang="tr-TR" sz="2800" b="1" dirty="0"/>
              <a:t>,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, ve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ak</a:t>
            </a:r>
            <a:r>
              <a:rPr lang="tr-TR" sz="2800" b="1" dirty="0"/>
              <a:t> gibi dört bilinmeyen bulunmaktadır.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Bilinmeyen bu dört terim, yerleştirme, eliminasyon veya determinant teknikleri ile çözülebilir. </a:t>
            </a:r>
          </a:p>
        </p:txBody>
      </p:sp>
    </p:spTree>
    <p:extLst>
      <p:ext uri="{BB962C8B-B14F-4D97-AF65-F5344CB8AC3E}">
        <p14:creationId xmlns:p14="http://schemas.microsoft.com/office/powerpoint/2010/main" val="120069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tr-TR" sz="2800" b="1" dirty="0"/>
              <a:t>Bilinmeyen m</a:t>
            </a:r>
            <a:r>
              <a:rPr lang="tr-TR" sz="2800" b="1" baseline="-25000" dirty="0"/>
              <a:t>br1</a:t>
            </a:r>
            <a:r>
              <a:rPr lang="tr-TR" sz="2800" b="1" dirty="0"/>
              <a:t>, m</a:t>
            </a:r>
            <a:r>
              <a:rPr lang="tr-TR" sz="2800" b="1" baseline="-25000" dirty="0"/>
              <a:t>br2</a:t>
            </a:r>
            <a:r>
              <a:rPr lang="tr-TR" sz="2800" b="1" dirty="0"/>
              <a:t>,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 ve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ak</a:t>
            </a:r>
            <a:r>
              <a:rPr lang="tr-TR" sz="2800" b="1" dirty="0"/>
              <a:t> terimlerinin hesaplanması : </a:t>
            </a:r>
          </a:p>
          <a:p>
            <a:pPr lvl="0">
              <a:lnSpc>
                <a:spcPct val="150000"/>
              </a:lnSpc>
            </a:pPr>
            <a:r>
              <a:rPr lang="tr-TR" sz="2800" b="1" dirty="0"/>
              <a:t>D eşitliğindeki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' </a:t>
            </a:r>
            <a:r>
              <a:rPr lang="tr-TR" sz="2800" b="1" dirty="0" err="1"/>
              <a:t>nin</a:t>
            </a:r>
            <a:r>
              <a:rPr lang="tr-TR" sz="2800" b="1" dirty="0"/>
              <a:t> yerine bunun eşdeğeri olan C eşitliğindeki değeri yerleştirilir ve eşitlik sadeleştirilir.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2202.3 (1.21 m</a:t>
            </a:r>
            <a:r>
              <a:rPr lang="tr-TR" sz="2800" b="1" baseline="-25000" dirty="0"/>
              <a:t>br1</a:t>
            </a:r>
            <a:r>
              <a:rPr lang="tr-TR" sz="2800" b="1" dirty="0"/>
              <a:t>) = 2660.3 m</a:t>
            </a:r>
            <a:r>
              <a:rPr lang="tr-TR" sz="2800" b="1" baseline="-25000" dirty="0"/>
              <a:t>br1</a:t>
            </a:r>
            <a:r>
              <a:rPr lang="tr-TR" sz="2800" b="1" dirty="0"/>
              <a:t> + 297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ak</a:t>
            </a:r>
            <a:r>
              <a:rPr lang="tr-TR" sz="2800" b="1" dirty="0"/>
              <a:t> - 456.25 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FF0000"/>
                </a:solidFill>
              </a:rPr>
              <a:t>4.18 m</a:t>
            </a:r>
            <a:r>
              <a:rPr lang="tr-TR" sz="2800" b="1" baseline="-25000" dirty="0">
                <a:solidFill>
                  <a:srgbClr val="FF0000"/>
                </a:solidFill>
              </a:rPr>
              <a:t>br1</a:t>
            </a:r>
            <a:r>
              <a:rPr lang="tr-TR" sz="2800" b="1" dirty="0">
                <a:solidFill>
                  <a:srgbClr val="FF0000"/>
                </a:solidFill>
              </a:rPr>
              <a:t> = 297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ak</a:t>
            </a:r>
            <a:r>
              <a:rPr lang="tr-TR" sz="2800" b="1" dirty="0">
                <a:solidFill>
                  <a:srgbClr val="FF0000"/>
                </a:solidFill>
              </a:rPr>
              <a:t> - 456.25 </a:t>
            </a:r>
          </a:p>
        </p:txBody>
      </p:sp>
    </p:spTree>
    <p:extLst>
      <p:ext uri="{BB962C8B-B14F-4D97-AF65-F5344CB8AC3E}">
        <p14:creationId xmlns:p14="http://schemas.microsoft.com/office/powerpoint/2010/main" val="267067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tr-TR" sz="2800" b="1" dirty="0"/>
              <a:t>E eşitliğindeki m</a:t>
            </a:r>
            <a:r>
              <a:rPr lang="tr-TR" sz="2800" b="1" baseline="-25000" dirty="0"/>
              <a:t>br2</a:t>
            </a:r>
            <a:r>
              <a:rPr lang="tr-TR" sz="2800" b="1" dirty="0"/>
              <a:t>, yerine, bunun B eşitliğindeki eşdeğeri olan m</a:t>
            </a:r>
            <a:r>
              <a:rPr lang="tr-TR" sz="2800" b="1" baseline="-25000" dirty="0"/>
              <a:t>br2</a:t>
            </a:r>
            <a:r>
              <a:rPr lang="tr-TR" sz="2800" b="1" dirty="0"/>
              <a:t>= 1.93-m</a:t>
            </a:r>
            <a:r>
              <a:rPr lang="tr-TR" sz="2800" b="1" baseline="-25000" dirty="0"/>
              <a:t>br1</a:t>
            </a:r>
            <a:r>
              <a:rPr lang="tr-TR" sz="2800" b="1" dirty="0"/>
              <a:t> değeri yerleştirilir.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2283.4 m</a:t>
            </a:r>
            <a:r>
              <a:rPr lang="tr-TR" sz="2800" b="1" baseline="-25000" dirty="0"/>
              <a:t>br1</a:t>
            </a:r>
            <a:r>
              <a:rPr lang="tr-TR" sz="2800" b="1" dirty="0"/>
              <a:t> = 2610 (1.93 – m</a:t>
            </a:r>
            <a:r>
              <a:rPr lang="tr-TR" sz="2800" b="1" baseline="-25000" dirty="0"/>
              <a:t>br1</a:t>
            </a:r>
            <a:r>
              <a:rPr lang="tr-TR" sz="2800" b="1" dirty="0"/>
              <a:t>) - 297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ak</a:t>
            </a:r>
            <a:r>
              <a:rPr lang="tr-TR" sz="2800" b="1" dirty="0"/>
              <a:t> + 63.27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2283.4 m</a:t>
            </a:r>
            <a:r>
              <a:rPr lang="tr-TR" sz="2800" b="1" baseline="-25000" dirty="0"/>
              <a:t>br1</a:t>
            </a:r>
            <a:r>
              <a:rPr lang="tr-TR" sz="2800" b="1" dirty="0"/>
              <a:t> - 5037.3 – 2610 m</a:t>
            </a:r>
            <a:r>
              <a:rPr lang="tr-TR" sz="2800" b="1" baseline="-25000" dirty="0"/>
              <a:t>br1</a:t>
            </a:r>
            <a:r>
              <a:rPr lang="tr-TR" sz="2800" b="1" dirty="0"/>
              <a:t> - 297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ak</a:t>
            </a:r>
            <a:r>
              <a:rPr lang="tr-TR" sz="2800" b="1" dirty="0"/>
              <a:t> + 63.27 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FF0000"/>
                </a:solidFill>
              </a:rPr>
              <a:t>4893.4 m</a:t>
            </a:r>
            <a:r>
              <a:rPr lang="tr-TR" sz="2800" b="1" baseline="-25000" dirty="0">
                <a:solidFill>
                  <a:srgbClr val="FF0000"/>
                </a:solidFill>
              </a:rPr>
              <a:t>br1</a:t>
            </a:r>
            <a:r>
              <a:rPr lang="tr-TR" sz="2800" b="1" dirty="0">
                <a:solidFill>
                  <a:srgbClr val="FF0000"/>
                </a:solidFill>
              </a:rPr>
              <a:t> = 5100.6-297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ak</a:t>
            </a:r>
            <a:r>
              <a:rPr lang="tr-TR" sz="2800" b="1" dirty="0">
                <a:solidFill>
                  <a:srgbClr val="FF0000"/>
                </a:solidFill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818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tr-TR" sz="2800" b="1" dirty="0"/>
              <a:t>Yukarıda a ve b basamaklarında saptanmış son iki eşitlik toplanır.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4.48 m</a:t>
            </a:r>
            <a:r>
              <a:rPr lang="tr-TR" sz="2800" b="1" baseline="-25000" dirty="0"/>
              <a:t>br1</a:t>
            </a:r>
            <a:r>
              <a:rPr lang="tr-TR" sz="2800" b="1" dirty="0"/>
              <a:t>= 297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ak</a:t>
            </a:r>
            <a:r>
              <a:rPr lang="tr-TR" sz="2800" b="1" dirty="0"/>
              <a:t> - 456.25 </a:t>
            </a:r>
          </a:p>
          <a:p>
            <a:pPr>
              <a:lnSpc>
                <a:spcPct val="150000"/>
              </a:lnSpc>
            </a:pPr>
            <a:r>
              <a:rPr lang="tr-TR" sz="2800" b="1" u="sng" dirty="0"/>
              <a:t>4893.40 m</a:t>
            </a:r>
            <a:r>
              <a:rPr lang="tr-TR" sz="2800" b="1" u="sng" baseline="-25000" dirty="0"/>
              <a:t>br1</a:t>
            </a:r>
            <a:r>
              <a:rPr lang="tr-TR" sz="2800" b="1" u="sng" dirty="0"/>
              <a:t> = - 297 </a:t>
            </a:r>
            <a:r>
              <a:rPr lang="tr-TR" sz="2800" b="1" u="sng" dirty="0" err="1"/>
              <a:t>m</a:t>
            </a:r>
            <a:r>
              <a:rPr lang="tr-TR" sz="2800" b="1" u="sng" baseline="-25000" dirty="0" err="1"/>
              <a:t>ak</a:t>
            </a:r>
            <a:r>
              <a:rPr lang="tr-TR" sz="2800" b="1" u="sng" dirty="0"/>
              <a:t> + 5100.6 </a:t>
            </a:r>
            <a:endParaRPr lang="tr-TR" sz="2800" b="1" dirty="0"/>
          </a:p>
          <a:p>
            <a:pPr>
              <a:lnSpc>
                <a:spcPct val="150000"/>
              </a:lnSpc>
            </a:pPr>
            <a:r>
              <a:rPr lang="tr-TR" sz="2800" b="1" dirty="0"/>
              <a:t>4897.88 m</a:t>
            </a:r>
            <a:r>
              <a:rPr lang="tr-TR" sz="2800" b="1" baseline="-25000" dirty="0"/>
              <a:t>br1</a:t>
            </a:r>
            <a:r>
              <a:rPr lang="tr-TR" sz="2800" b="1" dirty="0"/>
              <a:t> = 4644.35 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FF0000"/>
                </a:solidFill>
              </a:rPr>
              <a:t>m</a:t>
            </a:r>
            <a:r>
              <a:rPr lang="tr-TR" sz="2800" b="1" baseline="-25000" dirty="0">
                <a:solidFill>
                  <a:srgbClr val="FF0000"/>
                </a:solidFill>
              </a:rPr>
              <a:t>br1</a:t>
            </a:r>
            <a:r>
              <a:rPr lang="tr-TR" sz="2800" b="1" dirty="0">
                <a:solidFill>
                  <a:srgbClr val="FF0000"/>
                </a:solidFill>
              </a:rPr>
              <a:t> = 0.948 kg/s </a:t>
            </a:r>
          </a:p>
        </p:txBody>
      </p:sp>
    </p:spTree>
    <p:extLst>
      <p:ext uri="{BB962C8B-B14F-4D97-AF65-F5344CB8AC3E}">
        <p14:creationId xmlns:p14="http://schemas.microsoft.com/office/powerpoint/2010/main" val="64023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tr-TR" sz="2800" b="1" dirty="0"/>
              <a:t>Yukarıda a ve b basamaklarında saptanmış son iki eşitlik toplanır.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800" b="1" dirty="0"/>
              <a:t>       4.48 m</a:t>
            </a:r>
            <a:r>
              <a:rPr lang="tr-TR" sz="2800" b="1" baseline="-25000" dirty="0"/>
              <a:t>br1</a:t>
            </a:r>
            <a:r>
              <a:rPr lang="tr-TR" sz="2800" b="1" dirty="0"/>
              <a:t>= 297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ak</a:t>
            </a:r>
            <a:r>
              <a:rPr lang="tr-TR" sz="2800" b="1" dirty="0"/>
              <a:t> - 456.25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800" b="1" dirty="0"/>
              <a:t>4893.40 m</a:t>
            </a:r>
            <a:r>
              <a:rPr lang="tr-TR" sz="2800" b="1" baseline="-25000" dirty="0"/>
              <a:t>br1</a:t>
            </a:r>
            <a:r>
              <a:rPr lang="tr-TR" sz="2800" b="1" dirty="0"/>
              <a:t> = - 297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ak</a:t>
            </a:r>
            <a:r>
              <a:rPr lang="tr-TR" sz="2800" b="1" dirty="0"/>
              <a:t> + 5100.6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800" b="1" dirty="0"/>
              <a:t>4897.88 m</a:t>
            </a:r>
            <a:r>
              <a:rPr lang="tr-TR" sz="2800" b="1" baseline="-25000" dirty="0"/>
              <a:t>br1</a:t>
            </a:r>
            <a:r>
              <a:rPr lang="tr-TR" sz="2800" b="1" dirty="0"/>
              <a:t> = 4644.35 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FF0000"/>
                </a:solidFill>
              </a:rPr>
              <a:t>m</a:t>
            </a:r>
            <a:r>
              <a:rPr lang="tr-TR" sz="2800" b="1" baseline="-25000" dirty="0">
                <a:solidFill>
                  <a:srgbClr val="FF0000"/>
                </a:solidFill>
              </a:rPr>
              <a:t>br1</a:t>
            </a:r>
            <a:r>
              <a:rPr lang="tr-TR" sz="2800" b="1" dirty="0">
                <a:solidFill>
                  <a:srgbClr val="FF0000"/>
                </a:solidFill>
              </a:rPr>
              <a:t> = 0.948 kg/s </a:t>
            </a:r>
          </a:p>
        </p:txBody>
      </p:sp>
      <p:cxnSp>
        <p:nvCxnSpPr>
          <p:cNvPr id="3" name="Straight Connector 2"/>
          <p:cNvCxnSpPr>
            <a:stCxn id="14" idx="1"/>
          </p:cNvCxnSpPr>
          <p:nvPr/>
        </p:nvCxnSpPr>
        <p:spPr>
          <a:xfrm flipV="1">
            <a:off x="1117308" y="3789000"/>
            <a:ext cx="5841200" cy="36004"/>
          </a:xfrm>
          <a:prstGeom prst="line">
            <a:avLst/>
          </a:prstGeom>
          <a:ln w="28575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5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 eşitliğine, m</a:t>
            </a:r>
            <a:r>
              <a:rPr lang="tr-TR" sz="2800" b="1" baseline="-25000" dirty="0"/>
              <a:t>br1</a:t>
            </a:r>
            <a:r>
              <a:rPr lang="tr-TR" sz="2800" b="1" dirty="0"/>
              <a:t>'in hesaplanmış değeri yerleştirilerek m</a:t>
            </a:r>
            <a:r>
              <a:rPr lang="tr-TR" sz="2800" b="1" baseline="-25000" dirty="0"/>
              <a:t>br2</a:t>
            </a:r>
            <a:r>
              <a:rPr lang="tr-TR" sz="2800" b="1" dirty="0"/>
              <a:t>'nin değeri belirlenir.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m</a:t>
            </a:r>
            <a:r>
              <a:rPr lang="tr-TR" sz="2800" b="1" baseline="-25000" dirty="0">
                <a:solidFill>
                  <a:srgbClr val="FF0000"/>
                </a:solidFill>
              </a:rPr>
              <a:t>br2</a:t>
            </a:r>
            <a:r>
              <a:rPr lang="tr-TR" sz="2800" b="1" dirty="0">
                <a:solidFill>
                  <a:srgbClr val="FF0000"/>
                </a:solidFill>
              </a:rPr>
              <a:t> = 1.93 - 0.948 = 0.982 kg/s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C eşitliğine, m</a:t>
            </a:r>
            <a:r>
              <a:rPr lang="tr-TR" sz="2800" b="1" baseline="-25000" dirty="0"/>
              <a:t>br1</a:t>
            </a:r>
            <a:r>
              <a:rPr lang="tr-TR" sz="2800" b="1" dirty="0"/>
              <a:t>'in hesaplanmış değeri yerleştirilerek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 err="1"/>
              <a:t>'nin</a:t>
            </a:r>
            <a:r>
              <a:rPr lang="tr-TR" sz="2800" b="1" dirty="0"/>
              <a:t> değeri saptanır.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b</a:t>
            </a:r>
            <a:r>
              <a:rPr lang="tr-TR" sz="2800" b="1" dirty="0">
                <a:solidFill>
                  <a:srgbClr val="FF0000"/>
                </a:solidFill>
              </a:rPr>
              <a:t> = 1.21 (0.948) = 1.147 kg/s </a:t>
            </a:r>
          </a:p>
        </p:txBody>
      </p:sp>
    </p:spTree>
    <p:extLst>
      <p:ext uri="{BB962C8B-B14F-4D97-AF65-F5344CB8AC3E}">
        <p14:creationId xmlns:p14="http://schemas.microsoft.com/office/powerpoint/2010/main" val="88726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Saptanmış değerler, D veya E eşitliğinden birine yerleştirilerek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ak</a:t>
            </a:r>
            <a:r>
              <a:rPr lang="tr-TR" sz="2800" b="1" dirty="0"/>
              <a:t> değeri hesaplanır: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2202.3 (1.147) = 2660.3 (0.948) + 297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ak</a:t>
            </a:r>
            <a:r>
              <a:rPr lang="tr-TR" sz="2800" b="1" dirty="0"/>
              <a:t>- 456.25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ak</a:t>
            </a:r>
            <a:r>
              <a:rPr lang="tr-TR" sz="2800" b="1" dirty="0">
                <a:solidFill>
                  <a:srgbClr val="FF0000"/>
                </a:solidFill>
              </a:rPr>
              <a:t> = 1.55 kg/s </a:t>
            </a:r>
          </a:p>
        </p:txBody>
      </p:sp>
    </p:spTree>
    <p:extLst>
      <p:ext uri="{BB962C8B-B14F-4D97-AF65-F5344CB8AC3E}">
        <p14:creationId xmlns:p14="http://schemas.microsoft.com/office/powerpoint/2010/main" val="403099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Sonuçlar :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Konsantre kütle akış hızı (üretilen konsantre miktarı),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ko</a:t>
            </a:r>
            <a:r>
              <a:rPr lang="tr-TR" sz="2800" b="1" dirty="0">
                <a:solidFill>
                  <a:srgbClr val="FF0000"/>
                </a:solidFill>
              </a:rPr>
              <a:t>= 0.57 kg/s = 2052 kg/h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Buhar kütle akış hızı (buhar tüketimi), </a:t>
            </a: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b</a:t>
            </a:r>
            <a:r>
              <a:rPr lang="tr-TR" sz="2800" b="1" dirty="0">
                <a:solidFill>
                  <a:srgbClr val="FF0000"/>
                </a:solidFill>
              </a:rPr>
              <a:t> = 1.147 kg/s = 4129 kg/h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Birinci etkide </a:t>
            </a:r>
            <a:r>
              <a:rPr lang="tr-TR" sz="2800" b="1" dirty="0" err="1"/>
              <a:t>brüde</a:t>
            </a:r>
            <a:r>
              <a:rPr lang="tr-TR" sz="2800" b="1" dirty="0"/>
              <a:t> akış hızı (buharlaşan su miktarı), </a:t>
            </a:r>
            <a:r>
              <a:rPr lang="tr-TR" sz="2800" b="1" dirty="0">
                <a:solidFill>
                  <a:srgbClr val="FF0000"/>
                </a:solidFill>
              </a:rPr>
              <a:t>m</a:t>
            </a:r>
            <a:r>
              <a:rPr lang="tr-TR" sz="2800" b="1" baseline="-25000" dirty="0">
                <a:solidFill>
                  <a:srgbClr val="FF0000"/>
                </a:solidFill>
              </a:rPr>
              <a:t>br1</a:t>
            </a:r>
            <a:r>
              <a:rPr lang="tr-TR" sz="2800" b="1" dirty="0">
                <a:solidFill>
                  <a:srgbClr val="FF0000"/>
                </a:solidFill>
              </a:rPr>
              <a:t> = 0.948 kg/s = 3413 kg/h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İkinci etkide </a:t>
            </a:r>
            <a:r>
              <a:rPr lang="tr-TR" sz="2800" b="1" dirty="0" err="1"/>
              <a:t>brüde</a:t>
            </a:r>
            <a:r>
              <a:rPr lang="tr-TR" sz="2800" b="1" dirty="0"/>
              <a:t> akış hızı (buharlaşan su miktarı), </a:t>
            </a:r>
            <a:r>
              <a:rPr lang="tr-TR" sz="2800" b="1" dirty="0">
                <a:solidFill>
                  <a:srgbClr val="FF0000"/>
                </a:solidFill>
              </a:rPr>
              <a:t>m</a:t>
            </a:r>
            <a:r>
              <a:rPr lang="tr-TR" sz="2800" b="1" baseline="-25000" dirty="0">
                <a:solidFill>
                  <a:srgbClr val="FF0000"/>
                </a:solidFill>
              </a:rPr>
              <a:t>br2</a:t>
            </a:r>
            <a:r>
              <a:rPr lang="tr-TR" sz="2800" b="1" dirty="0">
                <a:solidFill>
                  <a:srgbClr val="FF0000"/>
                </a:solidFill>
              </a:rPr>
              <a:t>= 0.982 kg/s = 3535,2 kg/h </a:t>
            </a:r>
          </a:p>
        </p:txBody>
      </p:sp>
    </p:spTree>
    <p:extLst>
      <p:ext uri="{BB962C8B-B14F-4D97-AF65-F5344CB8AC3E}">
        <p14:creationId xmlns:p14="http://schemas.microsoft.com/office/powerpoint/2010/main" val="408407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Çok etkili </a:t>
            </a:r>
            <a:r>
              <a:rPr lang="tr-TR" b="1" dirty="0" err="1"/>
              <a:t>evaporatörlerde</a:t>
            </a:r>
            <a:r>
              <a:rPr lang="tr-TR" b="1" dirty="0"/>
              <a:t> kütle ve enerji akışı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351" y="1675726"/>
            <a:ext cx="9813268" cy="478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8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Üç etkili bir </a:t>
            </a:r>
            <a:r>
              <a:rPr lang="tr-TR" sz="2800" b="1" dirty="0" err="1"/>
              <a:t>evaporatör</a:t>
            </a:r>
            <a:r>
              <a:rPr lang="tr-TR" sz="2800" b="1" dirty="0"/>
              <a:t> sisteminde </a:t>
            </a:r>
            <a:r>
              <a:rPr lang="tr-TR" sz="2800" b="1" dirty="0">
                <a:solidFill>
                  <a:srgbClr val="00B0F0"/>
                </a:solidFill>
              </a:rPr>
              <a:t>genel kütle denkliği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m</a:t>
            </a:r>
            <a:r>
              <a:rPr lang="tr-TR" sz="2800" b="1" baseline="-25000" dirty="0"/>
              <a:t>br1</a:t>
            </a:r>
            <a:r>
              <a:rPr lang="tr-TR" sz="2800" b="1" dirty="0"/>
              <a:t> + m</a:t>
            </a:r>
            <a:r>
              <a:rPr lang="tr-TR" sz="2800" b="1" baseline="-25000" dirty="0"/>
              <a:t>br2</a:t>
            </a:r>
            <a:r>
              <a:rPr lang="tr-TR" sz="2800" b="1" dirty="0"/>
              <a:t> + m</a:t>
            </a:r>
            <a:r>
              <a:rPr lang="tr-TR" sz="2800" b="1" baseline="-25000" dirty="0"/>
              <a:t>br3</a:t>
            </a:r>
            <a:r>
              <a:rPr lang="tr-TR" sz="2800" b="1" dirty="0"/>
              <a:t> +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ko</a:t>
            </a:r>
            <a:endParaRPr lang="tr-TR" sz="2800" b="1" baseline="-250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Çözünmüş kuru madde </a:t>
            </a:r>
            <a:r>
              <a:rPr lang="tr-TR" sz="2800" b="1" dirty="0"/>
              <a:t>kütle denkliği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ko</a:t>
            </a:r>
            <a:r>
              <a:rPr lang="tr-TR" sz="2800" b="1" dirty="0"/>
              <a:t> 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ko</a:t>
            </a:r>
            <a:endParaRPr lang="tr-TR" sz="2800" b="1" baseline="-25000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Her etkinin kendi içinde enerji denkliğine ilişkin eşitlikler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Birinci etkiye ilişkin </a:t>
            </a:r>
            <a:r>
              <a:rPr lang="tr-TR" sz="2800" b="1" dirty="0">
                <a:solidFill>
                  <a:srgbClr val="FF0000"/>
                </a:solidFill>
              </a:rPr>
              <a:t>enerji denkliği</a:t>
            </a:r>
            <a:r>
              <a:rPr lang="tr-TR" sz="2800" b="1" dirty="0"/>
              <a:t>: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s</a:t>
            </a:r>
            <a:r>
              <a:rPr lang="tr-TR" sz="2800" b="1" dirty="0"/>
              <a:t> +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b</a:t>
            </a:r>
            <a:r>
              <a:rPr lang="tr-TR" sz="2800" b="1" dirty="0"/>
              <a:t> =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 H</a:t>
            </a:r>
            <a:r>
              <a:rPr lang="tr-TR" sz="2800" b="1" baseline="-25000" dirty="0"/>
              <a:t>kd1</a:t>
            </a:r>
            <a:r>
              <a:rPr lang="tr-TR" sz="2800" b="1" dirty="0"/>
              <a:t> + m</a:t>
            </a:r>
            <a:r>
              <a:rPr lang="tr-TR" sz="2800" b="1" baseline="-25000" dirty="0"/>
              <a:t>br1</a:t>
            </a:r>
            <a:r>
              <a:rPr lang="tr-TR" sz="2800" b="1" dirty="0"/>
              <a:t> H</a:t>
            </a:r>
            <a:r>
              <a:rPr lang="tr-TR" sz="2800" b="1" baseline="-25000" dirty="0"/>
              <a:t>br1</a:t>
            </a:r>
            <a:r>
              <a:rPr lang="tr-TR" sz="2800" b="1" dirty="0"/>
              <a:t> + m</a:t>
            </a:r>
            <a:r>
              <a:rPr lang="tr-TR" sz="2800" b="1" baseline="-25000" dirty="0"/>
              <a:t>ak1</a:t>
            </a:r>
            <a:r>
              <a:rPr lang="tr-TR" sz="2800" b="1" dirty="0"/>
              <a:t>H</a:t>
            </a:r>
            <a:r>
              <a:rPr lang="tr-TR" sz="2800" b="1" baseline="-25000" dirty="0"/>
              <a:t>ak1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13957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5949320"/>
          </a:xfrm>
        </p:spPr>
        <p:txBody>
          <a:bodyPr>
            <a:normAutofit/>
          </a:bodyPr>
          <a:lstStyle/>
          <a:p>
            <a:r>
              <a:rPr lang="tr-TR" sz="2800" b="1" dirty="0"/>
              <a:t>İkinci etkiye ilişkin enerji denkliği: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m</a:t>
            </a:r>
            <a:r>
              <a:rPr lang="tr-TR" sz="2800" b="1" baseline="-25000" dirty="0"/>
              <a:t>ak1</a:t>
            </a:r>
            <a:r>
              <a:rPr lang="tr-TR" sz="2800" b="1" dirty="0"/>
              <a:t> H</a:t>
            </a:r>
            <a:r>
              <a:rPr lang="tr-TR" sz="2800" b="1" baseline="-25000" dirty="0"/>
              <a:t>ak1</a:t>
            </a:r>
            <a:r>
              <a:rPr lang="tr-TR" sz="2800" b="1" dirty="0"/>
              <a:t> + m</a:t>
            </a:r>
            <a:r>
              <a:rPr lang="tr-TR" sz="2800" b="1" baseline="-25000" dirty="0"/>
              <a:t>br1</a:t>
            </a:r>
            <a:r>
              <a:rPr lang="tr-TR" sz="2800" b="1" dirty="0"/>
              <a:t> H</a:t>
            </a:r>
            <a:r>
              <a:rPr lang="tr-TR" sz="2800" b="1" baseline="-25000" dirty="0"/>
              <a:t>br1</a:t>
            </a:r>
            <a:r>
              <a:rPr lang="tr-TR" sz="2800" b="1" dirty="0"/>
              <a:t> = m</a:t>
            </a:r>
            <a:r>
              <a:rPr lang="tr-TR" sz="2800" b="1" baseline="-25000" dirty="0"/>
              <a:t>br1</a:t>
            </a:r>
            <a:r>
              <a:rPr lang="tr-TR" sz="2800" b="1" dirty="0"/>
              <a:t> H</a:t>
            </a:r>
            <a:r>
              <a:rPr lang="tr-TR" sz="2800" b="1" baseline="-25000" dirty="0"/>
              <a:t>kd2</a:t>
            </a:r>
            <a:r>
              <a:rPr lang="tr-TR" sz="2800" b="1" dirty="0"/>
              <a:t> + m</a:t>
            </a:r>
            <a:r>
              <a:rPr lang="tr-TR" sz="2800" b="1" baseline="-25000" dirty="0"/>
              <a:t>br2</a:t>
            </a:r>
            <a:r>
              <a:rPr lang="tr-TR" sz="2800" b="1" dirty="0"/>
              <a:t> H</a:t>
            </a:r>
            <a:r>
              <a:rPr lang="tr-TR" sz="2800" b="1" baseline="-25000" dirty="0"/>
              <a:t>br2</a:t>
            </a:r>
            <a:r>
              <a:rPr lang="tr-TR" sz="2800" b="1" dirty="0"/>
              <a:t> + m</a:t>
            </a:r>
            <a:r>
              <a:rPr lang="tr-TR" sz="2800" b="1" baseline="-25000" dirty="0"/>
              <a:t>ak2</a:t>
            </a:r>
            <a:r>
              <a:rPr lang="tr-TR" sz="2800" b="1" dirty="0"/>
              <a:t>H</a:t>
            </a:r>
            <a:r>
              <a:rPr lang="tr-TR" sz="2800" b="1" baseline="-25000" dirty="0"/>
              <a:t>ak2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Üçüncü etkiye ilişkin enerji denkliği: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m</a:t>
            </a:r>
            <a:r>
              <a:rPr lang="tr-TR" sz="2800" b="1" baseline="-25000" dirty="0"/>
              <a:t>ak2</a:t>
            </a:r>
            <a:r>
              <a:rPr lang="tr-TR" sz="2800" b="1" dirty="0"/>
              <a:t> H</a:t>
            </a:r>
            <a:r>
              <a:rPr lang="tr-TR" sz="2800" b="1" baseline="-25000" dirty="0"/>
              <a:t>ak2</a:t>
            </a:r>
            <a:r>
              <a:rPr lang="tr-TR" sz="2800" b="1" dirty="0"/>
              <a:t> + m</a:t>
            </a:r>
            <a:r>
              <a:rPr lang="tr-TR" sz="2800" b="1" baseline="-25000" dirty="0"/>
              <a:t>br2</a:t>
            </a:r>
            <a:r>
              <a:rPr lang="tr-TR" sz="2800" b="1" dirty="0"/>
              <a:t> H</a:t>
            </a:r>
            <a:r>
              <a:rPr lang="tr-TR" sz="2800" b="1" baseline="-25000" dirty="0"/>
              <a:t>br2</a:t>
            </a:r>
            <a:r>
              <a:rPr lang="tr-TR" sz="2800" b="1" dirty="0"/>
              <a:t> = m</a:t>
            </a:r>
            <a:r>
              <a:rPr lang="tr-TR" sz="2800" b="1" baseline="-25000" dirty="0"/>
              <a:t>br2</a:t>
            </a:r>
            <a:r>
              <a:rPr lang="tr-TR" sz="2800" b="1" dirty="0"/>
              <a:t> H</a:t>
            </a:r>
            <a:r>
              <a:rPr lang="tr-TR" sz="2800" b="1" baseline="-25000" dirty="0"/>
              <a:t>kd3</a:t>
            </a:r>
            <a:r>
              <a:rPr lang="tr-TR" sz="2800" b="1" dirty="0"/>
              <a:t> + m</a:t>
            </a:r>
            <a:r>
              <a:rPr lang="tr-TR" sz="2800" b="1" baseline="-25000" dirty="0"/>
              <a:t>br3</a:t>
            </a:r>
            <a:r>
              <a:rPr lang="tr-TR" sz="2800" b="1" dirty="0"/>
              <a:t> H</a:t>
            </a:r>
            <a:r>
              <a:rPr lang="tr-TR" sz="2800" b="1" baseline="-25000" dirty="0"/>
              <a:t>br3</a:t>
            </a:r>
            <a:r>
              <a:rPr lang="tr-TR" sz="2800" b="1" dirty="0"/>
              <a:t> +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ko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ko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85040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r>
              <a:rPr lang="tr-TR" sz="2800" b="1" dirty="0"/>
              <a:t>Her etkideki ısı transfer hızları </a:t>
            </a:r>
          </a:p>
          <a:p>
            <a:r>
              <a:rPr lang="tr-TR" sz="2800" b="1" dirty="0"/>
              <a:t>Birinci etkiye ilişkin ısı transfer hızı: </a:t>
            </a:r>
          </a:p>
          <a:p>
            <a:pPr marL="0" indent="0" algn="ctr">
              <a:buNone/>
            </a:pPr>
            <a:r>
              <a:rPr lang="tr-TR" sz="2800" b="1" dirty="0"/>
              <a:t>q</a:t>
            </a:r>
            <a:r>
              <a:rPr lang="tr-TR" sz="2800" b="1" baseline="-25000" dirty="0"/>
              <a:t>1</a:t>
            </a:r>
            <a:r>
              <a:rPr lang="tr-TR" sz="2800" b="1" dirty="0"/>
              <a:t> = K</a:t>
            </a:r>
            <a:r>
              <a:rPr lang="tr-TR" sz="2800" b="1" baseline="-25000" dirty="0"/>
              <a:t>1</a:t>
            </a:r>
            <a:r>
              <a:rPr lang="tr-TR" sz="2800" b="1" dirty="0"/>
              <a:t> A</a:t>
            </a:r>
            <a:r>
              <a:rPr lang="tr-TR" sz="2800" b="1" baseline="-25000" dirty="0"/>
              <a:t>1</a:t>
            </a:r>
            <a:r>
              <a:rPr lang="tr-TR" sz="2800" b="1" dirty="0"/>
              <a:t> (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b</a:t>
            </a:r>
            <a:r>
              <a:rPr lang="tr-TR" sz="2800" b="1" dirty="0"/>
              <a:t> - T</a:t>
            </a:r>
            <a:r>
              <a:rPr lang="tr-TR" sz="2800" b="1" baseline="-25000" dirty="0"/>
              <a:t>1</a:t>
            </a:r>
            <a:r>
              <a:rPr lang="tr-TR" sz="2800" b="1" dirty="0"/>
              <a:t>) =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b</a:t>
            </a:r>
            <a:r>
              <a:rPr lang="tr-TR" sz="2800" b="1" dirty="0"/>
              <a:t> -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b</a:t>
            </a:r>
            <a:r>
              <a:rPr lang="tr-TR" sz="2800" b="1" dirty="0"/>
              <a:t> H</a:t>
            </a:r>
            <a:r>
              <a:rPr lang="tr-TR" sz="2800" b="1" baseline="-25000" dirty="0"/>
              <a:t>kd1</a:t>
            </a:r>
          </a:p>
          <a:p>
            <a:endParaRPr lang="tr-TR" sz="2800" b="1" dirty="0"/>
          </a:p>
          <a:p>
            <a:r>
              <a:rPr lang="tr-TR" sz="2800" b="1" dirty="0"/>
              <a:t>İkinci etkiye ilişkin ısı transfer hızı: </a:t>
            </a:r>
          </a:p>
          <a:p>
            <a:pPr marL="0" indent="0" algn="ctr">
              <a:buNone/>
            </a:pPr>
            <a:r>
              <a:rPr lang="tr-TR" sz="2800" b="1" dirty="0"/>
              <a:t>q</a:t>
            </a:r>
            <a:r>
              <a:rPr lang="tr-TR" sz="2800" b="1" baseline="-25000" dirty="0"/>
              <a:t>2</a:t>
            </a:r>
            <a:r>
              <a:rPr lang="tr-TR" sz="2800" b="1" dirty="0"/>
              <a:t> = K</a:t>
            </a:r>
            <a:r>
              <a:rPr lang="tr-TR" sz="2800" b="1" baseline="-25000" dirty="0"/>
              <a:t>2</a:t>
            </a:r>
            <a:r>
              <a:rPr lang="tr-TR" sz="2800" b="1" dirty="0"/>
              <a:t> A</a:t>
            </a:r>
            <a:r>
              <a:rPr lang="tr-TR" sz="2800" b="1" baseline="-25000" dirty="0"/>
              <a:t>2</a:t>
            </a:r>
            <a:r>
              <a:rPr lang="tr-TR" sz="2800" b="1" dirty="0"/>
              <a:t> (T</a:t>
            </a:r>
            <a:r>
              <a:rPr lang="tr-TR" sz="2800" b="1" baseline="-25000" dirty="0"/>
              <a:t>1</a:t>
            </a:r>
            <a:r>
              <a:rPr lang="tr-TR" sz="2800" b="1" dirty="0"/>
              <a:t> – T</a:t>
            </a:r>
            <a:r>
              <a:rPr lang="tr-TR" sz="2800" b="1" baseline="-25000" dirty="0"/>
              <a:t>2</a:t>
            </a:r>
            <a:r>
              <a:rPr lang="tr-TR" sz="2800" b="1" dirty="0"/>
              <a:t>) = m</a:t>
            </a:r>
            <a:r>
              <a:rPr lang="tr-TR" sz="2800" b="1" baseline="-25000" dirty="0"/>
              <a:t>br1</a:t>
            </a:r>
            <a:r>
              <a:rPr lang="tr-TR" sz="2800" b="1" dirty="0"/>
              <a:t>H</a:t>
            </a:r>
            <a:r>
              <a:rPr lang="tr-TR" sz="2800" b="1" baseline="-25000" dirty="0"/>
              <a:t>br1</a:t>
            </a:r>
            <a:r>
              <a:rPr lang="tr-TR" sz="2800" b="1" dirty="0"/>
              <a:t> - m</a:t>
            </a:r>
            <a:r>
              <a:rPr lang="tr-TR" sz="2800" b="1" baseline="-25000" dirty="0"/>
              <a:t>br1</a:t>
            </a:r>
            <a:r>
              <a:rPr lang="tr-TR" sz="2800" b="1" dirty="0"/>
              <a:t> H</a:t>
            </a:r>
            <a:r>
              <a:rPr lang="tr-TR" sz="2800" b="1" baseline="-25000" dirty="0"/>
              <a:t>kd2</a:t>
            </a:r>
          </a:p>
          <a:p>
            <a:endParaRPr lang="tr-TR" sz="2800" b="1" dirty="0"/>
          </a:p>
          <a:p>
            <a:r>
              <a:rPr lang="tr-TR" sz="2800" b="1" dirty="0"/>
              <a:t>Üçüncü etkiye ilişkin ısı transfer hızı: </a:t>
            </a:r>
          </a:p>
          <a:p>
            <a:pPr marL="0" indent="0" algn="ctr">
              <a:buNone/>
            </a:pPr>
            <a:r>
              <a:rPr lang="tr-TR" sz="2800" b="1" dirty="0"/>
              <a:t>q</a:t>
            </a:r>
            <a:r>
              <a:rPr lang="tr-TR" sz="2800" b="1" baseline="-25000" dirty="0"/>
              <a:t>3</a:t>
            </a:r>
            <a:r>
              <a:rPr lang="tr-TR" sz="2800" b="1" dirty="0"/>
              <a:t> = K</a:t>
            </a:r>
            <a:r>
              <a:rPr lang="tr-TR" sz="2800" b="1" baseline="-25000" dirty="0"/>
              <a:t>3</a:t>
            </a:r>
            <a:r>
              <a:rPr lang="tr-TR" sz="2800" b="1" dirty="0"/>
              <a:t> A</a:t>
            </a:r>
            <a:r>
              <a:rPr lang="tr-TR" sz="2800" b="1" baseline="-25000" dirty="0"/>
              <a:t>3</a:t>
            </a:r>
            <a:r>
              <a:rPr lang="tr-TR" sz="2800" b="1" dirty="0"/>
              <a:t> (T</a:t>
            </a:r>
            <a:r>
              <a:rPr lang="tr-TR" sz="2800" b="1" baseline="-25000" dirty="0"/>
              <a:t>2</a:t>
            </a:r>
            <a:r>
              <a:rPr lang="tr-TR" sz="2800" b="1" dirty="0"/>
              <a:t> – T</a:t>
            </a:r>
            <a:r>
              <a:rPr lang="tr-TR" sz="2800" b="1" baseline="-25000" dirty="0"/>
              <a:t>3</a:t>
            </a:r>
            <a:r>
              <a:rPr lang="tr-TR" sz="2800" b="1" dirty="0"/>
              <a:t>) = m</a:t>
            </a:r>
            <a:r>
              <a:rPr lang="tr-TR" sz="2800" b="1" baseline="-25000" dirty="0"/>
              <a:t>br2</a:t>
            </a:r>
            <a:r>
              <a:rPr lang="tr-TR" sz="2800" b="1" dirty="0"/>
              <a:t>H</a:t>
            </a:r>
            <a:r>
              <a:rPr lang="tr-TR" sz="2800" b="1" baseline="-25000" dirty="0"/>
              <a:t>br2</a:t>
            </a:r>
            <a:r>
              <a:rPr lang="tr-TR" sz="2800" b="1" dirty="0"/>
              <a:t> - m</a:t>
            </a:r>
            <a:r>
              <a:rPr lang="tr-TR" sz="2800" b="1" baseline="-25000" dirty="0"/>
              <a:t>br2</a:t>
            </a:r>
            <a:r>
              <a:rPr lang="tr-TR" sz="2800" b="1" dirty="0"/>
              <a:t> H</a:t>
            </a:r>
            <a:r>
              <a:rPr lang="tr-TR" sz="2800" b="1" baseline="-25000" dirty="0"/>
              <a:t>kd3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45086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360000"/>
                <a:ext cx="10157355" cy="626469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Üç etkili bir </a:t>
                </a:r>
                <a:r>
                  <a:rPr lang="tr-TR" sz="2800" b="1" dirty="0" err="1"/>
                  <a:t>evaporatör</a:t>
                </a:r>
                <a:r>
                  <a:rPr lang="tr-TR" sz="2800" b="1" dirty="0"/>
                  <a:t> sisteminde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buhar ekonomisi</a:t>
                </a:r>
                <a:endParaRPr lang="tr-TR" sz="2800" b="1" i="1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𝑩𝑬</m:t>
                      </m:r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𝒃𝒓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tr-TR" sz="2800" b="1" smtClean="0">
                              <a:latin typeface="Cambria Math" panose="02040503050406030204" pitchFamily="18" charset="0"/>
                            </a:rPr>
                            <m:t>+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𝒃𝒓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tr-TR" sz="2800" b="1" smtClean="0">
                              <a:latin typeface="Cambria Math" panose="02040503050406030204" pitchFamily="18" charset="0"/>
                            </a:rPr>
                            <m:t>+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𝒃𝒓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Çok etkili </a:t>
                </a:r>
                <a:r>
                  <a:rPr lang="tr-TR" sz="2800" b="1" dirty="0" err="1"/>
                  <a:t>evaporatörlerde</a:t>
                </a:r>
                <a:r>
                  <a:rPr lang="tr-TR" sz="2800" b="1" dirty="0"/>
                  <a:t> buhar ekonomisinin, </a:t>
                </a:r>
                <a:r>
                  <a:rPr lang="tr-TR" sz="2800" b="1" dirty="0" err="1"/>
                  <a:t>brüde</a:t>
                </a:r>
                <a:r>
                  <a:rPr lang="tr-TR" sz="2800" b="1" dirty="0"/>
                  <a:t> gizli ısılarından yararlanılarak kolaylıkla hesaplanabileceğini bildirmektedirler. 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Bunun için tek etkideki buhar ekonomisinin ve her etkideki kaynama sıcaklığının bilinmesi gereklidir. </a:t>
                </a:r>
                <a:endParaRPr lang="tr-TR" sz="32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360000"/>
                <a:ext cx="10157355" cy="6264696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347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360000"/>
                <a:ext cx="10157355" cy="626469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𝐁𝐄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𝑳𝒃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𝑯</m:t>
                                  </m:r>
                                </m:e>
                                <m:sub>
                                  <m:r>
                                    <a:rPr lang="tr-TR" sz="2800" b="1" i="1" smtClean="0">
                                      <a:latin typeface="Cambria Math" panose="02040503050406030204" pitchFamily="18" charset="0"/>
                                    </a:rPr>
                                    <m:t>𝑳</m:t>
                                  </m:r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𝒃𝒓</m:t>
                                  </m:r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  <m:sup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𝑯</m:t>
                                  </m:r>
                                </m:e>
                                <m:sub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𝑳𝒃𝒓</m:t>
                                  </m:r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  <m:sup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𝑯</m:t>
                                  </m:r>
                                </m:e>
                                <m:sub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𝑳𝒃𝒓𝒏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tr-TR" sz="2800" b="1" dirty="0"/>
              </a:p>
              <a:p>
                <a:r>
                  <a:rPr lang="tr-TR" sz="2800" b="1" dirty="0"/>
                  <a:t>E: İlk etkide buhar ekonomisi 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Lb</a:t>
                </a:r>
                <a:r>
                  <a:rPr lang="tr-TR" sz="2800" b="1" dirty="0"/>
                  <a:t>, H</a:t>
                </a:r>
                <a:r>
                  <a:rPr lang="tr-TR" sz="2800" b="1" baseline="-25000" dirty="0"/>
                  <a:t>Lbr1</a:t>
                </a:r>
                <a:r>
                  <a:rPr lang="tr-TR" sz="2800" b="1" dirty="0"/>
                  <a:t>, H</a:t>
                </a:r>
                <a:r>
                  <a:rPr lang="tr-TR" sz="2800" b="1" baseline="-25000" dirty="0"/>
                  <a:t>Lbr2</a:t>
                </a:r>
                <a:r>
                  <a:rPr lang="tr-TR" sz="2800" b="1" dirty="0"/>
                  <a:t>, </a:t>
                </a: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Lbrn</a:t>
                </a:r>
                <a:r>
                  <a:rPr lang="tr-TR" sz="2800" b="1" dirty="0"/>
                  <a:t>: Buharın ve </a:t>
                </a:r>
                <a:r>
                  <a:rPr lang="tr-TR" sz="2800" b="1" dirty="0" err="1"/>
                  <a:t>brüdelerin</a:t>
                </a:r>
                <a:r>
                  <a:rPr lang="tr-TR" sz="2800" b="1" dirty="0"/>
                  <a:t> gizli ısıları, </a:t>
                </a:r>
                <a:r>
                  <a:rPr lang="tr-TR" sz="2800" b="1" dirty="0" err="1"/>
                  <a:t>kJ</a:t>
                </a:r>
                <a:r>
                  <a:rPr lang="tr-TR" sz="2800" b="1" dirty="0"/>
                  <a:t>/kg .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360000"/>
                <a:ext cx="10157355" cy="6264696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588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1477</Words>
  <Application>Microsoft Office PowerPoint</Application>
  <PresentationFormat>Özel</PresentationFormat>
  <Paragraphs>146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1" baseType="lpstr">
      <vt:lpstr>Arial</vt:lpstr>
      <vt:lpstr>Cambria Math</vt:lpstr>
      <vt:lpstr>Century Gothic</vt:lpstr>
      <vt:lpstr>Books 16x9</vt:lpstr>
      <vt:lpstr>GDM 302  Temel İşlemler II Buharlaştırma 2 2018-2019</vt:lpstr>
      <vt:lpstr>Bu Hafta</vt:lpstr>
      <vt:lpstr>PowerPoint Sunusu</vt:lpstr>
      <vt:lpstr>Çok etkili evaporatörlerde kütle ve enerji akışı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Örnek 5.13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Çözüm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2019-04-25T08:31:25Z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