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5"/>
  </p:notesMasterIdLst>
  <p:handoutMasterIdLst>
    <p:handoutMasterId r:id="rId56"/>
  </p:handoutMasterIdLst>
  <p:sldIdLst>
    <p:sldId id="264" r:id="rId3"/>
    <p:sldId id="265" r:id="rId4"/>
    <p:sldId id="549" r:id="rId5"/>
    <p:sldId id="550" r:id="rId6"/>
    <p:sldId id="551" r:id="rId7"/>
    <p:sldId id="572" r:id="rId8"/>
    <p:sldId id="553" r:id="rId9"/>
    <p:sldId id="569" r:id="rId10"/>
    <p:sldId id="570" r:id="rId11"/>
    <p:sldId id="556" r:id="rId12"/>
    <p:sldId id="557" r:id="rId13"/>
    <p:sldId id="573" r:id="rId14"/>
    <p:sldId id="558" r:id="rId15"/>
    <p:sldId id="559" r:id="rId16"/>
    <p:sldId id="561" r:id="rId17"/>
    <p:sldId id="562" r:id="rId18"/>
    <p:sldId id="564" r:id="rId19"/>
    <p:sldId id="565" r:id="rId20"/>
    <p:sldId id="566" r:id="rId21"/>
    <p:sldId id="567" r:id="rId22"/>
    <p:sldId id="457" r:id="rId23"/>
    <p:sldId id="458" r:id="rId24"/>
    <p:sldId id="459" r:id="rId25"/>
    <p:sldId id="460" r:id="rId26"/>
    <p:sldId id="530" r:id="rId27"/>
    <p:sldId id="531" r:id="rId28"/>
    <p:sldId id="462" r:id="rId29"/>
    <p:sldId id="463" r:id="rId30"/>
    <p:sldId id="464" r:id="rId31"/>
    <p:sldId id="465" r:id="rId32"/>
    <p:sldId id="466" r:id="rId33"/>
    <p:sldId id="468" r:id="rId34"/>
    <p:sldId id="469" r:id="rId35"/>
    <p:sldId id="470" r:id="rId36"/>
    <p:sldId id="471" r:id="rId37"/>
    <p:sldId id="472" r:id="rId38"/>
    <p:sldId id="473" r:id="rId39"/>
    <p:sldId id="533" r:id="rId40"/>
    <p:sldId id="475" r:id="rId41"/>
    <p:sldId id="476" r:id="rId42"/>
    <p:sldId id="477" r:id="rId43"/>
    <p:sldId id="478" r:id="rId44"/>
    <p:sldId id="479" r:id="rId45"/>
    <p:sldId id="480" r:id="rId46"/>
    <p:sldId id="481" r:id="rId47"/>
    <p:sldId id="482" r:id="rId48"/>
    <p:sldId id="483" r:id="rId49"/>
    <p:sldId id="484" r:id="rId50"/>
    <p:sldId id="486" r:id="rId51"/>
    <p:sldId id="485" r:id="rId52"/>
    <p:sldId id="487" r:id="rId53"/>
    <p:sldId id="571" r:id="rId54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Yaza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727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62" d="100"/>
          <a:sy n="62" d="100"/>
        </p:scale>
        <p:origin x="84" y="22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commentAuthors" Target="commentAuthor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3/28/2019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3/28/2019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Buharlaştırma 2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Yukarıda değinildiği gibi bu koşullarda</a:t>
            </a:r>
            <a:r>
              <a:rPr lang="tr-TR" sz="2800" b="1" dirty="0">
                <a:solidFill>
                  <a:srgbClr val="0070C0"/>
                </a:solidFill>
              </a:rPr>
              <a:t> basınç; yaklaşık 200 </a:t>
            </a:r>
            <a:r>
              <a:rPr lang="tr-TR" sz="2800" b="1" dirty="0" err="1">
                <a:solidFill>
                  <a:srgbClr val="0070C0"/>
                </a:solidFill>
              </a:rPr>
              <a:t>kPa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sıcaklık; 120°C </a:t>
            </a:r>
            <a:r>
              <a:rPr lang="tr-TR" sz="2800" b="1" dirty="0"/>
              <a:t>ve </a:t>
            </a:r>
            <a:r>
              <a:rPr lang="tr-TR" sz="2800" b="1" dirty="0" err="1">
                <a:solidFill>
                  <a:srgbClr val="C00000"/>
                </a:solidFill>
              </a:rPr>
              <a:t>entalpi</a:t>
            </a:r>
            <a:r>
              <a:rPr lang="tr-TR" sz="2800" b="1" dirty="0">
                <a:solidFill>
                  <a:srgbClr val="C00000"/>
                </a:solidFill>
              </a:rPr>
              <a:t>; 504 </a:t>
            </a:r>
            <a:r>
              <a:rPr lang="tr-TR" sz="2800" b="1" dirty="0" err="1">
                <a:solidFill>
                  <a:srgbClr val="C00000"/>
                </a:solidFill>
              </a:rPr>
              <a:t>kJ</a:t>
            </a:r>
            <a:r>
              <a:rPr lang="tr-TR" sz="2800" b="1" dirty="0">
                <a:solidFill>
                  <a:srgbClr val="C00000"/>
                </a:solidFill>
              </a:rPr>
              <a:t>/kg </a:t>
            </a:r>
            <a:r>
              <a:rPr lang="tr-TR" sz="2800" b="1" dirty="0"/>
              <a:t>olup su "</a:t>
            </a:r>
            <a:r>
              <a:rPr lang="tr-TR" sz="2800" b="1" dirty="0">
                <a:solidFill>
                  <a:srgbClr val="00B0F0"/>
                </a:solidFill>
              </a:rPr>
              <a:t>doymuş sıvı</a:t>
            </a:r>
            <a:r>
              <a:rPr lang="tr-TR" sz="2800" b="1" dirty="0"/>
              <a:t>" niteliğine ulaşmıştır.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F0"/>
                </a:solidFill>
              </a:rPr>
              <a:t>Doymuş sıvı niteliğindeki su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00B050"/>
                </a:solidFill>
              </a:rPr>
              <a:t>kendi buharı ile denge halinde bulunan</a:t>
            </a:r>
            <a:r>
              <a:rPr lang="tr-TR" sz="2800" b="1" dirty="0"/>
              <a:t>" su olarak tanımlanır.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Başka bir tanımlamayla "su, doymuş sıvı konumundayken, </a:t>
            </a:r>
            <a:r>
              <a:rPr lang="tr-TR" sz="2800" b="1" dirty="0">
                <a:solidFill>
                  <a:srgbClr val="FF0000"/>
                </a:solidFill>
              </a:rPr>
              <a:t>suyun buhar basıncı ile üzerindeki buharın basıncı birbirine eşittir</a:t>
            </a:r>
            <a:r>
              <a:rPr lang="tr-TR" sz="2800" b="1" dirty="0"/>
              <a:t>".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6233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Tam bu konumda su, </a:t>
            </a:r>
            <a:r>
              <a:rPr lang="tr-TR" sz="2800" b="1" dirty="0">
                <a:solidFill>
                  <a:srgbClr val="FF0000"/>
                </a:solidFill>
              </a:rPr>
              <a:t>kaynama noktasına erişmiş demektir</a:t>
            </a:r>
            <a:r>
              <a:rPr lang="tr-TR" sz="2800" b="1" dirty="0"/>
              <a:t>. </a:t>
            </a:r>
            <a:endParaRPr lang="en-US" sz="2800" b="1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Doymuş sıvı konumu, suyun kaynama noktasına erişmiş bulunduğu </a:t>
            </a:r>
            <a:r>
              <a:rPr lang="tr-TR" sz="2800" b="1" dirty="0">
                <a:solidFill>
                  <a:srgbClr val="FF0000"/>
                </a:solidFill>
              </a:rPr>
              <a:t>her basınçta ve buna eşdeğer olan sıcaklıkta </a:t>
            </a:r>
            <a:r>
              <a:rPr lang="tr-TR" sz="2800" b="1" dirty="0"/>
              <a:t>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397679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Örneğin, su yukarıdaki örnekte olduğu şekilde</a:t>
            </a:r>
            <a:r>
              <a:rPr lang="tr-TR" sz="2800" b="1" dirty="0">
                <a:solidFill>
                  <a:srgbClr val="00B050"/>
                </a:solidFill>
              </a:rPr>
              <a:t> 120°C ve yaklaşık 200 </a:t>
            </a:r>
            <a:r>
              <a:rPr lang="tr-TR" sz="2800" b="1" dirty="0" err="1">
                <a:solidFill>
                  <a:srgbClr val="00B050"/>
                </a:solidFill>
              </a:rPr>
              <a:t>kPa</a:t>
            </a:r>
            <a:r>
              <a:rPr lang="tr-TR" sz="2800" b="1" dirty="0"/>
              <a:t> (tam 198.5 </a:t>
            </a:r>
            <a:r>
              <a:rPr lang="tr-TR" sz="2800" b="1" dirty="0" err="1"/>
              <a:t>kPa</a:t>
            </a:r>
            <a:r>
              <a:rPr lang="tr-TR" sz="2800" b="1" dirty="0"/>
              <a:t>) basınçta doymuş sıvı niteliği kazandığı gibi, </a:t>
            </a:r>
            <a:r>
              <a:rPr lang="tr-TR" sz="2800" b="1" dirty="0">
                <a:solidFill>
                  <a:srgbClr val="00B0F0"/>
                </a:solidFill>
              </a:rPr>
              <a:t>110°C ve 143 </a:t>
            </a:r>
            <a:r>
              <a:rPr lang="tr-TR" sz="2800" b="1" dirty="0" err="1">
                <a:solidFill>
                  <a:srgbClr val="00B0F0"/>
                </a:solidFill>
              </a:rPr>
              <a:t>kPa</a:t>
            </a:r>
            <a:r>
              <a:rPr lang="tr-TR" sz="2800" b="1" dirty="0">
                <a:solidFill>
                  <a:srgbClr val="00B0F0"/>
                </a:solidFill>
              </a:rPr>
              <a:t> basınçta</a:t>
            </a:r>
            <a:r>
              <a:rPr lang="tr-TR" sz="2800" b="1" dirty="0"/>
              <a:t>, veya </a:t>
            </a:r>
            <a:r>
              <a:rPr lang="tr-TR" sz="2800" b="1" dirty="0">
                <a:solidFill>
                  <a:srgbClr val="FF0000"/>
                </a:solidFill>
              </a:rPr>
              <a:t>60°C ve 19.9 </a:t>
            </a:r>
            <a:r>
              <a:rPr lang="tr-TR" sz="2800" b="1" dirty="0" err="1">
                <a:solidFill>
                  <a:srgbClr val="FF0000"/>
                </a:solidFill>
              </a:rPr>
              <a:t>kPa</a:t>
            </a:r>
            <a:r>
              <a:rPr lang="tr-TR" sz="2800" b="1" dirty="0">
                <a:solidFill>
                  <a:srgbClr val="FF0000"/>
                </a:solidFill>
              </a:rPr>
              <a:t> basınçta </a:t>
            </a:r>
            <a:r>
              <a:rPr lang="tr-TR" sz="2800" b="1" dirty="0"/>
              <a:t>da doymuş sıvı niteliği kazanabilmektedir.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0178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605722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verilmiş örnekte "</a:t>
            </a:r>
            <a:r>
              <a:rPr lang="tr-TR" sz="2800" b="1" dirty="0">
                <a:solidFill>
                  <a:srgbClr val="FF0000"/>
                </a:solidFill>
              </a:rPr>
              <a:t>B</a:t>
            </a:r>
            <a:r>
              <a:rPr lang="tr-TR" sz="2800" b="1" dirty="0"/>
              <a:t>" noktası koşullarında bulunan suya, bir miktar daha ısı transfer edilince, sıcaklığının değişmeyerek </a:t>
            </a:r>
            <a:r>
              <a:rPr lang="tr-TR" sz="2800" b="1" dirty="0">
                <a:solidFill>
                  <a:srgbClr val="FF0000"/>
                </a:solidFill>
              </a:rPr>
              <a:t>120°C'de </a:t>
            </a:r>
            <a:r>
              <a:rPr lang="tr-TR" sz="2800" b="1" dirty="0"/>
              <a:t>sabit kaldığı ve fakat suyun buhar fazına dönüşmeye başladığı görülür</a:t>
            </a:r>
            <a:endParaRPr lang="en-US" sz="2800" b="1" dirty="0"/>
          </a:p>
        </p:txBody>
      </p:sp>
      <p:pic>
        <p:nvPicPr>
          <p:cNvPr id="7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3" y="1456939"/>
            <a:ext cx="4896544" cy="380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5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Şu halde transfer edilen ısı, </a:t>
            </a:r>
            <a:r>
              <a:rPr lang="tr-TR" sz="2800" b="1" dirty="0">
                <a:solidFill>
                  <a:srgbClr val="FF0000"/>
                </a:solidFill>
              </a:rPr>
              <a:t>suyun faz değiştirmesine </a:t>
            </a:r>
            <a:r>
              <a:rPr lang="tr-TR" sz="2800" b="1" dirty="0"/>
              <a:t>harcanmaktadır.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ısıya "</a:t>
            </a:r>
            <a:r>
              <a:rPr lang="tr-TR" sz="2800" b="1" dirty="0">
                <a:solidFill>
                  <a:srgbClr val="FF0000"/>
                </a:solidFill>
              </a:rPr>
              <a:t>buharlaşma gizli ısısı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Suya ısı transfer edildikçe </a:t>
            </a:r>
            <a:r>
              <a:rPr lang="tr-TR" sz="2800" b="1" dirty="0">
                <a:solidFill>
                  <a:srgbClr val="FF0000"/>
                </a:solidFill>
              </a:rPr>
              <a:t>faz değişimi </a:t>
            </a:r>
            <a:r>
              <a:rPr lang="tr-TR" sz="2800" b="1" dirty="0">
                <a:solidFill>
                  <a:srgbClr val="00B050"/>
                </a:solidFill>
              </a:rPr>
              <a:t>aynı basınç ve sıcaklıkta </a:t>
            </a:r>
            <a:r>
              <a:rPr lang="tr-TR" sz="2800" b="1" dirty="0"/>
              <a:t>devam eder ve </a:t>
            </a:r>
            <a:r>
              <a:rPr lang="tr-TR" sz="2800" b="1" dirty="0">
                <a:solidFill>
                  <a:srgbClr val="00B0F0"/>
                </a:solidFill>
              </a:rPr>
              <a:t>buhar fazına dönüşen su oranı gittikçe artar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Nihayet doymuş buhar eğrisi üzerindeki "</a:t>
            </a: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dirty="0"/>
              <a:t>" noktasına ulaşılınca suyun tamamı yani; %100'ü buhar fazına dönüşmüştür.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9415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605722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Su, bu noktada "</a:t>
            </a:r>
            <a:r>
              <a:rPr lang="tr-TR" sz="2800" b="1" dirty="0">
                <a:solidFill>
                  <a:srgbClr val="00B050"/>
                </a:solidFill>
              </a:rPr>
              <a:t>doymuş buhar</a:t>
            </a:r>
            <a:r>
              <a:rPr lang="tr-TR" sz="2800" b="1" dirty="0"/>
              <a:t>" niteliği kazanmıştır.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Burada doymuş buharın koşulları; </a:t>
            </a:r>
            <a:r>
              <a:rPr lang="tr-TR" sz="2800" b="1" dirty="0">
                <a:solidFill>
                  <a:srgbClr val="00B0F0"/>
                </a:solidFill>
              </a:rPr>
              <a:t>sıcaklık 120°C, basınç yaklaşık 200 </a:t>
            </a:r>
            <a:r>
              <a:rPr lang="tr-TR" sz="2800" b="1" dirty="0" err="1">
                <a:solidFill>
                  <a:srgbClr val="00B0F0"/>
                </a:solidFill>
              </a:rPr>
              <a:t>kPa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(tam 198.5 </a:t>
            </a:r>
            <a:r>
              <a:rPr lang="tr-TR" sz="2800" b="1" dirty="0" err="1"/>
              <a:t>kPa</a:t>
            </a:r>
            <a:r>
              <a:rPr lang="tr-TR" sz="2800" b="1" dirty="0"/>
              <a:t>), </a:t>
            </a:r>
            <a:r>
              <a:rPr lang="tr-TR" sz="2800" b="1" dirty="0" err="1">
                <a:solidFill>
                  <a:srgbClr val="FF0000"/>
                </a:solidFill>
              </a:rPr>
              <a:t>entalpi</a:t>
            </a:r>
            <a:r>
              <a:rPr lang="tr-TR" sz="2800" b="1" dirty="0">
                <a:solidFill>
                  <a:srgbClr val="FF0000"/>
                </a:solidFill>
              </a:rPr>
              <a:t> 2706 </a:t>
            </a:r>
            <a:r>
              <a:rPr lang="tr-TR" sz="2800" b="1" dirty="0" err="1">
                <a:solidFill>
                  <a:srgbClr val="FF0000"/>
                </a:solidFill>
              </a:rPr>
              <a:t>kJ</a:t>
            </a:r>
            <a:r>
              <a:rPr lang="tr-TR" sz="2800" b="1" dirty="0">
                <a:solidFill>
                  <a:srgbClr val="FF0000"/>
                </a:solidFill>
              </a:rPr>
              <a:t>/kg'dır</a:t>
            </a:r>
            <a:r>
              <a:rPr lang="tr-TR" sz="2800" b="1" dirty="0"/>
              <a:t>. </a:t>
            </a:r>
            <a:endParaRPr lang="en-US" sz="2800" b="1" dirty="0"/>
          </a:p>
        </p:txBody>
      </p:sp>
      <p:pic>
        <p:nvPicPr>
          <p:cNvPr id="5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3" y="1456939"/>
            <a:ext cx="4896544" cy="3802900"/>
          </a:xfrm>
          <a:prstGeom prst="rect">
            <a:avLst/>
          </a:prstGeom>
        </p:spPr>
      </p:pic>
      <p:sp>
        <p:nvSpPr>
          <p:cNvPr id="4" name="Konuşma Balonu: Dikdörtgen 3">
            <a:extLst>
              <a:ext uri="{FF2B5EF4-FFF2-40B4-BE49-F238E27FC236}">
                <a16:creationId xmlns:a16="http://schemas.microsoft.com/office/drawing/2014/main" id="{FED5A8BC-2A1C-4766-96FE-A50462EBE0C6}"/>
              </a:ext>
            </a:extLst>
          </p:cNvPr>
          <p:cNvSpPr/>
          <p:nvPr/>
        </p:nvSpPr>
        <p:spPr>
          <a:xfrm>
            <a:off x="9468524" y="956756"/>
            <a:ext cx="1584176" cy="620227"/>
          </a:xfrm>
          <a:prstGeom prst="wedgeRectCallout">
            <a:avLst>
              <a:gd name="adj1" fmla="val 50271"/>
              <a:gd name="adj2" fmla="val 31260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C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54636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605722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Doymuş buhar, "</a:t>
            </a:r>
            <a:r>
              <a:rPr lang="tr-TR" sz="2800" b="1" dirty="0">
                <a:solidFill>
                  <a:srgbClr val="FF0000"/>
                </a:solidFill>
              </a:rPr>
              <a:t>likit su ile denge halinde bulunan buhardır</a:t>
            </a:r>
            <a:r>
              <a:rPr lang="tr-TR" sz="2800" b="1" dirty="0"/>
              <a:t>".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 koşullar her basınçta ve buna eş değer olan kaynama sıcaklığında gerçekleşir.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Şekilde gösterilmiş grafikteki </a:t>
            </a:r>
            <a:r>
              <a:rPr lang="tr-TR" sz="2800" b="1" dirty="0">
                <a:solidFill>
                  <a:srgbClr val="FF0000"/>
                </a:solidFill>
              </a:rPr>
              <a:t>B-C arasında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00B0F0"/>
                </a:solidFill>
              </a:rPr>
              <a:t>su-buhar" karışımı </a:t>
            </a:r>
            <a:r>
              <a:rPr lang="tr-TR" sz="2800" b="1" dirty="0"/>
              <a:t>bulunmaktadır. </a:t>
            </a:r>
          </a:p>
        </p:txBody>
      </p:sp>
      <p:pic>
        <p:nvPicPr>
          <p:cNvPr id="6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3" y="1456939"/>
            <a:ext cx="4896544" cy="380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6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Şu halde </a:t>
            </a:r>
            <a:r>
              <a:rPr lang="tr-TR" sz="2800" b="1" dirty="0">
                <a:solidFill>
                  <a:srgbClr val="FF0000"/>
                </a:solidFill>
              </a:rPr>
              <a:t>B-C arası</a:t>
            </a:r>
            <a:r>
              <a:rPr lang="tr-TR" sz="2800" b="1" dirty="0"/>
              <a:t>, buhar jeneratörlerinde (Buhar kazanlarında) buhar üretiminde gerçekleşen değişimi temsil etmektedir.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 err="1"/>
              <a:t>Evaporatörlerin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ısı değiştirme ünitelerinde </a:t>
            </a:r>
            <a:r>
              <a:rPr lang="tr-TR" sz="2800" b="1" dirty="0"/>
              <a:t>ve diğer birçok ısı değiştiricilerde </a:t>
            </a:r>
            <a:r>
              <a:rPr lang="tr-TR" sz="2800" b="1" dirty="0">
                <a:solidFill>
                  <a:srgbClr val="FF0000"/>
                </a:solidFill>
              </a:rPr>
              <a:t>daima doymuş buhar kullanılır.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Kuşkusuz amaca bağlı olarak kullanılacak buharın sıcaklığı ve basıncı değişebilir.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4340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Örneğin yukarıda nitelikleri "</a:t>
            </a: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dirty="0"/>
              <a:t>" noktası ile yansıtılan </a:t>
            </a:r>
            <a:r>
              <a:rPr lang="tr-TR" sz="2800" b="1" dirty="0">
                <a:solidFill>
                  <a:srgbClr val="00B050"/>
                </a:solidFill>
              </a:rPr>
              <a:t>120°C'de 198.5 </a:t>
            </a:r>
            <a:r>
              <a:rPr lang="tr-TR" sz="2800" b="1" dirty="0" err="1">
                <a:solidFill>
                  <a:srgbClr val="00B050"/>
                </a:solidFill>
              </a:rPr>
              <a:t>kPa</a:t>
            </a:r>
            <a:r>
              <a:rPr lang="tr-TR" sz="2800" b="1" dirty="0">
                <a:solidFill>
                  <a:srgbClr val="00B050"/>
                </a:solidFill>
              </a:rPr>
              <a:t> basınçta </a:t>
            </a:r>
            <a:r>
              <a:rPr lang="tr-TR" sz="2800" b="1" dirty="0"/>
              <a:t>doymuş buhar kullanıldığı gibi, </a:t>
            </a:r>
            <a:r>
              <a:rPr lang="tr-TR" sz="2800" b="1" dirty="0">
                <a:solidFill>
                  <a:srgbClr val="00B0F0"/>
                </a:solidFill>
              </a:rPr>
              <a:t>80°C'de 47.4 </a:t>
            </a:r>
            <a:r>
              <a:rPr lang="tr-TR" sz="2800" b="1" dirty="0" err="1">
                <a:solidFill>
                  <a:srgbClr val="00B0F0"/>
                </a:solidFill>
              </a:rPr>
              <a:t>kPa</a:t>
            </a:r>
            <a:r>
              <a:rPr lang="tr-TR" sz="2800" b="1" dirty="0">
                <a:solidFill>
                  <a:srgbClr val="00B0F0"/>
                </a:solidFill>
              </a:rPr>
              <a:t> basınçta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C00000"/>
                </a:solidFill>
              </a:rPr>
              <a:t>125°C'de 232 </a:t>
            </a:r>
            <a:r>
              <a:rPr lang="tr-TR" sz="2800" b="1" dirty="0" err="1">
                <a:solidFill>
                  <a:srgbClr val="C00000"/>
                </a:solidFill>
              </a:rPr>
              <a:t>kPa</a:t>
            </a:r>
            <a:r>
              <a:rPr lang="tr-TR" sz="2800" b="1" dirty="0">
                <a:solidFill>
                  <a:srgbClr val="C00000"/>
                </a:solidFill>
              </a:rPr>
              <a:t> basınçta </a:t>
            </a:r>
            <a:r>
              <a:rPr lang="tr-TR" sz="2800" b="1" dirty="0"/>
              <a:t>buharlar da kullanılabilir.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Herhangi nitelikteki bir </a:t>
            </a:r>
            <a:r>
              <a:rPr lang="tr-TR" sz="2800" b="1" dirty="0">
                <a:solidFill>
                  <a:srgbClr val="C00000"/>
                </a:solidFill>
              </a:rPr>
              <a:t>doymuş buharın</a:t>
            </a:r>
            <a:r>
              <a:rPr lang="tr-TR" sz="2800" b="1" dirty="0"/>
              <a:t>, eğer; </a:t>
            </a:r>
            <a:r>
              <a:rPr lang="tr-TR" sz="2800" b="1" dirty="0">
                <a:solidFill>
                  <a:srgbClr val="00B0F0"/>
                </a:solidFill>
              </a:rPr>
              <a:t>basıncı sabit </a:t>
            </a:r>
            <a:r>
              <a:rPr lang="tr-TR" sz="2800" b="1" dirty="0"/>
              <a:t>tutulurken </a:t>
            </a:r>
            <a:r>
              <a:rPr lang="tr-TR" sz="2800" b="1" dirty="0">
                <a:solidFill>
                  <a:srgbClr val="FF0000"/>
                </a:solidFill>
              </a:rPr>
              <a:t>sıcaklığında hafif bir düşme </a:t>
            </a:r>
            <a:r>
              <a:rPr lang="tr-TR" sz="2800" b="1" dirty="0"/>
              <a:t>gerçekleşirse derhal </a:t>
            </a:r>
            <a:r>
              <a:rPr lang="tr-TR" sz="2800" b="1" dirty="0">
                <a:solidFill>
                  <a:srgbClr val="00B050"/>
                </a:solidFill>
              </a:rPr>
              <a:t>yoğunlaşma başlar </a:t>
            </a:r>
            <a:r>
              <a:rPr lang="tr-TR" sz="2800" b="1" dirty="0"/>
              <a:t>ve buharın oluşması sırasında kazandığı "</a:t>
            </a:r>
            <a:r>
              <a:rPr lang="tr-TR" sz="2800" b="1" dirty="0">
                <a:solidFill>
                  <a:srgbClr val="FF0000"/>
                </a:solidFill>
              </a:rPr>
              <a:t>buharlaşma gizli ısısı</a:t>
            </a:r>
            <a:r>
              <a:rPr lang="tr-TR" sz="2800" b="1" dirty="0"/>
              <a:t>", bu defa "</a:t>
            </a:r>
            <a:r>
              <a:rPr lang="tr-TR" sz="2800" b="1" dirty="0">
                <a:solidFill>
                  <a:srgbClr val="C00000"/>
                </a:solidFill>
              </a:rPr>
              <a:t>yoğunlaşma gizli ısısı</a:t>
            </a:r>
            <a:r>
              <a:rPr lang="tr-TR" sz="2800" b="1" dirty="0"/>
              <a:t>" olarak serbest kalır.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0757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İşte </a:t>
            </a:r>
            <a:r>
              <a:rPr lang="tr-TR" sz="2800" b="1" dirty="0">
                <a:solidFill>
                  <a:srgbClr val="FF0000"/>
                </a:solidFill>
              </a:rPr>
              <a:t>buharla yapılan ısıtma</a:t>
            </a:r>
            <a:r>
              <a:rPr lang="tr-TR" sz="2800" b="1" dirty="0"/>
              <a:t>, serbest kalan bu gizli ısı ile sağlanır.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Yukarıdaki örnek üzerinden irdelenmeye devam edilirse, "</a:t>
            </a: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dirty="0"/>
              <a:t>" noktası koşullarındaki doymuş buhar, ısıtma amacıyla bir ısı değiştiricide kullanılırken, ısı transfer duvarının diğer tarafındaki daha soğuk materyal nedeniyle sıcaklığı bir miktar düşünce derhal </a:t>
            </a:r>
            <a:r>
              <a:rPr lang="tr-TR" sz="2800" b="1" dirty="0">
                <a:solidFill>
                  <a:srgbClr val="FF0000"/>
                </a:solidFill>
              </a:rPr>
              <a:t>yoğunlaşmaya başlar </a:t>
            </a:r>
            <a:r>
              <a:rPr lang="tr-TR" sz="2800" b="1" dirty="0"/>
              <a:t>ve serbest kalan gizli ısı, aradaki duvarı aşarak duvarın öbür tarafındaki soğuk materyali ısıtır.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3655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5.2 EVAPORATÖRLERDE KULLANILAN BUHAR VE NİTELİKLERİ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5.3 KAYNAMA NOKTASI YÜKSELTİSİ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olay "</a:t>
            </a: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dirty="0"/>
              <a:t>" noktasından "</a:t>
            </a:r>
            <a:r>
              <a:rPr lang="tr-TR" sz="2800" b="1" dirty="0">
                <a:solidFill>
                  <a:srgbClr val="FF0000"/>
                </a:solidFill>
              </a:rPr>
              <a:t>B</a:t>
            </a:r>
            <a:r>
              <a:rPr lang="tr-TR" sz="2800" b="1" dirty="0"/>
              <a:t>" noktasına kadar, yani; buharın tümü yoğunlaşana kadar sabit basınç ve sıcaklıkta devam eder.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süreçte </a:t>
            </a:r>
            <a:r>
              <a:rPr lang="tr-TR" sz="2800" b="1" dirty="0">
                <a:solidFill>
                  <a:srgbClr val="FF0000"/>
                </a:solidFill>
              </a:rPr>
              <a:t>2706 - 504 = 2202 </a:t>
            </a:r>
            <a:r>
              <a:rPr lang="tr-TR" sz="2800" b="1" dirty="0" err="1">
                <a:solidFill>
                  <a:srgbClr val="FF0000"/>
                </a:solidFill>
              </a:rPr>
              <a:t>kJ</a:t>
            </a:r>
            <a:r>
              <a:rPr lang="tr-TR" sz="2800" b="1" dirty="0">
                <a:solidFill>
                  <a:srgbClr val="FF0000"/>
                </a:solidFill>
              </a:rPr>
              <a:t>/kg </a:t>
            </a:r>
            <a:r>
              <a:rPr lang="tr-TR" sz="2800" b="1" dirty="0"/>
              <a:t>ısı serbest kalır.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"B" noktasında buhar tekrar başlangıçtaki "</a:t>
            </a:r>
            <a:r>
              <a:rPr lang="tr-TR" sz="2800" b="1" dirty="0">
                <a:solidFill>
                  <a:srgbClr val="00B0F0"/>
                </a:solidFill>
              </a:rPr>
              <a:t>doymuş sıvı</a:t>
            </a:r>
            <a:r>
              <a:rPr lang="tr-TR" sz="2800" b="1" dirty="0"/>
              <a:t>" konumuna döner.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Artık bu sıvıya "</a:t>
            </a:r>
            <a:r>
              <a:rPr lang="tr-TR" sz="2800" b="1" dirty="0" err="1">
                <a:solidFill>
                  <a:srgbClr val="C00000"/>
                </a:solidFill>
              </a:rPr>
              <a:t>kondensat</a:t>
            </a:r>
            <a:r>
              <a:rPr lang="tr-TR" sz="2800" b="1" dirty="0"/>
              <a:t>" (</a:t>
            </a:r>
            <a:r>
              <a:rPr lang="en-US" sz="2800" b="1" dirty="0"/>
              <a:t>condensate</a:t>
            </a:r>
            <a:r>
              <a:rPr lang="tr-TR" sz="2800" b="1" dirty="0"/>
              <a:t>) denir.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nedenle bazı doymuş buhar tablolarında, </a:t>
            </a:r>
            <a:r>
              <a:rPr lang="tr-TR" sz="2800" b="1" dirty="0" err="1">
                <a:solidFill>
                  <a:srgbClr val="FF0000"/>
                </a:solidFill>
              </a:rPr>
              <a:t>kondensatın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entalpisi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c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simgesiyle gösterilmektedir.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4123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605722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değinildiği gibi Şekilde </a:t>
            </a:r>
            <a:r>
              <a:rPr lang="tr-TR" sz="2800" b="1" dirty="0">
                <a:solidFill>
                  <a:srgbClr val="FF0000"/>
                </a:solidFill>
              </a:rPr>
              <a:t>B-C noktaları arasında </a:t>
            </a:r>
            <a:r>
              <a:rPr lang="tr-TR" sz="2800" b="1" dirty="0"/>
              <a:t>sıvı ve buhar karışımı söz konusudur.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B'den C'ye doğru buhar oranı gittikçe artar</a:t>
            </a:r>
            <a:r>
              <a:rPr lang="tr-TR" sz="2800" b="1" dirty="0"/>
              <a:t>. </a:t>
            </a:r>
            <a:endParaRPr lang="en-US" sz="2800" b="1" dirty="0"/>
          </a:p>
        </p:txBody>
      </p:sp>
      <p:pic>
        <p:nvPicPr>
          <p:cNvPr id="7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3" y="1456939"/>
            <a:ext cx="4896544" cy="380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8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194727"/>
                </a:solidFill>
              </a:rPr>
              <a:t>Yüzde olarak belirtilen bu orana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buhar kalitesi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Örneğin %50 kalitede buharın yarısı doymuş sıvı, yarısı doymuş buhardan oluşur.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Isı değiştiricilerde </a:t>
            </a:r>
            <a:r>
              <a:rPr lang="tr-TR" sz="2800" b="1" dirty="0"/>
              <a:t>%100 kalitede buhar, </a:t>
            </a:r>
            <a:r>
              <a:rPr lang="tr-TR" sz="2800" b="1" dirty="0">
                <a:solidFill>
                  <a:srgbClr val="0070C0"/>
                </a:solidFill>
              </a:rPr>
              <a:t>yani doymuş buhar kullanılır.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Çünkü </a:t>
            </a:r>
            <a:r>
              <a:rPr lang="tr-TR" sz="2800" b="1" dirty="0"/>
              <a:t>doymuş buhar, </a:t>
            </a:r>
            <a:r>
              <a:rPr lang="tr-TR" sz="2800" b="1" dirty="0" err="1">
                <a:solidFill>
                  <a:srgbClr val="FF0000"/>
                </a:solidFill>
              </a:rPr>
              <a:t>entalpisi</a:t>
            </a:r>
            <a:r>
              <a:rPr lang="tr-TR" sz="2800" b="1" dirty="0">
                <a:solidFill>
                  <a:srgbClr val="FF0000"/>
                </a:solidFill>
              </a:rPr>
              <a:t> en yüksek buhardır</a:t>
            </a:r>
            <a:r>
              <a:rPr lang="tr-TR" sz="2800" b="1" dirty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2950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Belli sıcaklık ve basınçtaki </a:t>
            </a:r>
            <a:r>
              <a:rPr lang="tr-TR" sz="2800" b="1" dirty="0">
                <a:solidFill>
                  <a:srgbClr val="00B0F0"/>
                </a:solidFill>
              </a:rPr>
              <a:t>doymuş sıvının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C00000"/>
                </a:solidFill>
              </a:rPr>
              <a:t>doymuş buharın </a:t>
            </a:r>
            <a:r>
              <a:rPr lang="tr-TR" sz="2800" b="1" dirty="0">
                <a:solidFill>
                  <a:srgbClr val="7030A0"/>
                </a:solidFill>
              </a:rPr>
              <a:t>ve farklı kalitedeki buharların </a:t>
            </a:r>
            <a:r>
              <a:rPr lang="tr-TR" sz="2800" b="1" dirty="0">
                <a:solidFill>
                  <a:srgbClr val="FF0000"/>
                </a:solidFill>
              </a:rPr>
              <a:t>entalpi değerleri</a:t>
            </a:r>
            <a:r>
              <a:rPr lang="tr-TR" sz="2800" b="1" dirty="0"/>
              <a:t>, Şekilde örneği gösterilmiş bulunan "</a:t>
            </a:r>
            <a:r>
              <a:rPr lang="tr-TR" sz="2800" b="1" dirty="0">
                <a:solidFill>
                  <a:srgbClr val="002060"/>
                </a:solidFill>
              </a:rPr>
              <a:t>su ve buharın basınç-entalpi</a:t>
            </a:r>
            <a:r>
              <a:rPr lang="tr-TR" sz="2800" b="1" dirty="0"/>
              <a:t>" grafikleri yardımıyla saptanabilir.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Ancak bu değerler, daha duyarlı olarak </a:t>
            </a:r>
            <a:r>
              <a:rPr lang="tr-TR" sz="2800" b="1" dirty="0">
                <a:solidFill>
                  <a:srgbClr val="FF0000"/>
                </a:solidFill>
              </a:rPr>
              <a:t>Ek-9'da bir örneği </a:t>
            </a:r>
            <a:r>
              <a:rPr lang="tr-TR" sz="2800" b="1" dirty="0"/>
              <a:t>verilmiş bulunan "</a:t>
            </a:r>
            <a:r>
              <a:rPr lang="tr-TR" sz="2800" b="1" dirty="0">
                <a:solidFill>
                  <a:srgbClr val="FF0000"/>
                </a:solidFill>
              </a:rPr>
              <a:t>doymuş buhar </a:t>
            </a:r>
            <a:r>
              <a:rPr lang="tr-TR" sz="2800" b="1" dirty="0" err="1">
                <a:solidFill>
                  <a:srgbClr val="FF0000"/>
                </a:solidFill>
              </a:rPr>
              <a:t>tablosu</a:t>
            </a:r>
            <a:r>
              <a:rPr lang="tr-TR" sz="2800" b="1" dirty="0" err="1"/>
              <a:t>"nda</a:t>
            </a:r>
            <a:r>
              <a:rPr lang="tr-TR" sz="2800" b="1" dirty="0"/>
              <a:t> bulunabilmektedir.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3259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tr-TR" sz="2800" b="1" dirty="0"/>
              <a:t>Doymuş Buhar Tablosu</a:t>
            </a:r>
            <a:endParaRPr lang="en-US" sz="2800" b="1" dirty="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2456187"/>
              </p:ext>
            </p:extLst>
          </p:nvPr>
        </p:nvGraphicFramePr>
        <p:xfrm>
          <a:off x="1117838" y="1484693"/>
          <a:ext cx="10156825" cy="5303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31365">
                  <a:extLst>
                    <a:ext uri="{9D8B030D-6E8A-4147-A177-3AD203B41FA5}">
                      <a16:colId xmlns:a16="http://schemas.microsoft.com/office/drawing/2014/main" val="1231134388"/>
                    </a:ext>
                  </a:extLst>
                </a:gridCol>
                <a:gridCol w="2031365">
                  <a:extLst>
                    <a:ext uri="{9D8B030D-6E8A-4147-A177-3AD203B41FA5}">
                      <a16:colId xmlns:a16="http://schemas.microsoft.com/office/drawing/2014/main" val="801284554"/>
                    </a:ext>
                  </a:extLst>
                </a:gridCol>
                <a:gridCol w="2031365">
                  <a:extLst>
                    <a:ext uri="{9D8B030D-6E8A-4147-A177-3AD203B41FA5}">
                      <a16:colId xmlns:a16="http://schemas.microsoft.com/office/drawing/2014/main" val="2566857212"/>
                    </a:ext>
                  </a:extLst>
                </a:gridCol>
                <a:gridCol w="2031365">
                  <a:extLst>
                    <a:ext uri="{9D8B030D-6E8A-4147-A177-3AD203B41FA5}">
                      <a16:colId xmlns:a16="http://schemas.microsoft.com/office/drawing/2014/main" val="4224458069"/>
                    </a:ext>
                  </a:extLst>
                </a:gridCol>
                <a:gridCol w="2031365">
                  <a:extLst>
                    <a:ext uri="{9D8B030D-6E8A-4147-A177-3AD203B41FA5}">
                      <a16:colId xmlns:a16="http://schemas.microsoft.com/office/drawing/2014/main" val="1709249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/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rtl="0"/>
                      <a:r>
                        <a:rPr lang="tr-TR" dirty="0" err="1"/>
                        <a:t>Entalpi</a:t>
                      </a:r>
                      <a:r>
                        <a:rPr lang="tr-TR" baseline="0" dirty="0"/>
                        <a:t> (</a:t>
                      </a:r>
                      <a:r>
                        <a:rPr lang="tr-TR" baseline="0" dirty="0" err="1"/>
                        <a:t>Mj</a:t>
                      </a:r>
                      <a:r>
                        <a:rPr lang="tr-TR" baseline="0" dirty="0"/>
                        <a:t>/kg)</a:t>
                      </a:r>
                      <a:endParaRPr lang="ar-SY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rtl="0"/>
                      <a:endParaRPr lang="ar-SY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rtl="0"/>
                      <a:endParaRPr lang="ar-SY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233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Sıcaklık</a:t>
                      </a:r>
                    </a:p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ºC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Mutlak basınç</a:t>
                      </a:r>
                      <a:endParaRPr lang="tr-TR" baseline="0" dirty="0"/>
                    </a:p>
                    <a:p>
                      <a:pPr algn="ctr" rtl="0"/>
                      <a:r>
                        <a:rPr lang="tr-TR" baseline="0" dirty="0" err="1"/>
                        <a:t>kPa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Doymuş sıvı </a:t>
                      </a:r>
                      <a:r>
                        <a:rPr lang="tr-TR" dirty="0" err="1"/>
                        <a:t>h</a:t>
                      </a:r>
                      <a:r>
                        <a:rPr lang="tr-TR" baseline="-25000" dirty="0" err="1"/>
                        <a:t>f</a:t>
                      </a:r>
                      <a:endParaRPr lang="ar-SY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/>
                        <a:t>Buharlaşma</a:t>
                      </a:r>
                    </a:p>
                    <a:p>
                      <a:pPr algn="ctr" rtl="0"/>
                      <a:r>
                        <a:rPr lang="tr-TR" dirty="0" err="1"/>
                        <a:t>h</a:t>
                      </a:r>
                      <a:r>
                        <a:rPr lang="tr-TR" baseline="-25000" dirty="0" err="1"/>
                        <a:t>fg</a:t>
                      </a:r>
                      <a:endParaRPr lang="ar-SY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Doymuş buhar</a:t>
                      </a:r>
                    </a:p>
                    <a:p>
                      <a:pPr algn="ctr" rtl="0"/>
                      <a:r>
                        <a:rPr lang="tr-TR" dirty="0" err="1"/>
                        <a:t>h</a:t>
                      </a:r>
                      <a:r>
                        <a:rPr lang="tr-TR" baseline="-25000" dirty="0" err="1"/>
                        <a:t>g</a:t>
                      </a:r>
                      <a:endParaRPr lang="ar-SY" baseline="-25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9845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0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0.6108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-0.00004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2.5016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2.5016</a:t>
                      </a:r>
                      <a:endParaRPr lang="ar-SY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9727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2.5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0.7314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0.01049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2.4956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2.5061</a:t>
                      </a:r>
                      <a:endParaRPr lang="ar-SY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1512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5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0.8724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0.02100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2.4897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2.5108</a:t>
                      </a:r>
                      <a:endParaRPr lang="ar-SY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2222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8139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50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12.3354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0.20925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2.3829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2.5921</a:t>
                      </a:r>
                      <a:endParaRPr lang="ar-SY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5897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ar-SY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Y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Y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Y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Y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6744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100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101.6250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0.41908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2.25692</a:t>
                      </a:r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/>
                        <a:t>2.67606</a:t>
                      </a:r>
                      <a:endParaRPr lang="ar-SY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6514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ar-SY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4222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684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Doymuş buhar tablolarında sıcaklık, basınç, doymuş sıvı ve doymuş buharın </a:t>
            </a:r>
            <a:r>
              <a:rPr lang="tr-TR" sz="2800" b="1" dirty="0" err="1"/>
              <a:t>entalpi</a:t>
            </a:r>
            <a:r>
              <a:rPr lang="tr-TR" sz="2800" b="1" dirty="0"/>
              <a:t> değerleri, buharlaşma gizli ısısı gibi veriler yer almaktadır.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Bazı tablolarda ayrıca </a:t>
            </a:r>
            <a:r>
              <a:rPr lang="tr-TR" sz="2800" b="1" dirty="0">
                <a:solidFill>
                  <a:srgbClr val="00B050"/>
                </a:solidFill>
              </a:rPr>
              <a:t>özgül hacim </a:t>
            </a:r>
            <a:r>
              <a:rPr lang="tr-TR" sz="2800" b="1" dirty="0"/>
              <a:t>(m</a:t>
            </a:r>
            <a:r>
              <a:rPr lang="tr-TR" sz="2800" b="1" baseline="30000" dirty="0"/>
              <a:t>3</a:t>
            </a:r>
            <a:r>
              <a:rPr lang="tr-TR" sz="2800" b="1" dirty="0"/>
              <a:t>/kg) ve </a:t>
            </a:r>
            <a:r>
              <a:rPr lang="tr-TR" sz="2800" b="1" dirty="0" err="1">
                <a:solidFill>
                  <a:srgbClr val="00B0F0"/>
                </a:solidFill>
              </a:rPr>
              <a:t>entropi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(</a:t>
            </a:r>
            <a:r>
              <a:rPr lang="tr-TR" sz="2800" b="1" dirty="0" err="1"/>
              <a:t>kJ</a:t>
            </a:r>
            <a:r>
              <a:rPr lang="tr-TR" sz="2800" b="1" dirty="0"/>
              <a:t>/ kg K) değerleri de bulunabilmektedir.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Doymuş buhar tablosundan </a:t>
            </a:r>
            <a:r>
              <a:rPr lang="tr-TR" sz="2800" b="1" dirty="0">
                <a:solidFill>
                  <a:srgbClr val="FF0000"/>
                </a:solidFill>
              </a:rPr>
              <a:t>%100'den daha düşük </a:t>
            </a:r>
            <a:r>
              <a:rPr lang="tr-TR" sz="2800" b="1" dirty="0"/>
              <a:t>kalitedeki herhangi bir buharın </a:t>
            </a:r>
            <a:r>
              <a:rPr lang="tr-TR" sz="2800" b="1" dirty="0" err="1"/>
              <a:t>entalpisini</a:t>
            </a:r>
            <a:r>
              <a:rPr lang="tr-TR" sz="2800" b="1" dirty="0"/>
              <a:t> doğrudan bulmak olanaklı olmayıp, ancak bunun aşağıdaki eşitlikle hesaplanması gerekmektedir.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1004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600" b="1" dirty="0" err="1"/>
              <a:t>H</a:t>
            </a:r>
            <a:r>
              <a:rPr lang="tr-TR" sz="2600" b="1" baseline="-25000" dirty="0" err="1"/>
              <a:t>b</a:t>
            </a:r>
            <a:r>
              <a:rPr lang="tr-TR" sz="2600" b="1" dirty="0"/>
              <a:t> = </a:t>
            </a:r>
            <a:r>
              <a:rPr lang="tr-TR" sz="2600" b="1" dirty="0" err="1"/>
              <a:t>H</a:t>
            </a:r>
            <a:r>
              <a:rPr lang="tr-TR" sz="2600" b="1" baseline="-25000" dirty="0" err="1"/>
              <a:t>c</a:t>
            </a:r>
            <a:r>
              <a:rPr lang="tr-TR" sz="2600" b="1" dirty="0"/>
              <a:t> + </a:t>
            </a:r>
            <a:r>
              <a:rPr lang="tr-TR" sz="2600" b="1" dirty="0" err="1"/>
              <a:t>X</a:t>
            </a:r>
            <a:r>
              <a:rPr lang="tr-TR" sz="2600" b="1" baseline="-25000" dirty="0" err="1"/>
              <a:t>b</a:t>
            </a:r>
            <a:r>
              <a:rPr lang="tr-TR" sz="2600" b="1" dirty="0"/>
              <a:t> (H</a:t>
            </a:r>
            <a:r>
              <a:rPr lang="tr-TR" sz="2600" b="1" baseline="-25000" dirty="0"/>
              <a:t>g</a:t>
            </a:r>
            <a:r>
              <a:rPr lang="tr-TR" sz="2600" b="1" dirty="0"/>
              <a:t> – </a:t>
            </a:r>
            <a:r>
              <a:rPr lang="tr-TR" sz="2600" b="1" dirty="0" err="1"/>
              <a:t>H</a:t>
            </a:r>
            <a:r>
              <a:rPr lang="tr-TR" sz="2600" b="1" baseline="-25000" dirty="0" err="1"/>
              <a:t>c</a:t>
            </a:r>
            <a:r>
              <a:rPr lang="tr-TR" sz="2600" b="1" dirty="0"/>
              <a:t>)</a:t>
            </a:r>
          </a:p>
          <a:p>
            <a:r>
              <a:rPr lang="tr-TR" sz="2600" b="1" dirty="0"/>
              <a:t>Burada: </a:t>
            </a:r>
            <a:endParaRPr lang="en-US" sz="2600" b="1" dirty="0"/>
          </a:p>
          <a:p>
            <a:r>
              <a:rPr lang="tr-TR" sz="2600" b="1" dirty="0" err="1"/>
              <a:t>H</a:t>
            </a:r>
            <a:r>
              <a:rPr lang="tr-TR" sz="2600" b="1" baseline="-25000" dirty="0" err="1"/>
              <a:t>b</a:t>
            </a:r>
            <a:r>
              <a:rPr lang="tr-TR" sz="2600" b="1" dirty="0"/>
              <a:t>: %100'den daha düşük kalitedeki buharın </a:t>
            </a:r>
            <a:r>
              <a:rPr lang="tr-TR" sz="2600" b="1" dirty="0" err="1"/>
              <a:t>entalpisi</a:t>
            </a:r>
            <a:r>
              <a:rPr lang="tr-TR" sz="2600" b="1" dirty="0"/>
              <a:t>, </a:t>
            </a:r>
            <a:r>
              <a:rPr lang="tr-TR" sz="2600" b="1" dirty="0" err="1"/>
              <a:t>kJ</a:t>
            </a:r>
            <a:r>
              <a:rPr lang="tr-TR" sz="2600" b="1" dirty="0"/>
              <a:t>/kg </a:t>
            </a:r>
            <a:endParaRPr lang="en-US" sz="2600" b="1" dirty="0"/>
          </a:p>
          <a:p>
            <a:r>
              <a:rPr lang="tr-TR" sz="2600" b="1" dirty="0" err="1"/>
              <a:t>H</a:t>
            </a:r>
            <a:r>
              <a:rPr lang="tr-TR" sz="2600" b="1" baseline="-25000" dirty="0" err="1"/>
              <a:t>c</a:t>
            </a:r>
            <a:r>
              <a:rPr lang="tr-TR" sz="2600" b="1" dirty="0"/>
              <a:t>: Doymuş sıvının </a:t>
            </a:r>
            <a:r>
              <a:rPr lang="tr-TR" sz="2600" b="1" dirty="0" err="1"/>
              <a:t>entalpisi</a:t>
            </a:r>
            <a:r>
              <a:rPr lang="tr-TR" sz="2600" b="1" dirty="0"/>
              <a:t>, </a:t>
            </a:r>
            <a:r>
              <a:rPr lang="tr-TR" sz="2600" b="1" dirty="0" err="1"/>
              <a:t>kJ</a:t>
            </a:r>
            <a:r>
              <a:rPr lang="tr-TR" sz="2600" b="1" dirty="0"/>
              <a:t>/kg </a:t>
            </a:r>
            <a:endParaRPr lang="en-US" sz="2600" b="1" dirty="0"/>
          </a:p>
          <a:p>
            <a:r>
              <a:rPr lang="tr-TR" sz="2600" b="1" dirty="0"/>
              <a:t>H</a:t>
            </a:r>
            <a:r>
              <a:rPr lang="tr-TR" sz="2600" b="1" baseline="-25000" dirty="0"/>
              <a:t>g</a:t>
            </a:r>
            <a:r>
              <a:rPr lang="tr-TR" sz="2600" b="1" dirty="0"/>
              <a:t>: Doymuş buharın </a:t>
            </a:r>
            <a:r>
              <a:rPr lang="tr-TR" sz="2600" b="1" dirty="0" err="1"/>
              <a:t>entalpisi</a:t>
            </a:r>
            <a:r>
              <a:rPr lang="tr-TR" sz="2600" b="1" dirty="0"/>
              <a:t>, </a:t>
            </a:r>
            <a:r>
              <a:rPr lang="tr-TR" sz="2600" b="1" dirty="0" err="1"/>
              <a:t>kJ</a:t>
            </a:r>
            <a:r>
              <a:rPr lang="tr-TR" sz="2600" b="1" dirty="0"/>
              <a:t>/kg </a:t>
            </a:r>
            <a:endParaRPr lang="en-US" sz="2600" b="1" dirty="0"/>
          </a:p>
          <a:p>
            <a:r>
              <a:rPr lang="tr-TR" sz="2600" b="1" dirty="0" err="1"/>
              <a:t>X</a:t>
            </a:r>
            <a:r>
              <a:rPr lang="tr-TR" sz="2600" b="1" baseline="-25000" dirty="0" err="1"/>
              <a:t>b</a:t>
            </a:r>
            <a:r>
              <a:rPr lang="tr-TR" sz="2600" b="1" dirty="0"/>
              <a:t>: Buharın kalitesi, % 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294612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Örnek 5.1</a:t>
            </a:r>
            <a:endParaRPr lang="en-US" sz="28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110°C'de, %85 kalitedeki buharın </a:t>
            </a:r>
            <a:r>
              <a:rPr lang="tr-TR" sz="2800" b="1" dirty="0" err="1"/>
              <a:t>entalpisini</a:t>
            </a:r>
            <a:r>
              <a:rPr lang="tr-TR" sz="2800" b="1" dirty="0"/>
              <a:t> hesaplayınız. </a:t>
            </a:r>
            <a:endParaRPr lang="en-US" sz="2800" b="1" dirty="0"/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Çözüm: </a:t>
            </a:r>
            <a:r>
              <a:rPr lang="tr-TR" sz="2800" b="1" dirty="0"/>
              <a:t>Buhar tablosundan 110°C'deki doymuş sıvının </a:t>
            </a:r>
            <a:r>
              <a:rPr lang="tr-TR" sz="2800" b="1" dirty="0" err="1"/>
              <a:t>entalpisi</a:t>
            </a:r>
            <a:r>
              <a:rPr lang="tr-TR" sz="2800" b="1" dirty="0"/>
              <a:t> (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c</a:t>
            </a:r>
            <a:r>
              <a:rPr lang="tr-TR" sz="2800" b="1" dirty="0"/>
              <a:t>) ve doymuş buharın </a:t>
            </a:r>
            <a:r>
              <a:rPr lang="tr-TR" sz="2800" b="1" dirty="0" err="1"/>
              <a:t>entalpisi</a:t>
            </a:r>
            <a:r>
              <a:rPr lang="tr-TR" sz="2800" b="1" dirty="0"/>
              <a:t> (H</a:t>
            </a:r>
            <a:r>
              <a:rPr lang="tr-TR" sz="2800" b="1" baseline="-25000" dirty="0"/>
              <a:t>g</a:t>
            </a:r>
            <a:r>
              <a:rPr lang="tr-TR" sz="2800" b="1" dirty="0"/>
              <a:t>) saptandıktan sonra </a:t>
            </a:r>
            <a:r>
              <a:rPr lang="tr-TR" sz="2800" b="1" dirty="0" err="1"/>
              <a:t>bilirlenen</a:t>
            </a:r>
            <a:r>
              <a:rPr lang="tr-TR" sz="2800" b="1" dirty="0"/>
              <a:t> eşitlikten yararlanılır: </a:t>
            </a:r>
          </a:p>
          <a:p>
            <a:pPr lvl="1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c</a:t>
            </a:r>
            <a:r>
              <a:rPr lang="tr-TR" sz="2800" b="1" dirty="0"/>
              <a:t> = 461 </a:t>
            </a:r>
            <a:r>
              <a:rPr lang="tr-TR" sz="2800" b="1" dirty="0" err="1"/>
              <a:t>kJ</a:t>
            </a:r>
            <a:r>
              <a:rPr lang="tr-TR" sz="2800" b="1" dirty="0"/>
              <a:t>/kg 		H</a:t>
            </a:r>
            <a:r>
              <a:rPr lang="tr-TR" sz="2800" b="1" baseline="-25000" dirty="0"/>
              <a:t>g</a:t>
            </a:r>
            <a:r>
              <a:rPr lang="tr-TR" sz="2800" b="1" dirty="0"/>
              <a:t> = 2691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  <a:endParaRPr lang="en-US" sz="2800" b="1" dirty="0"/>
          </a:p>
          <a:p>
            <a:pPr lvl="1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 = 461 + 0.85 (2691- 461) = 2356.5 </a:t>
            </a:r>
            <a:r>
              <a:rPr lang="tr-TR" sz="2800" b="1" dirty="0" err="1"/>
              <a:t>kJ</a:t>
            </a:r>
            <a:r>
              <a:rPr lang="tr-TR" sz="2800" b="1" dirty="0"/>
              <a:t>/kg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99064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Örnek 5.2</a:t>
            </a:r>
            <a:endParaRPr lang="en-US" sz="28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120°C'de ve 198.5 </a:t>
            </a:r>
            <a:r>
              <a:rPr lang="tr-TR" sz="2800" b="1" dirty="0" err="1"/>
              <a:t>kPa</a:t>
            </a:r>
            <a:r>
              <a:rPr lang="tr-TR" sz="2800" b="1" dirty="0"/>
              <a:t> basınçtaki </a:t>
            </a:r>
            <a:r>
              <a:rPr lang="tr-TR" sz="2800" b="1" dirty="0">
                <a:solidFill>
                  <a:srgbClr val="FF0000"/>
                </a:solidFill>
              </a:rPr>
              <a:t>buharın, </a:t>
            </a:r>
            <a:r>
              <a:rPr lang="tr-TR" sz="2800" b="1" dirty="0"/>
              <a:t>basınç sabit tutularak 119°C'ye soğutulması sonucunda serbest kalan ısı miktarını hesaplayınız. </a:t>
            </a:r>
            <a:endParaRPr lang="en-US" sz="2800" b="1" dirty="0"/>
          </a:p>
          <a:p>
            <a:pPr>
              <a:lnSpc>
                <a:spcPct val="160000"/>
              </a:lnSpc>
              <a:spcBef>
                <a:spcPts val="600"/>
              </a:spcBef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232335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Çözüm</a:t>
            </a:r>
            <a:endParaRPr lang="en-US" sz="28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Ek-9'deki buhar tablosundan, 198.5 </a:t>
            </a:r>
            <a:r>
              <a:rPr lang="tr-TR" sz="2800" b="1" dirty="0" err="1"/>
              <a:t>kPa</a:t>
            </a:r>
            <a:r>
              <a:rPr lang="tr-TR" sz="2800" b="1" dirty="0"/>
              <a:t> basınçta buharın 120°C olduğu yani, buharın; </a:t>
            </a:r>
            <a:r>
              <a:rPr lang="tr-TR" sz="2800" b="1" dirty="0">
                <a:solidFill>
                  <a:srgbClr val="FF0000"/>
                </a:solidFill>
              </a:rPr>
              <a:t>doymuş buhar niteliğinde olduğu</a:t>
            </a:r>
            <a:r>
              <a:rPr lang="tr-TR" sz="2800" b="1" dirty="0"/>
              <a:t>, başka bir ifade ile kaynama derecesinin 120°C olduğu saptandığından, bundan 1 °C daha düşük olan 119°C'ye soğuyunca sıvı faza dönüştüğü belirlenir. </a:t>
            </a:r>
          </a:p>
        </p:txBody>
      </p:sp>
    </p:spTree>
    <p:extLst>
      <p:ext uri="{BB962C8B-B14F-4D97-AF65-F5344CB8AC3E}">
        <p14:creationId xmlns:p14="http://schemas.microsoft.com/office/powerpoint/2010/main" val="187871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1771973"/>
            <a:ext cx="7008574" cy="1296987"/>
          </a:xfrm>
        </p:spPr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/>
              <a:t>5.2 EVAPORATORLERDE KULLANILAN BUHAR VE NİTELİKLERİ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88062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933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durumda yoğunlaşma sonucunda serbest kalan ısı,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Q = H</a:t>
            </a:r>
            <a:r>
              <a:rPr lang="tr-TR" sz="2800" b="1" baseline="-25000" dirty="0"/>
              <a:t>g</a:t>
            </a:r>
            <a:r>
              <a:rPr lang="tr-TR" sz="2800" b="1" dirty="0"/>
              <a:t> -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c</a:t>
            </a:r>
            <a:r>
              <a:rPr lang="tr-TR" sz="2800" b="1" dirty="0"/>
              <a:t> eşitliği ile hesaplanır.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Buhar tablosundan: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Doymuş buharın </a:t>
            </a:r>
            <a:r>
              <a:rPr lang="tr-TR" sz="2800" b="1" dirty="0" err="1"/>
              <a:t>entalpisi</a:t>
            </a:r>
            <a:r>
              <a:rPr lang="tr-TR" sz="2800" b="1" dirty="0"/>
              <a:t>, H</a:t>
            </a:r>
            <a:r>
              <a:rPr lang="tr-TR" sz="2800" b="1" baseline="-25000" dirty="0"/>
              <a:t>g</a:t>
            </a:r>
            <a:r>
              <a:rPr lang="tr-TR" sz="2800" b="1" dirty="0"/>
              <a:t> = 2706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Doymuş sıvının </a:t>
            </a:r>
            <a:r>
              <a:rPr lang="tr-TR" sz="2800" b="1" dirty="0" err="1"/>
              <a:t>entalpisi</a:t>
            </a:r>
            <a:r>
              <a:rPr lang="tr-TR" sz="2800" b="1" dirty="0"/>
              <a:t>,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c</a:t>
            </a:r>
            <a:r>
              <a:rPr lang="tr-TR" sz="2800" b="1" dirty="0"/>
              <a:t> = 499.4 </a:t>
            </a:r>
            <a:r>
              <a:rPr lang="tr-TR" sz="2800" b="1" dirty="0" err="1"/>
              <a:t>kJ</a:t>
            </a:r>
            <a:r>
              <a:rPr lang="tr-TR" sz="2800" b="1" dirty="0"/>
              <a:t>/kg (</a:t>
            </a:r>
            <a:r>
              <a:rPr lang="tr-TR" sz="2800" b="1" dirty="0">
                <a:solidFill>
                  <a:srgbClr val="FF0000"/>
                </a:solidFill>
              </a:rPr>
              <a:t>119°C'de doymuş sıvının </a:t>
            </a:r>
            <a:r>
              <a:rPr lang="tr-TR" sz="2800" b="1" dirty="0" err="1">
                <a:solidFill>
                  <a:srgbClr val="FF0000"/>
                </a:solidFill>
              </a:rPr>
              <a:t>entalpisi</a:t>
            </a:r>
            <a:r>
              <a:rPr lang="tr-TR" sz="2800" b="1" dirty="0">
                <a:solidFill>
                  <a:srgbClr val="FF0000"/>
                </a:solidFill>
              </a:rPr>
              <a:t>, </a:t>
            </a:r>
            <a:r>
              <a:rPr lang="tr-TR" sz="2800" b="1" dirty="0" err="1">
                <a:solidFill>
                  <a:srgbClr val="FF0000"/>
                </a:solidFill>
              </a:rPr>
              <a:t>interpolasyonla</a:t>
            </a:r>
            <a:r>
              <a:rPr lang="tr-TR" sz="2800" b="1" dirty="0"/>
              <a:t>)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Q = 2706 - 499.4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Q = 2206.6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  <a:endParaRPr lang="en-US" sz="2800" b="1" dirty="0"/>
          </a:p>
          <a:p>
            <a:pPr>
              <a:lnSpc>
                <a:spcPct val="160000"/>
              </a:lnSpc>
              <a:spcBef>
                <a:spcPts val="600"/>
              </a:spcBef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89967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Örnek 5.2 ile gösterildiği gibi, 120°C'deki doymuş buharın </a:t>
            </a:r>
            <a:r>
              <a:rPr lang="tr-TR" sz="2800" b="1" dirty="0">
                <a:solidFill>
                  <a:srgbClr val="00B0F0"/>
                </a:solidFill>
              </a:rPr>
              <a:t>sıcaklığının sadece 1°C </a:t>
            </a:r>
            <a:r>
              <a:rPr lang="tr-TR" sz="2800" b="1" dirty="0"/>
              <a:t>düşmesi sonucunda </a:t>
            </a:r>
            <a:r>
              <a:rPr lang="tr-TR" sz="2800" b="1" dirty="0">
                <a:solidFill>
                  <a:srgbClr val="FF0000"/>
                </a:solidFill>
              </a:rPr>
              <a:t>2206.6 </a:t>
            </a:r>
            <a:r>
              <a:rPr lang="tr-TR" sz="2800" b="1" dirty="0" err="1">
                <a:solidFill>
                  <a:srgbClr val="FF0000"/>
                </a:solidFill>
              </a:rPr>
              <a:t>kJ</a:t>
            </a:r>
            <a:r>
              <a:rPr lang="tr-TR" sz="2800" b="1" dirty="0">
                <a:solidFill>
                  <a:srgbClr val="FF0000"/>
                </a:solidFill>
              </a:rPr>
              <a:t>/kg </a:t>
            </a:r>
            <a:r>
              <a:rPr lang="tr-TR" sz="2800" b="1" dirty="0"/>
              <a:t>düzeyinde ısı serbest kalmaktadır.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Buna göre, doymuş buharın </a:t>
            </a:r>
            <a:r>
              <a:rPr lang="tr-TR" sz="2800" b="1" dirty="0">
                <a:solidFill>
                  <a:srgbClr val="FF0000"/>
                </a:solidFill>
              </a:rPr>
              <a:t>sabit basınç ve sabit sıcaklıkta </a:t>
            </a:r>
            <a:r>
              <a:rPr lang="tr-TR" sz="2800" b="1" dirty="0"/>
              <a:t>yoğunlaşmasıyla, taşıdığı toplam ısının çok büyük bir bölümünün serbest kaldığı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147359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Doymuş buharın ısıtma potansiyeli tamamen, yoğunlaşma sırasında serbest kalan bu gizli ısıdan kaynaklanmaktadır.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doymuş buhar bazen "</a:t>
            </a:r>
            <a:r>
              <a:rPr lang="tr-TR" sz="2800" b="1" dirty="0">
                <a:solidFill>
                  <a:srgbClr val="FF0000"/>
                </a:solidFill>
              </a:rPr>
              <a:t>yoğunlaşan buhar</a:t>
            </a:r>
            <a:r>
              <a:rPr lang="tr-TR" sz="2800" b="1" dirty="0"/>
              <a:t>" (</a:t>
            </a:r>
            <a:r>
              <a:rPr lang="en-US" sz="2800" b="1" dirty="0"/>
              <a:t>condensing steam</a:t>
            </a:r>
            <a:r>
              <a:rPr lang="tr-TR" sz="2800" b="1" dirty="0"/>
              <a:t>) olarak anılmaktadır.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3885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5409151" cy="61926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Şekilde gösterilmiş bulunan su ve buharın, basınç entalpi grafiğinin irdelenmesi sırasında, son olarak 120°C'deki doymuş buharı temsil eden "C" noktası tanımlanmıştı. </a:t>
            </a:r>
            <a:endParaRPr lang="en-US" sz="2800" b="1" dirty="0"/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1701800"/>
            <a:ext cx="5263813" cy="408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10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5409151" cy="61926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Doymuş buhar eğrisinin </a:t>
            </a:r>
            <a:r>
              <a:rPr lang="tr-TR" sz="2800" b="1" dirty="0"/>
              <a:t>sağ tarafındaki koşullarda da, örneğin; "</a:t>
            </a:r>
            <a:r>
              <a:rPr lang="tr-TR" sz="2800" b="1" dirty="0">
                <a:solidFill>
                  <a:srgbClr val="FF0000"/>
                </a:solidFill>
              </a:rPr>
              <a:t>D" noktası </a:t>
            </a:r>
            <a:r>
              <a:rPr lang="tr-TR" sz="2800" b="1" dirty="0"/>
              <a:t>ile temsil edilen koşulları taşıyan niteliklerde de buharın bulunması söz konusudur.</a:t>
            </a:r>
            <a:endParaRPr lang="en-US" sz="2800" b="1" dirty="0"/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1701800"/>
            <a:ext cx="5263813" cy="4088139"/>
          </a:xfrm>
          <a:prstGeom prst="rect">
            <a:avLst/>
          </a:prstGeom>
        </p:spPr>
      </p:pic>
      <p:sp>
        <p:nvSpPr>
          <p:cNvPr id="5" name="Konuşma Balonu: Dikdörtgen 4">
            <a:extLst>
              <a:ext uri="{FF2B5EF4-FFF2-40B4-BE49-F238E27FC236}">
                <a16:creationId xmlns:a16="http://schemas.microsoft.com/office/drawing/2014/main" id="{26B6E80B-9487-4783-8F70-5E0F9B728CCD}"/>
              </a:ext>
            </a:extLst>
          </p:cNvPr>
          <p:cNvSpPr/>
          <p:nvPr/>
        </p:nvSpPr>
        <p:spPr>
          <a:xfrm>
            <a:off x="9192973" y="1268760"/>
            <a:ext cx="1584176" cy="620227"/>
          </a:xfrm>
          <a:prstGeom prst="wedgeRectCallout">
            <a:avLst>
              <a:gd name="adj1" fmla="val 53206"/>
              <a:gd name="adj2" fmla="val 32010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D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28007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doymuş buhar sabit basınçta ısıtılırsa, </a:t>
            </a:r>
            <a:r>
              <a:rPr lang="tr-TR" sz="2800" b="1" dirty="0">
                <a:solidFill>
                  <a:srgbClr val="FF0000"/>
                </a:solidFill>
              </a:rPr>
              <a:t>kızgın buhar </a:t>
            </a:r>
            <a:r>
              <a:rPr lang="tr-TR" sz="2800" b="1" dirty="0"/>
              <a:t>(</a:t>
            </a:r>
            <a:r>
              <a:rPr lang="en-US" sz="2800" b="1" dirty="0"/>
              <a:t>superheated vapor</a:t>
            </a:r>
            <a:r>
              <a:rPr lang="tr-TR" sz="2800" b="1" dirty="0"/>
              <a:t>) elde edilir.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Kızgın buhar, "</a:t>
            </a:r>
            <a:r>
              <a:rPr lang="tr-TR" sz="2800" b="1" dirty="0" err="1">
                <a:solidFill>
                  <a:srgbClr val="FF0000"/>
                </a:solidFill>
              </a:rPr>
              <a:t>entalpisi</a:t>
            </a:r>
            <a:r>
              <a:rPr lang="tr-TR" sz="2800" b="1" dirty="0">
                <a:solidFill>
                  <a:srgbClr val="FF0000"/>
                </a:solidFill>
              </a:rPr>
              <a:t>, ayni basınçtaki doymuş buharın </a:t>
            </a:r>
            <a:r>
              <a:rPr lang="tr-TR" sz="2800" b="1" dirty="0" err="1">
                <a:solidFill>
                  <a:srgbClr val="FF0000"/>
                </a:solidFill>
              </a:rPr>
              <a:t>entalpisinden</a:t>
            </a:r>
            <a:r>
              <a:rPr lang="tr-TR" sz="2800" b="1" dirty="0">
                <a:solidFill>
                  <a:srgbClr val="FF0000"/>
                </a:solidFill>
              </a:rPr>
              <a:t> daha yüksek olan buhar</a:t>
            </a:r>
            <a:r>
              <a:rPr lang="tr-TR" sz="2800" b="1" dirty="0"/>
              <a:t>" olarak tarif edilmektedir.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Başka bir tanımlamayla, "</a:t>
            </a:r>
            <a:r>
              <a:rPr lang="tr-TR" sz="2800" b="1" dirty="0">
                <a:solidFill>
                  <a:srgbClr val="FF0000"/>
                </a:solidFill>
              </a:rPr>
              <a:t>sıcaklığı kaynama noktasından daha yüksek olan buhar</a:t>
            </a:r>
            <a:r>
              <a:rPr lang="tr-TR" sz="2800" b="1" dirty="0"/>
              <a:t>", kızgın buhar olarak anılır. 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49219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Kızgın buhardan ısı uzaklaştırılınca</a:t>
            </a:r>
            <a:r>
              <a:rPr lang="tr-TR" sz="2800" b="1" dirty="0"/>
              <a:t>, buharın sıcaklığı önce kaynama noktasına (</a:t>
            </a:r>
            <a:r>
              <a:rPr lang="tr-TR" sz="2800" b="1" dirty="0">
                <a:solidFill>
                  <a:srgbClr val="0070C0"/>
                </a:solidFill>
              </a:rPr>
              <a:t>doymuş buhar sıcaklığına</a:t>
            </a:r>
            <a:r>
              <a:rPr lang="tr-TR" sz="2800" b="1" dirty="0"/>
              <a:t>) düşer.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Daha sonra yoğunlaşma başlar ve tümüyle yoğunlaşana kadar sıcaklık sabit kalır.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 nedenlerle </a:t>
            </a:r>
            <a:r>
              <a:rPr lang="tr-TR" sz="2800" b="1" dirty="0">
                <a:solidFill>
                  <a:srgbClr val="FF0000"/>
                </a:solidFill>
              </a:rPr>
              <a:t>kızgın buhar etkin bir ısıtma aracı değildir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3216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Evaporatörlerde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ve diğer ısı değiştiricilerde </a:t>
            </a:r>
            <a:r>
              <a:rPr lang="tr-TR" sz="2800" b="1" dirty="0">
                <a:solidFill>
                  <a:srgbClr val="7030A0"/>
                </a:solidFill>
              </a:rPr>
              <a:t>kızgın buhar kullanılmaz.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Kızgın buhar </a:t>
            </a:r>
            <a:r>
              <a:rPr lang="tr-TR" sz="2800" b="1" dirty="0"/>
              <a:t>yüksek sıcaklığın gerektiği işlemlerde, örneğin, </a:t>
            </a:r>
            <a:r>
              <a:rPr lang="tr-TR" sz="2800" b="1" dirty="0">
                <a:solidFill>
                  <a:srgbClr val="C00000"/>
                </a:solidFill>
              </a:rPr>
              <a:t>meyve ve sebzelerin kabuklarının buharla soyulması </a:t>
            </a:r>
            <a:r>
              <a:rPr lang="tr-TR" sz="2800" b="1" dirty="0"/>
              <a:t>gibi işlemlerde kullanılmaktadır.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884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763861"/>
            <a:ext cx="7008574" cy="1296987"/>
          </a:xfrm>
        </p:spPr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>
                <a:solidFill>
                  <a:srgbClr val="FF0000"/>
                </a:solidFill>
              </a:rPr>
              <a:t>5.3 KAYNAMA NOKTASI YÜKSELTİSİ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488324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5.3 KAYNAMA NOKTASI YÜKSELTİSİ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Daha önce değinildiği gibi, basınç sabit kaldığı sürece </a:t>
            </a:r>
            <a:r>
              <a:rPr lang="tr-TR" sz="2800" b="1" dirty="0">
                <a:solidFill>
                  <a:srgbClr val="FF0000"/>
                </a:solidFill>
              </a:rPr>
              <a:t>su, daima sabit bir sıcaklıkta kaynar.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Buna karşın</a:t>
            </a:r>
            <a:r>
              <a:rPr lang="tr-TR" sz="2800" b="1" dirty="0">
                <a:solidFill>
                  <a:srgbClr val="C00000"/>
                </a:solidFill>
              </a:rPr>
              <a:t> çözeltilerin </a:t>
            </a:r>
            <a:r>
              <a:rPr lang="tr-TR" sz="2800" b="1" dirty="0"/>
              <a:t>kaynama noktaları, suda olduğu gibi sadece basınca bağlı olmayıp ayrıca, </a:t>
            </a:r>
            <a:r>
              <a:rPr lang="tr-TR" sz="2800" b="1" dirty="0">
                <a:solidFill>
                  <a:srgbClr val="FF0000"/>
                </a:solidFill>
              </a:rPr>
              <a:t>çözünmüş maddenin (maddelerin) konsantrasyonuna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F0"/>
                </a:solidFill>
              </a:rPr>
              <a:t>molekül ağırlığına</a:t>
            </a:r>
            <a:r>
              <a:rPr lang="tr-TR" sz="2800" b="1" dirty="0"/>
              <a:t> da bağlıdır. </a:t>
            </a:r>
          </a:p>
        </p:txBody>
      </p:sp>
    </p:spTree>
    <p:extLst>
      <p:ext uri="{BB962C8B-B14F-4D97-AF65-F5344CB8AC3E}">
        <p14:creationId xmlns:p14="http://schemas.microsoft.com/office/powerpoint/2010/main" val="307072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Isının taşınmasında </a:t>
            </a:r>
            <a:r>
              <a:rPr lang="tr-TR" sz="2800" b="1" dirty="0"/>
              <a:t>en iyi araç olması nedeniyle, gıda endüstrisinde değişik proseslerde gereksinim duyulan ısı, çoğunlukla </a:t>
            </a:r>
            <a:r>
              <a:rPr lang="tr-TR" sz="2800" b="1" dirty="0">
                <a:solidFill>
                  <a:srgbClr val="00B050"/>
                </a:solidFill>
              </a:rPr>
              <a:t>buharla karşılanmaktadır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/>
              <a:t>Evaporatörlerin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ısı değiştirme ünitelerinde </a:t>
            </a:r>
            <a:r>
              <a:rPr lang="tr-TR" sz="2800" b="1" dirty="0"/>
              <a:t>daima buhar kullanılması nedeniyle </a:t>
            </a:r>
            <a:r>
              <a:rPr lang="tr-TR" sz="2800" b="1" dirty="0">
                <a:solidFill>
                  <a:srgbClr val="FF0000"/>
                </a:solidFill>
              </a:rPr>
              <a:t>buhar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B0F0"/>
                </a:solidFill>
              </a:rPr>
              <a:t>evaporasyonun</a:t>
            </a:r>
            <a:r>
              <a:rPr lang="tr-TR" sz="2800" b="1" dirty="0">
                <a:solidFill>
                  <a:srgbClr val="00B0F0"/>
                </a:solidFill>
              </a:rPr>
              <a:t> temel bir aracı</a:t>
            </a:r>
            <a:r>
              <a:rPr lang="tr-TR" sz="2800" b="1" dirty="0"/>
              <a:t> olarak görülür.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Buhar, ısı değiştiricilerde </a:t>
            </a:r>
            <a:r>
              <a:rPr lang="tr-TR" sz="2800" b="1" dirty="0">
                <a:solidFill>
                  <a:srgbClr val="FF0000"/>
                </a:solidFill>
              </a:rPr>
              <a:t>yoğunlaşarak gizli ısısını serbest bırakmakta </a:t>
            </a:r>
            <a:r>
              <a:rPr lang="tr-TR" sz="2800" b="1" dirty="0"/>
              <a:t>ve ısınma bu yolla sağlanmaktadır.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9237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Sıvı gıdalar</a:t>
            </a:r>
            <a:r>
              <a:rPr lang="tr-TR" sz="2800" b="1" dirty="0"/>
              <a:t>, bir </a:t>
            </a:r>
            <a:r>
              <a:rPr lang="tr-TR" sz="2800" b="1" dirty="0">
                <a:solidFill>
                  <a:srgbClr val="FF0000"/>
                </a:solidFill>
              </a:rPr>
              <a:t>çözelti niteliğinde </a:t>
            </a:r>
            <a:r>
              <a:rPr lang="tr-TR" sz="2800" b="1" dirty="0"/>
              <a:t>olduğundan, bunların kaynama noktaları, </a:t>
            </a:r>
            <a:r>
              <a:rPr lang="tr-TR" sz="2800" b="1" dirty="0">
                <a:solidFill>
                  <a:srgbClr val="00B050"/>
                </a:solidFill>
              </a:rPr>
              <a:t>bir taraftan basınca</a:t>
            </a:r>
            <a:r>
              <a:rPr lang="tr-TR" sz="2800" b="1" dirty="0"/>
              <a:t>, diğer taraftan içerdiği uçucu olmayan </a:t>
            </a:r>
            <a:r>
              <a:rPr lang="tr-TR" sz="2800" b="1" dirty="0">
                <a:solidFill>
                  <a:srgbClr val="FF0000"/>
                </a:solidFill>
              </a:rPr>
              <a:t>çözünmüş bileşiklerin konsantrasyonu </a:t>
            </a:r>
            <a:r>
              <a:rPr lang="tr-TR" sz="2800" b="1" dirty="0"/>
              <a:t>ve bunların </a:t>
            </a:r>
            <a:r>
              <a:rPr lang="tr-TR" sz="2800" b="1" dirty="0">
                <a:solidFill>
                  <a:srgbClr val="00B0F0"/>
                </a:solidFill>
              </a:rPr>
              <a:t>niteliklerine</a:t>
            </a:r>
            <a:r>
              <a:rPr lang="tr-TR" sz="2800" b="1" dirty="0"/>
              <a:t> bağlıdır.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Bir çözeltinin </a:t>
            </a:r>
            <a:r>
              <a:rPr lang="tr-TR" sz="2800" b="1" dirty="0"/>
              <a:t>belli bir basınç altındaki </a:t>
            </a:r>
            <a:r>
              <a:rPr lang="tr-TR" sz="2800" b="1" dirty="0">
                <a:solidFill>
                  <a:srgbClr val="C00000"/>
                </a:solidFill>
              </a:rPr>
              <a:t>kaynama noktası </a:t>
            </a:r>
            <a:r>
              <a:rPr lang="tr-TR" sz="2800" b="1" dirty="0"/>
              <a:t>(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kç</a:t>
            </a:r>
            <a:r>
              <a:rPr lang="tr-TR" sz="2800" b="1" dirty="0"/>
              <a:t>), aynı basınç altındaki </a:t>
            </a:r>
            <a:r>
              <a:rPr lang="tr-TR" sz="2800" b="1" dirty="0">
                <a:solidFill>
                  <a:srgbClr val="00B0F0"/>
                </a:solidFill>
              </a:rPr>
              <a:t>saf suyun kaynama noktasından </a:t>
            </a:r>
            <a:r>
              <a:rPr lang="tr-TR" sz="2800" b="1" dirty="0"/>
              <a:t>(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ks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FF0000"/>
                </a:solidFill>
              </a:rPr>
              <a:t>daha yüksektir.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Aradaki </a:t>
            </a:r>
            <a:r>
              <a:rPr lang="tr-TR" sz="2800" b="1" dirty="0" err="1"/>
              <a:t>ΔT</a:t>
            </a:r>
            <a:r>
              <a:rPr lang="tr-TR" sz="2800" b="1" baseline="-25000" dirty="0" err="1"/>
              <a:t>k</a:t>
            </a:r>
            <a:r>
              <a:rPr lang="tr-TR" sz="2800" b="1" dirty="0"/>
              <a:t> farkına (</a:t>
            </a:r>
            <a:r>
              <a:rPr lang="tr-TR" sz="2800" b="1" dirty="0" err="1"/>
              <a:t>ΔT</a:t>
            </a:r>
            <a:r>
              <a:rPr lang="tr-TR" sz="2800" b="1" baseline="-25000" dirty="0" err="1"/>
              <a:t>k</a:t>
            </a:r>
            <a:r>
              <a:rPr lang="tr-TR" sz="2800" b="1" dirty="0"/>
              <a:t> =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kç</a:t>
            </a:r>
            <a:r>
              <a:rPr lang="tr-TR" sz="2800" b="1" dirty="0"/>
              <a:t> -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ks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FF0000"/>
                </a:solidFill>
              </a:rPr>
              <a:t>çözeltinin kaynama noktası yükseltisi </a:t>
            </a:r>
            <a:r>
              <a:rPr lang="tr-TR" sz="2800" b="1" dirty="0"/>
              <a:t>(</a:t>
            </a:r>
            <a:r>
              <a:rPr lang="en-US" sz="2800" b="1" dirty="0">
                <a:solidFill>
                  <a:srgbClr val="00B050"/>
                </a:solidFill>
              </a:rPr>
              <a:t>boiling-point rise</a:t>
            </a:r>
            <a:r>
              <a:rPr lang="tr-TR" sz="2800" b="1" dirty="0"/>
              <a:t>) denir. </a:t>
            </a:r>
            <a:endParaRPr lang="en-US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7132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7332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err="1">
                <a:solidFill>
                  <a:srgbClr val="FF0000"/>
                </a:solidFill>
              </a:rPr>
              <a:t>Rault</a:t>
            </a:r>
            <a:r>
              <a:rPr lang="tr-TR" sz="2800" b="1" dirty="0">
                <a:solidFill>
                  <a:srgbClr val="FF0000"/>
                </a:solidFill>
              </a:rPr>
              <a:t> yasası,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0070C0"/>
                </a:solidFill>
              </a:rPr>
              <a:t>bir çözeltinin buhar basıncındaki düşme oranının, çözünmüş bileşiğin çözeltideki mol oranıyla orantılı</a:t>
            </a:r>
            <a:r>
              <a:rPr lang="tr-TR" sz="2800" b="1" dirty="0"/>
              <a:t>" olduğunu ifade eden bir yasadır. </a:t>
            </a:r>
          </a:p>
          <a:p>
            <a:pPr>
              <a:lnSpc>
                <a:spcPct val="150000"/>
              </a:lnSpc>
            </a:pPr>
            <a:r>
              <a:rPr lang="tr-TR" sz="2800" b="1" dirty="0" err="1">
                <a:solidFill>
                  <a:srgbClr val="FF0000"/>
                </a:solidFill>
              </a:rPr>
              <a:t>Rault</a:t>
            </a:r>
            <a:r>
              <a:rPr lang="tr-TR" sz="2800" b="1" dirty="0">
                <a:solidFill>
                  <a:srgbClr val="FF0000"/>
                </a:solidFill>
              </a:rPr>
              <a:t> yasasına </a:t>
            </a:r>
            <a:r>
              <a:rPr lang="tr-TR" sz="2800" b="1" dirty="0"/>
              <a:t>uyan seyreltik çözeltilerde </a:t>
            </a:r>
            <a:r>
              <a:rPr lang="tr-TR" sz="2800" b="1" dirty="0">
                <a:solidFill>
                  <a:srgbClr val="C00000"/>
                </a:solidFill>
              </a:rPr>
              <a:t>kaynama noktası yükseltisi,</a:t>
            </a:r>
            <a:r>
              <a:rPr lang="tr-TR" sz="2800" b="1" dirty="0"/>
              <a:t> aşağıdaki eşitlikle hesaplanabilir. </a:t>
            </a:r>
          </a:p>
        </p:txBody>
      </p:sp>
    </p:spTree>
    <p:extLst>
      <p:ext uri="{BB962C8B-B14F-4D97-AF65-F5344CB8AC3E}">
        <p14:creationId xmlns:p14="http://schemas.microsoft.com/office/powerpoint/2010/main" val="14968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tr-TR" sz="2800" b="1" dirty="0" err="1"/>
              <a:t>ΔT</a:t>
            </a:r>
            <a:r>
              <a:rPr lang="tr-TR" sz="2800" b="1" baseline="-25000" dirty="0" err="1"/>
              <a:t>k</a:t>
            </a:r>
            <a:r>
              <a:rPr lang="tr-TR" sz="2800" b="1" dirty="0"/>
              <a:t> = </a:t>
            </a:r>
            <a:r>
              <a:rPr lang="tr-TR" sz="2800" b="1" dirty="0" err="1"/>
              <a:t>k</a:t>
            </a:r>
            <a:r>
              <a:rPr lang="tr-TR" sz="2800" b="1" baseline="-25000" dirty="0" err="1"/>
              <a:t>b</a:t>
            </a:r>
            <a:r>
              <a:rPr lang="tr-TR" sz="2800" b="1" dirty="0"/>
              <a:t> </a:t>
            </a:r>
            <a:r>
              <a:rPr lang="tr-TR" sz="2800" b="1" i="1" dirty="0"/>
              <a:t>M</a:t>
            </a: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Burada: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tr-TR" sz="2800" b="1" dirty="0" err="1"/>
              <a:t>AT</a:t>
            </a:r>
            <a:r>
              <a:rPr lang="tr-TR" sz="2800" b="1" baseline="-25000" dirty="0" err="1"/>
              <a:t>k</a:t>
            </a:r>
            <a:r>
              <a:rPr lang="tr-TR" sz="2800" b="1" dirty="0"/>
              <a:t>: Kaynama noktası yükseltisi, °C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tr-TR" sz="2800" b="1" dirty="0" err="1"/>
              <a:t>k</a:t>
            </a:r>
            <a:r>
              <a:rPr lang="tr-TR" sz="2800" b="1" baseline="-25000" dirty="0" err="1"/>
              <a:t>b</a:t>
            </a:r>
            <a:r>
              <a:rPr lang="tr-TR" sz="2800" b="1" dirty="0"/>
              <a:t>: Çözücünün kaynama noktası sabitesi, </a:t>
            </a:r>
            <a:r>
              <a:rPr lang="tr-TR" sz="2800" b="1" dirty="0">
                <a:solidFill>
                  <a:srgbClr val="FF0000"/>
                </a:solidFill>
              </a:rPr>
              <a:t>su için </a:t>
            </a:r>
            <a:r>
              <a:rPr lang="tr-TR" sz="2800" b="1" dirty="0" err="1">
                <a:solidFill>
                  <a:srgbClr val="FF0000"/>
                </a:solidFill>
              </a:rPr>
              <a:t>k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 = 0.52 </a:t>
            </a:r>
            <a:endParaRPr lang="en-US" sz="2800" b="1" dirty="0">
              <a:solidFill>
                <a:srgbClr val="FF0000"/>
              </a:solidFill>
            </a:endParaRPr>
          </a:p>
          <a:p>
            <a:pPr marL="542925" indent="-542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tr-TR" sz="2800" b="1" i="1" dirty="0"/>
              <a:t>M</a:t>
            </a:r>
            <a:r>
              <a:rPr lang="tr-TR" sz="2800" b="1" dirty="0"/>
              <a:t> : </a:t>
            </a:r>
            <a:r>
              <a:rPr lang="tr-TR" sz="2800" b="1" dirty="0" err="1"/>
              <a:t>Molalite</a:t>
            </a:r>
            <a:r>
              <a:rPr lang="tr-TR" sz="2800" b="1" dirty="0"/>
              <a:t>, yani: "</a:t>
            </a:r>
            <a:r>
              <a:rPr lang="tr-TR" sz="2800" b="1" dirty="0">
                <a:solidFill>
                  <a:srgbClr val="0070C0"/>
                </a:solidFill>
              </a:rPr>
              <a:t>çözünmüş bileşiğin mol sayısı/1000 g çözücü</a:t>
            </a:r>
            <a:r>
              <a:rPr lang="tr-TR" sz="2800" b="1" dirty="0"/>
              <a:t>" </a:t>
            </a:r>
            <a:endParaRPr lang="en-US" sz="2800" b="1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8094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Çözeltinin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kütlesel oranlarını </a:t>
                </a:r>
                <a:r>
                  <a:rPr lang="tr-TR" sz="2800" b="1" dirty="0"/>
                  <a:t>biliniyorsa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r>
                  <a:rPr lang="tr-TR" sz="2800" b="1" dirty="0"/>
                  <a:t>Burada: </a:t>
                </a:r>
                <a:endParaRPr lang="en-US" sz="2800" b="1" dirty="0"/>
              </a:p>
              <a:p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çb</a:t>
                </a:r>
                <a:r>
                  <a:rPr lang="tr-TR" sz="2800" b="1" dirty="0"/>
                  <a:t> :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Çözünmüş </a:t>
                </a:r>
                <a:r>
                  <a:rPr lang="tr-TR" sz="2800" b="1" dirty="0"/>
                  <a:t>bileşiğin çözeltideki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kütlesel oranı </a:t>
                </a:r>
                <a:endParaRPr lang="en-US" sz="2800" b="1" dirty="0">
                  <a:solidFill>
                    <a:srgbClr val="FF0000"/>
                  </a:solidFill>
                </a:endParaRPr>
              </a:p>
              <a:p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ç</a:t>
                </a:r>
                <a:r>
                  <a:rPr lang="tr-TR" sz="2800" b="1" dirty="0"/>
                  <a:t> :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Çözücünün</a:t>
                </a:r>
                <a:r>
                  <a:rPr lang="tr-TR" sz="2800" b="1" dirty="0"/>
                  <a:t> çözeltideki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kütlesel oranı </a:t>
                </a:r>
                <a:endParaRPr lang="en-US" sz="2800" b="1" dirty="0">
                  <a:solidFill>
                    <a:srgbClr val="00B0F0"/>
                  </a:solidFill>
                </a:endParaRPr>
              </a:p>
              <a:p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çb</a:t>
                </a:r>
                <a:r>
                  <a:rPr lang="tr-TR" sz="2800" b="1" dirty="0"/>
                  <a:t> :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Çözünmüş </a:t>
                </a:r>
                <a:r>
                  <a:rPr lang="tr-TR" sz="2800" b="1" dirty="0"/>
                  <a:t>maddenin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mol kütlesi </a:t>
                </a:r>
                <a:endParaRPr lang="en-US" sz="2800" b="1" dirty="0">
                  <a:solidFill>
                    <a:srgbClr val="FF0000"/>
                  </a:solidFill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800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828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5.2 </a:t>
            </a:r>
            <a:r>
              <a:rPr lang="tr-TR" sz="2800" b="1" dirty="0" err="1"/>
              <a:t>No'lu</a:t>
            </a:r>
            <a:r>
              <a:rPr lang="tr-TR" sz="2800" b="1" dirty="0"/>
              <a:t> eşitliğe </a:t>
            </a:r>
            <a:r>
              <a:rPr lang="tr-TR" sz="2800" b="1" dirty="0" err="1"/>
              <a:t>k</a:t>
            </a:r>
            <a:r>
              <a:rPr lang="tr-TR" sz="2800" b="1" baseline="-25000" dirty="0" err="1"/>
              <a:t>b</a:t>
            </a:r>
            <a:r>
              <a:rPr lang="tr-TR" sz="2800" b="1" dirty="0" err="1"/>
              <a:t>'nin</a:t>
            </a:r>
            <a:r>
              <a:rPr lang="tr-TR" sz="2800" b="1" dirty="0"/>
              <a:t> değeri olan 0.52 yerleştirilirse aşağıda verilmiş bulunan 5.4 </a:t>
            </a:r>
            <a:r>
              <a:rPr lang="tr-TR" sz="2800" b="1" dirty="0" err="1"/>
              <a:t>No'lu</a:t>
            </a:r>
            <a:r>
              <a:rPr lang="tr-TR" sz="2800" b="1" dirty="0"/>
              <a:t> eşitlik elde edilir.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eşitlik </a:t>
            </a:r>
            <a:r>
              <a:rPr lang="tr-TR" sz="2800" b="1" dirty="0">
                <a:solidFill>
                  <a:srgbClr val="FF0000"/>
                </a:solidFill>
              </a:rPr>
              <a:t>seyreltik çözeltilerin </a:t>
            </a:r>
            <a:r>
              <a:rPr lang="tr-TR" sz="2800" b="1" dirty="0"/>
              <a:t>kaynama noktası yükseltisini hesaplamada kullanılır.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/>
              <a:t>ΔT</a:t>
            </a:r>
            <a:r>
              <a:rPr lang="tr-TR" sz="2800" b="1" baseline="-25000" dirty="0" err="1"/>
              <a:t>k</a:t>
            </a:r>
            <a:r>
              <a:rPr lang="tr-TR" sz="2800" b="1" dirty="0"/>
              <a:t> = 0.52 </a:t>
            </a:r>
            <a:r>
              <a:rPr lang="tr-TR" sz="2800" b="1" i="1" dirty="0"/>
              <a:t>M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38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Örnek 5.3 </a:t>
            </a:r>
            <a:endParaRPr lang="en-US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i="1" dirty="0"/>
                  <a:t>%10 </a:t>
                </a:r>
                <a:r>
                  <a:rPr lang="tr-TR" sz="2800" b="1" i="1" dirty="0" err="1"/>
                  <a:t>glukoz</a:t>
                </a:r>
                <a:r>
                  <a:rPr lang="tr-TR" sz="2800" b="1" i="1" dirty="0"/>
                  <a:t> içeren çözeltinin kaynama noktası yükseltisini (</a:t>
                </a:r>
                <a:r>
                  <a:rPr lang="tr-TR" sz="2800" b="1" i="1" dirty="0" err="1"/>
                  <a:t>ΔT</a:t>
                </a:r>
                <a:r>
                  <a:rPr lang="tr-TR" sz="2800" b="1" i="1" baseline="-25000" dirty="0" err="1"/>
                  <a:t>k</a:t>
                </a:r>
                <a:r>
                  <a:rPr lang="tr-TR" sz="2800" b="1" i="1" dirty="0"/>
                  <a:t>) hesaplayınız (</a:t>
                </a:r>
                <a:r>
                  <a:rPr lang="tr-TR" sz="2800" b="1" i="1" dirty="0" err="1"/>
                  <a:t>glukoz</a:t>
                </a:r>
                <a:r>
                  <a:rPr lang="tr-TR" sz="2800" b="1" i="1" dirty="0"/>
                  <a:t> mol kütlesi 180). </a:t>
                </a:r>
                <a:endParaRPr lang="en-US" sz="2800" b="1" i="1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i="1" dirty="0">
                    <a:solidFill>
                      <a:srgbClr val="FF0000"/>
                    </a:solidFill>
                  </a:rPr>
                  <a:t>Çözüm: </a:t>
                </a:r>
                <a:r>
                  <a:rPr lang="tr-TR" sz="2800" b="1" i="1" dirty="0"/>
                  <a:t>5.3 ve 5.4 </a:t>
                </a:r>
                <a:r>
                  <a:rPr lang="tr-TR" sz="2800" b="1" i="1" dirty="0" err="1"/>
                  <a:t>No'lu</a:t>
                </a:r>
                <a:r>
                  <a:rPr lang="tr-TR" sz="2800" b="1" i="1" dirty="0"/>
                  <a:t> eşitliklerden yararlanılır: </a:t>
                </a:r>
                <a:endParaRPr lang="en-US" sz="2800" b="1" i="1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𝟏𝟎𝟎𝟎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𝟔𝟏𝟕𝟑</m:t>
                      </m:r>
                    </m:oMath>
                  </m:oMathPara>
                </a14:m>
                <a:endParaRPr lang="en-US" sz="2800" b="1" i="1" dirty="0"/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i="1" dirty="0" err="1"/>
                  <a:t>ΔT</a:t>
                </a:r>
                <a:r>
                  <a:rPr lang="tr-TR" sz="2800" b="1" i="1" baseline="-25000" dirty="0" err="1"/>
                  <a:t>k</a:t>
                </a:r>
                <a:r>
                  <a:rPr lang="tr-TR" sz="2800" b="1" i="1" dirty="0"/>
                  <a:t> = 0.52 (0.6173) = 0.32 °C </a:t>
                </a:r>
                <a:endParaRPr lang="en-US" sz="2800" b="1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998068" y="4005064"/>
                <a:ext cx="2445734" cy="10438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tr-TR" sz="2800" b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sz="28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r>
                            <a:rPr lang="tr-TR" sz="28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tr-TR" sz="28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sz="2800" b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068" y="4005064"/>
                <a:ext cx="2445734" cy="10438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9753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Sıvı gıdaların kaynama noktası yükseltisinin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su aktivitesini </a:t>
            </a:r>
            <a:r>
              <a:rPr lang="tr-TR" sz="2800" b="1" dirty="0"/>
              <a:t>de hesaba katarak aşağıdaki eşitlikle saptanabilmektedir.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ΔT</a:t>
            </a:r>
            <a:r>
              <a:rPr lang="tr-TR" sz="2800" b="1" baseline="-25000" dirty="0" err="1"/>
              <a:t>k</a:t>
            </a:r>
            <a:r>
              <a:rPr lang="tr-TR" sz="2800" b="1" dirty="0"/>
              <a:t> = - (</a:t>
            </a:r>
            <a:r>
              <a:rPr lang="tr-TR" sz="2800" b="1" dirty="0" err="1"/>
              <a:t>K</a:t>
            </a:r>
            <a:r>
              <a:rPr lang="tr-TR" sz="2800" b="1" baseline="-25000" dirty="0" err="1"/>
              <a:t>v</a:t>
            </a:r>
            <a:r>
              <a:rPr lang="tr-TR" sz="2800" b="1" dirty="0"/>
              <a:t> /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w</a:t>
            </a:r>
            <a:r>
              <a:rPr lang="tr-TR" sz="2800" b="1" dirty="0"/>
              <a:t> ) </a:t>
            </a:r>
            <a:r>
              <a:rPr lang="tr-TR" sz="2800" b="1" dirty="0" err="1"/>
              <a:t>In</a:t>
            </a:r>
            <a:r>
              <a:rPr lang="tr-TR" sz="2800" b="1" dirty="0"/>
              <a:t> </a:t>
            </a:r>
            <a:r>
              <a:rPr lang="tr-TR" sz="2800" b="1" dirty="0" err="1"/>
              <a:t>a</a:t>
            </a:r>
            <a:r>
              <a:rPr lang="tr-TR" sz="2800" b="1" baseline="-25000" dirty="0" err="1"/>
              <a:t>w</a:t>
            </a:r>
            <a:endParaRPr lang="tr-TR" sz="2800" b="1" baseline="-250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Burada: </a:t>
            </a:r>
            <a:endParaRPr lang="en-US" sz="2800" b="1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tr-TR" sz="2800" b="1" dirty="0" err="1"/>
              <a:t>AT</a:t>
            </a:r>
            <a:r>
              <a:rPr lang="tr-TR" sz="2800" b="1" baseline="-25000" dirty="0" err="1"/>
              <a:t>k</a:t>
            </a:r>
            <a:r>
              <a:rPr lang="tr-TR" sz="2800" b="1" dirty="0"/>
              <a:t>: Kaynama noktası yükseltisi, K </a:t>
            </a:r>
            <a:endParaRPr lang="en-US" sz="2800" b="1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tr-TR" sz="2800" b="1" dirty="0" err="1"/>
              <a:t>K</a:t>
            </a:r>
            <a:r>
              <a:rPr lang="tr-TR" sz="2800" b="1" baseline="-25000" dirty="0" err="1"/>
              <a:t>v</a:t>
            </a:r>
            <a:r>
              <a:rPr lang="tr-TR" sz="2800" b="1" dirty="0"/>
              <a:t>: Kaynama noktası yükseltisi sabitesi, 512 kg K/kg-mol </a:t>
            </a:r>
            <a:endParaRPr lang="en-US" sz="2800" b="1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w</a:t>
            </a:r>
            <a:r>
              <a:rPr lang="tr-TR" sz="2800" b="1" dirty="0"/>
              <a:t>: Suyun mol kütlesi, 18 kg/kg-mol </a:t>
            </a:r>
            <a:endParaRPr lang="en-US" sz="2800" b="1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tr-TR" sz="2800" b="1" dirty="0" err="1"/>
              <a:t>a</a:t>
            </a:r>
            <a:r>
              <a:rPr lang="tr-TR" sz="2800" b="1" baseline="-25000" dirty="0" err="1"/>
              <a:t>w</a:t>
            </a:r>
            <a:r>
              <a:rPr lang="tr-TR" sz="2800" b="1" dirty="0"/>
              <a:t>: Sıvı gıdanın su aktivitesi, 0 ≤ </a:t>
            </a:r>
            <a:r>
              <a:rPr lang="tr-TR" sz="2800" b="1" dirty="0" err="1"/>
              <a:t>a</a:t>
            </a:r>
            <a:r>
              <a:rPr lang="tr-TR" sz="2800" b="1" baseline="-25000" dirty="0" err="1"/>
              <a:t>w</a:t>
            </a:r>
            <a:r>
              <a:rPr lang="tr-TR" sz="2800" b="1" dirty="0"/>
              <a:t> ≤ 1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150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Kaynama noktası yükseltisini hesaplamada çoğu zaman başvurulan basit bir yöntem, </a:t>
            </a:r>
            <a:r>
              <a:rPr lang="tr-TR" sz="2800" b="1" dirty="0" err="1">
                <a:solidFill>
                  <a:srgbClr val="FF0000"/>
                </a:solidFill>
              </a:rPr>
              <a:t>Dühring</a:t>
            </a:r>
            <a:r>
              <a:rPr lang="tr-TR" sz="2800" b="1" dirty="0">
                <a:solidFill>
                  <a:srgbClr val="FF0000"/>
                </a:solidFill>
              </a:rPr>
              <a:t> yasasından </a:t>
            </a:r>
            <a:r>
              <a:rPr lang="tr-TR" sz="2800" b="1" dirty="0"/>
              <a:t>yararlanılmaya dayanmaktadır.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 err="1"/>
              <a:t>Dühring</a:t>
            </a:r>
            <a:r>
              <a:rPr lang="tr-TR" sz="2800" b="1" dirty="0"/>
              <a:t> yasası; "</a:t>
            </a:r>
            <a:r>
              <a:rPr lang="tr-TR" sz="2800" b="1" dirty="0">
                <a:solidFill>
                  <a:srgbClr val="0070C0"/>
                </a:solidFill>
              </a:rPr>
              <a:t>aynı basınç altında saf suyun ve çözeltilerin kaynama noktası sıcaklıkları arasında doğrusal bir ilişki bulunduğunu</a:t>
            </a:r>
            <a:r>
              <a:rPr lang="tr-TR" sz="2800" b="1" dirty="0"/>
              <a:t>" ifade etmektedir.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710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>
                <a:solidFill>
                  <a:srgbClr val="FF0000"/>
                </a:solidFill>
              </a:rPr>
              <a:t>doğrusal ilişki</a:t>
            </a:r>
            <a:r>
              <a:rPr lang="tr-TR" sz="2800" b="1" dirty="0"/>
              <a:t>, çok geniş sıcaklık bandında tam geçerli olmasa da, orta düzey sıcaklıklarda yeterli bir geçerlilik taşıdığı kabul edilmektedir. </a:t>
            </a:r>
          </a:p>
        </p:txBody>
      </p:sp>
      <p:sp>
        <p:nvSpPr>
          <p:cNvPr id="6" name="Content Placeholder 13"/>
          <p:cNvSpPr txBox="1">
            <a:spLocks/>
          </p:cNvSpPr>
          <p:nvPr/>
        </p:nvSpPr>
        <p:spPr>
          <a:xfrm>
            <a:off x="1117308" y="2348880"/>
            <a:ext cx="5078677" cy="4104456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Şekilde </a:t>
            </a:r>
            <a:r>
              <a:rPr lang="tr-TR" sz="2800" b="1" dirty="0" err="1">
                <a:solidFill>
                  <a:srgbClr val="00B050"/>
                </a:solidFill>
              </a:rPr>
              <a:t>NaCI</a:t>
            </a:r>
            <a:r>
              <a:rPr lang="tr-TR" sz="2800" b="1" dirty="0">
                <a:solidFill>
                  <a:srgbClr val="00B050"/>
                </a:solidFill>
              </a:rPr>
              <a:t> çözeltilerinde</a:t>
            </a:r>
            <a:r>
              <a:rPr lang="tr-TR" sz="2800" b="1" dirty="0"/>
              <a:t>, kaynama noktası yükseltisi üzerine konsantrasyonun etkisini yansıtan </a:t>
            </a:r>
            <a:r>
              <a:rPr lang="tr-TR" sz="2800" b="1" dirty="0" err="1"/>
              <a:t>Dühring</a:t>
            </a:r>
            <a:r>
              <a:rPr lang="tr-TR" sz="2800" b="1" dirty="0"/>
              <a:t> eğrileri gösterilmiştir. </a:t>
            </a:r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985" y="2450064"/>
            <a:ext cx="4623206" cy="415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Sodyum klorür çözeltisinin </a:t>
            </a:r>
            <a:r>
              <a:rPr lang="tr-TR" sz="2800" b="1" dirty="0"/>
              <a:t>buhar basıncına eşdeğer düzeyde buhar basıncı gösteren gıdalarda kaynama noktası yükseltisinin saptanmasında, daha önce Şekilde verilmiş bulunan </a:t>
            </a:r>
            <a:r>
              <a:rPr lang="tr-TR" sz="2800" b="1" dirty="0" err="1"/>
              <a:t>Dühring</a:t>
            </a:r>
            <a:r>
              <a:rPr lang="tr-TR" sz="2800" b="1" dirty="0"/>
              <a:t> eğrilerinden yararlanılabileceği belirtilmektedir.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3407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Buhar, </a:t>
            </a:r>
            <a:r>
              <a:rPr lang="tr-TR" sz="2800" b="1" dirty="0">
                <a:solidFill>
                  <a:srgbClr val="00B0F0"/>
                </a:solidFill>
              </a:rPr>
              <a:t>sıvı fazdaki suya ısı yüklenmesi </a:t>
            </a:r>
            <a:r>
              <a:rPr lang="tr-TR" sz="2800" b="1" dirty="0"/>
              <a:t>sonucunda, suyun faz değiştirmesiyle oluşmaktadır.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 oluşum, katı, sıvı veya gaz </a:t>
            </a:r>
            <a:r>
              <a:rPr lang="tr-TR" sz="2800" b="1" dirty="0">
                <a:solidFill>
                  <a:srgbClr val="FF0000"/>
                </a:solidFill>
              </a:rPr>
              <a:t>yakıttan yararlanılarak </a:t>
            </a:r>
            <a:r>
              <a:rPr lang="tr-TR" sz="2800" b="1" dirty="0">
                <a:solidFill>
                  <a:srgbClr val="00B050"/>
                </a:solidFill>
              </a:rPr>
              <a:t>buhar jeneratörlerinde </a:t>
            </a:r>
            <a:r>
              <a:rPr lang="tr-TR" sz="2800" b="1" dirty="0"/>
              <a:t>yani; buhar kazanlarında gerçekleştirilir. </a:t>
            </a: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82AA4698-D3B2-4172-9836-FB508CA0F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28" y="3284984"/>
            <a:ext cx="554815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73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5409152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Şekilde ise </a:t>
            </a:r>
            <a:r>
              <a:rPr lang="tr-TR" sz="2800" b="1" dirty="0" err="1">
                <a:solidFill>
                  <a:srgbClr val="00B050"/>
                </a:solidFill>
              </a:rPr>
              <a:t>tamarind</a:t>
            </a:r>
            <a:r>
              <a:rPr lang="tr-TR" sz="2800" b="1" dirty="0">
                <a:solidFill>
                  <a:srgbClr val="00B050"/>
                </a:solidFill>
              </a:rPr>
              <a:t> suyuna</a:t>
            </a:r>
            <a:r>
              <a:rPr lang="tr-TR" sz="2800" b="1" dirty="0"/>
              <a:t> (</a:t>
            </a:r>
            <a:r>
              <a:rPr lang="tr-TR" sz="2800" b="1" i="1" dirty="0" err="1"/>
              <a:t>Tamarindus</a:t>
            </a:r>
            <a:r>
              <a:rPr lang="tr-TR" sz="2800" b="1" i="1" dirty="0"/>
              <a:t> </a:t>
            </a:r>
            <a:r>
              <a:rPr lang="tr-TR" sz="2800" b="1" i="1" dirty="0" err="1"/>
              <a:t>indica</a:t>
            </a:r>
            <a:r>
              <a:rPr lang="tr-TR" sz="2800" b="1" dirty="0"/>
              <a:t> L.) ilişkin </a:t>
            </a:r>
            <a:r>
              <a:rPr lang="tr-TR" sz="2800" b="1" dirty="0" err="1"/>
              <a:t>Dühring</a:t>
            </a:r>
            <a:r>
              <a:rPr lang="tr-TR" sz="2800" b="1" dirty="0"/>
              <a:t> eğrileri verilmiştir.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332656"/>
            <a:ext cx="5074896" cy="46358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1" y="2650561"/>
            <a:ext cx="3096344" cy="267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8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Aynı amaçla farklı konsantrasyonlardaki </a:t>
            </a:r>
            <a:r>
              <a:rPr lang="tr-TR" sz="2800" b="1" dirty="0" err="1"/>
              <a:t>tamarind</a:t>
            </a:r>
            <a:r>
              <a:rPr lang="tr-TR" sz="2800" b="1" dirty="0"/>
              <a:t> suyu ve konsantrelerine ait </a:t>
            </a:r>
            <a:r>
              <a:rPr lang="tr-TR" sz="2800" b="1" dirty="0" err="1"/>
              <a:t>Dühring</a:t>
            </a:r>
            <a:r>
              <a:rPr lang="tr-TR" sz="2800" b="1" dirty="0"/>
              <a:t> eğrilerinden de yararlanılabileceğine kuşku yoktur (Not: </a:t>
            </a:r>
            <a:r>
              <a:rPr lang="tr-TR" sz="2800" b="1" dirty="0" err="1">
                <a:solidFill>
                  <a:srgbClr val="C00000"/>
                </a:solidFill>
              </a:rPr>
              <a:t>Tamarind</a:t>
            </a:r>
            <a:r>
              <a:rPr lang="tr-TR" sz="2800" b="1" dirty="0">
                <a:solidFill>
                  <a:srgbClr val="C00000"/>
                </a:solidFill>
              </a:rPr>
              <a:t> suyu</a:t>
            </a:r>
            <a:r>
              <a:rPr lang="tr-TR" sz="2800" b="1" dirty="0"/>
              <a:t>, Hint hurması veya demir hindi denen tropik bir üründen -</a:t>
            </a:r>
            <a:r>
              <a:rPr lang="tr-TR" sz="2800" b="1" i="1" dirty="0" err="1"/>
              <a:t>Tamarindus</a:t>
            </a:r>
            <a:r>
              <a:rPr lang="tr-TR" sz="2800" b="1" i="1" dirty="0"/>
              <a:t> </a:t>
            </a:r>
            <a:r>
              <a:rPr lang="tr-TR" sz="2800" b="1" i="1" dirty="0" err="1"/>
              <a:t>indica</a:t>
            </a:r>
            <a:r>
              <a:rPr lang="tr-TR" sz="2800" b="1" dirty="0"/>
              <a:t> </a:t>
            </a:r>
            <a:r>
              <a:rPr lang="tr-TR" sz="2800" b="1" dirty="0" err="1"/>
              <a:t>ekstraksiyonla</a:t>
            </a:r>
            <a:r>
              <a:rPr lang="tr-TR" sz="2800" b="1" dirty="0"/>
              <a:t> elde edilen yüksek asit içeriği nedeniyle ekşilik </a:t>
            </a:r>
            <a:r>
              <a:rPr lang="tr-TR" sz="2800" b="1" dirty="0" err="1"/>
              <a:t>ingredienti</a:t>
            </a:r>
            <a:r>
              <a:rPr lang="tr-TR" sz="2800" b="1" dirty="0"/>
              <a:t> olarak yararlanılan bir materyaldir).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0333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508" y="692696"/>
            <a:ext cx="4525516" cy="29415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892" y="692696"/>
            <a:ext cx="4392487" cy="3799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8308" y="3212976"/>
            <a:ext cx="2545761" cy="339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00B0F0"/>
                </a:solidFill>
              </a:rPr>
              <a:t>Suyun sıvı fazdan </a:t>
            </a:r>
            <a:r>
              <a:rPr lang="tr-TR" sz="2800" b="1" dirty="0">
                <a:solidFill>
                  <a:srgbClr val="FF0000"/>
                </a:solidFill>
              </a:rPr>
              <a:t>buhar fazına </a:t>
            </a:r>
            <a:r>
              <a:rPr lang="tr-TR" sz="2800" b="1" dirty="0">
                <a:solidFill>
                  <a:srgbClr val="00B0F0"/>
                </a:solidFill>
              </a:rPr>
              <a:t>dönüşüm olayı </a:t>
            </a:r>
            <a:r>
              <a:rPr lang="tr-TR" sz="2800" b="1" dirty="0"/>
              <a:t>eğer, </a:t>
            </a:r>
            <a:r>
              <a:rPr lang="tr-TR" sz="2800" b="1" dirty="0">
                <a:solidFill>
                  <a:srgbClr val="00B050"/>
                </a:solidFill>
              </a:rPr>
              <a:t>basınç-entalpi ilişkisi ile </a:t>
            </a:r>
            <a:r>
              <a:rPr lang="tr-TR" sz="2800" b="1" dirty="0"/>
              <a:t>ele alınarak bir grafiğe aktarılırsa, Şekilde gösterilmiş bulunan </a:t>
            </a:r>
            <a:r>
              <a:rPr lang="tr-TR" sz="2800" b="1" dirty="0">
                <a:solidFill>
                  <a:srgbClr val="FF0000"/>
                </a:solidFill>
              </a:rPr>
              <a:t>çan şeklindeki grafik elde edilir</a:t>
            </a:r>
            <a:r>
              <a:rPr lang="tr-TR" sz="2800" b="1" dirty="0"/>
              <a:t>. </a:t>
            </a:r>
            <a:endParaRPr lang="en-US" sz="2800" b="1" dirty="0"/>
          </a:p>
        </p:txBody>
      </p:sp>
      <p:pic>
        <p:nvPicPr>
          <p:cNvPr id="3" name="Content Placeholder 1">
            <a:extLst>
              <a:ext uri="{FF2B5EF4-FFF2-40B4-BE49-F238E27FC236}">
                <a16:creationId xmlns:a16="http://schemas.microsoft.com/office/drawing/2014/main" id="{12B52200-900D-46C0-8032-D0C961376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00" y="2492895"/>
            <a:ext cx="5377539" cy="417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5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6057223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Grafiğin </a:t>
            </a:r>
            <a:r>
              <a:rPr lang="tr-TR" sz="2800" b="1" dirty="0">
                <a:solidFill>
                  <a:srgbClr val="00B050"/>
                </a:solidFill>
              </a:rPr>
              <a:t>sol tarafındaki eğri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00B0F0"/>
                </a:solidFill>
              </a:rPr>
              <a:t>doymuş sıvı</a:t>
            </a:r>
            <a:r>
              <a:rPr lang="tr-TR" sz="2800" b="1" dirty="0"/>
              <a:t>" eğrisi, </a:t>
            </a:r>
            <a:r>
              <a:rPr lang="tr-TR" sz="2800" b="1" dirty="0">
                <a:solidFill>
                  <a:srgbClr val="00B050"/>
                </a:solidFill>
              </a:rPr>
              <a:t>sağ </a:t>
            </a:r>
            <a:r>
              <a:rPr lang="tr-TR" sz="2800" b="1" dirty="0"/>
              <a:t>tarafındaki ise "</a:t>
            </a:r>
            <a:r>
              <a:rPr lang="tr-TR" sz="2800" b="1" dirty="0">
                <a:solidFill>
                  <a:srgbClr val="FF0000"/>
                </a:solidFill>
              </a:rPr>
              <a:t>doymuş buhar</a:t>
            </a:r>
            <a:r>
              <a:rPr lang="tr-TR" sz="2800" b="1" dirty="0"/>
              <a:t>" eğrisidir.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00B050"/>
                </a:solidFill>
              </a:rPr>
              <a:t>Doymuş sıvı eğrisinin sol tarafı </a:t>
            </a:r>
            <a:r>
              <a:rPr lang="tr-TR" sz="2800" b="1" dirty="0">
                <a:solidFill>
                  <a:srgbClr val="00B0F0"/>
                </a:solidFill>
              </a:rPr>
              <a:t>sıvı fazı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doymuş buhar eğrisinin sağ tarafı </a:t>
            </a:r>
            <a:r>
              <a:rPr lang="tr-TR" sz="2800" b="1" dirty="0"/>
              <a:t>ise </a:t>
            </a:r>
            <a:r>
              <a:rPr lang="tr-TR" sz="2800" b="1" dirty="0">
                <a:solidFill>
                  <a:srgbClr val="FF0000"/>
                </a:solidFill>
              </a:rPr>
              <a:t>buhar fazını</a:t>
            </a:r>
            <a:r>
              <a:rPr lang="tr-TR" sz="2800" b="1" dirty="0"/>
              <a:t>, iki eğri arası ise </a:t>
            </a:r>
            <a:r>
              <a:rPr lang="tr-TR" sz="2800" b="1" dirty="0">
                <a:solidFill>
                  <a:srgbClr val="7030A0"/>
                </a:solidFill>
              </a:rPr>
              <a:t>sıvı-buhar karışımını </a:t>
            </a:r>
            <a:r>
              <a:rPr lang="tr-TR" sz="2800" b="1" dirty="0"/>
              <a:t>temsil etmektedir. </a:t>
            </a:r>
            <a:endParaRPr lang="en-US" sz="2800" b="1" dirty="0"/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3" y="1456939"/>
            <a:ext cx="4896544" cy="3802900"/>
          </a:xfrm>
          <a:prstGeom prst="rect">
            <a:avLst/>
          </a:prstGeom>
        </p:spPr>
      </p:pic>
      <p:sp>
        <p:nvSpPr>
          <p:cNvPr id="3" name="Konuşma Balonu: Dikdörtgen 2">
            <a:extLst>
              <a:ext uri="{FF2B5EF4-FFF2-40B4-BE49-F238E27FC236}">
                <a16:creationId xmlns:a16="http://schemas.microsoft.com/office/drawing/2014/main" id="{87866754-BB96-43CB-B47B-4BEC87723BE3}"/>
              </a:ext>
            </a:extLst>
          </p:cNvPr>
          <p:cNvSpPr/>
          <p:nvPr/>
        </p:nvSpPr>
        <p:spPr>
          <a:xfrm>
            <a:off x="7534572" y="836712"/>
            <a:ext cx="1584176" cy="620227"/>
          </a:xfrm>
          <a:prstGeom prst="wedgeRectCallout">
            <a:avLst>
              <a:gd name="adj1" fmla="val 49877"/>
              <a:gd name="adj2" fmla="val 18804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>
                <a:solidFill>
                  <a:srgbClr val="00B0F0"/>
                </a:solidFill>
              </a:rPr>
              <a:t>doymuş sıvı</a:t>
            </a:r>
            <a:endParaRPr lang="tr-TR" dirty="0"/>
          </a:p>
        </p:txBody>
      </p:sp>
      <p:sp>
        <p:nvSpPr>
          <p:cNvPr id="6" name="Konuşma Balonu: Dikdörtgen 5">
            <a:extLst>
              <a:ext uri="{FF2B5EF4-FFF2-40B4-BE49-F238E27FC236}">
                <a16:creationId xmlns:a16="http://schemas.microsoft.com/office/drawing/2014/main" id="{148A686C-4881-4B5F-BC32-7587781336FD}"/>
              </a:ext>
            </a:extLst>
          </p:cNvPr>
          <p:cNvSpPr/>
          <p:nvPr/>
        </p:nvSpPr>
        <p:spPr>
          <a:xfrm>
            <a:off x="10414892" y="864122"/>
            <a:ext cx="1584176" cy="620227"/>
          </a:xfrm>
          <a:prstGeom prst="wedgeRectCallout">
            <a:avLst>
              <a:gd name="adj1" fmla="val -13320"/>
              <a:gd name="adj2" fmla="val 17017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doymuş buhar</a:t>
            </a:r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5915AE3-D4DE-4F45-9C00-2C40E487FE38}"/>
              </a:ext>
            </a:extLst>
          </p:cNvPr>
          <p:cNvSpPr/>
          <p:nvPr/>
        </p:nvSpPr>
        <p:spPr>
          <a:xfrm>
            <a:off x="7962974" y="1916832"/>
            <a:ext cx="727371" cy="830997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sıvı fazı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DA47B98-3F3C-46ED-BD09-B13F55F4A77C}"/>
              </a:ext>
            </a:extLst>
          </p:cNvPr>
          <p:cNvSpPr/>
          <p:nvPr/>
        </p:nvSpPr>
        <p:spPr>
          <a:xfrm>
            <a:off x="10942931" y="3645024"/>
            <a:ext cx="10561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>
                <a:solidFill>
                  <a:srgbClr val="FF0000"/>
                </a:solidFill>
              </a:rPr>
              <a:t>buhar fazı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208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6057223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Şekilde verilmiş bulunan grafik üzerindeki örneğin </a:t>
            </a:r>
            <a:r>
              <a:rPr lang="tr-TR" sz="2800" b="1" dirty="0">
                <a:solidFill>
                  <a:srgbClr val="00B0F0"/>
                </a:solidFill>
              </a:rPr>
              <a:t>"A" </a:t>
            </a:r>
            <a:r>
              <a:rPr lang="tr-TR" sz="2800" b="1" dirty="0"/>
              <a:t>noktası, </a:t>
            </a:r>
            <a:r>
              <a:rPr lang="tr-TR" sz="2800" b="1" dirty="0">
                <a:solidFill>
                  <a:srgbClr val="FF0000"/>
                </a:solidFill>
              </a:rPr>
              <a:t>80°C sıcaklık, </a:t>
            </a:r>
            <a:r>
              <a:rPr lang="tr-TR" sz="2800" b="1" dirty="0"/>
              <a:t>yaklaşık </a:t>
            </a:r>
            <a:r>
              <a:rPr lang="tr-TR" sz="2800" b="1" dirty="0">
                <a:solidFill>
                  <a:srgbClr val="00B050"/>
                </a:solidFill>
              </a:rPr>
              <a:t>200 </a:t>
            </a:r>
            <a:r>
              <a:rPr lang="tr-TR" sz="2800" b="1" dirty="0" err="1">
                <a:solidFill>
                  <a:srgbClr val="00B050"/>
                </a:solidFill>
              </a:rPr>
              <a:t>kPa</a:t>
            </a:r>
            <a:r>
              <a:rPr lang="tr-TR" sz="2800" b="1" dirty="0">
                <a:solidFill>
                  <a:srgbClr val="00B050"/>
                </a:solidFill>
              </a:rPr>
              <a:t> basınç </a:t>
            </a:r>
            <a:r>
              <a:rPr lang="tr-TR" sz="2800" b="1" dirty="0"/>
              <a:t>ve yaklaşık </a:t>
            </a:r>
            <a:r>
              <a:rPr lang="tr-TR" sz="2800" b="1" dirty="0">
                <a:solidFill>
                  <a:srgbClr val="C00000"/>
                </a:solidFill>
              </a:rPr>
              <a:t>335 </a:t>
            </a:r>
            <a:r>
              <a:rPr lang="tr-TR" sz="2800" b="1" dirty="0" err="1">
                <a:solidFill>
                  <a:srgbClr val="C00000"/>
                </a:solidFill>
              </a:rPr>
              <a:t>kJ</a:t>
            </a:r>
            <a:r>
              <a:rPr lang="tr-TR" sz="2800" b="1" dirty="0">
                <a:solidFill>
                  <a:srgbClr val="C00000"/>
                </a:solidFill>
              </a:rPr>
              <a:t>/kg entalpi </a:t>
            </a:r>
            <a:r>
              <a:rPr lang="tr-TR" sz="2800" b="1" dirty="0"/>
              <a:t>koşullarını yansıtmaktadır.</a:t>
            </a:r>
            <a:endParaRPr lang="en-US" sz="2800" b="1" dirty="0"/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3" y="1456939"/>
            <a:ext cx="4896544" cy="3802900"/>
          </a:xfrm>
          <a:prstGeom prst="rect">
            <a:avLst/>
          </a:prstGeom>
        </p:spPr>
      </p:pic>
      <p:sp>
        <p:nvSpPr>
          <p:cNvPr id="5" name="Konuşma Balonu: Dikdörtgen 4">
            <a:extLst>
              <a:ext uri="{FF2B5EF4-FFF2-40B4-BE49-F238E27FC236}">
                <a16:creationId xmlns:a16="http://schemas.microsoft.com/office/drawing/2014/main" id="{E30F2BA1-CADB-4C5B-937C-B2973185F8A9}"/>
              </a:ext>
            </a:extLst>
          </p:cNvPr>
          <p:cNvSpPr/>
          <p:nvPr/>
        </p:nvSpPr>
        <p:spPr>
          <a:xfrm>
            <a:off x="7894612" y="1288047"/>
            <a:ext cx="1584176" cy="620227"/>
          </a:xfrm>
          <a:prstGeom prst="wedgeRectCallout">
            <a:avLst>
              <a:gd name="adj1" fmla="val -26432"/>
              <a:gd name="adj2" fmla="val 24801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A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5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6057223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koşullardaki suya</a:t>
            </a:r>
            <a:r>
              <a:rPr lang="tr-TR" sz="2800" b="1" dirty="0">
                <a:solidFill>
                  <a:srgbClr val="00B0F0"/>
                </a:solidFill>
              </a:rPr>
              <a:t>, basınç sabit tutularak </a:t>
            </a:r>
            <a:r>
              <a:rPr lang="tr-TR" sz="2800" b="1" dirty="0">
                <a:solidFill>
                  <a:srgbClr val="FF0000"/>
                </a:solidFill>
              </a:rPr>
              <a:t>bir miktar ısı transfer edilmek suretiyle </a:t>
            </a:r>
            <a:r>
              <a:rPr lang="tr-TR" sz="2800" b="1" dirty="0"/>
              <a:t>sıcaklığı </a:t>
            </a:r>
            <a:r>
              <a:rPr lang="tr-TR" sz="2800" b="1" dirty="0">
                <a:solidFill>
                  <a:srgbClr val="FF0000"/>
                </a:solidFill>
              </a:rPr>
              <a:t>120°C'ye</a:t>
            </a:r>
            <a:r>
              <a:rPr lang="tr-TR" sz="2800" b="1" dirty="0"/>
              <a:t> eriştirilince su, doymuş sıvı eğrisi üzerinde </a:t>
            </a:r>
            <a:r>
              <a:rPr lang="tr-TR" sz="2800" b="1" dirty="0">
                <a:solidFill>
                  <a:srgbClr val="FF0000"/>
                </a:solidFill>
              </a:rPr>
              <a:t>"B"</a:t>
            </a:r>
            <a:r>
              <a:rPr lang="tr-TR" sz="2800" b="1" dirty="0"/>
              <a:t> noktası ile gösterilmiş bulunan koşulları kazanır. </a:t>
            </a:r>
            <a:endParaRPr lang="en-US" sz="2800" b="1" dirty="0"/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3" y="1456939"/>
            <a:ext cx="4896544" cy="3802900"/>
          </a:xfrm>
          <a:prstGeom prst="rect">
            <a:avLst/>
          </a:prstGeom>
        </p:spPr>
      </p:pic>
      <p:sp>
        <p:nvSpPr>
          <p:cNvPr id="6" name="Konuşma Balonu: Dikdörtgen 5">
            <a:extLst>
              <a:ext uri="{FF2B5EF4-FFF2-40B4-BE49-F238E27FC236}">
                <a16:creationId xmlns:a16="http://schemas.microsoft.com/office/drawing/2014/main" id="{025DEDF7-8337-4D0D-ABBD-6281E80882A3}"/>
              </a:ext>
            </a:extLst>
          </p:cNvPr>
          <p:cNvSpPr/>
          <p:nvPr/>
        </p:nvSpPr>
        <p:spPr>
          <a:xfrm>
            <a:off x="7822604" y="977738"/>
            <a:ext cx="1584176" cy="620227"/>
          </a:xfrm>
          <a:prstGeom prst="wedgeRectCallout">
            <a:avLst>
              <a:gd name="adj1" fmla="val -7450"/>
              <a:gd name="adj2" fmla="val 305111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B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773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2099</Words>
  <Application>Microsoft Office PowerPoint</Application>
  <PresentationFormat>Özel</PresentationFormat>
  <Paragraphs>180</Paragraphs>
  <Slides>52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6" baseType="lpstr">
      <vt:lpstr>Arial</vt:lpstr>
      <vt:lpstr>Cambria Math</vt:lpstr>
      <vt:lpstr>Century Gothic</vt:lpstr>
      <vt:lpstr>Books 16x9</vt:lpstr>
      <vt:lpstr>GDM 302  Temel İşlemler II Buharlaştırma 2 2018-2019</vt:lpstr>
      <vt:lpstr>Bu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Doymuş Buhar Tablosu</vt:lpstr>
      <vt:lpstr>PowerPoint Sunusu</vt:lpstr>
      <vt:lpstr>PowerPoint Sunusu</vt:lpstr>
      <vt:lpstr>Örnek 5.1</vt:lpstr>
      <vt:lpstr>Örnek 5.2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5.3 KAYNAMA NOKTASI YÜKSELTİSİ </vt:lpstr>
      <vt:lpstr>PowerPoint Sunusu</vt:lpstr>
      <vt:lpstr>PowerPoint Sunusu</vt:lpstr>
      <vt:lpstr>PowerPoint Sunusu</vt:lpstr>
      <vt:lpstr>PowerPoint Sunusu</vt:lpstr>
      <vt:lpstr>PowerPoint Sunusu</vt:lpstr>
      <vt:lpstr>Örnek 5.3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2019-03-28T12:58:59Z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