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7"/>
  </p:notesMasterIdLst>
  <p:handoutMasterIdLst>
    <p:handoutMasterId r:id="rId58"/>
  </p:handoutMasterIdLst>
  <p:sldIdLst>
    <p:sldId id="264" r:id="rId3"/>
    <p:sldId id="265" r:id="rId4"/>
    <p:sldId id="523" r:id="rId5"/>
    <p:sldId id="396" r:id="rId6"/>
    <p:sldId id="397" r:id="rId7"/>
    <p:sldId id="398" r:id="rId8"/>
    <p:sldId id="399" r:id="rId9"/>
    <p:sldId id="400" r:id="rId10"/>
    <p:sldId id="401" r:id="rId11"/>
    <p:sldId id="524" r:id="rId12"/>
    <p:sldId id="402" r:id="rId13"/>
    <p:sldId id="403" r:id="rId14"/>
    <p:sldId id="404" r:id="rId15"/>
    <p:sldId id="531" r:id="rId16"/>
    <p:sldId id="536" r:id="rId17"/>
    <p:sldId id="405" r:id="rId18"/>
    <p:sldId id="406" r:id="rId19"/>
    <p:sldId id="407" r:id="rId20"/>
    <p:sldId id="408" r:id="rId21"/>
    <p:sldId id="409" r:id="rId22"/>
    <p:sldId id="411" r:id="rId23"/>
    <p:sldId id="525" r:id="rId24"/>
    <p:sldId id="412" r:id="rId25"/>
    <p:sldId id="413" r:id="rId26"/>
    <p:sldId id="414" r:id="rId27"/>
    <p:sldId id="415" r:id="rId28"/>
    <p:sldId id="416" r:id="rId29"/>
    <p:sldId id="526" r:id="rId30"/>
    <p:sldId id="417" r:id="rId31"/>
    <p:sldId id="418" r:id="rId32"/>
    <p:sldId id="532" r:id="rId33"/>
    <p:sldId id="527" r:id="rId34"/>
    <p:sldId id="419" r:id="rId35"/>
    <p:sldId id="535" r:id="rId36"/>
    <p:sldId id="421" r:id="rId37"/>
    <p:sldId id="422" r:id="rId38"/>
    <p:sldId id="423" r:id="rId39"/>
    <p:sldId id="424" r:id="rId40"/>
    <p:sldId id="425" r:id="rId41"/>
    <p:sldId id="426" r:id="rId42"/>
    <p:sldId id="427" r:id="rId43"/>
    <p:sldId id="428" r:id="rId44"/>
    <p:sldId id="429" r:id="rId45"/>
    <p:sldId id="430" r:id="rId46"/>
    <p:sldId id="431" r:id="rId47"/>
    <p:sldId id="533" r:id="rId48"/>
    <p:sldId id="432" r:id="rId49"/>
    <p:sldId id="433" r:id="rId50"/>
    <p:sldId id="434" r:id="rId51"/>
    <p:sldId id="528" r:id="rId52"/>
    <p:sldId id="534" r:id="rId53"/>
    <p:sldId id="435" r:id="rId54"/>
    <p:sldId id="436" r:id="rId55"/>
    <p:sldId id="437" r:id="rId56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Yaza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911" autoAdjust="0"/>
  </p:normalViewPr>
  <p:slideViewPr>
    <p:cSldViewPr showGuides="1">
      <p:cViewPr varScale="1">
        <p:scale>
          <a:sx n="62" d="100"/>
          <a:sy n="62" d="100"/>
        </p:scale>
        <p:origin x="84" y="12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3/28/2019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3/28/2019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http://www.edelmak.com/index.php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221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https://www.muhendisbeyinler.net/sut-tozu-nasil-uretilir/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554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3/28/2019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3/28/2019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3/28/2019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Buharlaştırma I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1869480"/>
            <a:ext cx="7586080" cy="1930400"/>
          </a:xfrm>
        </p:spPr>
        <p:txBody>
          <a:bodyPr>
            <a:normAutofit/>
          </a:bodyPr>
          <a:lstStyle/>
          <a:p>
            <a:pPr marL="1162050" indent="-1162050"/>
            <a:r>
              <a:rPr lang="tr-TR" sz="3600" b="1" dirty="0">
                <a:solidFill>
                  <a:srgbClr val="FF0000"/>
                </a:solidFill>
              </a:rPr>
              <a:t>5.1.2 </a:t>
            </a:r>
            <a:r>
              <a:rPr lang="tr-TR" sz="3600" b="1" dirty="0" err="1">
                <a:solidFill>
                  <a:srgbClr val="FF0000"/>
                </a:solidFill>
              </a:rPr>
              <a:t>Evaporasyonun</a:t>
            </a:r>
            <a:r>
              <a:rPr lang="tr-TR" sz="3600" b="1" dirty="0">
                <a:solidFill>
                  <a:srgbClr val="FF0000"/>
                </a:solidFill>
              </a:rPr>
              <a:t> Başlıca Uygulama Amaç ve Alanları</a:t>
            </a:r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548680"/>
            <a:ext cx="7008574" cy="129698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tr-TR" sz="4400" b="1" dirty="0"/>
              <a:t>5.1 GENEL BİLGİLER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4984909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 err="1"/>
              <a:t>Evaporasyon</a:t>
            </a:r>
            <a:r>
              <a:rPr lang="tr-TR" sz="2800" b="1" dirty="0"/>
              <a:t>, gıda endüstrisinin bazı kollarında kaçınılmaz bir temel işlemdir.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Normalde </a:t>
            </a:r>
            <a:r>
              <a:rPr lang="tr-TR" sz="2800" b="1" dirty="0">
                <a:solidFill>
                  <a:srgbClr val="FF0000"/>
                </a:solidFill>
              </a:rPr>
              <a:t>sıvı halde </a:t>
            </a:r>
            <a:r>
              <a:rPr lang="tr-TR" sz="2800" b="1" dirty="0"/>
              <a:t>bulunan, fakat </a:t>
            </a:r>
            <a:r>
              <a:rPr lang="tr-TR" sz="2800" b="1" dirty="0">
                <a:solidFill>
                  <a:srgbClr val="00B050"/>
                </a:solidFill>
              </a:rPr>
              <a:t>konsantre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7030A0"/>
                </a:solidFill>
              </a:rPr>
              <a:t>tamamen kuru </a:t>
            </a:r>
            <a:r>
              <a:rPr lang="tr-TR" sz="2800" b="1" dirty="0"/>
              <a:t>bir ürüne dönüştürülmüş </a:t>
            </a:r>
            <a:r>
              <a:rPr lang="tr-TR" sz="2800" b="1" dirty="0">
                <a:solidFill>
                  <a:srgbClr val="00B050"/>
                </a:solidFill>
              </a:rPr>
              <a:t>olan gıdaların üretiminin </a:t>
            </a:r>
            <a:r>
              <a:rPr lang="tr-TR" sz="2800" b="1" dirty="0"/>
              <a:t>bir aşamasında, çoğu kez </a:t>
            </a:r>
            <a:r>
              <a:rPr lang="tr-TR" sz="2800" b="1" dirty="0" err="1"/>
              <a:t>evaporasyon</a:t>
            </a:r>
            <a:r>
              <a:rPr lang="tr-TR" sz="2800" b="1" dirty="0"/>
              <a:t> uygulanmaktadır. </a:t>
            </a:r>
          </a:p>
        </p:txBody>
      </p:sp>
    </p:spTree>
    <p:extLst>
      <p:ext uri="{BB962C8B-B14F-4D97-AF65-F5344CB8AC3E}">
        <p14:creationId xmlns:p14="http://schemas.microsoft.com/office/powerpoint/2010/main" val="128197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süt tozu üretiminde </a:t>
            </a:r>
            <a:r>
              <a:rPr lang="tr-TR" sz="2800" b="1" dirty="0"/>
              <a:t>süt, önce belli bir düzeye kadar konsantre edilmekte, daha sonra bu konsantre, </a:t>
            </a:r>
            <a:r>
              <a:rPr lang="tr-TR" sz="2800" b="1" dirty="0">
                <a:solidFill>
                  <a:srgbClr val="FF0000"/>
                </a:solidFill>
              </a:rPr>
              <a:t>uygun bir yöntemle kurutulmaktadır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Yukarıda değinildiği gibi </a:t>
            </a:r>
            <a:r>
              <a:rPr lang="tr-TR" sz="2800" b="1" dirty="0">
                <a:solidFill>
                  <a:srgbClr val="00B0F0"/>
                </a:solidFill>
              </a:rPr>
              <a:t>süt endüstrisinde </a:t>
            </a:r>
            <a:r>
              <a:rPr lang="tr-TR" sz="2800" b="1" dirty="0"/>
              <a:t>de evaporasyon yaygın olarak uygulanmakta ve bu yolla </a:t>
            </a:r>
            <a:r>
              <a:rPr lang="tr-TR" sz="2800" b="1" dirty="0">
                <a:solidFill>
                  <a:srgbClr val="00B050"/>
                </a:solidFill>
              </a:rPr>
              <a:t>konsantre süt üretilmektedir.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564" y="3805436"/>
            <a:ext cx="3312368" cy="28639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268" y="4352874"/>
            <a:ext cx="2433071" cy="23164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5467" y="4352875"/>
            <a:ext cx="2165158" cy="231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5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Konsantre süt, bu şekilde pazarlandığı gibi </a:t>
            </a:r>
            <a:r>
              <a:rPr lang="tr-TR" sz="2800" b="1" dirty="0">
                <a:solidFill>
                  <a:srgbClr val="FF0000"/>
                </a:solidFill>
              </a:rPr>
              <a:t>süt tozu üretiminin başlangıç maddesi </a:t>
            </a:r>
            <a:r>
              <a:rPr lang="tr-TR" sz="2800" b="1" dirty="0"/>
              <a:t>olarak da kullanılmaktadır.</a:t>
            </a:r>
            <a:endParaRPr lang="en-US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765" y="1988840"/>
            <a:ext cx="2719933" cy="43243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9658" y="2531784"/>
            <a:ext cx="6153150" cy="3238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01924" y="5810923"/>
            <a:ext cx="3374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Süt tozu Nasıl Üretilir?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681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/>
              <a:t>Evaporasyonun</a:t>
            </a:r>
            <a:r>
              <a:rPr lang="tr-TR" sz="2800" b="1" dirty="0"/>
              <a:t> uygulandığı gıdaların başında </a:t>
            </a:r>
            <a:r>
              <a:rPr lang="tr-TR" sz="2800" b="1" dirty="0">
                <a:solidFill>
                  <a:srgbClr val="00B050"/>
                </a:solidFill>
              </a:rPr>
              <a:t>meyve suları </a:t>
            </a:r>
            <a:r>
              <a:rPr lang="tr-TR" sz="2800" b="1" dirty="0"/>
              <a:t>gelmektedir.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Seyreltik nitelikte ürünler </a:t>
            </a:r>
            <a:r>
              <a:rPr lang="tr-TR" sz="2800" b="1" dirty="0"/>
              <a:t>olan meyve suları, evaporasyonla konsantre edilerek, </a:t>
            </a:r>
            <a:r>
              <a:rPr lang="tr-TR" sz="2800" b="1" dirty="0">
                <a:solidFill>
                  <a:srgbClr val="00B050"/>
                </a:solidFill>
              </a:rPr>
              <a:t>bozulmaya dirençli stabil nitelikte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depolanma ve taşınması daha ekonomik </a:t>
            </a:r>
            <a:r>
              <a:rPr lang="tr-TR" sz="2800" b="1" dirty="0"/>
              <a:t>ürünlere dönüştürülmektedir. </a:t>
            </a:r>
          </a:p>
        </p:txBody>
      </p:sp>
      <p:sp>
        <p:nvSpPr>
          <p:cNvPr id="2" name="Rectangle 1"/>
          <p:cNvSpPr/>
          <p:nvPr/>
        </p:nvSpPr>
        <p:spPr>
          <a:xfrm>
            <a:off x="6753476" y="4869160"/>
            <a:ext cx="39581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Meyve nektarının Üretimi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028" name="Picture 4" descr="Image result for meyve suları">
            <a:extLst>
              <a:ext uri="{FF2B5EF4-FFF2-40B4-BE49-F238E27FC236}">
                <a16:creationId xmlns:a16="http://schemas.microsoft.com/office/drawing/2014/main" id="{A472FA89-9D4E-4A6F-810E-FFDB63550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681" y="4437112"/>
            <a:ext cx="4325128" cy="230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0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Reçel ve marmelat </a:t>
            </a:r>
            <a:r>
              <a:rPr lang="tr-TR" sz="2800" b="1" dirty="0"/>
              <a:t>gibi gıdaların üretimi de, </a:t>
            </a:r>
            <a:r>
              <a:rPr lang="tr-TR" sz="2800" b="1" dirty="0" err="1"/>
              <a:t>evaporasyonun</a:t>
            </a:r>
            <a:r>
              <a:rPr lang="tr-TR" sz="2800" b="1" dirty="0"/>
              <a:t> uygulandığı bir diğer alandır.</a:t>
            </a:r>
          </a:p>
        </p:txBody>
      </p:sp>
      <p:pic>
        <p:nvPicPr>
          <p:cNvPr id="2052" name="Picture 4" descr="Image result for Reçel ve marmelat üretimi">
            <a:extLst>
              <a:ext uri="{FF2B5EF4-FFF2-40B4-BE49-F238E27FC236}">
                <a16:creationId xmlns:a16="http://schemas.microsoft.com/office/drawing/2014/main" id="{EDE2BD30-E529-4179-A1B1-71826E275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09" y="2160200"/>
            <a:ext cx="532859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Ä°lgili resim">
            <a:extLst>
              <a:ext uri="{FF2B5EF4-FFF2-40B4-BE49-F238E27FC236}">
                <a16:creationId xmlns:a16="http://schemas.microsoft.com/office/drawing/2014/main" id="{5CB7A8E1-0E36-4FBA-8D11-4B1A02473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089" y="2160200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59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 err="1"/>
              <a:t>Evaporasyon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şeker endüstrisinin </a:t>
            </a:r>
            <a:r>
              <a:rPr lang="tr-TR" sz="2800" b="1" dirty="0"/>
              <a:t>temel işlemlerinin başında gelmektedir.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Bilindiği gibi şeker (sakaroz), </a:t>
            </a:r>
            <a:r>
              <a:rPr lang="tr-TR" sz="2800" b="1" dirty="0">
                <a:solidFill>
                  <a:srgbClr val="FF0000"/>
                </a:solidFill>
              </a:rPr>
              <a:t>şeker kamışı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00B050"/>
                </a:solidFill>
              </a:rPr>
              <a:t>şeker pancarından </a:t>
            </a:r>
            <a:r>
              <a:rPr lang="tr-TR" sz="2800" b="1" dirty="0">
                <a:solidFill>
                  <a:srgbClr val="00B0F0"/>
                </a:solidFill>
              </a:rPr>
              <a:t>sıcak su ile </a:t>
            </a:r>
            <a:r>
              <a:rPr lang="tr-TR" sz="2800" b="1" dirty="0" err="1">
                <a:solidFill>
                  <a:srgbClr val="00B0F0"/>
                </a:solidFill>
              </a:rPr>
              <a:t>ekstrakte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edilmekte, elde edilen </a:t>
            </a:r>
            <a:r>
              <a:rPr lang="tr-TR" sz="2800" b="1" dirty="0" err="1"/>
              <a:t>ekstrakt</a:t>
            </a:r>
            <a:r>
              <a:rPr lang="tr-TR" sz="2800" b="1" dirty="0"/>
              <a:t> (</a:t>
            </a:r>
            <a:r>
              <a:rPr lang="tr-TR" sz="2800" b="1" dirty="0">
                <a:solidFill>
                  <a:srgbClr val="7030A0"/>
                </a:solidFill>
              </a:rPr>
              <a:t>şurup</a:t>
            </a:r>
            <a:r>
              <a:rPr lang="tr-TR" sz="2800" b="1" dirty="0"/>
              <a:t>) </a:t>
            </a:r>
            <a:r>
              <a:rPr lang="tr-TR" sz="2800" b="1" dirty="0" err="1">
                <a:solidFill>
                  <a:srgbClr val="FF0000"/>
                </a:solidFill>
              </a:rPr>
              <a:t>evaporasyonla</a:t>
            </a:r>
            <a:r>
              <a:rPr lang="tr-TR" sz="2800" b="1" dirty="0">
                <a:solidFill>
                  <a:srgbClr val="FF0000"/>
                </a:solidFill>
              </a:rPr>
              <a:t>, </a:t>
            </a:r>
            <a:r>
              <a:rPr lang="tr-TR" sz="2800" b="1" dirty="0" err="1">
                <a:solidFill>
                  <a:srgbClr val="FF0000"/>
                </a:solidFill>
              </a:rPr>
              <a:t>kristalizasyonun</a:t>
            </a:r>
            <a:r>
              <a:rPr lang="tr-TR" sz="2800" b="1" dirty="0">
                <a:solidFill>
                  <a:srgbClr val="FF0000"/>
                </a:solidFill>
              </a:rPr>
              <a:t> gerçekleşebileceği </a:t>
            </a:r>
            <a:r>
              <a:rPr lang="tr-TR" sz="2800" b="1" dirty="0"/>
              <a:t>aşırı doyuma ulaşılıncaya kadar konsantre edilmektedir.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6179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Aynı şekilde </a:t>
            </a:r>
            <a:r>
              <a:rPr lang="tr-TR" sz="2800" b="1" dirty="0">
                <a:solidFill>
                  <a:srgbClr val="FF0000"/>
                </a:solidFill>
              </a:rPr>
              <a:t>malt ve </a:t>
            </a:r>
            <a:r>
              <a:rPr lang="tr-TR" sz="2800" b="1" dirty="0" err="1">
                <a:solidFill>
                  <a:srgbClr val="FF0000"/>
                </a:solidFill>
              </a:rPr>
              <a:t>glukoz</a:t>
            </a:r>
            <a:r>
              <a:rPr lang="tr-TR" sz="2800" b="1" dirty="0">
                <a:solidFill>
                  <a:srgbClr val="FF0000"/>
                </a:solidFill>
              </a:rPr>
              <a:t> şurupları</a:t>
            </a:r>
            <a:r>
              <a:rPr lang="tr-TR" sz="2800" b="1" dirty="0"/>
              <a:t>, çözelti halindeki </a:t>
            </a:r>
            <a:r>
              <a:rPr lang="tr-TR" sz="2800" b="1" dirty="0">
                <a:solidFill>
                  <a:srgbClr val="00B050"/>
                </a:solidFill>
              </a:rPr>
              <a:t>arpa ve mısır nişastalarının </a:t>
            </a:r>
            <a:r>
              <a:rPr lang="tr-TR" sz="2800" b="1" dirty="0" err="1">
                <a:solidFill>
                  <a:srgbClr val="00B0F0"/>
                </a:solidFill>
              </a:rPr>
              <a:t>enzimatik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 err="1">
                <a:solidFill>
                  <a:srgbClr val="00B0F0"/>
                </a:solidFill>
              </a:rPr>
              <a:t>hidrolizasyonu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sonunda, </a:t>
            </a:r>
            <a:r>
              <a:rPr lang="tr-TR" sz="2800" b="1" dirty="0" err="1"/>
              <a:t>evaporasyonla</a:t>
            </a:r>
            <a:r>
              <a:rPr lang="tr-TR" sz="2800" b="1" dirty="0"/>
              <a:t> konsantre edilmek suretiyle üretilmektedir.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Diğer taraftan </a:t>
            </a:r>
            <a:r>
              <a:rPr lang="tr-TR" sz="2800" b="1" dirty="0">
                <a:solidFill>
                  <a:srgbClr val="00B050"/>
                </a:solidFill>
              </a:rPr>
              <a:t>sebze </a:t>
            </a:r>
            <a:r>
              <a:rPr lang="tr-TR" sz="2800" b="1" dirty="0" err="1">
                <a:solidFill>
                  <a:srgbClr val="00B050"/>
                </a:solidFill>
              </a:rPr>
              <a:t>pulplarının</a:t>
            </a:r>
            <a:r>
              <a:rPr lang="tr-TR" sz="2800" b="1" dirty="0">
                <a:solidFill>
                  <a:srgbClr val="00B050"/>
                </a:solidFill>
              </a:rPr>
              <a:t> konsantre</a:t>
            </a:r>
            <a:r>
              <a:rPr lang="tr-TR" sz="2800" b="1" dirty="0"/>
              <a:t> edilmelerinde </a:t>
            </a:r>
            <a:r>
              <a:rPr lang="tr-TR" sz="2800" b="1" dirty="0" err="1"/>
              <a:t>evaporasyondan</a:t>
            </a:r>
            <a:r>
              <a:rPr lang="tr-TR" sz="2800" b="1" dirty="0"/>
              <a:t> yaygın olarak yararlanılmaktadır.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Bunun en tipik örneği, domates </a:t>
            </a:r>
            <a:r>
              <a:rPr lang="tr-TR" sz="2800" b="1" dirty="0" err="1"/>
              <a:t>pulpundan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domates püresi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domates salçası </a:t>
            </a:r>
            <a:r>
              <a:rPr lang="tr-TR" sz="2800" b="1" dirty="0"/>
              <a:t>üretimidir. </a:t>
            </a:r>
          </a:p>
        </p:txBody>
      </p:sp>
    </p:spTree>
    <p:extLst>
      <p:ext uri="{BB962C8B-B14F-4D97-AF65-F5344CB8AC3E}">
        <p14:creationId xmlns:p14="http://schemas.microsoft.com/office/powerpoint/2010/main" val="375272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68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00B0F0"/>
                </a:solidFill>
              </a:rPr>
              <a:t>Sıvı gıdaların </a:t>
            </a:r>
            <a:r>
              <a:rPr lang="tr-TR" sz="2800" b="1" dirty="0" err="1">
                <a:solidFill>
                  <a:srgbClr val="FF0000"/>
                </a:solidFill>
              </a:rPr>
              <a:t>evaporasyon</a:t>
            </a:r>
            <a:r>
              <a:rPr lang="tr-TR" sz="2800" b="1" dirty="0"/>
              <a:t> yöntemiyle konsantrasyonu sonucunda, </a:t>
            </a:r>
            <a:r>
              <a:rPr lang="tr-TR" sz="2800" b="1" dirty="0">
                <a:solidFill>
                  <a:srgbClr val="00B050"/>
                </a:solidFill>
              </a:rPr>
              <a:t>istenen düzeyde çözünmüş madde </a:t>
            </a:r>
            <a:r>
              <a:rPr lang="tr-TR" sz="2800" b="1" dirty="0"/>
              <a:t>içeren konsantreler üretilmektedir.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Konsantre üretiminin </a:t>
            </a:r>
            <a:r>
              <a:rPr lang="tr-TR" sz="2800" b="1" dirty="0">
                <a:solidFill>
                  <a:srgbClr val="FF0000"/>
                </a:solidFill>
              </a:rPr>
              <a:t>farklı amaçları </a:t>
            </a:r>
            <a:r>
              <a:rPr lang="tr-TR" sz="2800" b="1" dirty="0"/>
              <a:t>vardır.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00B050"/>
                </a:solidFill>
              </a:rPr>
              <a:t>Sıvı gıdaların konsantre </a:t>
            </a:r>
            <a:r>
              <a:rPr lang="tr-TR" sz="2800" b="1" dirty="0"/>
              <a:t>edilerek </a:t>
            </a:r>
            <a:r>
              <a:rPr lang="tr-TR" sz="2800" b="1" dirty="0">
                <a:solidFill>
                  <a:srgbClr val="00B0F0"/>
                </a:solidFill>
              </a:rPr>
              <a:t>ağırlık ve hacminin azaltılması</a:t>
            </a:r>
            <a:r>
              <a:rPr lang="tr-TR" sz="2800" b="1" dirty="0"/>
              <a:t> ve böylece </a:t>
            </a:r>
            <a:r>
              <a:rPr lang="tr-TR" sz="2800" b="1" dirty="0">
                <a:solidFill>
                  <a:srgbClr val="FF0000"/>
                </a:solidFill>
              </a:rPr>
              <a:t>ambalajlama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depolama ve taşıma </a:t>
            </a:r>
            <a:r>
              <a:rPr lang="tr-TR" sz="2800" b="1" dirty="0"/>
              <a:t>giderlerinin düşürülmesi öncelikli amaçlardır.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800" dirty="0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7A72903F-6454-44B7-A959-39A69D9FA24B}"/>
              </a:ext>
            </a:extLst>
          </p:cNvPr>
          <p:cNvSpPr/>
          <p:nvPr/>
        </p:nvSpPr>
        <p:spPr>
          <a:xfrm>
            <a:off x="322333" y="3717032"/>
            <a:ext cx="75854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0" b="1" dirty="0">
                <a:solidFill>
                  <a:srgbClr val="7030A0"/>
                </a:solidFill>
              </a:rPr>
              <a:t>1</a:t>
            </a:r>
            <a:endParaRPr lang="tr-TR" sz="8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49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Örneğin, </a:t>
            </a:r>
            <a:r>
              <a:rPr lang="tr-TR" sz="2800" b="1" dirty="0">
                <a:solidFill>
                  <a:srgbClr val="FF0000"/>
                </a:solidFill>
              </a:rPr>
              <a:t>%12 </a:t>
            </a:r>
            <a:r>
              <a:rPr lang="tr-TR" sz="2800" b="1" dirty="0"/>
              <a:t>dolaylarında </a:t>
            </a:r>
            <a:r>
              <a:rPr lang="tr-TR" sz="2800" b="1" dirty="0">
                <a:solidFill>
                  <a:srgbClr val="FF0000"/>
                </a:solidFill>
              </a:rPr>
              <a:t>çözünmüş kuru madde içeren elma suyunun </a:t>
            </a:r>
            <a:r>
              <a:rPr lang="tr-TR" sz="2800" b="1" dirty="0">
                <a:solidFill>
                  <a:srgbClr val="00B050"/>
                </a:solidFill>
              </a:rPr>
              <a:t>%69 kuru madde içeriğine kadar konsantre </a:t>
            </a:r>
            <a:r>
              <a:rPr lang="tr-TR" sz="2800" b="1" dirty="0"/>
              <a:t>edilmesiyle, </a:t>
            </a:r>
            <a:r>
              <a:rPr lang="tr-TR" sz="2800" b="1" dirty="0">
                <a:solidFill>
                  <a:srgbClr val="00B0F0"/>
                </a:solidFill>
              </a:rPr>
              <a:t>hacmi ve ağırlığı yaklaşık %80-85 oranında azaltılabilmektedir.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Sıvı gıdaların konsantreye işlenmesinde </a:t>
            </a:r>
            <a:r>
              <a:rPr lang="tr-TR" sz="2800" b="1" dirty="0">
                <a:solidFill>
                  <a:srgbClr val="FF0000"/>
                </a:solidFill>
              </a:rPr>
              <a:t>diğer bazı amaçlar </a:t>
            </a:r>
            <a:r>
              <a:rPr lang="tr-TR" sz="2800" b="1" dirty="0"/>
              <a:t>da söz konusudur.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Bunlardan birisi, </a:t>
            </a:r>
            <a:r>
              <a:rPr lang="tr-TR" sz="2800" b="1" dirty="0" err="1"/>
              <a:t>evaporasyonun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başka bir prosesin ön işlemi</a:t>
            </a:r>
            <a:r>
              <a:rPr lang="tr-TR" sz="2800" b="1" dirty="0"/>
              <a:t> olarak uygulanmasıdır.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endParaRPr lang="tr-TR" sz="2800" b="1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F4811C6-6F9C-4BEE-924B-70E33B707D32}"/>
              </a:ext>
            </a:extLst>
          </p:cNvPr>
          <p:cNvSpPr/>
          <p:nvPr/>
        </p:nvSpPr>
        <p:spPr>
          <a:xfrm>
            <a:off x="358768" y="4365104"/>
            <a:ext cx="75854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0" b="1" dirty="0">
                <a:solidFill>
                  <a:srgbClr val="7030A0"/>
                </a:solidFill>
              </a:rPr>
              <a:t>2</a:t>
            </a:r>
            <a:endParaRPr lang="tr-TR" sz="8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73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5.1 GENEL BİLGİLER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5.1.1 Konsantrasyon Yöntemleri 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5.1.2 </a:t>
            </a:r>
            <a:r>
              <a:rPr lang="tr-TR" sz="2800" b="1" dirty="0" err="1"/>
              <a:t>Evaporasyonun</a:t>
            </a:r>
            <a:r>
              <a:rPr lang="tr-TR" sz="2800" b="1" dirty="0"/>
              <a:t> Başlıca Uygulama Amaç ve Alanları 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5.1.3 </a:t>
            </a:r>
            <a:r>
              <a:rPr lang="tr-TR" sz="2800" b="1" dirty="0" err="1"/>
              <a:t>Evaporasyonun</a:t>
            </a:r>
            <a:r>
              <a:rPr lang="tr-TR" sz="2800" b="1" dirty="0"/>
              <a:t> Fiziksel Dayanakları 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5.1.4 Vakum Altında </a:t>
            </a:r>
            <a:r>
              <a:rPr lang="tr-TR" sz="2800" b="1" dirty="0" err="1"/>
              <a:t>Evaporasyon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5.1.5 </a:t>
            </a:r>
            <a:r>
              <a:rPr lang="tr-TR" sz="2800" b="1" dirty="0" err="1"/>
              <a:t>Evaporasyona</a:t>
            </a:r>
            <a:r>
              <a:rPr lang="tr-TR" sz="2800" b="1" dirty="0"/>
              <a:t> ilişkin Bazı Tanımlar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kurutulması </a:t>
            </a:r>
            <a:r>
              <a:rPr lang="tr-TR" sz="2800" b="1" dirty="0"/>
              <a:t>öngörülen sıvı bir gıdanın önce evaporasyonla konsantre edilmesi, daha sonra elde edilen bu </a:t>
            </a:r>
            <a:r>
              <a:rPr lang="tr-TR" sz="2800" b="1" dirty="0">
                <a:solidFill>
                  <a:srgbClr val="00B050"/>
                </a:solidFill>
              </a:rPr>
              <a:t>konsantrenin kurutulması </a:t>
            </a:r>
            <a:r>
              <a:rPr lang="tr-TR" sz="2800" b="1" dirty="0"/>
              <a:t>çoğu zaman uygulanan bir yöntemdir.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00B050"/>
                </a:solidFill>
              </a:rPr>
              <a:t>Bu yolla</a:t>
            </a:r>
            <a:r>
              <a:rPr lang="tr-TR" sz="2800" b="1" dirty="0"/>
              <a:t>, doğrudan kurutmaya kıyasla </a:t>
            </a:r>
            <a:r>
              <a:rPr lang="tr-TR" sz="2800" b="1" dirty="0">
                <a:solidFill>
                  <a:srgbClr val="00B050"/>
                </a:solidFill>
              </a:rPr>
              <a:t>önemli düzeyde enerji tasarrufu</a:t>
            </a:r>
            <a:r>
              <a:rPr lang="tr-TR" sz="2800" b="1" dirty="0"/>
              <a:t> sağlanabilmektedir.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0070C0"/>
                </a:solidFill>
              </a:rPr>
              <a:t>Domates tozu üretiminde</a:t>
            </a:r>
            <a:r>
              <a:rPr lang="tr-TR" sz="2800" b="1" dirty="0"/>
              <a:t>, domates </a:t>
            </a:r>
            <a:r>
              <a:rPr lang="tr-TR" sz="2800" b="1" dirty="0" err="1"/>
              <a:t>pulpunun</a:t>
            </a:r>
            <a:r>
              <a:rPr lang="tr-TR" sz="2800" b="1" dirty="0"/>
              <a:t> önce konsantre edilmesi, sonra bu </a:t>
            </a:r>
            <a:r>
              <a:rPr lang="tr-TR" sz="2800" b="1" dirty="0" err="1"/>
              <a:t>pulp</a:t>
            </a:r>
            <a:r>
              <a:rPr lang="tr-TR" sz="2800" b="1" dirty="0"/>
              <a:t> konsantresinin bir başka yöntemle kurutulması, buna önemli bir örnektir.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922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Diğer taraftan, düşük konsantrasyondaki bazı sıvı gıdalar yüksek bir </a:t>
            </a:r>
            <a:r>
              <a:rPr lang="tr-TR" sz="2800" b="1" dirty="0">
                <a:solidFill>
                  <a:srgbClr val="FF0000"/>
                </a:solidFill>
              </a:rPr>
              <a:t>kuru madde düzeyine kadar konsantre </a:t>
            </a:r>
            <a:r>
              <a:rPr lang="tr-TR" sz="2800" b="1" dirty="0"/>
              <a:t>edilince, </a:t>
            </a:r>
            <a:r>
              <a:rPr lang="tr-TR" sz="2800" b="1" dirty="0">
                <a:solidFill>
                  <a:srgbClr val="00B0F0"/>
                </a:solidFill>
              </a:rPr>
              <a:t>su aktivite (</a:t>
            </a:r>
            <a:r>
              <a:rPr lang="tr-TR" sz="2800" b="1" dirty="0" err="1">
                <a:solidFill>
                  <a:srgbClr val="00B0F0"/>
                </a:solidFill>
              </a:rPr>
              <a:t>a</a:t>
            </a:r>
            <a:r>
              <a:rPr lang="tr-TR" sz="2800" b="1" baseline="-25000" dirty="0" err="1">
                <a:solidFill>
                  <a:srgbClr val="00B0F0"/>
                </a:solidFill>
              </a:rPr>
              <a:t>w</a:t>
            </a:r>
            <a:r>
              <a:rPr lang="tr-TR" sz="2800" b="1" dirty="0">
                <a:solidFill>
                  <a:srgbClr val="00B0F0"/>
                </a:solidFill>
              </a:rPr>
              <a:t>) değerlerinin düşmesi </a:t>
            </a:r>
            <a:r>
              <a:rPr lang="tr-TR" sz="2800" b="1" dirty="0"/>
              <a:t>sonucunda </a:t>
            </a:r>
            <a:r>
              <a:rPr lang="tr-TR" sz="2800" b="1" dirty="0" err="1">
                <a:solidFill>
                  <a:srgbClr val="00B050"/>
                </a:solidFill>
              </a:rPr>
              <a:t>mikroblyolojik</a:t>
            </a:r>
            <a:r>
              <a:rPr lang="tr-TR" sz="2800" b="1" dirty="0">
                <a:solidFill>
                  <a:srgbClr val="00B050"/>
                </a:solidFill>
              </a:rPr>
              <a:t> bozulmalar açısından büyük bir </a:t>
            </a:r>
            <a:r>
              <a:rPr lang="tr-TR" sz="2800" b="1" dirty="0" err="1">
                <a:solidFill>
                  <a:srgbClr val="00B050"/>
                </a:solidFill>
              </a:rPr>
              <a:t>stabilite</a:t>
            </a:r>
            <a:r>
              <a:rPr lang="tr-TR" sz="2800" b="1" dirty="0">
                <a:solidFill>
                  <a:srgbClr val="00B050"/>
                </a:solidFill>
              </a:rPr>
              <a:t> kazanmaktadırlar.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Meyve sularının </a:t>
            </a:r>
            <a:r>
              <a:rPr lang="tr-TR" sz="2800" b="1" dirty="0"/>
              <a:t>%69-70 kuru madde düzeyine kadar konsantre edilmeleriyle sağlanan bu </a:t>
            </a:r>
            <a:r>
              <a:rPr lang="tr-TR" sz="2800" b="1" dirty="0" err="1"/>
              <a:t>stabilite</a:t>
            </a:r>
            <a:r>
              <a:rPr lang="tr-TR" sz="2800" b="1" dirty="0"/>
              <a:t>, </a:t>
            </a:r>
            <a:r>
              <a:rPr lang="tr-TR" sz="2800" b="1" dirty="0" err="1"/>
              <a:t>evaporasyonun</a:t>
            </a:r>
            <a:r>
              <a:rPr lang="tr-TR" sz="2800" b="1" dirty="0"/>
              <a:t> temel amaçlarından birini oluşturmaktadır. </a:t>
            </a:r>
            <a:endParaRPr lang="en-US" sz="2800" b="1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435E9FC-8F1E-45E9-A8E1-86DBC23E4F75}"/>
              </a:ext>
            </a:extLst>
          </p:cNvPr>
          <p:cNvSpPr/>
          <p:nvPr/>
        </p:nvSpPr>
        <p:spPr>
          <a:xfrm>
            <a:off x="534891" y="908720"/>
            <a:ext cx="75854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0" b="1" dirty="0">
                <a:solidFill>
                  <a:srgbClr val="7030A0"/>
                </a:solidFill>
              </a:rPr>
              <a:t>3</a:t>
            </a:r>
            <a:endParaRPr lang="tr-TR" sz="8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41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1797472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r>
              <a:rPr lang="tr-TR" sz="3600" b="1" dirty="0">
                <a:solidFill>
                  <a:srgbClr val="7030A0"/>
                </a:solidFill>
              </a:rPr>
              <a:t>5.1.3 </a:t>
            </a:r>
            <a:r>
              <a:rPr lang="tr-TR" sz="3600" b="1" dirty="0" err="1">
                <a:solidFill>
                  <a:srgbClr val="7030A0"/>
                </a:solidFill>
              </a:rPr>
              <a:t>Evaporasyonun</a:t>
            </a:r>
            <a:r>
              <a:rPr lang="tr-TR" sz="3600" b="1" dirty="0">
                <a:solidFill>
                  <a:srgbClr val="7030A0"/>
                </a:solidFill>
              </a:rPr>
              <a:t> Fiziksel Dayanakları</a:t>
            </a:r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476672"/>
            <a:ext cx="7008574" cy="129698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tr-TR" sz="4400" b="1" dirty="0"/>
              <a:t>5.1 GENEL BİLGİLER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598890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/>
              <a:t>Evaporasyon</a:t>
            </a:r>
            <a:r>
              <a:rPr lang="tr-TR" sz="2800" b="1" dirty="0"/>
              <a:t>, "</a:t>
            </a:r>
            <a:r>
              <a:rPr lang="tr-TR" sz="2800" b="1" dirty="0">
                <a:solidFill>
                  <a:srgbClr val="FF0000"/>
                </a:solidFill>
              </a:rPr>
              <a:t>bir sıvının buhar fazına dönüşmesini</a:t>
            </a:r>
            <a:r>
              <a:rPr lang="tr-TR" sz="2800" b="1" dirty="0"/>
              <a:t>" tanımlayan bir olaydır.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Olayı irdeleyebilmek için </a:t>
            </a:r>
            <a:r>
              <a:rPr lang="tr-TR" sz="2800" b="1" dirty="0">
                <a:solidFill>
                  <a:srgbClr val="00B0F0"/>
                </a:solidFill>
              </a:rPr>
              <a:t>vakuma dayanıklı</a:t>
            </a:r>
            <a:r>
              <a:rPr lang="tr-TR" sz="2800" b="1" dirty="0"/>
              <a:t>, tam </a:t>
            </a:r>
            <a:r>
              <a:rPr lang="tr-TR" sz="2800" b="1" dirty="0">
                <a:solidFill>
                  <a:srgbClr val="FF0000"/>
                </a:solidFill>
              </a:rPr>
              <a:t>olarak ısı yalıtımı </a:t>
            </a:r>
            <a:r>
              <a:rPr lang="tr-TR" sz="2800" b="1" dirty="0"/>
              <a:t>yapılmış ve </a:t>
            </a:r>
            <a:r>
              <a:rPr lang="tr-TR" sz="2800" b="1" dirty="0">
                <a:solidFill>
                  <a:srgbClr val="00B050"/>
                </a:solidFill>
              </a:rPr>
              <a:t>içinde bir miktar su </a:t>
            </a:r>
            <a:r>
              <a:rPr lang="tr-TR" sz="2800" b="1" dirty="0"/>
              <a:t>bulunan metal bir balon düşünelim.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Bir </a:t>
            </a:r>
            <a:r>
              <a:rPr lang="tr-TR" sz="2800" b="1" dirty="0">
                <a:solidFill>
                  <a:srgbClr val="0070C0"/>
                </a:solidFill>
              </a:rPr>
              <a:t>vakum pompası </a:t>
            </a:r>
            <a:r>
              <a:rPr lang="tr-TR" sz="2800" b="1" dirty="0"/>
              <a:t>ile balondaki </a:t>
            </a:r>
            <a:r>
              <a:rPr lang="tr-TR" sz="2800" b="1" dirty="0">
                <a:solidFill>
                  <a:srgbClr val="00B050"/>
                </a:solidFill>
              </a:rPr>
              <a:t>havanın tamamen uzaklaştırılmasından sonra </a:t>
            </a:r>
            <a:r>
              <a:rPr lang="tr-TR" sz="2800" b="1" dirty="0"/>
              <a:t>ağzının </a:t>
            </a:r>
            <a:r>
              <a:rPr lang="tr-TR" sz="2800" b="1" dirty="0" err="1"/>
              <a:t>hermetik</a:t>
            </a:r>
            <a:r>
              <a:rPr lang="tr-TR" sz="2800" b="1" dirty="0"/>
              <a:t> olarak kapatıldığını varsayarsak, </a:t>
            </a:r>
            <a:r>
              <a:rPr lang="tr-TR" sz="2800" b="1" dirty="0">
                <a:solidFill>
                  <a:srgbClr val="FF0000"/>
                </a:solidFill>
              </a:rPr>
              <a:t>balon içinde </a:t>
            </a:r>
            <a:r>
              <a:rPr lang="tr-TR" sz="2800" b="1" dirty="0"/>
              <a:t>şu şekilde bir olay gerçekleşir: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5909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Balondaki su yavaş yavaş buharlaşarak</a:t>
            </a:r>
            <a:r>
              <a:rPr lang="tr-TR" sz="2800" b="1" dirty="0"/>
              <a:t>, üstteki boşluğa yayılır ve balonda gittikçe artan bir basınç oluşmaya başlar.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00B050"/>
                </a:solidFill>
              </a:rPr>
              <a:t>Sonunda balon boşluğu</a:t>
            </a:r>
            <a:r>
              <a:rPr lang="tr-TR" sz="2800" b="1" dirty="0"/>
              <a:t>, balonun sabit olarak tutulan sıcaklığında </a:t>
            </a:r>
            <a:r>
              <a:rPr lang="tr-TR" sz="2800" b="1" dirty="0">
                <a:solidFill>
                  <a:srgbClr val="00B0F0"/>
                </a:solidFill>
              </a:rPr>
              <a:t>buhara doyar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Ancak suyun buharlaşması durmaz.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 noktadan itibaren, belli bir zaman diliminde </a:t>
            </a:r>
            <a:r>
              <a:rPr lang="tr-TR" sz="2800" b="1" dirty="0">
                <a:solidFill>
                  <a:srgbClr val="00B0F0"/>
                </a:solidFill>
              </a:rPr>
              <a:t>kaç molekül su buhar fazına dönüşüyorsa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aynı miktarda buhar sıvı faza geri döner</a:t>
            </a:r>
            <a:r>
              <a:rPr lang="tr-TR" sz="2800" b="1" dirty="0"/>
              <a:t>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8337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Bu durum</a:t>
            </a:r>
            <a:r>
              <a:rPr lang="tr-TR" sz="2800" b="1" dirty="0"/>
              <a:t>; orada hakim olan </a:t>
            </a:r>
            <a:r>
              <a:rPr lang="tr-TR" sz="2800" b="1" dirty="0">
                <a:solidFill>
                  <a:srgbClr val="00B0F0"/>
                </a:solidFill>
              </a:rPr>
              <a:t>sıcaklıkta</a:t>
            </a:r>
            <a:r>
              <a:rPr lang="tr-TR" sz="2800" b="1" dirty="0"/>
              <a:t> "</a:t>
            </a:r>
            <a:r>
              <a:rPr lang="tr-TR" sz="2800" b="1" dirty="0">
                <a:solidFill>
                  <a:srgbClr val="FF0000"/>
                </a:solidFill>
              </a:rPr>
              <a:t>denge koşullarının</a:t>
            </a:r>
            <a:r>
              <a:rPr lang="tr-TR" sz="2800" b="1" dirty="0"/>
              <a:t>" oluştuğunu gösterir.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Şu halde; denge koşullarında suyun buharlaşması ve buharın sıvıya geri dönüşü dinamik bir şekilde devam etmekle birlikte </a:t>
            </a:r>
            <a:r>
              <a:rPr lang="tr-TR" sz="2800" b="1" dirty="0">
                <a:solidFill>
                  <a:srgbClr val="FF0000"/>
                </a:solidFill>
              </a:rPr>
              <a:t>net </a:t>
            </a:r>
            <a:r>
              <a:rPr lang="tr-TR" sz="2800" b="1" dirty="0" err="1">
                <a:solidFill>
                  <a:srgbClr val="FF0000"/>
                </a:solidFill>
              </a:rPr>
              <a:t>evaporasyon</a:t>
            </a:r>
            <a:r>
              <a:rPr lang="tr-TR" sz="2800" b="1" dirty="0">
                <a:solidFill>
                  <a:srgbClr val="FF0000"/>
                </a:solidFill>
              </a:rPr>
              <a:t> değeri sıfırdır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Ancak, </a:t>
            </a:r>
            <a:r>
              <a:rPr lang="tr-TR" sz="2800" b="1" dirty="0">
                <a:solidFill>
                  <a:srgbClr val="00B0F0"/>
                </a:solidFill>
              </a:rPr>
              <a:t>balon boşluğunda toplanan buharın</a:t>
            </a:r>
            <a:r>
              <a:rPr lang="tr-TR" sz="2800" b="1" dirty="0"/>
              <a:t>, herhangi bir yolla, örneğin bir pompa ile sürekli olarak uzaklaştırılması durumunda </a:t>
            </a:r>
            <a:r>
              <a:rPr lang="tr-TR" sz="2800" b="1" dirty="0" err="1">
                <a:solidFill>
                  <a:srgbClr val="00B050"/>
                </a:solidFill>
              </a:rPr>
              <a:t>evaporasyonun</a:t>
            </a:r>
            <a:r>
              <a:rPr lang="tr-TR" sz="2800" b="1" dirty="0">
                <a:solidFill>
                  <a:srgbClr val="00B050"/>
                </a:solidFill>
              </a:rPr>
              <a:t> aynı hızla devam etmesi beklenebilir. </a:t>
            </a:r>
            <a:endParaRPr lang="en-US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45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Ancak, </a:t>
            </a:r>
            <a:r>
              <a:rPr lang="tr-TR" sz="2800" b="1" dirty="0">
                <a:solidFill>
                  <a:srgbClr val="00B050"/>
                </a:solidFill>
              </a:rPr>
              <a:t>bu beklenti de gerçekleşmez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Bunun nedeni</a:t>
            </a:r>
            <a:r>
              <a:rPr lang="tr-TR" sz="2800" b="1" dirty="0"/>
              <a:t>; balondaki suyun buharlaşması sırasında, gerekli bulunan </a:t>
            </a:r>
            <a:r>
              <a:rPr lang="tr-TR" sz="2800" b="1" dirty="0">
                <a:solidFill>
                  <a:srgbClr val="FF0000"/>
                </a:solidFill>
              </a:rPr>
              <a:t>buharlaşma gizli ısısının </a:t>
            </a:r>
            <a:r>
              <a:rPr lang="tr-TR" sz="2800" b="1" dirty="0">
                <a:solidFill>
                  <a:srgbClr val="00B0F0"/>
                </a:solidFill>
              </a:rPr>
              <a:t>sudan karşılanması </a:t>
            </a:r>
            <a:r>
              <a:rPr lang="tr-TR" sz="2800" b="1" dirty="0"/>
              <a:t>yüzünden </a:t>
            </a:r>
            <a:r>
              <a:rPr lang="tr-TR" sz="2800" b="1" dirty="0">
                <a:solidFill>
                  <a:srgbClr val="00B050"/>
                </a:solidFill>
              </a:rPr>
              <a:t>suyun gittikçe soğuması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soğuyan suyun buhar basıncının gittikçe düşmesi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nihayet buharlaşmanın gittikçe yavaşlamasıdır. </a:t>
            </a:r>
            <a:endParaRPr lang="en-US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08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Eğer balondaki suya </a:t>
            </a:r>
            <a:r>
              <a:rPr lang="tr-TR" sz="2800" b="1" dirty="0">
                <a:solidFill>
                  <a:srgbClr val="FF0000"/>
                </a:solidFill>
              </a:rPr>
              <a:t>dışarıdan yeterli düzeyde bir ısı transferi sağlanarak </a:t>
            </a:r>
            <a:r>
              <a:rPr lang="tr-TR" sz="2800" b="1" dirty="0"/>
              <a:t>soğuma engellenir ve sıcaklığı sabit tutulursa, buharlaşmanın aynı hızda ve kesintisiz olarak devam etmesi sağlanabilir.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Şu halde </a:t>
            </a:r>
            <a:r>
              <a:rPr lang="tr-TR" sz="2800" b="1" dirty="0" err="1">
                <a:solidFill>
                  <a:srgbClr val="FF0000"/>
                </a:solidFill>
              </a:rPr>
              <a:t>evaporasyonun</a:t>
            </a:r>
            <a:r>
              <a:rPr lang="tr-TR" sz="2800" b="1" dirty="0">
                <a:solidFill>
                  <a:srgbClr val="FF0000"/>
                </a:solidFill>
              </a:rPr>
              <a:t> aynı hızda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7030A0"/>
                </a:solidFill>
              </a:rPr>
              <a:t>kesintisiz devam etmesinin iki koşulu</a:t>
            </a:r>
            <a:r>
              <a:rPr lang="tr-TR" sz="2800" b="1" dirty="0"/>
              <a:t>; </a:t>
            </a:r>
            <a:r>
              <a:rPr lang="tr-TR" sz="2800" b="1" dirty="0">
                <a:solidFill>
                  <a:srgbClr val="00B050"/>
                </a:solidFill>
              </a:rPr>
              <a:t>buharın sürekli olarak uzaklaştırılması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70C0"/>
                </a:solidFill>
              </a:rPr>
              <a:t>sıvıya sürekli olarak buharlaşma gizli ısısının verilmesidir</a:t>
            </a:r>
            <a:r>
              <a:rPr lang="tr-TR" sz="2800" b="1" dirty="0"/>
              <a:t>. </a:t>
            </a:r>
          </a:p>
        </p:txBody>
      </p:sp>
      <p:pic>
        <p:nvPicPr>
          <p:cNvPr id="3076" name="Picture 4" descr="Ä°lgili resim">
            <a:extLst>
              <a:ext uri="{FF2B5EF4-FFF2-40B4-BE49-F238E27FC236}">
                <a16:creationId xmlns:a16="http://schemas.microsoft.com/office/drawing/2014/main" id="{5272ACDD-C863-4F81-A262-7B81B9FBE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3501008"/>
            <a:ext cx="1123951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10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1797472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r>
              <a:rPr lang="tr-TR" sz="3600" b="1" dirty="0">
                <a:solidFill>
                  <a:srgbClr val="0070C0"/>
                </a:solidFill>
              </a:rPr>
              <a:t>5.1.4 Vakum Altında </a:t>
            </a:r>
            <a:r>
              <a:rPr lang="tr-TR" sz="3600" b="1" dirty="0" err="1">
                <a:solidFill>
                  <a:srgbClr val="0070C0"/>
                </a:solidFill>
              </a:rPr>
              <a:t>Evaporasyon</a:t>
            </a:r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476672"/>
            <a:ext cx="7008574" cy="129698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tr-TR" sz="4400" b="1" dirty="0"/>
              <a:t>5.1 GENEL BİLGİLER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292451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Sıvı gıdaların </a:t>
            </a:r>
            <a:r>
              <a:rPr lang="tr-TR" sz="2800" b="1" dirty="0" err="1"/>
              <a:t>evaporasyonla</a:t>
            </a:r>
            <a:r>
              <a:rPr lang="tr-TR" sz="2800" b="1" dirty="0"/>
              <a:t> konsantrasyonu işleminde, </a:t>
            </a:r>
            <a:r>
              <a:rPr lang="tr-TR" sz="2800" b="1" dirty="0">
                <a:solidFill>
                  <a:srgbClr val="FF0000"/>
                </a:solidFill>
              </a:rPr>
              <a:t>gıdanın niteliklerini koruma amacıyla </a:t>
            </a:r>
            <a:r>
              <a:rPr lang="tr-TR" sz="2800" b="1" dirty="0">
                <a:solidFill>
                  <a:srgbClr val="00B050"/>
                </a:solidFill>
              </a:rPr>
              <a:t>düşük sıcaklıkların uygulanması gerekmektedir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Bunu sağlamak için </a:t>
            </a:r>
            <a:r>
              <a:rPr lang="tr-TR" sz="2800" b="1" dirty="0" err="1"/>
              <a:t>evaporasyon</a:t>
            </a:r>
            <a:r>
              <a:rPr lang="tr-TR" sz="2800" b="1" dirty="0"/>
              <a:t> vakum altında yapılmaktadır.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Bilindiği gibi </a:t>
            </a:r>
            <a:r>
              <a:rPr lang="tr-TR" sz="2800" b="1" dirty="0">
                <a:solidFill>
                  <a:srgbClr val="FF0000"/>
                </a:solidFill>
              </a:rPr>
              <a:t>sıvıların kaynama sıcaklığı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basınca bağlı </a:t>
            </a:r>
            <a:r>
              <a:rPr lang="tr-TR" sz="2800" b="1" dirty="0"/>
              <a:t>olarak değişmekte ve </a:t>
            </a:r>
            <a:r>
              <a:rPr lang="tr-TR" sz="2800" b="1" dirty="0">
                <a:solidFill>
                  <a:srgbClr val="00B050"/>
                </a:solidFill>
              </a:rPr>
              <a:t>düşük basınçlarda </a:t>
            </a:r>
            <a:r>
              <a:rPr lang="tr-TR" sz="2800" b="1" dirty="0"/>
              <a:t>daha </a:t>
            </a:r>
            <a:r>
              <a:rPr lang="tr-TR" sz="2800" b="1" dirty="0">
                <a:solidFill>
                  <a:srgbClr val="FF0000"/>
                </a:solidFill>
              </a:rPr>
              <a:t>düşük sıcaklıklarda kaynama </a:t>
            </a:r>
            <a:r>
              <a:rPr lang="tr-TR" sz="2800" b="1" dirty="0"/>
              <a:t>sağlanabilmektedir. </a:t>
            </a:r>
          </a:p>
        </p:txBody>
      </p:sp>
    </p:spTree>
    <p:extLst>
      <p:ext uri="{BB962C8B-B14F-4D97-AF65-F5344CB8AC3E}">
        <p14:creationId xmlns:p14="http://schemas.microsoft.com/office/powerpoint/2010/main" val="88201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2013496"/>
            <a:ext cx="7298047" cy="1930400"/>
          </a:xfrm>
        </p:spPr>
        <p:txBody>
          <a:bodyPr>
            <a:normAutofit/>
          </a:bodyPr>
          <a:lstStyle/>
          <a:p>
            <a:r>
              <a:rPr lang="tr-TR" sz="3600" dirty="0"/>
              <a:t>5.1.1 Konsantrasyon Yöntemleri </a:t>
            </a:r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692696"/>
            <a:ext cx="7008574" cy="129698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tr-TR" sz="4400" b="1" dirty="0"/>
              <a:t>5.1 GENEL BİLGİLER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098263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Örneğin, </a:t>
            </a:r>
            <a:r>
              <a:rPr lang="tr-TR" sz="2800" b="1" dirty="0">
                <a:solidFill>
                  <a:srgbClr val="00B0F0"/>
                </a:solidFill>
              </a:rPr>
              <a:t>saf su </a:t>
            </a:r>
            <a:r>
              <a:rPr lang="tr-TR" sz="2800" b="1" dirty="0">
                <a:solidFill>
                  <a:srgbClr val="00B050"/>
                </a:solidFill>
              </a:rPr>
              <a:t>normal atmosfer basıncı altında </a:t>
            </a:r>
            <a:r>
              <a:rPr lang="tr-TR" sz="2800" b="1" dirty="0"/>
              <a:t>(mutlak basınç: 1 </a:t>
            </a:r>
            <a:r>
              <a:rPr lang="tr-TR" sz="2800" b="1" dirty="0" err="1"/>
              <a:t>atm</a:t>
            </a:r>
            <a:r>
              <a:rPr lang="tr-TR" sz="2800" b="1" dirty="0"/>
              <a:t>, veya 760 </a:t>
            </a:r>
            <a:r>
              <a:rPr lang="tr-TR" sz="2800" b="1" dirty="0" err="1"/>
              <a:t>mmHg</a:t>
            </a:r>
            <a:r>
              <a:rPr lang="tr-TR" sz="2800" b="1" dirty="0"/>
              <a:t> veya 101.3 </a:t>
            </a:r>
            <a:r>
              <a:rPr lang="tr-TR" sz="2800" b="1" dirty="0" err="1"/>
              <a:t>kPa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FF0000"/>
                </a:solidFill>
              </a:rPr>
              <a:t>100°C'de, </a:t>
            </a:r>
            <a:r>
              <a:rPr lang="tr-TR" sz="2800" b="1" dirty="0"/>
              <a:t>fakat 20 </a:t>
            </a:r>
            <a:r>
              <a:rPr lang="tr-TR" sz="2800" b="1" dirty="0" err="1"/>
              <a:t>mmHg</a:t>
            </a:r>
            <a:r>
              <a:rPr lang="tr-TR" sz="2800" b="1" dirty="0"/>
              <a:t> (2.72 </a:t>
            </a:r>
            <a:r>
              <a:rPr lang="tr-TR" sz="2800" b="1" dirty="0" err="1"/>
              <a:t>kPa</a:t>
            </a:r>
            <a:r>
              <a:rPr lang="tr-TR" sz="2800" b="1" dirty="0"/>
              <a:t>) basınç altında yaklaşık 22.5°C'de kaynamaktadır.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Sıvıların </a:t>
            </a:r>
            <a:r>
              <a:rPr lang="tr-TR" sz="2800" b="1" dirty="0">
                <a:solidFill>
                  <a:srgbClr val="FF0000"/>
                </a:solidFill>
              </a:rPr>
              <a:t>buharlaşma gizli ısıları </a:t>
            </a:r>
            <a:r>
              <a:rPr lang="tr-TR" sz="2800" b="1" dirty="0"/>
              <a:t>da </a:t>
            </a:r>
            <a:r>
              <a:rPr lang="tr-TR" sz="2800" b="1" dirty="0">
                <a:solidFill>
                  <a:srgbClr val="7030A0"/>
                </a:solidFill>
              </a:rPr>
              <a:t>kaynama derecesine bağlı </a:t>
            </a:r>
            <a:r>
              <a:rPr lang="tr-TR" sz="2800" b="1" dirty="0"/>
              <a:t>olarak değişmekte, </a:t>
            </a:r>
            <a:r>
              <a:rPr lang="tr-TR" sz="2800" b="1" dirty="0">
                <a:solidFill>
                  <a:srgbClr val="FF0000"/>
                </a:solidFill>
              </a:rPr>
              <a:t>kaynama derecesi düştükçe </a:t>
            </a:r>
            <a:r>
              <a:rPr lang="tr-TR" sz="2800" b="1" dirty="0">
                <a:solidFill>
                  <a:srgbClr val="00B050"/>
                </a:solidFill>
              </a:rPr>
              <a:t>buharlaşma gizli ısısı yükselmektedir</a:t>
            </a:r>
            <a:r>
              <a:rPr lang="tr-TR" sz="2800" b="1" dirty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Örneğin suyun </a:t>
            </a:r>
            <a:r>
              <a:rPr lang="tr-TR" sz="2800" b="1" dirty="0">
                <a:solidFill>
                  <a:srgbClr val="FF0000"/>
                </a:solidFill>
              </a:rPr>
              <a:t>100°C'de</a:t>
            </a:r>
            <a:r>
              <a:rPr lang="tr-TR" sz="2800" b="1" dirty="0"/>
              <a:t> buharlaşma </a:t>
            </a:r>
            <a:r>
              <a:rPr lang="tr-TR" sz="2800" b="1" dirty="0">
                <a:solidFill>
                  <a:srgbClr val="00B0F0"/>
                </a:solidFill>
              </a:rPr>
              <a:t>gizli ısısı 2257 </a:t>
            </a:r>
            <a:r>
              <a:rPr lang="tr-TR" sz="2800" b="1" dirty="0" err="1">
                <a:solidFill>
                  <a:srgbClr val="00B0F0"/>
                </a:solidFill>
              </a:rPr>
              <a:t>kJ</a:t>
            </a:r>
            <a:r>
              <a:rPr lang="tr-TR" sz="2800" b="1" dirty="0">
                <a:solidFill>
                  <a:srgbClr val="00B0F0"/>
                </a:solidFill>
              </a:rPr>
              <a:t>/kg </a:t>
            </a:r>
            <a:r>
              <a:rPr lang="tr-TR" sz="2800" b="1" dirty="0"/>
              <a:t>düzeyinde olduğu halde, </a:t>
            </a:r>
            <a:r>
              <a:rPr lang="tr-TR" sz="2800" b="1" dirty="0">
                <a:solidFill>
                  <a:srgbClr val="00B050"/>
                </a:solidFill>
              </a:rPr>
              <a:t>22.5°C'de 2448 </a:t>
            </a:r>
            <a:r>
              <a:rPr lang="tr-TR" sz="2800" b="1" dirty="0" err="1">
                <a:solidFill>
                  <a:srgbClr val="00B050"/>
                </a:solidFill>
              </a:rPr>
              <a:t>kJ</a:t>
            </a:r>
            <a:r>
              <a:rPr lang="tr-TR" sz="2800" b="1" dirty="0">
                <a:solidFill>
                  <a:srgbClr val="00B050"/>
                </a:solidFill>
              </a:rPr>
              <a:t>/kg</a:t>
            </a:r>
            <a:r>
              <a:rPr lang="tr-TR" sz="2800" b="1" dirty="0"/>
              <a:t>'dır.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8080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404663"/>
            <a:ext cx="4598714" cy="62642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04" y="574145"/>
            <a:ext cx="5673852" cy="592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77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1725464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r>
              <a:rPr lang="tr-TR" sz="3600" b="1" dirty="0">
                <a:solidFill>
                  <a:srgbClr val="FF0000"/>
                </a:solidFill>
              </a:rPr>
              <a:t>5.1.5 </a:t>
            </a:r>
            <a:r>
              <a:rPr lang="tr-TR" sz="3600" b="1" dirty="0" err="1">
                <a:solidFill>
                  <a:srgbClr val="FF0000"/>
                </a:solidFill>
              </a:rPr>
              <a:t>Evaporasyona</a:t>
            </a:r>
            <a:r>
              <a:rPr lang="tr-TR" sz="3600" b="1" dirty="0">
                <a:solidFill>
                  <a:srgbClr val="FF0000"/>
                </a:solidFill>
              </a:rPr>
              <a:t> ilişkin Bazı Tanımlar</a:t>
            </a:r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404664"/>
            <a:ext cx="7008574" cy="129698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tr-TR" sz="4400" b="1" dirty="0"/>
              <a:t>5.1 GENEL BİLGİLER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982616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933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Evaporatör</a:t>
            </a:r>
            <a:r>
              <a:rPr lang="tr-TR" sz="2800" b="1" dirty="0">
                <a:solidFill>
                  <a:srgbClr val="FF0000"/>
                </a:solidFill>
              </a:rPr>
              <a:t>: </a:t>
            </a:r>
            <a:r>
              <a:rPr lang="tr-TR" sz="2800" b="1" dirty="0"/>
              <a:t>Seyreltik bir sıvının buharlaştırma yolu ile daha yoğun bir ürüne (konsantre) dönüştürüldüğü cihaz ya da sisteme </a:t>
            </a:r>
            <a:r>
              <a:rPr lang="tr-TR" sz="2800" b="1" dirty="0" err="1"/>
              <a:t>evaporatör</a:t>
            </a:r>
            <a:r>
              <a:rPr lang="tr-TR" sz="2800" b="1" dirty="0"/>
              <a:t> denir.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Günümüzde gıda endüstrisinde </a:t>
            </a:r>
            <a:r>
              <a:rPr lang="tr-TR" sz="2800" b="1" dirty="0">
                <a:solidFill>
                  <a:srgbClr val="00B050"/>
                </a:solidFill>
              </a:rPr>
              <a:t>yüksek vakum altında </a:t>
            </a:r>
            <a:r>
              <a:rPr lang="tr-TR" sz="2800" b="1" dirty="0"/>
              <a:t>çalışan </a:t>
            </a:r>
            <a:r>
              <a:rPr lang="tr-TR" sz="2800" b="1" dirty="0" err="1"/>
              <a:t>evaporatörler</a:t>
            </a:r>
            <a:r>
              <a:rPr lang="tr-TR" sz="2800" b="1" dirty="0"/>
              <a:t> kullanılmaktadır.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C00000"/>
                </a:solidFill>
              </a:rPr>
              <a:t>ısı değiştirici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00B050"/>
                </a:solidFill>
              </a:rPr>
              <a:t>separatör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vakum ünitesi </a:t>
            </a:r>
            <a:r>
              <a:rPr lang="tr-TR" sz="2800" b="1" dirty="0"/>
              <a:t>(veya </a:t>
            </a:r>
            <a:r>
              <a:rPr lang="tr-TR" sz="2800" b="1" dirty="0" err="1"/>
              <a:t>kondenser</a:t>
            </a:r>
            <a:r>
              <a:rPr lang="tr-TR" sz="2800" b="1" dirty="0"/>
              <a:t>) olmak üzere başlıca </a:t>
            </a:r>
            <a:r>
              <a:rPr lang="tr-TR" sz="2800" b="1" dirty="0">
                <a:solidFill>
                  <a:srgbClr val="FF0000"/>
                </a:solidFill>
              </a:rPr>
              <a:t>üç temel üniteden </a:t>
            </a:r>
            <a:r>
              <a:rPr lang="tr-TR" sz="2800" b="1" dirty="0"/>
              <a:t>oluşmaktadır.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5468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273630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00B050"/>
                </a:solidFill>
              </a:rPr>
              <a:t>Isı değiştirici</a:t>
            </a:r>
            <a:r>
              <a:rPr lang="tr-TR" sz="2800" b="1" dirty="0"/>
              <a:t>, enerji kaynağı olarak kullanılan buhardan gıdaya ısı transferini sağlayan ünite olup, genellikle </a:t>
            </a:r>
            <a:r>
              <a:rPr lang="tr-TR" sz="2800" b="1" dirty="0" err="1">
                <a:solidFill>
                  <a:srgbClr val="FF0000"/>
                </a:solidFill>
              </a:rPr>
              <a:t>borusal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(</a:t>
            </a:r>
            <a:r>
              <a:rPr lang="tr-TR" sz="2800" b="1" dirty="0" err="1"/>
              <a:t>tubular</a:t>
            </a:r>
            <a:r>
              <a:rPr lang="tr-TR" sz="2800" b="1" dirty="0"/>
              <a:t>), ve fakat aynı zamanda </a:t>
            </a:r>
            <a:r>
              <a:rPr lang="tr-TR" sz="2800" b="1" dirty="0">
                <a:solidFill>
                  <a:srgbClr val="00B0F0"/>
                </a:solidFill>
              </a:rPr>
              <a:t>plakalı tipte </a:t>
            </a:r>
            <a:r>
              <a:rPr lang="tr-TR" sz="2800" b="1" dirty="0"/>
              <a:t>olabilmektedir.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endParaRPr lang="tr-TR" sz="28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574" y="2435955"/>
            <a:ext cx="6026470" cy="4089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17309" y="2898810"/>
            <a:ext cx="463926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r-TR" sz="2800" b="1" dirty="0"/>
              <a:t>Isı değiştirme ünitesinin bazen </a:t>
            </a:r>
            <a:r>
              <a:rPr lang="tr-TR" sz="2800" b="1" dirty="0" err="1">
                <a:solidFill>
                  <a:srgbClr val="FF0000"/>
                </a:solidFill>
              </a:rPr>
              <a:t>kalandria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(</a:t>
            </a:r>
            <a:r>
              <a:rPr lang="en-US" sz="2800" b="1" dirty="0" err="1">
                <a:solidFill>
                  <a:srgbClr val="00B0F0"/>
                </a:solidFill>
              </a:rPr>
              <a:t>calandria</a:t>
            </a:r>
            <a:r>
              <a:rPr lang="tr-TR" sz="2800" b="1" dirty="0"/>
              <a:t>) olarak anıldığı görülmektedir.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5765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>
                <a:solidFill>
                  <a:srgbClr val="00B050"/>
                </a:solidFill>
              </a:rPr>
              <a:t>Separatör</a:t>
            </a:r>
            <a:r>
              <a:rPr lang="tr-TR" sz="2800" b="1" dirty="0">
                <a:solidFill>
                  <a:srgbClr val="00B050"/>
                </a:solidFill>
              </a:rPr>
              <a:t>, </a:t>
            </a:r>
            <a:r>
              <a:rPr lang="tr-TR" sz="2800" b="1" dirty="0"/>
              <a:t>buhar ile sıvının birbirinden ayrıldığı ünitedir.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Isınmış seyreltik sıvı, </a:t>
            </a:r>
            <a:r>
              <a:rPr lang="tr-TR" sz="2800" b="1" dirty="0">
                <a:solidFill>
                  <a:srgbClr val="FF0000"/>
                </a:solidFill>
              </a:rPr>
              <a:t>vakumun hakim olduğu </a:t>
            </a:r>
            <a:r>
              <a:rPr lang="tr-TR" sz="2800" b="1" dirty="0" err="1">
                <a:solidFill>
                  <a:srgbClr val="FF0000"/>
                </a:solidFill>
              </a:rPr>
              <a:t>separatöre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boşalınca, uygun koşullarla karşılaştığından birden bire buharlaşır (</a:t>
            </a:r>
            <a:r>
              <a:rPr lang="en-US" sz="2800" b="1" dirty="0">
                <a:solidFill>
                  <a:srgbClr val="7030A0"/>
                </a:solidFill>
              </a:rPr>
              <a:t>flashing</a:t>
            </a:r>
            <a:r>
              <a:rPr lang="tr-TR" sz="2800" b="1" dirty="0"/>
              <a:t>), ve </a:t>
            </a:r>
            <a:r>
              <a:rPr lang="tr-TR" sz="2800" b="1" dirty="0">
                <a:solidFill>
                  <a:srgbClr val="00B0F0"/>
                </a:solidFill>
              </a:rPr>
              <a:t>buhar sıvıdan ayrılır.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Buhar </a:t>
            </a:r>
            <a:r>
              <a:rPr lang="tr-TR" sz="2800" b="1" dirty="0" err="1">
                <a:solidFill>
                  <a:srgbClr val="00B050"/>
                </a:solidFill>
              </a:rPr>
              <a:t>kondensatöre</a:t>
            </a:r>
            <a:r>
              <a:rPr lang="tr-TR" sz="2800" b="1" dirty="0"/>
              <a:t> yönelir ve orada yoğunlaştırılır.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/>
              <a:t>Separatör</a:t>
            </a:r>
            <a:r>
              <a:rPr lang="tr-TR" sz="2800" b="1" dirty="0"/>
              <a:t>, aynı zamanda; </a:t>
            </a:r>
            <a:r>
              <a:rPr lang="tr-TR" sz="2800" b="1" dirty="0">
                <a:solidFill>
                  <a:srgbClr val="FF0000"/>
                </a:solidFill>
              </a:rPr>
              <a:t>kaynama hücresi </a:t>
            </a:r>
            <a:r>
              <a:rPr lang="tr-TR" sz="2800" b="1" dirty="0"/>
              <a:t>(</a:t>
            </a:r>
            <a:r>
              <a:rPr lang="en-US" sz="2800" b="1" dirty="0">
                <a:solidFill>
                  <a:srgbClr val="7030A0"/>
                </a:solidFill>
              </a:rPr>
              <a:t>flashing chamber</a:t>
            </a:r>
            <a:r>
              <a:rPr lang="tr-TR" sz="2800" b="1" dirty="0"/>
              <a:t>) veya "</a:t>
            </a:r>
            <a:r>
              <a:rPr lang="tr-TR" sz="2800" b="1" dirty="0" err="1">
                <a:solidFill>
                  <a:srgbClr val="FF0000"/>
                </a:solidFill>
              </a:rPr>
              <a:t>brüde</a:t>
            </a:r>
            <a:r>
              <a:rPr lang="tr-TR" sz="2800" b="1" dirty="0">
                <a:solidFill>
                  <a:srgbClr val="FF0000"/>
                </a:solidFill>
              </a:rPr>
              <a:t> hücresi</a:t>
            </a:r>
            <a:r>
              <a:rPr lang="tr-TR" sz="2800" b="1" dirty="0"/>
              <a:t>" gibi isimlerle de 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47418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FF0000"/>
                </a:solidFill>
              </a:rPr>
              <a:t>Buhar: </a:t>
            </a:r>
            <a:r>
              <a:rPr lang="tr-TR" sz="2800" b="1" dirty="0" err="1"/>
              <a:t>Evaporatörlerde</a:t>
            </a:r>
            <a:r>
              <a:rPr lang="tr-TR" sz="2800" b="1" dirty="0"/>
              <a:t> ısıtma, ilke olarak </a:t>
            </a:r>
            <a:r>
              <a:rPr lang="tr-TR" sz="2800" b="1" dirty="0">
                <a:solidFill>
                  <a:srgbClr val="00B050"/>
                </a:solidFill>
              </a:rPr>
              <a:t>buhar üreticisinden</a:t>
            </a:r>
            <a:r>
              <a:rPr lang="tr-TR" sz="2800" b="1" dirty="0"/>
              <a:t> (buhar kazanı) sağlanan buharın </a:t>
            </a:r>
            <a:r>
              <a:rPr lang="tr-TR" sz="2800" b="1" dirty="0" err="1"/>
              <a:t>kondensasyonu</a:t>
            </a:r>
            <a:r>
              <a:rPr lang="tr-TR" sz="2800" b="1" dirty="0"/>
              <a:t> ile sağlanmaktadır.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Buhar üreticisinden sağlanan </a:t>
            </a:r>
            <a:r>
              <a:rPr lang="tr-TR" sz="2800" b="1" dirty="0">
                <a:solidFill>
                  <a:srgbClr val="00B0F0"/>
                </a:solidFill>
              </a:rPr>
              <a:t>doymuş buhar </a:t>
            </a:r>
            <a:r>
              <a:rPr lang="tr-TR" sz="2800" b="1" dirty="0"/>
              <a:t>(</a:t>
            </a:r>
            <a:r>
              <a:rPr lang="en-US" sz="2800" b="1" dirty="0">
                <a:solidFill>
                  <a:srgbClr val="7030A0"/>
                </a:solidFill>
              </a:rPr>
              <a:t>steam</a:t>
            </a:r>
            <a:r>
              <a:rPr lang="tr-TR" sz="2800" b="1" dirty="0"/>
              <a:t>), diğer </a:t>
            </a:r>
            <a:r>
              <a:rPr lang="tr-TR" sz="2800" b="1" dirty="0">
                <a:solidFill>
                  <a:srgbClr val="FF0000"/>
                </a:solidFill>
              </a:rPr>
              <a:t>buhar türüyle </a:t>
            </a:r>
            <a:r>
              <a:rPr lang="tr-TR" sz="2800" b="1" dirty="0"/>
              <a:t>(</a:t>
            </a:r>
            <a:r>
              <a:rPr lang="en-US" sz="2800" b="1" dirty="0">
                <a:solidFill>
                  <a:srgbClr val="7030A0"/>
                </a:solidFill>
              </a:rPr>
              <a:t>vapor</a:t>
            </a:r>
            <a:r>
              <a:rPr lang="tr-TR" sz="2800" b="1" dirty="0"/>
              <a:t>) karıştırılmaması için, eskiden "</a:t>
            </a:r>
            <a:r>
              <a:rPr lang="tr-TR" sz="2800" b="1" dirty="0">
                <a:solidFill>
                  <a:srgbClr val="00B0F0"/>
                </a:solidFill>
              </a:rPr>
              <a:t>canlı buhar</a:t>
            </a:r>
            <a:r>
              <a:rPr lang="tr-TR" sz="2800" b="1" dirty="0"/>
              <a:t>" olarak adlandırılmaktaydı.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Ancak günümüzde bu isim, yaygın olarak kullanılmamaktadır.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9150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68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Isıtma ünitesinde yoğunlaşarak ısısını serbest bırakan buhar, sistemi çoğu kez </a:t>
            </a:r>
            <a:r>
              <a:rPr lang="tr-TR" sz="2800" b="1" dirty="0">
                <a:solidFill>
                  <a:srgbClr val="00B0F0"/>
                </a:solidFill>
              </a:rPr>
              <a:t>doymuş sıvı</a:t>
            </a:r>
            <a:r>
              <a:rPr lang="tr-TR" sz="2800" b="1" dirty="0"/>
              <a:t> niteliklerinde terk eder.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 sıvıya "</a:t>
            </a:r>
            <a:r>
              <a:rPr lang="tr-TR" sz="2800" b="1" dirty="0" err="1">
                <a:solidFill>
                  <a:srgbClr val="FF0000"/>
                </a:solidFill>
              </a:rPr>
              <a:t>kondensat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 err="1"/>
              <a:t>Evaporatörlerde</a:t>
            </a:r>
            <a:r>
              <a:rPr lang="tr-TR" sz="2800" b="1" dirty="0"/>
              <a:t> kullanılan buharın niteliklerine daha sonra ayrıntılı olarak değinilmiştir.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2624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 err="1">
                <a:solidFill>
                  <a:srgbClr val="FF0000"/>
                </a:solidFill>
              </a:rPr>
              <a:t>Brüde</a:t>
            </a:r>
            <a:r>
              <a:rPr lang="tr-TR" sz="2800" b="1" dirty="0">
                <a:solidFill>
                  <a:srgbClr val="FF0000"/>
                </a:solidFill>
              </a:rPr>
              <a:t>: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Dilimizde, </a:t>
            </a:r>
            <a:r>
              <a:rPr lang="tr-TR" sz="2800" b="1" dirty="0" err="1"/>
              <a:t>evaporasyonla</a:t>
            </a:r>
            <a:r>
              <a:rPr lang="tr-TR" sz="2800" b="1" dirty="0"/>
              <a:t> konsantre edilen </a:t>
            </a:r>
            <a:r>
              <a:rPr lang="tr-TR" sz="2800" b="1" dirty="0">
                <a:solidFill>
                  <a:srgbClr val="00B050"/>
                </a:solidFill>
              </a:rPr>
              <a:t>sıvıdan ayrılan buharı </a:t>
            </a:r>
            <a:r>
              <a:rPr lang="tr-TR" sz="2800" b="1" dirty="0"/>
              <a:t>(</a:t>
            </a:r>
            <a:r>
              <a:rPr lang="en-US" sz="2800" b="1" dirty="0"/>
              <a:t>vapor</a:t>
            </a:r>
            <a:r>
              <a:rPr lang="tr-TR" sz="2800" b="1" dirty="0"/>
              <a:t>) tanımlayan bir kelime bulunmamaktadır.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Ülkemizde mühendislikle ilgili çevrelerde bu amaçla, bunun </a:t>
            </a:r>
            <a:r>
              <a:rPr lang="tr-TR" sz="2800" b="1" dirty="0">
                <a:solidFill>
                  <a:srgbClr val="C00000"/>
                </a:solidFill>
              </a:rPr>
              <a:t>Almanca</a:t>
            </a:r>
            <a:r>
              <a:rPr lang="tr-TR" sz="2800" b="1" dirty="0"/>
              <a:t> karşılığı olan "</a:t>
            </a:r>
            <a:r>
              <a:rPr lang="tr-TR" sz="2800" b="1" dirty="0" err="1">
                <a:solidFill>
                  <a:srgbClr val="7030A0"/>
                </a:solidFill>
              </a:rPr>
              <a:t>brüde</a:t>
            </a:r>
            <a:r>
              <a:rPr lang="tr-TR" sz="2800" b="1" dirty="0"/>
              <a:t>" kelimesinin yaygın olarak kullanıldığı görülmektedir.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nedenle bu bölümde, </a:t>
            </a:r>
            <a:r>
              <a:rPr lang="tr-TR" sz="2800" b="1" dirty="0" err="1"/>
              <a:t>evaporatörlerde</a:t>
            </a:r>
            <a:r>
              <a:rPr lang="tr-TR" sz="2800" b="1" dirty="0"/>
              <a:t> buharlaşma sonucu </a:t>
            </a:r>
            <a:r>
              <a:rPr lang="tr-TR" sz="2800" b="1" dirty="0">
                <a:solidFill>
                  <a:srgbClr val="FF0000"/>
                </a:solidFill>
              </a:rPr>
              <a:t>oluşan buhar </a:t>
            </a:r>
            <a:r>
              <a:rPr lang="tr-TR" sz="2800" b="1" dirty="0"/>
              <a:t>"</a:t>
            </a:r>
            <a:r>
              <a:rPr lang="tr-TR" sz="2800" b="1" dirty="0" err="1">
                <a:solidFill>
                  <a:srgbClr val="7030A0"/>
                </a:solidFill>
              </a:rPr>
              <a:t>brüde</a:t>
            </a:r>
            <a:r>
              <a:rPr lang="tr-TR" sz="2800" b="1" dirty="0"/>
              <a:t>" olarak anılmıştır.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6277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Aşama: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Konsantre edilmekte olan </a:t>
            </a:r>
            <a:r>
              <a:rPr lang="tr-TR" sz="2800" b="1" dirty="0">
                <a:solidFill>
                  <a:srgbClr val="00B050"/>
                </a:solidFill>
              </a:rPr>
              <a:t>sıvının aştığı </a:t>
            </a:r>
            <a:r>
              <a:rPr lang="tr-TR" sz="2800" b="1" dirty="0" err="1">
                <a:solidFill>
                  <a:srgbClr val="00B050"/>
                </a:solidFill>
              </a:rPr>
              <a:t>evaporatör</a:t>
            </a:r>
            <a:r>
              <a:rPr lang="tr-TR" sz="2800" b="1" dirty="0">
                <a:solidFill>
                  <a:srgbClr val="00B050"/>
                </a:solidFill>
              </a:rPr>
              <a:t> sırasını</a:t>
            </a:r>
            <a:r>
              <a:rPr lang="tr-TR" sz="2800" b="1" dirty="0"/>
              <a:t> tanımlayan bir terimdir.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Etki: </a:t>
            </a:r>
            <a:r>
              <a:rPr lang="tr-TR" sz="2800" b="1" dirty="0"/>
              <a:t>Bir </a:t>
            </a:r>
            <a:r>
              <a:rPr lang="tr-TR" sz="2800" b="1" dirty="0" err="1"/>
              <a:t>evaporatör</a:t>
            </a:r>
            <a:r>
              <a:rPr lang="tr-TR" sz="2800" b="1" dirty="0"/>
              <a:t> sisteminde oluşan </a:t>
            </a:r>
            <a:r>
              <a:rPr lang="tr-TR" sz="2800" b="1" dirty="0" err="1"/>
              <a:t>brüdeden</a:t>
            </a:r>
            <a:r>
              <a:rPr lang="tr-TR" sz="2800" b="1" dirty="0"/>
              <a:t>, sistemin diğer bir ünitesinde ısıtma amacıyla yararlanılması "</a:t>
            </a:r>
            <a:r>
              <a:rPr lang="tr-TR" sz="2800" b="1" dirty="0">
                <a:solidFill>
                  <a:srgbClr val="FF0000"/>
                </a:solidFill>
              </a:rPr>
              <a:t>bir etki</a:t>
            </a:r>
            <a:r>
              <a:rPr lang="tr-TR" sz="2800" b="1" dirty="0"/>
              <a:t>" olarak 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55565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Konsantre ürünler </a:t>
            </a:r>
            <a:r>
              <a:rPr lang="tr-TR" sz="2800" b="1" dirty="0"/>
              <a:t>elde etmek amacıyla, </a:t>
            </a:r>
            <a:r>
              <a:rPr lang="tr-TR" sz="2800" b="1" dirty="0">
                <a:solidFill>
                  <a:srgbClr val="00B050"/>
                </a:solidFill>
              </a:rPr>
              <a:t>fazla miktarda </a:t>
            </a:r>
            <a:r>
              <a:rPr lang="tr-TR" sz="2800" b="1" dirty="0">
                <a:solidFill>
                  <a:srgbClr val="00B0F0"/>
                </a:solidFill>
              </a:rPr>
              <a:t>su içeren </a:t>
            </a:r>
            <a:r>
              <a:rPr lang="tr-TR" sz="2800" b="1" dirty="0"/>
              <a:t>gıda maddelerindeki suyun </a:t>
            </a:r>
            <a:r>
              <a:rPr lang="tr-TR" sz="2800" b="1" dirty="0">
                <a:solidFill>
                  <a:srgbClr val="7030A0"/>
                </a:solidFill>
              </a:rPr>
              <a:t>uzaklaştırılmasında</a:t>
            </a:r>
            <a:r>
              <a:rPr lang="tr-TR" sz="2800" b="1" dirty="0"/>
              <a:t> çeşitli yöntemlerden yararlanılmaktadır.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yöntemiler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C00000"/>
                </a:solidFill>
              </a:rPr>
              <a:t>	</a:t>
            </a:r>
            <a:r>
              <a:rPr lang="tr-TR" sz="2800" b="1" dirty="0" err="1">
                <a:solidFill>
                  <a:srgbClr val="C00000"/>
                </a:solidFill>
              </a:rPr>
              <a:t>evaporasyon</a:t>
            </a:r>
            <a:r>
              <a:rPr lang="tr-TR" sz="2800" b="1" dirty="0"/>
              <a:t> (buharlaştırma), 	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70C0"/>
                </a:solidFill>
              </a:rPr>
              <a:t>	dondurarak konsantrasyon</a:t>
            </a:r>
            <a:r>
              <a:rPr lang="tr-TR" sz="2800" b="1" dirty="0"/>
              <a:t>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B050"/>
                </a:solidFill>
              </a:rPr>
              <a:t>	filtrasyon (</a:t>
            </a:r>
            <a:r>
              <a:rPr lang="tr-TR" sz="2800" b="1" dirty="0">
                <a:solidFill>
                  <a:srgbClr val="FF0000"/>
                </a:solidFill>
              </a:rPr>
              <a:t>Ters </a:t>
            </a:r>
            <a:r>
              <a:rPr lang="tr-TR" sz="2800" b="1" dirty="0" err="1">
                <a:solidFill>
                  <a:srgbClr val="FF0000"/>
                </a:solidFill>
              </a:rPr>
              <a:t>ozmoz</a:t>
            </a:r>
            <a:r>
              <a:rPr lang="tr-TR" sz="2800" b="1" dirty="0">
                <a:solidFill>
                  <a:srgbClr val="00B050"/>
                </a:solidFill>
              </a:rPr>
              <a:t>) </a:t>
            </a:r>
            <a:r>
              <a:rPr lang="tr-TR" sz="2800" b="1" dirty="0"/>
              <a:t>ve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7030A0"/>
                </a:solidFill>
              </a:rPr>
              <a:t>	kurutma</a:t>
            </a:r>
            <a:r>
              <a:rPr lang="tr-TR" sz="2800" b="1" dirty="0"/>
              <a:t> gibi teknikleri kapsamaktadır. </a:t>
            </a:r>
          </a:p>
        </p:txBody>
      </p:sp>
    </p:spTree>
    <p:extLst>
      <p:ext uri="{BB962C8B-B14F-4D97-AF65-F5344CB8AC3E}">
        <p14:creationId xmlns:p14="http://schemas.microsoft.com/office/powerpoint/2010/main" val="260071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Çok etkili </a:t>
            </a:r>
            <a:r>
              <a:rPr lang="tr-TR" sz="2800" b="1" dirty="0" err="1">
                <a:solidFill>
                  <a:srgbClr val="FF0000"/>
                </a:solidFill>
              </a:rPr>
              <a:t>evaporatör</a:t>
            </a:r>
            <a:r>
              <a:rPr lang="tr-TR" sz="2800" b="1" dirty="0">
                <a:solidFill>
                  <a:srgbClr val="FF0000"/>
                </a:solidFill>
              </a:rPr>
              <a:t>: </a:t>
            </a:r>
            <a:r>
              <a:rPr lang="tr-TR" sz="2800" b="1" dirty="0"/>
              <a:t>Bir etkide oluşan </a:t>
            </a:r>
            <a:r>
              <a:rPr lang="tr-TR" sz="2800" b="1" dirty="0" err="1"/>
              <a:t>brüdenin</a:t>
            </a:r>
            <a:r>
              <a:rPr lang="tr-TR" sz="2800" b="1" dirty="0"/>
              <a:t>, kaynamanın </a:t>
            </a:r>
            <a:r>
              <a:rPr lang="tr-TR" sz="2800" b="1" dirty="0">
                <a:solidFill>
                  <a:srgbClr val="00B050"/>
                </a:solidFill>
              </a:rPr>
              <a:t>daha düşük sıcaklıkta </a:t>
            </a:r>
            <a:r>
              <a:rPr lang="tr-TR" sz="2800" b="1" dirty="0"/>
              <a:t>gerçekleştiği bir sonraki etkide ısıtma amacıyla kullanıldığı </a:t>
            </a:r>
            <a:r>
              <a:rPr lang="tr-TR" sz="2800" b="1" dirty="0" err="1"/>
              <a:t>evaporatör</a:t>
            </a:r>
            <a:r>
              <a:rPr lang="tr-TR" sz="2800" b="1" dirty="0"/>
              <a:t> sistemlerine çok etkili </a:t>
            </a:r>
            <a:r>
              <a:rPr lang="tr-TR" sz="2800" b="1" dirty="0" err="1"/>
              <a:t>evaporatörler</a:t>
            </a:r>
            <a:r>
              <a:rPr lang="tr-TR" sz="2800" b="1" dirty="0"/>
              <a:t> denir.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Bunlar iki etkili, üç etkili vb. olarak isimlendirilirler.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Çok etkili bir </a:t>
            </a:r>
            <a:r>
              <a:rPr lang="tr-TR" sz="2800" b="1" dirty="0" err="1"/>
              <a:t>evaporatörde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etki sayısı </a:t>
            </a:r>
            <a:r>
              <a:rPr lang="tr-TR" sz="2800" b="1" dirty="0"/>
              <a:t>ile </a:t>
            </a:r>
            <a:r>
              <a:rPr lang="tr-TR" sz="2800" b="1" dirty="0">
                <a:solidFill>
                  <a:srgbClr val="00B0F0"/>
                </a:solidFill>
              </a:rPr>
              <a:t>aşama sayısının </a:t>
            </a:r>
            <a:r>
              <a:rPr lang="tr-TR" sz="2800" b="1" dirty="0"/>
              <a:t>aynı olması zorunlu değildir.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1889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Bununla birlikte "</a:t>
            </a:r>
            <a:r>
              <a:rPr lang="tr-TR" sz="2800" b="1" dirty="0">
                <a:solidFill>
                  <a:srgbClr val="00B050"/>
                </a:solidFill>
              </a:rPr>
              <a:t>etki</a:t>
            </a:r>
            <a:r>
              <a:rPr lang="tr-TR" sz="2800" b="1" dirty="0"/>
              <a:t>" ve "</a:t>
            </a:r>
            <a:r>
              <a:rPr lang="tr-TR" sz="2800" b="1" dirty="0">
                <a:solidFill>
                  <a:srgbClr val="00B0F0"/>
                </a:solidFill>
              </a:rPr>
              <a:t>aşama</a:t>
            </a:r>
            <a:r>
              <a:rPr lang="tr-TR" sz="2800" b="1" dirty="0"/>
              <a:t>" kavramlarının, doğru olmasa da çoğu kez birbirlerinin yerlerine, yani; aynı anlamda kullanıldıkları görülmektedir.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 err="1">
                <a:solidFill>
                  <a:srgbClr val="FF0000"/>
                </a:solidFill>
              </a:rPr>
              <a:t>Evaporatör</a:t>
            </a:r>
            <a:r>
              <a:rPr lang="tr-TR" sz="2800" b="1" dirty="0">
                <a:solidFill>
                  <a:srgbClr val="FF0000"/>
                </a:solidFill>
              </a:rPr>
              <a:t> kapasitesi: </a:t>
            </a:r>
            <a:r>
              <a:rPr lang="tr-TR" sz="2800" b="1" dirty="0" err="1"/>
              <a:t>Evaporatör</a:t>
            </a:r>
            <a:r>
              <a:rPr lang="tr-TR" sz="2800" b="1" dirty="0"/>
              <a:t> kapasitesi, genellikle </a:t>
            </a:r>
            <a:r>
              <a:rPr lang="tr-TR" sz="2800" b="1" dirty="0">
                <a:solidFill>
                  <a:srgbClr val="00B0F0"/>
                </a:solidFill>
              </a:rPr>
              <a:t>saatte buharlaştırılan suyun kg olarak miktarı </a:t>
            </a:r>
            <a:r>
              <a:rPr lang="tr-TR" sz="2800" b="1" dirty="0"/>
              <a:t>(kg su/h) olarak belirtilmektedir. </a:t>
            </a:r>
          </a:p>
        </p:txBody>
      </p:sp>
    </p:spTree>
    <p:extLst>
      <p:ext uri="{BB962C8B-B14F-4D97-AF65-F5344CB8AC3E}">
        <p14:creationId xmlns:p14="http://schemas.microsoft.com/office/powerpoint/2010/main" val="178549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Kapasitenin</a:t>
            </a:r>
            <a:r>
              <a:rPr lang="tr-TR" sz="2800" b="1" dirty="0"/>
              <a:t> bazen, </a:t>
            </a:r>
            <a:r>
              <a:rPr lang="tr-TR" sz="2800" b="1" dirty="0" err="1"/>
              <a:t>evaporatörün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ısı değiştiricisinin 1 m</a:t>
            </a:r>
            <a:r>
              <a:rPr lang="tr-TR" sz="2800" b="1" baseline="30000" dirty="0">
                <a:solidFill>
                  <a:srgbClr val="00B050"/>
                </a:solidFill>
              </a:rPr>
              <a:t>2</a:t>
            </a:r>
            <a:r>
              <a:rPr lang="tr-TR" sz="2800" b="1" dirty="0">
                <a:solidFill>
                  <a:srgbClr val="00B050"/>
                </a:solidFill>
              </a:rPr>
              <a:t> yüzeyinden saatte buharlaştırılan suyun miktarı </a:t>
            </a:r>
            <a:r>
              <a:rPr lang="tr-TR" sz="2800" b="1" dirty="0"/>
              <a:t>(kg su/m</a:t>
            </a:r>
            <a:r>
              <a:rPr lang="tr-TR" sz="2800" b="1" baseline="30000" dirty="0"/>
              <a:t>2</a:t>
            </a:r>
            <a:r>
              <a:rPr lang="tr-TR" sz="2800" b="1" dirty="0"/>
              <a:t>h) olarak verildiği görülmektedir.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Ancak "</a:t>
            </a:r>
            <a:r>
              <a:rPr lang="tr-TR" sz="2800" b="1" dirty="0">
                <a:solidFill>
                  <a:srgbClr val="00B0F0"/>
                </a:solidFill>
              </a:rPr>
              <a:t>birim zamanda besleme miktarı</a:t>
            </a:r>
            <a:r>
              <a:rPr lang="tr-TR" sz="2800" b="1" dirty="0"/>
              <a:t>" veya "</a:t>
            </a:r>
            <a:r>
              <a:rPr lang="tr-TR" sz="2800" b="1" dirty="0">
                <a:solidFill>
                  <a:srgbClr val="7030A0"/>
                </a:solidFill>
              </a:rPr>
              <a:t>birim zamanda üretilen konsantre miktarı</a:t>
            </a:r>
            <a:r>
              <a:rPr lang="tr-TR" sz="2800" b="1" dirty="0"/>
              <a:t>" üzerinden kapasite belirtilmesi doğru değildir. </a:t>
            </a:r>
          </a:p>
        </p:txBody>
      </p:sp>
    </p:spTree>
    <p:extLst>
      <p:ext uri="{BB962C8B-B14F-4D97-AF65-F5344CB8AC3E}">
        <p14:creationId xmlns:p14="http://schemas.microsoft.com/office/powerpoint/2010/main" val="114944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Çünkü</a:t>
            </a:r>
            <a:r>
              <a:rPr lang="tr-TR" sz="2800" b="1" dirty="0"/>
              <a:t> bu değerler, konsantre edilen ve elde edilen ürünün çözünmüş </a:t>
            </a:r>
            <a:r>
              <a:rPr lang="tr-TR" sz="2800" b="1" dirty="0">
                <a:solidFill>
                  <a:srgbClr val="00B0F0"/>
                </a:solidFill>
              </a:rPr>
              <a:t>kuru madde içeriğine </a:t>
            </a:r>
            <a:r>
              <a:rPr lang="tr-TR" sz="2800" b="1" dirty="0"/>
              <a:t>göre çok değişebilmektedir.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Buna karşın </a:t>
            </a:r>
            <a:r>
              <a:rPr lang="tr-TR" sz="2800" b="1" dirty="0">
                <a:solidFill>
                  <a:srgbClr val="FF0000"/>
                </a:solidFill>
              </a:rPr>
              <a:t>birim zamanda buharlaştırılan su miktarı</a:t>
            </a:r>
            <a:r>
              <a:rPr lang="tr-TR" sz="2800" b="1" dirty="0"/>
              <a:t>, daima sabit bir değer olarak kalır.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283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FF0000"/>
                </a:solidFill>
              </a:rPr>
              <a:t>Besleme: </a:t>
            </a:r>
            <a:r>
              <a:rPr lang="tr-TR" sz="2800" b="1" dirty="0"/>
              <a:t>Konsantre edilmesi amacıyla </a:t>
            </a:r>
            <a:r>
              <a:rPr lang="tr-TR" sz="2800" b="1" dirty="0" err="1">
                <a:solidFill>
                  <a:srgbClr val="00B050"/>
                </a:solidFill>
              </a:rPr>
              <a:t>evaporatöre</a:t>
            </a:r>
            <a:r>
              <a:rPr lang="tr-TR" sz="2800" b="1" dirty="0">
                <a:solidFill>
                  <a:srgbClr val="00B050"/>
                </a:solidFill>
              </a:rPr>
              <a:t> alınan seyreltik sıvı, </a:t>
            </a:r>
            <a:r>
              <a:rPr lang="tr-TR" sz="2800" b="1" dirty="0"/>
              <a:t>besleme olarak anılır.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Bu, </a:t>
            </a:r>
            <a:r>
              <a:rPr lang="tr-TR" sz="2800" b="1" dirty="0">
                <a:solidFill>
                  <a:srgbClr val="FF0000"/>
                </a:solidFill>
              </a:rPr>
              <a:t>durultulmuş berrak </a:t>
            </a:r>
            <a:r>
              <a:rPr lang="tr-TR" sz="2800" b="1" dirty="0"/>
              <a:t>meyve suyu gibi bir çözelti, veya domates </a:t>
            </a:r>
            <a:r>
              <a:rPr lang="tr-TR" sz="2800" b="1" dirty="0" err="1"/>
              <a:t>pulpu</a:t>
            </a:r>
            <a:r>
              <a:rPr lang="tr-TR" sz="2800" b="1" dirty="0"/>
              <a:t> gibi sıvı </a:t>
            </a:r>
            <a:r>
              <a:rPr lang="tr-TR" sz="2800" b="1" dirty="0">
                <a:solidFill>
                  <a:srgbClr val="00B050"/>
                </a:solidFill>
              </a:rPr>
              <a:t>bir çözelti içinde katı </a:t>
            </a:r>
            <a:r>
              <a:rPr lang="tr-TR" sz="2800" b="1" dirty="0"/>
              <a:t>parçacıkların bulunduğu süspansiyon halinde bir materyal olabilir. </a:t>
            </a:r>
          </a:p>
        </p:txBody>
      </p:sp>
    </p:spTree>
    <p:extLst>
      <p:ext uri="{BB962C8B-B14F-4D97-AF65-F5344CB8AC3E}">
        <p14:creationId xmlns:p14="http://schemas.microsoft.com/office/powerpoint/2010/main" val="205030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Bunun gibi besleme, 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sudan daha uçucu </a:t>
            </a:r>
            <a:r>
              <a:rPr lang="tr-TR" sz="2800" b="1" dirty="0">
                <a:solidFill>
                  <a:srgbClr val="00B0F0"/>
                </a:solidFill>
              </a:rPr>
              <a:t>nitelikte bileşik ögeleri içerebilir</a:t>
            </a:r>
            <a:r>
              <a:rPr lang="tr-TR" sz="2800" b="1" dirty="0"/>
              <a:t>.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00B050"/>
                </a:solidFill>
              </a:rPr>
              <a:t>meyve suları </a:t>
            </a:r>
            <a:r>
              <a:rPr lang="tr-TR" sz="2800" b="1" dirty="0">
                <a:solidFill>
                  <a:srgbClr val="00B0F0"/>
                </a:solidFill>
              </a:rPr>
              <a:t>sudan daha uçucu olan aroma bileşikleri </a:t>
            </a:r>
            <a:r>
              <a:rPr lang="tr-TR" sz="2800" b="1" dirty="0"/>
              <a:t>içermektedir. </a:t>
            </a:r>
          </a:p>
        </p:txBody>
      </p:sp>
    </p:spTree>
    <p:extLst>
      <p:ext uri="{BB962C8B-B14F-4D97-AF65-F5344CB8AC3E}">
        <p14:creationId xmlns:p14="http://schemas.microsoft.com/office/powerpoint/2010/main" val="73412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7030A0"/>
                </a:solidFill>
              </a:rPr>
              <a:t>Konsantre edilen sıvı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ısıtma yüzeylerine yapışıp</a:t>
            </a:r>
            <a:r>
              <a:rPr lang="tr-TR" sz="2800" b="1" dirty="0"/>
              <a:t>, zamanla ince bir katman oluşturabilir.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 katman, bir taraftan </a:t>
            </a:r>
            <a:r>
              <a:rPr lang="tr-TR" sz="2800" b="1" dirty="0">
                <a:solidFill>
                  <a:srgbClr val="00B050"/>
                </a:solidFill>
              </a:rPr>
              <a:t>ısı transferini engellerken </a:t>
            </a:r>
            <a:r>
              <a:rPr lang="tr-TR" sz="2800" b="1" dirty="0"/>
              <a:t>diğer taraftan </a:t>
            </a:r>
            <a:r>
              <a:rPr lang="tr-TR" sz="2800" b="1" dirty="0">
                <a:solidFill>
                  <a:srgbClr val="0070C0"/>
                </a:solidFill>
              </a:rPr>
              <a:t>zamanla yanar </a:t>
            </a:r>
            <a:r>
              <a:rPr lang="tr-TR" sz="2800" b="1" dirty="0"/>
              <a:t>ve buradan </a:t>
            </a:r>
            <a:r>
              <a:rPr lang="tr-TR" sz="2800" b="1" dirty="0">
                <a:solidFill>
                  <a:srgbClr val="FF0000"/>
                </a:solidFill>
              </a:rPr>
              <a:t>kopan parçacıklar konsantreye karışarak kalite sorunlarına neden olur.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Örneğin domates salçası üretiminde, bu türlü olumsuzluklarla sıkça karşılaşılmaktadır.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99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8326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Diğer taraftan bazı gıdaların konsantre edilmesi sırasında, </a:t>
            </a:r>
            <a:r>
              <a:rPr lang="tr-TR" sz="2800" b="1" dirty="0">
                <a:solidFill>
                  <a:srgbClr val="00B050"/>
                </a:solidFill>
              </a:rPr>
              <a:t>bazı bileşim ögelerinin </a:t>
            </a:r>
            <a:r>
              <a:rPr lang="tr-TR" sz="2800" b="1" dirty="0" err="1">
                <a:solidFill>
                  <a:srgbClr val="FF0000"/>
                </a:solidFill>
              </a:rPr>
              <a:t>kristalizasyonu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ile karşılaşılmaktadır.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00B0F0"/>
                </a:solidFill>
              </a:rPr>
              <a:t>üzüm sularının </a:t>
            </a:r>
            <a:r>
              <a:rPr lang="tr-TR" sz="2800" b="1" dirty="0" err="1"/>
              <a:t>evaporatörde</a:t>
            </a:r>
            <a:r>
              <a:rPr lang="tr-TR" sz="2800" b="1" dirty="0"/>
              <a:t> konsantre edilmesi sırasında bir sorun olarak </a:t>
            </a:r>
            <a:r>
              <a:rPr lang="tr-TR" sz="2800" b="1" dirty="0">
                <a:solidFill>
                  <a:srgbClr val="FF0000"/>
                </a:solidFill>
              </a:rPr>
              <a:t>tartarat </a:t>
            </a:r>
            <a:r>
              <a:rPr lang="tr-TR" sz="2800" b="1" dirty="0" err="1">
                <a:solidFill>
                  <a:srgbClr val="FF0000"/>
                </a:solidFill>
              </a:rPr>
              <a:t>kristalizasyonu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ortaya çıkabilmektedir.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5735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Buna karşın </a:t>
            </a:r>
            <a:r>
              <a:rPr lang="tr-TR" sz="2800" b="1" dirty="0">
                <a:solidFill>
                  <a:srgbClr val="FF0000"/>
                </a:solidFill>
              </a:rPr>
              <a:t>kristal şeker üretiminde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şeker kamışı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7030A0"/>
                </a:solidFill>
              </a:rPr>
              <a:t>pancardan</a:t>
            </a:r>
            <a:r>
              <a:rPr lang="tr-TR" sz="2800" b="1" dirty="0"/>
              <a:t> elde edilen </a:t>
            </a:r>
            <a:r>
              <a:rPr lang="tr-TR" sz="2800" b="1" dirty="0" err="1"/>
              <a:t>ekstraktın</a:t>
            </a:r>
            <a:r>
              <a:rPr lang="tr-TR" sz="2800" b="1" dirty="0"/>
              <a:t> </a:t>
            </a:r>
            <a:r>
              <a:rPr lang="tr-TR" sz="2800" b="1" dirty="0" err="1"/>
              <a:t>evaporatörde</a:t>
            </a:r>
            <a:r>
              <a:rPr lang="tr-TR" sz="2800" b="1" dirty="0"/>
              <a:t> konsantre edilmesi sırasında </a:t>
            </a:r>
            <a:r>
              <a:rPr lang="tr-TR" sz="2800" b="1" dirty="0">
                <a:solidFill>
                  <a:srgbClr val="00B0F0"/>
                </a:solidFill>
              </a:rPr>
              <a:t>sakaroz kristallerinin oluşması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prosesin asıl amacını oluşturmaktadır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2916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Nihayet, konsantre edilen bazı gıdalar işlem sonunda aşırı bir </a:t>
            </a:r>
            <a:r>
              <a:rPr lang="tr-TR" sz="2800" b="1" dirty="0">
                <a:solidFill>
                  <a:srgbClr val="00B050"/>
                </a:solidFill>
              </a:rPr>
              <a:t>köpürme gösterebilirler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olaya özellikle </a:t>
            </a:r>
            <a:r>
              <a:rPr lang="tr-TR" sz="2800" b="1" dirty="0">
                <a:solidFill>
                  <a:srgbClr val="FF0000"/>
                </a:solidFill>
              </a:rPr>
              <a:t>proteince zengin gıdalarda </a:t>
            </a:r>
            <a:r>
              <a:rPr lang="tr-TR" sz="2800" b="1" dirty="0"/>
              <a:t>rastlanılmakta, </a:t>
            </a:r>
            <a:r>
              <a:rPr lang="tr-TR" sz="2800" b="1" dirty="0">
                <a:solidFill>
                  <a:srgbClr val="00B050"/>
                </a:solidFill>
              </a:rPr>
              <a:t>aşırı köpürme sonucunda </a:t>
            </a:r>
            <a:r>
              <a:rPr lang="tr-TR" sz="2800" b="1" dirty="0"/>
              <a:t>ürünün tümü </a:t>
            </a:r>
            <a:r>
              <a:rPr lang="tr-TR" sz="2800" b="1" dirty="0" err="1"/>
              <a:t>brüdenin</a:t>
            </a:r>
            <a:r>
              <a:rPr lang="tr-TR" sz="2800" b="1" dirty="0"/>
              <a:t> izlediği yol üzerinden sistemi terk ederek kaybedilmektedir.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526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Bunlardan </a:t>
            </a:r>
            <a:r>
              <a:rPr lang="tr-TR" sz="2800" b="1" dirty="0">
                <a:solidFill>
                  <a:srgbClr val="FF0000"/>
                </a:solidFill>
              </a:rPr>
              <a:t>hangisinin tercih edilmesi </a:t>
            </a:r>
            <a:r>
              <a:rPr lang="tr-TR" sz="2800" b="1" dirty="0"/>
              <a:t>gerektiği, söz konusu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B050"/>
                </a:solidFill>
              </a:rPr>
              <a:t>	ürünün nitelikleri</a:t>
            </a:r>
            <a:r>
              <a:rPr lang="tr-TR" sz="2800" b="1" dirty="0"/>
              <a:t>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B0F0"/>
                </a:solidFill>
              </a:rPr>
              <a:t>	ulaşılmak istenen konsantrasyon düzeyi</a:t>
            </a:r>
            <a:r>
              <a:rPr lang="tr-TR" sz="2800" b="1" dirty="0"/>
              <a:t>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7030A0"/>
                </a:solidFill>
              </a:rPr>
              <a:t>	mevcut enerji kaynakları </a:t>
            </a:r>
            <a:r>
              <a:rPr lang="tr-TR" sz="2800" b="1" dirty="0"/>
              <a:t>ve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	maliyet </a:t>
            </a:r>
            <a:r>
              <a:rPr lang="tr-TR" sz="2800" b="1" dirty="0"/>
              <a:t>gibi faktörler tarafından belirlenmektedir.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Bununla birlikte </a:t>
            </a:r>
            <a:r>
              <a:rPr lang="tr-TR" sz="2800" b="1" dirty="0">
                <a:solidFill>
                  <a:srgbClr val="7030A0"/>
                </a:solidFill>
              </a:rPr>
              <a:t>evaporasyon, en yaygın </a:t>
            </a:r>
            <a:r>
              <a:rPr lang="tr-TR" sz="2800" b="1" dirty="0"/>
              <a:t>olarak uygulanan yöntemdir.</a:t>
            </a:r>
          </a:p>
        </p:txBody>
      </p:sp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3321473B-28F0-4687-A5F5-ADB2A3F84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351" y="4916877"/>
            <a:ext cx="2808312" cy="158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33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8326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İşte, sıvı gıdaların konsantrasyonunda bu kadar </a:t>
            </a:r>
            <a:r>
              <a:rPr lang="tr-TR" sz="2800" b="1" dirty="0">
                <a:solidFill>
                  <a:srgbClr val="FF0000"/>
                </a:solidFill>
              </a:rPr>
              <a:t>farklı olaylarla karşılaşılması</a:t>
            </a:r>
            <a:r>
              <a:rPr lang="tr-TR" sz="2800" b="1" dirty="0"/>
              <a:t> nedeniyle </a:t>
            </a:r>
            <a:r>
              <a:rPr lang="tr-TR" sz="2800" b="1" dirty="0">
                <a:solidFill>
                  <a:srgbClr val="00B0F0"/>
                </a:solidFill>
              </a:rPr>
              <a:t>farklı amaçlara </a:t>
            </a:r>
            <a:r>
              <a:rPr lang="tr-TR" sz="2800" b="1" dirty="0"/>
              <a:t>uygun </a:t>
            </a:r>
            <a:r>
              <a:rPr lang="tr-TR" sz="2800" b="1" dirty="0">
                <a:solidFill>
                  <a:srgbClr val="00B050"/>
                </a:solidFill>
              </a:rPr>
              <a:t>değişik niteliklerde </a:t>
            </a:r>
            <a:r>
              <a:rPr lang="tr-TR" sz="2800" b="1" dirty="0" err="1">
                <a:solidFill>
                  <a:srgbClr val="00B050"/>
                </a:solidFill>
              </a:rPr>
              <a:t>evaporatörler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geliştirilmiştir.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6385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6166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 err="1">
                <a:solidFill>
                  <a:srgbClr val="FF0000"/>
                </a:solidFill>
              </a:rPr>
              <a:t>Evaporatörde</a:t>
            </a:r>
            <a:r>
              <a:rPr lang="tr-TR" sz="2800" b="1" dirty="0">
                <a:solidFill>
                  <a:srgbClr val="FF0000"/>
                </a:solidFill>
              </a:rPr>
              <a:t> buhar ekonomisi: </a:t>
            </a:r>
            <a:r>
              <a:rPr lang="tr-TR" sz="2800" b="1" dirty="0"/>
              <a:t>Bir </a:t>
            </a:r>
            <a:r>
              <a:rPr lang="tr-TR" sz="2800" b="1" dirty="0" err="1"/>
              <a:t>evaporatörün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üstünlüğünü belirlemede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00B0F0"/>
                </a:solidFill>
              </a:rPr>
              <a:t>evaporatörün</a:t>
            </a:r>
            <a:r>
              <a:rPr lang="tr-TR" sz="2800" b="1" dirty="0">
                <a:solidFill>
                  <a:srgbClr val="00B0F0"/>
                </a:solidFill>
              </a:rPr>
              <a:t> kapasitesi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7030A0"/>
                </a:solidFill>
              </a:rPr>
              <a:t>buhar ekonomisi</a:t>
            </a:r>
            <a:r>
              <a:rPr lang="tr-TR" sz="2800" b="1" dirty="0"/>
              <a:t> gibi başlıca iki önemli faktör dikkate alınmaktadır.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 err="1"/>
              <a:t>Evaporatör</a:t>
            </a:r>
            <a:r>
              <a:rPr lang="tr-TR" sz="2800" b="1" dirty="0"/>
              <a:t> kapasitesinin nasıl belirlendiğine daha önce değinilmişti. </a:t>
            </a:r>
          </a:p>
        </p:txBody>
      </p:sp>
    </p:spTree>
    <p:extLst>
      <p:ext uri="{BB962C8B-B14F-4D97-AF65-F5344CB8AC3E}">
        <p14:creationId xmlns:p14="http://schemas.microsoft.com/office/powerpoint/2010/main" val="249190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Diğer faktör olan buhar ekonomisi ise; </a:t>
            </a:r>
            <a:r>
              <a:rPr lang="tr-TR" sz="2800" b="1" dirty="0" err="1">
                <a:solidFill>
                  <a:srgbClr val="00B050"/>
                </a:solidFill>
              </a:rPr>
              <a:t>evaporasyonda</a:t>
            </a:r>
            <a:r>
              <a:rPr lang="tr-TR" sz="2800" b="1" dirty="0">
                <a:solidFill>
                  <a:srgbClr val="00B050"/>
                </a:solidFill>
              </a:rPr>
              <a:t> tüketilen birim buhar miktarına karşın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konsantre edilen sıvıdan buharlaştırılarak uzaklaştırılan su miktarı </a:t>
            </a:r>
            <a:r>
              <a:rPr lang="tr-TR" sz="2800" b="1" dirty="0"/>
              <a:t>(kg su / kg buhar) olarak tanımlanmaktadır.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>
                <a:solidFill>
                  <a:srgbClr val="0070C0"/>
                </a:solidFill>
              </a:rPr>
              <a:t>Bu değer ne kadar yüksekse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o </a:t>
            </a:r>
            <a:r>
              <a:rPr lang="tr-TR" sz="2800" b="1" dirty="0" err="1">
                <a:solidFill>
                  <a:srgbClr val="00B050"/>
                </a:solidFill>
              </a:rPr>
              <a:t>evaporatör</a:t>
            </a:r>
            <a:r>
              <a:rPr lang="tr-TR" sz="2800" b="1" dirty="0">
                <a:solidFill>
                  <a:srgbClr val="00B050"/>
                </a:solidFill>
              </a:rPr>
              <a:t> o kadar ekonomik çalışıyor demektir.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Vakum altında çalışan </a:t>
            </a:r>
            <a:r>
              <a:rPr lang="tr-TR" sz="2800" b="1" dirty="0" err="1"/>
              <a:t>evaporatörlerde</a:t>
            </a:r>
            <a:r>
              <a:rPr lang="tr-TR" sz="2800" b="1" dirty="0"/>
              <a:t> buhar ekonomisi değerinin </a:t>
            </a:r>
            <a:r>
              <a:rPr lang="tr-TR" sz="2800" b="1" dirty="0">
                <a:solidFill>
                  <a:srgbClr val="FF0000"/>
                </a:solidFill>
              </a:rPr>
              <a:t>0.75N-0.95N </a:t>
            </a:r>
            <a:r>
              <a:rPr lang="tr-TR" sz="2800" b="1" dirty="0"/>
              <a:t>arasında değiştiği ifade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81394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Burada </a:t>
            </a:r>
            <a:r>
              <a:rPr lang="tr-TR" sz="2800" b="1" dirty="0">
                <a:solidFill>
                  <a:srgbClr val="FF0000"/>
                </a:solidFill>
              </a:rPr>
              <a:t>N, etki sayısını </a:t>
            </a:r>
            <a:r>
              <a:rPr lang="tr-TR" sz="2800" b="1" dirty="0"/>
              <a:t>temsil etmektedir.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Örneğin tek etkili bir </a:t>
            </a:r>
            <a:r>
              <a:rPr lang="tr-TR" sz="2800" b="1" dirty="0" err="1"/>
              <a:t>evaporatörde</a:t>
            </a:r>
            <a:r>
              <a:rPr lang="tr-TR" sz="2800" b="1" dirty="0"/>
              <a:t> buhar ekonomisi "0.75-0.95 kg su/kg buhar" düzeyindeyken, 6 etkili bir </a:t>
            </a:r>
            <a:r>
              <a:rPr lang="tr-TR" sz="2800" b="1" dirty="0" err="1"/>
              <a:t>evaporatörde</a:t>
            </a:r>
            <a:r>
              <a:rPr lang="tr-TR" sz="2800" b="1" dirty="0"/>
              <a:t> bu değer, "4.5-5.7 kg su/kg buhar" düzeyine yükselmektedir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6611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Evaporatör</a:t>
            </a:r>
            <a:r>
              <a:rPr lang="tr-TR" sz="2800" b="1" dirty="0">
                <a:solidFill>
                  <a:srgbClr val="FF0000"/>
                </a:solidFill>
              </a:rPr>
              <a:t> sıvı dolum hacmi: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Bir </a:t>
            </a:r>
            <a:r>
              <a:rPr lang="tr-TR" sz="2800" b="1" dirty="0" err="1"/>
              <a:t>evaporatör</a:t>
            </a:r>
            <a:r>
              <a:rPr lang="tr-TR" sz="2800" b="1" dirty="0"/>
              <a:t> sisteminde </a:t>
            </a:r>
            <a:r>
              <a:rPr lang="tr-TR" sz="2800" b="1" dirty="0">
                <a:solidFill>
                  <a:srgbClr val="00B050"/>
                </a:solidFill>
              </a:rPr>
              <a:t>aynı anda sistem içinde bulunan sıvı ürünün toplam hacmi</a:t>
            </a:r>
            <a:r>
              <a:rPr lang="tr-TR" sz="2800" b="1" dirty="0"/>
              <a:t>, "</a:t>
            </a:r>
            <a:r>
              <a:rPr lang="tr-TR" sz="2800" b="1" dirty="0">
                <a:solidFill>
                  <a:srgbClr val="00B0F0"/>
                </a:solidFill>
              </a:rPr>
              <a:t>sıvı dolum hacmi</a:t>
            </a:r>
            <a:r>
              <a:rPr lang="tr-TR" sz="2800" b="1" dirty="0"/>
              <a:t>" olarak anılmaktadır.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Kapasitesi birbirine eşit iki </a:t>
            </a:r>
            <a:r>
              <a:rPr lang="tr-TR" sz="2800" b="1" dirty="0" err="1"/>
              <a:t>evaporatörden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sıvı dolum hacmi düşük olanın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daha üstün nitelikte bir sistem </a:t>
            </a:r>
            <a:r>
              <a:rPr lang="tr-TR" sz="2800" b="1" dirty="0"/>
              <a:t>olduğu kabul edilir.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Nitekim, sıvı dolum hacmi daha düşük olanda konsantrasyon </a:t>
            </a:r>
            <a:r>
              <a:rPr lang="tr-TR" sz="2800" b="1" dirty="0">
                <a:solidFill>
                  <a:srgbClr val="FF0000"/>
                </a:solidFill>
              </a:rPr>
              <a:t>daha kısa sürede </a:t>
            </a:r>
            <a:r>
              <a:rPr lang="tr-TR" sz="2800" b="1" dirty="0"/>
              <a:t>gerçekleşerek, ısının ürün üzerindeki olumsuz etkisi sınırlı kalmaktadır.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3238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213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/>
              <a:t>Evaporatör</a:t>
            </a:r>
            <a:r>
              <a:rPr lang="tr-TR" sz="2800" b="1" dirty="0"/>
              <a:t> sistemlerinde ulaşılmış gelişmeler, bu yöntemi </a:t>
            </a:r>
            <a:r>
              <a:rPr lang="tr-TR" sz="2800" b="1" dirty="0">
                <a:solidFill>
                  <a:srgbClr val="FF0000"/>
                </a:solidFill>
              </a:rPr>
              <a:t>hem ekonomik </a:t>
            </a:r>
            <a:r>
              <a:rPr lang="tr-TR" sz="2800" b="1" dirty="0"/>
              <a:t>ve hem de </a:t>
            </a:r>
            <a:r>
              <a:rPr lang="tr-TR" sz="2800" b="1" dirty="0">
                <a:solidFill>
                  <a:srgbClr val="00B050"/>
                </a:solidFill>
              </a:rPr>
              <a:t>diğer açılardan üstün </a:t>
            </a:r>
            <a:r>
              <a:rPr lang="tr-TR" sz="2800" b="1" dirty="0"/>
              <a:t>bir hale getirmiştir.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/>
              <a:t>Evaporasyonla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sıvı gıdaların </a:t>
            </a:r>
            <a:r>
              <a:rPr lang="tr-TR" sz="2800" b="1" dirty="0">
                <a:solidFill>
                  <a:srgbClr val="FF0000"/>
                </a:solidFill>
              </a:rPr>
              <a:t>çok yüksek düzeylere kadar konsantre</a:t>
            </a:r>
            <a:r>
              <a:rPr lang="tr-TR" sz="2800" b="1" dirty="0"/>
              <a:t> edilmesi olanaklı bulunmaktadır.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Dondurarak konsantrasyon </a:t>
            </a:r>
            <a:r>
              <a:rPr lang="tr-TR" sz="2800" b="1" dirty="0"/>
              <a:t>yöntemi ise, </a:t>
            </a:r>
            <a:r>
              <a:rPr lang="tr-TR" sz="2800" b="1" dirty="0">
                <a:solidFill>
                  <a:srgbClr val="FF0000"/>
                </a:solidFill>
              </a:rPr>
              <a:t>ısıya duyarlı sıvı gıdaların </a:t>
            </a:r>
            <a:r>
              <a:rPr lang="tr-TR" sz="2800" b="1" dirty="0"/>
              <a:t>konsantrasyonunda başarı ile uygulanan bir tekniktir. </a:t>
            </a:r>
          </a:p>
        </p:txBody>
      </p:sp>
    </p:spTree>
    <p:extLst>
      <p:ext uri="{BB962C8B-B14F-4D97-AF65-F5344CB8AC3E}">
        <p14:creationId xmlns:p14="http://schemas.microsoft.com/office/powerpoint/2010/main" val="103596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048672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yöntemde </a:t>
            </a:r>
            <a:r>
              <a:rPr lang="tr-TR" sz="2800" b="1" dirty="0" err="1"/>
              <a:t>evaporasyondaki</a:t>
            </a:r>
            <a:r>
              <a:rPr lang="tr-TR" sz="2800" b="1" dirty="0"/>
              <a:t> kadar yüksek konsantrasyon düzeylerine ulaşılamamakta, </a:t>
            </a:r>
            <a:r>
              <a:rPr lang="tr-TR" sz="2800" b="1" dirty="0">
                <a:solidFill>
                  <a:srgbClr val="FF0000"/>
                </a:solidFill>
              </a:rPr>
              <a:t>konsantrasyon genellikle %40-50 kuru madde düzeyinde kalmaktadır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Buna karşın </a:t>
            </a:r>
            <a:r>
              <a:rPr lang="tr-TR" sz="2800" b="1" dirty="0">
                <a:solidFill>
                  <a:srgbClr val="FF0000"/>
                </a:solidFill>
              </a:rPr>
              <a:t>ters </a:t>
            </a:r>
            <a:r>
              <a:rPr lang="tr-TR" sz="2800" b="1" dirty="0" err="1">
                <a:solidFill>
                  <a:srgbClr val="FF0000"/>
                </a:solidFill>
              </a:rPr>
              <a:t>ozmoz</a:t>
            </a:r>
            <a:r>
              <a:rPr lang="tr-TR" sz="2800" b="1" dirty="0">
                <a:solidFill>
                  <a:srgbClr val="FF0000"/>
                </a:solidFill>
              </a:rPr>
              <a:t> yöntemi</a:t>
            </a:r>
            <a:r>
              <a:rPr lang="tr-TR" sz="2800" b="1" dirty="0"/>
              <a:t>; başlı başına bir konsantrasyon yöntemi olmaktan çok, </a:t>
            </a:r>
            <a:r>
              <a:rPr lang="tr-TR" sz="2800" b="1" dirty="0">
                <a:solidFill>
                  <a:srgbClr val="00B050"/>
                </a:solidFill>
              </a:rPr>
              <a:t>%10'dan daha düşük çözünmüş kuru madde içeren aşırı seyreltik sıvıların </a:t>
            </a:r>
            <a:r>
              <a:rPr lang="tr-TR" sz="2800" b="1" dirty="0">
                <a:solidFill>
                  <a:srgbClr val="FF0000"/>
                </a:solidFill>
              </a:rPr>
              <a:t>ön konsantrasyonu</a:t>
            </a:r>
            <a:r>
              <a:rPr lang="tr-TR" sz="2800" b="1" dirty="0"/>
              <a:t> amacıyla uygulanan bir tekniktir.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600" b="1" dirty="0"/>
          </a:p>
        </p:txBody>
      </p:sp>
    </p:spTree>
    <p:extLst>
      <p:ext uri="{BB962C8B-B14F-4D97-AF65-F5344CB8AC3E}">
        <p14:creationId xmlns:p14="http://schemas.microsoft.com/office/powerpoint/2010/main" val="355548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Ters </a:t>
            </a:r>
            <a:r>
              <a:rPr lang="tr-TR" sz="2800" b="1" dirty="0" err="1">
                <a:solidFill>
                  <a:srgbClr val="FF0000"/>
                </a:solidFill>
              </a:rPr>
              <a:t>ozmoz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yöntemi, örneğin; </a:t>
            </a:r>
            <a:r>
              <a:rPr lang="tr-TR" sz="2800" b="1" dirty="0">
                <a:solidFill>
                  <a:srgbClr val="00B050"/>
                </a:solidFill>
              </a:rPr>
              <a:t>domates salçası üretiminde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domates </a:t>
            </a:r>
            <a:r>
              <a:rPr lang="tr-TR" sz="2800" b="1" dirty="0" err="1">
                <a:solidFill>
                  <a:srgbClr val="00B0F0"/>
                </a:solidFill>
              </a:rPr>
              <a:t>pulpunun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 err="1">
                <a:solidFill>
                  <a:srgbClr val="00B0F0"/>
                </a:solidFill>
              </a:rPr>
              <a:t>evaporasyondan</a:t>
            </a:r>
            <a:r>
              <a:rPr lang="tr-TR" sz="2800" b="1" dirty="0">
                <a:solidFill>
                  <a:srgbClr val="00B0F0"/>
                </a:solidFill>
              </a:rPr>
              <a:t> önce ön </a:t>
            </a:r>
            <a:r>
              <a:rPr lang="tr-TR" sz="2800" b="1" dirty="0"/>
              <a:t>konsantrasyonu amacıyla uygulanmaktadır.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 değinilen bu iki yöntem </a:t>
            </a:r>
            <a:r>
              <a:rPr lang="tr-TR" sz="2800" b="1" dirty="0">
                <a:solidFill>
                  <a:srgbClr val="00B0F0"/>
                </a:solidFill>
              </a:rPr>
              <a:t>sıvılara uygulanabilirken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kurutma;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hem sıvılara ve hem de katı parçacıklar </a:t>
            </a:r>
            <a:r>
              <a:rPr lang="tr-TR" sz="2800" b="1" dirty="0"/>
              <a:t>halindeki gıdalara uygulanabilen, </a:t>
            </a:r>
            <a:r>
              <a:rPr lang="tr-TR" sz="2800" b="1" dirty="0">
                <a:solidFill>
                  <a:srgbClr val="FF0000"/>
                </a:solidFill>
              </a:rPr>
              <a:t>yoğun enerji gereksinimi </a:t>
            </a:r>
            <a:r>
              <a:rPr lang="tr-TR" sz="2800" b="1" dirty="0"/>
              <a:t>bulunan bir tekniktir. </a:t>
            </a:r>
          </a:p>
        </p:txBody>
      </p:sp>
    </p:spTree>
    <p:extLst>
      <p:ext uri="{BB962C8B-B14F-4D97-AF65-F5344CB8AC3E}">
        <p14:creationId xmlns:p14="http://schemas.microsoft.com/office/powerpoint/2010/main" val="192308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1125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yöntemler içinde </a:t>
            </a:r>
            <a:r>
              <a:rPr lang="tr-TR" sz="2800" b="1" dirty="0">
                <a:solidFill>
                  <a:srgbClr val="00B0F0"/>
                </a:solidFill>
              </a:rPr>
              <a:t>en yüksek konsantrasyona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kurutma tekniğinde</a:t>
            </a:r>
            <a:r>
              <a:rPr lang="tr-TR" sz="2800" b="1" dirty="0"/>
              <a:t> ulaşılabilmektedir.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704" y="1844824"/>
            <a:ext cx="7988564" cy="459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93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2051</Words>
  <Application>Microsoft Office PowerPoint</Application>
  <PresentationFormat>Özel</PresentationFormat>
  <Paragraphs>146</Paragraphs>
  <Slides>54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57" baseType="lpstr">
      <vt:lpstr>Arial</vt:lpstr>
      <vt:lpstr>Century Gothic</vt:lpstr>
      <vt:lpstr>Books 16x9</vt:lpstr>
      <vt:lpstr>GDM 302  Temel İşlemler II Buharlaştırma I 2018-2019</vt:lpstr>
      <vt:lpstr>Bu Hafta</vt:lpstr>
      <vt:lpstr>5.1.1 Konsantrasyon Yöntemleri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5.1.2 Evaporasyonun Başlıca Uygulama Amaç ve Alanları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5.1.3 Evaporasyonun Fiziksel Dayanakları</vt:lpstr>
      <vt:lpstr>PowerPoint Sunusu</vt:lpstr>
      <vt:lpstr>PowerPoint Sunusu</vt:lpstr>
      <vt:lpstr>PowerPoint Sunusu</vt:lpstr>
      <vt:lpstr>PowerPoint Sunusu</vt:lpstr>
      <vt:lpstr>PowerPoint Sunusu</vt:lpstr>
      <vt:lpstr>5.1.4 Vakum Altında Evaporasyon</vt:lpstr>
      <vt:lpstr>PowerPoint Sunusu</vt:lpstr>
      <vt:lpstr>PowerPoint Sunusu</vt:lpstr>
      <vt:lpstr>PowerPoint Sunusu</vt:lpstr>
      <vt:lpstr>5.1.5 Evaporasyona ilişkin Bazı Tanımlar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2019-03-28T10:45:09Z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