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0"/>
  </p:notesMasterIdLst>
  <p:handoutMasterIdLst>
    <p:handoutMasterId r:id="rId41"/>
  </p:handoutMasterIdLst>
  <p:sldIdLst>
    <p:sldId id="264" r:id="rId3"/>
    <p:sldId id="265" r:id="rId4"/>
    <p:sldId id="469" r:id="rId5"/>
    <p:sldId id="470" r:id="rId6"/>
    <p:sldId id="518" r:id="rId7"/>
    <p:sldId id="480" r:id="rId8"/>
    <p:sldId id="481" r:id="rId9"/>
    <p:sldId id="482" r:id="rId10"/>
    <p:sldId id="520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  <p:sldId id="493" r:id="rId22"/>
    <p:sldId id="494" r:id="rId23"/>
    <p:sldId id="519" r:id="rId24"/>
    <p:sldId id="503" r:id="rId25"/>
    <p:sldId id="504" r:id="rId26"/>
    <p:sldId id="505" r:id="rId27"/>
    <p:sldId id="506" r:id="rId28"/>
    <p:sldId id="507" r:id="rId29"/>
    <p:sldId id="508" r:id="rId30"/>
    <p:sldId id="509" r:id="rId31"/>
    <p:sldId id="510" r:id="rId32"/>
    <p:sldId id="511" r:id="rId33"/>
    <p:sldId id="512" r:id="rId34"/>
    <p:sldId id="513" r:id="rId35"/>
    <p:sldId id="514" r:id="rId36"/>
    <p:sldId id="515" r:id="rId37"/>
    <p:sldId id="516" r:id="rId38"/>
    <p:sldId id="517" r:id="rId3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 err="1">
                <a:solidFill>
                  <a:srgbClr val="FF0000"/>
                </a:solidFill>
              </a:rPr>
              <a:t>Ekstraksiyon</a:t>
            </a:r>
            <a:r>
              <a:rPr lang="tr-TR" sz="4400" dirty="0">
                <a:solidFill>
                  <a:srgbClr val="FF0000"/>
                </a:solidFill>
              </a:rPr>
              <a:t> 3	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92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Çıkan yağ kütlesi :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Sistemden çıkan yağ kütlesi aşağıda belirtilen iki unsurdan oluşmaktadır: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1 </a:t>
            </a:r>
            <a:r>
              <a:rPr lang="tr-TR" sz="2800" b="1" dirty="0" err="1"/>
              <a:t>No'lu</a:t>
            </a:r>
            <a:r>
              <a:rPr lang="tr-TR" sz="2800" b="1" dirty="0"/>
              <a:t> aşamadaki soya fasulyesinin, yağ dışında kalan 83 kg tutarındaki </a:t>
            </a:r>
            <a:r>
              <a:rPr lang="tr-TR" sz="2800" b="1" dirty="0" err="1"/>
              <a:t>inertin</a:t>
            </a:r>
            <a:r>
              <a:rPr lang="tr-TR" sz="2800" b="1" dirty="0"/>
              <a:t>, ağırlığının % 45'ine eşit (</a:t>
            </a:r>
            <a:r>
              <a:rPr lang="tr-TR" sz="2800" b="1" dirty="0">
                <a:solidFill>
                  <a:srgbClr val="FF0000"/>
                </a:solidFill>
              </a:rPr>
              <a:t>37.35 kg</a:t>
            </a:r>
            <a:r>
              <a:rPr lang="tr-TR" sz="2800" b="1" dirty="0"/>
              <a:t>) miktarda beraberinde tuttuğu çözeltinin yağ içeriği : 37.35 (</a:t>
            </a:r>
            <a:r>
              <a:rPr lang="tr-TR" sz="2800" b="1" dirty="0">
                <a:solidFill>
                  <a:srgbClr val="00B050"/>
                </a:solidFill>
              </a:rPr>
              <a:t>0.38</a:t>
            </a:r>
            <a:r>
              <a:rPr lang="tr-TR" sz="2800" b="1" dirty="0"/>
              <a:t>) = </a:t>
            </a:r>
            <a:r>
              <a:rPr lang="tr-TR" sz="2800" b="1" dirty="0">
                <a:solidFill>
                  <a:srgbClr val="FF0000"/>
                </a:solidFill>
              </a:rPr>
              <a:t>14.19 kg </a:t>
            </a:r>
          </a:p>
        </p:txBody>
      </p:sp>
    </p:spTree>
    <p:extLst>
      <p:ext uri="{BB962C8B-B14F-4D97-AF65-F5344CB8AC3E}">
        <p14:creationId xmlns:p14="http://schemas.microsoft.com/office/powerpoint/2010/main" val="205999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264696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alphaLcParenR" startAt="2"/>
            </a:pPr>
            <a:r>
              <a:rPr lang="tr-TR" sz="2800" b="1" dirty="0"/>
              <a:t>1 </a:t>
            </a:r>
            <a:r>
              <a:rPr lang="tr-TR" sz="2800" b="1" dirty="0" err="1"/>
              <a:t>No'lu</a:t>
            </a:r>
            <a:r>
              <a:rPr lang="tr-TR" sz="2800" b="1" dirty="0"/>
              <a:t> aşamayı </a:t>
            </a:r>
            <a:r>
              <a:rPr lang="tr-TR" sz="2800" b="1" dirty="0" err="1"/>
              <a:t>terkeden</a:t>
            </a:r>
            <a:r>
              <a:rPr lang="tr-TR" sz="2800" b="1" dirty="0"/>
              <a:t> 40.26 kg </a:t>
            </a:r>
            <a:r>
              <a:rPr lang="tr-TR" sz="2800" b="1" dirty="0" err="1"/>
              <a:t>ekstraktın</a:t>
            </a:r>
            <a:r>
              <a:rPr lang="tr-TR" sz="2800" b="1" dirty="0"/>
              <a:t> beraberinde taşıdığı yağ : 40.26 (0.38) = </a:t>
            </a:r>
            <a:r>
              <a:rPr lang="tr-TR" sz="2800" b="1" dirty="0">
                <a:solidFill>
                  <a:srgbClr val="FF0000"/>
                </a:solidFill>
              </a:rPr>
              <a:t>15.3 kg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Belirlenen bu dengelere göre 1 </a:t>
            </a:r>
            <a:r>
              <a:rPr lang="tr-TR" sz="2800" b="1" dirty="0" err="1"/>
              <a:t>No’lu</a:t>
            </a:r>
            <a:r>
              <a:rPr lang="tr-TR" sz="2800" b="1" dirty="0"/>
              <a:t> aşamadaki yağ denkliği aşağıdaki eşitlikle tanımlanır. Eşitlik Y</a:t>
            </a:r>
            <a:r>
              <a:rPr lang="tr-TR" sz="2800" b="1" baseline="-25000" dirty="0"/>
              <a:t>2</a:t>
            </a:r>
            <a:r>
              <a:rPr lang="tr-TR" sz="2800" b="1" dirty="0"/>
              <a:t> için çözülür.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100 (0.17) + 60.61 (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Y</a:t>
            </a:r>
            <a:r>
              <a:rPr lang="tr-TR" sz="2800" b="1" baseline="-250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2</a:t>
            </a:r>
            <a:r>
              <a:rPr lang="tr-TR" sz="2800" b="1" dirty="0"/>
              <a:t>) = 37.35 (0.38) + 40.26 (0.38)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60.61 (Y</a:t>
            </a:r>
            <a:r>
              <a:rPr lang="tr-TR" sz="2800" b="1" baseline="-25000" dirty="0"/>
              <a:t>2</a:t>
            </a:r>
            <a:r>
              <a:rPr lang="tr-TR" sz="2800" b="1" dirty="0"/>
              <a:t>) = 29.49-17 ve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=0.206</a:t>
            </a:r>
          </a:p>
        </p:txBody>
      </p:sp>
    </p:spTree>
    <p:extLst>
      <p:ext uri="{BB962C8B-B14F-4D97-AF65-F5344CB8AC3E}">
        <p14:creationId xmlns:p14="http://schemas.microsoft.com/office/powerpoint/2010/main" val="186494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Böylece 2 </a:t>
            </a:r>
            <a:r>
              <a:rPr lang="tr-TR" sz="2800" b="1" dirty="0" err="1"/>
              <a:t>No’lu</a:t>
            </a:r>
            <a:r>
              <a:rPr lang="tr-TR" sz="2800" b="1" dirty="0"/>
              <a:t> aşamadan gelen </a:t>
            </a:r>
            <a:r>
              <a:rPr lang="tr-TR" sz="2800" b="1" dirty="0">
                <a:solidFill>
                  <a:srgbClr val="FF0000"/>
                </a:solidFill>
              </a:rPr>
              <a:t>60.61 kg </a:t>
            </a:r>
            <a:r>
              <a:rPr lang="tr-TR" sz="2800" b="1" dirty="0" err="1"/>
              <a:t>ekstraktın</a:t>
            </a:r>
            <a:r>
              <a:rPr lang="tr-TR" sz="2800" b="1" dirty="0"/>
              <a:t> yağ oranının </a:t>
            </a:r>
            <a:r>
              <a:rPr lang="tr-TR" sz="2800" b="1" dirty="0">
                <a:solidFill>
                  <a:srgbClr val="FF0000"/>
                </a:solidFill>
              </a:rPr>
              <a:t>% 20.6 </a:t>
            </a:r>
            <a:r>
              <a:rPr lang="tr-TR" sz="2800" b="1" dirty="0"/>
              <a:t>düzeyinde olduğu saptanmış bulunmaktadır.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Her aşamada üst ve alt akış arasında denge oluşması temel ilke olduğuna göre, 2 </a:t>
            </a:r>
            <a:r>
              <a:rPr lang="tr-TR" sz="2800" b="1" dirty="0" err="1"/>
              <a:t>No’lu</a:t>
            </a:r>
            <a:r>
              <a:rPr lang="tr-TR" sz="2800" b="1" dirty="0"/>
              <a:t> aşamada alt akışta yağ oranının </a:t>
            </a:r>
            <a:r>
              <a:rPr lang="tr-TR" sz="2800" b="1" dirty="0">
                <a:solidFill>
                  <a:srgbClr val="FF0000"/>
                </a:solidFill>
              </a:rPr>
              <a:t>X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=0.206</a:t>
            </a:r>
            <a:r>
              <a:rPr lang="tr-TR" sz="2800" b="1" dirty="0"/>
              <a:t> olması, yanı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=X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=0.206 </a:t>
            </a:r>
            <a:r>
              <a:rPr lang="tr-TR" sz="2800" b="1" dirty="0"/>
              <a:t>olması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37352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2) 2 </a:t>
            </a:r>
            <a:r>
              <a:rPr lang="tr-TR" sz="2800" b="1" dirty="0" err="1">
                <a:solidFill>
                  <a:srgbClr val="FF0000"/>
                </a:solidFill>
              </a:rPr>
              <a:t>No’lu</a:t>
            </a:r>
            <a:r>
              <a:rPr lang="tr-TR" sz="2800" b="1" dirty="0">
                <a:solidFill>
                  <a:srgbClr val="FF0000"/>
                </a:solidFill>
              </a:rPr>
              <a:t> aşamada yağ denkliği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2 </a:t>
            </a:r>
            <a:r>
              <a:rPr lang="tr-TR" sz="2800" b="1" dirty="0" err="1"/>
              <a:t>No’lu</a:t>
            </a:r>
            <a:r>
              <a:rPr lang="tr-TR" sz="2800" b="1" dirty="0"/>
              <a:t> aşamayı terk eden çözeltide (ara </a:t>
            </a:r>
            <a:r>
              <a:rPr lang="tr-TR" sz="2800" b="1" dirty="0" err="1"/>
              <a:t>ekstraktta</a:t>
            </a:r>
            <a:r>
              <a:rPr lang="tr-TR" sz="2800" b="1" dirty="0"/>
              <a:t>) ve geride kalan alt akıştaki oranlarının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=X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=0.206 </a:t>
            </a:r>
            <a:r>
              <a:rPr lang="tr-TR" sz="2800" b="1" dirty="0"/>
              <a:t>olduğu gerçeğinden hareketle ve yukarıda 1 </a:t>
            </a:r>
            <a:r>
              <a:rPr lang="tr-TR" sz="2800" b="1" dirty="0" err="1"/>
              <a:t>No’lu</a:t>
            </a:r>
            <a:r>
              <a:rPr lang="tr-TR" sz="2800" b="1" dirty="0"/>
              <a:t> aşama için yapılan işlemlerde güdülen aynı ilkelere uyularak, 2 </a:t>
            </a:r>
            <a:r>
              <a:rPr lang="tr-TR" sz="2800" b="1" dirty="0" err="1"/>
              <a:t>Nolu</a:t>
            </a:r>
            <a:r>
              <a:rPr lang="tr-TR" sz="2800" b="1" dirty="0"/>
              <a:t> aşamadaki yağ denkliği aşağıdaki gibi belirlenir.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9915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Giren yağ kütlesi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İkinci aşamaya giren yağ kütlesi aşağıda belirtilen iki unsurdan oluşmaktadır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Birinci aşama sonunda </a:t>
            </a:r>
            <a:r>
              <a:rPr lang="tr-TR" sz="2800" b="1" dirty="0" err="1"/>
              <a:t>inertin</a:t>
            </a:r>
            <a:r>
              <a:rPr lang="tr-TR" sz="2800" b="1" dirty="0"/>
              <a:t> tuttuğu 37.35 kg çözeltiyle taşınan yağ </a:t>
            </a:r>
            <a:r>
              <a:rPr lang="tr-TR" sz="2800" b="1" dirty="0">
                <a:solidFill>
                  <a:srgbClr val="FF0000"/>
                </a:solidFill>
              </a:rPr>
              <a:t>37.35 (0.38) = 14.19 </a:t>
            </a:r>
            <a:r>
              <a:rPr lang="tr-TR" sz="2800" b="1" dirty="0"/>
              <a:t>kg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Üçüncü aşamadan gelen 60.61 kg çözeltinin (ara </a:t>
            </a:r>
            <a:r>
              <a:rPr lang="tr-TR" sz="2800" b="1" dirty="0" err="1"/>
              <a:t>ekstraktın</a:t>
            </a:r>
            <a:r>
              <a:rPr lang="tr-TR" sz="2800" b="1" dirty="0"/>
              <a:t>) beraberinde taşıdığı yağ : </a:t>
            </a:r>
            <a:r>
              <a:rPr lang="tr-TR" sz="2800" b="1" dirty="0">
                <a:solidFill>
                  <a:srgbClr val="FF0000"/>
                </a:solidFill>
              </a:rPr>
              <a:t>60.61 (Y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6314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Çıkan yağ kütlesi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ikinci aşamadan çıkan yağ kütlesi aşağıda değinilen iki unsurdan oluşmaktadır.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İkinci aşamadaki 83 kg </a:t>
            </a:r>
            <a:r>
              <a:rPr lang="tr-TR" sz="2800" b="1" dirty="0" err="1"/>
              <a:t>inertin</a:t>
            </a:r>
            <a:r>
              <a:rPr lang="tr-TR" sz="2800" b="1" dirty="0"/>
              <a:t> tuttuğu 37.35 kg çözeltinin beraberinde taşıdığı yağ : </a:t>
            </a:r>
            <a:r>
              <a:rPr lang="tr-TR" sz="2800" b="1" dirty="0">
                <a:solidFill>
                  <a:srgbClr val="FF0000"/>
                </a:solidFill>
              </a:rPr>
              <a:t>37.35 (0.206) = 7.69 kg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İkinci aşamayı </a:t>
            </a:r>
            <a:r>
              <a:rPr lang="tr-TR" sz="2800" b="1" dirty="0" err="1"/>
              <a:t>terkeden</a:t>
            </a:r>
            <a:r>
              <a:rPr lang="tr-TR" sz="2800" b="1" dirty="0"/>
              <a:t> 60.61 kg çözeltinin beraberinde taşıdığı yağ </a:t>
            </a:r>
            <a:r>
              <a:rPr lang="tr-TR" sz="2800" b="1" dirty="0">
                <a:solidFill>
                  <a:srgbClr val="FF0000"/>
                </a:solidFill>
              </a:rPr>
              <a:t>60.61 (0.206) = 12.48 kg</a:t>
            </a:r>
          </a:p>
        </p:txBody>
      </p:sp>
    </p:spTree>
    <p:extLst>
      <p:ext uri="{BB962C8B-B14F-4D97-AF65-F5344CB8AC3E}">
        <p14:creationId xmlns:p14="http://schemas.microsoft.com/office/powerpoint/2010/main" val="396699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Belirlenen bu değerlere göre 2 </a:t>
            </a:r>
            <a:r>
              <a:rPr lang="tr-TR" sz="2800" b="1" dirty="0" err="1"/>
              <a:t>No'lu</a:t>
            </a:r>
            <a:r>
              <a:rPr lang="tr-TR" sz="2800" b="1" dirty="0"/>
              <a:t> aşamadaki yağ denkliği, aşağıdaki eşitlikle tanımlanır.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Eşitlik Y</a:t>
            </a:r>
            <a:r>
              <a:rPr lang="tr-TR" sz="2800" b="1" baseline="-25000" dirty="0"/>
              <a:t>3</a:t>
            </a:r>
            <a:r>
              <a:rPr lang="tr-TR" sz="2800" b="1" dirty="0"/>
              <a:t> için çözülür.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37.35 (0.38) + 60.61 (Y</a:t>
            </a:r>
            <a:r>
              <a:rPr lang="tr-TR" sz="2800" b="1" baseline="-25000" dirty="0"/>
              <a:t>3</a:t>
            </a:r>
            <a:r>
              <a:rPr lang="tr-TR" sz="2800" b="1" dirty="0"/>
              <a:t>) = 37.35 (0.206) + 60.61 (0.206)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60.61 Y</a:t>
            </a:r>
            <a:r>
              <a:rPr lang="tr-TR" sz="2800" b="1" baseline="-25000" dirty="0"/>
              <a:t>3</a:t>
            </a:r>
            <a:r>
              <a:rPr lang="tr-TR" sz="2800" b="1" dirty="0"/>
              <a:t> = 5.98 ve Y</a:t>
            </a:r>
            <a:r>
              <a:rPr lang="tr-TR" sz="2800" b="1" baseline="-25000" dirty="0"/>
              <a:t>3</a:t>
            </a:r>
            <a:r>
              <a:rPr lang="tr-TR" sz="2800" b="1" dirty="0"/>
              <a:t> = 0.0987,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nihayet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X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0.0987 </a:t>
            </a:r>
          </a:p>
        </p:txBody>
      </p:sp>
    </p:spTree>
    <p:extLst>
      <p:ext uri="{BB962C8B-B14F-4D97-AF65-F5344CB8AC3E}">
        <p14:creationId xmlns:p14="http://schemas.microsoft.com/office/powerpoint/2010/main" val="166337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206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3) 3 </a:t>
            </a:r>
            <a:r>
              <a:rPr lang="tr-TR" sz="2800" b="1" dirty="0" err="1">
                <a:solidFill>
                  <a:srgbClr val="FF0000"/>
                </a:solidFill>
              </a:rPr>
              <a:t>No'lu</a:t>
            </a:r>
            <a:r>
              <a:rPr lang="tr-TR" sz="2800" b="1" dirty="0">
                <a:solidFill>
                  <a:srgbClr val="FF0000"/>
                </a:solidFill>
              </a:rPr>
              <a:t> aşamada yağ denkliği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Yukarıda, birinci ve ikinci aşamalar için yağ denkliğinin nasıl analiz edildiği, ayrıntılarla gösterilmiştir.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Aynı yol izlenerek 3., 4., 5., </a:t>
            </a:r>
            <a:r>
              <a:rPr lang="tr-TR" sz="2800" b="1" dirty="0" err="1"/>
              <a:t>vb</a:t>
            </a:r>
            <a:r>
              <a:rPr lang="tr-TR" sz="2800" b="1" dirty="0"/>
              <a:t> aşamalar için yağ denkliği eşitlikleri düzenlenebilir.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Aşağıda, 3 </a:t>
            </a:r>
            <a:r>
              <a:rPr lang="tr-TR" sz="2800" b="1" dirty="0" err="1"/>
              <a:t>No'lu</a:t>
            </a:r>
            <a:r>
              <a:rPr lang="tr-TR" sz="2800" b="1" dirty="0"/>
              <a:t> aşamaya ilişkin yağ denkliği eşitliği, artık ayrıntıya girilmeden verilmiş ve eşitlik Y</a:t>
            </a:r>
            <a:r>
              <a:rPr lang="tr-TR" sz="2800" b="1" baseline="-25000" dirty="0"/>
              <a:t>4</a:t>
            </a:r>
            <a:r>
              <a:rPr lang="tr-TR" sz="2800" b="1" dirty="0"/>
              <a:t> için çözülmüştür. </a:t>
            </a:r>
          </a:p>
        </p:txBody>
      </p:sp>
    </p:spTree>
    <p:extLst>
      <p:ext uri="{BB962C8B-B14F-4D97-AF65-F5344CB8AC3E}">
        <p14:creationId xmlns:p14="http://schemas.microsoft.com/office/powerpoint/2010/main" val="390448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X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0.0987 </a:t>
            </a:r>
            <a:r>
              <a:rPr lang="tr-TR" sz="2800" b="1" dirty="0"/>
              <a:t>olduğu göz önünde bulundurularak 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37.35 (0.206) + 60.61 (Y</a:t>
            </a:r>
            <a:r>
              <a:rPr lang="tr-TR" sz="2800" b="1" baseline="-25000" dirty="0"/>
              <a:t>4</a:t>
            </a:r>
            <a:r>
              <a:rPr lang="tr-TR" sz="2800" b="1" dirty="0"/>
              <a:t>) = 60.61 (0.0987) + 37.35 (0.0987)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60.61 (Y</a:t>
            </a:r>
            <a:r>
              <a:rPr lang="tr-TR" sz="2800" b="1" baseline="-25000" dirty="0"/>
              <a:t>4</a:t>
            </a:r>
            <a:r>
              <a:rPr lang="tr-TR" sz="2800" b="1" dirty="0"/>
              <a:t>) = 9.6686 -7.25 Y</a:t>
            </a:r>
            <a:r>
              <a:rPr lang="tr-TR" sz="2800" b="1" baseline="-25000" dirty="0"/>
              <a:t>4</a:t>
            </a:r>
            <a:r>
              <a:rPr lang="tr-TR" sz="2800" b="1" dirty="0"/>
              <a:t> = 0.032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4</a:t>
            </a:r>
            <a:r>
              <a:rPr lang="tr-TR" sz="2800" b="1" dirty="0">
                <a:solidFill>
                  <a:srgbClr val="FF0000"/>
                </a:solidFill>
              </a:rPr>
              <a:t> = X</a:t>
            </a:r>
            <a:r>
              <a:rPr lang="tr-TR" sz="2800" b="1" baseline="-25000" dirty="0">
                <a:solidFill>
                  <a:srgbClr val="FF0000"/>
                </a:solidFill>
              </a:rPr>
              <a:t>4</a:t>
            </a:r>
            <a:r>
              <a:rPr lang="tr-TR" sz="2800" b="1" dirty="0">
                <a:solidFill>
                  <a:srgbClr val="FF0000"/>
                </a:solidFill>
              </a:rPr>
              <a:t> = 0.032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Aynı şekilde, 4., 5., ve diğer aşamalardaki yağ denklikleri analizleri de yapılabilir. </a:t>
            </a:r>
          </a:p>
        </p:txBody>
      </p:sp>
    </p:spTree>
    <p:extLst>
      <p:ext uri="{BB962C8B-B14F-4D97-AF65-F5344CB8AC3E}">
        <p14:creationId xmlns:p14="http://schemas.microsoft.com/office/powerpoint/2010/main" val="8093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Ancak, bunlara gerek kalıp kalmayacağı kararı, aşağıda "sonucun değerlendirilmesi" başlığı altında yapılacak irdeleme sonucuna göre belirlenmelidir.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Sonucun değerlendirilmesi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örnekte, </a:t>
            </a:r>
            <a:r>
              <a:rPr lang="tr-TR" sz="2800" b="1" dirty="0" err="1"/>
              <a:t>ekstraksiyon</a:t>
            </a:r>
            <a:r>
              <a:rPr lang="tr-TR" sz="2800" b="1" dirty="0"/>
              <a:t> sonunda materyalde bulunan yağın % 90'ının kazanılacağı, % 10'unun </a:t>
            </a:r>
            <a:r>
              <a:rPr lang="tr-TR" sz="2800" b="1" dirty="0" err="1"/>
              <a:t>rafinatta</a:t>
            </a:r>
            <a:r>
              <a:rPr lang="tr-TR" sz="2800" b="1" dirty="0"/>
              <a:t> kalabileceği öngörülmüştü. </a:t>
            </a:r>
          </a:p>
        </p:txBody>
      </p:sp>
    </p:spTree>
    <p:extLst>
      <p:ext uri="{BB962C8B-B14F-4D97-AF65-F5344CB8AC3E}">
        <p14:creationId xmlns:p14="http://schemas.microsoft.com/office/powerpoint/2010/main" val="226811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0713" indent="-620713">
              <a:lnSpc>
                <a:spcPct val="150000"/>
              </a:lnSpc>
              <a:buNone/>
            </a:pPr>
            <a:r>
              <a:rPr lang="tr-TR" sz="2800" b="1" dirty="0"/>
              <a:t>AŞAMA SAYISININ HESAPLANMASI</a:t>
            </a:r>
          </a:p>
          <a:p>
            <a:pPr marL="620713" indent="-620713">
              <a:lnSpc>
                <a:spcPct val="150000"/>
              </a:lnSpc>
              <a:buNone/>
            </a:pPr>
            <a:r>
              <a:rPr lang="tr-TR" sz="2800" b="1" dirty="0"/>
              <a:t>EKSTRAKSİYON SİSTEMİNİN ÜÇGEN DİYAGRAM İLE TANIMI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son alt akışta 17 (0.1) = 1.7 kg yağ kalabilecek demektir.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Alt akışın beraberinde bulundurduğu çözeltinin 37.35 kg olduğu yukarıdaki hesaplamalarda ortaya konmuştu.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son alt akışın beraberinde taşıdığı çözeltideki yağ oranının, </a:t>
            </a:r>
            <a:r>
              <a:rPr lang="tr-TR" sz="2800" b="1" dirty="0">
                <a:solidFill>
                  <a:srgbClr val="FF0000"/>
                </a:solidFill>
              </a:rPr>
              <a:t>(1.7 / 37.35) = 0.0455 </a:t>
            </a:r>
            <a:r>
              <a:rPr lang="tr-TR" sz="2800" b="1" dirty="0"/>
              <a:t>düzeyine düşmüş olmasının hedeflendiği anlaşılmaktadır.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2624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3367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Yukarıdaki hesaplamalar 3. aşama sonunda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X</a:t>
            </a:r>
            <a:r>
              <a:rPr lang="tr-TR" sz="2800" b="1" baseline="-25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= 0.0987</a:t>
            </a:r>
            <a:r>
              <a:rPr lang="tr-TR" sz="2800" b="1" dirty="0"/>
              <a:t> düzeyinde bulunduğunu ortaya koymuştur.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Halbuki, hedef X = 0.0455 olmasıdır.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göre, 3. aşamada buna henüz ulaşılamamıştır.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karşın, 4. aşama sonunda </a:t>
            </a:r>
            <a:r>
              <a:rPr lang="tr-TR" sz="2800" b="1" dirty="0">
                <a:solidFill>
                  <a:srgbClr val="FF0000"/>
                </a:solidFill>
              </a:rPr>
              <a:t>Y</a:t>
            </a:r>
            <a:r>
              <a:rPr lang="tr-TR" sz="2800" b="1" baseline="-25000" dirty="0">
                <a:solidFill>
                  <a:srgbClr val="FF0000"/>
                </a:solidFill>
              </a:rPr>
              <a:t>4</a:t>
            </a:r>
            <a:r>
              <a:rPr lang="tr-TR" sz="2800" b="1" dirty="0">
                <a:solidFill>
                  <a:srgbClr val="FF0000"/>
                </a:solidFill>
              </a:rPr>
              <a:t> = X</a:t>
            </a:r>
            <a:r>
              <a:rPr lang="tr-TR" sz="2800" b="1" baseline="-25000" dirty="0">
                <a:solidFill>
                  <a:srgbClr val="FF0000"/>
                </a:solidFill>
              </a:rPr>
              <a:t>4</a:t>
            </a:r>
            <a:r>
              <a:rPr lang="tr-TR" sz="2800" b="1" dirty="0">
                <a:solidFill>
                  <a:srgbClr val="FF0000"/>
                </a:solidFill>
              </a:rPr>
              <a:t> = 0.032'ye </a:t>
            </a:r>
            <a:r>
              <a:rPr lang="tr-TR" sz="2800" b="1" dirty="0"/>
              <a:t>ulaşılmış olduğu hesaplandığından, hedefin de altına inildiği görülmektedir.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Buna göre </a:t>
            </a:r>
            <a:r>
              <a:rPr lang="tr-TR" sz="2800" b="1" dirty="0" err="1"/>
              <a:t>ekstraksiyonun</a:t>
            </a:r>
            <a:r>
              <a:rPr lang="tr-TR" sz="2800" b="1" dirty="0"/>
              <a:t> 4 aşamalı bir işlem olarak yürütülmesi yeterli bulunmakta olduğu sonucuna ulaşılır. </a:t>
            </a:r>
          </a:p>
        </p:txBody>
      </p:sp>
    </p:spTree>
    <p:extLst>
      <p:ext uri="{BB962C8B-B14F-4D97-AF65-F5344CB8AC3E}">
        <p14:creationId xmlns:p14="http://schemas.microsoft.com/office/powerpoint/2010/main" val="45368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2BB7CE-85DD-4871-8E7C-018F07395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F0B167-10B4-4371-9D83-0DA89C87C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EKSTRAKSİYON SİSTEMİNİN ÜÇGEN DİYAGRAM İLE TANIMI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1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Bir işletmede, </a:t>
            </a:r>
            <a:r>
              <a:rPr lang="tr-TR" sz="2800" b="1" dirty="0">
                <a:solidFill>
                  <a:srgbClr val="FF0000"/>
                </a:solidFill>
              </a:rPr>
              <a:t>500 kg/h </a:t>
            </a:r>
            <a:r>
              <a:rPr lang="tr-TR" sz="2800" b="1" dirty="0"/>
              <a:t>soya işlenerek yağ üretilen bir zıt akış ekstraksiyon sistemi kullanılmaktadır. Ekstraksiyon sistemi, </a:t>
            </a:r>
            <a:r>
              <a:rPr lang="tr-TR" sz="2800" b="1" dirty="0">
                <a:solidFill>
                  <a:srgbClr val="00B050"/>
                </a:solidFill>
              </a:rPr>
              <a:t>% 18 yağ içeren soyadan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% 40 yağ içeren 200 kg/h </a:t>
            </a:r>
            <a:r>
              <a:rPr lang="tr-TR" sz="2800" b="1" dirty="0" err="1">
                <a:solidFill>
                  <a:srgbClr val="00B0F0"/>
                </a:solidFill>
              </a:rPr>
              <a:t>ekstrakt</a:t>
            </a:r>
            <a:r>
              <a:rPr lang="tr-TR" sz="2800" b="1" dirty="0">
                <a:solidFill>
                  <a:srgbClr val="00B0F0"/>
                </a:solidFill>
              </a:rPr>
              <a:t> elde edilebilecek </a:t>
            </a:r>
            <a:r>
              <a:rPr lang="tr-TR" sz="2800" b="1" dirty="0"/>
              <a:t>niteliklerde tasarlanmıştır.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Eğer, </a:t>
            </a:r>
            <a:r>
              <a:rPr lang="tr-TR" sz="2800" b="1" dirty="0">
                <a:solidFill>
                  <a:srgbClr val="FF0000"/>
                </a:solidFill>
              </a:rPr>
              <a:t>soyanın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>
                <a:solidFill>
                  <a:srgbClr val="FF0000"/>
                </a:solidFill>
              </a:rPr>
              <a:t> unsurları</a:t>
            </a:r>
            <a:r>
              <a:rPr lang="tr-TR" sz="2800" b="1" dirty="0"/>
              <a:t>, ağırlığının </a:t>
            </a:r>
            <a:r>
              <a:rPr lang="tr-TR" sz="2800" b="1" dirty="0">
                <a:solidFill>
                  <a:srgbClr val="00B050"/>
                </a:solidFill>
              </a:rPr>
              <a:t>% 50'si kadar </a:t>
            </a:r>
            <a:r>
              <a:rPr lang="tr-TR" sz="2800" b="1" dirty="0" err="1">
                <a:solidFill>
                  <a:srgbClr val="00B050"/>
                </a:solidFill>
              </a:rPr>
              <a:t>ekstrakt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(çözgen + yağ) tutuyorsa;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Örnek 7.2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72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a) </a:t>
            </a:r>
            <a:r>
              <a:rPr lang="tr-TR" sz="2800" b="1" dirty="0">
                <a:solidFill>
                  <a:srgbClr val="00B050"/>
                </a:solidFill>
              </a:rPr>
              <a:t>birinci aşamadaki </a:t>
            </a:r>
            <a:r>
              <a:rPr lang="tr-TR" sz="2800" b="1" dirty="0">
                <a:solidFill>
                  <a:srgbClr val="00B0F0"/>
                </a:solidFill>
              </a:rPr>
              <a:t>alt akışın bileşimini </a:t>
            </a:r>
            <a:r>
              <a:rPr lang="tr-TR" sz="2800" b="1" dirty="0"/>
              <a:t>ve;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b) </a:t>
            </a:r>
            <a:r>
              <a:rPr lang="tr-TR" sz="2800" b="1" dirty="0">
                <a:solidFill>
                  <a:srgbClr val="FF0000"/>
                </a:solidFill>
              </a:rPr>
              <a:t>birinci aşamaya </a:t>
            </a:r>
            <a:r>
              <a:rPr lang="tr-TR" sz="2800" b="1" dirty="0"/>
              <a:t>giren </a:t>
            </a:r>
            <a:r>
              <a:rPr lang="tr-TR" sz="2800" b="1" dirty="0">
                <a:solidFill>
                  <a:srgbClr val="00B0F0"/>
                </a:solidFill>
              </a:rPr>
              <a:t>ara </a:t>
            </a:r>
            <a:r>
              <a:rPr lang="tr-TR" sz="2800" b="1" dirty="0" err="1">
                <a:solidFill>
                  <a:srgbClr val="00B0F0"/>
                </a:solidFill>
              </a:rPr>
              <a:t>ekstraktın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yağ içeriğini hesaplayınız.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Çözüm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Örnekteki </a:t>
            </a:r>
            <a:r>
              <a:rPr lang="tr-TR" sz="2800" b="1" dirty="0" err="1"/>
              <a:t>ekstraksiyonda</a:t>
            </a:r>
            <a:r>
              <a:rPr lang="tr-TR" sz="2800" b="1" dirty="0"/>
              <a:t> yararlanılan ekstraksiyon sistemi, Şekil 7.8'de blok diyagram olarak gösterilmiştir.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Çözüm aşamaları ise aşağıda sıra ile verilmiştir.</a:t>
            </a:r>
          </a:p>
        </p:txBody>
      </p:sp>
    </p:spTree>
    <p:extLst>
      <p:ext uri="{BB962C8B-B14F-4D97-AF65-F5344CB8AC3E}">
        <p14:creationId xmlns:p14="http://schemas.microsoft.com/office/powerpoint/2010/main" val="276475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1" t="21683" r="8001" b="58495"/>
          <a:stretch/>
        </p:blipFill>
        <p:spPr>
          <a:xfrm>
            <a:off x="1117309" y="2204864"/>
            <a:ext cx="10180972" cy="3323952"/>
          </a:xfrm>
        </p:spPr>
      </p:pic>
    </p:spTree>
    <p:extLst>
      <p:ext uri="{BB962C8B-B14F-4D97-AF65-F5344CB8AC3E}">
        <p14:creationId xmlns:p14="http://schemas.microsoft.com/office/powerpoint/2010/main" val="32812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tr-TR" sz="2800" b="1" dirty="0"/>
              <a:t>Yağa (</a:t>
            </a:r>
            <a:r>
              <a:rPr lang="tr-TR" sz="2800" b="1" dirty="0">
                <a:solidFill>
                  <a:srgbClr val="FF0000"/>
                </a:solidFill>
              </a:rPr>
              <a:t>çözünene</a:t>
            </a:r>
            <a:r>
              <a:rPr lang="tr-TR" sz="2800" b="1" dirty="0"/>
              <a:t>) dayalı kütle denkliği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500 (0.18)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200 (0.4)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	(a)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2</a:t>
            </a:r>
            <a:r>
              <a:rPr lang="tr-TR" sz="2800" b="1" dirty="0">
                <a:solidFill>
                  <a:srgbClr val="FF0000"/>
                </a:solidFill>
              </a:rPr>
              <a:t>. </a:t>
            </a:r>
            <a:r>
              <a:rPr lang="tr-TR" sz="2800" b="1" dirty="0" err="1">
                <a:solidFill>
                  <a:srgbClr val="FF0000"/>
                </a:solidFill>
              </a:rPr>
              <a:t>İnerte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dayalı kütle denkliği 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500 (0.82) =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) 		(b)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3. Birinci aşamadaki </a:t>
            </a:r>
            <a:r>
              <a:rPr lang="tr-TR" sz="2800" b="1" dirty="0">
                <a:solidFill>
                  <a:srgbClr val="FF0000"/>
                </a:solidFill>
              </a:rPr>
              <a:t>alt akış miktarı </a:t>
            </a:r>
            <a:r>
              <a:rPr lang="tr-TR" sz="2800" b="1" dirty="0"/>
              <a:t>(R) aşağıda verildiği gibi hesaplanır.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R = (500 x 0.82) + (500 x 0.82) 0.5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R = 615 kg/h</a:t>
            </a:r>
          </a:p>
        </p:txBody>
      </p:sp>
    </p:spTree>
    <p:extLst>
      <p:ext uri="{BB962C8B-B14F-4D97-AF65-F5344CB8AC3E}">
        <p14:creationId xmlns:p14="http://schemas.microsoft.com/office/powerpoint/2010/main" val="245774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tr-TR" sz="2800" b="1" dirty="0"/>
              <a:t>Alt akışın saptanmış olan bu değeri, (R = 615 kg/h) yukarıda verilmiş bulunan (b) eşitliğine yerleştirilerek, alt akıştaki </a:t>
            </a:r>
            <a:r>
              <a:rPr lang="tr-TR" sz="2800" b="1" dirty="0" err="1"/>
              <a:t>inertin</a:t>
            </a:r>
            <a:r>
              <a:rPr lang="tr-TR" sz="2800" b="1" dirty="0"/>
              <a:t> kütle kesri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) hesaplanır.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500 (0.82) = 615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 = 0.667, 	yani; 	</a:t>
            </a:r>
            <a:r>
              <a:rPr lang="tr-TR" sz="2800" b="1" dirty="0" err="1">
                <a:solidFill>
                  <a:srgbClr val="FF0000"/>
                </a:solidFill>
              </a:rPr>
              <a:t>X</a:t>
            </a:r>
            <a:r>
              <a:rPr lang="tr-TR" sz="2800" b="1" baseline="-25000" dirty="0" err="1">
                <a:solidFill>
                  <a:srgbClr val="FF0000"/>
                </a:solidFill>
              </a:rPr>
              <a:t>ri</a:t>
            </a:r>
            <a:r>
              <a:rPr lang="tr-TR" sz="2800" b="1" baseline="-25000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= % 66.7 5. </a:t>
            </a:r>
          </a:p>
        </p:txBody>
      </p:sp>
    </p:spTree>
    <p:extLst>
      <p:ext uri="{BB962C8B-B14F-4D97-AF65-F5344CB8AC3E}">
        <p14:creationId xmlns:p14="http://schemas.microsoft.com/office/powerpoint/2010/main" val="9473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2068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tr-TR" sz="2800" b="1" dirty="0"/>
              <a:t>Örnekte elde edilecek </a:t>
            </a:r>
            <a:r>
              <a:rPr lang="tr-TR" sz="2800" b="1" dirty="0" err="1">
                <a:solidFill>
                  <a:srgbClr val="FF0000"/>
                </a:solidFill>
              </a:rPr>
              <a:t>ekstraktın</a:t>
            </a:r>
            <a:r>
              <a:rPr lang="tr-TR" sz="2800" b="1" dirty="0">
                <a:solidFill>
                  <a:srgbClr val="FF0000"/>
                </a:solidFill>
              </a:rPr>
              <a:t> % 40 yağ </a:t>
            </a:r>
            <a:r>
              <a:rPr lang="tr-TR" sz="2800" b="1" dirty="0"/>
              <a:t>içermesinin öngörüldüğü belirtilmişti. </a:t>
            </a:r>
          </a:p>
          <a:p>
            <a:pPr marL="995363" indent="-45720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Ayrıca yukarıda verilmiş olan çözümün 4. aşamasında, </a:t>
            </a:r>
            <a:r>
              <a:rPr lang="tr-TR" sz="2800" b="1" dirty="0">
                <a:solidFill>
                  <a:srgbClr val="FF0000"/>
                </a:solidFill>
              </a:rPr>
              <a:t>alt akıştaki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>
                <a:solidFill>
                  <a:srgbClr val="FF0000"/>
                </a:solidFill>
              </a:rPr>
              <a:t> unsurunun % 66.7 </a:t>
            </a:r>
            <a:r>
              <a:rPr lang="tr-TR" sz="2800" b="1" dirty="0"/>
              <a:t>düzeyinde bulunduğu hesaplanmıştı. </a:t>
            </a:r>
          </a:p>
          <a:p>
            <a:pPr marL="995363" indent="-45720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iki temel değer, </a:t>
            </a:r>
            <a:r>
              <a:rPr lang="tr-TR" sz="2800" b="1" dirty="0" err="1"/>
              <a:t>ekstraksiyon</a:t>
            </a:r>
            <a:r>
              <a:rPr lang="tr-TR" sz="2800" b="1" dirty="0"/>
              <a:t> işlemini yansıtan üçgen diyagrama yerleştirilerek </a:t>
            </a:r>
            <a:r>
              <a:rPr lang="tr-TR" sz="2800" b="1" dirty="0">
                <a:solidFill>
                  <a:srgbClr val="00B050"/>
                </a:solidFill>
              </a:rPr>
              <a:t>alt akıştaki çözünen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çözgenin kütle kesirleri </a:t>
            </a:r>
            <a:r>
              <a:rPr lang="tr-TR" sz="2800" b="1" dirty="0"/>
              <a:t>belirlenebilir. </a:t>
            </a:r>
          </a:p>
          <a:p>
            <a:pPr marL="995363" indent="-45720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Bunun nasıl gerçekleştirildiği, çözümün aşağıda verilen 6. aşamasında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302653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6"/>
            </a:pPr>
            <a:r>
              <a:rPr lang="tr-TR" sz="2800" b="1" dirty="0"/>
              <a:t>Alt akıştaki çözgen ve çözünenin kütle kesirlerini belirleyebilmek amacıyla, örnekte tanımlanmış </a:t>
            </a:r>
            <a:r>
              <a:rPr lang="tr-TR" sz="2800" b="1" dirty="0" err="1"/>
              <a:t>ektraksiyon</a:t>
            </a:r>
            <a:r>
              <a:rPr lang="tr-TR" sz="2800" b="1" dirty="0"/>
              <a:t> işlemini yansıtan üçgen diyagram, şekil 7.9'da gösterilmiştir.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870276" y="3830485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1. Aşama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998068" y="5149276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678588" y="5221284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12876" y="4851953"/>
            <a:ext cx="2698175" cy="1200329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/>
              <a:t>F, Materyal (Katı)</a:t>
            </a:r>
          </a:p>
          <a:p>
            <a:r>
              <a:rPr lang="tr-TR" dirty="0"/>
              <a:t>500 kg</a:t>
            </a:r>
          </a:p>
          <a:p>
            <a:r>
              <a:rPr lang="tr-TR" dirty="0"/>
              <a:t>%18 yağ</a:t>
            </a:r>
          </a:p>
        </p:txBody>
      </p:sp>
      <p:sp>
        <p:nvSpPr>
          <p:cNvPr id="10" name="Rectangle 9"/>
          <p:cNvSpPr/>
          <p:nvPr/>
        </p:nvSpPr>
        <p:spPr>
          <a:xfrm>
            <a:off x="9701599" y="4813959"/>
            <a:ext cx="2055371" cy="193899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R, </a:t>
            </a:r>
            <a:r>
              <a:rPr lang="tr-TR" dirty="0" err="1"/>
              <a:t>Rafinat</a:t>
            </a:r>
            <a:endParaRPr lang="tr-TR" dirty="0"/>
          </a:p>
          <a:p>
            <a:r>
              <a:rPr lang="tr-TR" dirty="0"/>
              <a:t>615 kg</a:t>
            </a:r>
          </a:p>
          <a:p>
            <a:r>
              <a:rPr lang="tr-TR" b="1" dirty="0" err="1"/>
              <a:t>X</a:t>
            </a:r>
            <a:r>
              <a:rPr lang="tr-TR" b="1" baseline="-25000" dirty="0" err="1"/>
              <a:t>ri</a:t>
            </a:r>
            <a:r>
              <a:rPr lang="tr-TR" b="1" baseline="-25000" dirty="0"/>
              <a:t> </a:t>
            </a:r>
            <a:r>
              <a:rPr lang="tr-TR" b="1" dirty="0"/>
              <a:t>= % 66.7 5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X</a:t>
            </a:r>
            <a:r>
              <a:rPr lang="tr-TR" b="1" baseline="-25000" dirty="0" err="1">
                <a:solidFill>
                  <a:srgbClr val="FF0000"/>
                </a:solidFill>
              </a:rPr>
              <a:t>rs</a:t>
            </a:r>
            <a:r>
              <a:rPr lang="tr-TR" b="1" dirty="0">
                <a:solidFill>
                  <a:srgbClr val="FF0000"/>
                </a:solidFill>
              </a:rPr>
              <a:t>=?</a:t>
            </a:r>
          </a:p>
          <a:p>
            <a:r>
              <a:rPr lang="tr-TR" b="1" dirty="0" err="1">
                <a:solidFill>
                  <a:srgbClr val="FF0000"/>
                </a:solidFill>
              </a:rPr>
              <a:t>X</a:t>
            </a:r>
            <a:r>
              <a:rPr lang="tr-TR" b="1" baseline="-25000" dirty="0" err="1">
                <a:solidFill>
                  <a:srgbClr val="FF0000"/>
                </a:solidFill>
              </a:rPr>
              <a:t>ry</a:t>
            </a:r>
            <a:r>
              <a:rPr lang="tr-TR" b="1" dirty="0">
                <a:solidFill>
                  <a:srgbClr val="FF0000"/>
                </a:solidFill>
              </a:rPr>
              <a:t>=?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7678588" y="4086880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998068" y="4077498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705923" y="3681712"/>
            <a:ext cx="1782860" cy="83099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Ç, Çözgen</a:t>
            </a:r>
          </a:p>
          <a:p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çy</a:t>
            </a:r>
            <a:r>
              <a:rPr lang="tr-TR" dirty="0">
                <a:solidFill>
                  <a:srgbClr val="FF0000"/>
                </a:solidFill>
              </a:rPr>
              <a:t>=?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26091" y="3415317"/>
            <a:ext cx="162416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E, </a:t>
            </a:r>
            <a:r>
              <a:rPr lang="tr-TR" dirty="0" err="1"/>
              <a:t>Ekstrakt</a:t>
            </a:r>
            <a:endParaRPr lang="tr-TR" dirty="0"/>
          </a:p>
          <a:p>
            <a:r>
              <a:rPr lang="tr-TR" dirty="0"/>
              <a:t>200 kg</a:t>
            </a:r>
          </a:p>
          <a:p>
            <a:r>
              <a:rPr lang="tr-TR" dirty="0"/>
              <a:t>%40 yağ</a:t>
            </a:r>
          </a:p>
        </p:txBody>
      </p:sp>
    </p:spTree>
    <p:extLst>
      <p:ext uri="{BB962C8B-B14F-4D97-AF65-F5344CB8AC3E}">
        <p14:creationId xmlns:p14="http://schemas.microsoft.com/office/powerpoint/2010/main" val="44839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Örnek 7.1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Çözgen olarak </a:t>
            </a:r>
            <a:r>
              <a:rPr lang="tr-TR" sz="2800" b="1" dirty="0" err="1">
                <a:solidFill>
                  <a:srgbClr val="FF0000"/>
                </a:solidFill>
              </a:rPr>
              <a:t>hekzan</a:t>
            </a:r>
            <a:r>
              <a:rPr lang="tr-TR" sz="2800" b="1" dirty="0"/>
              <a:t> kullanılmak suretiyle, </a:t>
            </a:r>
            <a:r>
              <a:rPr lang="tr-TR" sz="2800" b="1" dirty="0">
                <a:solidFill>
                  <a:srgbClr val="00B050"/>
                </a:solidFill>
              </a:rPr>
              <a:t>soya fasulyesinden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zıt akış </a:t>
            </a:r>
            <a:r>
              <a:rPr lang="tr-TR" sz="2800" b="1" dirty="0"/>
              <a:t>ilkesine göre çalışan çok aşamalı bir sistemde </a:t>
            </a:r>
            <a:r>
              <a:rPr lang="tr-TR" sz="2800" b="1" dirty="0">
                <a:solidFill>
                  <a:srgbClr val="00B0F0"/>
                </a:solidFill>
              </a:rPr>
              <a:t>yağ </a:t>
            </a:r>
            <a:r>
              <a:rPr lang="tr-TR" sz="2800" b="1" dirty="0" err="1">
                <a:solidFill>
                  <a:srgbClr val="00B0F0"/>
                </a:solidFill>
              </a:rPr>
              <a:t>ekstrakte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edilecektir.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Soyanın yağ içeriği % 17 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0338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764704"/>
            <a:ext cx="4329031" cy="56886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Bu diyagram üzerinde % 40 çözünen ve % 60 çözgen karışımını temsil eden AC kenarı üzerindeki E noktası işaretlenir.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2656"/>
            <a:ext cx="6151721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005633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E noktası ile, üçgenin B köşesini (% 100 </a:t>
            </a:r>
            <a:r>
              <a:rPr lang="tr-TR" sz="2800" b="1" dirty="0" err="1"/>
              <a:t>inert</a:t>
            </a:r>
            <a:r>
              <a:rPr lang="tr-TR" sz="2800" b="1" dirty="0"/>
              <a:t>) birleştiren BE doğrusu çizilir.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Ayrıca % 66.7 </a:t>
            </a:r>
            <a:r>
              <a:rPr lang="tr-TR" sz="2800" b="1" dirty="0" err="1"/>
              <a:t>inerti</a:t>
            </a:r>
            <a:r>
              <a:rPr lang="tr-TR" sz="2800" b="1" dirty="0"/>
              <a:t> temsil eden, hipotenüse paralel KL doğrusu çizilir.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2656"/>
            <a:ext cx="6151721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6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4005633" cy="47515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BE ve KL doğrularının kesişme noktası (M), birinci aşamadaki alt akışın bileşimini temsil etmektedir.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2656"/>
            <a:ext cx="6151721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6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4329031" cy="597666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Diyagramdan, alt akışın bileşim ögelerinin kütle kesirleri okunur.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Bu değerler aşağıda verildiği gibi saptanmıştır.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/>
              <a:t>İnert</a:t>
            </a:r>
            <a:r>
              <a:rPr lang="tr-TR" sz="2800" b="1" dirty="0"/>
              <a:t>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ri</a:t>
            </a:r>
            <a:r>
              <a:rPr lang="tr-TR" sz="2800" b="1" dirty="0"/>
              <a:t>) : % 66.7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Çözgen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rs</a:t>
            </a:r>
            <a:r>
              <a:rPr lang="tr-TR" sz="2800" b="1" dirty="0"/>
              <a:t>) : </a:t>
            </a:r>
            <a:r>
              <a:rPr lang="tr-TR" sz="2800" b="1" dirty="0">
                <a:solidFill>
                  <a:srgbClr val="FF0000"/>
                </a:solidFill>
              </a:rPr>
              <a:t>% 20.0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Çözünen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: % 13.3., </a:t>
            </a:r>
            <a:r>
              <a:rPr lang="tr-TR" sz="2800" b="1" dirty="0"/>
              <a:t>(0.133)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2656"/>
            <a:ext cx="6151721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1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97666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7"/>
            </a:pPr>
            <a:r>
              <a:rPr lang="tr-TR" sz="2800" b="1" dirty="0" err="1"/>
              <a:t>Ekstraksiyonun</a:t>
            </a:r>
            <a:r>
              <a:rPr lang="tr-TR" sz="2800" b="1" dirty="0"/>
              <a:t> birinci aşaması için </a:t>
            </a: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>
                <a:solidFill>
                  <a:srgbClr val="FF0000"/>
                </a:solidFill>
              </a:rPr>
              <a:t> dayalı </a:t>
            </a:r>
            <a:r>
              <a:rPr lang="tr-TR" sz="2800" b="1" dirty="0"/>
              <a:t>kütle denkliği eşitliği düzenlenir. Bu aşamadaki çözgen akışı şekil 7.10'da gösterilmiş</a:t>
            </a:r>
          </a:p>
        </p:txBody>
      </p:sp>
      <p:sp>
        <p:nvSpPr>
          <p:cNvPr id="5" name="Rectangle 4"/>
          <p:cNvSpPr/>
          <p:nvPr/>
        </p:nvSpPr>
        <p:spPr>
          <a:xfrm>
            <a:off x="4883152" y="3731841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>
              <a:solidFill>
                <a:schemeClr val="tx2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010944" y="5027985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7691464" y="5099993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65153" y="4797152"/>
            <a:ext cx="26981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(Katı)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700295" y="4869160"/>
            <a:ext cx="159851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R, </a:t>
            </a:r>
            <a:r>
              <a:rPr lang="tr-TR" dirty="0" err="1">
                <a:solidFill>
                  <a:schemeClr val="tx2"/>
                </a:solidFill>
              </a:rPr>
              <a:t>Rafinat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08199" y="4614227"/>
            <a:ext cx="1382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fs</a:t>
            </a:r>
            <a:r>
              <a:rPr lang="tr-TR" dirty="0">
                <a:solidFill>
                  <a:schemeClr val="tx2"/>
                </a:solidFill>
              </a:rPr>
              <a:t>=0</a:t>
            </a:r>
          </a:p>
          <a:p>
            <a:pPr algn="ctr"/>
            <a:r>
              <a:rPr lang="tr-TR" dirty="0">
                <a:solidFill>
                  <a:schemeClr val="tx2"/>
                </a:solidFill>
              </a:rPr>
              <a:t>500 kg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33543" y="4686235"/>
            <a:ext cx="124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rs</a:t>
            </a:r>
            <a:endParaRPr lang="tr-TR" baseline="-25000" dirty="0">
              <a:solidFill>
                <a:schemeClr val="tx2"/>
              </a:solidFill>
            </a:endParaRPr>
          </a:p>
          <a:p>
            <a:r>
              <a:rPr lang="tr-TR" dirty="0">
                <a:solidFill>
                  <a:schemeClr val="tx2"/>
                </a:solidFill>
              </a:rPr>
              <a:t>615 kg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10944" y="6030725"/>
            <a:ext cx="6282165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7.10 Örnek 7.2’ye ilişkin </a:t>
            </a:r>
            <a:r>
              <a:rPr lang="tr-TR" dirty="0">
                <a:solidFill>
                  <a:srgbClr val="FF0000"/>
                </a:solidFill>
              </a:rPr>
              <a:t>çözgen akışı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7691464" y="4080520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010944" y="4071138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700295" y="3840305"/>
            <a:ext cx="178286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Ç, Çözgen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448438" y="3824125"/>
            <a:ext cx="162416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E, </a:t>
            </a:r>
            <a:r>
              <a:rPr lang="tr-TR" dirty="0" err="1">
                <a:solidFill>
                  <a:schemeClr val="tx2"/>
                </a:solidFill>
              </a:rPr>
              <a:t>Ekstrakt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68987" y="3645024"/>
            <a:ext cx="1384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es</a:t>
            </a:r>
            <a:r>
              <a:rPr lang="tr-TR" dirty="0">
                <a:solidFill>
                  <a:schemeClr val="tx2"/>
                </a:solidFill>
              </a:rPr>
              <a:t>=0.6</a:t>
            </a:r>
          </a:p>
          <a:p>
            <a:pPr algn="ctr"/>
            <a:r>
              <a:rPr lang="tr-TR" dirty="0">
                <a:solidFill>
                  <a:schemeClr val="tx2"/>
                </a:solidFill>
              </a:rPr>
              <a:t>200 kg</a:t>
            </a:r>
            <a:endParaRPr lang="tr-TR" baseline="-25000" dirty="0">
              <a:solidFill>
                <a:schemeClr val="tx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144318" y="3655639"/>
            <a:ext cx="1244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çs</a:t>
            </a:r>
            <a:endParaRPr lang="tr-TR" baseline="-2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7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590465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ve </a:t>
            </a: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>
                <a:solidFill>
                  <a:srgbClr val="FF0000"/>
                </a:solidFill>
              </a:rPr>
              <a:t> dayalı </a:t>
            </a:r>
            <a:r>
              <a:rPr lang="tr-TR" sz="2800" b="1" dirty="0"/>
              <a:t>kütle denkliği eşitliği aşağıda (c eşitliği) verilmiştir.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 (0)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çs</a:t>
            </a:r>
            <a:r>
              <a:rPr lang="tr-TR" sz="2800" b="1" dirty="0"/>
              <a:t>) = 200 (0.6) + 615 (0.2) 	(c)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çs</a:t>
            </a:r>
            <a:r>
              <a:rPr lang="tr-TR" sz="2800" b="1" dirty="0"/>
              <a:t>) = 120 + 123, 	ve 	</a:t>
            </a:r>
            <a:r>
              <a:rPr lang="tr-TR" sz="2800" b="1" dirty="0">
                <a:solidFill>
                  <a:srgbClr val="FF0000"/>
                </a:solidFill>
              </a:rPr>
              <a:t>Ç (</a:t>
            </a:r>
            <a:r>
              <a:rPr lang="tr-TR" sz="2800" b="1" dirty="0" err="1">
                <a:solidFill>
                  <a:srgbClr val="FF0000"/>
                </a:solidFill>
              </a:rPr>
              <a:t>X</a:t>
            </a:r>
            <a:r>
              <a:rPr lang="tr-TR" sz="2800" b="1" baseline="-25000" dirty="0" err="1">
                <a:solidFill>
                  <a:srgbClr val="FF0000"/>
                </a:solidFill>
              </a:rPr>
              <a:t>çs</a:t>
            </a:r>
            <a:r>
              <a:rPr lang="tr-TR" sz="2800" b="1" dirty="0">
                <a:solidFill>
                  <a:srgbClr val="FF0000"/>
                </a:solidFill>
              </a:rPr>
              <a:t>) = 243 kg/h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Yukarıda hesaplanmış olan R = 615 kg/h ve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 = 0.133 değerleri, </a:t>
            </a:r>
            <a:r>
              <a:rPr lang="tr-TR" sz="2800" b="1" dirty="0" err="1"/>
              <a:t>ekstraksiyonun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yağa dayalı </a:t>
            </a:r>
            <a:r>
              <a:rPr lang="tr-TR" sz="2800" b="1" dirty="0"/>
              <a:t>kütle denkliğini tanımlayan ve yukarıda verilmiş bulunan (</a:t>
            </a:r>
            <a:r>
              <a:rPr lang="tr-TR" sz="2800" b="1" dirty="0">
                <a:solidFill>
                  <a:srgbClr val="FF0000"/>
                </a:solidFill>
              </a:rPr>
              <a:t>a</a:t>
            </a:r>
            <a:r>
              <a:rPr lang="tr-TR" sz="2800" b="1" dirty="0"/>
              <a:t>) eşitliğine yerleştirilerek birinci aşamaya ilişkin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değeri hesaplanır.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592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692696"/>
            <a:ext cx="10157354" cy="57606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500 (0.18)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200 (0.4) + 615 (0.133)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71.8 kg/h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tr-TR" sz="2800" b="1" dirty="0"/>
              <a:t>Şekil 7.10 temel alınarak toplam kütle denkliği eşitliği düzenlenir.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500 + Ç = 200 + 615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Ç = 315 kg/h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00530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590465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Buradan birinci aşamaya giren çözgenin yağ içeriği (yağ kütlesel kesri)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hesaplanır.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315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71.8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 = 0.228, 	veya; 	</a:t>
            </a:r>
            <a:r>
              <a:rPr lang="tr-TR" sz="2800" b="1" dirty="0" err="1">
                <a:solidFill>
                  <a:srgbClr val="FF0000"/>
                </a:solidFill>
              </a:rPr>
              <a:t>X</a:t>
            </a:r>
            <a:r>
              <a:rPr lang="tr-TR" sz="2800" b="1" baseline="-25000" dirty="0" err="1">
                <a:solidFill>
                  <a:srgbClr val="FF0000"/>
                </a:solidFill>
              </a:rPr>
              <a:t>çy</a:t>
            </a:r>
            <a:r>
              <a:rPr lang="tr-TR" sz="2800" b="1" dirty="0">
                <a:solidFill>
                  <a:srgbClr val="FF0000"/>
                </a:solidFill>
              </a:rPr>
              <a:t> = % 22.8</a:t>
            </a:r>
          </a:p>
        </p:txBody>
      </p:sp>
    </p:spTree>
    <p:extLst>
      <p:ext uri="{BB962C8B-B14F-4D97-AF65-F5344CB8AC3E}">
        <p14:creationId xmlns:p14="http://schemas.microsoft.com/office/powerpoint/2010/main" val="358432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sonunda elde edilecek </a:t>
            </a:r>
            <a:r>
              <a:rPr lang="tr-TR" sz="2800" b="1" dirty="0" err="1">
                <a:solidFill>
                  <a:srgbClr val="FF0000"/>
                </a:solidFill>
              </a:rPr>
              <a:t>ekstraktta</a:t>
            </a:r>
            <a:r>
              <a:rPr lang="tr-TR" sz="2800" b="1" dirty="0">
                <a:solidFill>
                  <a:srgbClr val="FF0000"/>
                </a:solidFill>
              </a:rPr>
              <a:t> yağ içeriğinin % 38'e ulaşması</a:t>
            </a:r>
            <a:r>
              <a:rPr lang="tr-TR" sz="2800" b="1" dirty="0"/>
              <a:t> ve böylece </a:t>
            </a:r>
            <a:r>
              <a:rPr lang="tr-TR" sz="2800" b="1" dirty="0">
                <a:solidFill>
                  <a:srgbClr val="00B050"/>
                </a:solidFill>
              </a:rPr>
              <a:t>ham maddedeki yağın % 90'ının </a:t>
            </a:r>
            <a:r>
              <a:rPr lang="tr-TR" sz="2800" b="1" dirty="0" err="1">
                <a:solidFill>
                  <a:srgbClr val="00B050"/>
                </a:solidFill>
              </a:rPr>
              <a:t>ekstrakte</a:t>
            </a:r>
            <a:r>
              <a:rPr lang="tr-TR" sz="2800" b="1" dirty="0"/>
              <a:t> edilmiş olması öngörülmektedir.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Her aşamada dengeye erişildiği ve </a:t>
            </a:r>
            <a:r>
              <a:rPr lang="tr-TR" sz="2800" b="1" dirty="0" err="1"/>
              <a:t>inertin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ağırlığının % 45’i kadar </a:t>
            </a:r>
            <a:r>
              <a:rPr lang="tr-TR" sz="2800" b="1" dirty="0">
                <a:solidFill>
                  <a:srgbClr val="00B0F0"/>
                </a:solidFill>
              </a:rPr>
              <a:t>çözelti </a:t>
            </a:r>
            <a:r>
              <a:rPr lang="tr-TR" sz="2800" b="1" dirty="0"/>
              <a:t>(</a:t>
            </a:r>
            <a:r>
              <a:rPr lang="tr-TR" sz="2800" b="1" dirty="0">
                <a:solidFill>
                  <a:srgbClr val="00B0F0"/>
                </a:solidFill>
              </a:rPr>
              <a:t>çözünen + yağ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tuttuğu varsayılarak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50"/>
                </a:solidFill>
              </a:rPr>
              <a:t>ekstraktörde</a:t>
            </a:r>
            <a:r>
              <a:rPr lang="tr-TR" sz="2800" b="1" dirty="0">
                <a:solidFill>
                  <a:srgbClr val="00B050"/>
                </a:solidFill>
              </a:rPr>
              <a:t> gerekli bulunan aşama sayısını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50322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b="1" dirty="0">
                <a:solidFill>
                  <a:srgbClr val="FF0000"/>
                </a:solidFill>
              </a:rPr>
              <a:t>Çözüm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0EE2E2-1A04-454B-BB99-BDECBF820561}"/>
              </a:ext>
            </a:extLst>
          </p:cNvPr>
          <p:cNvSpPr/>
          <p:nvPr/>
        </p:nvSpPr>
        <p:spPr>
          <a:xfrm>
            <a:off x="4116717" y="1701800"/>
            <a:ext cx="3384376" cy="42474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800" dirty="0">
                <a:solidFill>
                  <a:schemeClr val="tx2"/>
                </a:solidFill>
              </a:rPr>
              <a:t>Çok Aşamalı </a:t>
            </a:r>
            <a:r>
              <a:rPr lang="tr-TR" sz="2800" dirty="0" err="1">
                <a:solidFill>
                  <a:schemeClr val="tx2"/>
                </a:solidFill>
              </a:rPr>
              <a:t>Ekstraksyon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97A26397-EEF3-48EF-865A-BEF217BFD63B}"/>
              </a:ext>
            </a:extLst>
          </p:cNvPr>
          <p:cNvSpPr/>
          <p:nvPr/>
        </p:nvSpPr>
        <p:spPr>
          <a:xfrm>
            <a:off x="1380413" y="3861048"/>
            <a:ext cx="2736304" cy="26633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chemeClr val="tx2">
                    <a:lumMod val="95000"/>
                    <a:lumOff val="5000"/>
                  </a:schemeClr>
                </a:solidFill>
              </a:rPr>
              <a:t>100 kg Soya </a:t>
            </a:r>
          </a:p>
          <a:p>
            <a:pPr algn="ctr"/>
            <a:r>
              <a:rPr lang="tr-TR" dirty="0">
                <a:solidFill>
                  <a:srgbClr val="00B050"/>
                </a:solidFill>
              </a:rPr>
              <a:t>83 kg Küspe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17  Kg yağ</a:t>
            </a:r>
          </a:p>
        </p:txBody>
      </p:sp>
      <p:sp>
        <p:nvSpPr>
          <p:cNvPr id="6" name="Left Arrow 5">
            <a:extLst>
              <a:ext uri="{FF2B5EF4-FFF2-40B4-BE49-F238E27FC236}">
                <a16:creationId xmlns:a16="http://schemas.microsoft.com/office/drawing/2014/main" id="{379534A8-6003-4EF8-9CF3-02F2F1F5C551}"/>
              </a:ext>
            </a:extLst>
          </p:cNvPr>
          <p:cNvSpPr/>
          <p:nvPr/>
        </p:nvSpPr>
        <p:spPr>
          <a:xfrm>
            <a:off x="7501093" y="1751662"/>
            <a:ext cx="3201831" cy="158318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60.61 kg Çözgen (</a:t>
            </a:r>
            <a:r>
              <a:rPr lang="tr-TR" dirty="0" err="1">
                <a:solidFill>
                  <a:srgbClr val="0070C0"/>
                </a:solidFill>
              </a:rPr>
              <a:t>Hekzan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id="{9B6B48A3-1BA7-4730-9F1B-173D08BF14B3}"/>
              </a:ext>
            </a:extLst>
          </p:cNvPr>
          <p:cNvSpPr/>
          <p:nvPr/>
        </p:nvSpPr>
        <p:spPr>
          <a:xfrm>
            <a:off x="693814" y="1340768"/>
            <a:ext cx="3416331" cy="240497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40.26 kg </a:t>
            </a:r>
            <a:r>
              <a:rPr lang="tr-TR" dirty="0" err="1">
                <a:solidFill>
                  <a:srgbClr val="0070C0"/>
                </a:solidFill>
              </a:rPr>
              <a:t>Ekstrakt</a:t>
            </a:r>
            <a:endParaRPr lang="tr-TR" dirty="0">
              <a:solidFill>
                <a:srgbClr val="0070C0"/>
              </a:solidFill>
            </a:endParaRPr>
          </a:p>
          <a:p>
            <a:pPr algn="ctr"/>
            <a:r>
              <a:rPr lang="tr-TR" dirty="0">
                <a:solidFill>
                  <a:srgbClr val="FF0000"/>
                </a:solidFill>
              </a:rPr>
              <a:t>15.3 kg yağ (%38)</a:t>
            </a:r>
          </a:p>
          <a:p>
            <a:pPr algn="ctr"/>
            <a:r>
              <a:rPr lang="tr-TR" dirty="0">
                <a:solidFill>
                  <a:srgbClr val="FF0000"/>
                </a:solidFill>
              </a:rPr>
              <a:t>24.96 kg Çözgen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8A28581-ABBD-4BD2-A83B-6C35691A876C}"/>
              </a:ext>
            </a:extLst>
          </p:cNvPr>
          <p:cNvSpPr/>
          <p:nvPr/>
        </p:nvSpPr>
        <p:spPr>
          <a:xfrm>
            <a:off x="7501093" y="3717032"/>
            <a:ext cx="3993918" cy="280732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Soya küspesi (83 kg)</a:t>
            </a:r>
          </a:p>
          <a:p>
            <a:pPr algn="ctr"/>
            <a:r>
              <a:rPr lang="tr-TR" dirty="0">
                <a:solidFill>
                  <a:srgbClr val="0070C0"/>
                </a:solidFill>
              </a:rPr>
              <a:t>Çözelti (</a:t>
            </a:r>
            <a:r>
              <a:rPr lang="tr-TR" b="1" dirty="0">
                <a:solidFill>
                  <a:srgbClr val="0070C0"/>
                </a:solidFill>
              </a:rPr>
              <a:t>37.35 kg</a:t>
            </a:r>
            <a:r>
              <a:rPr lang="tr-TR" dirty="0">
                <a:solidFill>
                  <a:srgbClr val="0070C0"/>
                </a:solidFill>
              </a:rPr>
              <a:t>)</a:t>
            </a:r>
          </a:p>
          <a:p>
            <a:pPr algn="ctr"/>
            <a:r>
              <a:rPr lang="tr-TR" dirty="0">
                <a:solidFill>
                  <a:srgbClr val="00B0F0"/>
                </a:solidFill>
              </a:rPr>
              <a:t>35.65 kg Çözgen </a:t>
            </a:r>
          </a:p>
          <a:p>
            <a:pPr algn="ctr"/>
            <a:r>
              <a:rPr lang="tr-TR" b="1" dirty="0">
                <a:solidFill>
                  <a:srgbClr val="FF0000"/>
                </a:solidFill>
              </a:rPr>
              <a:t>1.7 kg yağ</a:t>
            </a:r>
          </a:p>
        </p:txBody>
      </p:sp>
    </p:spTree>
    <p:extLst>
      <p:ext uri="{BB962C8B-B14F-4D97-AF65-F5344CB8AC3E}">
        <p14:creationId xmlns:p14="http://schemas.microsoft.com/office/powerpoint/2010/main" val="61076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807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GENEL KÜTLE DENKLİĞİ 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Kütle denkliğinin dayandırılacağı baz : 100 kg soya fasulyesi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790" y="1196752"/>
            <a:ext cx="871439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7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600" b="1" dirty="0"/>
              <a:t>AŞAMALARIN YAĞ (ÇÖZÜNEN) DENKLİĞİ AÇISINDAN ANALİZİ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1) 1 </a:t>
            </a:r>
            <a:r>
              <a:rPr lang="tr-TR" sz="2800" b="1" dirty="0" err="1">
                <a:solidFill>
                  <a:srgbClr val="FF0000"/>
                </a:solidFill>
              </a:rPr>
              <a:t>No'lu</a:t>
            </a:r>
            <a:r>
              <a:rPr lang="tr-TR" sz="2800" b="1" dirty="0">
                <a:solidFill>
                  <a:srgbClr val="FF0000"/>
                </a:solidFill>
              </a:rPr>
              <a:t> aşamada yağ denkliği :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Amaçlanan oranda </a:t>
            </a:r>
            <a:r>
              <a:rPr lang="tr-TR" sz="2800" b="1" dirty="0">
                <a:solidFill>
                  <a:srgbClr val="FF0000"/>
                </a:solidFill>
              </a:rPr>
              <a:t>yağ içeren (% 38) son </a:t>
            </a:r>
            <a:r>
              <a:rPr lang="tr-TR" sz="2800" b="1" dirty="0" err="1">
                <a:solidFill>
                  <a:srgbClr val="FF0000"/>
                </a:solidFill>
              </a:rPr>
              <a:t>ekstraktın</a:t>
            </a:r>
            <a:r>
              <a:rPr lang="tr-TR" sz="2800" b="1" dirty="0"/>
              <a:t>, artık sistem dışına alındığı aşama olan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No'lu</a:t>
            </a:r>
            <a:r>
              <a:rPr lang="tr-TR" sz="2800" b="1" dirty="0">
                <a:solidFill>
                  <a:srgbClr val="FF0000"/>
                </a:solidFill>
              </a:rPr>
              <a:t> aşamaya giren ve çıkan yağ kütlesi </a:t>
            </a:r>
            <a:r>
              <a:rPr lang="tr-TR" sz="2800" b="1" dirty="0"/>
              <a:t>ve buna bağlı olarak, yağ denkliği eşitliğinin oluşturulma yöntemi, aşağıda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16345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192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Giren yağ kütlesi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Sisteme giren yağ kütlesi aşağıda belirtilen iki unsurdan oluşmaktadır :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100 kg soyanın (hammaddenin) içerdiği % 17 oranındaki yağ : 100 (0.17) = 17 kg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tr-TR" sz="2800" b="1" dirty="0"/>
              <a:t>2 </a:t>
            </a:r>
            <a:r>
              <a:rPr lang="tr-TR" sz="2800" b="1" dirty="0" err="1"/>
              <a:t>No'lu</a:t>
            </a:r>
            <a:r>
              <a:rPr lang="tr-TR" sz="2800" b="1" dirty="0"/>
              <a:t> aşamadan 1 </a:t>
            </a:r>
            <a:r>
              <a:rPr lang="tr-TR" sz="2800" b="1" dirty="0" err="1"/>
              <a:t>No'lu</a:t>
            </a:r>
            <a:r>
              <a:rPr lang="tr-TR" sz="2800" b="1" dirty="0"/>
              <a:t> aşamaya gelen </a:t>
            </a:r>
            <a:r>
              <a:rPr lang="tr-TR" sz="2800" b="1" dirty="0">
                <a:solidFill>
                  <a:srgbClr val="FF0000"/>
                </a:solidFill>
              </a:rPr>
              <a:t>60.61 kg </a:t>
            </a:r>
            <a:r>
              <a:rPr lang="tr-TR" sz="2800" b="1" dirty="0"/>
              <a:t>ara </a:t>
            </a:r>
            <a:r>
              <a:rPr lang="tr-TR" sz="2800" b="1" dirty="0" err="1"/>
              <a:t>ekstraktın</a:t>
            </a:r>
            <a:r>
              <a:rPr lang="tr-TR" sz="2800" b="1" dirty="0"/>
              <a:t> beraberinde taşıdığı yağ.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Eğer ikinci aşamadan gelen bu ara çözeltinin yağ oranı Y</a:t>
            </a:r>
            <a:r>
              <a:rPr lang="tr-TR" sz="2800" b="1" baseline="-25000" dirty="0"/>
              <a:t>2</a:t>
            </a:r>
            <a:r>
              <a:rPr lang="tr-TR" sz="2800" b="1" dirty="0"/>
              <a:t> ile simgelenirse, bu yolla </a:t>
            </a:r>
            <a:r>
              <a:rPr lang="tr-TR" sz="2800" b="1" dirty="0">
                <a:solidFill>
                  <a:srgbClr val="FF0000"/>
                </a:solidFill>
              </a:rPr>
              <a:t>giren yağ : 60.61 (Y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)</a:t>
            </a:r>
            <a:r>
              <a:rPr lang="tr-TR" sz="2800" b="1" dirty="0"/>
              <a:t>'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974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6B1B972A-5425-44FB-BDFC-6FA98AD063BF}"/>
              </a:ext>
            </a:extLst>
          </p:cNvPr>
          <p:cNvSpPr/>
          <p:nvPr/>
        </p:nvSpPr>
        <p:spPr>
          <a:xfrm>
            <a:off x="2422004" y="966738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B9F9EF6-9AC3-45EE-8A51-6AB928118DE6}"/>
              </a:ext>
            </a:extLst>
          </p:cNvPr>
          <p:cNvSpPr/>
          <p:nvPr/>
        </p:nvSpPr>
        <p:spPr>
          <a:xfrm>
            <a:off x="5484457" y="951709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7" name="Ok: Sağ 6">
            <a:extLst>
              <a:ext uri="{FF2B5EF4-FFF2-40B4-BE49-F238E27FC236}">
                <a16:creationId xmlns:a16="http://schemas.microsoft.com/office/drawing/2014/main" id="{F53F6019-A6BE-4412-8903-539C15255217}"/>
              </a:ext>
            </a:extLst>
          </p:cNvPr>
          <p:cNvSpPr/>
          <p:nvPr/>
        </p:nvSpPr>
        <p:spPr>
          <a:xfrm>
            <a:off x="1341884" y="1689403"/>
            <a:ext cx="1080120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id="{EE2CD79B-DB23-48A4-94C1-711BD095F1F8}"/>
              </a:ext>
            </a:extLst>
          </p:cNvPr>
          <p:cNvSpPr/>
          <p:nvPr/>
        </p:nvSpPr>
        <p:spPr>
          <a:xfrm>
            <a:off x="4294211" y="1689403"/>
            <a:ext cx="1190245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D4AE71B1-44FD-4E4E-A0A9-8CC605C3558F}"/>
              </a:ext>
            </a:extLst>
          </p:cNvPr>
          <p:cNvSpPr/>
          <p:nvPr/>
        </p:nvSpPr>
        <p:spPr>
          <a:xfrm>
            <a:off x="7356665" y="1689403"/>
            <a:ext cx="465939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1B25FF3-7540-490F-BD03-F8D9373D92DE}"/>
              </a:ext>
            </a:extLst>
          </p:cNvPr>
          <p:cNvSpPr/>
          <p:nvPr/>
        </p:nvSpPr>
        <p:spPr>
          <a:xfrm>
            <a:off x="8845499" y="966738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/>
                </a:solidFill>
              </a:rPr>
              <a:t>n</a:t>
            </a:r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73DBED91-E7BD-498D-9C3C-46CCC584CB05}"/>
              </a:ext>
            </a:extLst>
          </p:cNvPr>
          <p:cNvSpPr/>
          <p:nvPr/>
        </p:nvSpPr>
        <p:spPr>
          <a:xfrm>
            <a:off x="10717707" y="1689403"/>
            <a:ext cx="1190245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k: Sol 11">
            <a:extLst>
              <a:ext uri="{FF2B5EF4-FFF2-40B4-BE49-F238E27FC236}">
                <a16:creationId xmlns:a16="http://schemas.microsoft.com/office/drawing/2014/main" id="{C5AC102E-0110-45F7-B4B5-64FE7E3F4127}"/>
              </a:ext>
            </a:extLst>
          </p:cNvPr>
          <p:cNvSpPr/>
          <p:nvPr/>
        </p:nvSpPr>
        <p:spPr>
          <a:xfrm>
            <a:off x="10717707" y="1110754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k: Sağ 12">
            <a:extLst>
              <a:ext uri="{FF2B5EF4-FFF2-40B4-BE49-F238E27FC236}">
                <a16:creationId xmlns:a16="http://schemas.microsoft.com/office/drawing/2014/main" id="{FB097289-C7F8-48D2-8EEB-E0C25C7A44BE}"/>
              </a:ext>
            </a:extLst>
          </p:cNvPr>
          <p:cNvSpPr/>
          <p:nvPr/>
        </p:nvSpPr>
        <p:spPr>
          <a:xfrm>
            <a:off x="8355490" y="1689403"/>
            <a:ext cx="465939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k: Sol 14">
            <a:extLst>
              <a:ext uri="{FF2B5EF4-FFF2-40B4-BE49-F238E27FC236}">
                <a16:creationId xmlns:a16="http://schemas.microsoft.com/office/drawing/2014/main" id="{5FA39284-56DD-4F41-9CE2-411544E60C9E}"/>
              </a:ext>
            </a:extLst>
          </p:cNvPr>
          <p:cNvSpPr/>
          <p:nvPr/>
        </p:nvSpPr>
        <p:spPr>
          <a:xfrm>
            <a:off x="4306057" y="1110754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k: Sol 15">
            <a:extLst>
              <a:ext uri="{FF2B5EF4-FFF2-40B4-BE49-F238E27FC236}">
                <a16:creationId xmlns:a16="http://schemas.microsoft.com/office/drawing/2014/main" id="{6A3B2074-AB5A-422A-9D15-D183F3837518}"/>
              </a:ext>
            </a:extLst>
          </p:cNvPr>
          <p:cNvSpPr/>
          <p:nvPr/>
        </p:nvSpPr>
        <p:spPr>
          <a:xfrm>
            <a:off x="1296247" y="1077348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63AE8B5-2401-4D63-BA53-18ED31882575}"/>
              </a:ext>
            </a:extLst>
          </p:cNvPr>
          <p:cNvSpPr/>
          <p:nvPr/>
        </p:nvSpPr>
        <p:spPr>
          <a:xfrm>
            <a:off x="10778997" y="1972265"/>
            <a:ext cx="12410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Rafinat</a:t>
            </a:r>
            <a:endParaRPr lang="tr-TR" dirty="0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81B3E8A6-F28A-45D0-AD42-E2C4E7276DF4}"/>
              </a:ext>
            </a:extLst>
          </p:cNvPr>
          <p:cNvSpPr/>
          <p:nvPr/>
        </p:nvSpPr>
        <p:spPr>
          <a:xfrm>
            <a:off x="10832586" y="593639"/>
            <a:ext cx="1362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Çözgen</a:t>
            </a:r>
          </a:p>
        </p:txBody>
      </p:sp>
      <p:sp>
        <p:nvSpPr>
          <p:cNvPr id="19" name="Ok: Sol 18">
            <a:extLst>
              <a:ext uri="{FF2B5EF4-FFF2-40B4-BE49-F238E27FC236}">
                <a16:creationId xmlns:a16="http://schemas.microsoft.com/office/drawing/2014/main" id="{D9941DC3-3297-4A61-A665-FA9D1E932073}"/>
              </a:ext>
            </a:extLst>
          </p:cNvPr>
          <p:cNvSpPr/>
          <p:nvPr/>
        </p:nvSpPr>
        <p:spPr>
          <a:xfrm>
            <a:off x="8355489" y="1055304"/>
            <a:ext cx="465939" cy="3049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k: Sol 19">
            <a:extLst>
              <a:ext uri="{FF2B5EF4-FFF2-40B4-BE49-F238E27FC236}">
                <a16:creationId xmlns:a16="http://schemas.microsoft.com/office/drawing/2014/main" id="{944CBAC0-5DAD-40D9-A7DC-E40784F0AEFC}"/>
              </a:ext>
            </a:extLst>
          </p:cNvPr>
          <p:cNvSpPr/>
          <p:nvPr/>
        </p:nvSpPr>
        <p:spPr>
          <a:xfrm>
            <a:off x="7369798" y="1070858"/>
            <a:ext cx="465939" cy="3049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05235804-A39D-4197-BA93-FF73F8B5E7E0}"/>
              </a:ext>
            </a:extLst>
          </p:cNvPr>
          <p:cNvSpPr/>
          <p:nvPr/>
        </p:nvSpPr>
        <p:spPr>
          <a:xfrm>
            <a:off x="933170" y="332656"/>
            <a:ext cx="15327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Ekstrakt</a:t>
            </a:r>
            <a:endParaRPr lang="tr-TR" dirty="0"/>
          </a:p>
          <a:p>
            <a:r>
              <a:rPr lang="tr-TR" dirty="0"/>
              <a:t>Yağ: %38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BE1FF3AD-B281-41F9-8EE7-A85491EB5EE7}"/>
              </a:ext>
            </a:extLst>
          </p:cNvPr>
          <p:cNvSpPr/>
          <p:nvPr/>
        </p:nvSpPr>
        <p:spPr>
          <a:xfrm>
            <a:off x="523214" y="1885959"/>
            <a:ext cx="1955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Soya 100 kg</a:t>
            </a:r>
          </a:p>
          <a:p>
            <a:r>
              <a:rPr lang="tr-TR" dirty="0"/>
              <a:t>Yağ: %17</a:t>
            </a: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0360686C-7BCF-4825-8FA2-18959AB50684}"/>
              </a:ext>
            </a:extLst>
          </p:cNvPr>
          <p:cNvSpPr/>
          <p:nvPr/>
        </p:nvSpPr>
        <p:spPr>
          <a:xfrm>
            <a:off x="2320935" y="512470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035325A0-6BAA-4547-B1C0-CACB60947573}"/>
              </a:ext>
            </a:extLst>
          </p:cNvPr>
          <p:cNvSpPr/>
          <p:nvPr/>
        </p:nvSpPr>
        <p:spPr>
          <a:xfrm>
            <a:off x="4294154" y="1830001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X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2176E492-398E-497C-BA36-C5EB045B9479}"/>
              </a:ext>
            </a:extLst>
          </p:cNvPr>
          <p:cNvSpPr/>
          <p:nvPr/>
        </p:nvSpPr>
        <p:spPr>
          <a:xfrm>
            <a:off x="4305824" y="544032"/>
            <a:ext cx="102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2</a:t>
            </a:r>
            <a:r>
              <a:rPr lang="tr-TR" dirty="0"/>
              <a:t>=??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815281F0-82C5-404A-84F7-6B8417047899}"/>
              </a:ext>
            </a:extLst>
          </p:cNvPr>
          <p:cNvSpPr/>
          <p:nvPr/>
        </p:nvSpPr>
        <p:spPr>
          <a:xfrm>
            <a:off x="7379283" y="1970545"/>
            <a:ext cx="1034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X</a:t>
            </a:r>
            <a:r>
              <a:rPr lang="tr-TR" baseline="-25000" dirty="0"/>
              <a:t>2</a:t>
            </a:r>
            <a:r>
              <a:rPr lang="tr-TR" dirty="0"/>
              <a:t>=??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59413B2-25B9-483D-92EC-4894844C6A1A}"/>
              </a:ext>
            </a:extLst>
          </p:cNvPr>
          <p:cNvSpPr/>
          <p:nvPr/>
        </p:nvSpPr>
        <p:spPr>
          <a:xfrm>
            <a:off x="5184890" y="4199062"/>
            <a:ext cx="1872208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1</a:t>
            </a:r>
          </a:p>
        </p:txBody>
      </p:sp>
      <p:sp>
        <p:nvSpPr>
          <p:cNvPr id="28" name="Ok: Sağ 27">
            <a:extLst>
              <a:ext uri="{FF2B5EF4-FFF2-40B4-BE49-F238E27FC236}">
                <a16:creationId xmlns:a16="http://schemas.microsoft.com/office/drawing/2014/main" id="{8F9AC98F-56FB-4745-8207-8C2C6D63E035}"/>
              </a:ext>
            </a:extLst>
          </p:cNvPr>
          <p:cNvSpPr/>
          <p:nvPr/>
        </p:nvSpPr>
        <p:spPr>
          <a:xfrm>
            <a:off x="4104770" y="4921727"/>
            <a:ext cx="1080120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k: Sağ 28">
            <a:extLst>
              <a:ext uri="{FF2B5EF4-FFF2-40B4-BE49-F238E27FC236}">
                <a16:creationId xmlns:a16="http://schemas.microsoft.com/office/drawing/2014/main" id="{A3B8A368-2484-4F6A-8178-FADD616079E5}"/>
              </a:ext>
            </a:extLst>
          </p:cNvPr>
          <p:cNvSpPr/>
          <p:nvPr/>
        </p:nvSpPr>
        <p:spPr>
          <a:xfrm>
            <a:off x="7057097" y="4921727"/>
            <a:ext cx="1190245" cy="2828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k: Sol 29">
            <a:extLst>
              <a:ext uri="{FF2B5EF4-FFF2-40B4-BE49-F238E27FC236}">
                <a16:creationId xmlns:a16="http://schemas.microsoft.com/office/drawing/2014/main" id="{113285F4-910B-464A-817E-24FBD3E9E44A}"/>
              </a:ext>
            </a:extLst>
          </p:cNvPr>
          <p:cNvSpPr/>
          <p:nvPr/>
        </p:nvSpPr>
        <p:spPr>
          <a:xfrm>
            <a:off x="7068943" y="4343078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k: Sol 30">
            <a:extLst>
              <a:ext uri="{FF2B5EF4-FFF2-40B4-BE49-F238E27FC236}">
                <a16:creationId xmlns:a16="http://schemas.microsoft.com/office/drawing/2014/main" id="{830D086F-E67F-41E3-9798-EB84848647A6}"/>
              </a:ext>
            </a:extLst>
          </p:cNvPr>
          <p:cNvSpPr/>
          <p:nvPr/>
        </p:nvSpPr>
        <p:spPr>
          <a:xfrm>
            <a:off x="4059133" y="4309672"/>
            <a:ext cx="1113912" cy="282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8121FADD-A8B7-4733-A08B-2C96052A2976}"/>
              </a:ext>
            </a:extLst>
          </p:cNvPr>
          <p:cNvSpPr/>
          <p:nvPr/>
        </p:nvSpPr>
        <p:spPr>
          <a:xfrm>
            <a:off x="1959479" y="3729577"/>
            <a:ext cx="26853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Ekstrakt</a:t>
            </a:r>
            <a:r>
              <a:rPr lang="tr-TR" dirty="0"/>
              <a:t>=40,26 kg</a:t>
            </a:r>
          </a:p>
          <a:p>
            <a:r>
              <a:rPr lang="tr-TR" dirty="0"/>
              <a:t>Yağ: %38</a:t>
            </a: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0B4D0031-D5B1-450F-B493-D53A69B5FEE9}"/>
              </a:ext>
            </a:extLst>
          </p:cNvPr>
          <p:cNvSpPr/>
          <p:nvPr/>
        </p:nvSpPr>
        <p:spPr>
          <a:xfrm>
            <a:off x="3286100" y="5118283"/>
            <a:ext cx="1955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Soya 100 kg</a:t>
            </a:r>
          </a:p>
          <a:p>
            <a:r>
              <a:rPr lang="tr-TR" dirty="0"/>
              <a:t>Yağ: %17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6D0DEC0B-275D-4891-983E-15A5E5D603CD}"/>
              </a:ext>
            </a:extLst>
          </p:cNvPr>
          <p:cNvSpPr/>
          <p:nvPr/>
        </p:nvSpPr>
        <p:spPr>
          <a:xfrm>
            <a:off x="5083821" y="3744794"/>
            <a:ext cx="1261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412DA8B9-16A6-4A4E-BB93-68A0E0B78D7B}"/>
              </a:ext>
            </a:extLst>
          </p:cNvPr>
          <p:cNvSpPr/>
          <p:nvPr/>
        </p:nvSpPr>
        <p:spPr>
          <a:xfrm>
            <a:off x="7057040" y="5062325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X</a:t>
            </a:r>
            <a:r>
              <a:rPr lang="tr-TR" baseline="-25000" dirty="0"/>
              <a:t>1</a:t>
            </a:r>
            <a:r>
              <a:rPr lang="tr-TR" dirty="0"/>
              <a:t>=0,38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A4FC1111-12A1-41AC-83EF-3729341E718C}"/>
              </a:ext>
            </a:extLst>
          </p:cNvPr>
          <p:cNvSpPr/>
          <p:nvPr/>
        </p:nvSpPr>
        <p:spPr>
          <a:xfrm>
            <a:off x="7068710" y="3776356"/>
            <a:ext cx="102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</a:t>
            </a:r>
            <a:r>
              <a:rPr lang="tr-TR" baseline="-25000" dirty="0"/>
              <a:t>2</a:t>
            </a:r>
            <a:r>
              <a:rPr lang="tr-TR" dirty="0"/>
              <a:t>=??</a:t>
            </a:r>
          </a:p>
        </p:txBody>
      </p: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27404F2-B333-4D78-9C3B-CB5110F9A4E5}"/>
              </a:ext>
            </a:extLst>
          </p:cNvPr>
          <p:cNvSpPr/>
          <p:nvPr/>
        </p:nvSpPr>
        <p:spPr>
          <a:xfrm>
            <a:off x="8259930" y="3789040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Ç=63,61 kg</a:t>
            </a:r>
          </a:p>
        </p:txBody>
      </p:sp>
      <p:sp>
        <p:nvSpPr>
          <p:cNvPr id="49" name="Dikdörtgen 48">
            <a:extLst>
              <a:ext uri="{FF2B5EF4-FFF2-40B4-BE49-F238E27FC236}">
                <a16:creationId xmlns:a16="http://schemas.microsoft.com/office/drawing/2014/main" id="{F2E5E7B9-0C9B-43F6-87B3-4555D5D9FEAE}"/>
              </a:ext>
            </a:extLst>
          </p:cNvPr>
          <p:cNvSpPr/>
          <p:nvPr/>
        </p:nvSpPr>
        <p:spPr>
          <a:xfrm>
            <a:off x="8686700" y="4869160"/>
            <a:ext cx="19383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R=120,35 kg</a:t>
            </a: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3CE3BC1B-0B3E-4111-8A0D-7373F80CC603}"/>
              </a:ext>
            </a:extLst>
          </p:cNvPr>
          <p:cNvSpPr/>
          <p:nvPr/>
        </p:nvSpPr>
        <p:spPr>
          <a:xfrm>
            <a:off x="8686700" y="5431864"/>
            <a:ext cx="3144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Rafinatta</a:t>
            </a:r>
            <a:r>
              <a:rPr lang="tr-TR" dirty="0"/>
              <a:t> çözelti miktarı =37,35 kg</a:t>
            </a:r>
          </a:p>
        </p:txBody>
      </p:sp>
    </p:spTree>
    <p:extLst>
      <p:ext uri="{BB962C8B-B14F-4D97-AF65-F5344CB8AC3E}">
        <p14:creationId xmlns:p14="http://schemas.microsoft.com/office/powerpoint/2010/main" val="3232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1545</Words>
  <Application>Microsoft Office PowerPoint</Application>
  <PresentationFormat>Özel</PresentationFormat>
  <Paragraphs>175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Century Gothic</vt:lpstr>
      <vt:lpstr>Wingdings</vt:lpstr>
      <vt:lpstr>Books 16x9</vt:lpstr>
      <vt:lpstr>GDM 302  Temel İşlemler II Ekstraksiyon 3  2018-2019</vt:lpstr>
      <vt:lpstr>Bu Hafta</vt:lpstr>
      <vt:lpstr>Örnek 7.1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7.2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2019-03-28T06:53:20Z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