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7"/>
  </p:notesMasterIdLst>
  <p:handoutMasterIdLst>
    <p:handoutMasterId r:id="rId48"/>
  </p:handoutMasterIdLst>
  <p:sldIdLst>
    <p:sldId id="264" r:id="rId3"/>
    <p:sldId id="265" r:id="rId4"/>
    <p:sldId id="414" r:id="rId5"/>
    <p:sldId id="415" r:id="rId6"/>
    <p:sldId id="462" r:id="rId7"/>
    <p:sldId id="463" r:id="rId8"/>
    <p:sldId id="416" r:id="rId9"/>
    <p:sldId id="417" r:id="rId10"/>
    <p:sldId id="422" r:id="rId11"/>
    <p:sldId id="418" r:id="rId12"/>
    <p:sldId id="423" r:id="rId13"/>
    <p:sldId id="419" r:id="rId14"/>
    <p:sldId id="420" r:id="rId15"/>
    <p:sldId id="421" r:id="rId16"/>
    <p:sldId id="454" r:id="rId17"/>
    <p:sldId id="455" r:id="rId18"/>
    <p:sldId id="456" r:id="rId19"/>
    <p:sldId id="457" r:id="rId20"/>
    <p:sldId id="458" r:id="rId21"/>
    <p:sldId id="459" r:id="rId22"/>
    <p:sldId id="460" r:id="rId23"/>
    <p:sldId id="461" r:id="rId24"/>
    <p:sldId id="518" r:id="rId25"/>
    <p:sldId id="519" r:id="rId26"/>
    <p:sldId id="520" r:id="rId27"/>
    <p:sldId id="521" r:id="rId28"/>
    <p:sldId id="522" r:id="rId29"/>
    <p:sldId id="523" r:id="rId30"/>
    <p:sldId id="524" r:id="rId31"/>
    <p:sldId id="525" r:id="rId32"/>
    <p:sldId id="467" r:id="rId33"/>
    <p:sldId id="468" r:id="rId34"/>
    <p:sldId id="469" r:id="rId35"/>
    <p:sldId id="470" r:id="rId36"/>
    <p:sldId id="471" r:id="rId37"/>
    <p:sldId id="472" r:id="rId38"/>
    <p:sldId id="473" r:id="rId39"/>
    <p:sldId id="474" r:id="rId40"/>
    <p:sldId id="475" r:id="rId41"/>
    <p:sldId id="476" r:id="rId42"/>
    <p:sldId id="477" r:id="rId43"/>
    <p:sldId id="478" r:id="rId44"/>
    <p:sldId id="479" r:id="rId45"/>
    <p:sldId id="480" r:id="rId4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251" autoAdjust="0"/>
  </p:normalViewPr>
  <p:slideViewPr>
    <p:cSldViewPr showGuides="1">
      <p:cViewPr varScale="1">
        <p:scale>
          <a:sx n="63" d="100"/>
          <a:sy n="63" d="100"/>
        </p:scale>
        <p:origin x="936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3/28/2019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3/28/2019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Kütle ve Enerji </a:t>
            </a:r>
            <a:r>
              <a:rPr lang="tr-TR" dirty="0" err="1"/>
              <a:t>denklıiği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153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Kütle ve Enerji </a:t>
            </a:r>
            <a:r>
              <a:rPr lang="tr-TR" dirty="0" err="1"/>
              <a:t>denklıiği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86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 err="1">
                <a:solidFill>
                  <a:srgbClr val="FF0000"/>
                </a:solidFill>
              </a:rPr>
              <a:t>Ekstraksyon</a:t>
            </a:r>
            <a:r>
              <a:rPr lang="tr-TR" sz="4400" dirty="0">
                <a:solidFill>
                  <a:srgbClr val="FF0000"/>
                </a:solidFill>
              </a:rPr>
              <a:t> 2	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26469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380 + 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= </a:t>
            </a:r>
            <a:r>
              <a:rPr lang="tr-TR" sz="2800" b="1" dirty="0">
                <a:solidFill>
                  <a:srgbClr val="FF0000"/>
                </a:solidFill>
              </a:rPr>
              <a:t>E</a:t>
            </a:r>
            <a:r>
              <a:rPr lang="tr-TR" sz="2800" b="1" dirty="0"/>
              <a:t>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ey</a:t>
            </a:r>
            <a:r>
              <a:rPr lang="tr-TR" sz="2800" b="1" dirty="0"/>
              <a:t>) +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Çözgende yağ oranı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baseline="-25000" dirty="0"/>
              <a:t> </a:t>
            </a:r>
            <a:r>
              <a:rPr lang="tr-TR" sz="2800" b="1" dirty="0"/>
              <a:t>=0 </a:t>
            </a:r>
            <a:r>
              <a:rPr lang="tr-TR" sz="2800" b="1" dirty="0">
                <a:sym typeface="Wingdings" panose="05000000000000000000" pitchFamily="2" charset="2"/>
              </a:rPr>
              <a:t></a:t>
            </a:r>
            <a:r>
              <a:rPr lang="ar-SY" sz="2800" b="1" dirty="0">
                <a:sym typeface="Wingdings" panose="05000000000000000000" pitchFamily="2" charset="2"/>
              </a:rPr>
              <a:t> </a:t>
            </a:r>
            <a:r>
              <a:rPr lang="tr-TR" sz="2800" b="1" dirty="0"/>
              <a:t>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= 0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380 + 0 = E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ey</a:t>
            </a:r>
            <a:r>
              <a:rPr lang="tr-TR" sz="2800" b="1" dirty="0"/>
              <a:t>) +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Küspede kalan yağ miktarı, </a:t>
            </a:r>
            <a:r>
              <a:rPr lang="tr-TR" sz="2800" b="1" dirty="0">
                <a:solidFill>
                  <a:srgbClr val="00B050"/>
                </a:solidFill>
              </a:rPr>
              <a:t>toplam yağın %3'ü </a:t>
            </a:r>
            <a:r>
              <a:rPr lang="tr-TR" sz="2800" b="1" dirty="0"/>
              <a:t>kadar ise;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Küspede kalan yağ miktarı = 380 (0.03) =</a:t>
            </a:r>
            <a:r>
              <a:rPr lang="tr-TR" sz="2800" b="1" dirty="0">
                <a:solidFill>
                  <a:srgbClr val="FF0000"/>
                </a:solidFill>
              </a:rPr>
              <a:t>11.4 kg/h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2031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Buna göre, toplam yağ denkliği aşağıdaki gibi oluşturularak </a:t>
            </a:r>
            <a:r>
              <a:rPr lang="tr-TR" sz="2800" b="1" dirty="0" err="1"/>
              <a:t>misella</a:t>
            </a:r>
            <a:r>
              <a:rPr lang="tr-TR" sz="2800" b="1" dirty="0"/>
              <a:t> miktarı (M) hesaplanır.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Toplam yağ denkliği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380 =</a:t>
            </a:r>
            <a:r>
              <a:rPr lang="tr-TR" sz="2800" b="1" dirty="0">
                <a:solidFill>
                  <a:srgbClr val="FF0000"/>
                </a:solidFill>
              </a:rPr>
              <a:t>E</a:t>
            </a:r>
            <a:r>
              <a:rPr lang="tr-TR" sz="2800" b="1" dirty="0"/>
              <a:t> (0.45) + 11.4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>
                <a:solidFill>
                  <a:srgbClr val="FF0000"/>
                </a:solidFill>
              </a:rPr>
              <a:t>E = 819.1 kg/h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3391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F0"/>
                </a:solidFill>
              </a:rPr>
              <a:t>Çözgen denkliği :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Küspe </a:t>
            </a:r>
            <a:r>
              <a:rPr lang="tr-TR" sz="2800" b="1" dirty="0">
                <a:solidFill>
                  <a:srgbClr val="00B050"/>
                </a:solidFill>
              </a:rPr>
              <a:t>başlangıçtaki </a:t>
            </a:r>
            <a:r>
              <a:rPr lang="tr-TR" sz="2800" b="1" dirty="0" err="1">
                <a:solidFill>
                  <a:srgbClr val="00B050"/>
                </a:solidFill>
              </a:rPr>
              <a:t>çözgenin</a:t>
            </a:r>
            <a:r>
              <a:rPr lang="tr-TR" sz="2800" b="1" dirty="0">
                <a:solidFill>
                  <a:srgbClr val="00B050"/>
                </a:solidFill>
              </a:rPr>
              <a:t> %4'ünü </a:t>
            </a:r>
            <a:r>
              <a:rPr lang="tr-TR" sz="2800" b="1" dirty="0"/>
              <a:t>içermektedir. Yani küspedeki </a:t>
            </a:r>
            <a:r>
              <a:rPr lang="tr-TR" sz="2800" b="1" dirty="0" err="1"/>
              <a:t>çözgen</a:t>
            </a:r>
            <a:r>
              <a:rPr lang="tr-TR" sz="2800" b="1" dirty="0"/>
              <a:t> miktarı; (0.04) Ç'ye eşittir.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>
                <a:solidFill>
                  <a:srgbClr val="FF0000"/>
                </a:solidFill>
              </a:rPr>
              <a:t>Ç</a:t>
            </a:r>
            <a:r>
              <a:rPr lang="tr-TR" sz="2800" b="1" dirty="0"/>
              <a:t> = 0.04 Ç + E (0.55)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 0.96 Ç = E (0.55)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0.96 Ç = 819.1 (0.55)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0.96 Ç = 450.5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>
                <a:solidFill>
                  <a:srgbClr val="FF0000"/>
                </a:solidFill>
              </a:rPr>
              <a:t>Ç = 469.3 kg/h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2081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18 </a:t>
            </a:r>
            <a:r>
              <a:rPr lang="tr-TR" sz="2800" b="1" dirty="0" err="1"/>
              <a:t>h'lik</a:t>
            </a:r>
            <a:r>
              <a:rPr lang="tr-TR" sz="2800" b="1" dirty="0"/>
              <a:t> </a:t>
            </a:r>
            <a:r>
              <a:rPr lang="tr-TR" sz="2800" b="1" dirty="0" err="1"/>
              <a:t>ekstraksyon</a:t>
            </a:r>
            <a:r>
              <a:rPr lang="tr-TR" sz="2800" b="1" dirty="0"/>
              <a:t> işlemi için gerekli </a:t>
            </a:r>
            <a:r>
              <a:rPr lang="tr-TR" sz="2800" b="1" dirty="0" err="1"/>
              <a:t>çözgen</a:t>
            </a:r>
            <a:r>
              <a:rPr lang="tr-TR" sz="2800" b="1" dirty="0"/>
              <a:t> miktarı aşağıdaki gibi hesaplanır.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469.3 kg/h x 18 h = 8447.4 kg çözgen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Küspe miktarını hesaplamak için, toplam kütle denkliği eşitliği düzenlenir.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6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0426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Toplam kütle denkliği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F + Ç = E + R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1000 + 469.3 = 819.1 + R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R = 650.2 kg küspe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3558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7.3</a:t>
            </a:r>
            <a:endParaRPr lang="tr-TR" sz="40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7515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Instant</a:t>
            </a:r>
            <a:r>
              <a:rPr lang="tr-TR" sz="2800" b="1" dirty="0">
                <a:solidFill>
                  <a:srgbClr val="FF0000"/>
                </a:solidFill>
              </a:rPr>
              <a:t> kahve </a:t>
            </a:r>
            <a:r>
              <a:rPr lang="tr-TR" sz="2800" b="1" dirty="0"/>
              <a:t>üretimi amacıyla gerekli bulunan kahve </a:t>
            </a:r>
            <a:r>
              <a:rPr lang="tr-TR" sz="2800" b="1" dirty="0" err="1"/>
              <a:t>ekstraktı</a:t>
            </a:r>
            <a:r>
              <a:rPr lang="tr-TR" sz="2800" b="1" dirty="0"/>
              <a:t> elde etmek için, kavrulmuş ve belli irilikte parçacıklar halinde çekilmiş kahveye, </a:t>
            </a:r>
            <a:r>
              <a:rPr lang="tr-TR" sz="2800" b="1" dirty="0">
                <a:solidFill>
                  <a:srgbClr val="0070C0"/>
                </a:solidFill>
              </a:rPr>
              <a:t>çok aşamalı zıt akışlı </a:t>
            </a:r>
            <a:r>
              <a:rPr lang="tr-TR" sz="2800" b="1" dirty="0"/>
              <a:t>bir sistemde ekstraksiyon uygulanmaktadır.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amaçla </a:t>
            </a:r>
            <a:r>
              <a:rPr lang="tr-TR" sz="2800" b="1" dirty="0">
                <a:solidFill>
                  <a:srgbClr val="FF0000"/>
                </a:solidFill>
              </a:rPr>
              <a:t>çözgen olarak su </a:t>
            </a:r>
            <a:r>
              <a:rPr lang="tr-TR" sz="2800" b="1" dirty="0"/>
              <a:t>kullanılmak suretiyle, saatte </a:t>
            </a:r>
            <a:r>
              <a:rPr lang="tr-TR" sz="2800" b="1" dirty="0">
                <a:solidFill>
                  <a:srgbClr val="FF0000"/>
                </a:solidFill>
              </a:rPr>
              <a:t>1500 kg/h kahve </a:t>
            </a:r>
            <a:r>
              <a:rPr lang="tr-TR" sz="2800" b="1" dirty="0" err="1"/>
              <a:t>ekstrakte</a:t>
            </a:r>
            <a:r>
              <a:rPr lang="tr-TR" sz="2800" b="1" dirty="0"/>
              <a:t>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3837280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Ekstraksiyona</a:t>
            </a:r>
            <a:r>
              <a:rPr lang="tr-TR" sz="2800" b="1" dirty="0"/>
              <a:t> hazırlanmış olan </a:t>
            </a:r>
            <a:r>
              <a:rPr lang="tr-TR" sz="2800" b="1" dirty="0">
                <a:solidFill>
                  <a:srgbClr val="FF0000"/>
                </a:solidFill>
              </a:rPr>
              <a:t>kahvenin çözünen içeriği, % 22'dir.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Kahvenin nem içeriği dikkate alınmayacak kadar düşük düzeydedir.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Sistemi terk eden </a:t>
            </a:r>
            <a:r>
              <a:rPr lang="tr-TR" sz="2800" b="1" dirty="0" err="1">
                <a:solidFill>
                  <a:srgbClr val="FF0000"/>
                </a:solidFill>
              </a:rPr>
              <a:t>ekstraktın</a:t>
            </a:r>
            <a:r>
              <a:rPr lang="tr-TR" sz="2800" b="1" dirty="0">
                <a:solidFill>
                  <a:srgbClr val="FF0000"/>
                </a:solidFill>
              </a:rPr>
              <a:t> % 28 çözünen içermesi </a:t>
            </a:r>
            <a:r>
              <a:rPr lang="tr-TR" sz="2800" b="1" dirty="0"/>
              <a:t>ve böylece kahvenin çözünen içeriğinin</a:t>
            </a:r>
            <a:r>
              <a:rPr lang="tr-TR" sz="2800" b="1" dirty="0">
                <a:solidFill>
                  <a:srgbClr val="00B050"/>
                </a:solidFill>
              </a:rPr>
              <a:t> % 95'inin </a:t>
            </a:r>
            <a:r>
              <a:rPr lang="tr-TR" sz="2800" b="1" dirty="0" err="1">
                <a:solidFill>
                  <a:srgbClr val="00B050"/>
                </a:solidFill>
              </a:rPr>
              <a:t>ekstrakte</a:t>
            </a:r>
            <a:r>
              <a:rPr lang="tr-TR" sz="2800" b="1" dirty="0">
                <a:solidFill>
                  <a:srgbClr val="00B050"/>
                </a:solidFill>
              </a:rPr>
              <a:t> edilerek kazanılması </a:t>
            </a:r>
            <a:r>
              <a:rPr lang="tr-TR" sz="2800" b="1" dirty="0"/>
              <a:t>hedeflenmektedir. </a:t>
            </a:r>
          </a:p>
        </p:txBody>
      </p:sp>
    </p:spTree>
    <p:extLst>
      <p:ext uri="{BB962C8B-B14F-4D97-AF65-F5344CB8AC3E}">
        <p14:creationId xmlns:p14="http://schemas.microsoft.com/office/powerpoint/2010/main" val="113778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Ekstraksiyon</a:t>
            </a:r>
            <a:r>
              <a:rPr lang="tr-TR" sz="2800" b="1" dirty="0"/>
              <a:t> sırasında </a:t>
            </a:r>
            <a:r>
              <a:rPr lang="tr-TR" sz="2800" b="1" dirty="0" err="1"/>
              <a:t>inert</a:t>
            </a:r>
            <a:r>
              <a:rPr lang="tr-TR" sz="2800" b="1" dirty="0"/>
              <a:t>, kendi kütlesinin </a:t>
            </a:r>
            <a:r>
              <a:rPr lang="tr-TR" sz="2800" b="1" dirty="0">
                <a:solidFill>
                  <a:srgbClr val="FF0000"/>
                </a:solidFill>
              </a:rPr>
              <a:t>1.6 katı kadar çözelti tutmaktadır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verilere göre,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a) Üretilen </a:t>
            </a:r>
            <a:r>
              <a:rPr lang="tr-TR" sz="2800" b="1" dirty="0" err="1"/>
              <a:t>ekstrakt</a:t>
            </a:r>
            <a:r>
              <a:rPr lang="tr-TR" sz="2800" b="1" dirty="0"/>
              <a:t> miktarını, kg/h, ve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b) Çözgen olarak kullanılan su miktarını, kg/h,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420653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</a:t>
            </a:r>
            <a:endParaRPr lang="tr-TR" sz="27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7515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Uygulanan ekstraksiyon Şekil 7.11'de gösterilmiştir.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576CBB-FF1C-4A37-ABBA-7321C11D7226}"/>
              </a:ext>
            </a:extLst>
          </p:cNvPr>
          <p:cNvSpPr/>
          <p:nvPr/>
        </p:nvSpPr>
        <p:spPr>
          <a:xfrm>
            <a:off x="4798268" y="3068960"/>
            <a:ext cx="2808312" cy="158417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Çok aşamalı </a:t>
            </a:r>
            <a:r>
              <a:rPr lang="tr-TR" dirty="0" err="1">
                <a:solidFill>
                  <a:srgbClr val="FF0000"/>
                </a:solidFill>
              </a:rPr>
              <a:t>Ekstraktör</a:t>
            </a:r>
            <a:endParaRPr lang="tr-TR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6">
            <a:extLst>
              <a:ext uri="{FF2B5EF4-FFF2-40B4-BE49-F238E27FC236}">
                <a16:creationId xmlns:a16="http://schemas.microsoft.com/office/drawing/2014/main" id="{FB64C037-6E9B-4D71-92CF-E685002BBBEC}"/>
              </a:ext>
            </a:extLst>
          </p:cNvPr>
          <p:cNvCxnSpPr/>
          <p:nvPr/>
        </p:nvCxnSpPr>
        <p:spPr>
          <a:xfrm>
            <a:off x="2926060" y="4387751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7">
            <a:extLst>
              <a:ext uri="{FF2B5EF4-FFF2-40B4-BE49-F238E27FC236}">
                <a16:creationId xmlns:a16="http://schemas.microsoft.com/office/drawing/2014/main" id="{2D2F511A-406F-415A-8D88-763E8B3020EB}"/>
              </a:ext>
            </a:extLst>
          </p:cNvPr>
          <p:cNvCxnSpPr/>
          <p:nvPr/>
        </p:nvCxnSpPr>
        <p:spPr>
          <a:xfrm>
            <a:off x="7606580" y="4459759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8">
            <a:extLst>
              <a:ext uri="{FF2B5EF4-FFF2-40B4-BE49-F238E27FC236}">
                <a16:creationId xmlns:a16="http://schemas.microsoft.com/office/drawing/2014/main" id="{45CFFA3A-EEFA-43F8-BEAB-04C160EC8DF0}"/>
              </a:ext>
            </a:extLst>
          </p:cNvPr>
          <p:cNvSpPr/>
          <p:nvPr/>
        </p:nvSpPr>
        <p:spPr>
          <a:xfrm>
            <a:off x="674166" y="4214767"/>
            <a:ext cx="2698175" cy="156966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tr-TR" dirty="0"/>
              <a:t>F, Materyal (Katı)</a:t>
            </a:r>
          </a:p>
          <a:p>
            <a:r>
              <a:rPr lang="tr-TR" dirty="0"/>
              <a:t>F=1500 kg</a:t>
            </a:r>
          </a:p>
          <a:p>
            <a:r>
              <a:rPr lang="tr-TR" dirty="0" err="1"/>
              <a:t>X</a:t>
            </a:r>
            <a:r>
              <a:rPr lang="tr-TR" baseline="-25000" dirty="0" err="1"/>
              <a:t>fy</a:t>
            </a:r>
            <a:r>
              <a:rPr lang="tr-TR" dirty="0"/>
              <a:t>=%22</a:t>
            </a:r>
          </a:p>
          <a:p>
            <a:r>
              <a:rPr lang="tr-TR" dirty="0" err="1"/>
              <a:t>X</a:t>
            </a:r>
            <a:r>
              <a:rPr lang="tr-TR" baseline="-25000" dirty="0" err="1"/>
              <a:t>fi</a:t>
            </a:r>
            <a:r>
              <a:rPr lang="tr-TR" dirty="0"/>
              <a:t>=%78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EF3354F-778A-4303-AC4F-1025D64998A7}"/>
              </a:ext>
            </a:extLst>
          </p:cNvPr>
          <p:cNvSpPr/>
          <p:nvPr/>
        </p:nvSpPr>
        <p:spPr>
          <a:xfrm>
            <a:off x="9632467" y="4228926"/>
            <a:ext cx="1598515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R, </a:t>
            </a:r>
            <a:r>
              <a:rPr lang="tr-TR" dirty="0" err="1"/>
              <a:t>Rafinat</a:t>
            </a:r>
            <a:endParaRPr lang="tr-TR" dirty="0"/>
          </a:p>
        </p:txBody>
      </p:sp>
      <p:cxnSp>
        <p:nvCxnSpPr>
          <p:cNvPr id="10" name="Straight Arrow Connector 14">
            <a:extLst>
              <a:ext uri="{FF2B5EF4-FFF2-40B4-BE49-F238E27FC236}">
                <a16:creationId xmlns:a16="http://schemas.microsoft.com/office/drawing/2014/main" id="{600D4CAF-58D8-4A9F-A849-014AADAE9AA3}"/>
              </a:ext>
            </a:extLst>
          </p:cNvPr>
          <p:cNvCxnSpPr/>
          <p:nvPr/>
        </p:nvCxnSpPr>
        <p:spPr>
          <a:xfrm flipH="1">
            <a:off x="7606580" y="3325355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5">
            <a:extLst>
              <a:ext uri="{FF2B5EF4-FFF2-40B4-BE49-F238E27FC236}">
                <a16:creationId xmlns:a16="http://schemas.microsoft.com/office/drawing/2014/main" id="{92BFB336-68C6-4AD0-8145-691E45D4C6C4}"/>
              </a:ext>
            </a:extLst>
          </p:cNvPr>
          <p:cNvCxnSpPr>
            <a:cxnSpLocks/>
          </p:cNvCxnSpPr>
          <p:nvPr/>
        </p:nvCxnSpPr>
        <p:spPr>
          <a:xfrm flipH="1">
            <a:off x="3339043" y="3315973"/>
            <a:ext cx="1459225" cy="938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6">
            <a:extLst>
              <a:ext uri="{FF2B5EF4-FFF2-40B4-BE49-F238E27FC236}">
                <a16:creationId xmlns:a16="http://schemas.microsoft.com/office/drawing/2014/main" id="{FD2C350A-3D21-47ED-9388-8503268FC678}"/>
              </a:ext>
            </a:extLst>
          </p:cNvPr>
          <p:cNvSpPr/>
          <p:nvPr/>
        </p:nvSpPr>
        <p:spPr>
          <a:xfrm>
            <a:off x="9628577" y="3068960"/>
            <a:ext cx="1782860" cy="4616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Ç, Çözgen</a:t>
            </a:r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F2F1DB04-3B52-43A9-AAB6-92E1B6B0F181}"/>
              </a:ext>
            </a:extLst>
          </p:cNvPr>
          <p:cNvSpPr/>
          <p:nvPr/>
        </p:nvSpPr>
        <p:spPr>
          <a:xfrm>
            <a:off x="1506098" y="2715808"/>
            <a:ext cx="1624163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E, </a:t>
            </a:r>
            <a:r>
              <a:rPr lang="tr-TR" dirty="0" err="1"/>
              <a:t>Ekstrakt</a:t>
            </a:r>
            <a:endParaRPr lang="tr-TR" dirty="0"/>
          </a:p>
          <a:p>
            <a:r>
              <a:rPr lang="tr-TR" dirty="0" err="1"/>
              <a:t>X</a:t>
            </a:r>
            <a:r>
              <a:rPr lang="tr-TR" baseline="-25000" dirty="0" err="1"/>
              <a:t>ey</a:t>
            </a:r>
            <a:r>
              <a:rPr lang="tr-TR" dirty="0"/>
              <a:t>=%28</a:t>
            </a:r>
          </a:p>
          <a:p>
            <a:r>
              <a:rPr lang="tr-TR" dirty="0" err="1"/>
              <a:t>X</a:t>
            </a:r>
            <a:r>
              <a:rPr lang="tr-TR" baseline="-25000" dirty="0" err="1"/>
              <a:t>es</a:t>
            </a:r>
            <a:r>
              <a:rPr lang="tr-TR" dirty="0"/>
              <a:t>=%72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F3D380C8-6430-4C78-8E5B-F0B0395D86E7}"/>
              </a:ext>
            </a:extLst>
          </p:cNvPr>
          <p:cNvSpPr/>
          <p:nvPr/>
        </p:nvSpPr>
        <p:spPr>
          <a:xfrm>
            <a:off x="8098541" y="4763166"/>
            <a:ext cx="3158237" cy="83099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R=(</a:t>
            </a:r>
            <a:r>
              <a:rPr lang="tr-TR" dirty="0">
                <a:solidFill>
                  <a:srgbClr val="FFFF00"/>
                </a:solidFill>
              </a:rPr>
              <a:t>F*</a:t>
            </a:r>
            <a:r>
              <a:rPr lang="tr-TR" dirty="0" err="1">
                <a:solidFill>
                  <a:srgbClr val="FFFF00"/>
                </a:solidFill>
              </a:rPr>
              <a:t>X</a:t>
            </a:r>
            <a:r>
              <a:rPr lang="tr-TR" baseline="-25000" dirty="0" err="1">
                <a:solidFill>
                  <a:srgbClr val="FFFF00"/>
                </a:solidFill>
              </a:rPr>
              <a:t>fi</a:t>
            </a:r>
            <a:r>
              <a:rPr lang="tr-TR" dirty="0"/>
              <a:t>) + </a:t>
            </a:r>
            <a:r>
              <a:rPr lang="tr-TR" dirty="0">
                <a:solidFill>
                  <a:srgbClr val="FF0000"/>
                </a:solidFill>
              </a:rPr>
              <a:t>(F*</a:t>
            </a:r>
            <a:r>
              <a:rPr lang="tr-TR" dirty="0" err="1">
                <a:solidFill>
                  <a:srgbClr val="FF0000"/>
                </a:solidFill>
              </a:rPr>
              <a:t>X</a:t>
            </a:r>
            <a:r>
              <a:rPr lang="tr-TR" baseline="-25000" dirty="0" err="1">
                <a:solidFill>
                  <a:srgbClr val="FF0000"/>
                </a:solidFill>
              </a:rPr>
              <a:t>fi</a:t>
            </a:r>
            <a:r>
              <a:rPr lang="tr-TR" dirty="0">
                <a:solidFill>
                  <a:srgbClr val="FF0000"/>
                </a:solidFill>
              </a:rPr>
              <a:t>)*1,6</a:t>
            </a:r>
          </a:p>
          <a:p>
            <a:r>
              <a:rPr lang="tr-TR" dirty="0"/>
              <a:t>R*</a:t>
            </a:r>
            <a:r>
              <a:rPr lang="tr-TR" dirty="0" err="1"/>
              <a:t>X</a:t>
            </a:r>
            <a:r>
              <a:rPr lang="tr-TR" baseline="-25000" dirty="0" err="1"/>
              <a:t>ry</a:t>
            </a:r>
            <a:r>
              <a:rPr lang="tr-TR" dirty="0"/>
              <a:t>=F*(</a:t>
            </a:r>
            <a:r>
              <a:rPr lang="tr-TR" dirty="0" err="1"/>
              <a:t>X</a:t>
            </a:r>
            <a:r>
              <a:rPr lang="tr-TR" baseline="-25000" dirty="0" err="1"/>
              <a:t>fy</a:t>
            </a:r>
            <a:r>
              <a:rPr lang="tr-TR" dirty="0"/>
              <a:t>)*(1-0,95)</a:t>
            </a:r>
          </a:p>
        </p:txBody>
      </p:sp>
    </p:spTree>
    <p:extLst>
      <p:ext uri="{BB962C8B-B14F-4D97-AF65-F5344CB8AC3E}">
        <p14:creationId xmlns:p14="http://schemas.microsoft.com/office/powerpoint/2010/main" val="115692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04867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b="1" dirty="0" err="1"/>
              <a:t>Ekstraksiyonun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genel kütle denkliği </a:t>
            </a:r>
            <a:r>
              <a:rPr lang="tr-TR" sz="2800" b="1" dirty="0"/>
              <a:t>eşitliği düzenlenir (a):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F + Ç = E + R 		(a)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tr-TR" sz="2800" b="1" dirty="0">
                <a:solidFill>
                  <a:srgbClr val="00B050"/>
                </a:solidFill>
              </a:rPr>
              <a:t>Çözünen kütle denkliği </a:t>
            </a:r>
            <a:r>
              <a:rPr lang="tr-TR" sz="2800" b="1" dirty="0"/>
              <a:t>eşitliği düzenlenir (b)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1500 (0.22) + Ç (0) = E (0.28) +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 	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330 = E (0.28) +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	 (b)</a:t>
            </a:r>
          </a:p>
        </p:txBody>
      </p:sp>
    </p:spTree>
    <p:extLst>
      <p:ext uri="{BB962C8B-B14F-4D97-AF65-F5344CB8AC3E}">
        <p14:creationId xmlns:p14="http://schemas.microsoft.com/office/powerpoint/2010/main" val="31624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98525" indent="-898525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Tek Aşamalı Ekstraksiyon Sisteminde Kütle Denklikleri (Örnekler)</a:t>
            </a:r>
          </a:p>
          <a:p>
            <a:pPr marL="620713" indent="-620713">
              <a:lnSpc>
                <a:spcPct val="150000"/>
              </a:lnSpc>
              <a:buNone/>
            </a:pPr>
            <a:r>
              <a:rPr lang="tr-TR" sz="2800" b="1" dirty="0"/>
              <a:t>EKSTRAKSİYON SİSTEMİNİN ÜÇGEN DİYAGRAM İLE TANIMI</a:t>
            </a:r>
          </a:p>
          <a:p>
            <a:pPr marL="620713" indent="-620713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00B050"/>
                </a:solidFill>
              </a:rPr>
              <a:t>AŞAMA SAYISININ HESAPLANMASI</a:t>
            </a:r>
          </a:p>
          <a:p>
            <a:pPr marL="898525" indent="-898525">
              <a:lnSpc>
                <a:spcPct val="150000"/>
              </a:lnSpc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04656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3"/>
            </a:pPr>
            <a:r>
              <a:rPr lang="tr-TR" sz="2800" b="1" dirty="0" err="1">
                <a:solidFill>
                  <a:srgbClr val="00B0F0"/>
                </a:solidFill>
              </a:rPr>
              <a:t>Rafinatta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>
                <a:solidFill>
                  <a:srgbClr val="FF0000"/>
                </a:solidFill>
              </a:rPr>
              <a:t>kalan çözünen </a:t>
            </a:r>
            <a:r>
              <a:rPr lang="tr-TR" sz="2800" b="1" dirty="0">
                <a:solidFill>
                  <a:srgbClr val="00B0F0"/>
                </a:solidFill>
              </a:rPr>
              <a:t>kütlesi </a:t>
            </a:r>
            <a:r>
              <a:rPr lang="tr-TR" sz="2800" b="1" dirty="0"/>
              <a:t>[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 ] hesaplanır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 = 1500 (0.22) (1-0.95)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50"/>
                </a:solidFill>
              </a:rPr>
              <a:t>R (</a:t>
            </a:r>
            <a:r>
              <a:rPr lang="tr-TR" sz="2800" b="1" dirty="0" err="1">
                <a:solidFill>
                  <a:srgbClr val="00B050"/>
                </a:solidFill>
              </a:rPr>
              <a:t>X</a:t>
            </a:r>
            <a:r>
              <a:rPr lang="tr-TR" sz="2800" b="1" baseline="-25000" dirty="0" err="1">
                <a:solidFill>
                  <a:srgbClr val="00B050"/>
                </a:solidFill>
              </a:rPr>
              <a:t>ry</a:t>
            </a:r>
            <a:r>
              <a:rPr lang="tr-TR" sz="2800" b="1" dirty="0">
                <a:solidFill>
                  <a:srgbClr val="00B050"/>
                </a:solidFill>
              </a:rPr>
              <a:t>) = 16.5 kg/h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tr-TR" sz="2800" b="1" dirty="0"/>
              <a:t>Saptanmış bulunan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 = 16.5 değeri (b) eşitliğine yerleştirilerek </a:t>
            </a:r>
            <a:r>
              <a:rPr lang="tr-TR" sz="2800" b="1" dirty="0" err="1"/>
              <a:t>ekstraktın</a:t>
            </a:r>
            <a:r>
              <a:rPr lang="tr-TR" sz="2800" b="1" dirty="0"/>
              <a:t> kütlesi (E) hesaplanır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330 = E (0.28) + 16.5, </a:t>
            </a:r>
            <a:r>
              <a:rPr lang="tr-TR" sz="2800" b="1" dirty="0">
                <a:sym typeface="Wingdings" panose="05000000000000000000" pitchFamily="2" charset="2"/>
              </a:rPr>
              <a:t>   </a:t>
            </a:r>
            <a:r>
              <a:rPr lang="tr-TR" sz="2800" b="1" dirty="0">
                <a:solidFill>
                  <a:srgbClr val="FF0000"/>
                </a:solidFill>
              </a:rPr>
              <a:t>E = 1120 kg/h </a:t>
            </a:r>
          </a:p>
        </p:txBody>
      </p:sp>
    </p:spTree>
    <p:extLst>
      <p:ext uri="{BB962C8B-B14F-4D97-AF65-F5344CB8AC3E}">
        <p14:creationId xmlns:p14="http://schemas.microsoft.com/office/powerpoint/2010/main" val="337816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Ekstraksiyonda</a:t>
            </a:r>
            <a:r>
              <a:rPr lang="tr-TR" sz="2800" b="1" dirty="0"/>
              <a:t> gerekli su miktarı Ç (kg/h), hesaplamak için tekrar genel toplam kütle denkliğine bakarız.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F + Ç = E + R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1500 + Ç = 1120 + 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Rafinatin</a:t>
            </a:r>
            <a:r>
              <a:rPr lang="tr-TR" sz="2800" b="1" dirty="0"/>
              <a:t> miktarını hesaplamak gerek ve aşağıdaki gibi hesaplanır.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lphaUcPeriod" startAt="2"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76037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Rafinat</a:t>
            </a:r>
            <a:r>
              <a:rPr lang="tr-TR" sz="2800" b="1" dirty="0">
                <a:solidFill>
                  <a:srgbClr val="FF0000"/>
                </a:solidFill>
              </a:rPr>
              <a:t> kütle </a:t>
            </a:r>
            <a:r>
              <a:rPr lang="tr-TR" sz="2800" b="1" dirty="0"/>
              <a:t>(R), </a:t>
            </a:r>
            <a:r>
              <a:rPr lang="tr-TR" sz="2800" b="1" dirty="0" err="1"/>
              <a:t>inertin</a:t>
            </a:r>
            <a:r>
              <a:rPr lang="tr-TR" sz="2800" b="1" dirty="0"/>
              <a:t> kendi ağırlığının 1.6 katı kadar çözelti tuttuğu gerçeğinden yararlanılarak hesaplanır.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 err="1"/>
              <a:t>İnert</a:t>
            </a:r>
            <a:r>
              <a:rPr lang="tr-TR" sz="2800" b="1" dirty="0"/>
              <a:t> kütlesi = (F*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fi</a:t>
            </a:r>
            <a:r>
              <a:rPr lang="tr-TR" sz="2800" b="1" dirty="0"/>
              <a:t>)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R=1500 * (0,78) * 2,6= </a:t>
            </a:r>
            <a:r>
              <a:rPr lang="tr-TR" sz="2800" b="1" dirty="0">
                <a:solidFill>
                  <a:srgbClr val="FF0000"/>
                </a:solidFill>
              </a:rPr>
              <a:t>3042 kg/h </a:t>
            </a:r>
            <a:endParaRPr lang="tr-TR" sz="2800" b="1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2800" b="1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1500 + Ç = 1120 + 3042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Su gereksinimi : Ç = 2662 kg/h </a:t>
            </a:r>
          </a:p>
        </p:txBody>
      </p:sp>
    </p:spTree>
    <p:extLst>
      <p:ext uri="{BB962C8B-B14F-4D97-AF65-F5344CB8AC3E}">
        <p14:creationId xmlns:p14="http://schemas.microsoft.com/office/powerpoint/2010/main" val="3650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98525" indent="-898525">
              <a:lnSpc>
                <a:spcPct val="100000"/>
              </a:lnSpc>
              <a:spcBef>
                <a:spcPts val="600"/>
              </a:spcBef>
            </a:pPr>
            <a:r>
              <a:rPr lang="tr-TR" b="1" dirty="0"/>
              <a:t>EKSTRAKSİYON SİSTEMİNİN ÜÇGEN DİYAGRAM İLE TANIMI</a:t>
            </a:r>
            <a:endParaRPr lang="tr-TR" sz="36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7515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Daha önce denildiği gibi katıdan </a:t>
            </a:r>
            <a:r>
              <a:rPr lang="tr-TR" sz="2800" b="1" dirty="0" err="1"/>
              <a:t>ekstraksiyonda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çözgen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çözünen</a:t>
            </a:r>
            <a:r>
              <a:rPr lang="tr-TR" sz="2800" b="1" dirty="0"/>
              <a:t> ve </a:t>
            </a:r>
            <a:r>
              <a:rPr lang="tr-TR" sz="2800" b="1" dirty="0" err="1">
                <a:solidFill>
                  <a:srgbClr val="FF0000"/>
                </a:solidFill>
              </a:rPr>
              <a:t>inert</a:t>
            </a:r>
            <a:r>
              <a:rPr lang="tr-TR" sz="2800" b="1" dirty="0"/>
              <a:t> (çözünmeyen katı) gibi </a:t>
            </a:r>
            <a:r>
              <a:rPr lang="tr-TR" sz="2800" b="1" dirty="0">
                <a:solidFill>
                  <a:srgbClr val="7030A0"/>
                </a:solidFill>
              </a:rPr>
              <a:t>üç temel öge </a:t>
            </a:r>
            <a:r>
              <a:rPr lang="tr-TR" sz="2800" b="1" dirty="0"/>
              <a:t>söz konusudur.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Şu halde bu üçlü bileşik sisteminin kompozisyonunun tanımlanmasında bir </a:t>
            </a:r>
            <a:r>
              <a:rPr lang="tr-TR" sz="2800" b="1" dirty="0">
                <a:solidFill>
                  <a:srgbClr val="FF0000"/>
                </a:solidFill>
              </a:rPr>
              <a:t>dik üçgen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00B050"/>
                </a:solidFill>
              </a:rPr>
              <a:t>bir eşkenar üçgenden </a:t>
            </a:r>
            <a:r>
              <a:rPr lang="tr-TR" sz="2800" b="1" dirty="0"/>
              <a:t>yararlanabilme olanağı vardır.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994969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360000" y="360000"/>
            <a:ext cx="4761079" cy="5809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amaçla hazırlanan diyagrama "</a:t>
            </a:r>
            <a:r>
              <a:rPr lang="tr-TR" sz="2800" b="1" dirty="0" err="1">
                <a:solidFill>
                  <a:srgbClr val="FF0000"/>
                </a:solidFill>
              </a:rPr>
              <a:t>ekstraksiyonun</a:t>
            </a:r>
            <a:r>
              <a:rPr lang="tr-TR" sz="2800" b="1" dirty="0">
                <a:solidFill>
                  <a:srgbClr val="FF0000"/>
                </a:solidFill>
              </a:rPr>
              <a:t> üçgen diyagramı</a:t>
            </a:r>
            <a:r>
              <a:rPr lang="tr-TR" sz="2800" b="1" dirty="0"/>
              <a:t>" denmektedir. </a:t>
            </a:r>
          </a:p>
        </p:txBody>
      </p:sp>
      <p:pic>
        <p:nvPicPr>
          <p:cNvPr id="5" name="Content Placeholder 1">
            <a:extLst>
              <a:ext uri="{FF2B5EF4-FFF2-40B4-BE49-F238E27FC236}">
                <a16:creationId xmlns:a16="http://schemas.microsoft.com/office/drawing/2014/main" id="{E014698F-7E94-4B8B-941A-830D6910FB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76200"/>
            <a:ext cx="6048672" cy="6554803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96EF417F-CDAF-44F4-844D-22F0CC6E365E}"/>
              </a:ext>
            </a:extLst>
          </p:cNvPr>
          <p:cNvSpPr/>
          <p:nvPr/>
        </p:nvSpPr>
        <p:spPr>
          <a:xfrm>
            <a:off x="6958508" y="87015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çözgen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B60DFFF-1B35-40BA-8C4E-8EEC1236BA17}"/>
              </a:ext>
            </a:extLst>
          </p:cNvPr>
          <p:cNvSpPr/>
          <p:nvPr/>
        </p:nvSpPr>
        <p:spPr>
          <a:xfrm>
            <a:off x="5956409" y="6169338"/>
            <a:ext cx="18614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</a:t>
            </a:r>
            <a:r>
              <a:rPr lang="tr-TR" b="1" dirty="0" err="1">
                <a:solidFill>
                  <a:srgbClr val="FF0000"/>
                </a:solidFill>
              </a:rPr>
              <a:t>inerti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2B3E7DE-9309-4C39-B5A8-404C729DC5C1}"/>
              </a:ext>
            </a:extLst>
          </p:cNvPr>
          <p:cNvSpPr/>
          <p:nvPr/>
        </p:nvSpPr>
        <p:spPr>
          <a:xfrm>
            <a:off x="9622804" y="2636912"/>
            <a:ext cx="2427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çözünen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9" name="Arrow: Down 7">
            <a:extLst>
              <a:ext uri="{FF2B5EF4-FFF2-40B4-BE49-F238E27FC236}">
                <a16:creationId xmlns:a16="http://schemas.microsoft.com/office/drawing/2014/main" id="{26B1A38B-3F49-47AB-9B23-9F25F87445E3}"/>
              </a:ext>
            </a:extLst>
          </p:cNvPr>
          <p:cNvSpPr/>
          <p:nvPr/>
        </p:nvSpPr>
        <p:spPr>
          <a:xfrm>
            <a:off x="11423004" y="3353601"/>
            <a:ext cx="288032" cy="15155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rrow: Up 8">
            <a:extLst>
              <a:ext uri="{FF2B5EF4-FFF2-40B4-BE49-F238E27FC236}">
                <a16:creationId xmlns:a16="http://schemas.microsoft.com/office/drawing/2014/main" id="{E02938D7-AA56-4FA9-B1F5-45C58E3E8998}"/>
              </a:ext>
            </a:extLst>
          </p:cNvPr>
          <p:cNvSpPr/>
          <p:nvPr/>
        </p:nvSpPr>
        <p:spPr>
          <a:xfrm>
            <a:off x="6598468" y="5517232"/>
            <a:ext cx="360040" cy="5760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93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5878508" cy="6048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Diyagramı somutlaştırmak ve </a:t>
            </a:r>
            <a:r>
              <a:rPr lang="tr-TR" sz="2800" b="1" dirty="0">
                <a:solidFill>
                  <a:srgbClr val="00B0F0"/>
                </a:solidFill>
              </a:rPr>
              <a:t>nasıl kullanacağını </a:t>
            </a:r>
            <a:r>
              <a:rPr lang="tr-TR" sz="2800" b="1" dirty="0"/>
              <a:t>belirtmek için aşağıdaki ayrıntılar verilmiştir.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Şekil 7.4'de gösterilen üçgenin </a:t>
            </a:r>
            <a:r>
              <a:rPr lang="tr-TR" sz="2800" b="1" dirty="0">
                <a:solidFill>
                  <a:srgbClr val="00B050"/>
                </a:solidFill>
              </a:rPr>
              <a:t>her bir köşesi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çözgen, </a:t>
            </a:r>
            <a:r>
              <a:rPr lang="tr-TR" sz="2800" b="1" dirty="0">
                <a:solidFill>
                  <a:srgbClr val="00B0F0"/>
                </a:solidFill>
              </a:rPr>
              <a:t>çözünen</a:t>
            </a:r>
            <a:r>
              <a:rPr lang="tr-TR" sz="2800" b="1" dirty="0"/>
              <a:t> veya </a:t>
            </a:r>
            <a:r>
              <a:rPr lang="tr-TR" sz="2800" b="1" dirty="0" err="1">
                <a:solidFill>
                  <a:srgbClr val="C00000"/>
                </a:solidFill>
              </a:rPr>
              <a:t>inertten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/>
              <a:t>birinin % 100 düzeyinde olduğu konumu temsil etmektedir.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75368C7-B260-4DD6-9DDD-415D71AB9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1655" y="360000"/>
            <a:ext cx="4990013" cy="537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9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4761079" cy="590465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Nitekim A köşesi % 100 </a:t>
            </a:r>
            <a:r>
              <a:rPr lang="tr-TR" sz="2800" b="1" dirty="0" err="1"/>
              <a:t>çözgeni</a:t>
            </a:r>
            <a:r>
              <a:rPr lang="tr-TR" sz="2800" b="1" dirty="0"/>
              <a:t>, B köşesi % 100 </a:t>
            </a:r>
            <a:r>
              <a:rPr lang="tr-TR" sz="2800" b="1" dirty="0" err="1"/>
              <a:t>inerti</a:t>
            </a:r>
            <a:r>
              <a:rPr lang="tr-TR" sz="2800" b="1" dirty="0"/>
              <a:t> ve C köşesi ise % 100 çözüneni temsil etmektedir. </a:t>
            </a:r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76200"/>
            <a:ext cx="6048672" cy="65548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58508" y="87015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çözgen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56409" y="6169338"/>
            <a:ext cx="18614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</a:t>
            </a:r>
            <a:r>
              <a:rPr lang="tr-TR" b="1" dirty="0" err="1">
                <a:solidFill>
                  <a:srgbClr val="FF0000"/>
                </a:solidFill>
              </a:rPr>
              <a:t>inerti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622804" y="2636912"/>
            <a:ext cx="2427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çözünen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Arrow: Down 7"/>
          <p:cNvSpPr/>
          <p:nvPr/>
        </p:nvSpPr>
        <p:spPr>
          <a:xfrm>
            <a:off x="11423004" y="3353601"/>
            <a:ext cx="288032" cy="15155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rrow: Up 8"/>
          <p:cNvSpPr/>
          <p:nvPr/>
        </p:nvSpPr>
        <p:spPr>
          <a:xfrm>
            <a:off x="6598468" y="5517232"/>
            <a:ext cx="360040" cy="5760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79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4761079" cy="58326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AB</a:t>
            </a:r>
            <a:r>
              <a:rPr lang="tr-TR" sz="2800" b="1" dirty="0"/>
              <a:t> kenarı üzerinde her nokta sadece </a:t>
            </a:r>
            <a:r>
              <a:rPr lang="tr-TR" sz="2800" b="1" dirty="0">
                <a:solidFill>
                  <a:srgbClr val="FF0000"/>
                </a:solidFill>
              </a:rPr>
              <a:t>çözgen (A) ile </a:t>
            </a:r>
            <a:r>
              <a:rPr lang="tr-TR" sz="2800" b="1" dirty="0" err="1">
                <a:solidFill>
                  <a:srgbClr val="FF0000"/>
                </a:solidFill>
              </a:rPr>
              <a:t>inert</a:t>
            </a:r>
            <a:r>
              <a:rPr lang="tr-TR" sz="2800" b="1" dirty="0">
                <a:solidFill>
                  <a:srgbClr val="FF0000"/>
                </a:solidFill>
              </a:rPr>
              <a:t> (B) karışımını </a:t>
            </a:r>
            <a:r>
              <a:rPr lang="tr-TR" sz="2800" b="1" dirty="0"/>
              <a:t>temsil etmektedir.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D noktası % 40 çözgen ve % 60 </a:t>
            </a:r>
            <a:r>
              <a:rPr lang="tr-TR" sz="2800" b="1" dirty="0" err="1">
                <a:solidFill>
                  <a:srgbClr val="FF0000"/>
                </a:solidFill>
              </a:rPr>
              <a:t>inertten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oluşan karışımın konumunu yansıtmaktadır. </a:t>
            </a:r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76200"/>
            <a:ext cx="6048672" cy="65548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58508" y="87015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çözgen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56409" y="6169338"/>
            <a:ext cx="18614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</a:t>
            </a:r>
            <a:r>
              <a:rPr lang="tr-TR" b="1" dirty="0" err="1">
                <a:solidFill>
                  <a:srgbClr val="FF0000"/>
                </a:solidFill>
              </a:rPr>
              <a:t>inerti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22804" y="2636912"/>
            <a:ext cx="2427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çözünen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Arrow: Down 9"/>
          <p:cNvSpPr/>
          <p:nvPr/>
        </p:nvSpPr>
        <p:spPr>
          <a:xfrm>
            <a:off x="11423004" y="3353601"/>
            <a:ext cx="288032" cy="15155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rrow: Up 10"/>
          <p:cNvSpPr/>
          <p:nvPr/>
        </p:nvSpPr>
        <p:spPr>
          <a:xfrm>
            <a:off x="6598468" y="5517232"/>
            <a:ext cx="360040" cy="5760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26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4761079" cy="612068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Üçgenin hipotenüsü, </a:t>
            </a:r>
            <a:r>
              <a:rPr lang="tr-TR" sz="2800" b="1" dirty="0">
                <a:solidFill>
                  <a:srgbClr val="FF0000"/>
                </a:solidFill>
              </a:rPr>
              <a:t>% 0 </a:t>
            </a:r>
            <a:r>
              <a:rPr lang="tr-TR" sz="2800" b="1" dirty="0" err="1">
                <a:solidFill>
                  <a:srgbClr val="FF0000"/>
                </a:solidFill>
              </a:rPr>
              <a:t>inerti</a:t>
            </a:r>
            <a:r>
              <a:rPr lang="tr-TR" sz="2800" b="1" dirty="0"/>
              <a:t>, hipotenüse paralel doğrular </a:t>
            </a:r>
            <a:r>
              <a:rPr lang="tr-TR" sz="2800" b="1" dirty="0" err="1"/>
              <a:t>inertin</a:t>
            </a:r>
            <a:r>
              <a:rPr lang="tr-TR" sz="2800" b="1" dirty="0"/>
              <a:t> kütle kesirlerini göstermektedir.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BC</a:t>
            </a:r>
            <a:r>
              <a:rPr lang="tr-TR" sz="2800" b="1" dirty="0"/>
              <a:t> kenarı, </a:t>
            </a:r>
            <a:r>
              <a:rPr lang="tr-TR" sz="2800" b="1" dirty="0">
                <a:solidFill>
                  <a:srgbClr val="FF0000"/>
                </a:solidFill>
              </a:rPr>
              <a:t>sadece </a:t>
            </a:r>
            <a:r>
              <a:rPr lang="tr-TR" sz="2800" b="1" dirty="0" err="1">
                <a:solidFill>
                  <a:srgbClr val="FF0000"/>
                </a:solidFill>
              </a:rPr>
              <a:t>inert</a:t>
            </a:r>
            <a:r>
              <a:rPr lang="tr-TR" sz="2800" b="1" dirty="0">
                <a:solidFill>
                  <a:srgbClr val="FF0000"/>
                </a:solidFill>
              </a:rPr>
              <a:t> (B) ile çözünenden (C) </a:t>
            </a:r>
            <a:r>
              <a:rPr lang="tr-TR" sz="2800" b="1" dirty="0"/>
              <a:t>oluşan karışımın konumunu göstermektedir. </a:t>
            </a:r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76200"/>
            <a:ext cx="6048672" cy="65548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58508" y="87015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çözgen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56409" y="6169338"/>
            <a:ext cx="18614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</a:t>
            </a:r>
            <a:r>
              <a:rPr lang="tr-TR" b="1" dirty="0" err="1">
                <a:solidFill>
                  <a:srgbClr val="FF0000"/>
                </a:solidFill>
              </a:rPr>
              <a:t>inerti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22804" y="2636912"/>
            <a:ext cx="2427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çözünen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Arrow: Down 9"/>
          <p:cNvSpPr/>
          <p:nvPr/>
        </p:nvSpPr>
        <p:spPr>
          <a:xfrm>
            <a:off x="11423004" y="3353601"/>
            <a:ext cx="288032" cy="15155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rrow: Up 10"/>
          <p:cNvSpPr/>
          <p:nvPr/>
        </p:nvSpPr>
        <p:spPr>
          <a:xfrm>
            <a:off x="6598468" y="5517232"/>
            <a:ext cx="360040" cy="5760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7606580" y="1700808"/>
            <a:ext cx="1515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0 </a:t>
            </a:r>
            <a:r>
              <a:rPr lang="tr-TR" b="1" dirty="0" err="1">
                <a:solidFill>
                  <a:srgbClr val="FF0000"/>
                </a:solidFill>
              </a:rPr>
              <a:t>inerti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52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4761079" cy="597666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F noktası </a:t>
            </a:r>
            <a:r>
              <a:rPr lang="tr-TR" sz="2800" b="1" dirty="0">
                <a:solidFill>
                  <a:srgbClr val="7030A0"/>
                </a:solidFill>
              </a:rPr>
              <a:t>% 40 çözünen ve % 60 </a:t>
            </a:r>
            <a:r>
              <a:rPr lang="tr-TR" sz="2800" b="1" dirty="0" err="1">
                <a:solidFill>
                  <a:srgbClr val="7030A0"/>
                </a:solidFill>
              </a:rPr>
              <a:t>inertten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/>
              <a:t>oluşan karışımı yansıtmaktadır.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Diğer taraftan, çözgen, çözünen ve </a:t>
            </a:r>
            <a:r>
              <a:rPr lang="tr-TR" sz="2800" b="1" dirty="0" err="1"/>
              <a:t>inertten</a:t>
            </a:r>
            <a:r>
              <a:rPr lang="tr-TR" sz="2800" b="1" dirty="0"/>
              <a:t> oluşan üçlü karışımlar sadece üçgen içindeki noktalar tarafından temsil edilmektedir. </a:t>
            </a:r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76200"/>
            <a:ext cx="6048672" cy="65548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58508" y="87015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çözgen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56409" y="6169338"/>
            <a:ext cx="18614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</a:t>
            </a:r>
            <a:r>
              <a:rPr lang="tr-TR" b="1" dirty="0" err="1">
                <a:solidFill>
                  <a:srgbClr val="FF0000"/>
                </a:solidFill>
              </a:rPr>
              <a:t>inerti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622804" y="2636912"/>
            <a:ext cx="2427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çözünen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Arrow: Down 7"/>
          <p:cNvSpPr/>
          <p:nvPr/>
        </p:nvSpPr>
        <p:spPr>
          <a:xfrm>
            <a:off x="11423004" y="3353601"/>
            <a:ext cx="288032" cy="15155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rrow: Up 8"/>
          <p:cNvSpPr/>
          <p:nvPr/>
        </p:nvSpPr>
        <p:spPr>
          <a:xfrm>
            <a:off x="6598468" y="5517232"/>
            <a:ext cx="360040" cy="5760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7606580" y="1700808"/>
            <a:ext cx="1515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0 </a:t>
            </a:r>
            <a:r>
              <a:rPr lang="tr-TR" b="1" dirty="0" err="1">
                <a:solidFill>
                  <a:srgbClr val="FF0000"/>
                </a:solidFill>
              </a:rPr>
              <a:t>inerti</a:t>
            </a:r>
            <a:endParaRPr lang="tr-TR" dirty="0"/>
          </a:p>
        </p:txBody>
      </p:sp>
      <p:sp>
        <p:nvSpPr>
          <p:cNvPr id="11" name="Rectangle 10"/>
          <p:cNvSpPr/>
          <p:nvPr/>
        </p:nvSpPr>
        <p:spPr>
          <a:xfrm>
            <a:off x="8509574" y="4492352"/>
            <a:ext cx="1409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F </a:t>
            </a:r>
            <a:r>
              <a:rPr lang="tr-TR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noktas</a:t>
            </a:r>
            <a:endParaRPr lang="tr-T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3249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Özet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100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F, Materyal (Katı)		</a:t>
            </a:r>
            <a:r>
              <a:rPr lang="tr-TR" sz="2800" dirty="0">
                <a:solidFill>
                  <a:srgbClr val="00B050"/>
                </a:solidFill>
              </a:rPr>
              <a:t>y, Çözünen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E, </a:t>
            </a:r>
            <a:r>
              <a:rPr lang="tr-TR" sz="2800" dirty="0" err="1">
                <a:solidFill>
                  <a:schemeClr val="tx2"/>
                </a:solidFill>
              </a:rPr>
              <a:t>Ekstrakt</a:t>
            </a:r>
            <a:r>
              <a:rPr lang="tr-TR" sz="2800" dirty="0">
                <a:solidFill>
                  <a:schemeClr val="tx2"/>
                </a:solidFill>
              </a:rPr>
              <a:t>			</a:t>
            </a:r>
            <a:r>
              <a:rPr lang="tr-TR" sz="2800" dirty="0">
                <a:solidFill>
                  <a:srgbClr val="00B050"/>
                </a:solidFill>
              </a:rPr>
              <a:t>i, </a:t>
            </a:r>
            <a:r>
              <a:rPr lang="tr-TR" sz="2800" dirty="0" err="1">
                <a:solidFill>
                  <a:srgbClr val="00B050"/>
                </a:solidFill>
              </a:rPr>
              <a:t>inert</a:t>
            </a:r>
            <a:endParaRPr lang="tr-TR" sz="2800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Ç, Çözgen			</a:t>
            </a:r>
            <a:r>
              <a:rPr lang="tr-TR" sz="2800" dirty="0">
                <a:solidFill>
                  <a:srgbClr val="00B050"/>
                </a:solidFill>
              </a:rPr>
              <a:t>s, çözgen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R, </a:t>
            </a:r>
            <a:r>
              <a:rPr lang="tr-TR" sz="2800" dirty="0" err="1">
                <a:solidFill>
                  <a:schemeClr val="tx2"/>
                </a:solidFill>
              </a:rPr>
              <a:t>Rafinat</a:t>
            </a:r>
            <a:endParaRPr lang="tr-TR" sz="2800" b="1" dirty="0"/>
          </a:p>
          <a:p>
            <a:pPr>
              <a:lnSpc>
                <a:spcPct val="150000"/>
              </a:lnSpc>
              <a:spcBef>
                <a:spcPts val="100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1000"/>
              </a:spcBef>
            </a:pPr>
            <a:endParaRPr lang="tr-TR" sz="2800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547F8B-0297-40A3-8BC3-2CD422CD0E04}"/>
              </a:ext>
            </a:extLst>
          </p:cNvPr>
          <p:cNvSpPr/>
          <p:nvPr/>
        </p:nvSpPr>
        <p:spPr>
          <a:xfrm>
            <a:off x="4863335" y="1701800"/>
            <a:ext cx="2808312" cy="158417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Ekstraktör</a:t>
            </a:r>
            <a:endParaRPr lang="tr-TR" dirty="0">
              <a:solidFill>
                <a:schemeClr val="tx2"/>
              </a:solidFill>
            </a:endParaRPr>
          </a:p>
        </p:txBody>
      </p:sp>
      <p:cxnSp>
        <p:nvCxnSpPr>
          <p:cNvPr id="5" name="Straight Arrow Connector 6">
            <a:extLst>
              <a:ext uri="{FF2B5EF4-FFF2-40B4-BE49-F238E27FC236}">
                <a16:creationId xmlns:a16="http://schemas.microsoft.com/office/drawing/2014/main" id="{6B270446-4901-4DF3-A1E2-EA51F49560BD}"/>
              </a:ext>
            </a:extLst>
          </p:cNvPr>
          <p:cNvCxnSpPr/>
          <p:nvPr/>
        </p:nvCxnSpPr>
        <p:spPr>
          <a:xfrm>
            <a:off x="7671647" y="2997944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9">
            <a:extLst>
              <a:ext uri="{FF2B5EF4-FFF2-40B4-BE49-F238E27FC236}">
                <a16:creationId xmlns:a16="http://schemas.microsoft.com/office/drawing/2014/main" id="{FD82D5AB-A0D5-4322-AFF3-835258AC59EC}"/>
              </a:ext>
            </a:extLst>
          </p:cNvPr>
          <p:cNvCxnSpPr>
            <a:cxnSpLocks/>
          </p:cNvCxnSpPr>
          <p:nvPr/>
        </p:nvCxnSpPr>
        <p:spPr>
          <a:xfrm flipH="1">
            <a:off x="3052784" y="1876805"/>
            <a:ext cx="1810551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1">
            <a:extLst>
              <a:ext uri="{FF2B5EF4-FFF2-40B4-BE49-F238E27FC236}">
                <a16:creationId xmlns:a16="http://schemas.microsoft.com/office/drawing/2014/main" id="{9C0D3100-2999-45B1-B986-2DF652B47335}"/>
              </a:ext>
            </a:extLst>
          </p:cNvPr>
          <p:cNvSpPr/>
          <p:nvPr/>
        </p:nvSpPr>
        <p:spPr>
          <a:xfrm>
            <a:off x="9680478" y="2709912"/>
            <a:ext cx="1598515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R, </a:t>
            </a:r>
            <a:r>
              <a:rPr lang="tr-TR" dirty="0" err="1">
                <a:solidFill>
                  <a:schemeClr val="tx2"/>
                </a:solidFill>
              </a:rPr>
              <a:t>Rafinat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83FCAEDE-5B35-4ECE-ABE3-7A80D57E8B7C}"/>
              </a:ext>
            </a:extLst>
          </p:cNvPr>
          <p:cNvSpPr/>
          <p:nvPr/>
        </p:nvSpPr>
        <p:spPr>
          <a:xfrm>
            <a:off x="1428621" y="1629792"/>
            <a:ext cx="1624163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E, </a:t>
            </a:r>
            <a:r>
              <a:rPr lang="tr-TR" dirty="0" err="1">
                <a:solidFill>
                  <a:schemeClr val="tx2"/>
                </a:solidFill>
              </a:rPr>
              <a:t>Ekstrakt</a:t>
            </a:r>
            <a:endParaRPr lang="tr-TR" dirty="0">
              <a:solidFill>
                <a:schemeClr val="tx2"/>
              </a:solidFill>
            </a:endParaRPr>
          </a:p>
        </p:txBody>
      </p:sp>
      <p:cxnSp>
        <p:nvCxnSpPr>
          <p:cNvPr id="9" name="Straight Arrow Connector 20">
            <a:extLst>
              <a:ext uri="{FF2B5EF4-FFF2-40B4-BE49-F238E27FC236}">
                <a16:creationId xmlns:a16="http://schemas.microsoft.com/office/drawing/2014/main" id="{E1478847-60B0-4374-BBFF-1AB5A75DC955}"/>
              </a:ext>
            </a:extLst>
          </p:cNvPr>
          <p:cNvCxnSpPr/>
          <p:nvPr/>
        </p:nvCxnSpPr>
        <p:spPr>
          <a:xfrm>
            <a:off x="2991127" y="3005783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1">
            <a:extLst>
              <a:ext uri="{FF2B5EF4-FFF2-40B4-BE49-F238E27FC236}">
                <a16:creationId xmlns:a16="http://schemas.microsoft.com/office/drawing/2014/main" id="{2570D4E0-CA8E-417D-BC2F-DC5AB6287B70}"/>
              </a:ext>
            </a:extLst>
          </p:cNvPr>
          <p:cNvSpPr/>
          <p:nvPr/>
        </p:nvSpPr>
        <p:spPr>
          <a:xfrm>
            <a:off x="891614" y="2764660"/>
            <a:ext cx="269817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F, Materyal (Katı)</a:t>
            </a:r>
          </a:p>
        </p:txBody>
      </p:sp>
      <p:cxnSp>
        <p:nvCxnSpPr>
          <p:cNvPr id="11" name="Straight Arrow Connector 23">
            <a:extLst>
              <a:ext uri="{FF2B5EF4-FFF2-40B4-BE49-F238E27FC236}">
                <a16:creationId xmlns:a16="http://schemas.microsoft.com/office/drawing/2014/main" id="{3BB0546A-C6F4-4FE2-89DC-CA865A73FD80}"/>
              </a:ext>
            </a:extLst>
          </p:cNvPr>
          <p:cNvCxnSpPr/>
          <p:nvPr/>
        </p:nvCxnSpPr>
        <p:spPr>
          <a:xfrm flipH="1">
            <a:off x="7671647" y="1949854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4">
            <a:extLst>
              <a:ext uri="{FF2B5EF4-FFF2-40B4-BE49-F238E27FC236}">
                <a16:creationId xmlns:a16="http://schemas.microsoft.com/office/drawing/2014/main" id="{7E90E19E-B79A-47DB-A565-CEEB8D6A97AC}"/>
              </a:ext>
            </a:extLst>
          </p:cNvPr>
          <p:cNvSpPr/>
          <p:nvPr/>
        </p:nvSpPr>
        <p:spPr>
          <a:xfrm>
            <a:off x="9694658" y="1776221"/>
            <a:ext cx="1782860" cy="4616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Ç, Çözgen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73AAE037-8CBE-4F76-9908-FDAED1A650C3}"/>
              </a:ext>
            </a:extLst>
          </p:cNvPr>
          <p:cNvSpPr/>
          <p:nvPr/>
        </p:nvSpPr>
        <p:spPr>
          <a:xfrm>
            <a:off x="9788116" y="3745905"/>
            <a:ext cx="8162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800" b="1" dirty="0" err="1"/>
              <a:t>X</a:t>
            </a:r>
            <a:r>
              <a:rPr lang="tr-TR" sz="4800" b="1" baseline="-25000" dirty="0" err="1"/>
              <a:t>fi</a:t>
            </a:r>
            <a:endParaRPr lang="tr-TR" sz="4800" baseline="-25000" dirty="0"/>
          </a:p>
        </p:txBody>
      </p:sp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id="{5FF74253-3EDF-49C5-9C17-EB66B920C6A5}"/>
              </a:ext>
            </a:extLst>
          </p:cNvPr>
          <p:cNvCxnSpPr>
            <a:cxnSpLocks/>
          </p:cNvCxnSpPr>
          <p:nvPr/>
        </p:nvCxnSpPr>
        <p:spPr>
          <a:xfrm flipV="1">
            <a:off x="10093271" y="4510247"/>
            <a:ext cx="276346" cy="10574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ikdörtgen 16">
            <a:extLst>
              <a:ext uri="{FF2B5EF4-FFF2-40B4-BE49-F238E27FC236}">
                <a16:creationId xmlns:a16="http://schemas.microsoft.com/office/drawing/2014/main" id="{202EB1EB-E827-4333-ACF5-7F9077E658DA}"/>
              </a:ext>
            </a:extLst>
          </p:cNvPr>
          <p:cNvSpPr/>
          <p:nvPr/>
        </p:nvSpPr>
        <p:spPr>
          <a:xfrm>
            <a:off x="8504630" y="5434362"/>
            <a:ext cx="1914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F, Materyal </a:t>
            </a:r>
            <a:endParaRPr lang="tr-TR" dirty="0"/>
          </a:p>
        </p:txBody>
      </p:sp>
      <p:cxnSp>
        <p:nvCxnSpPr>
          <p:cNvPr id="18" name="Düz Ok Bağlayıcısı 17">
            <a:extLst>
              <a:ext uri="{FF2B5EF4-FFF2-40B4-BE49-F238E27FC236}">
                <a16:creationId xmlns:a16="http://schemas.microsoft.com/office/drawing/2014/main" id="{AF818544-7581-45FE-BDD8-FB909AF762D8}"/>
              </a:ext>
            </a:extLst>
          </p:cNvPr>
          <p:cNvCxnSpPr>
            <a:cxnSpLocks/>
          </p:cNvCxnSpPr>
          <p:nvPr/>
        </p:nvCxnSpPr>
        <p:spPr>
          <a:xfrm flipH="1" flipV="1">
            <a:off x="10586088" y="4576902"/>
            <a:ext cx="384388" cy="3380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kdörtgen 18">
            <a:extLst>
              <a:ext uri="{FF2B5EF4-FFF2-40B4-BE49-F238E27FC236}">
                <a16:creationId xmlns:a16="http://schemas.microsoft.com/office/drawing/2014/main" id="{C5A7A2F4-0CC2-485B-BB31-36DE9AF88672}"/>
              </a:ext>
            </a:extLst>
          </p:cNvPr>
          <p:cNvSpPr/>
          <p:nvPr/>
        </p:nvSpPr>
        <p:spPr>
          <a:xfrm>
            <a:off x="10658519" y="4925367"/>
            <a:ext cx="12322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i , </a:t>
            </a:r>
            <a:r>
              <a:rPr lang="tr-TR" dirty="0" err="1">
                <a:solidFill>
                  <a:srgbClr val="00B050"/>
                </a:solidFill>
              </a:rPr>
              <a:t>inert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4178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4761079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G noktası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% 40 çözgen, % 20 çözünen </a:t>
            </a:r>
            <a:r>
              <a:rPr lang="tr-TR" sz="2800" b="1" dirty="0"/>
              <a:t>ve % 40 </a:t>
            </a:r>
            <a:r>
              <a:rPr lang="tr-TR" sz="2800" b="1" dirty="0" err="1"/>
              <a:t>inertten</a:t>
            </a:r>
            <a:r>
              <a:rPr lang="tr-TR" sz="2800" b="1" dirty="0"/>
              <a:t> oluşan karışımı, H noktası ise % 20 </a:t>
            </a:r>
            <a:r>
              <a:rPr lang="tr-TR" sz="2800" b="1" dirty="0" err="1"/>
              <a:t>inert</a:t>
            </a:r>
            <a:r>
              <a:rPr lang="tr-TR" sz="2800" b="1" dirty="0"/>
              <a:t>, % 20 çözgen ve % 60 çözünen karışımını yansıtmaktadır. </a:t>
            </a:r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76200"/>
            <a:ext cx="6048672" cy="65548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58508" y="87015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çözgen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56409" y="6169338"/>
            <a:ext cx="18614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</a:t>
            </a:r>
            <a:r>
              <a:rPr lang="tr-TR" b="1" dirty="0" err="1">
                <a:solidFill>
                  <a:srgbClr val="FF0000"/>
                </a:solidFill>
              </a:rPr>
              <a:t>inerti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622804" y="2636912"/>
            <a:ext cx="2427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100 çözünen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Arrow: Down 7"/>
          <p:cNvSpPr/>
          <p:nvPr/>
        </p:nvSpPr>
        <p:spPr>
          <a:xfrm>
            <a:off x="11423004" y="3353601"/>
            <a:ext cx="288032" cy="15155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rrow: Up 8"/>
          <p:cNvSpPr/>
          <p:nvPr/>
        </p:nvSpPr>
        <p:spPr>
          <a:xfrm>
            <a:off x="6598468" y="5517232"/>
            <a:ext cx="360040" cy="5760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7606580" y="1700808"/>
            <a:ext cx="1515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% 0 </a:t>
            </a:r>
            <a:r>
              <a:rPr lang="tr-TR" b="1" dirty="0" err="1">
                <a:solidFill>
                  <a:srgbClr val="FF0000"/>
                </a:solidFill>
              </a:rPr>
              <a:t>inerti</a:t>
            </a:r>
            <a:endParaRPr lang="tr-TR" dirty="0"/>
          </a:p>
        </p:txBody>
      </p:sp>
      <p:sp>
        <p:nvSpPr>
          <p:cNvPr id="2" name="Rectangle 1"/>
          <p:cNvSpPr/>
          <p:nvPr/>
        </p:nvSpPr>
        <p:spPr>
          <a:xfrm>
            <a:off x="7700698" y="3353601"/>
            <a:ext cx="1385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G nokta</a:t>
            </a:r>
            <a:endParaRPr lang="tr-TR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2798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dirty="0"/>
              <a:t>AŞAMA SAYISININ HESAPLANMASI</a:t>
            </a:r>
            <a:endParaRPr lang="tr-TR" sz="36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Çok aşamalı bir sistemde bir materyalin </a:t>
            </a:r>
            <a:r>
              <a:rPr lang="tr-TR" sz="2800" b="1" dirty="0" err="1"/>
              <a:t>ekstraksiyonunda</a:t>
            </a:r>
            <a:r>
              <a:rPr lang="tr-TR" sz="2800" b="1" dirty="0"/>
              <a:t> gerekli bulunan aşama sayısı çeşitli yöntemlerle hesaplanabilmektedir.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Ancak burada, bunlardan en basitlerinden biri ele alınacaktır. </a:t>
            </a:r>
          </a:p>
        </p:txBody>
      </p:sp>
    </p:spTree>
    <p:extLst>
      <p:ext uri="{BB962C8B-B14F-4D97-AF65-F5344CB8AC3E}">
        <p14:creationId xmlns:p14="http://schemas.microsoft.com/office/powerpoint/2010/main" val="2536552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yöntemin ilkesi, her aşama için ayrı ayrı </a:t>
            </a:r>
            <a:r>
              <a:rPr lang="tr-TR" sz="2800" b="1" dirty="0">
                <a:solidFill>
                  <a:srgbClr val="FF0000"/>
                </a:solidFill>
              </a:rPr>
              <a:t>kütle denkliği </a:t>
            </a:r>
            <a:r>
              <a:rPr lang="tr-TR" sz="2800" b="1" dirty="0"/>
              <a:t>eşitliklerinin düzenlenmesine ve bunların sıra ile çözümüne dayanmaktadır.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Aşağıda düzenlenmiş bir örnek ve çözümünden esinlenerek hazırlanmış bir başka örnek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29091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b="1" dirty="0">
                <a:solidFill>
                  <a:srgbClr val="FF0000"/>
                </a:solidFill>
              </a:rPr>
              <a:t>Örnek 7.1</a:t>
            </a:r>
            <a:endParaRPr lang="tr-TR" sz="36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03956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Çözgen olarak </a:t>
            </a:r>
            <a:r>
              <a:rPr lang="tr-TR" sz="2800" b="1" dirty="0" err="1">
                <a:solidFill>
                  <a:srgbClr val="FF0000"/>
                </a:solidFill>
              </a:rPr>
              <a:t>hekzan</a:t>
            </a:r>
            <a:r>
              <a:rPr lang="tr-TR" sz="2800" b="1" dirty="0"/>
              <a:t> kullanılmak suretiyle, </a:t>
            </a:r>
            <a:r>
              <a:rPr lang="tr-TR" sz="2800" b="1" dirty="0">
                <a:solidFill>
                  <a:srgbClr val="00B050"/>
                </a:solidFill>
              </a:rPr>
              <a:t>soya fasulyesinden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C00000"/>
                </a:solidFill>
              </a:rPr>
              <a:t>zıt akış </a:t>
            </a:r>
            <a:r>
              <a:rPr lang="tr-TR" sz="2800" b="1" dirty="0"/>
              <a:t>ilkesine göre çalışan çok aşamalı bir sistemde </a:t>
            </a:r>
            <a:r>
              <a:rPr lang="tr-TR" sz="2800" b="1" dirty="0">
                <a:solidFill>
                  <a:srgbClr val="00B0F0"/>
                </a:solidFill>
              </a:rPr>
              <a:t>yağ </a:t>
            </a:r>
            <a:r>
              <a:rPr lang="tr-TR" sz="2800" b="1" dirty="0" err="1">
                <a:solidFill>
                  <a:srgbClr val="00B0F0"/>
                </a:solidFill>
              </a:rPr>
              <a:t>ekstrakte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edilecektir.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Soyanın yağ içeriği % 17 </a:t>
            </a:r>
            <a:r>
              <a:rPr lang="tr-TR" sz="2800" b="1" dirty="0" err="1"/>
              <a:t>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03384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Ekstraksiyon sonunda elde edilecek </a:t>
            </a:r>
            <a:r>
              <a:rPr lang="tr-TR" sz="2800" b="1" dirty="0" err="1">
                <a:solidFill>
                  <a:srgbClr val="FF0000"/>
                </a:solidFill>
              </a:rPr>
              <a:t>ekstraktta</a:t>
            </a:r>
            <a:r>
              <a:rPr lang="tr-TR" sz="2800" b="1" dirty="0">
                <a:solidFill>
                  <a:srgbClr val="FF0000"/>
                </a:solidFill>
              </a:rPr>
              <a:t> yağ içeriğinin % 38'e ulaşması</a:t>
            </a:r>
            <a:r>
              <a:rPr lang="tr-TR" sz="2800" b="1" dirty="0"/>
              <a:t> ve böylece </a:t>
            </a:r>
            <a:r>
              <a:rPr lang="tr-TR" sz="2800" b="1" dirty="0">
                <a:solidFill>
                  <a:srgbClr val="00B050"/>
                </a:solidFill>
              </a:rPr>
              <a:t>ham maddedeki yağın % 90'ının </a:t>
            </a:r>
            <a:r>
              <a:rPr lang="tr-TR" sz="2800" b="1" dirty="0" err="1">
                <a:solidFill>
                  <a:srgbClr val="00B050"/>
                </a:solidFill>
              </a:rPr>
              <a:t>ekstrakte</a:t>
            </a:r>
            <a:r>
              <a:rPr lang="tr-TR" sz="2800" b="1" dirty="0"/>
              <a:t> edilmiş olması öngörülmektedir.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Her aşamada dengeye erişildiği ve </a:t>
            </a:r>
            <a:r>
              <a:rPr lang="tr-TR" sz="2800" b="1" dirty="0" err="1"/>
              <a:t>inertin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ağırlığının % 45’i kadar </a:t>
            </a:r>
            <a:r>
              <a:rPr lang="tr-TR" sz="2800" b="1" dirty="0">
                <a:solidFill>
                  <a:srgbClr val="00B0F0"/>
                </a:solidFill>
              </a:rPr>
              <a:t>çözelti </a:t>
            </a:r>
            <a:r>
              <a:rPr lang="tr-TR" sz="2800" b="1" dirty="0"/>
              <a:t>(</a:t>
            </a:r>
            <a:r>
              <a:rPr lang="tr-TR" sz="2800" b="1" dirty="0">
                <a:solidFill>
                  <a:srgbClr val="00B0F0"/>
                </a:solidFill>
              </a:rPr>
              <a:t>çözgen + yağ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FF0000"/>
                </a:solidFill>
              </a:rPr>
              <a:t>tuttuğu varsayılarak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B050"/>
                </a:solidFill>
              </a:rPr>
              <a:t>ekstraktörde</a:t>
            </a:r>
            <a:r>
              <a:rPr lang="tr-TR" sz="2800" b="1" dirty="0">
                <a:solidFill>
                  <a:srgbClr val="00B050"/>
                </a:solidFill>
              </a:rPr>
              <a:t> gerekli bulunan aşama sayısını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250322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150196" y="692696"/>
            <a:ext cx="3384376" cy="388843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Çok Aşamalı </a:t>
            </a:r>
            <a:r>
              <a:rPr lang="tr-TR" sz="2800" dirty="0" err="1">
                <a:solidFill>
                  <a:schemeClr val="tx2"/>
                </a:solidFill>
              </a:rPr>
              <a:t>Ekstraksyon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917948" y="2572645"/>
            <a:ext cx="2232248" cy="151216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/>
              <a:t>Soya 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%17 yağ</a:t>
            </a:r>
          </a:p>
        </p:txBody>
      </p:sp>
      <p:sp>
        <p:nvSpPr>
          <p:cNvPr id="4" name="Left Arrow 3"/>
          <p:cNvSpPr/>
          <p:nvPr/>
        </p:nvSpPr>
        <p:spPr>
          <a:xfrm>
            <a:off x="7548327" y="836712"/>
            <a:ext cx="2160240" cy="12961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Çözgen (</a:t>
            </a:r>
            <a:r>
              <a:rPr lang="tr-TR" dirty="0" err="1">
                <a:solidFill>
                  <a:srgbClr val="0070C0"/>
                </a:solidFill>
              </a:rPr>
              <a:t>Hekzan</a:t>
            </a:r>
            <a:r>
              <a:rPr lang="tr-TR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7" name="Left Arrow 6"/>
          <p:cNvSpPr/>
          <p:nvPr/>
        </p:nvSpPr>
        <p:spPr>
          <a:xfrm>
            <a:off x="1997821" y="836712"/>
            <a:ext cx="2160240" cy="151216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0070C0"/>
                </a:solidFill>
              </a:rPr>
              <a:t>Ekstrakt</a:t>
            </a:r>
            <a:endParaRPr lang="tr-TR" dirty="0">
              <a:solidFill>
                <a:srgbClr val="0070C0"/>
              </a:solidFill>
            </a:endParaRPr>
          </a:p>
          <a:p>
            <a:pPr algn="ctr"/>
            <a:r>
              <a:rPr lang="tr-TR" dirty="0">
                <a:solidFill>
                  <a:srgbClr val="FF0000"/>
                </a:solidFill>
              </a:rPr>
              <a:t>%38 yağ</a:t>
            </a:r>
          </a:p>
        </p:txBody>
      </p:sp>
      <p:sp>
        <p:nvSpPr>
          <p:cNvPr id="8" name="Right Arrow 7"/>
          <p:cNvSpPr/>
          <p:nvPr/>
        </p:nvSpPr>
        <p:spPr>
          <a:xfrm>
            <a:off x="7548326" y="1988840"/>
            <a:ext cx="3730661" cy="295133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/>
              <a:t>Soya küspesi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Hammaddenin %90 yağı alınmış</a:t>
            </a:r>
          </a:p>
          <a:p>
            <a:pPr algn="ctr"/>
            <a:r>
              <a:rPr lang="tr-TR" dirty="0" err="1">
                <a:solidFill>
                  <a:srgbClr val="00B050"/>
                </a:solidFill>
              </a:rPr>
              <a:t>İnertin</a:t>
            </a:r>
            <a:r>
              <a:rPr lang="tr-TR" dirty="0">
                <a:solidFill>
                  <a:srgbClr val="00B050"/>
                </a:solidFill>
              </a:rPr>
              <a:t> %45 </a:t>
            </a:r>
            <a:r>
              <a:rPr lang="tr-TR" b="1" dirty="0">
                <a:solidFill>
                  <a:srgbClr val="00B0F0"/>
                </a:solidFill>
              </a:rPr>
              <a:t>çözelti </a:t>
            </a:r>
            <a:endParaRPr lang="tr-T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76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b="1" dirty="0">
                <a:solidFill>
                  <a:srgbClr val="FF0000"/>
                </a:solidFill>
              </a:rPr>
              <a:t>Çözüm</a:t>
            </a:r>
            <a:endParaRPr lang="tr-TR" sz="36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91837"/>
            <a:ext cx="10157354" cy="5105515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Örnekte sözü edilen ekstraksiyon işlemi şekil 7.3 de blok diyagram olarak gösterilmiştir.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341884" y="5469031"/>
            <a:ext cx="10157354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tr-TR" dirty="0"/>
              <a:t>Şekil 7.3 Örnek 7.1'e ilişkin zıt akış </a:t>
            </a:r>
            <a:r>
              <a:rPr lang="tr-TR" dirty="0" err="1"/>
              <a:t>ekstraksiyonu</a:t>
            </a:r>
            <a:r>
              <a:rPr lang="tr-TR" dirty="0"/>
              <a:t> </a:t>
            </a:r>
          </a:p>
          <a:p>
            <a:r>
              <a:rPr lang="tr-TR" dirty="0"/>
              <a:t>	X : Alt akışta yağın kütle kesri </a:t>
            </a:r>
          </a:p>
          <a:p>
            <a:r>
              <a:rPr lang="tr-TR" dirty="0"/>
              <a:t>	Y : Üst akışta yağın kütle kesri 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D8FFFFF6-B8DF-4FA6-A213-3950882505DF}"/>
              </a:ext>
            </a:extLst>
          </p:cNvPr>
          <p:cNvSpPr/>
          <p:nvPr/>
        </p:nvSpPr>
        <p:spPr>
          <a:xfrm>
            <a:off x="2422004" y="3645024"/>
            <a:ext cx="1872208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17806E6-CC9F-4B5A-85A2-D4EF2A7E40A4}"/>
              </a:ext>
            </a:extLst>
          </p:cNvPr>
          <p:cNvSpPr/>
          <p:nvPr/>
        </p:nvSpPr>
        <p:spPr>
          <a:xfrm>
            <a:off x="5484457" y="3629995"/>
            <a:ext cx="1872208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3" name="Ok: Sağ 2">
            <a:extLst>
              <a:ext uri="{FF2B5EF4-FFF2-40B4-BE49-F238E27FC236}">
                <a16:creationId xmlns:a16="http://schemas.microsoft.com/office/drawing/2014/main" id="{F2C1EB02-2F45-4780-8505-F508B34FCA07}"/>
              </a:ext>
            </a:extLst>
          </p:cNvPr>
          <p:cNvSpPr/>
          <p:nvPr/>
        </p:nvSpPr>
        <p:spPr>
          <a:xfrm>
            <a:off x="1341884" y="4367689"/>
            <a:ext cx="1080120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k: Sağ 9">
            <a:extLst>
              <a:ext uri="{FF2B5EF4-FFF2-40B4-BE49-F238E27FC236}">
                <a16:creationId xmlns:a16="http://schemas.microsoft.com/office/drawing/2014/main" id="{B6ADC590-F7FD-414E-A0C1-06983F1DCE40}"/>
              </a:ext>
            </a:extLst>
          </p:cNvPr>
          <p:cNvSpPr/>
          <p:nvPr/>
        </p:nvSpPr>
        <p:spPr>
          <a:xfrm>
            <a:off x="4294211" y="4367689"/>
            <a:ext cx="1190245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k: Sağ 10">
            <a:extLst>
              <a:ext uri="{FF2B5EF4-FFF2-40B4-BE49-F238E27FC236}">
                <a16:creationId xmlns:a16="http://schemas.microsoft.com/office/drawing/2014/main" id="{2C4228F0-ECA1-43AA-8B89-0C25F73BC1FF}"/>
              </a:ext>
            </a:extLst>
          </p:cNvPr>
          <p:cNvSpPr/>
          <p:nvPr/>
        </p:nvSpPr>
        <p:spPr>
          <a:xfrm>
            <a:off x="7356665" y="4367689"/>
            <a:ext cx="465939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5094C5AE-2CBD-4E39-A167-D37897635F09}"/>
              </a:ext>
            </a:extLst>
          </p:cNvPr>
          <p:cNvSpPr/>
          <p:nvPr/>
        </p:nvSpPr>
        <p:spPr>
          <a:xfrm>
            <a:off x="8845499" y="3645024"/>
            <a:ext cx="1872208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2"/>
                </a:solidFill>
              </a:rPr>
              <a:t>n</a:t>
            </a:r>
          </a:p>
        </p:txBody>
      </p:sp>
      <p:sp>
        <p:nvSpPr>
          <p:cNvPr id="15" name="Ok: Sağ 14">
            <a:extLst>
              <a:ext uri="{FF2B5EF4-FFF2-40B4-BE49-F238E27FC236}">
                <a16:creationId xmlns:a16="http://schemas.microsoft.com/office/drawing/2014/main" id="{AC614D4C-AF99-4BED-9953-9739AD376403}"/>
              </a:ext>
            </a:extLst>
          </p:cNvPr>
          <p:cNvSpPr/>
          <p:nvPr/>
        </p:nvSpPr>
        <p:spPr>
          <a:xfrm>
            <a:off x="10717707" y="4367689"/>
            <a:ext cx="1190245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Ok: Sol 3">
            <a:extLst>
              <a:ext uri="{FF2B5EF4-FFF2-40B4-BE49-F238E27FC236}">
                <a16:creationId xmlns:a16="http://schemas.microsoft.com/office/drawing/2014/main" id="{D3624364-BADE-4DA2-A5B5-739DA7E107CD}"/>
              </a:ext>
            </a:extLst>
          </p:cNvPr>
          <p:cNvSpPr/>
          <p:nvPr/>
        </p:nvSpPr>
        <p:spPr>
          <a:xfrm>
            <a:off x="10717707" y="3789040"/>
            <a:ext cx="1113912" cy="282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k: Sağ 15">
            <a:extLst>
              <a:ext uri="{FF2B5EF4-FFF2-40B4-BE49-F238E27FC236}">
                <a16:creationId xmlns:a16="http://schemas.microsoft.com/office/drawing/2014/main" id="{58470008-334E-4673-8A95-2B1F7D9246D0}"/>
              </a:ext>
            </a:extLst>
          </p:cNvPr>
          <p:cNvSpPr/>
          <p:nvPr/>
        </p:nvSpPr>
        <p:spPr>
          <a:xfrm>
            <a:off x="8355490" y="4367689"/>
            <a:ext cx="465939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k: Sol 16">
            <a:extLst>
              <a:ext uri="{FF2B5EF4-FFF2-40B4-BE49-F238E27FC236}">
                <a16:creationId xmlns:a16="http://schemas.microsoft.com/office/drawing/2014/main" id="{37FD9760-1E25-4323-A2F7-F4F4FB4E73C5}"/>
              </a:ext>
            </a:extLst>
          </p:cNvPr>
          <p:cNvSpPr/>
          <p:nvPr/>
        </p:nvSpPr>
        <p:spPr>
          <a:xfrm>
            <a:off x="4306057" y="3789040"/>
            <a:ext cx="1113912" cy="282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k: Sol 17">
            <a:extLst>
              <a:ext uri="{FF2B5EF4-FFF2-40B4-BE49-F238E27FC236}">
                <a16:creationId xmlns:a16="http://schemas.microsoft.com/office/drawing/2014/main" id="{0BDD748E-5DCA-475E-80ED-006873D1A62F}"/>
              </a:ext>
            </a:extLst>
          </p:cNvPr>
          <p:cNvSpPr/>
          <p:nvPr/>
        </p:nvSpPr>
        <p:spPr>
          <a:xfrm>
            <a:off x="1296247" y="3755634"/>
            <a:ext cx="1113912" cy="282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DF89842-28AA-4626-BF30-1151A19B0D2E}"/>
              </a:ext>
            </a:extLst>
          </p:cNvPr>
          <p:cNvSpPr/>
          <p:nvPr/>
        </p:nvSpPr>
        <p:spPr>
          <a:xfrm>
            <a:off x="10778997" y="4650551"/>
            <a:ext cx="1241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Rafinat</a:t>
            </a:r>
            <a:endParaRPr lang="tr-TR" dirty="0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B11DC4A0-B253-4ADA-934C-1B3EDDAC9591}"/>
              </a:ext>
            </a:extLst>
          </p:cNvPr>
          <p:cNvSpPr/>
          <p:nvPr/>
        </p:nvSpPr>
        <p:spPr>
          <a:xfrm>
            <a:off x="10832586" y="3271925"/>
            <a:ext cx="1362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Çözgen</a:t>
            </a:r>
          </a:p>
        </p:txBody>
      </p:sp>
      <p:sp>
        <p:nvSpPr>
          <p:cNvPr id="20" name="Ok: Sol 19">
            <a:extLst>
              <a:ext uri="{FF2B5EF4-FFF2-40B4-BE49-F238E27FC236}">
                <a16:creationId xmlns:a16="http://schemas.microsoft.com/office/drawing/2014/main" id="{7E38E62D-C8FE-4635-9371-27BBFB86F4A8}"/>
              </a:ext>
            </a:extLst>
          </p:cNvPr>
          <p:cNvSpPr/>
          <p:nvPr/>
        </p:nvSpPr>
        <p:spPr>
          <a:xfrm>
            <a:off x="8355489" y="3733590"/>
            <a:ext cx="465939" cy="3049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Ok: Sol 20">
            <a:extLst>
              <a:ext uri="{FF2B5EF4-FFF2-40B4-BE49-F238E27FC236}">
                <a16:creationId xmlns:a16="http://schemas.microsoft.com/office/drawing/2014/main" id="{84D327DB-95D9-494B-A98C-30941384E969}"/>
              </a:ext>
            </a:extLst>
          </p:cNvPr>
          <p:cNvSpPr/>
          <p:nvPr/>
        </p:nvSpPr>
        <p:spPr>
          <a:xfrm>
            <a:off x="7369798" y="3749144"/>
            <a:ext cx="465939" cy="3049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86350853-6C79-4DEF-BFDD-E52D980B8673}"/>
              </a:ext>
            </a:extLst>
          </p:cNvPr>
          <p:cNvSpPr/>
          <p:nvPr/>
        </p:nvSpPr>
        <p:spPr>
          <a:xfrm>
            <a:off x="933170" y="3010942"/>
            <a:ext cx="15327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Ekstrakt</a:t>
            </a:r>
            <a:endParaRPr lang="tr-TR" dirty="0"/>
          </a:p>
          <a:p>
            <a:r>
              <a:rPr lang="tr-TR" dirty="0"/>
              <a:t>Yağ: %38</a:t>
            </a: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98855FD6-659D-4D93-A0A7-9D16A8A761F5}"/>
              </a:ext>
            </a:extLst>
          </p:cNvPr>
          <p:cNvSpPr/>
          <p:nvPr/>
        </p:nvSpPr>
        <p:spPr>
          <a:xfrm>
            <a:off x="523214" y="4564245"/>
            <a:ext cx="1955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Soya 100 kg</a:t>
            </a:r>
          </a:p>
          <a:p>
            <a:r>
              <a:rPr lang="tr-TR" dirty="0"/>
              <a:t>Yağ: %17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651457CD-6C5B-47C1-85D6-BF8F91504010}"/>
              </a:ext>
            </a:extLst>
          </p:cNvPr>
          <p:cNvSpPr/>
          <p:nvPr/>
        </p:nvSpPr>
        <p:spPr>
          <a:xfrm>
            <a:off x="2320935" y="3190756"/>
            <a:ext cx="12618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Y</a:t>
            </a:r>
            <a:r>
              <a:rPr lang="tr-TR" baseline="-25000" dirty="0"/>
              <a:t>1</a:t>
            </a:r>
            <a:r>
              <a:rPr lang="tr-TR" dirty="0"/>
              <a:t>=0,38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B823BC9B-BD84-4677-87D5-146FD4B1786C}"/>
              </a:ext>
            </a:extLst>
          </p:cNvPr>
          <p:cNvSpPr/>
          <p:nvPr/>
        </p:nvSpPr>
        <p:spPr>
          <a:xfrm>
            <a:off x="4294154" y="4508287"/>
            <a:ext cx="12666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X</a:t>
            </a:r>
            <a:r>
              <a:rPr lang="tr-TR" baseline="-25000" dirty="0"/>
              <a:t>1</a:t>
            </a:r>
            <a:r>
              <a:rPr lang="tr-TR" dirty="0"/>
              <a:t>=0,38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A9CD70BA-DFA6-49A6-952A-67700FB0B7D8}"/>
              </a:ext>
            </a:extLst>
          </p:cNvPr>
          <p:cNvSpPr/>
          <p:nvPr/>
        </p:nvSpPr>
        <p:spPr>
          <a:xfrm>
            <a:off x="4305824" y="3222318"/>
            <a:ext cx="1029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Y</a:t>
            </a:r>
            <a:r>
              <a:rPr lang="tr-TR" baseline="-25000" dirty="0"/>
              <a:t>2</a:t>
            </a:r>
            <a:r>
              <a:rPr lang="tr-TR" dirty="0"/>
              <a:t>=??</a:t>
            </a: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4BA4F3CE-B63F-4367-87FA-69D1B050FF26}"/>
              </a:ext>
            </a:extLst>
          </p:cNvPr>
          <p:cNvSpPr/>
          <p:nvPr/>
        </p:nvSpPr>
        <p:spPr>
          <a:xfrm>
            <a:off x="7379283" y="4648831"/>
            <a:ext cx="10342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X</a:t>
            </a:r>
            <a:r>
              <a:rPr lang="tr-TR" baseline="-25000" dirty="0"/>
              <a:t>2</a:t>
            </a:r>
            <a:r>
              <a:rPr lang="tr-TR" dirty="0"/>
              <a:t>=??</a:t>
            </a:r>
          </a:p>
        </p:txBody>
      </p:sp>
    </p:spTree>
    <p:extLst>
      <p:ext uri="{BB962C8B-B14F-4D97-AF65-F5344CB8AC3E}">
        <p14:creationId xmlns:p14="http://schemas.microsoft.com/office/powerpoint/2010/main" val="90234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1662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Her blok, alt ve üst akışın karıştırıldığı ve </a:t>
            </a:r>
            <a:r>
              <a:rPr lang="tr-TR" sz="2800" b="1" dirty="0">
                <a:solidFill>
                  <a:srgbClr val="00B050"/>
                </a:solidFill>
              </a:rPr>
              <a:t>dengeye erişim </a:t>
            </a:r>
            <a:r>
              <a:rPr lang="tr-TR" sz="2800" b="1" dirty="0"/>
              <a:t>için beklendiği  konumu temsil etmektedir.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Aşamaların numaralanması </a:t>
            </a:r>
            <a:r>
              <a:rPr lang="tr-TR" sz="2800" b="1" dirty="0"/>
              <a:t>alışıla gelmiş olduğu gibi, ham maddenin sisteme ilk girdiği aşamadan başlanarak yapılmıştır.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Gerek örnekteki verilerden, gerekse yapılmış bu ek açıklamalardan aşağıdaki noktalar saptanmıştır: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42843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20680"/>
          </a:xfrm>
        </p:spPr>
        <p:txBody>
          <a:bodyPr>
            <a:noAutofit/>
          </a:bodyPr>
          <a:lstStyle/>
          <a:p>
            <a:pPr marL="444500" indent="-444500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a) </a:t>
            </a:r>
            <a:r>
              <a:rPr lang="tr-TR" sz="2800" b="1" dirty="0"/>
              <a:t>Hammaddenin % 17 yağ içermesi nedeniyle 100 kg soya fasulyesi, </a:t>
            </a:r>
            <a:r>
              <a:rPr lang="tr-TR" sz="2800" b="1" dirty="0">
                <a:solidFill>
                  <a:srgbClr val="00B0F0"/>
                </a:solidFill>
              </a:rPr>
              <a:t>17 kg yağ </a:t>
            </a:r>
            <a:r>
              <a:rPr lang="tr-TR" sz="2800" b="1" dirty="0"/>
              <a:t>(çözünen) ve </a:t>
            </a:r>
            <a:r>
              <a:rPr lang="tr-TR" sz="2800" b="1" dirty="0">
                <a:solidFill>
                  <a:srgbClr val="00B050"/>
                </a:solidFill>
              </a:rPr>
              <a:t>83 kg </a:t>
            </a:r>
            <a:r>
              <a:rPr lang="tr-TR" sz="2800" b="1" dirty="0" err="1">
                <a:solidFill>
                  <a:srgbClr val="00B050"/>
                </a:solidFill>
              </a:rPr>
              <a:t>inertten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(</a:t>
            </a:r>
            <a:r>
              <a:rPr lang="tr-TR" sz="2800" b="1" dirty="0">
                <a:solidFill>
                  <a:srgbClr val="FF0000"/>
                </a:solidFill>
              </a:rPr>
              <a:t>yağ dışındaki ögeler</a:t>
            </a:r>
            <a:r>
              <a:rPr lang="tr-TR" sz="2800" b="1" dirty="0"/>
              <a:t>) oluşmaktadır. </a:t>
            </a:r>
          </a:p>
        </p:txBody>
      </p:sp>
      <p:sp>
        <p:nvSpPr>
          <p:cNvPr id="6" name="Rounded Rectangle 1"/>
          <p:cNvSpPr/>
          <p:nvPr/>
        </p:nvSpPr>
        <p:spPr>
          <a:xfrm>
            <a:off x="4366220" y="2787860"/>
            <a:ext cx="3384376" cy="366448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Çok Aşamalı </a:t>
            </a:r>
            <a:r>
              <a:rPr lang="tr-TR" sz="2800" dirty="0" err="1">
                <a:solidFill>
                  <a:schemeClr val="tx2"/>
                </a:solidFill>
              </a:rPr>
              <a:t>Ekstraksyon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7" name="Right Arrow 2"/>
          <p:cNvSpPr/>
          <p:nvPr/>
        </p:nvSpPr>
        <p:spPr>
          <a:xfrm>
            <a:off x="1629916" y="3789040"/>
            <a:ext cx="2736304" cy="26633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/>
              <a:t>100 kg Soya </a:t>
            </a:r>
          </a:p>
          <a:p>
            <a:pPr algn="ctr"/>
            <a:r>
              <a:rPr lang="tr-TR" dirty="0">
                <a:solidFill>
                  <a:srgbClr val="00B050"/>
                </a:solidFill>
              </a:rPr>
              <a:t>83 kg Küspe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17  Kg yağ</a:t>
            </a:r>
          </a:p>
        </p:txBody>
      </p:sp>
      <p:sp>
        <p:nvSpPr>
          <p:cNvPr id="8" name="Left Arrow 3"/>
          <p:cNvSpPr/>
          <p:nvPr/>
        </p:nvSpPr>
        <p:spPr>
          <a:xfrm>
            <a:off x="7750596" y="2780928"/>
            <a:ext cx="2160240" cy="12961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Çözgen (</a:t>
            </a:r>
            <a:r>
              <a:rPr lang="tr-TR" dirty="0" err="1">
                <a:solidFill>
                  <a:srgbClr val="0070C0"/>
                </a:solidFill>
              </a:rPr>
              <a:t>Hekzan</a:t>
            </a:r>
            <a:r>
              <a:rPr lang="tr-TR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9" name="Left Arrow 6"/>
          <p:cNvSpPr/>
          <p:nvPr/>
        </p:nvSpPr>
        <p:spPr>
          <a:xfrm>
            <a:off x="2200254" y="2787860"/>
            <a:ext cx="2160240" cy="12961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0070C0"/>
                </a:solidFill>
              </a:rPr>
              <a:t>Ekstrakt</a:t>
            </a:r>
            <a:endParaRPr lang="tr-TR" dirty="0">
              <a:solidFill>
                <a:srgbClr val="0070C0"/>
              </a:solidFill>
            </a:endParaRPr>
          </a:p>
          <a:p>
            <a:pPr algn="ctr"/>
            <a:r>
              <a:rPr lang="tr-TR" dirty="0">
                <a:solidFill>
                  <a:srgbClr val="FF0000"/>
                </a:solidFill>
              </a:rPr>
              <a:t>%38 yağ</a:t>
            </a:r>
          </a:p>
        </p:txBody>
      </p:sp>
      <p:sp>
        <p:nvSpPr>
          <p:cNvPr id="10" name="Right Arrow 7"/>
          <p:cNvSpPr/>
          <p:nvPr/>
        </p:nvSpPr>
        <p:spPr>
          <a:xfrm>
            <a:off x="7750596" y="3861048"/>
            <a:ext cx="3312368" cy="288032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B050"/>
                </a:solidFill>
              </a:rPr>
              <a:t>Soya küspesi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%90 yağı alınmış</a:t>
            </a:r>
          </a:p>
          <a:p>
            <a:pPr algn="ctr"/>
            <a:r>
              <a:rPr lang="tr-TR" dirty="0" err="1">
                <a:solidFill>
                  <a:srgbClr val="00B0F0"/>
                </a:solidFill>
              </a:rPr>
              <a:t>İnertin</a:t>
            </a:r>
            <a:r>
              <a:rPr lang="tr-TR" dirty="0">
                <a:solidFill>
                  <a:srgbClr val="00B0F0"/>
                </a:solidFill>
              </a:rPr>
              <a:t> %45 Çözelti</a:t>
            </a:r>
          </a:p>
        </p:txBody>
      </p:sp>
    </p:spTree>
    <p:extLst>
      <p:ext uri="{BB962C8B-B14F-4D97-AF65-F5344CB8AC3E}">
        <p14:creationId xmlns:p14="http://schemas.microsoft.com/office/powerpoint/2010/main" val="1547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2361408"/>
          </a:xfrm>
        </p:spPr>
        <p:txBody>
          <a:bodyPr>
            <a:normAutofit/>
          </a:bodyPr>
          <a:lstStyle/>
          <a:p>
            <a:pPr marL="444500" indent="-444500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800" b="1" dirty="0"/>
              <a:t>b) </a:t>
            </a:r>
            <a:r>
              <a:rPr lang="tr-TR" sz="2800" b="1" dirty="0" err="1"/>
              <a:t>İnert</a:t>
            </a:r>
            <a:r>
              <a:rPr lang="tr-TR" sz="2800" b="1" dirty="0"/>
              <a:t> kendi ağırlığının % 45'i kadar çözelti (</a:t>
            </a:r>
            <a:r>
              <a:rPr lang="tr-TR" sz="2800" b="1" dirty="0">
                <a:solidFill>
                  <a:srgbClr val="FF0000"/>
                </a:solidFill>
              </a:rPr>
              <a:t>çözünen + yağ</a:t>
            </a:r>
            <a:r>
              <a:rPr lang="tr-TR" sz="2800" b="1" dirty="0"/>
              <a:t>) tuttuğuna göre, </a:t>
            </a:r>
            <a:r>
              <a:rPr lang="tr-TR" sz="2800" b="1" dirty="0" err="1"/>
              <a:t>rafinat</a:t>
            </a:r>
            <a:r>
              <a:rPr lang="tr-TR" sz="2800" b="1" dirty="0"/>
              <a:t> 83 (0.45) = </a:t>
            </a:r>
            <a:r>
              <a:rPr lang="tr-TR" sz="2800" b="1" dirty="0">
                <a:solidFill>
                  <a:srgbClr val="FF0000"/>
                </a:solidFill>
              </a:rPr>
              <a:t>37.35 kg çözelti tutmaktadır.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366220" y="2780928"/>
            <a:ext cx="3384376" cy="352839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Çok Aşamalı </a:t>
            </a:r>
            <a:r>
              <a:rPr lang="tr-TR" sz="2800" dirty="0" err="1">
                <a:solidFill>
                  <a:schemeClr val="tx2"/>
                </a:solidFill>
              </a:rPr>
              <a:t>Ekstraksyon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629916" y="4005064"/>
            <a:ext cx="2736304" cy="26633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1"/>
          <a:lstStyle/>
          <a:p>
            <a:pPr algn="ctr"/>
            <a:r>
              <a:rPr lang="tr-TR" dirty="0"/>
              <a:t>100 kg Soya </a:t>
            </a:r>
          </a:p>
          <a:p>
            <a:pPr algn="ctr"/>
            <a:r>
              <a:rPr lang="tr-TR" dirty="0">
                <a:solidFill>
                  <a:srgbClr val="00B050"/>
                </a:solidFill>
              </a:rPr>
              <a:t>83 kg Küspe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17  Kg yağ</a:t>
            </a:r>
          </a:p>
        </p:txBody>
      </p:sp>
      <p:sp>
        <p:nvSpPr>
          <p:cNvPr id="6" name="Left Arrow 5"/>
          <p:cNvSpPr/>
          <p:nvPr/>
        </p:nvSpPr>
        <p:spPr>
          <a:xfrm>
            <a:off x="7750596" y="2996952"/>
            <a:ext cx="2160240" cy="12961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Çözgen (</a:t>
            </a:r>
            <a:r>
              <a:rPr lang="tr-TR" dirty="0" err="1">
                <a:solidFill>
                  <a:srgbClr val="0070C0"/>
                </a:solidFill>
              </a:rPr>
              <a:t>Hekzan</a:t>
            </a:r>
            <a:r>
              <a:rPr lang="tr-TR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7" name="Left Arrow 6"/>
          <p:cNvSpPr/>
          <p:nvPr/>
        </p:nvSpPr>
        <p:spPr>
          <a:xfrm>
            <a:off x="2200254" y="3003884"/>
            <a:ext cx="2160240" cy="12961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0070C0"/>
                </a:solidFill>
              </a:rPr>
              <a:t>Ekstrakt</a:t>
            </a:r>
            <a:endParaRPr lang="tr-TR" dirty="0">
              <a:solidFill>
                <a:srgbClr val="0070C0"/>
              </a:solidFill>
            </a:endParaRPr>
          </a:p>
          <a:p>
            <a:pPr algn="ctr"/>
            <a:r>
              <a:rPr lang="tr-TR" dirty="0">
                <a:solidFill>
                  <a:srgbClr val="FF0000"/>
                </a:solidFill>
              </a:rPr>
              <a:t>%38 yağ</a:t>
            </a:r>
          </a:p>
        </p:txBody>
      </p:sp>
      <p:sp>
        <p:nvSpPr>
          <p:cNvPr id="8" name="Right Arrow 7"/>
          <p:cNvSpPr/>
          <p:nvPr/>
        </p:nvSpPr>
        <p:spPr>
          <a:xfrm>
            <a:off x="7750596" y="3861048"/>
            <a:ext cx="3888432" cy="280732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B050"/>
                </a:solidFill>
              </a:rPr>
              <a:t>Soya küspesi (83 kg)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%90 yağı alınmış</a:t>
            </a:r>
          </a:p>
          <a:p>
            <a:pPr algn="ctr"/>
            <a:r>
              <a:rPr lang="tr-TR" dirty="0" err="1">
                <a:solidFill>
                  <a:srgbClr val="00B0F0"/>
                </a:solidFill>
              </a:rPr>
              <a:t>İnertin</a:t>
            </a:r>
            <a:r>
              <a:rPr lang="tr-TR" dirty="0">
                <a:solidFill>
                  <a:srgbClr val="00B0F0"/>
                </a:solidFill>
              </a:rPr>
              <a:t> %45 Çözelti (</a:t>
            </a:r>
            <a:r>
              <a:rPr lang="tr-TR" b="1" dirty="0">
                <a:solidFill>
                  <a:srgbClr val="00B0F0"/>
                </a:solidFill>
              </a:rPr>
              <a:t>37.35 kg</a:t>
            </a:r>
            <a:r>
              <a:rPr lang="tr-TR" dirty="0">
                <a:solidFill>
                  <a:srgbClr val="00B0F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22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Genel kütle denkliği		F + Ç = E + 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Çözünene dayalı </a:t>
            </a:r>
            <a:r>
              <a:rPr lang="tr-TR" sz="2800" b="1" dirty="0"/>
              <a:t>kütle denkliği ise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F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fy</a:t>
            </a:r>
            <a:r>
              <a:rPr lang="tr-TR" sz="2800" b="1" dirty="0"/>
              <a:t>) + 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= E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ey</a:t>
            </a:r>
            <a:r>
              <a:rPr lang="tr-TR" sz="2800" b="1" dirty="0"/>
              <a:t>) +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</a:t>
            </a:r>
            <a:endParaRPr lang="en-US" sz="2800" b="1" dirty="0"/>
          </a:p>
          <a:p>
            <a:pPr>
              <a:lnSpc>
                <a:spcPct val="150000"/>
              </a:lnSpc>
            </a:pPr>
            <a:r>
              <a:rPr lang="tr-TR" sz="2800" b="1" dirty="0" err="1">
                <a:solidFill>
                  <a:srgbClr val="FF0000"/>
                </a:solidFill>
              </a:rPr>
              <a:t>Çözgene</a:t>
            </a:r>
            <a:r>
              <a:rPr lang="tr-TR" sz="2800" b="1" dirty="0"/>
              <a:t> dayalı </a:t>
            </a:r>
            <a:r>
              <a:rPr lang="tr-TR" sz="2800" b="1" dirty="0">
                <a:solidFill>
                  <a:srgbClr val="FF0000"/>
                </a:solidFill>
              </a:rPr>
              <a:t>kütle denkliği </a:t>
            </a:r>
            <a:r>
              <a:rPr lang="tr-TR" sz="2800" b="1" dirty="0"/>
              <a:t>eşitliği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F(0) + Ç (1) = E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es</a:t>
            </a:r>
            <a:r>
              <a:rPr lang="tr-TR" sz="2800" b="1" dirty="0"/>
              <a:t>) +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rs</a:t>
            </a:r>
            <a:r>
              <a:rPr lang="tr-TR" sz="2800" b="1" dirty="0"/>
              <a:t>)	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İnerte</a:t>
            </a:r>
            <a:r>
              <a:rPr lang="tr-TR" sz="2800" b="1" dirty="0"/>
              <a:t> dayalı kütle denkliği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F(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fi</a:t>
            </a:r>
            <a:r>
              <a:rPr lang="tr-TR" sz="2800" b="1" dirty="0"/>
              <a:t>) =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ri</a:t>
            </a:r>
            <a:r>
              <a:rPr lang="tr-TR" sz="2800" b="1" dirty="0"/>
              <a:t>)	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5C970260-DE06-4689-B1C3-B439CE40F06A}"/>
                  </a:ext>
                </a:extLst>
              </p:cNvPr>
              <p:cNvSpPr/>
              <p:nvPr/>
            </p:nvSpPr>
            <p:spPr>
              <a:xfrm>
                <a:off x="8974732" y="3408432"/>
                <a:ext cx="2520177" cy="79342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𝐫𝐬</m:t>
                          </m:r>
                        </m:sub>
                      </m:sSub>
                      <m:r>
                        <a:rPr lang="tr-TR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Ç−</m:t>
                          </m:r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𝐄</m:t>
                          </m:r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𝐞𝐬</m:t>
                              </m:r>
                            </m:sub>
                          </m:sSub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𝐑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5C970260-DE06-4689-B1C3-B439CE40F0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4732" y="3408432"/>
                <a:ext cx="2520177" cy="7934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02FAFF0-2F35-4D51-BE70-AA0D10D827B6}"/>
                  </a:ext>
                </a:extLst>
              </p:cNvPr>
              <p:cNvSpPr/>
              <p:nvPr/>
            </p:nvSpPr>
            <p:spPr>
              <a:xfrm>
                <a:off x="8974732" y="4725144"/>
                <a:ext cx="1880002" cy="7934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𝐫𝐢</m:t>
                          </m:r>
                        </m:sub>
                      </m:sSub>
                      <m:r>
                        <a:rPr lang="tr-TR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𝐅</m:t>
                          </m:r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𝐟𝐢</m:t>
                              </m:r>
                            </m:sub>
                          </m:sSub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𝐑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02FAFF0-2F35-4D51-BE70-AA0D10D82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4732" y="4725144"/>
                <a:ext cx="1880002" cy="7934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64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377703" cy="244034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çözelti, hammaddenin başlangıçta içerdiği yağın % 10'u olan, 17 (0.1) = 1.7 kg yağ içermektedir.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116717" y="3140968"/>
            <a:ext cx="3384376" cy="336952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Çok Aşamalı </a:t>
            </a:r>
            <a:r>
              <a:rPr lang="tr-TR" sz="2800" dirty="0" err="1">
                <a:solidFill>
                  <a:schemeClr val="tx2"/>
                </a:solidFill>
              </a:rPr>
              <a:t>Ekstraksyon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380413" y="3861048"/>
            <a:ext cx="2736304" cy="26633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/>
              <a:t>100 kg Soya </a:t>
            </a:r>
          </a:p>
          <a:p>
            <a:pPr algn="ctr"/>
            <a:r>
              <a:rPr lang="tr-TR" dirty="0">
                <a:solidFill>
                  <a:srgbClr val="00B050"/>
                </a:solidFill>
              </a:rPr>
              <a:t>83 kg Küspe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17  Kg yağ</a:t>
            </a:r>
          </a:p>
        </p:txBody>
      </p:sp>
      <p:sp>
        <p:nvSpPr>
          <p:cNvPr id="6" name="Left Arrow 5"/>
          <p:cNvSpPr/>
          <p:nvPr/>
        </p:nvSpPr>
        <p:spPr>
          <a:xfrm>
            <a:off x="7501093" y="2852936"/>
            <a:ext cx="2160240" cy="12961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Çözgen (</a:t>
            </a:r>
            <a:r>
              <a:rPr lang="tr-TR" dirty="0" err="1">
                <a:solidFill>
                  <a:srgbClr val="0070C0"/>
                </a:solidFill>
              </a:rPr>
              <a:t>Hekzan</a:t>
            </a:r>
            <a:r>
              <a:rPr lang="tr-TR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7" name="Left Arrow 6"/>
          <p:cNvSpPr/>
          <p:nvPr/>
        </p:nvSpPr>
        <p:spPr>
          <a:xfrm>
            <a:off x="1950751" y="2859868"/>
            <a:ext cx="2160240" cy="12961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0070C0"/>
                </a:solidFill>
              </a:rPr>
              <a:t>Ekstrakt</a:t>
            </a:r>
            <a:endParaRPr lang="tr-TR" dirty="0">
              <a:solidFill>
                <a:srgbClr val="0070C0"/>
              </a:solidFill>
            </a:endParaRPr>
          </a:p>
          <a:p>
            <a:pPr algn="ctr"/>
            <a:r>
              <a:rPr lang="tr-TR" dirty="0">
                <a:solidFill>
                  <a:srgbClr val="FF0000"/>
                </a:solidFill>
              </a:rPr>
              <a:t>%38 yağ</a:t>
            </a:r>
          </a:p>
        </p:txBody>
      </p:sp>
      <p:sp>
        <p:nvSpPr>
          <p:cNvPr id="8" name="Right Arrow 7"/>
          <p:cNvSpPr/>
          <p:nvPr/>
        </p:nvSpPr>
        <p:spPr>
          <a:xfrm>
            <a:off x="7501093" y="3645024"/>
            <a:ext cx="3993918" cy="295232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B050"/>
                </a:solidFill>
              </a:rPr>
              <a:t>Soya küspesi (83 kg)</a:t>
            </a:r>
          </a:p>
          <a:p>
            <a:pPr algn="ctr"/>
            <a:r>
              <a:rPr lang="tr-TR" dirty="0">
                <a:solidFill>
                  <a:srgbClr val="00B0F0"/>
                </a:solidFill>
              </a:rPr>
              <a:t>Çözelti (</a:t>
            </a:r>
            <a:r>
              <a:rPr lang="tr-TR" b="1" dirty="0">
                <a:solidFill>
                  <a:srgbClr val="00B0F0"/>
                </a:solidFill>
              </a:rPr>
              <a:t>37.35 kg</a:t>
            </a:r>
            <a:r>
              <a:rPr lang="tr-TR" dirty="0">
                <a:solidFill>
                  <a:srgbClr val="00B0F0"/>
                </a:solidFill>
              </a:rPr>
              <a:t>)</a:t>
            </a:r>
          </a:p>
          <a:p>
            <a:pPr algn="ctr"/>
            <a:r>
              <a:rPr lang="tr-TR" dirty="0">
                <a:solidFill>
                  <a:srgbClr val="00B0F0"/>
                </a:solidFill>
              </a:rPr>
              <a:t>35.65 kg Çözgen </a:t>
            </a:r>
          </a:p>
          <a:p>
            <a:pPr algn="ctr"/>
            <a:r>
              <a:rPr lang="tr-TR" b="1" dirty="0">
                <a:solidFill>
                  <a:srgbClr val="FF0000"/>
                </a:solidFill>
              </a:rPr>
              <a:t>1.7 kg yağ</a:t>
            </a:r>
          </a:p>
        </p:txBody>
      </p:sp>
    </p:spTree>
    <p:extLst>
      <p:ext uri="{BB962C8B-B14F-4D97-AF65-F5344CB8AC3E}">
        <p14:creationId xmlns:p14="http://schemas.microsoft.com/office/powerpoint/2010/main" val="21738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377703" cy="56612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Elde edilen son </a:t>
            </a:r>
            <a:r>
              <a:rPr lang="tr-TR" sz="2800" b="1" dirty="0" err="1"/>
              <a:t>ekstrakta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yağ miktarı</a:t>
            </a:r>
            <a:r>
              <a:rPr lang="tr-TR" sz="2800" b="1" dirty="0"/>
              <a:t>: (17 - 1.7) = 15.3 kg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Çözgen miktarı : 15.3 (62/38) = 24.96 kg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Toplam </a:t>
            </a:r>
            <a:r>
              <a:rPr lang="tr-TR" sz="2800" b="1" dirty="0" err="1"/>
              <a:t>ekstrakt</a:t>
            </a:r>
            <a:r>
              <a:rPr lang="tr-TR" sz="2800" b="1" dirty="0"/>
              <a:t> miktarı : 15.3 + 24.96 = 40.26 kg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Sisteme giren toplam çözgen miktarı : 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800" b="1" dirty="0"/>
              <a:t>	(37.35 - 1.7) + 24.96 = 60.61 kg  </a:t>
            </a:r>
          </a:p>
        </p:txBody>
      </p:sp>
    </p:spTree>
    <p:extLst>
      <p:ext uri="{BB962C8B-B14F-4D97-AF65-F5344CB8AC3E}">
        <p14:creationId xmlns:p14="http://schemas.microsoft.com/office/powerpoint/2010/main" val="422335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50196" y="620688"/>
            <a:ext cx="3384376" cy="42474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Çok Aşamalı </a:t>
            </a:r>
            <a:r>
              <a:rPr lang="tr-TR" sz="2800" dirty="0" err="1">
                <a:solidFill>
                  <a:schemeClr val="tx2"/>
                </a:solidFill>
              </a:rPr>
              <a:t>Ekstraksyon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13892" y="2779936"/>
            <a:ext cx="2736304" cy="26633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/>
              <a:t>100 kg Soya </a:t>
            </a:r>
          </a:p>
          <a:p>
            <a:pPr algn="ctr"/>
            <a:r>
              <a:rPr lang="tr-TR" dirty="0">
                <a:solidFill>
                  <a:srgbClr val="00B050"/>
                </a:solidFill>
              </a:rPr>
              <a:t>83 kg Küspe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17  Kg yağ</a:t>
            </a:r>
          </a:p>
        </p:txBody>
      </p:sp>
      <p:sp>
        <p:nvSpPr>
          <p:cNvPr id="6" name="Left Arrow 5"/>
          <p:cNvSpPr/>
          <p:nvPr/>
        </p:nvSpPr>
        <p:spPr>
          <a:xfrm>
            <a:off x="7534571" y="1771824"/>
            <a:ext cx="3201831" cy="12961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60.61 kg Çözgen (</a:t>
            </a:r>
            <a:r>
              <a:rPr lang="tr-TR" dirty="0" err="1">
                <a:solidFill>
                  <a:srgbClr val="0070C0"/>
                </a:solidFill>
              </a:rPr>
              <a:t>Hekzan</a:t>
            </a:r>
            <a:r>
              <a:rPr lang="tr-TR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7" name="Left Arrow 6"/>
          <p:cNvSpPr/>
          <p:nvPr/>
        </p:nvSpPr>
        <p:spPr>
          <a:xfrm>
            <a:off x="1015323" y="1112168"/>
            <a:ext cx="3129147" cy="19627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40.26 kg </a:t>
            </a:r>
            <a:r>
              <a:rPr lang="tr-TR" dirty="0" err="1">
                <a:solidFill>
                  <a:srgbClr val="0070C0"/>
                </a:solidFill>
              </a:rPr>
              <a:t>Ekstrakt</a:t>
            </a:r>
            <a:endParaRPr lang="tr-TR" dirty="0">
              <a:solidFill>
                <a:srgbClr val="0070C0"/>
              </a:solidFill>
            </a:endParaRPr>
          </a:p>
          <a:p>
            <a:pPr algn="ctr"/>
            <a:r>
              <a:rPr lang="tr-TR" dirty="0">
                <a:solidFill>
                  <a:srgbClr val="FF0000"/>
                </a:solidFill>
              </a:rPr>
              <a:t>15.3 kg yağ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24.96 kg Çözgen</a:t>
            </a:r>
          </a:p>
        </p:txBody>
      </p:sp>
      <p:sp>
        <p:nvSpPr>
          <p:cNvPr id="8" name="Right Arrow 7"/>
          <p:cNvSpPr/>
          <p:nvPr/>
        </p:nvSpPr>
        <p:spPr>
          <a:xfrm>
            <a:off x="7534572" y="2635920"/>
            <a:ext cx="3993918" cy="280732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B050"/>
                </a:solidFill>
              </a:rPr>
              <a:t>Soya küspesi (83 kg)</a:t>
            </a:r>
          </a:p>
          <a:p>
            <a:pPr algn="ctr"/>
            <a:r>
              <a:rPr lang="tr-TR" dirty="0">
                <a:solidFill>
                  <a:srgbClr val="00B0F0"/>
                </a:solidFill>
              </a:rPr>
              <a:t>Çözelti (</a:t>
            </a:r>
            <a:r>
              <a:rPr lang="tr-TR" b="1" dirty="0">
                <a:solidFill>
                  <a:srgbClr val="00B0F0"/>
                </a:solidFill>
              </a:rPr>
              <a:t>37.35 kg</a:t>
            </a:r>
            <a:r>
              <a:rPr lang="tr-TR" dirty="0">
                <a:solidFill>
                  <a:srgbClr val="00B0F0"/>
                </a:solidFill>
              </a:rPr>
              <a:t>)</a:t>
            </a:r>
          </a:p>
          <a:p>
            <a:pPr algn="ctr"/>
            <a:r>
              <a:rPr lang="tr-TR" dirty="0">
                <a:solidFill>
                  <a:srgbClr val="00B0F0"/>
                </a:solidFill>
              </a:rPr>
              <a:t>35.65 kg Çözgen </a:t>
            </a:r>
          </a:p>
          <a:p>
            <a:pPr algn="ctr"/>
            <a:r>
              <a:rPr lang="tr-TR" b="1" dirty="0">
                <a:solidFill>
                  <a:srgbClr val="FF0000"/>
                </a:solidFill>
              </a:rPr>
              <a:t>1.7 kg yağ</a:t>
            </a:r>
          </a:p>
        </p:txBody>
      </p:sp>
    </p:spTree>
    <p:extLst>
      <p:ext uri="{BB962C8B-B14F-4D97-AF65-F5344CB8AC3E}">
        <p14:creationId xmlns:p14="http://schemas.microsoft.com/office/powerpoint/2010/main" val="244870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30124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Şu nokta önemle göz önünde bulundurulmalıdır ki, </a:t>
            </a:r>
            <a:r>
              <a:rPr lang="tr-TR" sz="2800" b="1" dirty="0">
                <a:solidFill>
                  <a:srgbClr val="FF0000"/>
                </a:solidFill>
              </a:rPr>
              <a:t>aşamadan aşamaya geçen üst akış miktarı</a:t>
            </a:r>
            <a:r>
              <a:rPr lang="tr-TR" sz="2800" b="1" dirty="0"/>
              <a:t>, daima sisteme giren toplam öz en miktarı olan </a:t>
            </a:r>
            <a:r>
              <a:rPr lang="tr-TR" sz="2800" b="1" dirty="0">
                <a:solidFill>
                  <a:srgbClr val="FF0000"/>
                </a:solidFill>
              </a:rPr>
              <a:t>60,61 kg'a </a:t>
            </a:r>
            <a:r>
              <a:rPr lang="tr-TR" sz="2800" b="1" dirty="0"/>
              <a:t>eşittir.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noktada artık genel kütle denkliğine ilişkin döküm, odaya konabilir. </a:t>
            </a:r>
          </a:p>
        </p:txBody>
      </p:sp>
    </p:spTree>
    <p:extLst>
      <p:ext uri="{BB962C8B-B14F-4D97-AF65-F5344CB8AC3E}">
        <p14:creationId xmlns:p14="http://schemas.microsoft.com/office/powerpoint/2010/main" val="281310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807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b="1" dirty="0"/>
              <a:t>GENEL KÜTLE DENKLİĞİ 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b="1" dirty="0"/>
              <a:t>Kütle denkliğinin dayandırılacağı baz : 100 kg soya fasulyesi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790" y="1196752"/>
            <a:ext cx="8714392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7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3.40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tr-TR" sz="2800" b="1" dirty="0"/>
              <a:t>Bir işletmede %38 oranında yağ içeren bir ham maddeden </a:t>
            </a:r>
            <a:r>
              <a:rPr lang="tr-TR" sz="2800" b="1" dirty="0">
                <a:solidFill>
                  <a:srgbClr val="00B050"/>
                </a:solidFill>
              </a:rPr>
              <a:t>1 </a:t>
            </a:r>
            <a:r>
              <a:rPr lang="tr-TR" sz="2800" b="1" dirty="0" err="1">
                <a:solidFill>
                  <a:srgbClr val="00B050"/>
                </a:solidFill>
              </a:rPr>
              <a:t>h'te</a:t>
            </a:r>
            <a:r>
              <a:rPr lang="tr-TR" sz="2800" b="1" dirty="0">
                <a:solidFill>
                  <a:srgbClr val="00B050"/>
                </a:solidFill>
              </a:rPr>
              <a:t> 1 ton </a:t>
            </a:r>
            <a:r>
              <a:rPr lang="tr-TR" sz="2800" b="1" dirty="0"/>
              <a:t>işlenerek, yağ </a:t>
            </a:r>
            <a:r>
              <a:rPr lang="tr-TR" sz="2800" b="1" dirty="0" err="1"/>
              <a:t>ekstrakte</a:t>
            </a:r>
            <a:r>
              <a:rPr lang="tr-TR" sz="2800" b="1" dirty="0"/>
              <a:t> edilmektedir. </a:t>
            </a: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tr-TR" sz="2800" b="1" dirty="0"/>
              <a:t>Ekstraksiyon sonunda elde edilen "</a:t>
            </a:r>
            <a:r>
              <a:rPr lang="tr-TR" sz="2800" b="1" dirty="0">
                <a:solidFill>
                  <a:srgbClr val="00B0F0"/>
                </a:solidFill>
              </a:rPr>
              <a:t>yağ ve </a:t>
            </a:r>
            <a:r>
              <a:rPr lang="tr-TR" sz="2800" b="1" dirty="0" err="1">
                <a:solidFill>
                  <a:srgbClr val="00B0F0"/>
                </a:solidFill>
              </a:rPr>
              <a:t>çözgenden</a:t>
            </a:r>
            <a:r>
              <a:rPr lang="tr-TR" sz="2800" b="1" dirty="0"/>
              <a:t>" oluşan ve "</a:t>
            </a:r>
            <a:r>
              <a:rPr lang="tr-TR" sz="2800" b="1" dirty="0" err="1"/>
              <a:t>misella</a:t>
            </a:r>
            <a:r>
              <a:rPr lang="tr-TR" sz="2800" b="1" dirty="0"/>
              <a:t>" denilen karışımın </a:t>
            </a:r>
            <a:r>
              <a:rPr lang="tr-TR" sz="2800" b="1" dirty="0">
                <a:solidFill>
                  <a:srgbClr val="FF0000"/>
                </a:solidFill>
              </a:rPr>
              <a:t>%45 oranında yağ </a:t>
            </a:r>
            <a:r>
              <a:rPr lang="tr-TR" sz="2800" b="1" dirty="0"/>
              <a:t>içerdiği saptanmıştır. </a:t>
            </a:r>
          </a:p>
        </p:txBody>
      </p:sp>
    </p:spTree>
    <p:extLst>
      <p:ext uri="{BB962C8B-B14F-4D97-AF65-F5344CB8AC3E}">
        <p14:creationId xmlns:p14="http://schemas.microsoft.com/office/powerpoint/2010/main" val="2922683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Ekstraksiyon sonunda </a:t>
            </a:r>
            <a:r>
              <a:rPr lang="tr-TR" sz="2800" b="1" dirty="0">
                <a:solidFill>
                  <a:srgbClr val="00B0F0"/>
                </a:solidFill>
              </a:rPr>
              <a:t>küspede</a:t>
            </a:r>
            <a:r>
              <a:rPr lang="tr-TR" sz="2800" b="1" dirty="0"/>
              <a:t> kalan yağ ise, </a:t>
            </a:r>
            <a:r>
              <a:rPr lang="tr-TR" sz="2800" b="1" dirty="0">
                <a:solidFill>
                  <a:srgbClr val="FF0000"/>
                </a:solidFill>
              </a:rPr>
              <a:t>ham maddenin içerdiği toplam yağın %3'ü düzeyindedir</a:t>
            </a:r>
            <a:r>
              <a:rPr lang="tr-TR" sz="2800" b="1" dirty="0"/>
              <a:t>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Küspe </a:t>
            </a:r>
            <a:r>
              <a:rPr lang="tr-TR" sz="2800" b="1" dirty="0">
                <a:solidFill>
                  <a:srgbClr val="00B050"/>
                </a:solidFill>
              </a:rPr>
              <a:t>başlangıçtaki çözgenin %4'ünü </a:t>
            </a:r>
            <a:r>
              <a:rPr lang="tr-TR" sz="2800" b="1" dirty="0"/>
              <a:t>içermektedir.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göre;</a:t>
            </a:r>
            <a:endParaRPr lang="en-US" sz="2800" b="1" dirty="0"/>
          </a:p>
          <a:p>
            <a:pPr marL="542925" indent="-542925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a) 18 h süresince yapılacak </a:t>
            </a:r>
            <a:r>
              <a:rPr lang="tr-TR" sz="2800" b="1" dirty="0" err="1"/>
              <a:t>ekstraksiyon</a:t>
            </a:r>
            <a:r>
              <a:rPr lang="tr-TR" sz="2800" b="1" dirty="0"/>
              <a:t> işlemi için. gerekli </a:t>
            </a:r>
            <a:r>
              <a:rPr lang="tr-TR" sz="2800" b="1" dirty="0" err="1"/>
              <a:t>çözgen</a:t>
            </a:r>
            <a:r>
              <a:rPr lang="tr-TR" sz="2800" b="1" dirty="0"/>
              <a:t> miktarını, </a:t>
            </a:r>
            <a:endParaRPr lang="en-US" sz="2800" b="1" dirty="0"/>
          </a:p>
          <a:p>
            <a:pPr marL="449263" indent="-44926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b) </a:t>
            </a:r>
            <a:r>
              <a:rPr lang="tr-TR" sz="2800" b="1" dirty="0" err="1"/>
              <a:t>Ekstraksiyon</a:t>
            </a:r>
            <a:r>
              <a:rPr lang="tr-TR" sz="2800" b="1" dirty="0"/>
              <a:t> sonunda geride kalan küspe miktarını hesaplayınız.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5658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 marL="449263" indent="-449263">
              <a:lnSpc>
                <a:spcPct val="150000"/>
              </a:lnSpc>
              <a:buNone/>
            </a:pP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1334279" y="5734553"/>
            <a:ext cx="9603642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347788" indent="-1347788"/>
            <a:r>
              <a:rPr lang="tr-TR" dirty="0"/>
              <a:t>Şekil 3.33 Yağlı bir ham maddeden yağın </a:t>
            </a:r>
            <a:r>
              <a:rPr lang="tr-TR" dirty="0" err="1"/>
              <a:t>ekstraksiyonunda</a:t>
            </a:r>
            <a:r>
              <a:rPr lang="tr-TR" dirty="0"/>
              <a:t> madde akış diyagramı.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FF0000"/>
                </a:solidFill>
              </a:rPr>
              <a:t>Çözüm</a:t>
            </a:r>
            <a:endParaRPr lang="tr-TR" dirty="0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F1BAEB1C-DB80-4B05-99C3-90761326D041}"/>
              </a:ext>
            </a:extLst>
          </p:cNvPr>
          <p:cNvSpPr/>
          <p:nvPr/>
        </p:nvSpPr>
        <p:spPr>
          <a:xfrm>
            <a:off x="4654252" y="3140968"/>
            <a:ext cx="2808312" cy="158417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Ekstraktör</a:t>
            </a:r>
            <a:endParaRPr lang="tr-TR" dirty="0">
              <a:solidFill>
                <a:schemeClr val="tx2"/>
              </a:solidFill>
            </a:endParaRPr>
          </a:p>
        </p:txBody>
      </p:sp>
      <p:cxnSp>
        <p:nvCxnSpPr>
          <p:cNvPr id="17" name="Straight Arrow Connector 6">
            <a:extLst>
              <a:ext uri="{FF2B5EF4-FFF2-40B4-BE49-F238E27FC236}">
                <a16:creationId xmlns:a16="http://schemas.microsoft.com/office/drawing/2014/main" id="{31A23603-75B3-4B47-884C-3FB54CE80AD8}"/>
              </a:ext>
            </a:extLst>
          </p:cNvPr>
          <p:cNvCxnSpPr/>
          <p:nvPr/>
        </p:nvCxnSpPr>
        <p:spPr>
          <a:xfrm>
            <a:off x="7462564" y="4437112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9">
            <a:extLst>
              <a:ext uri="{FF2B5EF4-FFF2-40B4-BE49-F238E27FC236}">
                <a16:creationId xmlns:a16="http://schemas.microsoft.com/office/drawing/2014/main" id="{C9BF3901-6674-4771-A960-146F04ABE345}"/>
              </a:ext>
            </a:extLst>
          </p:cNvPr>
          <p:cNvCxnSpPr/>
          <p:nvPr/>
        </p:nvCxnSpPr>
        <p:spPr>
          <a:xfrm flipH="1">
            <a:off x="2782044" y="3315973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1">
            <a:extLst>
              <a:ext uri="{FF2B5EF4-FFF2-40B4-BE49-F238E27FC236}">
                <a16:creationId xmlns:a16="http://schemas.microsoft.com/office/drawing/2014/main" id="{5B637169-5805-4CF8-B63C-30CA5F9A248B}"/>
              </a:ext>
            </a:extLst>
          </p:cNvPr>
          <p:cNvSpPr/>
          <p:nvPr/>
        </p:nvSpPr>
        <p:spPr>
          <a:xfrm>
            <a:off x="9471395" y="4149080"/>
            <a:ext cx="1598515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R, </a:t>
            </a:r>
            <a:r>
              <a:rPr lang="tr-TR" dirty="0" err="1">
                <a:solidFill>
                  <a:schemeClr val="tx2"/>
                </a:solidFill>
              </a:rPr>
              <a:t>Rafinat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08756F77-57B3-452A-9480-5A5074B76531}"/>
              </a:ext>
            </a:extLst>
          </p:cNvPr>
          <p:cNvSpPr/>
          <p:nvPr/>
        </p:nvSpPr>
        <p:spPr>
          <a:xfrm>
            <a:off x="1219538" y="3068960"/>
            <a:ext cx="1624163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E, </a:t>
            </a:r>
            <a:r>
              <a:rPr lang="tr-TR" dirty="0" err="1">
                <a:solidFill>
                  <a:schemeClr val="tx2"/>
                </a:solidFill>
              </a:rPr>
              <a:t>Ekstrakt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26" name="Rectangle 17">
            <a:extLst>
              <a:ext uri="{FF2B5EF4-FFF2-40B4-BE49-F238E27FC236}">
                <a16:creationId xmlns:a16="http://schemas.microsoft.com/office/drawing/2014/main" id="{65EF2A82-FAAB-4E6A-860F-F528B8929503}"/>
              </a:ext>
            </a:extLst>
          </p:cNvPr>
          <p:cNvSpPr/>
          <p:nvPr/>
        </p:nvSpPr>
        <p:spPr>
          <a:xfrm>
            <a:off x="1117309" y="2068256"/>
            <a:ext cx="4473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ey</a:t>
            </a:r>
            <a:r>
              <a:rPr lang="tr-TR" dirty="0">
                <a:solidFill>
                  <a:schemeClr val="tx2"/>
                </a:solidFill>
              </a:rPr>
              <a:t>=%45</a:t>
            </a:r>
          </a:p>
          <a:p>
            <a:r>
              <a:rPr lang="tr-TR" dirty="0" err="1">
                <a:solidFill>
                  <a:schemeClr val="tx2"/>
                </a:solidFill>
              </a:rPr>
              <a:t>Ekstrakttaki</a:t>
            </a:r>
            <a:r>
              <a:rPr lang="tr-TR" dirty="0">
                <a:solidFill>
                  <a:schemeClr val="tx2"/>
                </a:solidFill>
              </a:rPr>
              <a:t> yağın kütle kesri</a:t>
            </a:r>
            <a:endParaRPr lang="tr-TR" baseline="-25000" dirty="0">
              <a:solidFill>
                <a:schemeClr val="tx2"/>
              </a:solidFill>
            </a:endParaRPr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A28A10C4-1D47-4D6F-9F27-349F57F97962}"/>
              </a:ext>
            </a:extLst>
          </p:cNvPr>
          <p:cNvSpPr/>
          <p:nvPr/>
        </p:nvSpPr>
        <p:spPr>
          <a:xfrm>
            <a:off x="7571574" y="4451806"/>
            <a:ext cx="37996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        </a:t>
            </a:r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ry</a:t>
            </a:r>
            <a:endParaRPr lang="tr-TR" baseline="-25000" dirty="0">
              <a:solidFill>
                <a:schemeClr val="tx2"/>
              </a:solidFill>
            </a:endParaRPr>
          </a:p>
          <a:p>
            <a:r>
              <a:rPr lang="tr-TR" dirty="0" err="1">
                <a:solidFill>
                  <a:schemeClr val="tx2"/>
                </a:solidFill>
              </a:rPr>
              <a:t>Rafinattaki</a:t>
            </a:r>
            <a:r>
              <a:rPr lang="tr-TR" dirty="0">
                <a:solidFill>
                  <a:schemeClr val="tx2"/>
                </a:solidFill>
              </a:rPr>
              <a:t> </a:t>
            </a:r>
            <a:r>
              <a:rPr lang="tr-TR" dirty="0" err="1">
                <a:solidFill>
                  <a:schemeClr val="tx2"/>
                </a:solidFill>
              </a:rPr>
              <a:t>çözgenin</a:t>
            </a:r>
            <a:r>
              <a:rPr lang="tr-TR" dirty="0">
                <a:solidFill>
                  <a:schemeClr val="tx2"/>
                </a:solidFill>
              </a:rPr>
              <a:t> miktarı (Ç x %4)</a:t>
            </a:r>
          </a:p>
        </p:txBody>
      </p:sp>
      <p:cxnSp>
        <p:nvCxnSpPr>
          <p:cNvPr id="29" name="Straight Arrow Connector 20">
            <a:extLst>
              <a:ext uri="{FF2B5EF4-FFF2-40B4-BE49-F238E27FC236}">
                <a16:creationId xmlns:a16="http://schemas.microsoft.com/office/drawing/2014/main" id="{AD80AB05-1264-42A0-A073-382359A455FC}"/>
              </a:ext>
            </a:extLst>
          </p:cNvPr>
          <p:cNvCxnSpPr/>
          <p:nvPr/>
        </p:nvCxnSpPr>
        <p:spPr>
          <a:xfrm>
            <a:off x="2782044" y="4444951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1">
            <a:extLst>
              <a:ext uri="{FF2B5EF4-FFF2-40B4-BE49-F238E27FC236}">
                <a16:creationId xmlns:a16="http://schemas.microsoft.com/office/drawing/2014/main" id="{3A2D6DE7-A2D5-4B37-B2A9-25A3CCBC78A3}"/>
              </a:ext>
            </a:extLst>
          </p:cNvPr>
          <p:cNvSpPr/>
          <p:nvPr/>
        </p:nvSpPr>
        <p:spPr>
          <a:xfrm>
            <a:off x="682531" y="4203828"/>
            <a:ext cx="269817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F, Materyal (Katı)</a:t>
            </a:r>
          </a:p>
        </p:txBody>
      </p:sp>
      <p:sp>
        <p:nvSpPr>
          <p:cNvPr id="31" name="Rectangle 22">
            <a:extLst>
              <a:ext uri="{FF2B5EF4-FFF2-40B4-BE49-F238E27FC236}">
                <a16:creationId xmlns:a16="http://schemas.microsoft.com/office/drawing/2014/main" id="{DF3C7431-D6ED-4C5A-98B4-5A8727EC5825}"/>
              </a:ext>
            </a:extLst>
          </p:cNvPr>
          <p:cNvSpPr/>
          <p:nvPr/>
        </p:nvSpPr>
        <p:spPr>
          <a:xfrm>
            <a:off x="682531" y="4659422"/>
            <a:ext cx="32341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F=1000 kg/h</a:t>
            </a:r>
          </a:p>
          <a:p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fy</a:t>
            </a:r>
            <a:r>
              <a:rPr lang="tr-TR" dirty="0">
                <a:solidFill>
                  <a:schemeClr val="tx2"/>
                </a:solidFill>
              </a:rPr>
              <a:t>=%38</a:t>
            </a:r>
          </a:p>
        </p:txBody>
      </p:sp>
      <p:cxnSp>
        <p:nvCxnSpPr>
          <p:cNvPr id="32" name="Straight Arrow Connector 23">
            <a:extLst>
              <a:ext uri="{FF2B5EF4-FFF2-40B4-BE49-F238E27FC236}">
                <a16:creationId xmlns:a16="http://schemas.microsoft.com/office/drawing/2014/main" id="{99C32728-1AEF-411E-86CA-68CF6CA20C93}"/>
              </a:ext>
            </a:extLst>
          </p:cNvPr>
          <p:cNvCxnSpPr/>
          <p:nvPr/>
        </p:nvCxnSpPr>
        <p:spPr>
          <a:xfrm flipH="1">
            <a:off x="7462564" y="3389022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4">
            <a:extLst>
              <a:ext uri="{FF2B5EF4-FFF2-40B4-BE49-F238E27FC236}">
                <a16:creationId xmlns:a16="http://schemas.microsoft.com/office/drawing/2014/main" id="{C9FFC40C-27A6-479F-B7E9-E8D51D137B1B}"/>
              </a:ext>
            </a:extLst>
          </p:cNvPr>
          <p:cNvSpPr/>
          <p:nvPr/>
        </p:nvSpPr>
        <p:spPr>
          <a:xfrm>
            <a:off x="9485575" y="3215389"/>
            <a:ext cx="1782860" cy="4616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Ç, Çözgen</a:t>
            </a:r>
          </a:p>
        </p:txBody>
      </p:sp>
    </p:spTree>
    <p:extLst>
      <p:ext uri="{BB962C8B-B14F-4D97-AF65-F5344CB8AC3E}">
        <p14:creationId xmlns:p14="http://schemas.microsoft.com/office/powerpoint/2010/main" val="4149213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Çözüme, </a:t>
            </a:r>
            <a:r>
              <a:rPr lang="tr-TR" sz="2800" b="1" dirty="0">
                <a:solidFill>
                  <a:srgbClr val="00B0F0"/>
                </a:solidFill>
              </a:rPr>
              <a:t>toplam kütle denkliği </a:t>
            </a:r>
            <a:r>
              <a:rPr lang="tr-TR" sz="2800" b="1" dirty="0"/>
              <a:t>ve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>
                <a:solidFill>
                  <a:srgbClr val="00B050"/>
                </a:solidFill>
              </a:rPr>
              <a:t>bileşenlerin kütle denkliği </a:t>
            </a:r>
            <a:r>
              <a:rPr lang="tr-TR" sz="2800" b="1" dirty="0"/>
              <a:t>eşitliklerinin düzenlenmesiyle ulaşılır 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00B0F0"/>
                </a:solidFill>
              </a:rPr>
              <a:t>Toplam kütle denkliği</a:t>
            </a:r>
            <a:endParaRPr lang="en-US" sz="2800" b="1" dirty="0">
              <a:solidFill>
                <a:srgbClr val="00B0F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F + Ç = E + R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1000 + Ç = E + R</a:t>
            </a:r>
            <a:endParaRPr lang="en-US" sz="2800" b="1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32433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a) </a:t>
            </a:r>
            <a:r>
              <a:rPr lang="tr-TR" sz="2800" b="1" dirty="0">
                <a:solidFill>
                  <a:srgbClr val="00B050"/>
                </a:solidFill>
              </a:rPr>
              <a:t>Yağ denkliğini </a:t>
            </a:r>
            <a:r>
              <a:rPr lang="tr-TR" sz="2800" b="1" dirty="0"/>
              <a:t>elde etmek için öncelikle "</a:t>
            </a:r>
            <a:r>
              <a:rPr lang="tr-TR" sz="2800" b="1" dirty="0">
                <a:solidFill>
                  <a:srgbClr val="FF0000"/>
                </a:solidFill>
              </a:rPr>
              <a:t>ham </a:t>
            </a:r>
            <a:r>
              <a:rPr lang="tr-TR" sz="2800" b="1" dirty="0" err="1">
                <a:solidFill>
                  <a:srgbClr val="FF0000"/>
                </a:solidFill>
              </a:rPr>
              <a:t>madedeki</a:t>
            </a:r>
            <a:r>
              <a:rPr lang="tr-TR" sz="2800" b="1" dirty="0">
                <a:solidFill>
                  <a:srgbClr val="FF0000"/>
                </a:solidFill>
              </a:rPr>
              <a:t> yağ miktarı</a:t>
            </a:r>
            <a:r>
              <a:rPr lang="tr-TR" sz="2800" b="1" dirty="0"/>
              <a:t>" ve "</a:t>
            </a:r>
            <a:r>
              <a:rPr lang="tr-TR" sz="2800" b="1" dirty="0">
                <a:solidFill>
                  <a:srgbClr val="00B0F0"/>
                </a:solidFill>
              </a:rPr>
              <a:t>küspede kalan yağ miktarı</a:t>
            </a:r>
            <a:r>
              <a:rPr lang="tr-TR" sz="2800" b="1" dirty="0"/>
              <a:t>" hesaplanmalıdır. 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F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fy</a:t>
            </a:r>
            <a:r>
              <a:rPr lang="tr-TR" sz="2800" b="1" dirty="0"/>
              <a:t>) + 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= </a:t>
            </a:r>
            <a:r>
              <a:rPr lang="tr-TR" sz="2800" b="1" dirty="0">
                <a:solidFill>
                  <a:srgbClr val="FF0000"/>
                </a:solidFill>
              </a:rPr>
              <a:t>E</a:t>
            </a:r>
            <a:r>
              <a:rPr lang="tr-TR" sz="2800" b="1" dirty="0"/>
              <a:t>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ey</a:t>
            </a:r>
            <a:r>
              <a:rPr lang="tr-TR" sz="2800" b="1" dirty="0"/>
              <a:t>) +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      	(7.4)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Ham madde F = 1000 kg, Yağ oranı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fy</a:t>
            </a:r>
            <a:r>
              <a:rPr lang="tr-TR" sz="2800" b="1" baseline="-25000" dirty="0"/>
              <a:t> </a:t>
            </a:r>
            <a:r>
              <a:rPr lang="tr-TR" sz="2800" b="1" dirty="0"/>
              <a:t>=0,38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Ham maddede bulunan </a:t>
            </a:r>
            <a:r>
              <a:rPr lang="tr-TR" sz="2800" b="1" dirty="0">
                <a:solidFill>
                  <a:srgbClr val="00B0F0"/>
                </a:solidFill>
              </a:rPr>
              <a:t>yağ miktarı </a:t>
            </a:r>
            <a:r>
              <a:rPr lang="tr-TR" sz="2800" b="1" dirty="0"/>
              <a:t>= F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fy</a:t>
            </a:r>
            <a:r>
              <a:rPr lang="tr-TR" sz="2800" b="1" dirty="0"/>
              <a:t>)= 1000 (0.38) = </a:t>
            </a:r>
            <a:r>
              <a:rPr lang="tr-TR" sz="2800" b="1" dirty="0">
                <a:solidFill>
                  <a:srgbClr val="FF0000"/>
                </a:solidFill>
              </a:rPr>
              <a:t>380 kg/h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3665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1777</Words>
  <Application>Microsoft Office PowerPoint</Application>
  <PresentationFormat>Özel</PresentationFormat>
  <Paragraphs>267</Paragraphs>
  <Slides>44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48" baseType="lpstr">
      <vt:lpstr>Arial</vt:lpstr>
      <vt:lpstr>Cambria Math</vt:lpstr>
      <vt:lpstr>Century Gothic</vt:lpstr>
      <vt:lpstr>Books 16x9</vt:lpstr>
      <vt:lpstr>GDM 302  Temel İşlemler II Ekstraksyon 2  2018-2019</vt:lpstr>
      <vt:lpstr>Bu Hafta</vt:lpstr>
      <vt:lpstr>Özet</vt:lpstr>
      <vt:lpstr>PowerPoint Sunusu</vt:lpstr>
      <vt:lpstr>Örnek 3.40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7.3</vt:lpstr>
      <vt:lpstr>PowerPoint Sunusu</vt:lpstr>
      <vt:lpstr>PowerPoint Sunusu</vt:lpstr>
      <vt:lpstr>Çözüm </vt:lpstr>
      <vt:lpstr>PowerPoint Sunusu</vt:lpstr>
      <vt:lpstr>PowerPoint Sunusu</vt:lpstr>
      <vt:lpstr>PowerPoint Sunusu</vt:lpstr>
      <vt:lpstr>PowerPoint Sunusu</vt:lpstr>
      <vt:lpstr>EKSTRAKSİYON SİSTEMİNİN ÜÇGEN DİYAGRAM İLE TANIMI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AŞAMA SAYISININ HESAPLANMASI</vt:lpstr>
      <vt:lpstr>PowerPoint Sunusu</vt:lpstr>
      <vt:lpstr>Örnek 7.1</vt:lpstr>
      <vt:lpstr>PowerPoint Sunusu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2019-03-28T06:52:47Z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