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57"/>
  </p:notesMasterIdLst>
  <p:handoutMasterIdLst>
    <p:handoutMasterId r:id="rId58"/>
  </p:handoutMasterIdLst>
  <p:sldIdLst>
    <p:sldId id="264" r:id="rId3"/>
    <p:sldId id="265" r:id="rId4"/>
    <p:sldId id="419" r:id="rId5"/>
    <p:sldId id="421" r:id="rId6"/>
    <p:sldId id="422" r:id="rId7"/>
    <p:sldId id="423" r:id="rId8"/>
    <p:sldId id="424" r:id="rId9"/>
    <p:sldId id="425" r:id="rId10"/>
    <p:sldId id="426" r:id="rId11"/>
    <p:sldId id="427" r:id="rId12"/>
    <p:sldId id="428" r:id="rId13"/>
    <p:sldId id="429" r:id="rId14"/>
    <p:sldId id="430" r:id="rId15"/>
    <p:sldId id="431" r:id="rId16"/>
    <p:sldId id="432" r:id="rId17"/>
    <p:sldId id="433" r:id="rId18"/>
    <p:sldId id="434" r:id="rId19"/>
    <p:sldId id="435" r:id="rId20"/>
    <p:sldId id="436" r:id="rId21"/>
    <p:sldId id="437" r:id="rId22"/>
    <p:sldId id="342" r:id="rId23"/>
    <p:sldId id="454" r:id="rId24"/>
    <p:sldId id="343" r:id="rId25"/>
    <p:sldId id="344" r:id="rId26"/>
    <p:sldId id="345" r:id="rId27"/>
    <p:sldId id="346" r:id="rId28"/>
    <p:sldId id="347" r:id="rId29"/>
    <p:sldId id="348" r:id="rId30"/>
    <p:sldId id="350" r:id="rId31"/>
    <p:sldId id="398" r:id="rId32"/>
    <p:sldId id="351" r:id="rId33"/>
    <p:sldId id="352" r:id="rId34"/>
    <p:sldId id="353" r:id="rId35"/>
    <p:sldId id="355" r:id="rId36"/>
    <p:sldId id="354" r:id="rId37"/>
    <p:sldId id="406" r:id="rId38"/>
    <p:sldId id="356" r:id="rId39"/>
    <p:sldId id="357" r:id="rId40"/>
    <p:sldId id="358" r:id="rId41"/>
    <p:sldId id="360" r:id="rId42"/>
    <p:sldId id="362" r:id="rId43"/>
    <p:sldId id="368" r:id="rId44"/>
    <p:sldId id="369" r:id="rId45"/>
    <p:sldId id="370" r:id="rId46"/>
    <p:sldId id="407" r:id="rId47"/>
    <p:sldId id="438" r:id="rId48"/>
    <p:sldId id="451" r:id="rId49"/>
    <p:sldId id="453" r:id="rId50"/>
    <p:sldId id="452" r:id="rId51"/>
    <p:sldId id="409" r:id="rId52"/>
    <p:sldId id="410" r:id="rId53"/>
    <p:sldId id="411" r:id="rId54"/>
    <p:sldId id="412" r:id="rId55"/>
    <p:sldId id="413" r:id="rId56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69" d="100"/>
          <a:sy n="69" d="100"/>
        </p:scale>
        <p:origin x="696" y="6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3/8/2019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3/8/2019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3/8/2019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3/8/2019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3/8/2019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3/8/2019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3/8/2019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 err="1">
                <a:solidFill>
                  <a:srgbClr val="FF0000"/>
                </a:solidFill>
              </a:rPr>
              <a:t>Ekstraksyon</a:t>
            </a:r>
            <a:r>
              <a:rPr lang="tr-TR" sz="4400" dirty="0">
                <a:solidFill>
                  <a:srgbClr val="FF0000"/>
                </a:solidFill>
              </a:rPr>
              <a:t> 2</a:t>
            </a:r>
            <a:r>
              <a:rPr lang="tr-TR" sz="4400">
                <a:solidFill>
                  <a:srgbClr val="FF0000"/>
                </a:solidFill>
              </a:rPr>
              <a:t>	</a:t>
            </a:r>
            <a:r>
              <a:rPr lang="tr-TR" sz="4400" dirty="0">
                <a:solidFill>
                  <a:srgbClr val="FF0000"/>
                </a:solidFill>
              </a:rPr>
              <a:t>	 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Parçacıkların boyutu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Katıdan sıvıya </a:t>
            </a:r>
            <a:r>
              <a:rPr lang="tr-TR" sz="2800" b="1" dirty="0" err="1"/>
              <a:t>ekstraksiyonda</a:t>
            </a:r>
            <a:r>
              <a:rPr lang="tr-TR" sz="2800" b="1" dirty="0"/>
              <a:t> önemli rolü olan bu faktör, çok yönlü etkilere sahiptir.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Küçük katı parçacıklar</a:t>
            </a:r>
            <a:r>
              <a:rPr lang="tr-TR" sz="2800" b="1" dirty="0"/>
              <a:t>, katı ile çözgen arasında </a:t>
            </a:r>
            <a:r>
              <a:rPr lang="tr-TR" sz="2800" b="1" dirty="0">
                <a:solidFill>
                  <a:srgbClr val="FF0000"/>
                </a:solidFill>
              </a:rPr>
              <a:t>geniş bir ara yüzey</a:t>
            </a:r>
            <a:r>
              <a:rPr lang="tr-TR" sz="2800" b="1" dirty="0"/>
              <a:t> oluşmasını sağlamak suretiyle çözünenin, </a:t>
            </a:r>
            <a:r>
              <a:rPr lang="tr-TR" sz="2800" b="1" dirty="0" err="1"/>
              <a:t>çözgene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transfer hızının yükselmesine </a:t>
            </a:r>
            <a:r>
              <a:rPr lang="tr-TR" sz="2800" b="1" dirty="0"/>
              <a:t>yol açmaktadır. </a:t>
            </a:r>
          </a:p>
        </p:txBody>
      </p:sp>
    </p:spTree>
    <p:extLst>
      <p:ext uri="{BB962C8B-B14F-4D97-AF65-F5344CB8AC3E}">
        <p14:creationId xmlns:p14="http://schemas.microsoft.com/office/powerpoint/2010/main" val="8855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76753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Ayrıca </a:t>
            </a:r>
            <a:r>
              <a:rPr lang="tr-TR" sz="2800" b="1" dirty="0">
                <a:solidFill>
                  <a:srgbClr val="7030A0"/>
                </a:solidFill>
              </a:rPr>
              <a:t>çözünenin</a:t>
            </a:r>
            <a:r>
              <a:rPr lang="tr-TR" sz="2800" b="1" dirty="0"/>
              <a:t> parçacık içinden </a:t>
            </a:r>
            <a:r>
              <a:rPr lang="tr-TR" sz="2800" b="1" dirty="0">
                <a:solidFill>
                  <a:srgbClr val="00B050"/>
                </a:solidFill>
              </a:rPr>
              <a:t>parçacık yüzeyine </a:t>
            </a:r>
            <a:r>
              <a:rPr lang="tr-TR" sz="2800" b="1" dirty="0"/>
              <a:t>ulaşması için, </a:t>
            </a:r>
            <a:r>
              <a:rPr lang="tr-TR" sz="2800" b="1" dirty="0">
                <a:solidFill>
                  <a:srgbClr val="FF0000"/>
                </a:solidFill>
              </a:rPr>
              <a:t>kat etmesi gereken yolun kısalması </a:t>
            </a:r>
            <a:r>
              <a:rPr lang="tr-TR" sz="2800" b="1" dirty="0"/>
              <a:t>nedeniyle de, </a:t>
            </a:r>
            <a:r>
              <a:rPr lang="tr-TR" sz="2800" b="1" dirty="0">
                <a:solidFill>
                  <a:srgbClr val="00B0F0"/>
                </a:solidFill>
              </a:rPr>
              <a:t>küçük parçacıklarda ekstraksiyon hızı yükselmektedir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Bununla birlikte </a:t>
            </a:r>
            <a:r>
              <a:rPr lang="tr-TR" sz="2800" b="1" dirty="0">
                <a:solidFill>
                  <a:srgbClr val="00B050"/>
                </a:solidFill>
              </a:rPr>
              <a:t>aşırı küçük parçacıklar</a:t>
            </a:r>
            <a:r>
              <a:rPr lang="tr-TR" sz="2800" b="1" dirty="0"/>
              <a:t>, çözgen </a:t>
            </a:r>
            <a:r>
              <a:rPr lang="tr-TR" sz="2800" b="1" dirty="0">
                <a:solidFill>
                  <a:srgbClr val="00B0F0"/>
                </a:solidFill>
              </a:rPr>
              <a:t>hareketinin sınırlanmasına </a:t>
            </a:r>
            <a:r>
              <a:rPr lang="tr-TR" sz="2800" b="1" dirty="0"/>
              <a:t>neden olmakta ve böylece ekstraksiyon hızında </a:t>
            </a:r>
            <a:r>
              <a:rPr lang="tr-TR" sz="2800" b="1" dirty="0">
                <a:solidFill>
                  <a:srgbClr val="00B050"/>
                </a:solidFill>
              </a:rPr>
              <a:t>yavaşlama </a:t>
            </a:r>
            <a:r>
              <a:rPr lang="tr-TR" sz="2800" b="1" dirty="0"/>
              <a:t>ortaya çıkmaktadır. </a:t>
            </a:r>
          </a:p>
        </p:txBody>
      </p:sp>
    </p:spTree>
    <p:extLst>
      <p:ext uri="{BB962C8B-B14F-4D97-AF65-F5344CB8AC3E}">
        <p14:creationId xmlns:p14="http://schemas.microsoft.com/office/powerpoint/2010/main" val="116822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695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Buna ek olarak, </a:t>
            </a:r>
            <a:r>
              <a:rPr lang="tr-TR" sz="2800" b="1" dirty="0" err="1"/>
              <a:t>ekstrakta</a:t>
            </a:r>
            <a:r>
              <a:rPr lang="tr-TR" sz="2800" b="1" dirty="0"/>
              <a:t> karışan </a:t>
            </a:r>
            <a:r>
              <a:rPr lang="tr-TR" sz="2800" b="1" dirty="0">
                <a:solidFill>
                  <a:srgbClr val="C00000"/>
                </a:solidFill>
              </a:rPr>
              <a:t>küçük parçacıkların </a:t>
            </a:r>
            <a:r>
              <a:rPr lang="tr-TR" sz="2800" b="1" dirty="0"/>
              <a:t>daha sonraki aşamada </a:t>
            </a:r>
            <a:r>
              <a:rPr lang="tr-TR" sz="2800" b="1" dirty="0" err="1">
                <a:solidFill>
                  <a:srgbClr val="00B050"/>
                </a:solidFill>
              </a:rPr>
              <a:t>ekstraktan</a:t>
            </a:r>
            <a:r>
              <a:rPr lang="tr-TR" sz="2800" b="1" dirty="0">
                <a:solidFill>
                  <a:srgbClr val="00B050"/>
                </a:solidFill>
              </a:rPr>
              <a:t> ayrılmasında </a:t>
            </a:r>
            <a:r>
              <a:rPr lang="tr-TR" sz="2800" b="1" dirty="0"/>
              <a:t>sorunlar doğmaktadır.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Bütün bu nedenlerle </a:t>
            </a:r>
            <a:r>
              <a:rPr lang="tr-TR" sz="2800" b="1" dirty="0">
                <a:solidFill>
                  <a:srgbClr val="00B050"/>
                </a:solidFill>
              </a:rPr>
              <a:t>parçacık iriliğinin belli bir boyutun altına düşmemesine </a:t>
            </a:r>
            <a:r>
              <a:rPr lang="tr-TR" sz="2800" b="1" dirty="0"/>
              <a:t>özen gösterilmektedir. </a:t>
            </a:r>
          </a:p>
        </p:txBody>
      </p:sp>
    </p:spTree>
    <p:extLst>
      <p:ext uri="{BB962C8B-B14F-4D97-AF65-F5344CB8AC3E}">
        <p14:creationId xmlns:p14="http://schemas.microsoft.com/office/powerpoint/2010/main" val="41200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695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soya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toz halinde öğütülme yerine </a:t>
            </a:r>
            <a:r>
              <a:rPr lang="tr-TR" sz="2800" b="1" dirty="0">
                <a:solidFill>
                  <a:srgbClr val="FF0000"/>
                </a:solidFill>
              </a:rPr>
              <a:t>kaba parçacıklar </a:t>
            </a:r>
            <a:r>
              <a:rPr lang="tr-TR" sz="2800" b="1" dirty="0"/>
              <a:t>haline veya endüstride yapıldığı gibi daha çok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ince pulcuklar </a:t>
            </a:r>
            <a:r>
              <a:rPr lang="tr-TR" sz="2800" b="1" dirty="0"/>
              <a:t>haline getirilmektedir.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Hatta merdaneler arasında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pulcuk haline getirmeyi kolaylaştırmak </a:t>
            </a:r>
            <a:r>
              <a:rPr lang="tr-TR" sz="2800" b="1" dirty="0"/>
              <a:t>için soya fasulyeleri önce, </a:t>
            </a:r>
            <a:r>
              <a:rPr lang="tr-TR" sz="2800" b="1" dirty="0">
                <a:solidFill>
                  <a:srgbClr val="FF0000"/>
                </a:solidFill>
              </a:rPr>
              <a:t>belli bir nem düzeyine</a:t>
            </a:r>
            <a:r>
              <a:rPr lang="tr-TR" sz="2800" b="1" dirty="0"/>
              <a:t> getirilerek işleme hazırlanmaktadır. </a:t>
            </a:r>
          </a:p>
        </p:txBody>
      </p:sp>
    </p:spTree>
    <p:extLst>
      <p:ext uri="{BB962C8B-B14F-4D97-AF65-F5344CB8AC3E}">
        <p14:creationId xmlns:p14="http://schemas.microsoft.com/office/powerpoint/2010/main" val="5216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Çözgen ve nitelikleri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60752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/>
              <a:t>Ektraksiyon</a:t>
            </a:r>
            <a:r>
              <a:rPr lang="tr-TR" sz="2800" b="1" dirty="0"/>
              <a:t> için seçilen çözgenin, </a:t>
            </a:r>
            <a:r>
              <a:rPr lang="tr-TR" sz="2800" b="1" dirty="0">
                <a:solidFill>
                  <a:srgbClr val="FF0000"/>
                </a:solidFill>
              </a:rPr>
              <a:t>çözünen için </a:t>
            </a:r>
            <a:r>
              <a:rPr lang="tr-TR" sz="2800" b="1" dirty="0" err="1">
                <a:solidFill>
                  <a:srgbClr val="FF0000"/>
                </a:solidFill>
              </a:rPr>
              <a:t>selektif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(</a:t>
            </a:r>
            <a:r>
              <a:rPr lang="tr-TR" sz="2800" b="1" dirty="0">
                <a:solidFill>
                  <a:srgbClr val="FF0000"/>
                </a:solidFill>
              </a:rPr>
              <a:t>seçici</a:t>
            </a:r>
            <a:r>
              <a:rPr lang="tr-TR" sz="2800" b="1" dirty="0"/>
              <a:t>) olması gerekir.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Bunun anlamı çözgenin, mümkünse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sadece hedeflenen çözüneni </a:t>
            </a:r>
            <a:r>
              <a:rPr lang="tr-TR" sz="2800" b="1" dirty="0"/>
              <a:t>çözündürebilir nitelikte olmasıdır. </a:t>
            </a:r>
          </a:p>
        </p:txBody>
      </p:sp>
    </p:spTree>
    <p:extLst>
      <p:ext uri="{BB962C8B-B14F-4D97-AF65-F5344CB8AC3E}">
        <p14:creationId xmlns:p14="http://schemas.microsoft.com/office/powerpoint/2010/main" val="411495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695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Ayrıca kolaylıkla </a:t>
            </a:r>
            <a:r>
              <a:rPr lang="tr-TR" sz="2800" b="1" dirty="0" err="1"/>
              <a:t>sirküle</a:t>
            </a:r>
            <a:r>
              <a:rPr lang="tr-TR" sz="2800" b="1" dirty="0"/>
              <a:t> edebilmesi için yeterince </a:t>
            </a:r>
            <a:r>
              <a:rPr lang="tr-TR" sz="2800" b="1" dirty="0">
                <a:solidFill>
                  <a:srgbClr val="FF0000"/>
                </a:solidFill>
              </a:rPr>
              <a:t>düşük viskozitede </a:t>
            </a:r>
            <a:r>
              <a:rPr lang="tr-TR" sz="2800" b="1" dirty="0"/>
              <a:t>olmalıdır.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İşlem başlangıcında </a:t>
            </a:r>
            <a:r>
              <a:rPr lang="tr-TR" sz="2800" b="1" dirty="0"/>
              <a:t>genellikle </a:t>
            </a:r>
            <a:r>
              <a:rPr lang="tr-TR" sz="2800" b="1" dirty="0">
                <a:solidFill>
                  <a:srgbClr val="00B050"/>
                </a:solidFill>
              </a:rPr>
              <a:t>saf veya oldukça saf </a:t>
            </a:r>
            <a:r>
              <a:rPr lang="tr-TR" sz="2800" b="1" dirty="0"/>
              <a:t>bir çözgen kullanılmakla birlikte, </a:t>
            </a:r>
            <a:r>
              <a:rPr lang="tr-TR" sz="2800" b="1" dirty="0" err="1"/>
              <a:t>ekstraksiyonun</a:t>
            </a:r>
            <a:r>
              <a:rPr lang="tr-TR" sz="2800" b="1" dirty="0"/>
              <a:t> </a:t>
            </a:r>
            <a:r>
              <a:rPr lang="tr-TR" sz="2800" b="1" dirty="0" err="1"/>
              <a:t>ilerlemesile</a:t>
            </a:r>
            <a:r>
              <a:rPr lang="tr-TR" sz="2800" b="1" dirty="0"/>
              <a:t> </a:t>
            </a:r>
            <a:r>
              <a:rPr lang="tr-TR" sz="2800" b="1" dirty="0" err="1"/>
              <a:t>çözgendeki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çözünen konsantrasyonu yükselir </a:t>
            </a:r>
            <a:r>
              <a:rPr lang="tr-TR" sz="2800" b="1" dirty="0"/>
              <a:t>ve buna paralel olarak ekstraksiyon </a:t>
            </a:r>
            <a:r>
              <a:rPr lang="tr-TR" sz="2800" b="1" dirty="0">
                <a:solidFill>
                  <a:srgbClr val="FF0000"/>
                </a:solidFill>
              </a:rPr>
              <a:t>hızı yavaşlar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152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591155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Bunun nedeni</a:t>
            </a:r>
            <a:r>
              <a:rPr lang="tr-TR" sz="2800" b="1" dirty="0"/>
              <a:t>, çözünen konsantrasyonunun artışına bağlı olarak bir taraftan çözgenin, </a:t>
            </a:r>
            <a:r>
              <a:rPr lang="tr-TR" sz="2800" b="1" dirty="0">
                <a:solidFill>
                  <a:srgbClr val="FF0000"/>
                </a:solidFill>
              </a:rPr>
              <a:t>viskozitesi daha yüksek</a:t>
            </a:r>
            <a:r>
              <a:rPr lang="tr-TR" sz="2800" b="1" dirty="0"/>
              <a:t> bir çözelti haline dönüşmesi, diğer taraftan </a:t>
            </a:r>
            <a:r>
              <a:rPr lang="tr-TR" sz="2800" b="1" dirty="0">
                <a:solidFill>
                  <a:srgbClr val="00B050"/>
                </a:solidFill>
              </a:rPr>
              <a:t>bu çözelti</a:t>
            </a:r>
            <a:r>
              <a:rPr lang="tr-TR" sz="2800" b="1" dirty="0"/>
              <a:t> ile </a:t>
            </a:r>
            <a:r>
              <a:rPr lang="tr-TR" sz="2800" b="1" dirty="0">
                <a:solidFill>
                  <a:srgbClr val="8787E9"/>
                </a:solidFill>
              </a:rPr>
              <a:t>ana materyal </a:t>
            </a:r>
            <a:r>
              <a:rPr lang="tr-TR" sz="2800" b="1" dirty="0"/>
              <a:t>arasındaki çözünen konsantrasyon farkının yani; </a:t>
            </a:r>
            <a:r>
              <a:rPr lang="tr-TR" sz="2800" b="1" dirty="0">
                <a:solidFill>
                  <a:srgbClr val="FF0000"/>
                </a:solidFill>
              </a:rPr>
              <a:t>konsantrasyon </a:t>
            </a:r>
            <a:r>
              <a:rPr lang="tr-TR" sz="2800" b="1" dirty="0" err="1">
                <a:solidFill>
                  <a:srgbClr val="FF0000"/>
                </a:solidFill>
              </a:rPr>
              <a:t>gradientinin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daralmasıdır. </a:t>
            </a:r>
          </a:p>
        </p:txBody>
      </p:sp>
    </p:spTree>
    <p:extLst>
      <p:ext uri="{BB962C8B-B14F-4D97-AF65-F5344CB8AC3E}">
        <p14:creationId xmlns:p14="http://schemas.microsoft.com/office/powerpoint/2010/main" val="306823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695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Diğer taraftan, çözgen öyle seçilmelidir ki; daha sonraki aşamada </a:t>
            </a:r>
            <a:r>
              <a:rPr lang="tr-TR" sz="2800" b="1" dirty="0" err="1"/>
              <a:t>ekstrakttan</a:t>
            </a:r>
            <a:r>
              <a:rPr lang="tr-TR" sz="2800" b="1" dirty="0"/>
              <a:t>, kolaylıkla ve tam olarak örneğin, </a:t>
            </a:r>
            <a:r>
              <a:rPr lang="tr-TR" sz="2800" b="1" dirty="0">
                <a:solidFill>
                  <a:srgbClr val="FF0000"/>
                </a:solidFill>
              </a:rPr>
              <a:t>buharlaştırılarak uzaklaştırılabilsin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1307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Sıcaklık</a:t>
            </a:r>
            <a:endParaRPr lang="tr-TR" sz="36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679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Sıcaklığın yükselmesiyle </a:t>
            </a:r>
            <a:r>
              <a:rPr lang="tr-TR" sz="2800" b="1" dirty="0">
                <a:solidFill>
                  <a:srgbClr val="FF0000"/>
                </a:solidFill>
              </a:rPr>
              <a:t>çözünenin çözü</a:t>
            </a:r>
            <a:r>
              <a:rPr lang="tr-TR" sz="2800" b="1" dirty="0"/>
              <a:t>nürlüğü </a:t>
            </a:r>
            <a:r>
              <a:rPr lang="tr-TR" sz="2800" b="1" dirty="0">
                <a:solidFill>
                  <a:srgbClr val="FF0000"/>
                </a:solidFill>
              </a:rPr>
              <a:t>artmaktadır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Buna bağlı  olarak </a:t>
            </a:r>
            <a:r>
              <a:rPr lang="tr-TR" sz="2800" b="1" dirty="0">
                <a:solidFill>
                  <a:srgbClr val="FF0000"/>
                </a:solidFill>
              </a:rPr>
              <a:t>ekstraksiyon hızı </a:t>
            </a:r>
            <a:r>
              <a:rPr lang="tr-TR" sz="2800" b="1" dirty="0"/>
              <a:t>da yükselmektedir.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Ayrıca </a:t>
            </a:r>
            <a:r>
              <a:rPr lang="tr-TR" sz="2800" b="1" dirty="0">
                <a:solidFill>
                  <a:srgbClr val="00B050"/>
                </a:solidFill>
              </a:rPr>
              <a:t>sıcaklık yükseldikçe </a:t>
            </a:r>
            <a:r>
              <a:rPr lang="tr-TR" sz="2800" b="1" dirty="0"/>
              <a:t>çözgenin, parçacık içindeki </a:t>
            </a:r>
            <a:r>
              <a:rPr lang="tr-TR" sz="2800" b="1" dirty="0">
                <a:solidFill>
                  <a:srgbClr val="00B0F0"/>
                </a:solidFill>
              </a:rPr>
              <a:t>difüzyon katsayısı yükselmekte </a:t>
            </a:r>
            <a:r>
              <a:rPr lang="tr-TR" sz="2800" b="1" dirty="0"/>
              <a:t>ve böylece hızlı bir ekstraksiyon gerçekleşmektedir. </a:t>
            </a:r>
          </a:p>
        </p:txBody>
      </p:sp>
    </p:spTree>
    <p:extLst>
      <p:ext uri="{BB962C8B-B14F-4D97-AF65-F5344CB8AC3E}">
        <p14:creationId xmlns:p14="http://schemas.microsoft.com/office/powerpoint/2010/main" val="326901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Çözgenin hareketi</a:t>
            </a:r>
            <a:endParaRPr lang="tr-TR" sz="36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7065335" cy="44704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Çözgenin </a:t>
            </a:r>
            <a:r>
              <a:rPr lang="tr-TR" sz="2800" b="1" dirty="0">
                <a:solidFill>
                  <a:srgbClr val="FF0000"/>
                </a:solidFill>
              </a:rPr>
              <a:t>sallanma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çalkalanma</a:t>
            </a:r>
            <a:r>
              <a:rPr lang="tr-TR" sz="2800" b="1" dirty="0"/>
              <a:t> ve akma gibi hareket halinde bulunması, </a:t>
            </a:r>
            <a:r>
              <a:rPr lang="tr-TR" sz="2800" b="1" dirty="0">
                <a:solidFill>
                  <a:srgbClr val="00B0F0"/>
                </a:solidFill>
              </a:rPr>
              <a:t>parçacık yüzeyinde </a:t>
            </a:r>
            <a:r>
              <a:rPr lang="tr-TR" sz="2800" b="1" dirty="0"/>
              <a:t>bulunan ve </a:t>
            </a:r>
            <a:r>
              <a:rPr lang="tr-TR" sz="2800" b="1" dirty="0">
                <a:solidFill>
                  <a:srgbClr val="FF0000"/>
                </a:solidFill>
              </a:rPr>
              <a:t>kütle transferine </a:t>
            </a:r>
            <a:r>
              <a:rPr lang="tr-TR" sz="2800" b="1" dirty="0"/>
              <a:t>karşı daima </a:t>
            </a:r>
            <a:r>
              <a:rPr lang="tr-TR" sz="2800" b="1" dirty="0">
                <a:solidFill>
                  <a:srgbClr val="7030A0"/>
                </a:solidFill>
              </a:rPr>
              <a:t>var olan direnci </a:t>
            </a:r>
            <a:r>
              <a:rPr lang="tr-TR" sz="2800" b="1" dirty="0"/>
              <a:t>azaltmaktadır. </a:t>
            </a:r>
          </a:p>
        </p:txBody>
      </p:sp>
      <p:pic>
        <p:nvPicPr>
          <p:cNvPr id="1026" name="Picture 2" descr="Ä°lgili resim">
            <a:extLst>
              <a:ext uri="{FF2B5EF4-FFF2-40B4-BE49-F238E27FC236}">
                <a16:creationId xmlns:a16="http://schemas.microsoft.com/office/drawing/2014/main" id="{5D10A3E9-4133-4FD1-BA19-F0B5ACE20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644" y="22225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63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3888" indent="-623888">
              <a:buNone/>
            </a:pPr>
            <a:r>
              <a:rPr lang="tr-TR" sz="2800" b="1" dirty="0"/>
              <a:t>	</a:t>
            </a:r>
            <a:r>
              <a:rPr lang="tr-TR" sz="2800" b="1" dirty="0" err="1"/>
              <a:t>Ekstraksiyon</a:t>
            </a:r>
            <a:r>
              <a:rPr lang="tr-TR" sz="2800" b="1" dirty="0"/>
              <a:t> Hızına Etki Eden Faktörler</a:t>
            </a:r>
          </a:p>
          <a:p>
            <a:pPr marL="0" indent="0">
              <a:buNone/>
            </a:pPr>
            <a:r>
              <a:rPr lang="tr-TR" sz="2800" b="1" dirty="0"/>
              <a:t>KATIDAN EKSTRAKSİYON YÖNTEMLERI</a:t>
            </a:r>
          </a:p>
          <a:p>
            <a:pPr marL="623888" indent="0">
              <a:buNone/>
            </a:pPr>
            <a:r>
              <a:rPr lang="tr-TR" sz="2800" b="1" dirty="0"/>
              <a:t>Tek Aşamalı Kesikli </a:t>
            </a:r>
            <a:r>
              <a:rPr lang="tr-TR" sz="2800" b="1" dirty="0" err="1"/>
              <a:t>Ektraksiyon</a:t>
            </a:r>
            <a:r>
              <a:rPr lang="tr-TR" sz="2800" b="1" dirty="0"/>
              <a:t> </a:t>
            </a:r>
          </a:p>
          <a:p>
            <a:pPr marL="623888" indent="0">
              <a:buNone/>
            </a:pPr>
            <a:r>
              <a:rPr lang="tr-TR" sz="2800" b="1" dirty="0"/>
              <a:t>Çok Aşamalı Çapraz Ekstraksiyon</a:t>
            </a:r>
          </a:p>
          <a:p>
            <a:pPr marL="623888" indent="0">
              <a:buNone/>
            </a:pPr>
            <a:r>
              <a:rPr lang="tr-TR" sz="2800" b="1" dirty="0"/>
              <a:t>Çok Aşamalı Zıt Akışlı Yarı-Sürekli Ekstraksiyon</a:t>
            </a:r>
          </a:p>
          <a:p>
            <a:pPr marL="623888" indent="0">
              <a:buNone/>
            </a:pPr>
            <a:r>
              <a:rPr lang="tr-TR" sz="2800" b="1" dirty="0"/>
              <a:t>Zıt Akışlı Sürekli </a:t>
            </a:r>
            <a:r>
              <a:rPr lang="tr-TR" sz="2800" b="1" dirty="0" err="1"/>
              <a:t>Ekstraksiyon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tr-TR" sz="2800" b="1" dirty="0"/>
              <a:t>Tek Aşamalı </a:t>
            </a:r>
            <a:r>
              <a:rPr lang="tr-TR" sz="2800" b="1" dirty="0" err="1"/>
              <a:t>Ekstraksiyon</a:t>
            </a:r>
            <a:r>
              <a:rPr lang="tr-TR" sz="2800" b="1" dirty="0"/>
              <a:t> Sisteminde Kütle Denklikleri</a:t>
            </a:r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Böylece, iç kısımlardan parçacık yüzeyine ulaşmış çözünenin, parçacık dışındaki büyük </a:t>
            </a:r>
            <a:r>
              <a:rPr lang="tr-TR" sz="2800" b="1" dirty="0">
                <a:solidFill>
                  <a:srgbClr val="FF0000"/>
                </a:solidFill>
              </a:rPr>
              <a:t>çözgen kitlesine katılarak dağılması </a:t>
            </a:r>
            <a:r>
              <a:rPr lang="tr-TR" sz="2800" b="1" dirty="0"/>
              <a:t>kolaylaşmaktadır.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Buna göre, </a:t>
            </a:r>
            <a:r>
              <a:rPr lang="tr-TR" sz="2800" b="1" dirty="0">
                <a:solidFill>
                  <a:srgbClr val="7030A0"/>
                </a:solidFill>
              </a:rPr>
              <a:t>çözgenin karıştırılması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kütle transfer katsayısının yükselmesine</a:t>
            </a:r>
            <a:r>
              <a:rPr lang="tr-TR" sz="2800" b="1" dirty="0"/>
              <a:t> neden olmak suretiyle kütle transfer hızının artışını sağlamaktadır. </a:t>
            </a:r>
          </a:p>
        </p:txBody>
      </p:sp>
    </p:spTree>
    <p:extLst>
      <p:ext uri="{BB962C8B-B14F-4D97-AF65-F5344CB8AC3E}">
        <p14:creationId xmlns:p14="http://schemas.microsoft.com/office/powerpoint/2010/main" val="63489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b="1" dirty="0"/>
              <a:t>KATIDAN EKSTRAKSİYON YÖNTEMLERI</a:t>
            </a:r>
            <a:endParaRPr lang="tr-TR" sz="36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23888" indent="0">
              <a:buNone/>
            </a:pPr>
            <a:r>
              <a:rPr lang="tr-TR" sz="2800" b="1" dirty="0"/>
              <a:t>Tek Aşamalı Kesikli </a:t>
            </a:r>
            <a:r>
              <a:rPr lang="tr-TR" sz="2800" b="1" dirty="0" err="1"/>
              <a:t>Ektraksiyon</a:t>
            </a:r>
            <a:r>
              <a:rPr lang="tr-TR" sz="2800" b="1" dirty="0"/>
              <a:t> </a:t>
            </a:r>
          </a:p>
          <a:p>
            <a:pPr marL="623888" indent="0">
              <a:buNone/>
            </a:pPr>
            <a:r>
              <a:rPr lang="tr-TR" sz="2800" b="1" dirty="0"/>
              <a:t>Çok Aşamalı Çapraz </a:t>
            </a:r>
            <a:r>
              <a:rPr lang="tr-TR" sz="2800" b="1" dirty="0" err="1"/>
              <a:t>Ekstraksiyon</a:t>
            </a:r>
            <a:endParaRPr lang="tr-TR" sz="2800" b="1" dirty="0"/>
          </a:p>
          <a:p>
            <a:pPr marL="623888" indent="0">
              <a:buNone/>
            </a:pPr>
            <a:r>
              <a:rPr lang="tr-TR" sz="2800" b="1" dirty="0"/>
              <a:t>Çok Aşamalı Zıt Akışlı Yarı-Sürekli </a:t>
            </a:r>
            <a:r>
              <a:rPr lang="tr-TR" sz="2800" b="1" dirty="0" err="1"/>
              <a:t>Ekstraksiyon</a:t>
            </a:r>
            <a:endParaRPr lang="tr-TR" sz="2800" b="1" dirty="0"/>
          </a:p>
          <a:p>
            <a:pPr marL="623888" indent="0">
              <a:buNone/>
            </a:pPr>
            <a:r>
              <a:rPr lang="tr-TR" sz="2800" b="1" dirty="0"/>
              <a:t>Zıt Akışlı Sürekli </a:t>
            </a:r>
            <a:r>
              <a:rPr lang="tr-TR" sz="2800" b="1" dirty="0" err="1"/>
              <a:t>Ekstraksiyon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64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3600" b="1" dirty="0"/>
              <a:t>Tek Aşamalı Kesikli </a:t>
            </a:r>
            <a:r>
              <a:rPr lang="tr-TR" sz="3600" b="1" dirty="0" err="1"/>
              <a:t>Ektraksiyon</a:t>
            </a:r>
            <a:r>
              <a:rPr lang="tr-TR" sz="3600" b="1" dirty="0"/>
              <a:t>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/>
              <a:t>Ekstraksiyon</a:t>
            </a:r>
            <a:r>
              <a:rPr lang="tr-TR" sz="2800" b="1" dirty="0"/>
              <a:t> konusuyla ilgili temel kaynaklarda, katıdan </a:t>
            </a:r>
            <a:r>
              <a:rPr lang="tr-TR" sz="2800" b="1" dirty="0" err="1"/>
              <a:t>ekstraksiyon</a:t>
            </a:r>
            <a:r>
              <a:rPr lang="tr-TR" sz="2800" b="1" dirty="0"/>
              <a:t> yöntemine çoğunlukla "</a:t>
            </a:r>
            <a:r>
              <a:rPr lang="tr-TR" sz="2800" b="1" dirty="0">
                <a:solidFill>
                  <a:srgbClr val="FF0000"/>
                </a:solidFill>
              </a:rPr>
              <a:t>soya fasulyesinden yağ </a:t>
            </a:r>
            <a:r>
              <a:rPr lang="tr-TR" sz="2800" b="1" dirty="0" err="1">
                <a:solidFill>
                  <a:srgbClr val="FF0000"/>
                </a:solidFill>
              </a:rPr>
              <a:t>ekstraksiyonu</a:t>
            </a:r>
            <a:r>
              <a:rPr lang="tr-TR" sz="2800" b="1" dirty="0"/>
              <a:t>" örnek olarak gösterildiği görülmektedir.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Gerçekten olayın bu örnekle açıklanması, </a:t>
            </a:r>
            <a:r>
              <a:rPr lang="tr-TR" sz="2800" b="1" dirty="0" err="1"/>
              <a:t>ekstraksiyonu</a:t>
            </a:r>
            <a:r>
              <a:rPr lang="tr-TR" sz="2800" b="1" dirty="0"/>
              <a:t> daha anlaşılır kılmaktadır.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520408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5839544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geleneğe uyularak eğer, </a:t>
            </a:r>
            <a:r>
              <a:rPr lang="tr-TR" sz="2800" b="1" dirty="0">
                <a:solidFill>
                  <a:srgbClr val="FF0000"/>
                </a:solidFill>
              </a:rPr>
              <a:t>tek aşamalı </a:t>
            </a:r>
            <a:r>
              <a:rPr lang="tr-TR" sz="2800" b="1" dirty="0"/>
              <a:t>bir </a:t>
            </a:r>
            <a:r>
              <a:rPr lang="tr-TR" sz="2800" b="1" dirty="0" err="1"/>
              <a:t>ekstraksiyon</a:t>
            </a:r>
            <a:r>
              <a:rPr lang="tr-TR" sz="2800" b="1" dirty="0"/>
              <a:t> işlemiyle soyadan, </a:t>
            </a:r>
            <a:r>
              <a:rPr lang="tr-TR" sz="2800" b="1" dirty="0">
                <a:solidFill>
                  <a:srgbClr val="FF0000"/>
                </a:solidFill>
              </a:rPr>
              <a:t>yağ elde edilmek istendiği </a:t>
            </a:r>
            <a:r>
              <a:rPr lang="tr-TR" sz="2800" b="1" dirty="0"/>
              <a:t>varsayılırsa, şu şekilde bir yol izlenmesi gerekmektedir.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Soya fasulyesi önce özel bir ekipmanla </a:t>
            </a:r>
            <a:r>
              <a:rPr lang="tr-TR" sz="2800" b="1" dirty="0">
                <a:solidFill>
                  <a:srgbClr val="FF0000"/>
                </a:solidFill>
              </a:rPr>
              <a:t>pulcuklar halinde öğütülür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Pulcuk haline gelmiş materyal, </a:t>
            </a:r>
            <a:r>
              <a:rPr lang="tr-TR" sz="2800" b="1" dirty="0">
                <a:solidFill>
                  <a:srgbClr val="00B0F0"/>
                </a:solidFill>
              </a:rPr>
              <a:t>yağ çözme yeteneği </a:t>
            </a:r>
            <a:r>
              <a:rPr lang="tr-TR" sz="2800" b="1" dirty="0"/>
              <a:t>olan bir </a:t>
            </a:r>
            <a:r>
              <a:rPr lang="tr-TR" sz="2800" b="1" dirty="0" err="1">
                <a:solidFill>
                  <a:srgbClr val="FF0000"/>
                </a:solidFill>
              </a:rPr>
              <a:t>çözgenle</a:t>
            </a:r>
            <a:r>
              <a:rPr lang="tr-TR" sz="2800" b="1" dirty="0">
                <a:solidFill>
                  <a:srgbClr val="FF0000"/>
                </a:solidFill>
              </a:rPr>
              <a:t> karıştırılır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435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Çözgen pulcuk halindeki katı </a:t>
            </a:r>
            <a:r>
              <a:rPr lang="tr-TR" sz="2800" b="1" dirty="0">
                <a:solidFill>
                  <a:srgbClr val="0070C0"/>
                </a:solidFill>
              </a:rPr>
              <a:t>materyalin derinliklerine sızar</a:t>
            </a:r>
            <a:r>
              <a:rPr lang="tr-TR" sz="2800" b="1" dirty="0"/>
              <a:t>, yağı çözer ve böylece, parçacıklar içinde oluşmuş çözeltideki yağ, </a:t>
            </a:r>
            <a:r>
              <a:rPr lang="tr-TR" sz="2800" b="1" dirty="0">
                <a:solidFill>
                  <a:srgbClr val="7030A0"/>
                </a:solidFill>
              </a:rPr>
              <a:t>parçacık dışına </a:t>
            </a:r>
            <a:r>
              <a:rPr lang="tr-TR" sz="2800" b="1" dirty="0" err="1">
                <a:solidFill>
                  <a:srgbClr val="7030A0"/>
                </a:solidFill>
              </a:rPr>
              <a:t>yayınır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Böylece </a:t>
            </a:r>
            <a:r>
              <a:rPr lang="tr-TR" sz="2800" b="1" dirty="0">
                <a:solidFill>
                  <a:srgbClr val="FF0000"/>
                </a:solidFill>
              </a:rPr>
              <a:t>yağ</a:t>
            </a:r>
            <a:r>
              <a:rPr lang="tr-TR" sz="2800" b="1" dirty="0"/>
              <a:t>, katı ve sıvı faz arasında </a:t>
            </a:r>
            <a:r>
              <a:rPr lang="tr-TR" sz="2800" b="1" dirty="0">
                <a:solidFill>
                  <a:srgbClr val="FF0000"/>
                </a:solidFill>
              </a:rPr>
              <a:t>dağılıma </a:t>
            </a:r>
            <a:r>
              <a:rPr lang="tr-TR" sz="2800" b="1" dirty="0"/>
              <a:t>uğramıştır.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244" y="3356991"/>
            <a:ext cx="3456384" cy="343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4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süreçte </a:t>
            </a:r>
            <a:r>
              <a:rPr lang="tr-TR" sz="2800" b="1" dirty="0">
                <a:solidFill>
                  <a:srgbClr val="FF0000"/>
                </a:solidFill>
              </a:rPr>
              <a:t>çözgen</a:t>
            </a:r>
            <a:r>
              <a:rPr lang="tr-TR" sz="2800" b="1" dirty="0"/>
              <a:t>, katı yatağında </a:t>
            </a:r>
            <a:r>
              <a:rPr lang="tr-TR" sz="2800" b="1" dirty="0">
                <a:solidFill>
                  <a:srgbClr val="00B0F0"/>
                </a:solidFill>
              </a:rPr>
              <a:t>sürekli olarak </a:t>
            </a:r>
            <a:r>
              <a:rPr lang="tr-TR" sz="2800" b="1" dirty="0"/>
              <a:t>herhangi bir yöntemle </a:t>
            </a:r>
            <a:r>
              <a:rPr lang="tr-TR" sz="2800" b="1" dirty="0">
                <a:solidFill>
                  <a:srgbClr val="FF0000"/>
                </a:solidFill>
              </a:rPr>
              <a:t>hareket halinde tutulur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Eğer katı ve sıvı fazlar bu şekilde </a:t>
            </a:r>
            <a:r>
              <a:rPr lang="tr-TR" sz="2800" b="1" dirty="0">
                <a:solidFill>
                  <a:srgbClr val="00B050"/>
                </a:solidFill>
              </a:rPr>
              <a:t>yeterli süre temas halinde katırlarsa</a:t>
            </a:r>
            <a:r>
              <a:rPr lang="tr-TR" sz="2800" b="1" dirty="0"/>
              <a:t>, sonuçta </a:t>
            </a:r>
            <a:r>
              <a:rPr lang="tr-TR" sz="2800" b="1" dirty="0">
                <a:solidFill>
                  <a:srgbClr val="FF0000"/>
                </a:solidFill>
              </a:rPr>
              <a:t>denge oluşur </a:t>
            </a:r>
            <a:r>
              <a:rPr lang="tr-TR" sz="2800" b="1" dirty="0"/>
              <a:t>ve her iki fazdaki </a:t>
            </a:r>
            <a:r>
              <a:rPr lang="tr-TR" sz="2800" b="1" dirty="0">
                <a:solidFill>
                  <a:srgbClr val="00B0F0"/>
                </a:solidFill>
              </a:rPr>
              <a:t>çözeltinin yağ konsantrasyonları </a:t>
            </a:r>
            <a:r>
              <a:rPr lang="tr-TR" sz="2800" b="1" dirty="0"/>
              <a:t>birbirlerine eşitlenir.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Denge oluşunca </a:t>
            </a:r>
            <a:r>
              <a:rPr lang="tr-TR" sz="2800" b="1" dirty="0">
                <a:solidFill>
                  <a:srgbClr val="FF0000"/>
                </a:solidFill>
              </a:rPr>
              <a:t>sıvı faz </a:t>
            </a:r>
            <a:r>
              <a:rPr lang="tr-TR" sz="2800" b="1" dirty="0"/>
              <a:t>(</a:t>
            </a:r>
            <a:r>
              <a:rPr lang="tr-TR" sz="2800" b="1" dirty="0" err="1"/>
              <a:t>ekstrakt</a:t>
            </a:r>
            <a:r>
              <a:rPr lang="tr-TR" sz="2800" b="1" dirty="0"/>
              <a:t>) </a:t>
            </a:r>
            <a:r>
              <a:rPr lang="tr-TR" sz="2800" b="1" dirty="0">
                <a:solidFill>
                  <a:srgbClr val="00B0F0"/>
                </a:solidFill>
              </a:rPr>
              <a:t>katı fazdan </a:t>
            </a:r>
            <a:r>
              <a:rPr lang="tr-TR" sz="2800" b="1" dirty="0"/>
              <a:t>ayrılır. </a:t>
            </a:r>
          </a:p>
        </p:txBody>
      </p:sp>
    </p:spTree>
    <p:extLst>
      <p:ext uri="{BB962C8B-B14F-4D97-AF65-F5344CB8AC3E}">
        <p14:creationId xmlns:p14="http://schemas.microsoft.com/office/powerpoint/2010/main" val="10167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839544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Tanımlanan bu uygulama sonunda </a:t>
            </a:r>
            <a:r>
              <a:rPr lang="tr-TR" sz="2800" b="1" dirty="0">
                <a:solidFill>
                  <a:srgbClr val="00B0F0"/>
                </a:solidFill>
              </a:rPr>
              <a:t>çözgen</a:t>
            </a:r>
            <a:r>
              <a:rPr lang="tr-TR" sz="2800" b="1" dirty="0"/>
              <a:t>, katı ile </a:t>
            </a:r>
            <a:r>
              <a:rPr lang="tr-TR" sz="2800" b="1" dirty="0">
                <a:solidFill>
                  <a:srgbClr val="FF0000"/>
                </a:solidFill>
              </a:rPr>
              <a:t>tek aşamada</a:t>
            </a:r>
            <a:r>
              <a:rPr lang="tr-TR" sz="2800" b="1" dirty="0"/>
              <a:t> temas ederek </a:t>
            </a:r>
            <a:r>
              <a:rPr lang="tr-TR" sz="2800" b="1" dirty="0">
                <a:solidFill>
                  <a:srgbClr val="00B050"/>
                </a:solidFill>
              </a:rPr>
              <a:t>belli oranda yağ içeren bir çözeltiye dönüşmüştür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Ayrılan katı fazda, </a:t>
            </a:r>
            <a:r>
              <a:rPr lang="tr-TR" sz="2800" b="1" dirty="0" err="1"/>
              <a:t>ekstraktaki</a:t>
            </a:r>
            <a:r>
              <a:rPr lang="tr-TR" sz="2800" b="1" dirty="0"/>
              <a:t> ile </a:t>
            </a:r>
            <a:r>
              <a:rPr lang="tr-TR" sz="2800" b="1" dirty="0">
                <a:solidFill>
                  <a:srgbClr val="00B0F0"/>
                </a:solidFill>
              </a:rPr>
              <a:t>aynı düzeyde </a:t>
            </a:r>
            <a:r>
              <a:rPr lang="tr-TR" sz="2800" b="1" dirty="0"/>
              <a:t>yağ içeren </a:t>
            </a:r>
            <a:r>
              <a:rPr lang="tr-TR" sz="2800" b="1" dirty="0">
                <a:solidFill>
                  <a:srgbClr val="FF0000"/>
                </a:solidFill>
              </a:rPr>
              <a:t>çözelti tutulmaktadır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Şüphesiz bu yağın da kazanılması istenir.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nedenle her defa, </a:t>
            </a:r>
            <a:r>
              <a:rPr lang="tr-TR" sz="2800" b="1" dirty="0">
                <a:solidFill>
                  <a:srgbClr val="FF0000"/>
                </a:solidFill>
              </a:rPr>
              <a:t>taze çözgen kullanılarak </a:t>
            </a:r>
            <a:r>
              <a:rPr lang="tr-TR" sz="2800" b="1" dirty="0">
                <a:solidFill>
                  <a:srgbClr val="00B0F0"/>
                </a:solidFill>
              </a:rPr>
              <a:t>aynı işlemin defalarca tekrar edilmesi gerekmektedir</a:t>
            </a:r>
            <a:r>
              <a:rPr lang="tr-TR" sz="2800" b="1" dirty="0"/>
              <a:t>.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57879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Toplanan ve sonunda birleştirilen </a:t>
            </a:r>
            <a:r>
              <a:rPr lang="tr-TR" sz="2800" b="1" dirty="0" err="1"/>
              <a:t>ekstrakttan</a:t>
            </a:r>
            <a:r>
              <a:rPr lang="tr-TR" sz="2800" b="1" dirty="0"/>
              <a:t> çözgen, </a:t>
            </a:r>
            <a:r>
              <a:rPr lang="tr-TR" sz="2800" b="1" dirty="0">
                <a:solidFill>
                  <a:srgbClr val="FF0000"/>
                </a:solidFill>
              </a:rPr>
              <a:t>buharlaştırılmak</a:t>
            </a:r>
            <a:r>
              <a:rPr lang="tr-TR" sz="2800" b="1" dirty="0"/>
              <a:t> suretiyle uzaklaştırılarak </a:t>
            </a:r>
            <a:r>
              <a:rPr lang="tr-TR" sz="2800" b="1" dirty="0">
                <a:solidFill>
                  <a:srgbClr val="00B0F0"/>
                </a:solidFill>
              </a:rPr>
              <a:t>geride kalan yağ</a:t>
            </a:r>
            <a:r>
              <a:rPr lang="tr-TR" sz="2800" b="1" dirty="0"/>
              <a:t>, son ürün olarak elde edilmektedir.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Yukarıda tanımlanan bu işlemde her defa, taze çözgen kullanılması gerektiğinden yağ üretimi için hem</a:t>
            </a:r>
            <a:r>
              <a:rPr lang="tr-TR" sz="2800" b="1" dirty="0">
                <a:solidFill>
                  <a:srgbClr val="FF0000"/>
                </a:solidFill>
              </a:rPr>
              <a:t> pratik değildir </a:t>
            </a:r>
            <a:r>
              <a:rPr lang="tr-TR" sz="2800" b="1" dirty="0"/>
              <a:t>ve hem de </a:t>
            </a:r>
            <a:r>
              <a:rPr lang="tr-TR" sz="2800" b="1" dirty="0">
                <a:solidFill>
                  <a:srgbClr val="FF0000"/>
                </a:solidFill>
              </a:rPr>
              <a:t>ekonomik açıdan uygun değildir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6791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nedenle açıklamanın başında, bu yöntemin "</a:t>
            </a:r>
            <a:r>
              <a:rPr lang="tr-TR" sz="2800" b="1" dirty="0">
                <a:solidFill>
                  <a:srgbClr val="FF0000"/>
                </a:solidFill>
              </a:rPr>
              <a:t>soyadan yağ üretiminde uygulandığı varsayılarak</a:t>
            </a:r>
            <a:r>
              <a:rPr lang="tr-TR" sz="2800" b="1" dirty="0"/>
              <a:t>" koşulu ortaya konmuştur.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Bununla birlikte bu yöntem, </a:t>
            </a:r>
            <a:r>
              <a:rPr lang="tr-TR" sz="2800" b="1" dirty="0">
                <a:solidFill>
                  <a:srgbClr val="00B0F0"/>
                </a:solidFill>
              </a:rPr>
              <a:t>çiğ kahve çekirdeklerindeki kafeinin </a:t>
            </a:r>
            <a:r>
              <a:rPr lang="tr-TR" sz="2800" b="1" dirty="0"/>
              <a:t>su ile ekstraksiyon yoluyla uzaklaştırılarak kafeinsiz kahve üretiminde uygulanabilmektedir. </a:t>
            </a:r>
          </a:p>
        </p:txBody>
      </p:sp>
    </p:spTree>
    <p:extLst>
      <p:ext uri="{BB962C8B-B14F-4D97-AF65-F5344CB8AC3E}">
        <p14:creationId xmlns:p14="http://schemas.microsoft.com/office/powerpoint/2010/main" val="259533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3600" b="1" dirty="0">
                <a:solidFill>
                  <a:srgbClr val="FF0000"/>
                </a:solidFill>
              </a:rPr>
              <a:t>Çok Aşamalı Çapraz </a:t>
            </a:r>
            <a:r>
              <a:rPr lang="tr-TR" sz="3600" b="1" dirty="0" err="1">
                <a:solidFill>
                  <a:srgbClr val="FF0000"/>
                </a:solidFill>
              </a:rPr>
              <a:t>Ekstraksiyon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yöntemde de </a:t>
            </a:r>
            <a:r>
              <a:rPr lang="tr-TR" sz="2800" b="1" dirty="0" err="1"/>
              <a:t>ekstrakte</a:t>
            </a:r>
            <a:r>
              <a:rPr lang="tr-TR" sz="2800" b="1" dirty="0"/>
              <a:t> edilecek katı, </a:t>
            </a:r>
            <a:r>
              <a:rPr lang="tr-TR" sz="2800" b="1" dirty="0">
                <a:solidFill>
                  <a:srgbClr val="00B0F0"/>
                </a:solidFill>
              </a:rPr>
              <a:t>saf </a:t>
            </a:r>
            <a:r>
              <a:rPr lang="tr-TR" sz="2800" b="1" dirty="0" err="1">
                <a:solidFill>
                  <a:srgbClr val="00B0F0"/>
                </a:solidFill>
              </a:rPr>
              <a:t>çözgenle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>
                <a:solidFill>
                  <a:srgbClr val="FF0000"/>
                </a:solidFill>
              </a:rPr>
              <a:t>defalarca temas ettirilir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amaçla, katı ile </a:t>
            </a:r>
            <a:r>
              <a:rPr lang="tr-TR" sz="2800" b="1" dirty="0">
                <a:solidFill>
                  <a:srgbClr val="00B0F0"/>
                </a:solidFill>
              </a:rPr>
              <a:t>ilk defa temas </a:t>
            </a:r>
            <a:r>
              <a:rPr lang="tr-TR" sz="2800" b="1" dirty="0"/>
              <a:t>ederek </a:t>
            </a:r>
            <a:r>
              <a:rPr lang="tr-TR" sz="2800" b="1" dirty="0">
                <a:solidFill>
                  <a:srgbClr val="00B050"/>
                </a:solidFill>
              </a:rPr>
              <a:t>dengeye erişmiş</a:t>
            </a:r>
            <a:r>
              <a:rPr lang="tr-TR" sz="2800" b="1" dirty="0"/>
              <a:t> ve artık çözeltiye dönüşmüş olan </a:t>
            </a:r>
            <a:r>
              <a:rPr lang="tr-TR" sz="2800" b="1" dirty="0">
                <a:solidFill>
                  <a:srgbClr val="FF0000"/>
                </a:solidFill>
              </a:rPr>
              <a:t>sıvı faz, ayrılır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Elde edilmiş çözeltideki çözgen, </a:t>
            </a:r>
            <a:r>
              <a:rPr lang="tr-TR" sz="2800" b="1" dirty="0">
                <a:solidFill>
                  <a:srgbClr val="FF0000"/>
                </a:solidFill>
              </a:rPr>
              <a:t>buharlaştırılıp </a:t>
            </a:r>
            <a:r>
              <a:rPr lang="tr-TR" sz="2800" b="1" dirty="0"/>
              <a:t>yoğunlaştırılarak </a:t>
            </a:r>
            <a:r>
              <a:rPr lang="tr-TR" sz="2800" b="1" dirty="0">
                <a:solidFill>
                  <a:srgbClr val="FF0000"/>
                </a:solidFill>
              </a:rPr>
              <a:t>saf çözgen haline dönüştürülür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12160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Ekstraksiyon</a:t>
            </a:r>
            <a:r>
              <a:rPr lang="tr-TR" sz="3600" dirty="0">
                <a:solidFill>
                  <a:srgbClr val="FF0000"/>
                </a:solidFill>
              </a:rPr>
              <a:t> Hızına Etki Eden Faktörler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lnSpc>
                <a:spcPct val="17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b="1" dirty="0"/>
              <a:t>Materyalin niteliği ve hazırlanma şekli </a:t>
            </a:r>
          </a:p>
          <a:p>
            <a:pPr marL="514350" indent="-514350">
              <a:lnSpc>
                <a:spcPct val="17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b="1" dirty="0"/>
              <a:t>Parçacıkların boyutu </a:t>
            </a:r>
          </a:p>
          <a:p>
            <a:pPr marL="514350" indent="-514350">
              <a:lnSpc>
                <a:spcPct val="17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b="1" dirty="0"/>
              <a:t>Çözgen ve nitelikleri </a:t>
            </a:r>
          </a:p>
          <a:p>
            <a:pPr marL="514350" indent="-514350">
              <a:lnSpc>
                <a:spcPct val="17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b="1" dirty="0"/>
              <a:t>Sıcaklık</a:t>
            </a:r>
          </a:p>
          <a:p>
            <a:pPr marL="514350" indent="-514350">
              <a:lnSpc>
                <a:spcPct val="17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sz="2800" b="1" dirty="0" err="1"/>
              <a:t>Çözgenin</a:t>
            </a:r>
            <a:r>
              <a:rPr lang="tr-TR" sz="2800" b="1" dirty="0"/>
              <a:t> hareketi</a:t>
            </a:r>
          </a:p>
        </p:txBody>
      </p:sp>
    </p:spTree>
    <p:extLst>
      <p:ext uri="{BB962C8B-B14F-4D97-AF65-F5344CB8AC3E}">
        <p14:creationId xmlns:p14="http://schemas.microsoft.com/office/powerpoint/2010/main" val="231811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819027" y="3429000"/>
            <a:ext cx="2520280" cy="12241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Ekstraktör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2679796" y="4041068"/>
            <a:ext cx="2139231" cy="8280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/>
              <a:t>Katı madde</a:t>
            </a:r>
          </a:p>
        </p:txBody>
      </p:sp>
      <p:sp>
        <p:nvSpPr>
          <p:cNvPr id="4" name="Left Arrow 3"/>
          <p:cNvSpPr/>
          <p:nvPr/>
        </p:nvSpPr>
        <p:spPr>
          <a:xfrm>
            <a:off x="7339307" y="3335742"/>
            <a:ext cx="2613297" cy="79208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Taze Çözgen</a:t>
            </a:r>
          </a:p>
        </p:txBody>
      </p:sp>
      <p:sp>
        <p:nvSpPr>
          <p:cNvPr id="5" name="Curved Down Arrow 4"/>
          <p:cNvSpPr/>
          <p:nvPr/>
        </p:nvSpPr>
        <p:spPr>
          <a:xfrm rot="16200000">
            <a:off x="2781249" y="1903063"/>
            <a:ext cx="2823274" cy="12241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153" y="2339570"/>
            <a:ext cx="17620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b="1" dirty="0" err="1"/>
              <a:t>Ekstrakt</a:t>
            </a:r>
            <a:endParaRPr lang="tr-TR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798268" y="764704"/>
            <a:ext cx="2414388" cy="12158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Evaporatör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7339307" y="3942384"/>
            <a:ext cx="2139231" cy="82809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/>
              <a:t>Rafinat</a:t>
            </a:r>
            <a:endParaRPr lang="tr-TR" dirty="0"/>
          </a:p>
        </p:txBody>
      </p:sp>
      <p:sp>
        <p:nvSpPr>
          <p:cNvPr id="8" name="Down Arrow 7"/>
          <p:cNvSpPr/>
          <p:nvPr/>
        </p:nvSpPr>
        <p:spPr>
          <a:xfrm>
            <a:off x="6005462" y="1980523"/>
            <a:ext cx="709825" cy="144847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5422726" y="2099631"/>
            <a:ext cx="241725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tr-TR" b="1" dirty="0">
                <a:solidFill>
                  <a:srgbClr val="00B050"/>
                </a:solidFill>
              </a:rPr>
              <a:t>Geri elde edilen çözgen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7230678" y="700403"/>
            <a:ext cx="2139231" cy="131905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/>
              <a:t>Çözünen </a:t>
            </a:r>
          </a:p>
          <a:p>
            <a:pPr algn="ctr"/>
            <a:r>
              <a:rPr lang="tr-TR" dirty="0"/>
              <a:t>(Son Ürün)</a:t>
            </a:r>
          </a:p>
        </p:txBody>
      </p:sp>
    </p:spTree>
    <p:extLst>
      <p:ext uri="{BB962C8B-B14F-4D97-AF65-F5344CB8AC3E}">
        <p14:creationId xmlns:p14="http://schemas.microsoft.com/office/powerpoint/2010/main" val="29673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 animBg="1"/>
      <p:bldP spid="10" grpId="0" animBg="1"/>
      <p:bldP spid="8" grpId="0" animBg="1"/>
      <p:bldP spid="12" grpId="0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839544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Geride bir miktar </a:t>
            </a:r>
            <a:r>
              <a:rPr lang="tr-TR" sz="2800" b="1" dirty="0">
                <a:solidFill>
                  <a:srgbClr val="00B050"/>
                </a:solidFill>
              </a:rPr>
              <a:t>kazanılmış çözünen </a:t>
            </a:r>
            <a:r>
              <a:rPr lang="tr-TR" sz="2800" b="1" dirty="0"/>
              <a:t>kalır.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Çözünenden buharlaştırılarak </a:t>
            </a:r>
            <a:r>
              <a:rPr lang="tr-TR" sz="2800" b="1" dirty="0">
                <a:solidFill>
                  <a:srgbClr val="FF0000"/>
                </a:solidFill>
              </a:rPr>
              <a:t>ayrılmış saf çözgen </a:t>
            </a:r>
            <a:r>
              <a:rPr lang="tr-TR" sz="2800" b="1" dirty="0"/>
              <a:t>ise, bir önceki </a:t>
            </a:r>
            <a:r>
              <a:rPr lang="tr-TR" sz="2800" b="1" dirty="0" err="1"/>
              <a:t>ekstraksiyonda</a:t>
            </a:r>
            <a:r>
              <a:rPr lang="tr-TR" sz="2800" b="1" dirty="0"/>
              <a:t> kısmen </a:t>
            </a:r>
            <a:r>
              <a:rPr lang="tr-TR" sz="2800" b="1" dirty="0" err="1"/>
              <a:t>ekstrakte</a:t>
            </a:r>
            <a:r>
              <a:rPr lang="tr-TR" sz="2800" b="1" dirty="0"/>
              <a:t> edilmiş bulunan katı ile </a:t>
            </a:r>
            <a:r>
              <a:rPr lang="tr-TR" sz="2800" b="1" dirty="0">
                <a:solidFill>
                  <a:srgbClr val="FF0000"/>
                </a:solidFill>
              </a:rPr>
              <a:t>ikinci defa temas ettirilip</a:t>
            </a:r>
            <a:r>
              <a:rPr lang="tr-TR" sz="2800" b="1" dirty="0"/>
              <a:t>, oluşan çözelti ayrılır.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işlem, </a:t>
            </a:r>
            <a:r>
              <a:rPr lang="tr-TR" sz="2800" b="1" dirty="0">
                <a:solidFill>
                  <a:srgbClr val="FF0000"/>
                </a:solidFill>
              </a:rPr>
              <a:t>katıdaki çözünenin</a:t>
            </a:r>
            <a:r>
              <a:rPr lang="tr-TR" sz="2800" b="1" dirty="0"/>
              <a:t> tamamına yakını </a:t>
            </a:r>
            <a:r>
              <a:rPr lang="tr-TR" sz="2800" b="1" dirty="0" err="1"/>
              <a:t>ekstrakte</a:t>
            </a:r>
            <a:r>
              <a:rPr lang="tr-TR" sz="2800" b="1" dirty="0"/>
              <a:t> edilene kadar ve </a:t>
            </a:r>
            <a:r>
              <a:rPr lang="tr-TR" sz="2800" b="1" dirty="0">
                <a:solidFill>
                  <a:srgbClr val="FF0000"/>
                </a:solidFill>
              </a:rPr>
              <a:t>aynı çözgen </a:t>
            </a:r>
            <a:r>
              <a:rPr lang="tr-TR" sz="2800" b="1" dirty="0"/>
              <a:t>defalarca kullanılmak suretiyle tekrarlanır.</a:t>
            </a:r>
          </a:p>
        </p:txBody>
      </p:sp>
    </p:spTree>
    <p:extLst>
      <p:ext uri="{BB962C8B-B14F-4D97-AF65-F5344CB8AC3E}">
        <p14:creationId xmlns:p14="http://schemas.microsoft.com/office/powerpoint/2010/main" val="221960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8505495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Böylece, </a:t>
            </a:r>
            <a:r>
              <a:rPr lang="tr-TR" sz="2800" b="1" dirty="0">
                <a:solidFill>
                  <a:srgbClr val="FF0000"/>
                </a:solidFill>
              </a:rPr>
              <a:t>her defa kazanılan çözünen </a:t>
            </a:r>
            <a:r>
              <a:rPr lang="tr-TR" sz="2800" b="1" dirty="0"/>
              <a:t>kitleleri toplanıp birleştirilerek, hedeflenmiş olan </a:t>
            </a:r>
            <a:r>
              <a:rPr lang="tr-TR" sz="2800" b="1" dirty="0">
                <a:solidFill>
                  <a:srgbClr val="FF0000"/>
                </a:solidFill>
              </a:rPr>
              <a:t>son ürüne ulaşılır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işlemin tipik örneği, laboratuvarda herhangi bir materyalde yağ tayininde uygulanan "</a:t>
            </a:r>
            <a:r>
              <a:rPr lang="tr-TR" sz="2800" b="1" dirty="0" err="1">
                <a:solidFill>
                  <a:srgbClr val="FF0000"/>
                </a:solidFill>
              </a:rPr>
              <a:t>Soxhlet</a:t>
            </a:r>
            <a:r>
              <a:rPr lang="tr-TR" sz="2800" b="1" dirty="0"/>
              <a:t>" yönteminde görülmektedir.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1026" name="Picture 2" descr="Image result for Soxhle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8828" y="1409700"/>
            <a:ext cx="16383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92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Açıkça ortaya konduğu gibi, </a:t>
            </a:r>
            <a:r>
              <a:rPr lang="tr-TR" sz="2800" b="1" dirty="0">
                <a:solidFill>
                  <a:srgbClr val="00B050"/>
                </a:solidFill>
              </a:rPr>
              <a:t>çözgenin sürekli olarak buharlaştırılıp </a:t>
            </a:r>
            <a:r>
              <a:rPr lang="tr-TR" sz="2800" b="1" dirty="0"/>
              <a:t>yoğunlaştırılma zorunluluğu nedeniyle, </a:t>
            </a:r>
            <a:r>
              <a:rPr lang="tr-TR" sz="2800" b="1" dirty="0">
                <a:solidFill>
                  <a:srgbClr val="FF0000"/>
                </a:solidFill>
              </a:rPr>
              <a:t>yüksek miktarda enerji tüketilmesi </a:t>
            </a:r>
            <a:r>
              <a:rPr lang="tr-TR" sz="2800" b="1" dirty="0"/>
              <a:t>gerekmektedir.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yüzden yöntemin, endüstriyel amaçla uygulanma olanağı oldukça sınırlıdır. </a:t>
            </a:r>
          </a:p>
        </p:txBody>
      </p:sp>
    </p:spTree>
    <p:extLst>
      <p:ext uri="{BB962C8B-B14F-4D97-AF65-F5344CB8AC3E}">
        <p14:creationId xmlns:p14="http://schemas.microsoft.com/office/powerpoint/2010/main" val="243952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3100" b="1" dirty="0">
                <a:solidFill>
                  <a:srgbClr val="C00000"/>
                </a:solidFill>
              </a:rPr>
              <a:t>Çok Aşamalı Zıt Akışlı Yarı-Sürekli </a:t>
            </a:r>
            <a:r>
              <a:rPr lang="tr-TR" sz="3100" b="1" dirty="0" err="1">
                <a:solidFill>
                  <a:srgbClr val="C00000"/>
                </a:solidFill>
              </a:rPr>
              <a:t>Ekstraksiyon</a:t>
            </a:r>
            <a:endParaRPr lang="tr-TR" sz="3100" b="1" dirty="0">
              <a:solidFill>
                <a:srgbClr val="C0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uygulama oldukça </a:t>
            </a:r>
            <a:r>
              <a:rPr lang="tr-TR" sz="2800" b="1" dirty="0">
                <a:solidFill>
                  <a:srgbClr val="00B050"/>
                </a:solidFill>
              </a:rPr>
              <a:t>yaygın bir </a:t>
            </a:r>
            <a:r>
              <a:rPr lang="tr-TR" sz="2800" b="1" dirty="0" err="1">
                <a:solidFill>
                  <a:srgbClr val="00B050"/>
                </a:solidFill>
              </a:rPr>
              <a:t>ekstraksiyon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/>
              <a:t>yöntemidir.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yöntemde "</a:t>
            </a:r>
            <a:r>
              <a:rPr lang="tr-TR" sz="2800" b="1" dirty="0" err="1">
                <a:solidFill>
                  <a:srgbClr val="FF0000"/>
                </a:solidFill>
              </a:rPr>
              <a:t>ekstraksiyon</a:t>
            </a:r>
            <a:r>
              <a:rPr lang="tr-TR" sz="2800" b="1" dirty="0">
                <a:solidFill>
                  <a:srgbClr val="FF0000"/>
                </a:solidFill>
              </a:rPr>
              <a:t> bataryası</a:t>
            </a:r>
            <a:r>
              <a:rPr lang="tr-TR" sz="2800" b="1" dirty="0"/>
              <a:t>" denen bir seri </a:t>
            </a:r>
            <a:r>
              <a:rPr lang="tr-TR" sz="2800" b="1" dirty="0" err="1">
                <a:solidFill>
                  <a:srgbClr val="00B0F0"/>
                </a:solidFill>
              </a:rPr>
              <a:t>ekstraktör</a:t>
            </a:r>
            <a:r>
              <a:rPr lang="tr-TR" sz="2800" b="1" dirty="0">
                <a:solidFill>
                  <a:srgbClr val="00B0F0"/>
                </a:solidFill>
              </a:rPr>
              <a:t> ünitesinden </a:t>
            </a:r>
            <a:r>
              <a:rPr lang="tr-TR" sz="2800" b="1" dirty="0"/>
              <a:t>oluşan bir sistemden yararlanılmaktadır.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1075729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61679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Sisteme ilk defa alınan saf çözgen, (</a:t>
            </a:r>
            <a:r>
              <a:rPr lang="tr-TR" sz="2800" b="1" dirty="0">
                <a:solidFill>
                  <a:srgbClr val="FF0000"/>
                </a:solidFill>
              </a:rPr>
              <a:t>taze çözgen</a:t>
            </a:r>
            <a:r>
              <a:rPr lang="tr-TR" sz="2800" b="1" dirty="0"/>
              <a:t>), peş peşe dizilerek batarya oluşturmuş </a:t>
            </a:r>
            <a:r>
              <a:rPr lang="tr-TR" sz="2800" b="1" dirty="0" err="1"/>
              <a:t>ekstraktör</a:t>
            </a:r>
            <a:r>
              <a:rPr lang="tr-TR" sz="2800" b="1" dirty="0"/>
              <a:t> dizininin </a:t>
            </a:r>
            <a:r>
              <a:rPr lang="tr-TR" sz="2800" b="1" dirty="0">
                <a:solidFill>
                  <a:srgbClr val="00B050"/>
                </a:solidFill>
              </a:rPr>
              <a:t>son </a:t>
            </a:r>
            <a:r>
              <a:rPr lang="tr-TR" sz="2800" b="1" dirty="0" err="1">
                <a:solidFill>
                  <a:srgbClr val="00B050"/>
                </a:solidFill>
              </a:rPr>
              <a:t>ekstraktör</a:t>
            </a:r>
            <a:r>
              <a:rPr lang="tr-TR" sz="2800" b="1" dirty="0">
                <a:solidFill>
                  <a:srgbClr val="00B050"/>
                </a:solidFill>
              </a:rPr>
              <a:t> ünitesinden sisteme girer</a:t>
            </a:r>
            <a:r>
              <a:rPr lang="tr-TR" sz="2800" b="1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768" y="2659445"/>
            <a:ext cx="6840760" cy="393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06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61679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Son </a:t>
            </a:r>
            <a:r>
              <a:rPr lang="tr-TR" sz="2800" b="1" dirty="0" err="1">
                <a:solidFill>
                  <a:srgbClr val="00B050"/>
                </a:solidFill>
              </a:rPr>
              <a:t>ekstraktör</a:t>
            </a:r>
            <a:r>
              <a:rPr lang="tr-TR" sz="2800" b="1" dirty="0">
                <a:solidFill>
                  <a:srgbClr val="00B050"/>
                </a:solidFill>
              </a:rPr>
              <a:t> ünitesinde</a:t>
            </a:r>
            <a:r>
              <a:rPr lang="tr-TR" sz="2800" b="1" dirty="0"/>
              <a:t>, önceki aşamalarda defalarca </a:t>
            </a:r>
            <a:r>
              <a:rPr lang="tr-TR" sz="2800" b="1" dirty="0" err="1"/>
              <a:t>ekstrakte</a:t>
            </a:r>
            <a:r>
              <a:rPr lang="tr-TR" sz="2800" b="1" dirty="0"/>
              <a:t> edilmiş ve bu nedenle </a:t>
            </a:r>
            <a:r>
              <a:rPr lang="tr-TR" sz="2800" b="1" dirty="0">
                <a:solidFill>
                  <a:srgbClr val="FF0000"/>
                </a:solidFill>
              </a:rPr>
              <a:t>çözünen konsantrasyonu çok azalmış katı materyal bulunmaktadır</a:t>
            </a:r>
            <a:r>
              <a:rPr lang="tr-TR" sz="2800" b="1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244" y="2659445"/>
            <a:ext cx="6840760" cy="393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0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61679" cy="569552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Buna göre; </a:t>
            </a:r>
            <a:r>
              <a:rPr lang="tr-TR" sz="2800" b="1" dirty="0">
                <a:solidFill>
                  <a:srgbClr val="00B050"/>
                </a:solidFill>
              </a:rPr>
              <a:t>son </a:t>
            </a:r>
            <a:r>
              <a:rPr lang="tr-TR" sz="2800" b="1" dirty="0" err="1">
                <a:solidFill>
                  <a:srgbClr val="00B050"/>
                </a:solidFill>
              </a:rPr>
              <a:t>ekstraksiyon</a:t>
            </a:r>
            <a:r>
              <a:rPr lang="tr-TR" sz="2800" b="1" dirty="0">
                <a:solidFill>
                  <a:srgbClr val="00B050"/>
                </a:solidFill>
              </a:rPr>
              <a:t> işlemi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70C0"/>
                </a:solidFill>
              </a:rPr>
              <a:t>bu nitelikteki katı </a:t>
            </a:r>
            <a:r>
              <a:rPr lang="tr-TR" sz="2800" b="1" dirty="0"/>
              <a:t>ile, </a:t>
            </a:r>
            <a:r>
              <a:rPr lang="tr-TR" sz="2800" b="1" dirty="0">
                <a:solidFill>
                  <a:srgbClr val="FF0000"/>
                </a:solidFill>
              </a:rPr>
              <a:t>saf çözgen </a:t>
            </a:r>
            <a:r>
              <a:rPr lang="tr-TR" sz="2800" b="1" dirty="0"/>
              <a:t>arasında gerçekleşmektedir.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Dengeye ulaşılınca buradan </a:t>
            </a:r>
            <a:r>
              <a:rPr lang="tr-TR" sz="2800" b="1" dirty="0">
                <a:solidFill>
                  <a:srgbClr val="00B050"/>
                </a:solidFill>
              </a:rPr>
              <a:t>alınan çözelti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bir önceki </a:t>
            </a:r>
            <a:r>
              <a:rPr lang="tr-TR" sz="2800" b="1" dirty="0" err="1">
                <a:solidFill>
                  <a:srgbClr val="FF0000"/>
                </a:solidFill>
              </a:rPr>
              <a:t>ekstraktör</a:t>
            </a:r>
            <a:r>
              <a:rPr lang="tr-TR" sz="2800" b="1" dirty="0">
                <a:solidFill>
                  <a:srgbClr val="FF0000"/>
                </a:solidFill>
              </a:rPr>
              <a:t> ünitesine geçer</a:t>
            </a:r>
            <a:r>
              <a:rPr lang="tr-TR" sz="2800" b="1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113" y="3226340"/>
            <a:ext cx="5117420" cy="294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5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sırada </a:t>
            </a:r>
            <a:r>
              <a:rPr lang="tr-TR" sz="2800" b="1" dirty="0">
                <a:solidFill>
                  <a:srgbClr val="FF0000"/>
                </a:solidFill>
              </a:rPr>
              <a:t>son </a:t>
            </a:r>
            <a:r>
              <a:rPr lang="tr-TR" sz="2800" b="1" dirty="0" err="1">
                <a:solidFill>
                  <a:srgbClr val="FF0000"/>
                </a:solidFill>
              </a:rPr>
              <a:t>ekstraktör</a:t>
            </a:r>
            <a:r>
              <a:rPr lang="tr-TR" sz="2800" b="1" dirty="0">
                <a:solidFill>
                  <a:srgbClr val="FF0000"/>
                </a:solidFill>
              </a:rPr>
              <a:t> ünitesi </a:t>
            </a:r>
            <a:r>
              <a:rPr lang="tr-TR" sz="2800" b="1" dirty="0"/>
              <a:t>bataryadan ayrılarak, içerdiği </a:t>
            </a:r>
            <a:r>
              <a:rPr lang="tr-TR" sz="2800" b="1" dirty="0">
                <a:solidFill>
                  <a:srgbClr val="00B050"/>
                </a:solidFill>
              </a:rPr>
              <a:t>katı </a:t>
            </a:r>
            <a:r>
              <a:rPr lang="tr-TR" sz="2800" b="1" dirty="0"/>
              <a:t>(</a:t>
            </a:r>
            <a:r>
              <a:rPr lang="tr-TR" sz="2800" b="1" dirty="0" err="1"/>
              <a:t>rafinat</a:t>
            </a:r>
            <a:r>
              <a:rPr lang="tr-TR" sz="2800" b="1" dirty="0"/>
              <a:t>) </a:t>
            </a:r>
            <a:r>
              <a:rPr lang="tr-TR" sz="2800" b="1" dirty="0">
                <a:solidFill>
                  <a:srgbClr val="00B050"/>
                </a:solidFill>
              </a:rPr>
              <a:t>boşaltılır</a:t>
            </a:r>
            <a:r>
              <a:rPr lang="tr-TR" sz="2800" b="1" dirty="0"/>
              <a:t> ve yeni katı (</a:t>
            </a:r>
            <a:r>
              <a:rPr lang="tr-TR" sz="2800" b="1" dirty="0">
                <a:solidFill>
                  <a:srgbClr val="00B0F0"/>
                </a:solidFill>
              </a:rPr>
              <a:t>hammadde</a:t>
            </a:r>
            <a:r>
              <a:rPr lang="tr-TR" sz="2800" b="1" dirty="0"/>
              <a:t>) doldurulduktan sonra, sistemin baş tarafına </a:t>
            </a:r>
            <a:r>
              <a:rPr lang="tr-TR" sz="2800" b="1" dirty="0">
                <a:solidFill>
                  <a:srgbClr val="7030A0"/>
                </a:solidFill>
              </a:rPr>
              <a:t>birinci </a:t>
            </a:r>
            <a:r>
              <a:rPr lang="tr-TR" sz="2800" b="1" dirty="0" err="1">
                <a:solidFill>
                  <a:srgbClr val="7030A0"/>
                </a:solidFill>
              </a:rPr>
              <a:t>ekstraktör</a:t>
            </a:r>
            <a:r>
              <a:rPr lang="tr-TR" sz="2800" b="1" dirty="0"/>
              <a:t> ünitesi olarak alınır.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Bu işlem sürekli </a:t>
            </a:r>
            <a:r>
              <a:rPr lang="tr-TR" sz="2800" b="1" dirty="0"/>
              <a:t>olarak aynı şekilde devam ettirilir.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04" y="4077072"/>
            <a:ext cx="4617063" cy="265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50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839544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Böylece, bataryadaki her </a:t>
            </a:r>
            <a:r>
              <a:rPr lang="tr-TR" sz="2800" b="1" dirty="0" err="1"/>
              <a:t>ekstraktör</a:t>
            </a:r>
            <a:r>
              <a:rPr lang="tr-TR" sz="2800" b="1" dirty="0"/>
              <a:t> ünitesi bir defa "</a:t>
            </a:r>
            <a:r>
              <a:rPr lang="tr-TR" sz="2800" b="1" dirty="0">
                <a:solidFill>
                  <a:srgbClr val="FF0000"/>
                </a:solidFill>
              </a:rPr>
              <a:t>ilk </a:t>
            </a:r>
            <a:r>
              <a:rPr lang="tr-TR" sz="2800" b="1" dirty="0" err="1">
                <a:solidFill>
                  <a:srgbClr val="FF0000"/>
                </a:solidFill>
              </a:rPr>
              <a:t>ekstraktör</a:t>
            </a:r>
            <a:r>
              <a:rPr lang="tr-TR" sz="2800" b="1" dirty="0">
                <a:solidFill>
                  <a:srgbClr val="FF0000"/>
                </a:solidFill>
              </a:rPr>
              <a:t> ünitesi</a:t>
            </a:r>
            <a:r>
              <a:rPr lang="tr-TR" sz="2800" b="1" dirty="0"/>
              <a:t>", bir defa da "</a:t>
            </a:r>
            <a:r>
              <a:rPr lang="tr-TR" sz="2800" b="1" dirty="0">
                <a:solidFill>
                  <a:srgbClr val="00B050"/>
                </a:solidFill>
              </a:rPr>
              <a:t>son ünite</a:t>
            </a:r>
            <a:r>
              <a:rPr lang="tr-TR" sz="2800" b="1" dirty="0"/>
              <a:t>" olarak işlev görmektedir.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Kuşkusuz her ünite, ilk ünite işlevinden son ünite işlevine ulaşırken, sıra ile ara üniteler görevini yüklenmektedir.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İşte bu işlemlerin her biri "</a:t>
            </a:r>
            <a:r>
              <a:rPr lang="tr-TR" sz="2800" b="1" dirty="0">
                <a:solidFill>
                  <a:srgbClr val="FF0000"/>
                </a:solidFill>
              </a:rPr>
              <a:t>ekstraksiyon aşaması</a:t>
            </a:r>
            <a:r>
              <a:rPr lang="tr-TR" sz="2800" b="1" dirty="0"/>
              <a:t>" (</a:t>
            </a:r>
            <a:r>
              <a:rPr lang="en-US" sz="2800" b="1" dirty="0"/>
              <a:t>extraction stage</a:t>
            </a:r>
            <a:r>
              <a:rPr lang="tr-TR" sz="2800" b="1" dirty="0"/>
              <a:t>) olarak adlandırılmaktadır.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87534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Materyalin niteliği ve hazırlanma şekli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19616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Ekstraksiyon uygulanan katının nitelikleri ekstraksiyon üzerine etkili olan </a:t>
            </a:r>
            <a:r>
              <a:rPr lang="tr-TR" sz="2800" b="1" dirty="0">
                <a:solidFill>
                  <a:srgbClr val="FF0000"/>
                </a:solidFill>
              </a:rPr>
              <a:t>önemli faktörlerden birisidir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Nitekim, bir </a:t>
            </a:r>
            <a:r>
              <a:rPr lang="tr-TR" sz="2800" b="1" dirty="0">
                <a:solidFill>
                  <a:srgbClr val="FF0000"/>
                </a:solidFill>
              </a:rPr>
              <a:t>hayvansal</a:t>
            </a:r>
            <a:r>
              <a:rPr lang="tr-TR" sz="2800" b="1" dirty="0"/>
              <a:t> veya </a:t>
            </a:r>
            <a:r>
              <a:rPr lang="tr-TR" sz="2800" b="1" dirty="0">
                <a:solidFill>
                  <a:srgbClr val="00B050"/>
                </a:solidFill>
              </a:rPr>
              <a:t>bitkisel</a:t>
            </a:r>
            <a:r>
              <a:rPr lang="tr-TR" sz="2800" b="1" dirty="0"/>
              <a:t> materyalden yapılacak ekstraksiyon ile örneğin bir </a:t>
            </a:r>
            <a:r>
              <a:rPr lang="tr-TR" sz="2800" b="1" dirty="0">
                <a:solidFill>
                  <a:srgbClr val="7030A0"/>
                </a:solidFill>
              </a:rPr>
              <a:t>inorganik </a:t>
            </a:r>
            <a:r>
              <a:rPr lang="tr-TR" sz="2800" b="1" dirty="0" err="1">
                <a:solidFill>
                  <a:srgbClr val="7030A0"/>
                </a:solidFill>
              </a:rPr>
              <a:t>materyaldan</a:t>
            </a:r>
            <a:r>
              <a:rPr lang="tr-TR" sz="2800" b="1" dirty="0"/>
              <a:t> yapılacak ekstraksiyon, materyallerin niteliklerine bağlı olarak oldukça farklıdır. </a:t>
            </a:r>
          </a:p>
        </p:txBody>
      </p:sp>
    </p:spTree>
    <p:extLst>
      <p:ext uri="{BB962C8B-B14F-4D97-AF65-F5344CB8AC3E}">
        <p14:creationId xmlns:p14="http://schemas.microsoft.com/office/powerpoint/2010/main" val="377956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 bataryadaki </a:t>
            </a:r>
            <a:r>
              <a:rPr lang="tr-TR" sz="2800" b="1" dirty="0">
                <a:solidFill>
                  <a:srgbClr val="FF0000"/>
                </a:solidFill>
              </a:rPr>
              <a:t>aşama sayısı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son </a:t>
            </a:r>
            <a:r>
              <a:rPr lang="tr-TR" sz="2800" b="1" dirty="0" err="1">
                <a:solidFill>
                  <a:srgbClr val="00B050"/>
                </a:solidFill>
              </a:rPr>
              <a:t>ekstrakt</a:t>
            </a:r>
            <a:r>
              <a:rPr lang="tr-TR" sz="2800" b="1" dirty="0">
                <a:solidFill>
                  <a:srgbClr val="00B050"/>
                </a:solidFill>
              </a:rPr>
              <a:t> çözeltisinde </a:t>
            </a:r>
            <a:r>
              <a:rPr lang="tr-TR" sz="2800" b="1" dirty="0">
                <a:solidFill>
                  <a:srgbClr val="FF0000"/>
                </a:solidFill>
              </a:rPr>
              <a:t>hedeflenen çözünen konsantrasyonuna </a:t>
            </a:r>
            <a:r>
              <a:rPr lang="tr-TR" sz="2800" b="1" dirty="0"/>
              <a:t>bağlı olarak belirlenmektedir.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noktada vurgulamak gerekir ki</a:t>
            </a:r>
            <a:r>
              <a:rPr lang="tr-TR" sz="2800" b="1" dirty="0">
                <a:solidFill>
                  <a:srgbClr val="FF0000"/>
                </a:solidFill>
              </a:rPr>
              <a:t>, genellikle bir tanktan oluşan her bir ekstraksiyon ünitesinin</a:t>
            </a:r>
            <a:r>
              <a:rPr lang="tr-TR" sz="2800" b="1" dirty="0"/>
              <a:t>, ekstraksiyon süresince yer değiştirmesi genellikle söz konusu değildir.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</a:rPr>
              <a:t>Hangi aşamada </a:t>
            </a:r>
            <a:r>
              <a:rPr lang="tr-TR" sz="2800" b="1" dirty="0"/>
              <a:t>veya hangi işlevde olursa olsun </a:t>
            </a:r>
            <a:r>
              <a:rPr lang="tr-TR" sz="2800" b="1" dirty="0">
                <a:solidFill>
                  <a:srgbClr val="00B050"/>
                </a:solidFill>
              </a:rPr>
              <a:t>konumu daima sabittir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062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Ancak; hangi işlevi yükleneceği, </a:t>
            </a:r>
            <a:r>
              <a:rPr lang="tr-TR" sz="2800" b="1" dirty="0" err="1">
                <a:solidFill>
                  <a:srgbClr val="FF0000"/>
                </a:solidFill>
              </a:rPr>
              <a:t>borusal</a:t>
            </a:r>
            <a:r>
              <a:rPr lang="tr-TR" sz="2800" b="1" dirty="0">
                <a:solidFill>
                  <a:srgbClr val="FF0000"/>
                </a:solidFill>
              </a:rPr>
              <a:t> bağlantılarla </a:t>
            </a:r>
            <a:r>
              <a:rPr lang="tr-TR" sz="2800" b="1" dirty="0"/>
              <a:t>sağlanmaktadır.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Bazı çok aşamalı zıt akışlı ekstraksiyon bataryalarında, alt akış da üst akış gibi, </a:t>
            </a:r>
            <a:r>
              <a:rPr lang="tr-TR" sz="2800" b="1" dirty="0">
                <a:solidFill>
                  <a:srgbClr val="00B0F0"/>
                </a:solidFill>
              </a:rPr>
              <a:t>aşamadan aşamaya pompalan</a:t>
            </a:r>
            <a:r>
              <a:rPr lang="tr-TR" sz="2800" b="1" dirty="0"/>
              <a:t>maktadır. </a:t>
            </a:r>
          </a:p>
        </p:txBody>
      </p:sp>
    </p:spTree>
    <p:extLst>
      <p:ext uri="{BB962C8B-B14F-4D97-AF65-F5344CB8AC3E}">
        <p14:creationId xmlns:p14="http://schemas.microsoft.com/office/powerpoint/2010/main" val="278643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3600" b="1" dirty="0">
                <a:solidFill>
                  <a:srgbClr val="00B050"/>
                </a:solidFill>
              </a:rPr>
              <a:t>Zıt Akışlı Sürekli </a:t>
            </a:r>
            <a:r>
              <a:rPr lang="tr-TR" sz="3600" b="1" dirty="0" err="1">
                <a:solidFill>
                  <a:srgbClr val="00B050"/>
                </a:solidFill>
              </a:rPr>
              <a:t>Ekstraksiyon</a:t>
            </a:r>
            <a:endParaRPr lang="tr-TR" sz="3600" b="1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Bitkisel yağ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C00000"/>
                </a:solidFill>
              </a:rPr>
              <a:t>şeker endüstrisi </a:t>
            </a:r>
            <a:r>
              <a:rPr lang="tr-TR" sz="2800" b="1" dirty="0"/>
              <a:t>başta olmak üzere, değişik alanlarda yaygın olarak uygulanan bu yöntemde, </a:t>
            </a:r>
            <a:r>
              <a:rPr lang="tr-TR" sz="2800" b="1" dirty="0">
                <a:solidFill>
                  <a:srgbClr val="FF0000"/>
                </a:solidFill>
              </a:rPr>
              <a:t>çeşitli tipte </a:t>
            </a:r>
            <a:r>
              <a:rPr lang="tr-TR" sz="2800" b="1" dirty="0" err="1">
                <a:solidFill>
                  <a:srgbClr val="FF0000"/>
                </a:solidFill>
              </a:rPr>
              <a:t>ekstraktörlerden</a:t>
            </a:r>
            <a:r>
              <a:rPr lang="tr-TR" sz="2800" b="1" dirty="0"/>
              <a:t> yararlanılmaktadır.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1151897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3816424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En basit </a:t>
            </a:r>
            <a:r>
              <a:rPr lang="tr-TR" sz="2800" b="1" dirty="0"/>
              <a:t>zıt akışlı sürekli </a:t>
            </a:r>
            <a:r>
              <a:rPr lang="tr-TR" sz="2800" b="1" dirty="0" err="1"/>
              <a:t>ekstraktör</a:t>
            </a:r>
            <a:r>
              <a:rPr lang="tr-TR" sz="2800" b="1" dirty="0"/>
              <a:t> tipi, </a:t>
            </a:r>
            <a:r>
              <a:rPr lang="tr-TR" sz="2800" b="1" dirty="0">
                <a:solidFill>
                  <a:srgbClr val="00B050"/>
                </a:solidFill>
              </a:rPr>
              <a:t>geniş çaplı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meyilli konumda bir boru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içindeki vidalı taşıyıcıdan </a:t>
            </a:r>
            <a:r>
              <a:rPr lang="tr-TR" sz="2800" b="1" dirty="0"/>
              <a:t>oluşmaktadır.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055" y="2780928"/>
            <a:ext cx="8671861" cy="3669831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2D5ADECE-524E-43A3-BAB5-6558FD68B423}"/>
              </a:ext>
            </a:extLst>
          </p:cNvPr>
          <p:cNvSpPr/>
          <p:nvPr/>
        </p:nvSpPr>
        <p:spPr>
          <a:xfrm>
            <a:off x="2566020" y="3003158"/>
            <a:ext cx="2254143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tx2"/>
                </a:solidFill>
              </a:rPr>
              <a:t>Katı materyal 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397D3CD7-6349-4705-ACEE-3D701229E039}"/>
              </a:ext>
            </a:extLst>
          </p:cNvPr>
          <p:cNvSpPr/>
          <p:nvPr/>
        </p:nvSpPr>
        <p:spPr>
          <a:xfrm>
            <a:off x="7174532" y="3800762"/>
            <a:ext cx="1348446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tx2"/>
                </a:solidFill>
              </a:rPr>
              <a:t>Çözgen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DED80ED7-9ECA-402D-A117-6985A811847A}"/>
              </a:ext>
            </a:extLst>
          </p:cNvPr>
          <p:cNvSpPr/>
          <p:nvPr/>
        </p:nvSpPr>
        <p:spPr>
          <a:xfrm>
            <a:off x="9027897" y="5517232"/>
            <a:ext cx="1241045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tx2"/>
                </a:solidFill>
              </a:rPr>
              <a:t>Rafinat</a:t>
            </a:r>
            <a:endParaRPr lang="tr-TR" b="1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2C2CCEB-EA00-4474-BBAC-18F4244125CB}"/>
              </a:ext>
            </a:extLst>
          </p:cNvPr>
          <p:cNvSpPr/>
          <p:nvPr/>
        </p:nvSpPr>
        <p:spPr>
          <a:xfrm>
            <a:off x="3031692" y="6138149"/>
            <a:ext cx="1322798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tx2"/>
                </a:solidFill>
              </a:rPr>
              <a:t>Ekstrakt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365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95528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Vidalı taşıyıcı, </a:t>
            </a:r>
            <a:r>
              <a:rPr lang="tr-TR" sz="2800" b="1" dirty="0">
                <a:solidFill>
                  <a:srgbClr val="FF0000"/>
                </a:solidFill>
              </a:rPr>
              <a:t>alt uçtan </a:t>
            </a:r>
            <a:r>
              <a:rPr lang="tr-TR" sz="2800" b="1" dirty="0"/>
              <a:t>yüklenen </a:t>
            </a:r>
            <a:r>
              <a:rPr lang="tr-TR" sz="2800" b="1" dirty="0">
                <a:solidFill>
                  <a:srgbClr val="FF0000"/>
                </a:solidFill>
              </a:rPr>
              <a:t>katı materyali </a:t>
            </a:r>
            <a:r>
              <a:rPr lang="tr-TR" sz="2800" b="1" dirty="0"/>
              <a:t>yukarıya doğru taşırken, </a:t>
            </a:r>
            <a:r>
              <a:rPr lang="tr-TR" sz="2800" b="1" dirty="0">
                <a:solidFill>
                  <a:srgbClr val="00B050"/>
                </a:solidFill>
              </a:rPr>
              <a:t>yukarıdaki yüksek uçtan </a:t>
            </a:r>
            <a:r>
              <a:rPr lang="tr-TR" sz="2800" b="1" dirty="0"/>
              <a:t>verilen </a:t>
            </a:r>
            <a:r>
              <a:rPr lang="tr-TR" sz="2800" b="1" dirty="0" err="1">
                <a:solidFill>
                  <a:srgbClr val="00B0F0"/>
                </a:solidFill>
              </a:rPr>
              <a:t>çözgenle</a:t>
            </a:r>
            <a:r>
              <a:rPr lang="tr-TR" sz="2800" b="1" dirty="0"/>
              <a:t> sürekli olarak ters akım ilkesine göre temas ederek ekstraksiyon gerçekleşmektedir.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Böylece </a:t>
            </a:r>
            <a:r>
              <a:rPr lang="tr-TR" sz="2800" b="1" dirty="0">
                <a:solidFill>
                  <a:srgbClr val="00B0F0"/>
                </a:solidFill>
              </a:rPr>
              <a:t>çözgen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yukarıdan aşağıya </a:t>
            </a:r>
            <a:r>
              <a:rPr lang="tr-TR" sz="2800" b="1" dirty="0"/>
              <a:t>doğru ilerledikçe, çözünen açısından zenginleşmekte ve </a:t>
            </a:r>
            <a:r>
              <a:rPr lang="tr-TR" sz="2800" b="1" dirty="0">
                <a:solidFill>
                  <a:srgbClr val="00B0F0"/>
                </a:solidFill>
              </a:rPr>
              <a:t>en alt uçtan </a:t>
            </a:r>
            <a:r>
              <a:rPr lang="tr-TR" sz="2800" b="1" dirty="0">
                <a:solidFill>
                  <a:srgbClr val="00B050"/>
                </a:solidFill>
              </a:rPr>
              <a:t>en yüksek konsantrasyona </a:t>
            </a:r>
            <a:r>
              <a:rPr lang="tr-TR" sz="2800" b="1" dirty="0"/>
              <a:t>ulaşmış olarak sistemi </a:t>
            </a:r>
            <a:r>
              <a:rPr lang="tr-TR" sz="2800" b="1" dirty="0" err="1"/>
              <a:t>terketmektedir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7238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9552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Buna karşın materyal, yukarıya doğru ilerledikçe, içerdiği </a:t>
            </a:r>
            <a:r>
              <a:rPr lang="tr-TR" sz="2800" b="1" dirty="0">
                <a:solidFill>
                  <a:srgbClr val="00B050"/>
                </a:solidFill>
              </a:rPr>
              <a:t>çözünen miktarı </a:t>
            </a:r>
            <a:r>
              <a:rPr lang="tr-TR" sz="2800" b="1" dirty="0"/>
              <a:t>gittikçe </a:t>
            </a:r>
            <a:r>
              <a:rPr lang="tr-TR" sz="2800" b="1" dirty="0">
                <a:solidFill>
                  <a:srgbClr val="FF0000"/>
                </a:solidFill>
              </a:rPr>
              <a:t>azalmakta</a:t>
            </a:r>
            <a:r>
              <a:rPr lang="tr-TR" sz="2800" b="1" dirty="0"/>
              <a:t> ve çözünen içeriği en düşük düzeye ulaşınca, </a:t>
            </a:r>
            <a:r>
              <a:rPr lang="tr-TR" sz="2800" b="1" dirty="0">
                <a:solidFill>
                  <a:srgbClr val="FF0000"/>
                </a:solidFill>
              </a:rPr>
              <a:t>sistemi tepeden </a:t>
            </a:r>
            <a:r>
              <a:rPr lang="tr-TR" sz="2800" b="1" dirty="0" err="1">
                <a:solidFill>
                  <a:srgbClr val="FF0000"/>
                </a:solidFill>
              </a:rPr>
              <a:t>terketmektedir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8150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480592"/>
          </a:xfrm>
        </p:spPr>
        <p:txBody>
          <a:bodyPr anchor="ctr">
            <a:normAutofit/>
          </a:bodyPr>
          <a:lstStyle/>
          <a:p>
            <a:pPr marL="1341438" indent="-1341438">
              <a:lnSpc>
                <a:spcPct val="100000"/>
              </a:lnSpc>
              <a:spcBef>
                <a:spcPts val="600"/>
              </a:spcBef>
            </a:pPr>
            <a:r>
              <a:rPr lang="tr-TR" sz="4000" b="1" dirty="0">
                <a:solidFill>
                  <a:srgbClr val="FF0000"/>
                </a:solidFill>
              </a:rPr>
              <a:t>Tek Aşamalı Ekstraksiyon Sisteminde Kütle Denklikleri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556792"/>
            <a:ext cx="10157354" cy="489654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Şekil 7.5'de tek aşamalı bir ekstraksiyon sisteminde sisteme giren ve çıkan maddeler gösterilmiştir.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63DB1080-E8FB-49B4-B49F-B51F99F2051A}"/>
              </a:ext>
            </a:extLst>
          </p:cNvPr>
          <p:cNvSpPr/>
          <p:nvPr/>
        </p:nvSpPr>
        <p:spPr>
          <a:xfrm>
            <a:off x="4660480" y="3663124"/>
            <a:ext cx="2808312" cy="1584176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chemeClr val="tx2"/>
                </a:solidFill>
              </a:rPr>
              <a:t>Ekstraktör</a:t>
            </a:r>
            <a:endParaRPr lang="tr-TR" dirty="0">
              <a:solidFill>
                <a:schemeClr val="tx2"/>
              </a:solidFill>
            </a:endParaRPr>
          </a:p>
        </p:txBody>
      </p:sp>
      <p:cxnSp>
        <p:nvCxnSpPr>
          <p:cNvPr id="15" name="Straight Arrow Connector 6">
            <a:extLst>
              <a:ext uri="{FF2B5EF4-FFF2-40B4-BE49-F238E27FC236}">
                <a16:creationId xmlns:a16="http://schemas.microsoft.com/office/drawing/2014/main" id="{156954BF-226C-4C70-A49F-4D675A04D73C}"/>
              </a:ext>
            </a:extLst>
          </p:cNvPr>
          <p:cNvCxnSpPr/>
          <p:nvPr/>
        </p:nvCxnSpPr>
        <p:spPr>
          <a:xfrm>
            <a:off x="7468792" y="4959268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9">
            <a:extLst>
              <a:ext uri="{FF2B5EF4-FFF2-40B4-BE49-F238E27FC236}">
                <a16:creationId xmlns:a16="http://schemas.microsoft.com/office/drawing/2014/main" id="{C91B58F3-2023-415D-A6B1-C929AE639F85}"/>
              </a:ext>
            </a:extLst>
          </p:cNvPr>
          <p:cNvCxnSpPr>
            <a:cxnSpLocks/>
          </p:cNvCxnSpPr>
          <p:nvPr/>
        </p:nvCxnSpPr>
        <p:spPr>
          <a:xfrm flipH="1">
            <a:off x="2849929" y="3838129"/>
            <a:ext cx="1810551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1">
            <a:extLst>
              <a:ext uri="{FF2B5EF4-FFF2-40B4-BE49-F238E27FC236}">
                <a16:creationId xmlns:a16="http://schemas.microsoft.com/office/drawing/2014/main" id="{6B558207-36AB-4E94-A05D-057ECDE1E410}"/>
              </a:ext>
            </a:extLst>
          </p:cNvPr>
          <p:cNvSpPr/>
          <p:nvPr/>
        </p:nvSpPr>
        <p:spPr>
          <a:xfrm>
            <a:off x="9477623" y="4671236"/>
            <a:ext cx="1598515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R, </a:t>
            </a:r>
            <a:r>
              <a:rPr lang="tr-TR" dirty="0" err="1">
                <a:solidFill>
                  <a:schemeClr val="tx2"/>
                </a:solidFill>
              </a:rPr>
              <a:t>Rafinat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123650D3-B4BC-42B4-8BC2-F4566B925BF8}"/>
              </a:ext>
            </a:extLst>
          </p:cNvPr>
          <p:cNvSpPr/>
          <p:nvPr/>
        </p:nvSpPr>
        <p:spPr>
          <a:xfrm>
            <a:off x="1225766" y="3591116"/>
            <a:ext cx="1624163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E, </a:t>
            </a:r>
            <a:r>
              <a:rPr lang="tr-TR" dirty="0" err="1">
                <a:solidFill>
                  <a:schemeClr val="tx2"/>
                </a:solidFill>
              </a:rPr>
              <a:t>Ekstrakt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960D245E-0AA6-47C7-8205-1CC9F4FFC9F2}"/>
              </a:ext>
            </a:extLst>
          </p:cNvPr>
          <p:cNvSpPr/>
          <p:nvPr/>
        </p:nvSpPr>
        <p:spPr>
          <a:xfrm>
            <a:off x="3018899" y="5713582"/>
            <a:ext cx="6079017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tr-TR" dirty="0"/>
              <a:t>Şekil 7.5 Tek aşamalı ekstraksiyon sistemi</a:t>
            </a:r>
            <a:endParaRPr lang="tr-TR" dirty="0">
              <a:solidFill>
                <a:srgbClr val="FF0000"/>
              </a:solidFill>
            </a:endParaRPr>
          </a:p>
        </p:txBody>
      </p:sp>
      <p:cxnSp>
        <p:nvCxnSpPr>
          <p:cNvPr id="22" name="Straight Arrow Connector 20">
            <a:extLst>
              <a:ext uri="{FF2B5EF4-FFF2-40B4-BE49-F238E27FC236}">
                <a16:creationId xmlns:a16="http://schemas.microsoft.com/office/drawing/2014/main" id="{4B863DD5-0DD5-4874-BC49-72EEE91DCFDB}"/>
              </a:ext>
            </a:extLst>
          </p:cNvPr>
          <p:cNvCxnSpPr/>
          <p:nvPr/>
        </p:nvCxnSpPr>
        <p:spPr>
          <a:xfrm>
            <a:off x="2788272" y="4967107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1">
            <a:extLst>
              <a:ext uri="{FF2B5EF4-FFF2-40B4-BE49-F238E27FC236}">
                <a16:creationId xmlns:a16="http://schemas.microsoft.com/office/drawing/2014/main" id="{B00FCAFB-C675-46DC-B297-FA8E5632DD18}"/>
              </a:ext>
            </a:extLst>
          </p:cNvPr>
          <p:cNvSpPr/>
          <p:nvPr/>
        </p:nvSpPr>
        <p:spPr>
          <a:xfrm>
            <a:off x="688759" y="4725984"/>
            <a:ext cx="269817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F, Materyal (Katı)</a:t>
            </a:r>
          </a:p>
        </p:txBody>
      </p:sp>
      <p:cxnSp>
        <p:nvCxnSpPr>
          <p:cNvPr id="25" name="Straight Arrow Connector 23">
            <a:extLst>
              <a:ext uri="{FF2B5EF4-FFF2-40B4-BE49-F238E27FC236}">
                <a16:creationId xmlns:a16="http://schemas.microsoft.com/office/drawing/2014/main" id="{248DA2B0-B46C-4BEB-8C66-87BF64F41C53}"/>
              </a:ext>
            </a:extLst>
          </p:cNvPr>
          <p:cNvCxnSpPr/>
          <p:nvPr/>
        </p:nvCxnSpPr>
        <p:spPr>
          <a:xfrm flipH="1">
            <a:off x="7468792" y="3911178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4">
            <a:extLst>
              <a:ext uri="{FF2B5EF4-FFF2-40B4-BE49-F238E27FC236}">
                <a16:creationId xmlns:a16="http://schemas.microsoft.com/office/drawing/2014/main" id="{FF3D0E45-2519-4FA1-B2C5-B4070612BAE2}"/>
              </a:ext>
            </a:extLst>
          </p:cNvPr>
          <p:cNvSpPr/>
          <p:nvPr/>
        </p:nvSpPr>
        <p:spPr>
          <a:xfrm>
            <a:off x="9491803" y="3737545"/>
            <a:ext cx="1782860" cy="4616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Ç, Çözgen</a:t>
            </a:r>
          </a:p>
        </p:txBody>
      </p:sp>
    </p:spTree>
    <p:extLst>
      <p:ext uri="{BB962C8B-B14F-4D97-AF65-F5344CB8AC3E}">
        <p14:creationId xmlns:p14="http://schemas.microsoft.com/office/powerpoint/2010/main" val="3848810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0486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Katıdan </a:t>
            </a:r>
            <a:r>
              <a:rPr lang="tr-TR" sz="2800" b="1" dirty="0" err="1"/>
              <a:t>ekstraksiyonda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çözgen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çözünen</a:t>
            </a:r>
            <a:r>
              <a:rPr lang="tr-TR" sz="2800" b="1" dirty="0"/>
              <a:t> ve </a:t>
            </a:r>
            <a:r>
              <a:rPr lang="tr-TR" sz="2800" b="1" dirty="0" err="1">
                <a:solidFill>
                  <a:srgbClr val="FF0000"/>
                </a:solidFill>
              </a:rPr>
              <a:t>inert</a:t>
            </a:r>
            <a:r>
              <a:rPr lang="tr-TR" sz="2800" b="1" dirty="0"/>
              <a:t> (çözünmeyen katı) gibi </a:t>
            </a:r>
            <a:r>
              <a:rPr lang="tr-TR" sz="2800" b="1" dirty="0">
                <a:solidFill>
                  <a:srgbClr val="7030A0"/>
                </a:solidFill>
              </a:rPr>
              <a:t>üç temel öge </a:t>
            </a:r>
            <a:r>
              <a:rPr lang="tr-TR" sz="2800" b="1" dirty="0"/>
              <a:t>söz konusudur.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F, Materyal (Katı)		</a:t>
            </a:r>
            <a:r>
              <a:rPr lang="tr-TR" sz="2800" dirty="0">
                <a:solidFill>
                  <a:srgbClr val="00B050"/>
                </a:solidFill>
              </a:rPr>
              <a:t>y, Çözünen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E, </a:t>
            </a:r>
            <a:r>
              <a:rPr lang="tr-TR" sz="2800" dirty="0" err="1">
                <a:solidFill>
                  <a:schemeClr val="tx2"/>
                </a:solidFill>
              </a:rPr>
              <a:t>Ekstrakt</a:t>
            </a:r>
            <a:r>
              <a:rPr lang="tr-TR" sz="2800" dirty="0">
                <a:solidFill>
                  <a:schemeClr val="tx2"/>
                </a:solidFill>
              </a:rPr>
              <a:t>			</a:t>
            </a:r>
            <a:r>
              <a:rPr lang="tr-TR" sz="2800" dirty="0">
                <a:solidFill>
                  <a:srgbClr val="00B050"/>
                </a:solidFill>
              </a:rPr>
              <a:t>i, </a:t>
            </a:r>
            <a:r>
              <a:rPr lang="tr-TR" sz="2800" dirty="0" err="1">
                <a:solidFill>
                  <a:srgbClr val="00B050"/>
                </a:solidFill>
              </a:rPr>
              <a:t>inert</a:t>
            </a:r>
            <a:endParaRPr lang="tr-TR" sz="2800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Ç, Çözgen			</a:t>
            </a:r>
            <a:r>
              <a:rPr lang="tr-TR" sz="2800" dirty="0">
                <a:solidFill>
                  <a:srgbClr val="00B050"/>
                </a:solidFill>
              </a:rPr>
              <a:t>s, çözgen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R, </a:t>
            </a:r>
            <a:r>
              <a:rPr lang="tr-TR" sz="2800" dirty="0" err="1">
                <a:solidFill>
                  <a:schemeClr val="tx2"/>
                </a:solidFill>
              </a:rPr>
              <a:t>Rafinat</a:t>
            </a:r>
            <a:endParaRPr lang="tr-TR" sz="2800" dirty="0">
              <a:solidFill>
                <a:schemeClr val="tx2"/>
              </a:solidFill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43A29E63-E81A-4471-A38D-C239FC9117A5}"/>
              </a:ext>
            </a:extLst>
          </p:cNvPr>
          <p:cNvSpPr/>
          <p:nvPr/>
        </p:nvSpPr>
        <p:spPr>
          <a:xfrm>
            <a:off x="6238428" y="4437112"/>
            <a:ext cx="8162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800" b="1" dirty="0" err="1"/>
              <a:t>X</a:t>
            </a:r>
            <a:r>
              <a:rPr lang="tr-TR" sz="4800" b="1" baseline="-25000" dirty="0" err="1"/>
              <a:t>fi</a:t>
            </a:r>
            <a:endParaRPr lang="tr-TR" sz="4800" baseline="-25000" dirty="0"/>
          </a:p>
        </p:txBody>
      </p:sp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id="{39C1F6C2-A6C7-4936-A3E0-0044F19AE752}"/>
              </a:ext>
            </a:extLst>
          </p:cNvPr>
          <p:cNvCxnSpPr/>
          <p:nvPr/>
        </p:nvCxnSpPr>
        <p:spPr>
          <a:xfrm flipV="1">
            <a:off x="5806380" y="5157192"/>
            <a:ext cx="864096" cy="11091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ikdörtgen 4">
            <a:extLst>
              <a:ext uri="{FF2B5EF4-FFF2-40B4-BE49-F238E27FC236}">
                <a16:creationId xmlns:a16="http://schemas.microsoft.com/office/drawing/2014/main" id="{6AE4A9F4-73EC-48C3-931B-80DF8EE458AA}"/>
              </a:ext>
            </a:extLst>
          </p:cNvPr>
          <p:cNvSpPr/>
          <p:nvPr/>
        </p:nvSpPr>
        <p:spPr>
          <a:xfrm>
            <a:off x="4025336" y="5037276"/>
            <a:ext cx="19143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F, Materyal </a:t>
            </a:r>
            <a:endParaRPr lang="tr-TR" dirty="0"/>
          </a:p>
        </p:txBody>
      </p: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936549ED-E41A-4283-B4D1-07E376F4D643}"/>
              </a:ext>
            </a:extLst>
          </p:cNvPr>
          <p:cNvCxnSpPr>
            <a:cxnSpLocks/>
          </p:cNvCxnSpPr>
          <p:nvPr/>
        </p:nvCxnSpPr>
        <p:spPr>
          <a:xfrm flipH="1">
            <a:off x="7054677" y="5037276"/>
            <a:ext cx="623913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ikdörtgen 6">
            <a:extLst>
              <a:ext uri="{FF2B5EF4-FFF2-40B4-BE49-F238E27FC236}">
                <a16:creationId xmlns:a16="http://schemas.microsoft.com/office/drawing/2014/main" id="{0710A989-97C0-4200-BF70-8FA964924A54}"/>
              </a:ext>
            </a:extLst>
          </p:cNvPr>
          <p:cNvSpPr/>
          <p:nvPr/>
        </p:nvSpPr>
        <p:spPr>
          <a:xfrm>
            <a:off x="7750290" y="4806443"/>
            <a:ext cx="19143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B050"/>
                </a:solidFill>
              </a:rPr>
              <a:t>i , </a:t>
            </a:r>
            <a:r>
              <a:rPr lang="tr-TR" dirty="0" err="1">
                <a:solidFill>
                  <a:srgbClr val="00B050"/>
                </a:solidFill>
              </a:rPr>
              <a:t>inert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31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0486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Ekstraksiyon sisteminde bulunan </a:t>
            </a:r>
            <a:r>
              <a:rPr lang="tr-TR" sz="2800" b="1" dirty="0">
                <a:solidFill>
                  <a:srgbClr val="00B050"/>
                </a:solidFill>
              </a:rPr>
              <a:t>çözünenin tümü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00B0F0"/>
                </a:solidFill>
              </a:rPr>
              <a:t>inertin</a:t>
            </a:r>
            <a:r>
              <a:rPr lang="tr-TR" sz="2800" b="1" dirty="0">
                <a:solidFill>
                  <a:srgbClr val="00B0F0"/>
                </a:solidFill>
              </a:rPr>
              <a:t> tuttuğu çözgen ile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FF0000"/>
                </a:solidFill>
              </a:rPr>
              <a:t>inertin</a:t>
            </a:r>
            <a:r>
              <a:rPr lang="tr-TR" sz="2800" b="1" dirty="0">
                <a:solidFill>
                  <a:srgbClr val="FF0000"/>
                </a:solidFill>
              </a:rPr>
              <a:t> dışındaki çözgen </a:t>
            </a:r>
            <a:r>
              <a:rPr lang="tr-TR" sz="2800" b="1" dirty="0"/>
              <a:t>kitlesine dağılmış ve dengelenmiş durumdadır.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Böylece hem </a:t>
            </a:r>
            <a:r>
              <a:rPr lang="tr-TR" sz="2800" b="1" dirty="0" err="1"/>
              <a:t>inertin</a:t>
            </a:r>
            <a:r>
              <a:rPr lang="tr-TR" sz="2800" b="1" dirty="0"/>
              <a:t> tuttuğu çözgen ve hem de dışındaki çözgen, artık </a:t>
            </a:r>
            <a:r>
              <a:rPr lang="tr-TR" sz="2800" b="1" dirty="0">
                <a:solidFill>
                  <a:srgbClr val="FF0000"/>
                </a:solidFill>
              </a:rPr>
              <a:t>çözeltiye dönüşmüştür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Yukarıda değinildiği gibi, ayrıca her iki çözelti arasında belirli bir denge oluşmuştur. </a:t>
            </a:r>
          </a:p>
        </p:txBody>
      </p:sp>
    </p:spTree>
    <p:extLst>
      <p:ext uri="{BB962C8B-B14F-4D97-AF65-F5344CB8AC3E}">
        <p14:creationId xmlns:p14="http://schemas.microsoft.com/office/powerpoint/2010/main" val="233141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1206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Genel kütle denkliği		F + Ç = E + R 	      (7.3)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Çözünene dayalı </a:t>
            </a:r>
            <a:r>
              <a:rPr lang="tr-TR" sz="2800" b="1" dirty="0"/>
              <a:t>kütle denkliği ise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F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fy</a:t>
            </a:r>
            <a:r>
              <a:rPr lang="tr-TR" sz="2800" b="1" dirty="0"/>
              <a:t>) + Ç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çy</a:t>
            </a:r>
            <a:r>
              <a:rPr lang="tr-TR" sz="2800" b="1" dirty="0"/>
              <a:t>) = E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ey</a:t>
            </a:r>
            <a:r>
              <a:rPr lang="tr-TR" sz="2800" b="1" dirty="0"/>
              <a:t>) + R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ry</a:t>
            </a:r>
            <a:r>
              <a:rPr lang="tr-TR" sz="2800" b="1" dirty="0"/>
              <a:t>)      	(7.4)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654252" y="3577453"/>
            <a:ext cx="2808312" cy="1584176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chemeClr val="tx2"/>
                </a:solidFill>
              </a:rPr>
              <a:t>Ekstraktör</a:t>
            </a:r>
            <a:endParaRPr lang="tr-TR" dirty="0">
              <a:solidFill>
                <a:schemeClr val="tx2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462564" y="4873597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782044" y="3752458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9471395" y="4585565"/>
            <a:ext cx="1598515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R, </a:t>
            </a:r>
            <a:r>
              <a:rPr lang="tr-TR" dirty="0" err="1">
                <a:solidFill>
                  <a:schemeClr val="tx2"/>
                </a:solidFill>
              </a:rPr>
              <a:t>Rafinat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19538" y="3505445"/>
            <a:ext cx="1624163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E, </a:t>
            </a:r>
            <a:r>
              <a:rPr lang="tr-TR" dirty="0" err="1">
                <a:solidFill>
                  <a:schemeClr val="tx2"/>
                </a:solidFill>
              </a:rPr>
              <a:t>Ekstrakt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17309" y="2276872"/>
            <a:ext cx="33988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chemeClr val="tx2"/>
                </a:solidFill>
              </a:rPr>
              <a:t>                             </a:t>
            </a:r>
            <a:r>
              <a:rPr lang="tr-TR" dirty="0" err="1">
                <a:solidFill>
                  <a:schemeClr val="tx2"/>
                </a:solidFill>
              </a:rPr>
              <a:t>X</a:t>
            </a:r>
            <a:r>
              <a:rPr lang="tr-TR" baseline="-25000" dirty="0" err="1">
                <a:solidFill>
                  <a:schemeClr val="tx2"/>
                </a:solidFill>
              </a:rPr>
              <a:t>ey</a:t>
            </a:r>
            <a:endParaRPr lang="tr-TR" baseline="-25000" dirty="0">
              <a:solidFill>
                <a:schemeClr val="tx2"/>
              </a:solidFill>
            </a:endParaRPr>
          </a:p>
          <a:p>
            <a:pPr algn="r"/>
            <a:r>
              <a:rPr lang="tr-TR" dirty="0" err="1">
                <a:solidFill>
                  <a:schemeClr val="tx2"/>
                </a:solidFill>
              </a:rPr>
              <a:t>Ekstrakttaki</a:t>
            </a:r>
            <a:r>
              <a:rPr lang="tr-TR" dirty="0">
                <a:solidFill>
                  <a:schemeClr val="tx2"/>
                </a:solidFill>
              </a:rPr>
              <a:t> çözünenin kütle kesri</a:t>
            </a:r>
            <a:endParaRPr lang="tr-TR" baseline="-25000" dirty="0">
              <a:solidFill>
                <a:schemeClr val="tx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71574" y="4888291"/>
            <a:ext cx="37996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        </a:t>
            </a:r>
            <a:r>
              <a:rPr lang="tr-TR" dirty="0" err="1">
                <a:solidFill>
                  <a:schemeClr val="tx2"/>
                </a:solidFill>
              </a:rPr>
              <a:t>X</a:t>
            </a:r>
            <a:r>
              <a:rPr lang="tr-TR" baseline="-25000" dirty="0" err="1">
                <a:solidFill>
                  <a:schemeClr val="tx2"/>
                </a:solidFill>
              </a:rPr>
              <a:t>ry</a:t>
            </a:r>
            <a:endParaRPr lang="tr-TR" baseline="-25000" dirty="0">
              <a:solidFill>
                <a:schemeClr val="tx2"/>
              </a:solidFill>
            </a:endParaRPr>
          </a:p>
          <a:p>
            <a:r>
              <a:rPr lang="tr-TR" dirty="0" err="1">
                <a:solidFill>
                  <a:schemeClr val="tx2"/>
                </a:solidFill>
              </a:rPr>
              <a:t>Rafinattaki</a:t>
            </a:r>
            <a:r>
              <a:rPr lang="tr-TR" dirty="0">
                <a:solidFill>
                  <a:schemeClr val="tx2"/>
                </a:solidFill>
              </a:rPr>
              <a:t> çözünenin kütle kesri</a:t>
            </a:r>
          </a:p>
        </p:txBody>
      </p:sp>
      <p:sp>
        <p:nvSpPr>
          <p:cNvPr id="9" name="Rectangle 8"/>
          <p:cNvSpPr/>
          <p:nvPr/>
        </p:nvSpPr>
        <p:spPr>
          <a:xfrm>
            <a:off x="2031619" y="6172225"/>
            <a:ext cx="8513681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tr-TR" dirty="0"/>
              <a:t>Şekil 7.5 Tek aşamalı </a:t>
            </a:r>
            <a:r>
              <a:rPr lang="tr-TR" dirty="0" err="1"/>
              <a:t>ekstraksiyon</a:t>
            </a:r>
            <a:r>
              <a:rPr lang="tr-TR" dirty="0"/>
              <a:t> sistemi ve </a:t>
            </a:r>
            <a:r>
              <a:rPr lang="tr-TR" dirty="0">
                <a:solidFill>
                  <a:srgbClr val="FF0000"/>
                </a:solidFill>
              </a:rPr>
              <a:t>çözünen akışı 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782044" y="4881436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682531" y="4640313"/>
            <a:ext cx="269817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F, Materyal (Katı)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413892" y="4896244"/>
            <a:ext cx="32341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                          </a:t>
            </a:r>
            <a:r>
              <a:rPr lang="tr-TR" dirty="0" err="1">
                <a:solidFill>
                  <a:schemeClr val="tx2"/>
                </a:solidFill>
              </a:rPr>
              <a:t>X</a:t>
            </a:r>
            <a:r>
              <a:rPr lang="tr-TR" baseline="-25000" dirty="0" err="1">
                <a:solidFill>
                  <a:schemeClr val="tx2"/>
                </a:solidFill>
              </a:rPr>
              <a:t>fy</a:t>
            </a:r>
            <a:endParaRPr lang="tr-TR" baseline="-25000" dirty="0">
              <a:solidFill>
                <a:schemeClr val="tx2"/>
              </a:solidFill>
            </a:endParaRPr>
          </a:p>
          <a:p>
            <a:pPr algn="r"/>
            <a:r>
              <a:rPr lang="tr-TR" dirty="0">
                <a:solidFill>
                  <a:schemeClr val="tx2"/>
                </a:solidFill>
              </a:rPr>
              <a:t>Materyaldeki çözünenin kütle kesri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7462564" y="3825507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9485575" y="3651874"/>
            <a:ext cx="1782860" cy="4616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Ç, Çözgen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620329" y="2397696"/>
            <a:ext cx="33534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         </a:t>
            </a:r>
            <a:r>
              <a:rPr lang="tr-TR" dirty="0" err="1">
                <a:solidFill>
                  <a:schemeClr val="tx2"/>
                </a:solidFill>
              </a:rPr>
              <a:t>X</a:t>
            </a:r>
            <a:r>
              <a:rPr lang="tr-TR" baseline="-25000" dirty="0" err="1">
                <a:solidFill>
                  <a:schemeClr val="tx2"/>
                </a:solidFill>
              </a:rPr>
              <a:t>çy</a:t>
            </a:r>
            <a:endParaRPr lang="tr-TR" baseline="-25000" dirty="0">
              <a:solidFill>
                <a:schemeClr val="tx2"/>
              </a:solidFill>
            </a:endParaRPr>
          </a:p>
          <a:p>
            <a:r>
              <a:rPr lang="tr-TR" dirty="0" err="1">
                <a:solidFill>
                  <a:schemeClr val="tx2"/>
                </a:solidFill>
              </a:rPr>
              <a:t>Çözgendeki</a:t>
            </a:r>
            <a:r>
              <a:rPr lang="tr-TR" dirty="0">
                <a:solidFill>
                  <a:schemeClr val="tx2"/>
                </a:solidFill>
              </a:rPr>
              <a:t> çözünenin kütle kesri</a:t>
            </a:r>
          </a:p>
        </p:txBody>
      </p:sp>
    </p:spTree>
    <p:extLst>
      <p:ext uri="{BB962C8B-B14F-4D97-AF65-F5344CB8AC3E}">
        <p14:creationId xmlns:p14="http://schemas.microsoft.com/office/powerpoint/2010/main" val="371017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12068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Bilindiği gibi </a:t>
            </a:r>
            <a:r>
              <a:rPr lang="tr-TR" sz="2800" b="1" dirty="0">
                <a:solidFill>
                  <a:srgbClr val="FF0000"/>
                </a:solidFill>
              </a:rPr>
              <a:t>bitkisel ve hayvansal </a:t>
            </a:r>
            <a:r>
              <a:rPr lang="tr-TR" sz="2800" b="1" dirty="0"/>
              <a:t>kökenli biyolojik materyaller, </a:t>
            </a:r>
            <a:r>
              <a:rPr lang="tr-TR" sz="2800" b="1" dirty="0">
                <a:solidFill>
                  <a:srgbClr val="FF0000"/>
                </a:solidFill>
              </a:rPr>
              <a:t>hücrelerin oluşturduğu </a:t>
            </a:r>
            <a:r>
              <a:rPr lang="tr-TR" sz="2800" b="1" dirty="0"/>
              <a:t>dokulardır.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00B050"/>
                </a:solidFill>
              </a:rPr>
              <a:t>Ekstrakte</a:t>
            </a:r>
            <a:r>
              <a:rPr lang="tr-TR" sz="2800" b="1" dirty="0">
                <a:solidFill>
                  <a:srgbClr val="00B050"/>
                </a:solidFill>
              </a:rPr>
              <a:t> edilecek </a:t>
            </a:r>
            <a:r>
              <a:rPr lang="tr-TR" sz="2800" b="1" dirty="0"/>
              <a:t>bileşikler bunlarda, çoğunlukla </a:t>
            </a:r>
            <a:r>
              <a:rPr lang="tr-TR" sz="2800" b="1" dirty="0">
                <a:solidFill>
                  <a:srgbClr val="FF0000"/>
                </a:solidFill>
              </a:rPr>
              <a:t>hücre içinde </a:t>
            </a:r>
            <a:r>
              <a:rPr lang="tr-TR" sz="2800" b="1" dirty="0"/>
              <a:t>bulunmaktadırlar.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Hücre duvarı</a:t>
            </a:r>
            <a:r>
              <a:rPr lang="tr-TR" sz="2800" b="1" dirty="0"/>
              <a:t>, hem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çözgenin hücre içinde </a:t>
            </a:r>
            <a:r>
              <a:rPr lang="tr-TR" sz="2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yayınmasında</a:t>
            </a:r>
            <a:r>
              <a:rPr lang="tr-TR" sz="2800" b="1" dirty="0"/>
              <a:t> ve hem de daha sonra hedefteki bileşiği çözündürerek </a:t>
            </a:r>
            <a:r>
              <a:rPr lang="tr-TR" sz="2800" b="1" dirty="0">
                <a:solidFill>
                  <a:srgbClr val="00B050"/>
                </a:solidFill>
              </a:rPr>
              <a:t>hücre dışına </a:t>
            </a:r>
            <a:r>
              <a:rPr lang="tr-TR" sz="2800" b="1" dirty="0" err="1">
                <a:solidFill>
                  <a:srgbClr val="00B050"/>
                </a:solidFill>
              </a:rPr>
              <a:t>yayınmasında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/>
              <a:t>bir </a:t>
            </a:r>
            <a:r>
              <a:rPr lang="tr-TR" sz="2800" b="1" dirty="0">
                <a:solidFill>
                  <a:srgbClr val="00B0F0"/>
                </a:solidFill>
              </a:rPr>
              <a:t>bariyer </a:t>
            </a:r>
            <a:r>
              <a:rPr lang="tr-TR" sz="2800" b="1" dirty="0"/>
              <a:t>olarak davranmaktadır. </a:t>
            </a:r>
          </a:p>
        </p:txBody>
      </p:sp>
    </p:spTree>
    <p:extLst>
      <p:ext uri="{BB962C8B-B14F-4D97-AF65-F5344CB8AC3E}">
        <p14:creationId xmlns:p14="http://schemas.microsoft.com/office/powerpoint/2010/main" val="346811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548680"/>
            <a:ext cx="10157354" cy="590465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Yukarıda verilmiş bulunan 7.4 </a:t>
            </a:r>
            <a:r>
              <a:rPr lang="tr-TR" sz="2800" b="1" dirty="0" err="1"/>
              <a:t>No'lu</a:t>
            </a:r>
            <a:r>
              <a:rPr lang="tr-TR" sz="2800" b="1" dirty="0"/>
              <a:t> çözünene dayalı kütle denkliği eşitliğinin oluşturulmasında izlenen yolla "</a:t>
            </a:r>
            <a:r>
              <a:rPr lang="tr-TR" sz="2800" b="1" dirty="0" err="1">
                <a:solidFill>
                  <a:srgbClr val="FF0000"/>
                </a:solidFill>
              </a:rPr>
              <a:t>çözgene</a:t>
            </a:r>
            <a:r>
              <a:rPr lang="tr-TR" sz="2800" b="1" dirty="0"/>
              <a:t>" ve "</a:t>
            </a:r>
            <a:r>
              <a:rPr lang="tr-TR" sz="2800" b="1" dirty="0" err="1">
                <a:solidFill>
                  <a:srgbClr val="FF0000"/>
                </a:solidFill>
              </a:rPr>
              <a:t>inerte</a:t>
            </a:r>
            <a:r>
              <a:rPr lang="tr-TR" sz="2800" b="1" dirty="0"/>
              <a:t>" dayalı kütle denklikleri eşitlikleri de oluşturulabilir.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Şekil 7.6 "</a:t>
            </a:r>
            <a:r>
              <a:rPr lang="tr-TR" sz="2800" b="1" dirty="0" err="1">
                <a:solidFill>
                  <a:srgbClr val="FF0000"/>
                </a:solidFill>
              </a:rPr>
              <a:t>Çözgene</a:t>
            </a:r>
            <a:r>
              <a:rPr lang="tr-TR" sz="2800" b="1" dirty="0">
                <a:solidFill>
                  <a:srgbClr val="FF0000"/>
                </a:solidFill>
              </a:rPr>
              <a:t> dayalı kütle denkliği</a:t>
            </a:r>
            <a:r>
              <a:rPr lang="tr-TR" sz="2800" b="1" dirty="0"/>
              <a:t>" eşitliğini düzenlemek amacıyla verilmiştir. </a:t>
            </a:r>
          </a:p>
        </p:txBody>
      </p:sp>
    </p:spTree>
    <p:extLst>
      <p:ext uri="{BB962C8B-B14F-4D97-AF65-F5344CB8AC3E}">
        <p14:creationId xmlns:p14="http://schemas.microsoft.com/office/powerpoint/2010/main" val="313789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54252" y="2204864"/>
            <a:ext cx="2808312" cy="1584176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chemeClr val="tx2"/>
                </a:solidFill>
              </a:rPr>
              <a:t>Ekstraktör</a:t>
            </a:r>
            <a:endParaRPr lang="tr-TR" dirty="0">
              <a:solidFill>
                <a:schemeClr val="tx2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782044" y="3515817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7462564" y="3587825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36253" y="3284984"/>
            <a:ext cx="269817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tr-TR" dirty="0"/>
              <a:t>F, Materyal (Katı)</a:t>
            </a:r>
          </a:p>
        </p:txBody>
      </p:sp>
      <p:sp>
        <p:nvSpPr>
          <p:cNvPr id="10" name="Rectangle 9"/>
          <p:cNvSpPr/>
          <p:nvPr/>
        </p:nvSpPr>
        <p:spPr>
          <a:xfrm>
            <a:off x="9471395" y="3299793"/>
            <a:ext cx="1598515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R, </a:t>
            </a:r>
            <a:r>
              <a:rPr lang="tr-TR" dirty="0" err="1"/>
              <a:t>Rafinat</a:t>
            </a:r>
            <a:endParaRPr lang="tr-TR" dirty="0"/>
          </a:p>
        </p:txBody>
      </p:sp>
      <p:sp>
        <p:nvSpPr>
          <p:cNvPr id="15" name="Rectangle 14"/>
          <p:cNvSpPr/>
          <p:nvPr/>
        </p:nvSpPr>
        <p:spPr>
          <a:xfrm>
            <a:off x="477788" y="3530625"/>
            <a:ext cx="41702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                                       </a:t>
            </a:r>
            <a:r>
              <a:rPr lang="tr-TR" dirty="0" err="1"/>
              <a:t>X</a:t>
            </a:r>
            <a:r>
              <a:rPr lang="tr-TR" baseline="-25000" dirty="0" err="1"/>
              <a:t>fs</a:t>
            </a:r>
            <a:r>
              <a:rPr lang="tr-TR" dirty="0"/>
              <a:t>=0</a:t>
            </a:r>
            <a:endParaRPr lang="tr-TR" baseline="-25000" dirty="0"/>
          </a:p>
          <a:p>
            <a:pPr algn="r"/>
            <a:r>
              <a:rPr lang="tr-TR" dirty="0"/>
              <a:t>Materyaldeki çözgenin kütle kesri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468794" y="3587825"/>
            <a:ext cx="38822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        </a:t>
            </a:r>
            <a:r>
              <a:rPr lang="tr-TR" dirty="0" err="1"/>
              <a:t>X</a:t>
            </a:r>
            <a:r>
              <a:rPr lang="tr-TR" baseline="-25000" dirty="0" err="1"/>
              <a:t>rs</a:t>
            </a:r>
            <a:endParaRPr lang="tr-TR" baseline="-25000" dirty="0"/>
          </a:p>
          <a:p>
            <a:r>
              <a:rPr lang="tr-TR" dirty="0" err="1"/>
              <a:t>Rafinattaki</a:t>
            </a:r>
            <a:r>
              <a:rPr lang="tr-TR" dirty="0"/>
              <a:t> çözgenin kütle kesri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031619" y="4799636"/>
            <a:ext cx="8513681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tr-TR" dirty="0"/>
              <a:t>Şekil 7.6 Tek aşamalı </a:t>
            </a:r>
            <a:r>
              <a:rPr lang="tr-TR" dirty="0" err="1"/>
              <a:t>ekstraksiyon</a:t>
            </a:r>
            <a:r>
              <a:rPr lang="tr-TR" dirty="0"/>
              <a:t> sistemi ve </a:t>
            </a:r>
            <a:r>
              <a:rPr lang="tr-TR" dirty="0">
                <a:solidFill>
                  <a:srgbClr val="FF0000"/>
                </a:solidFill>
              </a:rPr>
              <a:t>çözgen akışı 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7462564" y="2461259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2782044" y="2451877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9485575" y="2287626"/>
            <a:ext cx="1782860" cy="4616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Ç, Çözgen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19538" y="2204864"/>
            <a:ext cx="1624163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E, </a:t>
            </a:r>
            <a:r>
              <a:rPr lang="tr-TR" dirty="0" err="1"/>
              <a:t>Ekstrakt</a:t>
            </a:r>
            <a:endParaRPr lang="tr-TR" dirty="0"/>
          </a:p>
        </p:txBody>
      </p:sp>
      <p:sp>
        <p:nvSpPr>
          <p:cNvPr id="24" name="Rectangle 23"/>
          <p:cNvSpPr/>
          <p:nvPr/>
        </p:nvSpPr>
        <p:spPr>
          <a:xfrm>
            <a:off x="726144" y="1115821"/>
            <a:ext cx="38101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/>
              <a:t>                         </a:t>
            </a:r>
            <a:r>
              <a:rPr lang="tr-TR" dirty="0" err="1"/>
              <a:t>X</a:t>
            </a:r>
            <a:r>
              <a:rPr lang="tr-TR" baseline="-25000" dirty="0" err="1"/>
              <a:t>es</a:t>
            </a:r>
            <a:endParaRPr lang="tr-TR" baseline="-25000" dirty="0"/>
          </a:p>
          <a:p>
            <a:pPr algn="r"/>
            <a:r>
              <a:rPr lang="tr-TR" dirty="0" err="1"/>
              <a:t>Ekstrakttaki</a:t>
            </a:r>
            <a:r>
              <a:rPr lang="tr-TR" dirty="0"/>
              <a:t> çözgenin kütle kesri</a:t>
            </a:r>
            <a:endParaRPr lang="tr-TR" baseline="-25000" dirty="0"/>
          </a:p>
        </p:txBody>
      </p:sp>
      <p:sp>
        <p:nvSpPr>
          <p:cNvPr id="25" name="Rectangle 24"/>
          <p:cNvSpPr/>
          <p:nvPr/>
        </p:nvSpPr>
        <p:spPr>
          <a:xfrm>
            <a:off x="7580478" y="1278115"/>
            <a:ext cx="41635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         </a:t>
            </a:r>
            <a:r>
              <a:rPr lang="tr-TR" dirty="0" err="1"/>
              <a:t>X</a:t>
            </a:r>
            <a:r>
              <a:rPr lang="tr-TR" baseline="-25000" dirty="0" err="1"/>
              <a:t>çs</a:t>
            </a:r>
            <a:r>
              <a:rPr lang="tr-TR" dirty="0"/>
              <a:t>=1</a:t>
            </a:r>
            <a:endParaRPr lang="tr-TR" baseline="-25000" dirty="0"/>
          </a:p>
          <a:p>
            <a:r>
              <a:rPr lang="tr-TR" dirty="0" err="1"/>
              <a:t>Çözgendeki</a:t>
            </a:r>
            <a:r>
              <a:rPr lang="tr-TR" dirty="0"/>
              <a:t> çözgenin kütle kesri</a:t>
            </a:r>
          </a:p>
        </p:txBody>
      </p:sp>
    </p:spTree>
    <p:extLst>
      <p:ext uri="{BB962C8B-B14F-4D97-AF65-F5344CB8AC3E}">
        <p14:creationId xmlns:p14="http://schemas.microsoft.com/office/powerpoint/2010/main" val="287011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692696"/>
                <a:ext cx="10157354" cy="5760640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Çözgene</a:t>
                </a:r>
                <a:r>
                  <a:rPr lang="tr-TR" sz="2800" b="1" dirty="0"/>
                  <a:t> dayalı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kütle denkliği </a:t>
                </a:r>
                <a:r>
                  <a:rPr lang="tr-TR" sz="2800" b="1" dirty="0"/>
                  <a:t>eşitliği ise 7.5 ve 7.5-a eşitlikleri olarak gösterilmiştir.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F(0) + Ç (1) = E (</a:t>
                </a:r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es</a:t>
                </a:r>
                <a:r>
                  <a:rPr lang="tr-TR" sz="2800" b="1" dirty="0"/>
                  <a:t>) + R (</a:t>
                </a:r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rs</a:t>
                </a:r>
                <a:r>
                  <a:rPr lang="tr-TR" sz="2800" b="1" dirty="0"/>
                  <a:t>)		(7.5)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𝐫𝐬</m:t>
                        </m:r>
                      </m:sub>
                    </m:sSub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Ç−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𝐄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𝐗</m:t>
                            </m:r>
                          </m:e>
                          <m:sub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𝐞𝐬</m:t>
                            </m:r>
                          </m:sub>
                        </m:sSub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𝐑</m:t>
                        </m:r>
                      </m:den>
                    </m:f>
                  </m:oMath>
                </a14:m>
                <a:r>
                  <a:rPr lang="tr-TR" sz="2800" b="1" dirty="0"/>
                  <a:t>			(7.5-a)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tr-TR" sz="2800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692696"/>
                <a:ext cx="10157354" cy="576064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963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276545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Şekil 7.7 "</a:t>
            </a:r>
            <a:r>
              <a:rPr lang="tr-TR" sz="2800" b="1" dirty="0" err="1">
                <a:solidFill>
                  <a:srgbClr val="FF0000"/>
                </a:solidFill>
              </a:rPr>
              <a:t>İnerte</a:t>
            </a:r>
            <a:r>
              <a:rPr lang="tr-TR" sz="2800" b="1" dirty="0"/>
              <a:t> dayalı kütle denkliği " eşitliğini oluşturmak amacıyla verilmiş ve düzenlenmiş eşitlik, 7.6 ve 7.6-a numaralı eşitlikler olarak gösterilmiştir.</a:t>
            </a:r>
          </a:p>
        </p:txBody>
      </p:sp>
      <p:sp>
        <p:nvSpPr>
          <p:cNvPr id="4" name="Rectangle 3"/>
          <p:cNvSpPr/>
          <p:nvPr/>
        </p:nvSpPr>
        <p:spPr>
          <a:xfrm>
            <a:off x="4654252" y="3140968"/>
            <a:ext cx="2808312" cy="1584176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chemeClr val="tx2"/>
                </a:solidFill>
              </a:rPr>
              <a:t>Ekstraktör</a:t>
            </a:r>
            <a:endParaRPr lang="tr-TR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782044" y="4459759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7462564" y="4531767"/>
            <a:ext cx="187220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36253" y="4228926"/>
            <a:ext cx="269817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tr-TR" dirty="0"/>
              <a:t>F, Materyal (Katı)</a:t>
            </a:r>
          </a:p>
        </p:txBody>
      </p:sp>
      <p:sp>
        <p:nvSpPr>
          <p:cNvPr id="10" name="Rectangle 9"/>
          <p:cNvSpPr/>
          <p:nvPr/>
        </p:nvSpPr>
        <p:spPr>
          <a:xfrm>
            <a:off x="9471395" y="4243735"/>
            <a:ext cx="1598515" cy="46166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R, </a:t>
            </a:r>
            <a:r>
              <a:rPr lang="tr-TR" dirty="0" err="1"/>
              <a:t>Rafinat</a:t>
            </a:r>
            <a:endParaRPr lang="tr-TR" dirty="0"/>
          </a:p>
        </p:txBody>
      </p:sp>
      <p:sp>
        <p:nvSpPr>
          <p:cNvPr id="15" name="Rectangle 14"/>
          <p:cNvSpPr/>
          <p:nvPr/>
        </p:nvSpPr>
        <p:spPr>
          <a:xfrm>
            <a:off x="1086185" y="4474567"/>
            <a:ext cx="3561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                              </a:t>
            </a:r>
            <a:r>
              <a:rPr lang="tr-TR" dirty="0" err="1">
                <a:solidFill>
                  <a:srgbClr val="FF0000"/>
                </a:solidFill>
              </a:rPr>
              <a:t>X</a:t>
            </a:r>
            <a:r>
              <a:rPr lang="tr-TR" baseline="-25000" dirty="0" err="1">
                <a:solidFill>
                  <a:srgbClr val="FF0000"/>
                </a:solidFill>
              </a:rPr>
              <a:t>fi</a:t>
            </a:r>
            <a:endParaRPr lang="tr-TR" baseline="-25000" dirty="0">
              <a:solidFill>
                <a:srgbClr val="FF0000"/>
              </a:solidFill>
            </a:endParaRPr>
          </a:p>
          <a:p>
            <a:pPr algn="r"/>
            <a:r>
              <a:rPr lang="tr-TR" dirty="0">
                <a:solidFill>
                  <a:srgbClr val="FF0000"/>
                </a:solidFill>
              </a:rPr>
              <a:t>Materyaldeki </a:t>
            </a:r>
            <a:r>
              <a:rPr lang="tr-TR" dirty="0" err="1">
                <a:solidFill>
                  <a:srgbClr val="FF0000"/>
                </a:solidFill>
              </a:rPr>
              <a:t>inertin</a:t>
            </a:r>
            <a:r>
              <a:rPr lang="tr-TR" dirty="0">
                <a:solidFill>
                  <a:srgbClr val="FF0000"/>
                </a:solidFill>
              </a:rPr>
              <a:t> kütle kesri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468794" y="4531767"/>
            <a:ext cx="35032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        </a:t>
            </a:r>
            <a:r>
              <a:rPr lang="tr-TR" dirty="0" err="1">
                <a:solidFill>
                  <a:srgbClr val="FF0000"/>
                </a:solidFill>
              </a:rPr>
              <a:t>X</a:t>
            </a:r>
            <a:r>
              <a:rPr lang="tr-TR" baseline="-25000" dirty="0" err="1">
                <a:solidFill>
                  <a:srgbClr val="FF0000"/>
                </a:solidFill>
              </a:rPr>
              <a:t>ri</a:t>
            </a:r>
            <a:endParaRPr lang="tr-TR" baseline="-25000" dirty="0">
              <a:solidFill>
                <a:srgbClr val="FF0000"/>
              </a:solidFill>
            </a:endParaRPr>
          </a:p>
          <a:p>
            <a:r>
              <a:rPr lang="tr-TR" dirty="0" err="1">
                <a:solidFill>
                  <a:srgbClr val="FF0000"/>
                </a:solidFill>
              </a:rPr>
              <a:t>Rafinattaki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inertin</a:t>
            </a:r>
            <a:r>
              <a:rPr lang="tr-TR" dirty="0">
                <a:solidFill>
                  <a:srgbClr val="FF0000"/>
                </a:solidFill>
              </a:rPr>
              <a:t> kütle kesri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031619" y="5735740"/>
            <a:ext cx="8513681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tr-TR" dirty="0"/>
              <a:t>Şekil 7.7 Tek aşamalı </a:t>
            </a:r>
            <a:r>
              <a:rPr lang="tr-TR" dirty="0" err="1"/>
              <a:t>ekstraksiyon</a:t>
            </a:r>
            <a:r>
              <a:rPr lang="tr-TR" dirty="0"/>
              <a:t> sistemi ve </a:t>
            </a:r>
            <a:r>
              <a:rPr lang="tr-TR" dirty="0" err="1">
                <a:solidFill>
                  <a:srgbClr val="FF0000"/>
                </a:solidFill>
              </a:rPr>
              <a:t>inert</a:t>
            </a:r>
            <a:r>
              <a:rPr lang="tr-TR" dirty="0">
                <a:solidFill>
                  <a:srgbClr val="FF0000"/>
                </a:solidFill>
              </a:rPr>
              <a:t> akışı 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7462564" y="3397363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2782044" y="3387981"/>
            <a:ext cx="187220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9485575" y="3223730"/>
            <a:ext cx="1782860" cy="4616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Ç, Çözgen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219538" y="3140968"/>
            <a:ext cx="1624163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tr-TR" dirty="0"/>
              <a:t>E, </a:t>
            </a:r>
            <a:r>
              <a:rPr lang="tr-TR" dirty="0" err="1"/>
              <a:t>Ekstrakt</a:t>
            </a:r>
            <a:endParaRPr lang="tr-TR" dirty="0"/>
          </a:p>
        </p:txBody>
      </p:sp>
      <p:sp>
        <p:nvSpPr>
          <p:cNvPr id="24" name="Rectangle 23"/>
          <p:cNvSpPr/>
          <p:nvPr/>
        </p:nvSpPr>
        <p:spPr>
          <a:xfrm>
            <a:off x="1086185" y="2246238"/>
            <a:ext cx="3492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                    </a:t>
            </a:r>
            <a:r>
              <a:rPr lang="tr-TR" dirty="0" err="1">
                <a:solidFill>
                  <a:srgbClr val="FF0000"/>
                </a:solidFill>
              </a:rPr>
              <a:t>X</a:t>
            </a:r>
            <a:r>
              <a:rPr lang="tr-TR" baseline="-25000" dirty="0" err="1">
                <a:solidFill>
                  <a:srgbClr val="FF0000"/>
                </a:solidFill>
              </a:rPr>
              <a:t>ei</a:t>
            </a:r>
            <a:r>
              <a:rPr lang="tr-TR" dirty="0">
                <a:solidFill>
                  <a:srgbClr val="FF0000"/>
                </a:solidFill>
              </a:rPr>
              <a:t>=0</a:t>
            </a:r>
          </a:p>
          <a:p>
            <a:pPr algn="r"/>
            <a:r>
              <a:rPr lang="tr-TR" dirty="0" err="1">
                <a:solidFill>
                  <a:srgbClr val="FF0000"/>
                </a:solidFill>
              </a:rPr>
              <a:t>Ekstrakttaki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inertin</a:t>
            </a:r>
            <a:r>
              <a:rPr lang="tr-TR" dirty="0">
                <a:solidFill>
                  <a:srgbClr val="FF0000"/>
                </a:solidFill>
              </a:rPr>
              <a:t> kütle kesri</a:t>
            </a:r>
            <a:endParaRPr lang="tr-TR" baseline="-25000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12379" y="2246237"/>
            <a:ext cx="34597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         </a:t>
            </a:r>
            <a:r>
              <a:rPr lang="tr-TR" dirty="0" err="1">
                <a:solidFill>
                  <a:srgbClr val="FF0000"/>
                </a:solidFill>
              </a:rPr>
              <a:t>X</a:t>
            </a:r>
            <a:r>
              <a:rPr lang="tr-TR" baseline="-25000" dirty="0" err="1">
                <a:solidFill>
                  <a:srgbClr val="FF0000"/>
                </a:solidFill>
              </a:rPr>
              <a:t>çi</a:t>
            </a:r>
            <a:r>
              <a:rPr lang="tr-TR" dirty="0">
                <a:solidFill>
                  <a:srgbClr val="FF0000"/>
                </a:solidFill>
              </a:rPr>
              <a:t>=0</a:t>
            </a:r>
            <a:endParaRPr lang="tr-TR" baseline="-25000" dirty="0">
              <a:solidFill>
                <a:srgbClr val="FF0000"/>
              </a:solidFill>
            </a:endParaRPr>
          </a:p>
          <a:p>
            <a:r>
              <a:rPr lang="tr-TR" dirty="0" err="1">
                <a:solidFill>
                  <a:srgbClr val="FF0000"/>
                </a:solidFill>
              </a:rPr>
              <a:t>Çözgendeki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inertin</a:t>
            </a:r>
            <a:r>
              <a:rPr lang="tr-TR" dirty="0">
                <a:solidFill>
                  <a:srgbClr val="FF0000"/>
                </a:solidFill>
              </a:rPr>
              <a:t> kütle kesri</a:t>
            </a:r>
          </a:p>
        </p:txBody>
      </p:sp>
    </p:spTree>
    <p:extLst>
      <p:ext uri="{BB962C8B-B14F-4D97-AF65-F5344CB8AC3E}">
        <p14:creationId xmlns:p14="http://schemas.microsoft.com/office/powerpoint/2010/main" val="213845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620688"/>
                <a:ext cx="10157354" cy="583264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b="1" dirty="0"/>
                  <a:t>İnerte dayalı kütle denkliği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tr-TR" sz="2800" b="1" dirty="0"/>
                  <a:t>F(</a:t>
                </a:r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fi</a:t>
                </a:r>
                <a:r>
                  <a:rPr lang="tr-TR" sz="2800" b="1" dirty="0"/>
                  <a:t>) = R (</a:t>
                </a:r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ri</a:t>
                </a:r>
                <a:r>
                  <a:rPr lang="tr-TR" sz="2800" b="1" dirty="0"/>
                  <a:t>)		(7.6)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𝐫𝐢</m:t>
                        </m:r>
                      </m:sub>
                    </m:sSub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𝐗</m:t>
                            </m:r>
                          </m:e>
                          <m:sub>
                            <m:r>
                              <a:rPr lang="tr-TR" sz="2800" b="1" i="0" smtClean="0">
                                <a:latin typeface="Cambria Math" panose="02040503050406030204" pitchFamily="18" charset="0"/>
                              </a:rPr>
                              <m:t>𝐟𝐢</m:t>
                            </m:r>
                          </m:sub>
                        </m:sSub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𝐑</m:t>
                        </m:r>
                      </m:den>
                    </m:f>
                  </m:oMath>
                </a14:m>
                <a:r>
                  <a:rPr lang="tr-TR" sz="2800" b="1" dirty="0"/>
                  <a:t>			(7.6-a)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tr-TR" sz="2800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620688"/>
                <a:ext cx="10157354" cy="5832648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290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591155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nedenle </a:t>
            </a:r>
            <a:r>
              <a:rPr lang="tr-TR" sz="2800" b="1" dirty="0">
                <a:solidFill>
                  <a:srgbClr val="00B0F0"/>
                </a:solidFill>
              </a:rPr>
              <a:t>biyolojik</a:t>
            </a:r>
            <a:r>
              <a:rPr lang="tr-TR" sz="2800" b="1" dirty="0"/>
              <a:t> materyallerden yapılan </a:t>
            </a:r>
            <a:r>
              <a:rPr lang="tr-TR" sz="2800" b="1" dirty="0" err="1"/>
              <a:t>ekstraksiyonda</a:t>
            </a:r>
            <a:r>
              <a:rPr lang="tr-TR" sz="2800" b="1" dirty="0"/>
              <a:t> daima </a:t>
            </a:r>
            <a:r>
              <a:rPr lang="tr-TR" sz="2800" b="1" dirty="0">
                <a:solidFill>
                  <a:srgbClr val="FF0000"/>
                </a:solidFill>
              </a:rPr>
              <a:t>sorunlarla</a:t>
            </a:r>
            <a:r>
              <a:rPr lang="tr-TR" sz="2800" b="1" dirty="0"/>
              <a:t> karşılaşılabilmektedir.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Hücre duvarının </a:t>
            </a:r>
            <a:r>
              <a:rPr lang="tr-TR" sz="2800" b="1" dirty="0"/>
              <a:t>bu </a:t>
            </a:r>
            <a:r>
              <a:rPr lang="tr-TR" sz="2800" b="1" dirty="0">
                <a:solidFill>
                  <a:srgbClr val="00B0F0"/>
                </a:solidFill>
              </a:rPr>
              <a:t>olumsuz etkisini </a:t>
            </a:r>
            <a:r>
              <a:rPr lang="tr-TR" sz="2800" b="1" dirty="0"/>
              <a:t>ortadan kaldırmak amacıyla </a:t>
            </a:r>
            <a:r>
              <a:rPr lang="tr-TR" sz="2800" b="1" dirty="0">
                <a:solidFill>
                  <a:srgbClr val="00B050"/>
                </a:solidFill>
              </a:rPr>
              <a:t>hücrelerin tümüyle parçalanması </a:t>
            </a:r>
            <a:r>
              <a:rPr lang="tr-TR" sz="2800" b="1" dirty="0"/>
              <a:t>da doğru değildir. </a:t>
            </a:r>
          </a:p>
        </p:txBody>
      </p:sp>
    </p:spTree>
    <p:extLst>
      <p:ext uri="{BB962C8B-B14F-4D97-AF65-F5344CB8AC3E}">
        <p14:creationId xmlns:p14="http://schemas.microsoft.com/office/powerpoint/2010/main" val="216915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60648"/>
            <a:ext cx="10157354" cy="591155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Örneğin sakarozun ekstraksiyonu için </a:t>
            </a:r>
            <a:r>
              <a:rPr lang="tr-TR" sz="2800" b="1" dirty="0">
                <a:solidFill>
                  <a:srgbClr val="00B050"/>
                </a:solidFill>
              </a:rPr>
              <a:t>şeker pancarı </a:t>
            </a:r>
            <a:r>
              <a:rPr lang="tr-TR" sz="2800" b="1" dirty="0"/>
              <a:t>V şekline de, </a:t>
            </a:r>
            <a:r>
              <a:rPr lang="tr-TR" sz="2800" b="1" dirty="0">
                <a:solidFill>
                  <a:srgbClr val="FF0000"/>
                </a:solidFill>
              </a:rPr>
              <a:t>ince şeritler </a:t>
            </a:r>
            <a:r>
              <a:rPr lang="tr-TR" sz="2800" b="1" dirty="0"/>
              <a:t>halinde doğranırken, </a:t>
            </a:r>
            <a:r>
              <a:rPr lang="tr-TR" sz="2800" b="1" dirty="0">
                <a:solidFill>
                  <a:srgbClr val="00B0F0"/>
                </a:solidFill>
              </a:rPr>
              <a:t>ilke olarak </a:t>
            </a:r>
            <a:r>
              <a:rPr lang="tr-TR" sz="2800" b="1" dirty="0">
                <a:solidFill>
                  <a:srgbClr val="00B050"/>
                </a:solidFill>
              </a:rPr>
              <a:t>hücrelerin</a:t>
            </a:r>
            <a:r>
              <a:rPr lang="tr-TR" sz="2800" b="1" dirty="0"/>
              <a:t> büyük çoğunluğunun </a:t>
            </a:r>
            <a:r>
              <a:rPr lang="tr-TR" sz="2800" b="1" dirty="0">
                <a:solidFill>
                  <a:srgbClr val="00B050"/>
                </a:solidFill>
              </a:rPr>
              <a:t>zedelenmemesi </a:t>
            </a:r>
            <a:r>
              <a:rPr lang="tr-TR" sz="2800" b="1" dirty="0"/>
              <a:t>amaçlanmaktadır.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122" y="3356992"/>
            <a:ext cx="5779728" cy="307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73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19268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Böylece hücre içindeki </a:t>
            </a:r>
            <a:r>
              <a:rPr lang="tr-TR" sz="2800" b="1" dirty="0">
                <a:solidFill>
                  <a:srgbClr val="00B050"/>
                </a:solidFill>
              </a:rPr>
              <a:t>sakarozun</a:t>
            </a:r>
            <a:r>
              <a:rPr lang="tr-TR" sz="2800" b="1" dirty="0"/>
              <a:t> yarı geçirgen hücre zarından </a:t>
            </a:r>
            <a:r>
              <a:rPr lang="tr-TR" sz="2800" b="1" dirty="0">
                <a:solidFill>
                  <a:srgbClr val="FF0000"/>
                </a:solidFill>
              </a:rPr>
              <a:t>sıcak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F0"/>
                </a:solidFill>
              </a:rPr>
              <a:t>su</a:t>
            </a:r>
            <a:r>
              <a:rPr lang="tr-TR" sz="2800" b="1" dirty="0">
                <a:solidFill>
                  <a:srgbClr val="00B050"/>
                </a:solidFill>
              </a:rPr>
              <a:t> ile ekstraksiyonu </a:t>
            </a:r>
            <a:r>
              <a:rPr lang="tr-TR" sz="2800" b="1" dirty="0"/>
              <a:t>gerçekleşirken, daha sonraki </a:t>
            </a:r>
            <a:r>
              <a:rPr lang="tr-TR" sz="2800" b="1" dirty="0" err="1"/>
              <a:t>rafinasyon</a:t>
            </a:r>
            <a:r>
              <a:rPr lang="tr-TR" sz="2800" b="1" dirty="0"/>
              <a:t> işlemlerinde sorunlar çıkaran </a:t>
            </a:r>
            <a:r>
              <a:rPr lang="tr-TR" sz="2800" b="1" dirty="0">
                <a:solidFill>
                  <a:srgbClr val="0070C0"/>
                </a:solidFill>
              </a:rPr>
              <a:t>azotlu bileşiklerle</a:t>
            </a:r>
            <a:r>
              <a:rPr lang="tr-TR" sz="2800" b="1" dirty="0"/>
              <a:t>, çeşitli </a:t>
            </a:r>
            <a:r>
              <a:rPr lang="tr-TR" sz="2800" b="1" dirty="0" err="1">
                <a:solidFill>
                  <a:srgbClr val="FF0000"/>
                </a:solidFill>
              </a:rPr>
              <a:t>kolloidal</a:t>
            </a:r>
            <a:r>
              <a:rPr lang="tr-TR" sz="2800" b="1" dirty="0">
                <a:solidFill>
                  <a:srgbClr val="FF0000"/>
                </a:solidFill>
              </a:rPr>
              <a:t> bileşiklerin </a:t>
            </a:r>
            <a:r>
              <a:rPr lang="tr-TR" sz="2800" b="1" dirty="0"/>
              <a:t>sakarozla birlikte hücre dışına çıkması engellenebilmektedir.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Diğer taraftan, </a:t>
            </a:r>
            <a:r>
              <a:rPr lang="tr-TR" sz="2800" b="1" dirty="0" err="1">
                <a:solidFill>
                  <a:srgbClr val="00B050"/>
                </a:solidFill>
              </a:rPr>
              <a:t>farmasotik</a:t>
            </a:r>
            <a:r>
              <a:rPr lang="tr-TR" sz="2800" b="1" dirty="0">
                <a:solidFill>
                  <a:srgbClr val="00B050"/>
                </a:solidFill>
              </a:rPr>
              <a:t> ürünlerin </a:t>
            </a:r>
            <a:r>
              <a:rPr lang="tr-TR" sz="2800" b="1" dirty="0"/>
              <a:t>ekstraksiyonu için, </a:t>
            </a:r>
            <a:r>
              <a:rPr lang="tr-TR" sz="2800" b="1" dirty="0">
                <a:solidFill>
                  <a:srgbClr val="00B050"/>
                </a:solidFill>
              </a:rPr>
              <a:t>sap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C00000"/>
                </a:solidFill>
              </a:rPr>
              <a:t>kök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7030A0"/>
                </a:solidFill>
              </a:rPr>
              <a:t>yaprak</a:t>
            </a:r>
            <a:r>
              <a:rPr lang="tr-TR" sz="2800" b="1" dirty="0"/>
              <a:t> gibi bitkisel materyaller </a:t>
            </a:r>
            <a:r>
              <a:rPr lang="tr-TR" sz="2800" b="1" dirty="0">
                <a:solidFill>
                  <a:srgbClr val="FF0000"/>
                </a:solidFill>
              </a:rPr>
              <a:t>kurutularak </a:t>
            </a:r>
            <a:r>
              <a:rPr lang="tr-TR" sz="2800" b="1" dirty="0" err="1"/>
              <a:t>ekstraksiyona</a:t>
            </a:r>
            <a:r>
              <a:rPr lang="tr-TR" sz="2800" b="1" dirty="0"/>
              <a:t> hazırlanırlar.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53840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/>
              <a:t>Ekstraksiyonla</a:t>
            </a:r>
            <a:r>
              <a:rPr lang="tr-TR" sz="2800" b="1" dirty="0"/>
              <a:t> ayrılması istenen bileşiğin </a:t>
            </a:r>
            <a:r>
              <a:rPr lang="tr-TR" sz="2800" b="1" dirty="0">
                <a:solidFill>
                  <a:srgbClr val="FF0000"/>
                </a:solidFill>
              </a:rPr>
              <a:t>ısıya duyarlığına </a:t>
            </a:r>
            <a:r>
              <a:rPr lang="tr-TR" sz="2800" b="1" dirty="0"/>
              <a:t>bağlı olarak kurutmanın, normal çevre sıcaklığında ve güneşsiz ortamda yapılması gerekebilir.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7030A0"/>
                </a:solidFill>
              </a:rPr>
              <a:t>Kuruma ile </a:t>
            </a:r>
            <a:r>
              <a:rPr lang="tr-TR" sz="2800" b="1" dirty="0"/>
              <a:t>birlikte </a:t>
            </a:r>
            <a:r>
              <a:rPr lang="tr-TR" sz="2800" b="1" dirty="0">
                <a:solidFill>
                  <a:srgbClr val="00B050"/>
                </a:solidFill>
              </a:rPr>
              <a:t>hücre duvarları parçalandığından</a:t>
            </a:r>
            <a:r>
              <a:rPr lang="tr-TR" sz="2800" b="1" dirty="0"/>
              <a:t>, çözgenin, kazanılmak istenen bileşiğe ulaşarak onun </a:t>
            </a:r>
            <a:r>
              <a:rPr lang="tr-TR" sz="2800" b="1" dirty="0" err="1"/>
              <a:t>ekstraksiyonunu</a:t>
            </a:r>
            <a:r>
              <a:rPr lang="tr-TR" sz="2800" b="1" dirty="0"/>
              <a:t> kolaylaştırmaktadır.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35476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1930</Words>
  <Application>Microsoft Office PowerPoint</Application>
  <PresentationFormat>Özel</PresentationFormat>
  <Paragraphs>202</Paragraphs>
  <Slides>54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54</vt:i4>
      </vt:variant>
    </vt:vector>
  </HeadingPairs>
  <TitlesOfParts>
    <vt:vector size="58" baseType="lpstr">
      <vt:lpstr>Arial</vt:lpstr>
      <vt:lpstr>Cambria Math</vt:lpstr>
      <vt:lpstr>Century Gothic</vt:lpstr>
      <vt:lpstr>Books 16x9</vt:lpstr>
      <vt:lpstr>GDM 302  Temel İşlemler II Ekstraksyon 2   2018-2019</vt:lpstr>
      <vt:lpstr>Bu Hafta</vt:lpstr>
      <vt:lpstr>Ekstraksiyon Hızına Etki Eden Faktörler</vt:lpstr>
      <vt:lpstr>Materyalin niteliği ve hazırlanma şekli </vt:lpstr>
      <vt:lpstr>PowerPoint Sunusu</vt:lpstr>
      <vt:lpstr>PowerPoint Sunusu</vt:lpstr>
      <vt:lpstr>PowerPoint Sunusu</vt:lpstr>
      <vt:lpstr>PowerPoint Sunusu</vt:lpstr>
      <vt:lpstr>PowerPoint Sunusu</vt:lpstr>
      <vt:lpstr>Parçacıkların boyutu </vt:lpstr>
      <vt:lpstr>PowerPoint Sunusu</vt:lpstr>
      <vt:lpstr>PowerPoint Sunusu</vt:lpstr>
      <vt:lpstr>PowerPoint Sunusu</vt:lpstr>
      <vt:lpstr>Çözgen ve nitelikleri </vt:lpstr>
      <vt:lpstr>PowerPoint Sunusu</vt:lpstr>
      <vt:lpstr>PowerPoint Sunusu</vt:lpstr>
      <vt:lpstr>PowerPoint Sunusu</vt:lpstr>
      <vt:lpstr>Sıcaklık</vt:lpstr>
      <vt:lpstr>Çözgenin hareketi</vt:lpstr>
      <vt:lpstr>PowerPoint Sunusu</vt:lpstr>
      <vt:lpstr>KATIDAN EKSTRAKSİYON YÖNTEMLERI</vt:lpstr>
      <vt:lpstr>Tek Aşamalı Kesikli Ektraksiyon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Çok Aşamalı Çapraz Ekstraksiyon</vt:lpstr>
      <vt:lpstr>PowerPoint Sunusu</vt:lpstr>
      <vt:lpstr>PowerPoint Sunusu</vt:lpstr>
      <vt:lpstr>PowerPoint Sunusu</vt:lpstr>
      <vt:lpstr>PowerPoint Sunusu</vt:lpstr>
      <vt:lpstr>Çok Aşamalı Zıt Akışlı Yarı-Sürekli Ekstraksiyon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Zıt Akışlı Sürekli Ekstraksiyon</vt:lpstr>
      <vt:lpstr>PowerPoint Sunusu</vt:lpstr>
      <vt:lpstr>PowerPoint Sunusu</vt:lpstr>
      <vt:lpstr>PowerPoint Sunusu</vt:lpstr>
      <vt:lpstr>Tek Aşamalı Ekstraksiyon Sisteminde Kütle Denklikleri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2019-03-08T07:20:30Z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