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61"/>
  </p:notesMasterIdLst>
  <p:handoutMasterIdLst>
    <p:handoutMasterId r:id="rId62"/>
  </p:handoutMasterIdLst>
  <p:sldIdLst>
    <p:sldId id="264" r:id="rId3"/>
    <p:sldId id="364" r:id="rId4"/>
    <p:sldId id="266" r:id="rId5"/>
    <p:sldId id="267" r:id="rId6"/>
    <p:sldId id="365" r:id="rId7"/>
    <p:sldId id="268" r:id="rId8"/>
    <p:sldId id="342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5" r:id="rId25"/>
    <p:sldId id="286" r:id="rId26"/>
    <p:sldId id="287" r:id="rId27"/>
    <p:sldId id="288" r:id="rId28"/>
    <p:sldId id="290" r:id="rId29"/>
    <p:sldId id="289" r:id="rId30"/>
    <p:sldId id="291" r:id="rId31"/>
    <p:sldId id="343" r:id="rId32"/>
    <p:sldId id="292" r:id="rId33"/>
    <p:sldId id="293" r:id="rId34"/>
    <p:sldId id="295" r:id="rId35"/>
    <p:sldId id="296" r:id="rId36"/>
    <p:sldId id="298" r:id="rId37"/>
    <p:sldId id="299" r:id="rId38"/>
    <p:sldId id="300" r:id="rId39"/>
    <p:sldId id="301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2" r:id="rId49"/>
    <p:sldId id="408" r:id="rId50"/>
    <p:sldId id="409" r:id="rId51"/>
    <p:sldId id="410" r:id="rId52"/>
    <p:sldId id="411" r:id="rId53"/>
    <p:sldId id="412" r:id="rId54"/>
    <p:sldId id="413" r:id="rId55"/>
    <p:sldId id="414" r:id="rId56"/>
    <p:sldId id="415" r:id="rId57"/>
    <p:sldId id="416" r:id="rId58"/>
    <p:sldId id="417" r:id="rId59"/>
    <p:sldId id="418" r:id="rId6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  <a:srgbClr val="42D3DA"/>
    <a:srgbClr val="374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howGuides="1">
      <p:cViewPr varScale="1">
        <p:scale>
          <a:sx n="62" d="100"/>
          <a:sy n="62" d="100"/>
        </p:scale>
        <p:origin x="84" y="12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1EE2E-385A-404F-B18D-2CE7140AA666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096FED5D-6232-4350-80CB-39DDEE616896}">
      <dgm:prSet phldrT="[Metin]"/>
      <dgm:spPr/>
      <dgm:t>
        <a:bodyPr/>
        <a:lstStyle/>
        <a:p>
          <a:r>
            <a:rPr lang="tr-TR" dirty="0"/>
            <a:t>Ekstraksiyon çeşitleri</a:t>
          </a:r>
        </a:p>
      </dgm:t>
    </dgm:pt>
    <dgm:pt modelId="{F588225D-0554-4FF1-AF1B-DB7070D770BB}" type="parTrans" cxnId="{1453025C-866F-4E70-8768-D0C8B932D19D}">
      <dgm:prSet/>
      <dgm:spPr/>
      <dgm:t>
        <a:bodyPr/>
        <a:lstStyle/>
        <a:p>
          <a:endParaRPr lang="tr-TR"/>
        </a:p>
      </dgm:t>
    </dgm:pt>
    <dgm:pt modelId="{770928F5-D8B2-4FE6-B15B-F1160F6D6173}" type="sibTrans" cxnId="{1453025C-866F-4E70-8768-D0C8B932D19D}">
      <dgm:prSet/>
      <dgm:spPr/>
      <dgm:t>
        <a:bodyPr/>
        <a:lstStyle/>
        <a:p>
          <a:endParaRPr lang="tr-TR"/>
        </a:p>
      </dgm:t>
    </dgm:pt>
    <dgm:pt modelId="{8B6FB7CF-7914-4E92-A344-CA9C51E61DD1}">
      <dgm:prSet phldrT="[Metin]"/>
      <dgm:spPr/>
      <dgm:t>
        <a:bodyPr/>
        <a:lstStyle/>
        <a:p>
          <a:r>
            <a:rPr lang="tr-TR" dirty="0"/>
            <a:t>Gaz-Sıvı</a:t>
          </a:r>
        </a:p>
      </dgm:t>
    </dgm:pt>
    <dgm:pt modelId="{1B20F021-4DAB-4A18-8F8B-B06AD5E1F11A}" type="parTrans" cxnId="{F594EC7B-97FC-4B25-A3B5-B6F1D62881D1}">
      <dgm:prSet/>
      <dgm:spPr/>
      <dgm:t>
        <a:bodyPr/>
        <a:lstStyle/>
        <a:p>
          <a:endParaRPr lang="tr-TR"/>
        </a:p>
      </dgm:t>
    </dgm:pt>
    <dgm:pt modelId="{4F9E5AE9-C505-409A-B9FD-00E0E5F227F6}" type="sibTrans" cxnId="{F594EC7B-97FC-4B25-A3B5-B6F1D62881D1}">
      <dgm:prSet/>
      <dgm:spPr/>
      <dgm:t>
        <a:bodyPr/>
        <a:lstStyle/>
        <a:p>
          <a:endParaRPr lang="tr-TR"/>
        </a:p>
      </dgm:t>
    </dgm:pt>
    <dgm:pt modelId="{3C7B4092-6E78-4F39-9275-A1BA4B1BF4AB}">
      <dgm:prSet phldrT="[Metin]"/>
      <dgm:spPr/>
      <dgm:t>
        <a:bodyPr/>
        <a:lstStyle/>
        <a:p>
          <a:r>
            <a:rPr lang="tr-TR" dirty="0"/>
            <a:t>Sıvı-Sıvı</a:t>
          </a:r>
        </a:p>
      </dgm:t>
    </dgm:pt>
    <dgm:pt modelId="{52462176-C2D9-48DE-A38D-ED03ECC5E146}" type="parTrans" cxnId="{9E1D18E5-35BE-4133-A345-5472C51923BB}">
      <dgm:prSet/>
      <dgm:spPr/>
      <dgm:t>
        <a:bodyPr/>
        <a:lstStyle/>
        <a:p>
          <a:endParaRPr lang="tr-TR"/>
        </a:p>
      </dgm:t>
    </dgm:pt>
    <dgm:pt modelId="{F1239561-D77E-4925-888E-3205C966A3B4}" type="sibTrans" cxnId="{9E1D18E5-35BE-4133-A345-5472C51923BB}">
      <dgm:prSet/>
      <dgm:spPr/>
      <dgm:t>
        <a:bodyPr/>
        <a:lstStyle/>
        <a:p>
          <a:endParaRPr lang="tr-TR"/>
        </a:p>
      </dgm:t>
    </dgm:pt>
    <dgm:pt modelId="{6596C8ED-E380-4405-B55B-E352EDDD19B0}">
      <dgm:prSet phldrT="[Metin]"/>
      <dgm:spPr/>
      <dgm:t>
        <a:bodyPr/>
        <a:lstStyle/>
        <a:p>
          <a:r>
            <a:rPr lang="tr-TR" dirty="0"/>
            <a:t>Katı-Sıvı</a:t>
          </a:r>
        </a:p>
      </dgm:t>
    </dgm:pt>
    <dgm:pt modelId="{19A2C15E-7307-475A-BCB1-3E3A6AFEEE89}" type="parTrans" cxnId="{52E4B6D0-A12B-4D3F-BB75-AFAF0659E2AD}">
      <dgm:prSet/>
      <dgm:spPr/>
      <dgm:t>
        <a:bodyPr/>
        <a:lstStyle/>
        <a:p>
          <a:endParaRPr lang="tr-TR"/>
        </a:p>
      </dgm:t>
    </dgm:pt>
    <dgm:pt modelId="{15547B29-C417-4FCF-8BE4-66F623549EDC}" type="sibTrans" cxnId="{52E4B6D0-A12B-4D3F-BB75-AFAF0659E2AD}">
      <dgm:prSet/>
      <dgm:spPr/>
      <dgm:t>
        <a:bodyPr/>
        <a:lstStyle/>
        <a:p>
          <a:endParaRPr lang="tr-TR"/>
        </a:p>
      </dgm:t>
    </dgm:pt>
    <dgm:pt modelId="{DD9523EE-7467-4CBE-BEE5-4AEEE186103E}" type="pres">
      <dgm:prSet presAssocID="{3851EE2E-385A-404F-B18D-2CE7140AA66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0AA0B76-21F7-466A-8172-15C5D510C22C}" type="pres">
      <dgm:prSet presAssocID="{096FED5D-6232-4350-80CB-39DDEE616896}" presName="hierRoot1" presStyleCnt="0">
        <dgm:presLayoutVars>
          <dgm:hierBranch val="init"/>
        </dgm:presLayoutVars>
      </dgm:prSet>
      <dgm:spPr/>
    </dgm:pt>
    <dgm:pt modelId="{1509CB5D-265D-4011-AB7C-DF11E86CCE00}" type="pres">
      <dgm:prSet presAssocID="{096FED5D-6232-4350-80CB-39DDEE616896}" presName="rootComposite1" presStyleCnt="0"/>
      <dgm:spPr/>
    </dgm:pt>
    <dgm:pt modelId="{A4C5B6D5-1612-41BB-B49A-0C171BE60536}" type="pres">
      <dgm:prSet presAssocID="{096FED5D-6232-4350-80CB-39DDEE616896}" presName="rootText1" presStyleLbl="node0" presStyleIdx="0" presStyleCnt="1" custScaleX="294477" custLinFactNeighborX="464" custLinFactNeighborY="-79155">
        <dgm:presLayoutVars>
          <dgm:chPref val="3"/>
        </dgm:presLayoutVars>
      </dgm:prSet>
      <dgm:spPr/>
    </dgm:pt>
    <dgm:pt modelId="{FFA2B867-533F-4205-A6F2-126FAF4FE57C}" type="pres">
      <dgm:prSet presAssocID="{096FED5D-6232-4350-80CB-39DDEE616896}" presName="rootConnector1" presStyleLbl="node1" presStyleIdx="0" presStyleCnt="0"/>
      <dgm:spPr/>
    </dgm:pt>
    <dgm:pt modelId="{78540692-966C-47E5-9762-AC4E4489DB5B}" type="pres">
      <dgm:prSet presAssocID="{096FED5D-6232-4350-80CB-39DDEE616896}" presName="hierChild2" presStyleCnt="0"/>
      <dgm:spPr/>
    </dgm:pt>
    <dgm:pt modelId="{49C042C7-9314-4BBB-AF76-827D29B849AC}" type="pres">
      <dgm:prSet presAssocID="{1B20F021-4DAB-4A18-8F8B-B06AD5E1F11A}" presName="Name37" presStyleLbl="parChTrans1D2" presStyleIdx="0" presStyleCnt="3"/>
      <dgm:spPr/>
    </dgm:pt>
    <dgm:pt modelId="{D8D4C477-EEAE-48C0-91BB-DD07B4793452}" type="pres">
      <dgm:prSet presAssocID="{8B6FB7CF-7914-4E92-A344-CA9C51E61DD1}" presName="hierRoot2" presStyleCnt="0">
        <dgm:presLayoutVars>
          <dgm:hierBranch val="init"/>
        </dgm:presLayoutVars>
      </dgm:prSet>
      <dgm:spPr/>
    </dgm:pt>
    <dgm:pt modelId="{21C9C732-CD55-498F-BA86-13929B4FF86F}" type="pres">
      <dgm:prSet presAssocID="{8B6FB7CF-7914-4E92-A344-CA9C51E61DD1}" presName="rootComposite" presStyleCnt="0"/>
      <dgm:spPr/>
    </dgm:pt>
    <dgm:pt modelId="{16719BBA-DC9C-4B78-9611-857AADB9FB71}" type="pres">
      <dgm:prSet presAssocID="{8B6FB7CF-7914-4E92-A344-CA9C51E61DD1}" presName="rootText" presStyleLbl="node2" presStyleIdx="0" presStyleCnt="3" custLinFactNeighborY="-6643">
        <dgm:presLayoutVars>
          <dgm:chPref val="3"/>
        </dgm:presLayoutVars>
      </dgm:prSet>
      <dgm:spPr/>
    </dgm:pt>
    <dgm:pt modelId="{2CF5CCB6-CC40-499D-9C99-36CCDD233C5F}" type="pres">
      <dgm:prSet presAssocID="{8B6FB7CF-7914-4E92-A344-CA9C51E61DD1}" presName="rootConnector" presStyleLbl="node2" presStyleIdx="0" presStyleCnt="3"/>
      <dgm:spPr/>
    </dgm:pt>
    <dgm:pt modelId="{DB7016B8-B638-4292-B88F-915228CEB114}" type="pres">
      <dgm:prSet presAssocID="{8B6FB7CF-7914-4E92-A344-CA9C51E61DD1}" presName="hierChild4" presStyleCnt="0"/>
      <dgm:spPr/>
    </dgm:pt>
    <dgm:pt modelId="{5C5DB958-745C-4388-BBBF-15AB28DB6E73}" type="pres">
      <dgm:prSet presAssocID="{8B6FB7CF-7914-4E92-A344-CA9C51E61DD1}" presName="hierChild5" presStyleCnt="0"/>
      <dgm:spPr/>
    </dgm:pt>
    <dgm:pt modelId="{CCB529E0-9C79-4FAE-A47C-4C5A4A406622}" type="pres">
      <dgm:prSet presAssocID="{52462176-C2D9-48DE-A38D-ED03ECC5E146}" presName="Name37" presStyleLbl="parChTrans1D2" presStyleIdx="1" presStyleCnt="3"/>
      <dgm:spPr/>
    </dgm:pt>
    <dgm:pt modelId="{D0187EE3-D2D8-48CC-A931-B7831DAB2523}" type="pres">
      <dgm:prSet presAssocID="{3C7B4092-6E78-4F39-9275-A1BA4B1BF4AB}" presName="hierRoot2" presStyleCnt="0">
        <dgm:presLayoutVars>
          <dgm:hierBranch val="init"/>
        </dgm:presLayoutVars>
      </dgm:prSet>
      <dgm:spPr/>
    </dgm:pt>
    <dgm:pt modelId="{82AA03E3-DF22-4D16-88CC-6DC92E881DCC}" type="pres">
      <dgm:prSet presAssocID="{3C7B4092-6E78-4F39-9275-A1BA4B1BF4AB}" presName="rootComposite" presStyleCnt="0"/>
      <dgm:spPr/>
    </dgm:pt>
    <dgm:pt modelId="{1EB09142-5BFD-42B7-AE15-3D74933747EC}" type="pres">
      <dgm:prSet presAssocID="{3C7B4092-6E78-4F39-9275-A1BA4B1BF4AB}" presName="rootText" presStyleLbl="node2" presStyleIdx="1" presStyleCnt="3" custLinFactNeighborY="-6643">
        <dgm:presLayoutVars>
          <dgm:chPref val="3"/>
        </dgm:presLayoutVars>
      </dgm:prSet>
      <dgm:spPr/>
    </dgm:pt>
    <dgm:pt modelId="{FBE45C36-5D1A-43F2-9651-B05D8BB6104F}" type="pres">
      <dgm:prSet presAssocID="{3C7B4092-6E78-4F39-9275-A1BA4B1BF4AB}" presName="rootConnector" presStyleLbl="node2" presStyleIdx="1" presStyleCnt="3"/>
      <dgm:spPr/>
    </dgm:pt>
    <dgm:pt modelId="{1BAE3C39-BCAA-49A1-8A7C-6B0740CAD644}" type="pres">
      <dgm:prSet presAssocID="{3C7B4092-6E78-4F39-9275-A1BA4B1BF4AB}" presName="hierChild4" presStyleCnt="0"/>
      <dgm:spPr/>
    </dgm:pt>
    <dgm:pt modelId="{D2E80540-76DA-4BF6-A669-DB0C59EC4CE4}" type="pres">
      <dgm:prSet presAssocID="{3C7B4092-6E78-4F39-9275-A1BA4B1BF4AB}" presName="hierChild5" presStyleCnt="0"/>
      <dgm:spPr/>
    </dgm:pt>
    <dgm:pt modelId="{01A71517-57C9-4C31-AC56-97EA3EE5FF48}" type="pres">
      <dgm:prSet presAssocID="{19A2C15E-7307-475A-BCB1-3E3A6AFEEE89}" presName="Name37" presStyleLbl="parChTrans1D2" presStyleIdx="2" presStyleCnt="3"/>
      <dgm:spPr/>
    </dgm:pt>
    <dgm:pt modelId="{A8223691-90A1-4578-B90A-253D6B150B38}" type="pres">
      <dgm:prSet presAssocID="{6596C8ED-E380-4405-B55B-E352EDDD19B0}" presName="hierRoot2" presStyleCnt="0">
        <dgm:presLayoutVars>
          <dgm:hierBranch val="init"/>
        </dgm:presLayoutVars>
      </dgm:prSet>
      <dgm:spPr/>
    </dgm:pt>
    <dgm:pt modelId="{ABF34ED3-E2C9-45B0-B892-5B9AC4A151C7}" type="pres">
      <dgm:prSet presAssocID="{6596C8ED-E380-4405-B55B-E352EDDD19B0}" presName="rootComposite" presStyleCnt="0"/>
      <dgm:spPr/>
    </dgm:pt>
    <dgm:pt modelId="{D24B7AFE-A9AE-46AB-94BE-63F242526388}" type="pres">
      <dgm:prSet presAssocID="{6596C8ED-E380-4405-B55B-E352EDDD19B0}" presName="rootText" presStyleLbl="node2" presStyleIdx="2" presStyleCnt="3" custLinFactNeighborX="-439" custLinFactNeighborY="-6643">
        <dgm:presLayoutVars>
          <dgm:chPref val="3"/>
        </dgm:presLayoutVars>
      </dgm:prSet>
      <dgm:spPr/>
    </dgm:pt>
    <dgm:pt modelId="{2D46B1B9-9906-4AE3-B57F-A6B285B7EE35}" type="pres">
      <dgm:prSet presAssocID="{6596C8ED-E380-4405-B55B-E352EDDD19B0}" presName="rootConnector" presStyleLbl="node2" presStyleIdx="2" presStyleCnt="3"/>
      <dgm:spPr/>
    </dgm:pt>
    <dgm:pt modelId="{DF4E4774-A58A-4440-AC98-7898DF615BBD}" type="pres">
      <dgm:prSet presAssocID="{6596C8ED-E380-4405-B55B-E352EDDD19B0}" presName="hierChild4" presStyleCnt="0"/>
      <dgm:spPr/>
    </dgm:pt>
    <dgm:pt modelId="{6E4B3CA4-55C7-466C-BE8A-9C9BFA371DA8}" type="pres">
      <dgm:prSet presAssocID="{6596C8ED-E380-4405-B55B-E352EDDD19B0}" presName="hierChild5" presStyleCnt="0"/>
      <dgm:spPr/>
    </dgm:pt>
    <dgm:pt modelId="{DF5432DE-C0E1-4302-81B1-84E4DDADA70B}" type="pres">
      <dgm:prSet presAssocID="{096FED5D-6232-4350-80CB-39DDEE616896}" presName="hierChild3" presStyleCnt="0"/>
      <dgm:spPr/>
    </dgm:pt>
  </dgm:ptLst>
  <dgm:cxnLst>
    <dgm:cxn modelId="{A791810D-258F-4541-B718-509BF7B766E9}" type="presOf" srcId="{52462176-C2D9-48DE-A38D-ED03ECC5E146}" destId="{CCB529E0-9C79-4FAE-A47C-4C5A4A406622}" srcOrd="0" destOrd="0" presId="urn:microsoft.com/office/officeart/2005/8/layout/orgChart1"/>
    <dgm:cxn modelId="{1453025C-866F-4E70-8768-D0C8B932D19D}" srcId="{3851EE2E-385A-404F-B18D-2CE7140AA666}" destId="{096FED5D-6232-4350-80CB-39DDEE616896}" srcOrd="0" destOrd="0" parTransId="{F588225D-0554-4FF1-AF1B-DB7070D770BB}" sibTransId="{770928F5-D8B2-4FE6-B15B-F1160F6D6173}"/>
    <dgm:cxn modelId="{EA2D9F5D-7F56-4960-B1AB-FF309CCEAC01}" type="presOf" srcId="{3C7B4092-6E78-4F39-9275-A1BA4B1BF4AB}" destId="{FBE45C36-5D1A-43F2-9651-B05D8BB6104F}" srcOrd="1" destOrd="0" presId="urn:microsoft.com/office/officeart/2005/8/layout/orgChart1"/>
    <dgm:cxn modelId="{88B91764-7426-4D73-87B9-74C2F253AFB5}" type="presOf" srcId="{8B6FB7CF-7914-4E92-A344-CA9C51E61DD1}" destId="{2CF5CCB6-CC40-499D-9C99-36CCDD233C5F}" srcOrd="1" destOrd="0" presId="urn:microsoft.com/office/officeart/2005/8/layout/orgChart1"/>
    <dgm:cxn modelId="{6FF4BA4D-DD1C-423D-AA2F-798984C6A586}" type="presOf" srcId="{8B6FB7CF-7914-4E92-A344-CA9C51E61DD1}" destId="{16719BBA-DC9C-4B78-9611-857AADB9FB71}" srcOrd="0" destOrd="0" presId="urn:microsoft.com/office/officeart/2005/8/layout/orgChart1"/>
    <dgm:cxn modelId="{F594EC7B-97FC-4B25-A3B5-B6F1D62881D1}" srcId="{096FED5D-6232-4350-80CB-39DDEE616896}" destId="{8B6FB7CF-7914-4E92-A344-CA9C51E61DD1}" srcOrd="0" destOrd="0" parTransId="{1B20F021-4DAB-4A18-8F8B-B06AD5E1F11A}" sibTransId="{4F9E5AE9-C505-409A-B9FD-00E0E5F227F6}"/>
    <dgm:cxn modelId="{DC7DA782-F3B4-4A3D-A2E9-0F4CAC71575F}" type="presOf" srcId="{19A2C15E-7307-475A-BCB1-3E3A6AFEEE89}" destId="{01A71517-57C9-4C31-AC56-97EA3EE5FF48}" srcOrd="0" destOrd="0" presId="urn:microsoft.com/office/officeart/2005/8/layout/orgChart1"/>
    <dgm:cxn modelId="{F921348B-471D-41C0-8C32-DF2BF0E46F23}" type="presOf" srcId="{3851EE2E-385A-404F-B18D-2CE7140AA666}" destId="{DD9523EE-7467-4CBE-BEE5-4AEEE186103E}" srcOrd="0" destOrd="0" presId="urn:microsoft.com/office/officeart/2005/8/layout/orgChart1"/>
    <dgm:cxn modelId="{1139BEA5-BD7B-47BD-A80A-A225448F5BAE}" type="presOf" srcId="{096FED5D-6232-4350-80CB-39DDEE616896}" destId="{A4C5B6D5-1612-41BB-B49A-0C171BE60536}" srcOrd="0" destOrd="0" presId="urn:microsoft.com/office/officeart/2005/8/layout/orgChart1"/>
    <dgm:cxn modelId="{1945A1B2-1AD1-4999-BF79-B1F3E1BCB18B}" type="presOf" srcId="{6596C8ED-E380-4405-B55B-E352EDDD19B0}" destId="{D24B7AFE-A9AE-46AB-94BE-63F242526388}" srcOrd="0" destOrd="0" presId="urn:microsoft.com/office/officeart/2005/8/layout/orgChart1"/>
    <dgm:cxn modelId="{B77939B8-4DC3-461A-A32D-E46C1A908CAF}" type="presOf" srcId="{3C7B4092-6E78-4F39-9275-A1BA4B1BF4AB}" destId="{1EB09142-5BFD-42B7-AE15-3D74933747EC}" srcOrd="0" destOrd="0" presId="urn:microsoft.com/office/officeart/2005/8/layout/orgChart1"/>
    <dgm:cxn modelId="{52E4B6D0-A12B-4D3F-BB75-AFAF0659E2AD}" srcId="{096FED5D-6232-4350-80CB-39DDEE616896}" destId="{6596C8ED-E380-4405-B55B-E352EDDD19B0}" srcOrd="2" destOrd="0" parTransId="{19A2C15E-7307-475A-BCB1-3E3A6AFEEE89}" sibTransId="{15547B29-C417-4FCF-8BE4-66F623549EDC}"/>
    <dgm:cxn modelId="{F04B6CD1-6326-45E3-89A1-ED517BFDE142}" type="presOf" srcId="{1B20F021-4DAB-4A18-8F8B-B06AD5E1F11A}" destId="{49C042C7-9314-4BBB-AF76-827D29B849AC}" srcOrd="0" destOrd="0" presId="urn:microsoft.com/office/officeart/2005/8/layout/orgChart1"/>
    <dgm:cxn modelId="{69DF5FDC-0103-4631-9112-0D1A3DFA855C}" type="presOf" srcId="{096FED5D-6232-4350-80CB-39DDEE616896}" destId="{FFA2B867-533F-4205-A6F2-126FAF4FE57C}" srcOrd="1" destOrd="0" presId="urn:microsoft.com/office/officeart/2005/8/layout/orgChart1"/>
    <dgm:cxn modelId="{9E1D18E5-35BE-4133-A345-5472C51923BB}" srcId="{096FED5D-6232-4350-80CB-39DDEE616896}" destId="{3C7B4092-6E78-4F39-9275-A1BA4B1BF4AB}" srcOrd="1" destOrd="0" parTransId="{52462176-C2D9-48DE-A38D-ED03ECC5E146}" sibTransId="{F1239561-D77E-4925-888E-3205C966A3B4}"/>
    <dgm:cxn modelId="{0F3BE6FD-08D9-4DAE-BC69-E33AE56BBE78}" type="presOf" srcId="{6596C8ED-E380-4405-B55B-E352EDDD19B0}" destId="{2D46B1B9-9906-4AE3-B57F-A6B285B7EE35}" srcOrd="1" destOrd="0" presId="urn:microsoft.com/office/officeart/2005/8/layout/orgChart1"/>
    <dgm:cxn modelId="{82D84D83-2C99-4478-9D6A-324106ADD5A5}" type="presParOf" srcId="{DD9523EE-7467-4CBE-BEE5-4AEEE186103E}" destId="{70AA0B76-21F7-466A-8172-15C5D510C22C}" srcOrd="0" destOrd="0" presId="urn:microsoft.com/office/officeart/2005/8/layout/orgChart1"/>
    <dgm:cxn modelId="{2ACF48FF-DBE3-4CC6-8074-DEA08C906B11}" type="presParOf" srcId="{70AA0B76-21F7-466A-8172-15C5D510C22C}" destId="{1509CB5D-265D-4011-AB7C-DF11E86CCE00}" srcOrd="0" destOrd="0" presId="urn:microsoft.com/office/officeart/2005/8/layout/orgChart1"/>
    <dgm:cxn modelId="{E1F9FDA2-6817-435F-909D-63D8AB851EE8}" type="presParOf" srcId="{1509CB5D-265D-4011-AB7C-DF11E86CCE00}" destId="{A4C5B6D5-1612-41BB-B49A-0C171BE60536}" srcOrd="0" destOrd="0" presId="urn:microsoft.com/office/officeart/2005/8/layout/orgChart1"/>
    <dgm:cxn modelId="{6740106C-3295-4568-B9F6-50D158619A36}" type="presParOf" srcId="{1509CB5D-265D-4011-AB7C-DF11E86CCE00}" destId="{FFA2B867-533F-4205-A6F2-126FAF4FE57C}" srcOrd="1" destOrd="0" presId="urn:microsoft.com/office/officeart/2005/8/layout/orgChart1"/>
    <dgm:cxn modelId="{55F40C48-DB2A-4D3F-AFDC-4323BDC7E7BA}" type="presParOf" srcId="{70AA0B76-21F7-466A-8172-15C5D510C22C}" destId="{78540692-966C-47E5-9762-AC4E4489DB5B}" srcOrd="1" destOrd="0" presId="urn:microsoft.com/office/officeart/2005/8/layout/orgChart1"/>
    <dgm:cxn modelId="{168839BA-D93B-45DE-ABB5-3556BEF8D804}" type="presParOf" srcId="{78540692-966C-47E5-9762-AC4E4489DB5B}" destId="{49C042C7-9314-4BBB-AF76-827D29B849AC}" srcOrd="0" destOrd="0" presId="urn:microsoft.com/office/officeart/2005/8/layout/orgChart1"/>
    <dgm:cxn modelId="{AD2BB464-717A-44E7-9C78-D84351D36DF1}" type="presParOf" srcId="{78540692-966C-47E5-9762-AC4E4489DB5B}" destId="{D8D4C477-EEAE-48C0-91BB-DD07B4793452}" srcOrd="1" destOrd="0" presId="urn:microsoft.com/office/officeart/2005/8/layout/orgChart1"/>
    <dgm:cxn modelId="{A1849879-D7EF-466E-8937-4508AF7B9D98}" type="presParOf" srcId="{D8D4C477-EEAE-48C0-91BB-DD07B4793452}" destId="{21C9C732-CD55-498F-BA86-13929B4FF86F}" srcOrd="0" destOrd="0" presId="urn:microsoft.com/office/officeart/2005/8/layout/orgChart1"/>
    <dgm:cxn modelId="{5EA79AD5-B4CD-41FD-BC22-C792097423A5}" type="presParOf" srcId="{21C9C732-CD55-498F-BA86-13929B4FF86F}" destId="{16719BBA-DC9C-4B78-9611-857AADB9FB71}" srcOrd="0" destOrd="0" presId="urn:microsoft.com/office/officeart/2005/8/layout/orgChart1"/>
    <dgm:cxn modelId="{E7512837-CE2B-4BE8-935D-B0A77372C1B5}" type="presParOf" srcId="{21C9C732-CD55-498F-BA86-13929B4FF86F}" destId="{2CF5CCB6-CC40-499D-9C99-36CCDD233C5F}" srcOrd="1" destOrd="0" presId="urn:microsoft.com/office/officeart/2005/8/layout/orgChart1"/>
    <dgm:cxn modelId="{EA06226E-1A6D-46ED-B6A3-5F72B54F34B3}" type="presParOf" srcId="{D8D4C477-EEAE-48C0-91BB-DD07B4793452}" destId="{DB7016B8-B638-4292-B88F-915228CEB114}" srcOrd="1" destOrd="0" presId="urn:microsoft.com/office/officeart/2005/8/layout/orgChart1"/>
    <dgm:cxn modelId="{A32A4123-35AB-4BDA-9920-E4FDEA748DDB}" type="presParOf" srcId="{D8D4C477-EEAE-48C0-91BB-DD07B4793452}" destId="{5C5DB958-745C-4388-BBBF-15AB28DB6E73}" srcOrd="2" destOrd="0" presId="urn:microsoft.com/office/officeart/2005/8/layout/orgChart1"/>
    <dgm:cxn modelId="{077AD27A-B6CB-4952-A623-8B18A793E7B0}" type="presParOf" srcId="{78540692-966C-47E5-9762-AC4E4489DB5B}" destId="{CCB529E0-9C79-4FAE-A47C-4C5A4A406622}" srcOrd="2" destOrd="0" presId="urn:microsoft.com/office/officeart/2005/8/layout/orgChart1"/>
    <dgm:cxn modelId="{56450E68-97A8-4C3C-999E-AD80F2AE96EC}" type="presParOf" srcId="{78540692-966C-47E5-9762-AC4E4489DB5B}" destId="{D0187EE3-D2D8-48CC-A931-B7831DAB2523}" srcOrd="3" destOrd="0" presId="urn:microsoft.com/office/officeart/2005/8/layout/orgChart1"/>
    <dgm:cxn modelId="{FA68CAE9-8F1A-4D61-9638-14B494BF9275}" type="presParOf" srcId="{D0187EE3-D2D8-48CC-A931-B7831DAB2523}" destId="{82AA03E3-DF22-4D16-88CC-6DC92E881DCC}" srcOrd="0" destOrd="0" presId="urn:microsoft.com/office/officeart/2005/8/layout/orgChart1"/>
    <dgm:cxn modelId="{05D4A263-565F-44FA-8D8E-8EFCC60F0AE7}" type="presParOf" srcId="{82AA03E3-DF22-4D16-88CC-6DC92E881DCC}" destId="{1EB09142-5BFD-42B7-AE15-3D74933747EC}" srcOrd="0" destOrd="0" presId="urn:microsoft.com/office/officeart/2005/8/layout/orgChart1"/>
    <dgm:cxn modelId="{EDFB3278-6632-4CA9-B07B-3AD3034EF2E6}" type="presParOf" srcId="{82AA03E3-DF22-4D16-88CC-6DC92E881DCC}" destId="{FBE45C36-5D1A-43F2-9651-B05D8BB6104F}" srcOrd="1" destOrd="0" presId="urn:microsoft.com/office/officeart/2005/8/layout/orgChart1"/>
    <dgm:cxn modelId="{52F8A570-A4F8-4BA8-843B-394EE475C02A}" type="presParOf" srcId="{D0187EE3-D2D8-48CC-A931-B7831DAB2523}" destId="{1BAE3C39-BCAA-49A1-8A7C-6B0740CAD644}" srcOrd="1" destOrd="0" presId="urn:microsoft.com/office/officeart/2005/8/layout/orgChart1"/>
    <dgm:cxn modelId="{5A883027-B663-479C-AE6B-159C5A804809}" type="presParOf" srcId="{D0187EE3-D2D8-48CC-A931-B7831DAB2523}" destId="{D2E80540-76DA-4BF6-A669-DB0C59EC4CE4}" srcOrd="2" destOrd="0" presId="urn:microsoft.com/office/officeart/2005/8/layout/orgChart1"/>
    <dgm:cxn modelId="{B9884A78-1E15-4877-BF02-333425B315FF}" type="presParOf" srcId="{78540692-966C-47E5-9762-AC4E4489DB5B}" destId="{01A71517-57C9-4C31-AC56-97EA3EE5FF48}" srcOrd="4" destOrd="0" presId="urn:microsoft.com/office/officeart/2005/8/layout/orgChart1"/>
    <dgm:cxn modelId="{A33539F5-753C-44B9-8E60-28C19EF0C073}" type="presParOf" srcId="{78540692-966C-47E5-9762-AC4E4489DB5B}" destId="{A8223691-90A1-4578-B90A-253D6B150B38}" srcOrd="5" destOrd="0" presId="urn:microsoft.com/office/officeart/2005/8/layout/orgChart1"/>
    <dgm:cxn modelId="{AFFBCCAC-0AAE-4F64-8EE0-D4BFB295874C}" type="presParOf" srcId="{A8223691-90A1-4578-B90A-253D6B150B38}" destId="{ABF34ED3-E2C9-45B0-B892-5B9AC4A151C7}" srcOrd="0" destOrd="0" presId="urn:microsoft.com/office/officeart/2005/8/layout/orgChart1"/>
    <dgm:cxn modelId="{FE06B855-E12A-459B-B588-BF8889CC077F}" type="presParOf" srcId="{ABF34ED3-E2C9-45B0-B892-5B9AC4A151C7}" destId="{D24B7AFE-A9AE-46AB-94BE-63F242526388}" srcOrd="0" destOrd="0" presId="urn:microsoft.com/office/officeart/2005/8/layout/orgChart1"/>
    <dgm:cxn modelId="{C0C23B87-DB5E-45E8-A80F-54FAA26786C2}" type="presParOf" srcId="{ABF34ED3-E2C9-45B0-B892-5B9AC4A151C7}" destId="{2D46B1B9-9906-4AE3-B57F-A6B285B7EE35}" srcOrd="1" destOrd="0" presId="urn:microsoft.com/office/officeart/2005/8/layout/orgChart1"/>
    <dgm:cxn modelId="{47FF0E6E-BB52-49F7-A40D-5D82CB5DFD1F}" type="presParOf" srcId="{A8223691-90A1-4578-B90A-253D6B150B38}" destId="{DF4E4774-A58A-4440-AC98-7898DF615BBD}" srcOrd="1" destOrd="0" presId="urn:microsoft.com/office/officeart/2005/8/layout/orgChart1"/>
    <dgm:cxn modelId="{1F3EA610-4A20-4C34-A78C-D8274F444BC3}" type="presParOf" srcId="{A8223691-90A1-4578-B90A-253D6B150B38}" destId="{6E4B3CA4-55C7-466C-BE8A-9C9BFA371DA8}" srcOrd="2" destOrd="0" presId="urn:microsoft.com/office/officeart/2005/8/layout/orgChart1"/>
    <dgm:cxn modelId="{BDE33692-B4C7-4376-8F9A-737B0E86091D}" type="presParOf" srcId="{70AA0B76-21F7-466A-8172-15C5D510C22C}" destId="{DF5432DE-C0E1-4302-81B1-84E4DDADA70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71517-57C9-4C31-AC56-97EA3EE5FF48}">
      <dsp:nvSpPr>
        <dsp:cNvPr id="0" name=""/>
        <dsp:cNvSpPr/>
      </dsp:nvSpPr>
      <dsp:spPr>
        <a:xfrm>
          <a:off x="4073964" y="1187835"/>
          <a:ext cx="2853108" cy="662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328"/>
              </a:lnTo>
              <a:lnTo>
                <a:pt x="2853108" y="413328"/>
              </a:lnTo>
              <a:lnTo>
                <a:pt x="2853108" y="66277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529E0-9C79-4FAE-A47C-4C5A4A406622}">
      <dsp:nvSpPr>
        <dsp:cNvPr id="0" name=""/>
        <dsp:cNvSpPr/>
      </dsp:nvSpPr>
      <dsp:spPr>
        <a:xfrm>
          <a:off x="4017221" y="1187835"/>
          <a:ext cx="91440" cy="662773"/>
        </a:xfrm>
        <a:custGeom>
          <a:avLst/>
          <a:gdLst/>
          <a:ahLst/>
          <a:cxnLst/>
          <a:rect l="0" t="0" r="0" b="0"/>
          <a:pathLst>
            <a:path>
              <a:moveTo>
                <a:pt x="56743" y="0"/>
              </a:moveTo>
              <a:lnTo>
                <a:pt x="56743" y="413328"/>
              </a:lnTo>
              <a:lnTo>
                <a:pt x="45720" y="413328"/>
              </a:lnTo>
              <a:lnTo>
                <a:pt x="45720" y="66277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042C7-9314-4BBB-AF76-827D29B849AC}">
      <dsp:nvSpPr>
        <dsp:cNvPr id="0" name=""/>
        <dsp:cNvSpPr/>
      </dsp:nvSpPr>
      <dsp:spPr>
        <a:xfrm>
          <a:off x="1188380" y="1187835"/>
          <a:ext cx="2885583" cy="662773"/>
        </a:xfrm>
        <a:custGeom>
          <a:avLst/>
          <a:gdLst/>
          <a:ahLst/>
          <a:cxnLst/>
          <a:rect l="0" t="0" r="0" b="0"/>
          <a:pathLst>
            <a:path>
              <a:moveTo>
                <a:pt x="2885583" y="0"/>
              </a:moveTo>
              <a:lnTo>
                <a:pt x="2885583" y="413328"/>
              </a:lnTo>
              <a:lnTo>
                <a:pt x="0" y="413328"/>
              </a:lnTo>
              <a:lnTo>
                <a:pt x="0" y="66277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5B6D5-1612-41BB-B49A-0C171BE60536}">
      <dsp:nvSpPr>
        <dsp:cNvPr id="0" name=""/>
        <dsp:cNvSpPr/>
      </dsp:nvSpPr>
      <dsp:spPr>
        <a:xfrm>
          <a:off x="576063" y="0"/>
          <a:ext cx="6995802" cy="11878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Ekstraksiyon çeşitleri</a:t>
          </a:r>
        </a:p>
      </dsp:txBody>
      <dsp:txXfrm>
        <a:off x="576063" y="0"/>
        <a:ext cx="6995802" cy="1187835"/>
      </dsp:txXfrm>
    </dsp:sp>
    <dsp:sp modelId="{16719BBA-DC9C-4B78-9611-857AADB9FB71}">
      <dsp:nvSpPr>
        <dsp:cNvPr id="0" name=""/>
        <dsp:cNvSpPr/>
      </dsp:nvSpPr>
      <dsp:spPr>
        <a:xfrm>
          <a:off x="545" y="1850608"/>
          <a:ext cx="2375670" cy="11878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Gaz-Sıvı</a:t>
          </a:r>
        </a:p>
      </dsp:txBody>
      <dsp:txXfrm>
        <a:off x="545" y="1850608"/>
        <a:ext cx="2375670" cy="1187835"/>
      </dsp:txXfrm>
    </dsp:sp>
    <dsp:sp modelId="{1EB09142-5BFD-42B7-AE15-3D74933747EC}">
      <dsp:nvSpPr>
        <dsp:cNvPr id="0" name=""/>
        <dsp:cNvSpPr/>
      </dsp:nvSpPr>
      <dsp:spPr>
        <a:xfrm>
          <a:off x="2875106" y="1850608"/>
          <a:ext cx="2375670" cy="11878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Sıvı-Sıvı</a:t>
          </a:r>
        </a:p>
      </dsp:txBody>
      <dsp:txXfrm>
        <a:off x="2875106" y="1850608"/>
        <a:ext cx="2375670" cy="1187835"/>
      </dsp:txXfrm>
    </dsp:sp>
    <dsp:sp modelId="{D24B7AFE-A9AE-46AB-94BE-63F242526388}">
      <dsp:nvSpPr>
        <dsp:cNvPr id="0" name=""/>
        <dsp:cNvSpPr/>
      </dsp:nvSpPr>
      <dsp:spPr>
        <a:xfrm>
          <a:off x="5739238" y="1850608"/>
          <a:ext cx="2375670" cy="118783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800" kern="1200" dirty="0"/>
            <a:t>Katı-Sıvı</a:t>
          </a:r>
        </a:p>
      </dsp:txBody>
      <dsp:txXfrm>
        <a:off x="5739238" y="1850608"/>
        <a:ext cx="2375670" cy="1187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3/8/2019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3/8/2019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http://intranet.tdmu.edu.ua/data/kafedra/internal/lik_tex/classes_stud/en/pharm/prov_pharm/ptn/Industrial%20drugs%20technology/4/Material%20to%20pract%202.htm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226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48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3/8/2019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3/8/2019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3/8/2019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 err="1">
                <a:solidFill>
                  <a:srgbClr val="FF0000"/>
                </a:solidFill>
              </a:rPr>
              <a:t>Ekstraksyon</a:t>
            </a:r>
            <a:r>
              <a:rPr lang="tr-TR" sz="4400" dirty="0">
                <a:solidFill>
                  <a:srgbClr val="FF0000"/>
                </a:solidFill>
              </a:rPr>
              <a:t> I		 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</a:t>
            </a:r>
            <a:r>
              <a:rPr lang="tr-TR" sz="2800" b="1" dirty="0">
                <a:solidFill>
                  <a:srgbClr val="FF0000"/>
                </a:solidFill>
              </a:rPr>
              <a:t>damıtmada</a:t>
            </a:r>
            <a:r>
              <a:rPr lang="tr-TR" sz="2800" b="1" dirty="0"/>
              <a:t> bileşenlerin ayrılmaları, </a:t>
            </a:r>
            <a:r>
              <a:rPr lang="tr-TR" sz="2800" b="1" dirty="0">
                <a:solidFill>
                  <a:srgbClr val="00B050"/>
                </a:solidFill>
              </a:rPr>
              <a:t>kimyasal niteliklerine göre değil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F0"/>
                </a:solidFill>
              </a:rPr>
              <a:t>nisbi</a:t>
            </a:r>
            <a:r>
              <a:rPr lang="tr-TR" sz="2800" b="1" dirty="0">
                <a:solidFill>
                  <a:srgbClr val="00B0F0"/>
                </a:solidFill>
              </a:rPr>
              <a:t> buhar basınçlarının </a:t>
            </a:r>
            <a:r>
              <a:rPr lang="tr-TR" sz="2800" b="1" dirty="0"/>
              <a:t>farkına dayanmaktadır.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karşın </a:t>
            </a:r>
            <a:r>
              <a:rPr lang="tr-TR" sz="2800" b="1" dirty="0" err="1">
                <a:solidFill>
                  <a:srgbClr val="FF0000"/>
                </a:solidFill>
              </a:rPr>
              <a:t>ekstraksiyonda</a:t>
            </a:r>
            <a:r>
              <a:rPr lang="tr-TR" sz="2800" b="1" dirty="0"/>
              <a:t> fazlar, </a:t>
            </a:r>
            <a:r>
              <a:rPr lang="tr-TR" sz="2800" b="1" dirty="0">
                <a:solidFill>
                  <a:srgbClr val="00B050"/>
                </a:solidFill>
              </a:rPr>
              <a:t>kimyasal açıdan</a:t>
            </a:r>
            <a:r>
              <a:rPr lang="tr-TR" sz="2800" b="1" dirty="0"/>
              <a:t>, birbirlerinden oldukça farklıdırlar.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</a:t>
            </a:r>
            <a:r>
              <a:rPr lang="tr-TR" sz="2800" b="1" dirty="0" err="1">
                <a:solidFill>
                  <a:srgbClr val="FF0000"/>
                </a:solidFill>
              </a:rPr>
              <a:t>ekstraksiyonda</a:t>
            </a:r>
            <a:r>
              <a:rPr lang="tr-TR" sz="2800" b="1" dirty="0"/>
              <a:t> bileşikler, </a:t>
            </a:r>
            <a:r>
              <a:rPr lang="tr-TR" sz="2800" b="1" dirty="0">
                <a:solidFill>
                  <a:srgbClr val="0070C0"/>
                </a:solidFill>
              </a:rPr>
              <a:t>fiziksel ve kimyasal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özelliklerinin farkına </a:t>
            </a:r>
            <a:r>
              <a:rPr lang="tr-TR" sz="2800" b="1" dirty="0"/>
              <a:t>dayalı olarak ayrılabilmektedirler.</a:t>
            </a:r>
          </a:p>
        </p:txBody>
      </p:sp>
    </p:spTree>
    <p:extLst>
      <p:ext uri="{BB962C8B-B14F-4D97-AF65-F5344CB8AC3E}">
        <p14:creationId xmlns:p14="http://schemas.microsoft.com/office/powerpoint/2010/main" val="82464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11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Ekstraksiyon</a:t>
            </a:r>
            <a:r>
              <a:rPr lang="tr-TR" sz="2800" b="1" dirty="0"/>
              <a:t> kelimesi, birçok </a:t>
            </a:r>
            <a:r>
              <a:rPr lang="tr-TR" sz="2800" b="1" dirty="0">
                <a:solidFill>
                  <a:srgbClr val="FF0000"/>
                </a:solidFill>
              </a:rPr>
              <a:t>farklı ayırma işlemini </a:t>
            </a:r>
            <a:r>
              <a:rPr lang="tr-TR" sz="2800" b="1" dirty="0"/>
              <a:t>kapsayan genel bir terim olarak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 err="1"/>
              <a:t>ekstraksiyonda</a:t>
            </a:r>
            <a:r>
              <a:rPr lang="tr-TR" sz="2800" b="1" dirty="0"/>
              <a:t> yer alan faz çiftinin fiziksel niteliklerine göre, </a:t>
            </a:r>
            <a:r>
              <a:rPr lang="tr-TR" sz="2800" b="1" dirty="0">
                <a:solidFill>
                  <a:srgbClr val="FF0000"/>
                </a:solidFill>
              </a:rPr>
              <a:t>gaz-sıvı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sıvı-sıvı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katı-akışkan</a:t>
            </a:r>
            <a:r>
              <a:rPr lang="tr-TR" sz="2800" b="1" dirty="0"/>
              <a:t> (çoğunlukla </a:t>
            </a:r>
            <a:r>
              <a:rPr lang="tr-TR" sz="2800" b="1" dirty="0">
                <a:solidFill>
                  <a:srgbClr val="00B050"/>
                </a:solidFill>
              </a:rPr>
              <a:t>katı-sıvı</a:t>
            </a:r>
            <a:r>
              <a:rPr lang="tr-TR" sz="2800" b="1" dirty="0"/>
              <a:t>) </a:t>
            </a:r>
            <a:r>
              <a:rPr lang="tr-TR" sz="2800" b="1" dirty="0" err="1"/>
              <a:t>ekstraksiyonları</a:t>
            </a:r>
            <a:r>
              <a:rPr lang="tr-TR" sz="2800" b="1" dirty="0"/>
              <a:t> gibi çeşitli ekstraksiyon uygulamaları söz konusudur. </a:t>
            </a:r>
          </a:p>
        </p:txBody>
      </p:sp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id="{125F26AE-3FDC-4410-919C-382BBF34D0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321667"/>
              </p:ext>
            </p:extLst>
          </p:nvPr>
        </p:nvGraphicFramePr>
        <p:xfrm>
          <a:off x="2031470" y="2996952"/>
          <a:ext cx="8125883" cy="3360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55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32656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 ekstraksiyon terimi, </a:t>
            </a:r>
            <a:r>
              <a:rPr lang="tr-TR" sz="2800" b="1" dirty="0">
                <a:solidFill>
                  <a:srgbClr val="00B050"/>
                </a:solidFill>
              </a:rPr>
              <a:t>gıda endüstrisinde </a:t>
            </a:r>
            <a:r>
              <a:rPr lang="tr-TR" sz="2800" b="1" dirty="0"/>
              <a:t>daha çok </a:t>
            </a:r>
            <a:r>
              <a:rPr lang="tr-TR" sz="2800" b="1" dirty="0">
                <a:solidFill>
                  <a:srgbClr val="FF0000"/>
                </a:solidFill>
              </a:rPr>
              <a:t>katı-sıvı </a:t>
            </a:r>
            <a:r>
              <a:rPr lang="tr-TR" sz="2800" b="1" dirty="0"/>
              <a:t>ve kısmen </a:t>
            </a:r>
            <a:r>
              <a:rPr lang="tr-TR" sz="2800" b="1" dirty="0">
                <a:solidFill>
                  <a:srgbClr val="00B0F0"/>
                </a:solidFill>
              </a:rPr>
              <a:t>sıvı-sıvı </a:t>
            </a:r>
            <a:r>
              <a:rPr lang="tr-TR" sz="2800" b="1" dirty="0"/>
              <a:t>ekstraksiyonu için kullanılmaktadır.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Gıda endüstrisinde </a:t>
            </a:r>
            <a:r>
              <a:rPr lang="tr-TR" sz="2800" b="1" dirty="0"/>
              <a:t>en yaygın olarak uygulanan ekstraksiyon ise, </a:t>
            </a:r>
            <a:r>
              <a:rPr lang="tr-TR" sz="2800" b="1" dirty="0">
                <a:solidFill>
                  <a:srgbClr val="FF0000"/>
                </a:solidFill>
              </a:rPr>
              <a:t>katı-sıvı </a:t>
            </a:r>
            <a:r>
              <a:rPr lang="tr-TR" sz="2800" b="1" dirty="0" err="1">
                <a:solidFill>
                  <a:srgbClr val="FF0000"/>
                </a:solidFill>
              </a:rPr>
              <a:t>ekstraksiyonudur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İsminden de anlaşılacağı gibi, katı-sıvı </a:t>
            </a:r>
            <a:r>
              <a:rPr lang="tr-TR" sz="2800" b="1" dirty="0" err="1"/>
              <a:t>ekstraksiyonunda</a:t>
            </a:r>
            <a:r>
              <a:rPr lang="tr-TR" sz="2800" b="1" dirty="0"/>
              <a:t> fazlardan </a:t>
            </a:r>
            <a:r>
              <a:rPr lang="tr-TR" sz="2800" b="1" dirty="0">
                <a:solidFill>
                  <a:srgbClr val="C00000"/>
                </a:solidFill>
              </a:rPr>
              <a:t>biri katı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diğeri sıvıdır. </a:t>
            </a:r>
          </a:p>
        </p:txBody>
      </p:sp>
    </p:spTree>
    <p:extLst>
      <p:ext uri="{BB962C8B-B14F-4D97-AF65-F5344CB8AC3E}">
        <p14:creationId xmlns:p14="http://schemas.microsoft.com/office/powerpoint/2010/main" val="81748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Sıvı-sıvı </a:t>
            </a:r>
            <a:r>
              <a:rPr lang="tr-TR" sz="2800" b="1" dirty="0" err="1">
                <a:solidFill>
                  <a:srgbClr val="374C81"/>
                </a:solidFill>
              </a:rPr>
              <a:t>ekstraksiyonu</a:t>
            </a:r>
            <a:r>
              <a:rPr lang="tr-TR" sz="2800" b="1" dirty="0" err="1"/>
              <a:t>nda</a:t>
            </a:r>
            <a:r>
              <a:rPr lang="tr-TR" sz="2800" b="1" dirty="0"/>
              <a:t> her iki faz sıvıdır.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Ekstraksiyon</a:t>
            </a:r>
            <a:r>
              <a:rPr lang="tr-TR" sz="2800" b="1" dirty="0"/>
              <a:t> kelimesinin dilimizdeki karşılığı; her ne kadar henüz yeterince yaygınlaşmamışsa da, "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özütleme</a:t>
            </a:r>
            <a:r>
              <a:rPr lang="tr-TR" sz="2800" b="1" dirty="0" err="1"/>
              <a:t>"dir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göre, </a:t>
            </a:r>
            <a:r>
              <a:rPr lang="tr-TR" sz="2800" b="1" dirty="0">
                <a:solidFill>
                  <a:srgbClr val="0070C0"/>
                </a:solidFill>
              </a:rPr>
              <a:t>katı-sıvı ekstraksiyonu </a:t>
            </a:r>
            <a:r>
              <a:rPr lang="tr-TR" sz="2800" b="1" dirty="0"/>
              <a:t>(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leaching</a:t>
            </a:r>
            <a:r>
              <a:rPr lang="tr-TR" sz="2800" b="1" dirty="0"/>
              <a:t>) dilimizde "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katıdan 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özütleme</a:t>
            </a:r>
            <a:r>
              <a:rPr lang="tr-TR" sz="2800" b="1" dirty="0"/>
              <a:t>" (katıdan ekstraksiyon) olarak isimlendirilmektedir. </a:t>
            </a:r>
          </a:p>
        </p:txBody>
      </p:sp>
    </p:spTree>
    <p:extLst>
      <p:ext uri="{BB962C8B-B14F-4D97-AF65-F5344CB8AC3E}">
        <p14:creationId xmlns:p14="http://schemas.microsoft.com/office/powerpoint/2010/main" val="359255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Sıvı sıvı ekstraksiyonu</a:t>
            </a:r>
            <a:r>
              <a:rPr lang="tr-TR" sz="2800" b="1" dirty="0"/>
              <a:t>" ise "</a:t>
            </a:r>
            <a:r>
              <a:rPr lang="tr-TR" sz="2800" b="1" dirty="0">
                <a:solidFill>
                  <a:srgbClr val="FF0000"/>
                </a:solidFill>
              </a:rPr>
              <a:t>sıvıdan </a:t>
            </a:r>
            <a:r>
              <a:rPr lang="tr-TR" sz="2800" b="1" dirty="0" err="1">
                <a:solidFill>
                  <a:srgbClr val="FF0000"/>
                </a:solidFill>
              </a:rPr>
              <a:t>özütleme</a:t>
            </a:r>
            <a:r>
              <a:rPr lang="tr-TR" sz="2800" b="1" dirty="0"/>
              <a:t>" olarak anılsa da ayrıca "</a:t>
            </a:r>
            <a:r>
              <a:rPr lang="tr-TR" sz="2800" b="1" dirty="0">
                <a:solidFill>
                  <a:srgbClr val="00B0F0"/>
                </a:solidFill>
              </a:rPr>
              <a:t>likit ekstraksiyonu</a:t>
            </a:r>
            <a:r>
              <a:rPr lang="tr-TR" sz="2800" b="1" dirty="0"/>
              <a:t>" veya "</a:t>
            </a:r>
            <a:r>
              <a:rPr lang="tr-TR" sz="2800" b="1" dirty="0" err="1">
                <a:solidFill>
                  <a:srgbClr val="00B050"/>
                </a:solidFill>
              </a:rPr>
              <a:t>solvent</a:t>
            </a:r>
            <a:r>
              <a:rPr lang="tr-TR" sz="2800" b="1" dirty="0">
                <a:solidFill>
                  <a:srgbClr val="00B050"/>
                </a:solidFill>
              </a:rPr>
              <a:t> ekstraksiyonu</a:t>
            </a:r>
            <a:r>
              <a:rPr lang="tr-TR" sz="2800" b="1" dirty="0"/>
              <a:t>" olarak da 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Sıvı-sıvı ekstraksiyonu bazen damıtma işleminin farklı bir seçeneği olarak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33089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7785415" cy="55515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asetik asit </a:t>
            </a:r>
            <a:r>
              <a:rPr lang="tr-TR" sz="2800" b="1" dirty="0">
                <a:solidFill>
                  <a:srgbClr val="00B0F0"/>
                </a:solidFill>
              </a:rPr>
              <a:t>sudan</a:t>
            </a:r>
            <a:r>
              <a:rPr lang="tr-TR" sz="2800" b="1" dirty="0"/>
              <a:t>, damıtma yolu ile ayrılabildiği gibi, organik bir çözgen kullanılarak, sıvı-ekstraksiyonu ile de ayrılabilmektedir.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yolla elde edilen "</a:t>
            </a:r>
            <a:r>
              <a:rPr lang="tr-TR" sz="2800" b="1" dirty="0">
                <a:solidFill>
                  <a:srgbClr val="FF0000"/>
                </a:solidFill>
              </a:rPr>
              <a:t>asetik asit + organik sıvı çözgen</a:t>
            </a:r>
            <a:r>
              <a:rPr lang="tr-TR" sz="2800" b="1" dirty="0"/>
              <a:t>" karışımı,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ikinci aşamada </a:t>
            </a:r>
            <a:r>
              <a:rPr lang="tr-TR" sz="2800" b="1" dirty="0">
                <a:solidFill>
                  <a:srgbClr val="00B050"/>
                </a:solidFill>
              </a:rPr>
              <a:t>damıtılarak</a:t>
            </a:r>
            <a:r>
              <a:rPr lang="tr-TR" sz="2800" b="1" dirty="0"/>
              <a:t> asetik asit ayrılmaktadır.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700" y="831776"/>
            <a:ext cx="3205835" cy="256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3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0465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Yukarıda değinilen çeşitli ekstraksiyon yöntemlerine ek olarak, son yıllarda geliştirilerek oldukça yaygınlaşmış diğer bir yöntem olan ve "</a:t>
            </a:r>
            <a:r>
              <a:rPr lang="tr-TR" sz="2800" b="1" dirty="0" err="1">
                <a:solidFill>
                  <a:srgbClr val="FF0000"/>
                </a:solidFill>
              </a:rPr>
              <a:t>süperkritik</a:t>
            </a:r>
            <a:r>
              <a:rPr lang="tr-TR" sz="2800" b="1" dirty="0">
                <a:solidFill>
                  <a:srgbClr val="FF0000"/>
                </a:solidFill>
              </a:rPr>
              <a:t> akışkan ekstraksiyonu</a:t>
            </a:r>
            <a:r>
              <a:rPr lang="tr-TR" sz="2800" b="1" dirty="0"/>
              <a:t>" adı ile anılan bir yöntem daha bulunmaktadır.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yöntemde </a:t>
            </a:r>
            <a:r>
              <a:rPr lang="tr-TR" sz="2800" b="1" dirty="0">
                <a:solidFill>
                  <a:srgbClr val="00B050"/>
                </a:solidFill>
              </a:rPr>
              <a:t>fazlardan biri katı veya sıvı</a:t>
            </a:r>
            <a:r>
              <a:rPr lang="tr-TR" sz="2800" b="1" dirty="0"/>
              <a:t>, diğeri ise </a:t>
            </a:r>
            <a:r>
              <a:rPr lang="tr-TR" sz="2800" b="1" dirty="0" err="1">
                <a:solidFill>
                  <a:srgbClr val="FF0000"/>
                </a:solidFill>
              </a:rPr>
              <a:t>süperkritik</a:t>
            </a:r>
            <a:r>
              <a:rPr lang="tr-TR" sz="2800" b="1" dirty="0">
                <a:solidFill>
                  <a:srgbClr val="FF0000"/>
                </a:solidFill>
              </a:rPr>
              <a:t> koşullar </a:t>
            </a:r>
            <a:r>
              <a:rPr lang="tr-TR" sz="2800" b="1" dirty="0"/>
              <a:t>altındaki bir gazdır. </a:t>
            </a:r>
          </a:p>
        </p:txBody>
      </p:sp>
    </p:spTree>
    <p:extLst>
      <p:ext uri="{BB962C8B-B14F-4D97-AF65-F5344CB8AC3E}">
        <p14:creationId xmlns:p14="http://schemas.microsoft.com/office/powerpoint/2010/main" val="350518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FF0000"/>
                </a:solidFill>
              </a:rPr>
              <a:t>bir gaz</a:t>
            </a:r>
            <a:r>
              <a:rPr lang="tr-TR" sz="2800" b="1" dirty="0"/>
              <a:t>, içinde bulunduğu </a:t>
            </a:r>
            <a:r>
              <a:rPr lang="tr-TR" sz="2800" b="1" dirty="0">
                <a:solidFill>
                  <a:srgbClr val="00B0F0"/>
                </a:solidFill>
              </a:rPr>
              <a:t>kritik basınç ve sıcaklık </a:t>
            </a:r>
            <a:r>
              <a:rPr lang="tr-TR" sz="2800" b="1" dirty="0"/>
              <a:t>koşullarında (</a:t>
            </a:r>
            <a:r>
              <a:rPr lang="tr-TR" sz="2800" b="1" dirty="0">
                <a:solidFill>
                  <a:srgbClr val="FF0000"/>
                </a:solidFill>
              </a:rPr>
              <a:t>süper kritik koşullar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00B0F0"/>
                </a:solidFill>
              </a:rPr>
              <a:t>sıvı faza yoğunlaşamıyor</a:t>
            </a:r>
            <a:r>
              <a:rPr lang="tr-TR" sz="2800" b="1" dirty="0"/>
              <a:t> ve fakat hemen hemen sıvısının yoğunluğuna ulaşmışsa "</a:t>
            </a:r>
            <a:r>
              <a:rPr lang="tr-TR" sz="2800" b="1" dirty="0" err="1">
                <a:solidFill>
                  <a:srgbClr val="FF0000"/>
                </a:solidFill>
              </a:rPr>
              <a:t>süperkritik</a:t>
            </a:r>
            <a:r>
              <a:rPr lang="tr-TR" sz="2800" b="1" dirty="0">
                <a:solidFill>
                  <a:srgbClr val="FF0000"/>
                </a:solidFill>
              </a:rPr>
              <a:t> akışkan</a:t>
            </a:r>
            <a:r>
              <a:rPr lang="tr-TR" sz="2800" b="1" dirty="0"/>
              <a:t>" adını almaktadır.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Süperkritik</a:t>
            </a:r>
            <a:r>
              <a:rPr lang="tr-TR" sz="2800" b="1" dirty="0"/>
              <a:t> akışkanla yapılan ekstraksiyon, hemen hemen "katı-sıvı" </a:t>
            </a:r>
            <a:r>
              <a:rPr lang="tr-TR" sz="2800" b="1" dirty="0" err="1"/>
              <a:t>ekstraksiyonuna</a:t>
            </a:r>
            <a:r>
              <a:rPr lang="tr-TR" sz="2800" b="1" dirty="0"/>
              <a:t> benzemektedir. </a:t>
            </a:r>
          </a:p>
        </p:txBody>
      </p:sp>
    </p:spTree>
    <p:extLst>
      <p:ext uri="{BB962C8B-B14F-4D97-AF65-F5344CB8AC3E}">
        <p14:creationId xmlns:p14="http://schemas.microsoft.com/office/powerpoint/2010/main" val="249147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amaçla yaygın olarak </a:t>
            </a:r>
            <a:r>
              <a:rPr lang="tr-TR" sz="2800" b="1" dirty="0" err="1">
                <a:solidFill>
                  <a:srgbClr val="FF0000"/>
                </a:solidFill>
              </a:rPr>
              <a:t>süperkritik</a:t>
            </a:r>
            <a:r>
              <a:rPr lang="tr-TR" sz="2800" b="1" dirty="0">
                <a:solidFill>
                  <a:srgbClr val="FF0000"/>
                </a:solidFill>
              </a:rPr>
              <a:t> karbondioksit </a:t>
            </a:r>
            <a:r>
              <a:rPr lang="tr-TR" sz="2800" b="1" dirty="0"/>
              <a:t>kullanılmaktadır.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Özetle ortaya konduğu gibi, değişik amaçlara uygun çeşitli ekstraksiyon yöntemleri bulunmakla birlikte, bu bölümde gıda endüstrisindeki önemi nedeniyle sadece "</a:t>
            </a:r>
            <a:r>
              <a:rPr lang="tr-TR" sz="2800" b="1" dirty="0">
                <a:solidFill>
                  <a:srgbClr val="FF0000"/>
                </a:solidFill>
              </a:rPr>
              <a:t>katı-sıvı" ekstraksiyonu </a:t>
            </a:r>
            <a:r>
              <a:rPr lang="tr-TR" sz="2800" b="1" dirty="0"/>
              <a:t>üzerinde durulacaktır. </a:t>
            </a:r>
          </a:p>
        </p:txBody>
      </p:sp>
    </p:spTree>
    <p:extLst>
      <p:ext uri="{BB962C8B-B14F-4D97-AF65-F5344CB8AC3E}">
        <p14:creationId xmlns:p14="http://schemas.microsoft.com/office/powerpoint/2010/main" val="124036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>
                <a:solidFill>
                  <a:srgbClr val="FF0000"/>
                </a:solidFill>
              </a:rPr>
              <a:t>KATI-SIVI EKSTRAKSİYONU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8649511" cy="447040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Katı-sıvı ekstraksiyonu, gıda endüstrisinde en yaygın uygulanan ayırma tekniklerinden birisidir.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Hatta günlük insan yaşantısında da, </a:t>
            </a:r>
            <a:r>
              <a:rPr lang="tr-TR" sz="2800" b="1" dirty="0">
                <a:solidFill>
                  <a:srgbClr val="FF0000"/>
                </a:solidFill>
              </a:rPr>
              <a:t>çay demlemede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C00000"/>
                </a:solidFill>
              </a:rPr>
              <a:t>filtre kahve </a:t>
            </a:r>
            <a:r>
              <a:rPr lang="tr-TR" sz="2800" b="1" dirty="0"/>
              <a:t>hazırlamada olduğu gibi sıkça başvurulan bir işlemdir.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2101"/>
          <a:stretch/>
        </p:blipFill>
        <p:spPr>
          <a:xfrm>
            <a:off x="9406780" y="2564904"/>
            <a:ext cx="2483595" cy="237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9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Giriş</a:t>
            </a:r>
          </a:p>
          <a:p>
            <a:r>
              <a:rPr lang="tr-TR" sz="2800" b="1" dirty="0"/>
              <a:t>KATI-SIVI EKSTRAKSİYONU</a:t>
            </a:r>
          </a:p>
          <a:p>
            <a:r>
              <a:rPr lang="nn-NO" sz="2800" b="1" dirty="0"/>
              <a:t>EKSTRAKSİYONUN GIDA ENDÜSTRİSİNDE UYGULAMA ALANLAR</a:t>
            </a:r>
            <a:endParaRPr lang="tr-TR" sz="2800" b="1" dirty="0"/>
          </a:p>
          <a:p>
            <a:r>
              <a:rPr lang="tr-TR" sz="2800" b="1" dirty="0"/>
              <a:t>EKSTRAKSİYON HIZI</a:t>
            </a:r>
          </a:p>
          <a:p>
            <a:endParaRPr lang="tr-TR" sz="2800" b="1" dirty="0"/>
          </a:p>
          <a:p>
            <a:pPr marL="623888" indent="-623888">
              <a:buNone/>
            </a:pPr>
            <a:endParaRPr lang="tr-TR" sz="2800" b="1" dirty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9814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954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Katı-sıvı </a:t>
            </a:r>
            <a:r>
              <a:rPr lang="tr-TR" sz="2800" b="1" dirty="0" err="1"/>
              <a:t>ekstraksiyonunun</a:t>
            </a:r>
            <a:r>
              <a:rPr lang="tr-TR" sz="2800" b="1" dirty="0"/>
              <a:t> ayrıntılarına girmeden önce, aşağıda bu konuda kullanılan </a:t>
            </a:r>
            <a:r>
              <a:rPr lang="tr-TR" sz="2800" b="1" dirty="0">
                <a:solidFill>
                  <a:srgbClr val="FF0000"/>
                </a:solidFill>
              </a:rPr>
              <a:t>bazı özel terimlerin </a:t>
            </a:r>
            <a:r>
              <a:rPr lang="tr-TR" sz="2800" b="1" dirty="0"/>
              <a:t>tanımlarına yer verilmiştir. 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9AF36BB-3815-4843-AF3F-B3DFA0EA5D8B}"/>
              </a:ext>
            </a:extLst>
          </p:cNvPr>
          <p:cNvSpPr/>
          <p:nvPr/>
        </p:nvSpPr>
        <p:spPr>
          <a:xfrm>
            <a:off x="3934172" y="3284984"/>
            <a:ext cx="4248472" cy="21602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4" name="Right Arrow 2">
            <a:extLst>
              <a:ext uri="{FF2B5EF4-FFF2-40B4-BE49-F238E27FC236}">
                <a16:creationId xmlns:a16="http://schemas.microsoft.com/office/drawing/2014/main" id="{6C9EE470-E35A-4933-A1F3-5A9612468C48}"/>
              </a:ext>
            </a:extLst>
          </p:cNvPr>
          <p:cNvSpPr/>
          <p:nvPr/>
        </p:nvSpPr>
        <p:spPr>
          <a:xfrm>
            <a:off x="1408094" y="4656584"/>
            <a:ext cx="2520280" cy="9361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Besleme A+</a:t>
            </a:r>
            <a:r>
              <a:rPr lang="tr-TR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0C5032D0-55A4-4A91-A6A9-84EFAE20BA19}"/>
              </a:ext>
            </a:extLst>
          </p:cNvPr>
          <p:cNvSpPr/>
          <p:nvPr/>
        </p:nvSpPr>
        <p:spPr>
          <a:xfrm>
            <a:off x="8182644" y="4509120"/>
            <a:ext cx="2520280" cy="936104"/>
          </a:xfrm>
          <a:prstGeom prst="rightArrow">
            <a:avLst/>
          </a:prstGeom>
          <a:solidFill>
            <a:srgbClr val="F1C5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Rafinat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A+(</a:t>
            </a:r>
            <a:r>
              <a:rPr lang="tr-TR" dirty="0">
                <a:solidFill>
                  <a:srgbClr val="0070C0"/>
                </a:solidFill>
              </a:rPr>
              <a:t>B)</a:t>
            </a:r>
          </a:p>
        </p:txBody>
      </p:sp>
      <p:sp>
        <p:nvSpPr>
          <p:cNvPr id="6" name="Left Arrow 3">
            <a:extLst>
              <a:ext uri="{FF2B5EF4-FFF2-40B4-BE49-F238E27FC236}">
                <a16:creationId xmlns:a16="http://schemas.microsoft.com/office/drawing/2014/main" id="{1E8E708F-386A-4292-9111-9D06DFDBC619}"/>
              </a:ext>
            </a:extLst>
          </p:cNvPr>
          <p:cNvSpPr/>
          <p:nvPr/>
        </p:nvSpPr>
        <p:spPr>
          <a:xfrm>
            <a:off x="8182644" y="3284984"/>
            <a:ext cx="2520280" cy="9582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Çözgen, C</a:t>
            </a:r>
          </a:p>
        </p:txBody>
      </p:sp>
      <p:sp>
        <p:nvSpPr>
          <p:cNvPr id="7" name="Left Arrow 9">
            <a:extLst>
              <a:ext uri="{FF2B5EF4-FFF2-40B4-BE49-F238E27FC236}">
                <a16:creationId xmlns:a16="http://schemas.microsoft.com/office/drawing/2014/main" id="{C08E077A-86AE-4FF3-BD9E-C035F7F2DA21}"/>
              </a:ext>
            </a:extLst>
          </p:cNvPr>
          <p:cNvSpPr/>
          <p:nvPr/>
        </p:nvSpPr>
        <p:spPr>
          <a:xfrm>
            <a:off x="1397176" y="3284984"/>
            <a:ext cx="2520280" cy="958244"/>
          </a:xfrm>
          <a:prstGeom prst="leftArrow">
            <a:avLst/>
          </a:prstGeom>
          <a:solidFill>
            <a:srgbClr val="AFAF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300" dirty="0" err="1"/>
              <a:t>Ekstrakt</a:t>
            </a:r>
            <a:r>
              <a:rPr lang="tr-TR" sz="2300" dirty="0"/>
              <a:t>, </a:t>
            </a:r>
            <a:r>
              <a:rPr lang="tr-TR" sz="2300" dirty="0">
                <a:solidFill>
                  <a:srgbClr val="FF0000"/>
                </a:solidFill>
              </a:rPr>
              <a:t>C+ </a:t>
            </a:r>
            <a:r>
              <a:rPr lang="tr-TR" sz="2300" dirty="0">
                <a:solidFill>
                  <a:srgbClr val="00B0F0"/>
                </a:solidFill>
              </a:rPr>
              <a:t>(B)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E9E8CCE1-C4B4-4796-9CE7-1B0F82D96043}"/>
              </a:ext>
            </a:extLst>
          </p:cNvPr>
          <p:cNvSpPr txBox="1"/>
          <p:nvPr/>
        </p:nvSpPr>
        <p:spPr>
          <a:xfrm>
            <a:off x="4906280" y="3312404"/>
            <a:ext cx="23042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Üst akış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FDC17BFD-B5FE-4E7F-89C7-C23C0FAA3DC5}"/>
              </a:ext>
            </a:extLst>
          </p:cNvPr>
          <p:cNvSpPr txBox="1"/>
          <p:nvPr/>
        </p:nvSpPr>
        <p:spPr>
          <a:xfrm>
            <a:off x="4868114" y="4880392"/>
            <a:ext cx="23042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Alt akış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5ABCB07-FF8C-4CCC-A522-6E0BB354F632}"/>
              </a:ext>
            </a:extLst>
          </p:cNvPr>
          <p:cNvSpPr/>
          <p:nvPr/>
        </p:nvSpPr>
        <p:spPr>
          <a:xfrm>
            <a:off x="1597363" y="5898467"/>
            <a:ext cx="1864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B: Çözünen</a:t>
            </a:r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5E979B92-F59F-430D-B338-165652534087}"/>
              </a:ext>
            </a:extLst>
          </p:cNvPr>
          <p:cNvSpPr/>
          <p:nvPr/>
        </p:nvSpPr>
        <p:spPr>
          <a:xfrm>
            <a:off x="1597363" y="5506888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 </a:t>
            </a: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İnert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451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Çözgen (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solvent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b="1" dirty="0"/>
              <a:t>: </a:t>
            </a:r>
            <a:r>
              <a:rPr lang="tr-TR" sz="2800" b="1" dirty="0" err="1"/>
              <a:t>Ekstrakte</a:t>
            </a:r>
            <a:r>
              <a:rPr lang="tr-TR" sz="2800" b="1" dirty="0"/>
              <a:t> edilecek bileşiği içeren katı materyalden farklı bir faz oluşturan </a:t>
            </a:r>
            <a:r>
              <a:rPr lang="tr-TR" sz="2800" b="1" dirty="0">
                <a:solidFill>
                  <a:srgbClr val="00B0F0"/>
                </a:solidFill>
              </a:rPr>
              <a:t>sıvıya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çözgen</a:t>
            </a:r>
            <a:r>
              <a:rPr lang="tr-TR" sz="2800" b="1" dirty="0"/>
              <a:t>"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işlemi ilerledikçe, </a:t>
            </a:r>
            <a:r>
              <a:rPr lang="tr-TR" sz="2800" b="1" dirty="0">
                <a:solidFill>
                  <a:srgbClr val="00B050"/>
                </a:solidFill>
              </a:rPr>
              <a:t>katı materyalden </a:t>
            </a:r>
            <a:r>
              <a:rPr lang="tr-TR" sz="2800" b="1" dirty="0"/>
              <a:t>ayrılması istenen bileşik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çözgende çözünmekte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fakat </a:t>
            </a:r>
            <a:r>
              <a:rPr lang="tr-TR" sz="2800" b="1" dirty="0"/>
              <a:t>materyalin </a:t>
            </a:r>
            <a:r>
              <a:rPr lang="tr-TR" sz="2800" b="1" dirty="0">
                <a:solidFill>
                  <a:srgbClr val="00B0F0"/>
                </a:solidFill>
              </a:rPr>
              <a:t>diğer bileşim ögeleri </a:t>
            </a:r>
            <a:r>
              <a:rPr lang="tr-TR" sz="2800" b="1" dirty="0">
                <a:solidFill>
                  <a:srgbClr val="00B050"/>
                </a:solidFill>
              </a:rPr>
              <a:t>değişmeden </a:t>
            </a:r>
            <a:r>
              <a:rPr lang="tr-TR" sz="2800" b="1" dirty="0"/>
              <a:t>başlangıçtaki haliyle materyalde kalmaktadır. </a:t>
            </a:r>
          </a:p>
        </p:txBody>
      </p:sp>
    </p:spTree>
    <p:extLst>
      <p:ext uri="{BB962C8B-B14F-4D97-AF65-F5344CB8AC3E}">
        <p14:creationId xmlns:p14="http://schemas.microsoft.com/office/powerpoint/2010/main" val="134685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Şu halde </a:t>
            </a:r>
            <a:r>
              <a:rPr lang="tr-TR" sz="2800" b="1" dirty="0">
                <a:solidFill>
                  <a:srgbClr val="FF0000"/>
                </a:solidFill>
              </a:rPr>
              <a:t>çözgen</a:t>
            </a:r>
            <a:r>
              <a:rPr lang="tr-TR" sz="2800" b="1" dirty="0"/>
              <a:t>, katı materyalden ayrılmak istenen bileşik için </a:t>
            </a:r>
            <a:r>
              <a:rPr lang="tr-TR" sz="2800" b="1" dirty="0">
                <a:solidFill>
                  <a:srgbClr val="FF0000"/>
                </a:solidFill>
              </a:rPr>
              <a:t>çözücü nitelikte </a:t>
            </a:r>
            <a:r>
              <a:rPr lang="tr-TR" sz="2800" b="1" dirty="0"/>
              <a:t>bir sıvıdır.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Nitekim </a:t>
            </a:r>
            <a:r>
              <a:rPr lang="tr-TR" sz="2800" b="1" dirty="0">
                <a:solidFill>
                  <a:srgbClr val="FF0000"/>
                </a:solidFill>
              </a:rPr>
              <a:t>bitkisel yağların </a:t>
            </a:r>
            <a:r>
              <a:rPr lang="tr-TR" sz="2800" b="1" dirty="0"/>
              <a:t>bulundukları katıdan ayrılarak kazanılmasında, </a:t>
            </a:r>
            <a:r>
              <a:rPr lang="tr-TR" sz="2800" b="1" dirty="0" err="1">
                <a:solidFill>
                  <a:srgbClr val="FF0000"/>
                </a:solidFill>
              </a:rPr>
              <a:t>hekzan</a:t>
            </a:r>
            <a:r>
              <a:rPr lang="tr-TR" sz="2800" b="1" dirty="0">
                <a:solidFill>
                  <a:srgbClr val="FF0000"/>
                </a:solidFill>
              </a:rPr>
              <a:t> gibi </a:t>
            </a:r>
            <a:r>
              <a:rPr lang="tr-TR" sz="2800" b="1" dirty="0">
                <a:solidFill>
                  <a:srgbClr val="00B0F0"/>
                </a:solidFill>
              </a:rPr>
              <a:t>organik çözgenler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kahveden kafeinin </a:t>
            </a:r>
            <a:r>
              <a:rPr lang="tr-TR" sz="2800" b="1" dirty="0"/>
              <a:t>uzaklaşılmasında </a:t>
            </a:r>
            <a:r>
              <a:rPr lang="tr-TR" sz="2800" b="1" dirty="0">
                <a:solidFill>
                  <a:srgbClr val="00B0F0"/>
                </a:solidFill>
              </a:rPr>
              <a:t>su </a:t>
            </a:r>
            <a:r>
              <a:rPr lang="tr-TR" sz="2800" b="1" dirty="0"/>
              <a:t>veya uygun bir organik bileşik çözgen olarak kullanılmaktadır.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0992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Şu noktanın vurgulanması gerekir ki;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ekstraksiyon</a:t>
            </a:r>
            <a:r>
              <a:rPr lang="tr-TR" sz="2800" b="1" dirty="0"/>
              <a:t>, çoğunlukla </a:t>
            </a:r>
            <a:r>
              <a:rPr lang="tr-TR" sz="2800" b="1" dirty="0">
                <a:solidFill>
                  <a:srgbClr val="FF0000"/>
                </a:solidFill>
              </a:rPr>
              <a:t>bir bileşim ögesini kazanmak </a:t>
            </a:r>
            <a:r>
              <a:rPr lang="tr-TR" sz="2800" b="1" dirty="0"/>
              <a:t>amacıyla uygulanmakla birlikte, </a:t>
            </a:r>
            <a:r>
              <a:rPr lang="tr-TR" sz="2800" b="1" dirty="0">
                <a:solidFill>
                  <a:srgbClr val="7030A0"/>
                </a:solidFill>
              </a:rPr>
              <a:t>kahveden kafeinin uzaklaştırılmasında </a:t>
            </a:r>
            <a:r>
              <a:rPr lang="tr-TR" sz="2800" b="1" dirty="0"/>
              <a:t>olduğu gibi, </a:t>
            </a:r>
            <a:r>
              <a:rPr lang="tr-TR" sz="2800" b="1" dirty="0">
                <a:solidFill>
                  <a:srgbClr val="FF0000"/>
                </a:solidFill>
              </a:rPr>
              <a:t>istenmeyen bir bileşim </a:t>
            </a:r>
            <a:r>
              <a:rPr lang="tr-TR" sz="2800" b="1" dirty="0"/>
              <a:t>ögesinden kurtulmak amacına yönelik olarak da uygulanan bir işlemdir. </a:t>
            </a:r>
          </a:p>
        </p:txBody>
      </p:sp>
    </p:spTree>
    <p:extLst>
      <p:ext uri="{BB962C8B-B14F-4D97-AF65-F5344CB8AC3E}">
        <p14:creationId xmlns:p14="http://schemas.microsoft.com/office/powerpoint/2010/main" val="318088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Çözünen (</a:t>
            </a:r>
            <a:r>
              <a:rPr lang="en-US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solute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  <a:r>
              <a:rPr lang="tr-TR" sz="2800" b="1" dirty="0"/>
              <a:t>Ekstraksiyon işleminde kullanılan çözgende çözünerek, </a:t>
            </a:r>
            <a:r>
              <a:rPr lang="tr-TR" sz="2800" b="1" dirty="0">
                <a:solidFill>
                  <a:srgbClr val="FF0000"/>
                </a:solidFill>
              </a:rPr>
              <a:t>ana materyalden ayrılan </a:t>
            </a:r>
            <a:r>
              <a:rPr lang="tr-TR" sz="2800" b="1" dirty="0"/>
              <a:t>yani, kazanılmak veya uzaklaştırılmak istenen bileşiğe "</a:t>
            </a:r>
            <a:r>
              <a:rPr lang="tr-TR" sz="2800" b="1" dirty="0">
                <a:solidFill>
                  <a:srgbClr val="FF0000"/>
                </a:solidFill>
              </a:rPr>
              <a:t>Çözünen</a:t>
            </a:r>
            <a:r>
              <a:rPr lang="tr-TR" sz="2800" b="1" dirty="0"/>
              <a:t>"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göre çözünen kelimesi burada, fiil veya sıfat olarak değil, isim olarak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406273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1155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Rafinat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b="1" dirty="0"/>
              <a:t>Hedefteki bileşiğin ayrılmasından sonra, </a:t>
            </a:r>
            <a:r>
              <a:rPr lang="tr-TR" sz="2800" b="1" dirty="0">
                <a:solidFill>
                  <a:srgbClr val="00B050"/>
                </a:solidFill>
              </a:rPr>
              <a:t>materyalden geri kalan kısma </a:t>
            </a:r>
            <a:r>
              <a:rPr lang="tr-TR" sz="2800" b="1" dirty="0"/>
              <a:t>"</a:t>
            </a:r>
            <a:r>
              <a:rPr lang="tr-TR" sz="2800" b="1" dirty="0" err="1">
                <a:solidFill>
                  <a:srgbClr val="FF0000"/>
                </a:solidFill>
              </a:rPr>
              <a:t>rafinat</a:t>
            </a:r>
            <a:r>
              <a:rPr lang="tr-TR" sz="2800" b="1" dirty="0"/>
              <a:t>"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Başka bir tanımlamayla </a:t>
            </a:r>
            <a:r>
              <a:rPr lang="tr-TR" sz="2800" b="1" dirty="0">
                <a:solidFill>
                  <a:srgbClr val="00B0F0"/>
                </a:solidFill>
              </a:rPr>
              <a:t>ekstraksiyon işleminin artığı </a:t>
            </a:r>
            <a:r>
              <a:rPr lang="tr-TR" sz="2800" b="1" dirty="0"/>
              <a:t>"</a:t>
            </a:r>
            <a:r>
              <a:rPr lang="tr-TR" sz="2800" b="1" dirty="0" err="1">
                <a:solidFill>
                  <a:srgbClr val="FF0000"/>
                </a:solidFill>
              </a:rPr>
              <a:t>rafinat</a:t>
            </a:r>
            <a:r>
              <a:rPr lang="tr-TR" sz="2800" b="1" dirty="0"/>
              <a:t>" olarak anılır.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Türkçe karşılığı olarak </a:t>
            </a:r>
            <a:r>
              <a:rPr lang="tr-TR" sz="2800" b="1" dirty="0" err="1"/>
              <a:t>rafinat</a:t>
            </a:r>
            <a:r>
              <a:rPr lang="tr-TR" sz="2800" b="1" dirty="0"/>
              <a:t> yerine </a:t>
            </a:r>
            <a:r>
              <a:rPr lang="tr-TR" sz="2800" b="1" dirty="0">
                <a:solidFill>
                  <a:srgbClr val="FF0000"/>
                </a:solidFill>
              </a:rPr>
              <a:t>küspe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FF0000"/>
                </a:solidFill>
              </a:rPr>
              <a:t>posa</a:t>
            </a:r>
            <a:r>
              <a:rPr lang="tr-TR" sz="2800" b="1" dirty="0"/>
              <a:t> kelimesi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84894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Üst akış (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overflow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b="1" dirty="0"/>
              <a:t>: Katı sıvı ekstraksiyon işleminde </a:t>
            </a:r>
            <a:r>
              <a:rPr lang="tr-TR" sz="2800" b="1" dirty="0">
                <a:solidFill>
                  <a:srgbClr val="FF0000"/>
                </a:solidFill>
              </a:rPr>
              <a:t>sıvı fazdan </a:t>
            </a:r>
            <a:r>
              <a:rPr lang="tr-TR" sz="2800" b="1" dirty="0"/>
              <a:t>"</a:t>
            </a:r>
            <a:r>
              <a:rPr lang="tr-TR" sz="2800" b="1" dirty="0">
                <a:solidFill>
                  <a:srgbClr val="0070C0"/>
                </a:solidFill>
              </a:rPr>
              <a:t>üst akış</a:t>
            </a:r>
            <a:r>
              <a:rPr lang="tr-TR" sz="2800" b="1" dirty="0"/>
              <a:t>" olarak bahsedilir.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Sıvı faz, </a:t>
            </a:r>
            <a:r>
              <a:rPr lang="tr-TR" sz="2800" b="1" dirty="0">
                <a:solidFill>
                  <a:srgbClr val="FF0000"/>
                </a:solidFill>
              </a:rPr>
              <a:t>artık saf bir çözgen değildir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Ekstraksiyonun</a:t>
            </a:r>
            <a:r>
              <a:rPr lang="tr-TR" sz="2800" b="1" dirty="0"/>
              <a:t> başlamasıyla birlikte sıvı faz (çözgen) gittikçe artan miktarlarda çözünen kazandığı için, </a:t>
            </a:r>
            <a:r>
              <a:rPr lang="tr-TR" sz="2800" b="1" dirty="0" err="1"/>
              <a:t>çözgenden</a:t>
            </a:r>
            <a:r>
              <a:rPr lang="tr-TR" sz="2800" b="1" dirty="0"/>
              <a:t> ziyade </a:t>
            </a:r>
            <a:r>
              <a:rPr lang="tr-TR" sz="2800" b="1" dirty="0">
                <a:solidFill>
                  <a:srgbClr val="00B050"/>
                </a:solidFill>
              </a:rPr>
              <a:t>çözelti niteliğindedir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 sıvı faz bu gerçeği de kapsayacak şekilde "üst akış" olarak 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471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Ekstrakt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/>
              <a:t>Ekstrakte</a:t>
            </a:r>
            <a:r>
              <a:rPr lang="tr-TR" sz="2800" b="1" dirty="0"/>
              <a:t> edilen bileşiği içeren </a:t>
            </a:r>
            <a:r>
              <a:rPr lang="tr-TR" sz="2800" b="1" dirty="0" err="1"/>
              <a:t>çözgene</a:t>
            </a:r>
            <a:r>
              <a:rPr lang="tr-TR" sz="2800" b="1" dirty="0"/>
              <a:t> "</a:t>
            </a:r>
            <a:r>
              <a:rPr lang="tr-TR" sz="2800" b="1" dirty="0" err="1">
                <a:solidFill>
                  <a:srgbClr val="00B050"/>
                </a:solidFill>
              </a:rPr>
              <a:t>ekstrakt</a:t>
            </a:r>
            <a:r>
              <a:rPr lang="tr-TR" sz="2800" b="1" dirty="0"/>
              <a:t>"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Ekstrakt</a:t>
            </a:r>
            <a:r>
              <a:rPr lang="tr-TR" sz="2800" b="1" dirty="0"/>
              <a:t> </a:t>
            </a:r>
            <a:r>
              <a:rPr lang="tr-TR" sz="2800" b="1" dirty="0" err="1"/>
              <a:t>ekstraksiyonun</a:t>
            </a:r>
            <a:r>
              <a:rPr lang="tr-TR" sz="2800" b="1" dirty="0"/>
              <a:t> son ürünüdür.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Ekstraktın</a:t>
            </a:r>
            <a:r>
              <a:rPr lang="tr-TR" sz="2800" b="1" dirty="0"/>
              <a:t> dilimizdeki karşılığı "</a:t>
            </a:r>
            <a:r>
              <a:rPr lang="tr-TR" sz="2800" b="1" dirty="0" err="1">
                <a:solidFill>
                  <a:srgbClr val="FF0000"/>
                </a:solidFill>
              </a:rPr>
              <a:t>özüt</a:t>
            </a:r>
            <a:r>
              <a:rPr lang="tr-TR" sz="2800" b="1" dirty="0" err="1"/>
              <a:t>"tür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Bazı kaynaklarda </a:t>
            </a:r>
            <a:r>
              <a:rPr lang="tr-TR" sz="2800" b="1" dirty="0" err="1"/>
              <a:t>ekstrakt</a:t>
            </a:r>
            <a:r>
              <a:rPr lang="tr-TR" sz="2800" b="1" dirty="0"/>
              <a:t>, "</a:t>
            </a:r>
            <a:r>
              <a:rPr lang="tr-TR" sz="2800" b="1" dirty="0" err="1">
                <a:solidFill>
                  <a:srgbClr val="FF0000"/>
                </a:solidFill>
              </a:rPr>
              <a:t>miselia</a:t>
            </a:r>
            <a:r>
              <a:rPr lang="tr-TR" sz="2800" b="1" dirty="0"/>
              <a:t>" (</a:t>
            </a:r>
            <a:r>
              <a:rPr lang="en-US" sz="2800" b="1" dirty="0" err="1">
                <a:solidFill>
                  <a:schemeClr val="tx2"/>
                </a:solidFill>
              </a:rPr>
              <a:t>miscella</a:t>
            </a:r>
            <a:r>
              <a:rPr lang="tr-TR" sz="2800" b="1" dirty="0"/>
              <a:t>) olarak da 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81273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akış (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underflow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tr-TR" sz="2800" b="1" dirty="0"/>
              <a:t>: Katı-sıvı </a:t>
            </a:r>
            <a:r>
              <a:rPr lang="tr-TR" sz="2800" b="1" dirty="0" err="1"/>
              <a:t>ekstraksiyonunda</a:t>
            </a:r>
            <a:r>
              <a:rPr lang="tr-TR" sz="2800" b="1" dirty="0"/>
              <a:t> katı fazdan "</a:t>
            </a:r>
            <a:r>
              <a:rPr lang="tr-TR" sz="2800" b="1" dirty="0">
                <a:solidFill>
                  <a:srgbClr val="FF0000"/>
                </a:solidFill>
              </a:rPr>
              <a:t>alt akış</a:t>
            </a:r>
            <a:r>
              <a:rPr lang="tr-TR" sz="2800" b="1" dirty="0"/>
              <a:t>" olarak bahsedilmektedir.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Başlangıçta alt akış, doğal niteliklerindeki </a:t>
            </a:r>
            <a:r>
              <a:rPr lang="tr-TR" sz="2800" b="1" dirty="0">
                <a:solidFill>
                  <a:srgbClr val="00B050"/>
                </a:solidFill>
              </a:rPr>
              <a:t>ham maddedir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süreci geliştikçe materyal, çözünen konsantrasyonunun gittikçe azaldığı ve </a:t>
            </a:r>
            <a:r>
              <a:rPr lang="tr-TR" sz="2800" b="1" dirty="0">
                <a:solidFill>
                  <a:schemeClr val="tx2"/>
                </a:solidFill>
              </a:rPr>
              <a:t>bir kısım </a:t>
            </a:r>
            <a:r>
              <a:rPr lang="tr-TR" sz="2800" b="1" dirty="0" err="1">
                <a:solidFill>
                  <a:schemeClr val="tx2"/>
                </a:solidFill>
              </a:rPr>
              <a:t>çözgeni</a:t>
            </a:r>
            <a:r>
              <a:rPr lang="tr-TR" sz="2800" b="1" dirty="0">
                <a:solidFill>
                  <a:schemeClr val="tx2"/>
                </a:solidFill>
              </a:rPr>
              <a:t> içinde tutmakta </a:t>
            </a:r>
            <a:r>
              <a:rPr lang="tr-TR" sz="2800" b="1" dirty="0"/>
              <a:t>olan bir kitleye dönüşür. </a:t>
            </a:r>
          </a:p>
        </p:txBody>
      </p:sp>
    </p:spTree>
    <p:extLst>
      <p:ext uri="{BB962C8B-B14F-4D97-AF65-F5344CB8AC3E}">
        <p14:creationId xmlns:p14="http://schemas.microsoft.com/office/powerpoint/2010/main" val="34447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İnert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tr-TR" sz="2800" b="1" dirty="0" err="1"/>
              <a:t>Ekstrakte</a:t>
            </a:r>
            <a:r>
              <a:rPr lang="tr-TR" sz="2800" b="1" dirty="0"/>
              <a:t> edilen katı materyalin, </a:t>
            </a:r>
            <a:r>
              <a:rPr lang="tr-TR" sz="2800" b="1" dirty="0">
                <a:solidFill>
                  <a:srgbClr val="00B0F0"/>
                </a:solidFill>
              </a:rPr>
              <a:t>çözünen dışında </a:t>
            </a:r>
            <a:r>
              <a:rPr lang="tr-TR" sz="2800" b="1" dirty="0"/>
              <a:t>içerdiği tüm maddeler </a:t>
            </a:r>
            <a:r>
              <a:rPr lang="tr-TR" sz="2800" b="1" dirty="0" err="1"/>
              <a:t>inert</a:t>
            </a:r>
            <a:r>
              <a:rPr lang="tr-TR" sz="2800" b="1" dirty="0"/>
              <a:t> olarak adlandırılmaktadır. 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6EAD6D41-B4C7-47DC-BF6D-38E01B44B581}"/>
              </a:ext>
            </a:extLst>
          </p:cNvPr>
          <p:cNvSpPr/>
          <p:nvPr/>
        </p:nvSpPr>
        <p:spPr>
          <a:xfrm>
            <a:off x="3934172" y="3284984"/>
            <a:ext cx="4248472" cy="216024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4" name="Right Arrow 2">
            <a:extLst>
              <a:ext uri="{FF2B5EF4-FFF2-40B4-BE49-F238E27FC236}">
                <a16:creationId xmlns:a16="http://schemas.microsoft.com/office/drawing/2014/main" id="{715090D2-39E8-4225-B69B-E0F939C9A269}"/>
              </a:ext>
            </a:extLst>
          </p:cNvPr>
          <p:cNvSpPr/>
          <p:nvPr/>
        </p:nvSpPr>
        <p:spPr>
          <a:xfrm>
            <a:off x="1408094" y="4656584"/>
            <a:ext cx="2520280" cy="93610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Besleme A+</a:t>
            </a:r>
            <a:r>
              <a:rPr lang="tr-TR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95D591A0-1F6E-4535-B779-8C2834ACB0C1}"/>
              </a:ext>
            </a:extLst>
          </p:cNvPr>
          <p:cNvSpPr/>
          <p:nvPr/>
        </p:nvSpPr>
        <p:spPr>
          <a:xfrm>
            <a:off x="8182644" y="4509120"/>
            <a:ext cx="2520280" cy="936104"/>
          </a:xfrm>
          <a:prstGeom prst="rightArrow">
            <a:avLst/>
          </a:prstGeom>
          <a:solidFill>
            <a:srgbClr val="F1C52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Rafinat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A+(</a:t>
            </a:r>
            <a:r>
              <a:rPr lang="tr-TR" dirty="0">
                <a:solidFill>
                  <a:srgbClr val="0070C0"/>
                </a:solidFill>
              </a:rPr>
              <a:t>B)</a:t>
            </a:r>
          </a:p>
        </p:txBody>
      </p:sp>
      <p:sp>
        <p:nvSpPr>
          <p:cNvPr id="6" name="Left Arrow 3">
            <a:extLst>
              <a:ext uri="{FF2B5EF4-FFF2-40B4-BE49-F238E27FC236}">
                <a16:creationId xmlns:a16="http://schemas.microsoft.com/office/drawing/2014/main" id="{6722BCED-4E8A-40E3-8DF0-2BDF82E8D77B}"/>
              </a:ext>
            </a:extLst>
          </p:cNvPr>
          <p:cNvSpPr/>
          <p:nvPr/>
        </p:nvSpPr>
        <p:spPr>
          <a:xfrm>
            <a:off x="8182644" y="3284984"/>
            <a:ext cx="2520280" cy="958244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Çözgen, C</a:t>
            </a:r>
          </a:p>
        </p:txBody>
      </p:sp>
      <p:sp>
        <p:nvSpPr>
          <p:cNvPr id="7" name="Left Arrow 9">
            <a:extLst>
              <a:ext uri="{FF2B5EF4-FFF2-40B4-BE49-F238E27FC236}">
                <a16:creationId xmlns:a16="http://schemas.microsoft.com/office/drawing/2014/main" id="{A817B3B1-2F4E-4B67-825E-4A358057AA1D}"/>
              </a:ext>
            </a:extLst>
          </p:cNvPr>
          <p:cNvSpPr/>
          <p:nvPr/>
        </p:nvSpPr>
        <p:spPr>
          <a:xfrm>
            <a:off x="1397176" y="3284984"/>
            <a:ext cx="2520280" cy="958244"/>
          </a:xfrm>
          <a:prstGeom prst="leftArrow">
            <a:avLst/>
          </a:prstGeom>
          <a:solidFill>
            <a:srgbClr val="AFAF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sz="2300" dirty="0" err="1"/>
              <a:t>Ekstrakt</a:t>
            </a:r>
            <a:r>
              <a:rPr lang="tr-TR" sz="2300" dirty="0"/>
              <a:t>, </a:t>
            </a:r>
            <a:r>
              <a:rPr lang="tr-TR" sz="2300" dirty="0">
                <a:solidFill>
                  <a:srgbClr val="FF0000"/>
                </a:solidFill>
              </a:rPr>
              <a:t>C+ </a:t>
            </a:r>
            <a:r>
              <a:rPr lang="tr-TR" sz="2300" dirty="0">
                <a:solidFill>
                  <a:srgbClr val="00B0F0"/>
                </a:solidFill>
              </a:rPr>
              <a:t>(B)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294635B3-5FC9-47AD-B95F-A3A2D9E3FF77}"/>
              </a:ext>
            </a:extLst>
          </p:cNvPr>
          <p:cNvSpPr txBox="1"/>
          <p:nvPr/>
        </p:nvSpPr>
        <p:spPr>
          <a:xfrm>
            <a:off x="4906280" y="3312404"/>
            <a:ext cx="23042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Üst akış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DE61E0D7-1616-4DC5-9280-9A42614831C9}"/>
              </a:ext>
            </a:extLst>
          </p:cNvPr>
          <p:cNvSpPr txBox="1"/>
          <p:nvPr/>
        </p:nvSpPr>
        <p:spPr>
          <a:xfrm>
            <a:off x="4868114" y="4880392"/>
            <a:ext cx="23042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Alt akış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399CAE1-A709-47EB-9BBA-9F550A9392CF}"/>
              </a:ext>
            </a:extLst>
          </p:cNvPr>
          <p:cNvSpPr/>
          <p:nvPr/>
        </p:nvSpPr>
        <p:spPr>
          <a:xfrm>
            <a:off x="1597363" y="5898467"/>
            <a:ext cx="1864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B: Çözünen</a:t>
            </a:r>
            <a:endParaRPr lang="tr-TR" dirty="0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F7C1D3CE-D208-416B-8EC9-503F9FAE1DDF}"/>
              </a:ext>
            </a:extLst>
          </p:cNvPr>
          <p:cNvSpPr/>
          <p:nvPr/>
        </p:nvSpPr>
        <p:spPr>
          <a:xfrm>
            <a:off x="1597363" y="5506888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 </a:t>
            </a:r>
            <a:r>
              <a:rPr lang="tr-T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İnert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433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tr-TR" b="1" dirty="0"/>
              <a:t>Giriş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7515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Bazı </a:t>
            </a:r>
            <a:r>
              <a:rPr lang="tr-TR" sz="2800" b="1" dirty="0">
                <a:solidFill>
                  <a:srgbClr val="00B050"/>
                </a:solidFill>
              </a:rPr>
              <a:t>bitkisel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FF0000"/>
                </a:solidFill>
              </a:rPr>
              <a:t>hayvansal</a:t>
            </a:r>
            <a:r>
              <a:rPr lang="tr-TR" sz="2800" b="1" dirty="0"/>
              <a:t> ürünler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tümüyle</a:t>
            </a:r>
            <a:r>
              <a:rPr lang="tr-TR" sz="2800" b="1" dirty="0"/>
              <a:t> gıda olarak kullanılabildiği halde, bazılarından bir veya daha fazla </a:t>
            </a:r>
            <a:r>
              <a:rPr lang="tr-TR" sz="2800" b="1" dirty="0">
                <a:solidFill>
                  <a:srgbClr val="00B0F0"/>
                </a:solidFill>
              </a:rPr>
              <a:t>bileşim öğesi </a:t>
            </a:r>
            <a:r>
              <a:rPr lang="tr-TR" sz="2800" b="1" dirty="0"/>
              <a:t>herhangi bir yöntemle ayrılmakta ve ancak bunlar, gıda olarak kullanılabilmektedir.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187" y="4388390"/>
            <a:ext cx="7277597" cy="229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66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20680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Difüzyon (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ayınım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): </a:t>
            </a:r>
            <a:r>
              <a:rPr lang="tr-TR" sz="2800" b="1" dirty="0"/>
              <a:t>Bir bileşiğe ait moleküllerin </a:t>
            </a:r>
            <a:r>
              <a:rPr lang="tr-TR" sz="2800" b="1" dirty="0">
                <a:solidFill>
                  <a:srgbClr val="FF0000"/>
                </a:solidFill>
              </a:rPr>
              <a:t>kendi fazı içinde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00B050"/>
                </a:solidFill>
              </a:rPr>
              <a:t>fazlar arasındaki ara yüzeyde </a:t>
            </a:r>
            <a:r>
              <a:rPr lang="tr-TR" sz="2800" b="1" dirty="0"/>
              <a:t>taşınmasına difüzyon denir.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sırasında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katı materyaldeki </a:t>
            </a:r>
            <a:r>
              <a:rPr lang="tr-TR" sz="2800" b="1" dirty="0">
                <a:solidFill>
                  <a:srgbClr val="00B0F0"/>
                </a:solidFill>
              </a:rPr>
              <a:t>çözünen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çözgene</a:t>
            </a:r>
            <a:r>
              <a:rPr lang="tr-TR" sz="2800" b="1" dirty="0"/>
              <a:t> difüzyonla taşınır. </a:t>
            </a:r>
            <a:endParaRPr lang="ar-SY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Difüzyonun dilimizdeki karşılığı "</a:t>
            </a:r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yayınım</a:t>
            </a:r>
            <a:r>
              <a:rPr lang="tr-TR" sz="2800" b="1" dirty="0" err="1"/>
              <a:t>"dır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bağlamda, </a:t>
            </a:r>
            <a:r>
              <a:rPr lang="tr-TR" sz="2800" b="1" dirty="0" err="1"/>
              <a:t>yayınmak</a:t>
            </a:r>
            <a:r>
              <a:rPr lang="tr-TR" sz="2800" b="1" dirty="0"/>
              <a:t> ve </a:t>
            </a:r>
            <a:r>
              <a:rPr lang="tr-TR" sz="2800" b="1" dirty="0" err="1"/>
              <a:t>yayınma</a:t>
            </a:r>
            <a:r>
              <a:rPr lang="tr-TR" sz="2800" b="1" dirty="0"/>
              <a:t> gibi amaca göre seçilecek kelimeler kullanılabilir. 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5233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Çözünürlük :</a:t>
            </a:r>
            <a:r>
              <a:rPr lang="tr-TR" sz="2800" b="1" dirty="0"/>
              <a:t> </a:t>
            </a:r>
            <a:r>
              <a:rPr lang="tr-TR" sz="2800" b="1" dirty="0" err="1"/>
              <a:t>Ekstraktörü</a:t>
            </a:r>
            <a:r>
              <a:rPr lang="tr-TR" sz="2800" b="1" dirty="0"/>
              <a:t> terk eden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üst akışın </a:t>
            </a:r>
            <a:r>
              <a:rPr lang="tr-TR" sz="2800" b="1" dirty="0"/>
              <a:t>(</a:t>
            </a:r>
            <a:r>
              <a:rPr lang="tr-TR" sz="2800" b="1" dirty="0" err="1">
                <a:solidFill>
                  <a:srgbClr val="FF0000"/>
                </a:solidFill>
              </a:rPr>
              <a:t>ekstraktın</a:t>
            </a:r>
            <a:r>
              <a:rPr lang="tr-TR" sz="2800" b="1" dirty="0"/>
              <a:t>) mümkün olan </a:t>
            </a:r>
            <a:r>
              <a:rPr lang="tr-TR" sz="2800" b="1" dirty="0">
                <a:solidFill>
                  <a:srgbClr val="00B0F0"/>
                </a:solidFill>
              </a:rPr>
              <a:t>en yüksek çözünen içeriği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doyma noktasında</a:t>
            </a:r>
            <a:r>
              <a:rPr lang="tr-TR" sz="2800" b="1" dirty="0"/>
              <a:t>ki konsantrasyondur. </a:t>
            </a:r>
            <a:endParaRPr lang="ar-SY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göre, "</a:t>
            </a:r>
            <a:r>
              <a:rPr lang="tr-TR" sz="2800" b="1" dirty="0">
                <a:solidFill>
                  <a:srgbClr val="FF0000"/>
                </a:solidFill>
              </a:rPr>
              <a:t>çözgen / katı</a:t>
            </a:r>
            <a:r>
              <a:rPr lang="tr-TR" sz="2800" b="1" dirty="0"/>
              <a:t>" oranı </a:t>
            </a:r>
            <a:r>
              <a:rPr lang="tr-TR" sz="2800" b="1" dirty="0">
                <a:solidFill>
                  <a:srgbClr val="00B0F0"/>
                </a:solidFill>
              </a:rPr>
              <a:t>yeterince yüksek tutulmalıdır </a:t>
            </a:r>
            <a:r>
              <a:rPr lang="tr-TR" sz="2800" b="1" dirty="0"/>
              <a:t>ki, "</a:t>
            </a:r>
            <a:r>
              <a:rPr lang="tr-TR" sz="2800" b="1" dirty="0">
                <a:solidFill>
                  <a:srgbClr val="00B050"/>
                </a:solidFill>
              </a:rPr>
              <a:t>taze çözgen-taze katı</a:t>
            </a:r>
            <a:r>
              <a:rPr lang="tr-TR" sz="2800" b="1" dirty="0"/>
              <a:t>" temasına bağlı olarak </a:t>
            </a:r>
            <a:r>
              <a:rPr lang="tr-TR" sz="2800" b="1" dirty="0">
                <a:solidFill>
                  <a:srgbClr val="00B0F0"/>
                </a:solidFill>
              </a:rPr>
              <a:t>dengeye erişilince </a:t>
            </a:r>
            <a:r>
              <a:rPr lang="tr-TR" sz="2800" b="1" dirty="0"/>
              <a:t>oluşan çözeltinin konsantrasyonu, doyma noktası altında kalabilsin.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54456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Denge : </a:t>
            </a:r>
            <a:r>
              <a:rPr lang="tr-TR" sz="2800" b="1" dirty="0" err="1"/>
              <a:t>Ekstraksiyonda</a:t>
            </a:r>
            <a:r>
              <a:rPr lang="tr-TR" sz="2800" b="1" dirty="0"/>
              <a:t>, çözgen ile katı materyal arasında, </a:t>
            </a:r>
            <a:r>
              <a:rPr lang="tr-TR" sz="2800" b="1" dirty="0">
                <a:solidFill>
                  <a:srgbClr val="00B050"/>
                </a:solidFill>
              </a:rPr>
              <a:t>çözünen konsantrasyonu </a:t>
            </a:r>
            <a:r>
              <a:rPr lang="tr-TR" sz="2800" b="1" dirty="0"/>
              <a:t>bakımından bir denge oluşması beklenir. </a:t>
            </a:r>
            <a:endParaRPr lang="ar-SY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Eğer </a:t>
            </a:r>
            <a:r>
              <a:rPr lang="tr-TR" sz="2800" b="1" dirty="0">
                <a:solidFill>
                  <a:srgbClr val="00B0F0"/>
                </a:solidFill>
              </a:rPr>
              <a:t>iki faz arasında </a:t>
            </a:r>
            <a:r>
              <a:rPr lang="tr-TR" sz="2800" b="1" dirty="0">
                <a:solidFill>
                  <a:srgbClr val="00B050"/>
                </a:solidFill>
              </a:rPr>
              <a:t>yayınmış olan çözünenin</a:t>
            </a:r>
            <a:r>
              <a:rPr lang="tr-TR" sz="2800" b="1" dirty="0"/>
              <a:t>, her iki fazdaki konsantrasyonları artık </a:t>
            </a:r>
            <a:r>
              <a:rPr lang="tr-TR" sz="2800" b="1" dirty="0">
                <a:solidFill>
                  <a:srgbClr val="FF0000"/>
                </a:solidFill>
              </a:rPr>
              <a:t>bir değişme eğiliminin bulunmadığı</a:t>
            </a:r>
            <a:r>
              <a:rPr lang="tr-TR" sz="2800" b="1" dirty="0"/>
              <a:t> bir noktaya ulaşmışsa, "</a:t>
            </a:r>
            <a:r>
              <a:rPr lang="tr-TR" sz="2800" b="1" dirty="0">
                <a:solidFill>
                  <a:srgbClr val="FF0000"/>
                </a:solidFill>
              </a:rPr>
              <a:t>dengeye</a:t>
            </a:r>
            <a:r>
              <a:rPr lang="tr-TR" sz="2800" b="1" dirty="0"/>
              <a:t>" erişmiş olduğu kabul edilir.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1619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Çözgen/katı oranı </a:t>
            </a:r>
            <a:r>
              <a:rPr lang="tr-TR" sz="2800" b="1" dirty="0"/>
              <a:t>eğer, çözünenin yeterince çözünmesini sağlayabilecek düzeydeyse, dengeye erişilince her </a:t>
            </a:r>
            <a:r>
              <a:rPr lang="tr-TR" sz="2800" b="1" dirty="0">
                <a:solidFill>
                  <a:srgbClr val="FF0000"/>
                </a:solidFill>
              </a:rPr>
              <a:t>iki fazdaki çözünen konsantrasyonları </a:t>
            </a:r>
            <a:r>
              <a:rPr lang="tr-TR" sz="2800" b="1" dirty="0"/>
              <a:t>eşitlenir.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Böylece, </a:t>
            </a:r>
            <a:r>
              <a:rPr lang="tr-TR" sz="2800" b="1" dirty="0">
                <a:solidFill>
                  <a:srgbClr val="FF0000"/>
                </a:solidFill>
              </a:rPr>
              <a:t>katı yüzeyine </a:t>
            </a:r>
            <a:r>
              <a:rPr lang="tr-TR" sz="2800" b="1" dirty="0"/>
              <a:t>adeta yapışmış olan </a:t>
            </a:r>
            <a:r>
              <a:rPr lang="tr-TR" sz="2800" b="1" dirty="0">
                <a:solidFill>
                  <a:srgbClr val="00B0F0"/>
                </a:solidFill>
              </a:rPr>
              <a:t>çözeltideki çözünen konsantrasyonu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çözgendeki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/>
              <a:t>konsantrasyonuna eşit noktaya ulaşabilmektedir. </a:t>
            </a:r>
          </a:p>
        </p:txBody>
      </p:sp>
    </p:spTree>
    <p:extLst>
      <p:ext uri="{BB962C8B-B14F-4D97-AF65-F5344CB8AC3E}">
        <p14:creationId xmlns:p14="http://schemas.microsoft.com/office/powerpoint/2010/main" val="149641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karşın eğer, </a:t>
            </a:r>
            <a:r>
              <a:rPr lang="tr-TR" sz="2800" b="1" dirty="0">
                <a:solidFill>
                  <a:srgbClr val="00B0F0"/>
                </a:solidFill>
              </a:rPr>
              <a:t>çözgen miktarı </a:t>
            </a:r>
            <a:r>
              <a:rPr lang="tr-TR" sz="2800" b="1" dirty="0"/>
              <a:t>mevcut çözünenin tümünü çözündürmeye </a:t>
            </a:r>
            <a:r>
              <a:rPr lang="tr-TR" sz="2800" b="1" dirty="0">
                <a:solidFill>
                  <a:srgbClr val="FF0000"/>
                </a:solidFill>
              </a:rPr>
              <a:t>yeterli değilse</a:t>
            </a:r>
            <a:r>
              <a:rPr lang="tr-TR" sz="2800" b="1" dirty="0"/>
              <a:t>, zaman uzatılsa bile </a:t>
            </a:r>
            <a:r>
              <a:rPr lang="tr-TR" sz="2800" b="1" dirty="0">
                <a:solidFill>
                  <a:srgbClr val="FF0000"/>
                </a:solidFill>
              </a:rPr>
              <a:t>her iki fazda eşit olmayan konsantrasyonlarda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herhangi bir </a:t>
            </a:r>
            <a:r>
              <a:rPr lang="tr-TR" sz="2800" b="1" dirty="0"/>
              <a:t>değişmenin olmadığı bir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denge noktasına </a:t>
            </a:r>
            <a:r>
              <a:rPr lang="tr-TR" sz="2800" b="1" dirty="0"/>
              <a:t>ulaşılır (</a:t>
            </a:r>
            <a:r>
              <a:rPr lang="tr-TR" sz="2800" b="1" dirty="0" err="1"/>
              <a:t>Toledo</a:t>
            </a:r>
            <a:r>
              <a:rPr lang="tr-TR" sz="2800" b="1" dirty="0"/>
              <a:t>, 1994). </a:t>
            </a:r>
          </a:p>
        </p:txBody>
      </p:sp>
    </p:spTree>
    <p:extLst>
      <p:ext uri="{BB962C8B-B14F-4D97-AF65-F5344CB8AC3E}">
        <p14:creationId xmlns:p14="http://schemas.microsoft.com/office/powerpoint/2010/main" val="174955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marL="803275" indent="-803275"/>
            <a:r>
              <a:rPr lang="nn-NO" sz="3600" b="1" dirty="0">
                <a:solidFill>
                  <a:srgbClr val="7030A0"/>
                </a:solidFill>
              </a:rPr>
              <a:t>EKSTRAKSİYONUN GIDA ENDÜSTRİSİNDE UYGULAMA ALANLAR</a:t>
            </a:r>
            <a:endParaRPr lang="tr-TR" sz="3600" b="1" dirty="0">
              <a:solidFill>
                <a:srgbClr val="7030A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Ekstraksiyon gıda endüstrisi dışında, kimya, ilaç ve maden endüstrilerinde yaygın olarak uygulanan bir işlemdir.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Gıda endüstrisinin </a:t>
            </a:r>
            <a:r>
              <a:rPr lang="tr-TR" sz="2800" b="1" dirty="0"/>
              <a:t>çeşitli kollarında uygulanan bu temel işlemin yer aldığı, başlıca alanlara aşağıda kısaca değinilmiştir.</a:t>
            </a:r>
          </a:p>
        </p:txBody>
      </p:sp>
    </p:spTree>
    <p:extLst>
      <p:ext uri="{BB962C8B-B14F-4D97-AF65-F5344CB8AC3E}">
        <p14:creationId xmlns:p14="http://schemas.microsoft.com/office/powerpoint/2010/main" val="166836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Bitkisel yağ endüstrisi : </a:t>
            </a:r>
            <a:r>
              <a:rPr lang="tr-TR" sz="2800" b="1" dirty="0"/>
              <a:t>Ekstraksiyon bu alanda, uzun yıllardan beri uygulanan bir işlemdir.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Bazı bitkisel yağ </a:t>
            </a:r>
            <a:r>
              <a:rPr lang="tr-TR" sz="2800" b="1" dirty="0"/>
              <a:t>ham maddelerinden </a:t>
            </a:r>
            <a:r>
              <a:rPr lang="tr-TR" sz="2800" b="1" dirty="0">
                <a:solidFill>
                  <a:srgbClr val="FF0000"/>
                </a:solidFill>
              </a:rPr>
              <a:t>presleme </a:t>
            </a:r>
            <a:r>
              <a:rPr lang="tr-TR" sz="2800" b="1" dirty="0"/>
              <a:t>yöntemiyle yağın önemli bir kısmının kazanılması olanaklı ise de, bazılarından </a:t>
            </a:r>
            <a:r>
              <a:rPr lang="tr-TR" sz="2800" b="1" dirty="0">
                <a:solidFill>
                  <a:srgbClr val="FF0000"/>
                </a:solidFill>
              </a:rPr>
              <a:t>yağ sadece </a:t>
            </a:r>
            <a:r>
              <a:rPr lang="tr-TR" sz="2800" b="1" dirty="0" err="1">
                <a:solidFill>
                  <a:srgbClr val="FF0000"/>
                </a:solidFill>
              </a:rPr>
              <a:t>ekstraksiyonla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elde edilebilmektedir.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355" y="4221088"/>
            <a:ext cx="428155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7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Örneğin </a:t>
            </a:r>
            <a:r>
              <a:rPr lang="tr-TR" sz="2800" b="1" dirty="0">
                <a:solidFill>
                  <a:srgbClr val="FF0000"/>
                </a:solidFill>
              </a:rPr>
              <a:t>pamuk </a:t>
            </a:r>
            <a:r>
              <a:rPr lang="tr-TR" sz="2800" b="1" dirty="0" err="1">
                <a:solidFill>
                  <a:srgbClr val="FF0000"/>
                </a:solidFill>
              </a:rPr>
              <a:t>çiğiti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50"/>
                </a:solidFill>
              </a:rPr>
              <a:t>ayçiçeği </a:t>
            </a:r>
            <a:r>
              <a:rPr lang="tr-TR" sz="2800" b="1" dirty="0"/>
              <a:t>gibi yağlı tohumlardan </a:t>
            </a:r>
            <a:r>
              <a:rPr lang="tr-TR" sz="2800" b="1" dirty="0">
                <a:solidFill>
                  <a:srgbClr val="00B0F0"/>
                </a:solidFill>
              </a:rPr>
              <a:t>presleme </a:t>
            </a:r>
            <a:r>
              <a:rPr lang="tr-TR" sz="2800" b="1" dirty="0"/>
              <a:t>yolu ile yağın büyük bölümü elde edilebilmektedir.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birlikte, </a:t>
            </a:r>
            <a:r>
              <a:rPr lang="tr-TR" sz="2800" b="1" dirty="0">
                <a:solidFill>
                  <a:srgbClr val="00B0F0"/>
                </a:solidFill>
              </a:rPr>
              <a:t>preslemeden sonra </a:t>
            </a:r>
            <a:r>
              <a:rPr lang="tr-TR" sz="2800" b="1" dirty="0"/>
              <a:t>geri kalan pres artığındaki önemli miktardaki yağın kazanılabilmesi için de yine, </a:t>
            </a:r>
            <a:r>
              <a:rPr lang="tr-TR" sz="2800" b="1" dirty="0" err="1">
                <a:solidFill>
                  <a:srgbClr val="FF0000"/>
                </a:solidFill>
              </a:rPr>
              <a:t>ekstraksiyona</a:t>
            </a:r>
            <a:r>
              <a:rPr lang="tr-TR" sz="2800" b="1" dirty="0"/>
              <a:t> başvurmak gerekmektedir. </a:t>
            </a:r>
          </a:p>
        </p:txBody>
      </p:sp>
    </p:spTree>
    <p:extLst>
      <p:ext uri="{BB962C8B-B14F-4D97-AF65-F5344CB8AC3E}">
        <p14:creationId xmlns:p14="http://schemas.microsoft.com/office/powerpoint/2010/main" val="16610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Buna karşın, </a:t>
            </a:r>
            <a:r>
              <a:rPr lang="tr-TR" sz="2800" b="1" dirty="0">
                <a:solidFill>
                  <a:srgbClr val="00B050"/>
                </a:solidFill>
              </a:rPr>
              <a:t>soya fasulyesi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mısır rüşeymi </a:t>
            </a:r>
            <a:r>
              <a:rPr lang="tr-TR" sz="2800" b="1" dirty="0"/>
              <a:t>gibi materyallerden yağın, </a:t>
            </a:r>
            <a:r>
              <a:rPr lang="tr-TR" sz="2800" b="1" dirty="0">
                <a:solidFill>
                  <a:srgbClr val="00B0F0"/>
                </a:solidFill>
              </a:rPr>
              <a:t>presleme</a:t>
            </a:r>
            <a:r>
              <a:rPr lang="tr-TR" sz="2800" b="1" dirty="0"/>
              <a:t> yöntemleri gibi mekaniksel yollarla kazanılması </a:t>
            </a:r>
            <a:r>
              <a:rPr lang="tr-TR" sz="2800" b="1" dirty="0">
                <a:solidFill>
                  <a:srgbClr val="FF0000"/>
                </a:solidFill>
              </a:rPr>
              <a:t>olanaksızdır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tür materyallerden yağ,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sadece </a:t>
            </a:r>
            <a:r>
              <a:rPr lang="tr-TR" sz="2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ekstraksiyonla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/>
              <a:t>çıkarılabilmektedir. </a:t>
            </a:r>
            <a:endParaRPr lang="ar-SY" sz="2800" b="1" dirty="0"/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Yağların </a:t>
            </a:r>
            <a:r>
              <a:rPr lang="tr-TR" sz="2800" b="1" dirty="0" err="1"/>
              <a:t>ekstraksiyonunda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yağ </a:t>
            </a:r>
            <a:r>
              <a:rPr lang="tr-TR" sz="2800" b="1" dirty="0" err="1">
                <a:solidFill>
                  <a:srgbClr val="FF0000"/>
                </a:solidFill>
              </a:rPr>
              <a:t>çözgeni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olan, </a:t>
            </a:r>
            <a:r>
              <a:rPr lang="tr-TR" sz="2800" b="1" dirty="0" err="1">
                <a:solidFill>
                  <a:srgbClr val="00B050"/>
                </a:solidFill>
              </a:rPr>
              <a:t>toksik</a:t>
            </a:r>
            <a:r>
              <a:rPr lang="tr-TR" sz="2800" b="1" dirty="0">
                <a:solidFill>
                  <a:srgbClr val="00B050"/>
                </a:solidFill>
              </a:rPr>
              <a:t> nitelikli olmayan</a:t>
            </a:r>
            <a:r>
              <a:rPr lang="tr-TR" sz="2800" b="1" dirty="0"/>
              <a:t> çeşitli </a:t>
            </a:r>
            <a:r>
              <a:rPr lang="tr-TR" sz="2800" b="1" dirty="0">
                <a:solidFill>
                  <a:srgbClr val="00B0F0"/>
                </a:solidFill>
              </a:rPr>
              <a:t>organik bileşiklerden </a:t>
            </a:r>
            <a:r>
              <a:rPr lang="tr-TR" sz="2800" b="1" dirty="0"/>
              <a:t>yararlanılmaktadır.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94288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En yaygın yağ </a:t>
            </a:r>
            <a:r>
              <a:rPr lang="tr-TR" sz="2800" b="1" dirty="0" err="1"/>
              <a:t>çözgenleri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hekzan</a:t>
            </a:r>
            <a:r>
              <a:rPr lang="tr-TR" sz="2800" b="1" dirty="0"/>
              <a:t>, </a:t>
            </a:r>
            <a:r>
              <a:rPr lang="tr-TR" sz="2800" b="1" dirty="0" err="1"/>
              <a:t>heptan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FF0000"/>
                </a:solidFill>
              </a:rPr>
              <a:t>siklohekzan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chemeClr val="tx2"/>
                </a:solidFill>
              </a:rPr>
              <a:t>benzen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00B050"/>
                </a:solidFill>
              </a:rPr>
              <a:t>trikloroetilen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70C0"/>
                </a:solidFill>
              </a:rPr>
              <a:t>karbon sülfürdür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birlikte, </a:t>
            </a:r>
            <a:r>
              <a:rPr lang="tr-TR" sz="2800" b="1" dirty="0" err="1">
                <a:solidFill>
                  <a:srgbClr val="0070C0"/>
                </a:solidFill>
              </a:rPr>
              <a:t>karbonsülfürün</a:t>
            </a:r>
            <a:r>
              <a:rPr lang="tr-TR" sz="2800" b="1" dirty="0"/>
              <a:t> çok kolay </a:t>
            </a:r>
            <a:r>
              <a:rPr lang="tr-TR" sz="2800" b="1" dirty="0">
                <a:solidFill>
                  <a:srgbClr val="FF0000"/>
                </a:solidFill>
              </a:rPr>
              <a:t>parlayabilir </a:t>
            </a:r>
            <a:r>
              <a:rPr lang="tr-TR" sz="2800" b="1" dirty="0"/>
              <a:t>olması, </a:t>
            </a:r>
            <a:r>
              <a:rPr lang="tr-TR" sz="2800" b="1" dirty="0" err="1">
                <a:solidFill>
                  <a:srgbClr val="00B050"/>
                </a:solidFill>
              </a:rPr>
              <a:t>trikloroetilenin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/>
              <a:t>toksik</a:t>
            </a:r>
            <a:r>
              <a:rPr lang="tr-TR" sz="2800" b="1" dirty="0"/>
              <a:t> nitelikte bulunması nedeniyle kullanılması sınırlandırılmış ve bazı ülkelerde ise yasaklanmıştır.</a:t>
            </a:r>
          </a:p>
        </p:txBody>
      </p:sp>
    </p:spTree>
    <p:extLst>
      <p:ext uri="{BB962C8B-B14F-4D97-AF65-F5344CB8AC3E}">
        <p14:creationId xmlns:p14="http://schemas.microsoft.com/office/powerpoint/2010/main" val="147761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Şeker pancarından </a:t>
            </a:r>
            <a:r>
              <a:rPr lang="tr-TR" sz="2800" b="1" dirty="0"/>
              <a:t>sadece </a:t>
            </a:r>
            <a:r>
              <a:rPr lang="tr-TR" sz="2800" b="1" dirty="0">
                <a:solidFill>
                  <a:srgbClr val="00B050"/>
                </a:solidFill>
              </a:rPr>
              <a:t>sakarozun</a:t>
            </a:r>
            <a:r>
              <a:rPr lang="tr-TR" sz="2800" b="1" dirty="0"/>
              <a:t> ayrılarak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kristal şeker </a:t>
            </a:r>
            <a:r>
              <a:rPr lang="tr-TR" sz="2800" b="1" dirty="0"/>
              <a:t>elde edilmesi veya </a:t>
            </a:r>
            <a:r>
              <a:rPr lang="tr-TR" sz="2800" b="1" dirty="0">
                <a:solidFill>
                  <a:srgbClr val="FF0000"/>
                </a:solidFill>
              </a:rPr>
              <a:t>yağlı tohumlardan </a:t>
            </a:r>
            <a:r>
              <a:rPr lang="tr-TR" sz="2800" b="1" dirty="0"/>
              <a:t>yağın ayrılıp bazı işlemlerden sonra tüketime uygun bir gıdaya dönüştürülmesi bu konuda verilebilecek tipik örneklerdir. 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F4D350A8-9DCB-464C-AA88-FB3C6F2C3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0" y="4005064"/>
            <a:ext cx="4176464" cy="275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Ä°lgili resim">
            <a:extLst>
              <a:ext uri="{FF2B5EF4-FFF2-40B4-BE49-F238E27FC236}">
                <a16:creationId xmlns:a16="http://schemas.microsoft.com/office/drawing/2014/main" id="{7E59CCD1-332F-49FC-B048-8551713E9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08" y="4053890"/>
            <a:ext cx="1800200" cy="270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97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Şeker endüstrisi:</a:t>
            </a:r>
            <a:r>
              <a:rPr lang="tr-TR" sz="2800" b="1" dirty="0"/>
              <a:t>  </a:t>
            </a:r>
            <a:r>
              <a:rPr lang="tr-TR" sz="2800" b="1" dirty="0">
                <a:solidFill>
                  <a:srgbClr val="00B050"/>
                </a:solidFill>
              </a:rPr>
              <a:t>Şeker pancarı </a:t>
            </a:r>
            <a:r>
              <a:rPr lang="tr-TR" sz="2800" b="1" dirty="0"/>
              <a:t>veya </a:t>
            </a:r>
            <a:r>
              <a:rPr lang="tr-TR" sz="2800" b="1" dirty="0">
                <a:solidFill>
                  <a:srgbClr val="7030A0"/>
                </a:solidFill>
              </a:rPr>
              <a:t>şeker kamışından </a:t>
            </a:r>
            <a:r>
              <a:rPr lang="tr-TR" sz="2800" b="1" dirty="0"/>
              <a:t>sakaroz, çözgen olarak </a:t>
            </a:r>
            <a:r>
              <a:rPr lang="tr-TR" sz="2800" b="1" dirty="0">
                <a:solidFill>
                  <a:srgbClr val="00B0F0"/>
                </a:solidFill>
              </a:rPr>
              <a:t>sıcak su </a:t>
            </a:r>
            <a:r>
              <a:rPr lang="tr-TR" sz="2800" b="1" dirty="0"/>
              <a:t>kullanılmak suretiyle </a:t>
            </a:r>
            <a:r>
              <a:rPr lang="tr-TR" sz="2800" b="1" dirty="0" err="1"/>
              <a:t>ekstrakte</a:t>
            </a:r>
            <a:r>
              <a:rPr lang="tr-TR" sz="2800" b="1" dirty="0"/>
              <a:t> edilmektedir.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940" y="2996952"/>
            <a:ext cx="3495686" cy="31752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277" y="2996952"/>
            <a:ext cx="5619908" cy="317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2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Elde edilen ve </a:t>
            </a:r>
            <a:r>
              <a:rPr lang="tr-TR" sz="2800" b="1" dirty="0">
                <a:solidFill>
                  <a:schemeClr val="tx2"/>
                </a:solidFill>
              </a:rPr>
              <a:t>%15 civarında </a:t>
            </a:r>
            <a:r>
              <a:rPr lang="tr-TR" sz="2800" b="1" dirty="0"/>
              <a:t>çözünen içeren </a:t>
            </a:r>
            <a:r>
              <a:rPr lang="tr-TR" sz="2800" b="1" dirty="0" err="1"/>
              <a:t>ekstrakt</a:t>
            </a:r>
            <a:r>
              <a:rPr lang="tr-TR" sz="2800" b="1" dirty="0"/>
              <a:t>, daha sonraki aşamalarda, </a:t>
            </a:r>
            <a:r>
              <a:rPr lang="tr-TR" sz="2800" b="1" dirty="0" err="1">
                <a:solidFill>
                  <a:srgbClr val="FF0000"/>
                </a:solidFill>
              </a:rPr>
              <a:t>rafinasyon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00B0F0"/>
                </a:solidFill>
              </a:rPr>
              <a:t>kristalizasyon</a:t>
            </a:r>
            <a:r>
              <a:rPr lang="tr-TR" sz="2800" b="1" dirty="0"/>
              <a:t> işlemleri uygulanarak ve nihayet </a:t>
            </a:r>
            <a:r>
              <a:rPr lang="tr-TR" sz="2800" b="1" dirty="0" err="1">
                <a:solidFill>
                  <a:srgbClr val="7030A0"/>
                </a:solidFill>
              </a:rPr>
              <a:t>santrifüjlenerek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/>
              <a:t>kristal şeker elde edilmektedir.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Şeker pancarından </a:t>
            </a:r>
            <a:r>
              <a:rPr lang="tr-TR" sz="2800" b="1" dirty="0" err="1"/>
              <a:t>ekstraksiyonla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elde edilen </a:t>
            </a:r>
            <a:r>
              <a:rPr lang="tr-TR" sz="2800" b="1" dirty="0" err="1">
                <a:solidFill>
                  <a:srgbClr val="FF0000"/>
                </a:solidFill>
              </a:rPr>
              <a:t>ekstrakta</a:t>
            </a:r>
            <a:r>
              <a:rPr lang="tr-TR" sz="2800" b="1" dirty="0"/>
              <a:t>, oldukça </a:t>
            </a:r>
            <a:r>
              <a:rPr lang="tr-TR" sz="2800" b="1" dirty="0">
                <a:solidFill>
                  <a:srgbClr val="00B0F0"/>
                </a:solidFill>
              </a:rPr>
              <a:t>saf bir sakaroz çözeltisi </a:t>
            </a:r>
            <a:r>
              <a:rPr lang="tr-TR" sz="2800" b="1" dirty="0"/>
              <a:t>olarak bakılabilir. </a:t>
            </a:r>
          </a:p>
        </p:txBody>
      </p:sp>
    </p:spTree>
    <p:extLst>
      <p:ext uri="{BB962C8B-B14F-4D97-AF65-F5344CB8AC3E}">
        <p14:creationId xmlns:p14="http://schemas.microsoft.com/office/powerpoint/2010/main" val="161321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92688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nedenle </a:t>
            </a:r>
            <a:r>
              <a:rPr lang="tr-TR" sz="2800" b="1" dirty="0" err="1">
                <a:solidFill>
                  <a:srgbClr val="00B050"/>
                </a:solidFill>
              </a:rPr>
              <a:t>rafinasyon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00B0F0"/>
                </a:solidFill>
              </a:rPr>
              <a:t>kristalizasyon</a:t>
            </a:r>
            <a:r>
              <a:rPr lang="tr-TR" sz="2800" b="1" dirty="0"/>
              <a:t> işlemleri ekonomik olarak gerçekleştirilebilmektedir.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Buna karşın, </a:t>
            </a:r>
            <a:r>
              <a:rPr lang="tr-TR" sz="2800" b="1" dirty="0">
                <a:solidFill>
                  <a:srgbClr val="FF0000"/>
                </a:solidFill>
              </a:rPr>
              <a:t>şeker pancarın</a:t>
            </a:r>
            <a:r>
              <a:rPr lang="tr-TR" sz="2800" b="1" dirty="0"/>
              <a:t>dan meyvelerde uygulandığı gibi, </a:t>
            </a:r>
            <a:r>
              <a:rPr lang="tr-TR" sz="2800" b="1" dirty="0">
                <a:solidFill>
                  <a:srgbClr val="00B0F0"/>
                </a:solidFill>
              </a:rPr>
              <a:t>preslenerek</a:t>
            </a:r>
            <a:r>
              <a:rPr lang="tr-TR" sz="2800" b="1" dirty="0"/>
              <a:t> elde edilen sıvı (</a:t>
            </a:r>
            <a:r>
              <a:rPr lang="tr-TR" sz="2800" b="1" dirty="0">
                <a:solidFill>
                  <a:srgbClr val="FF0000"/>
                </a:solidFill>
              </a:rPr>
              <a:t>pancar suyu</a:t>
            </a:r>
            <a:r>
              <a:rPr lang="tr-TR" sz="2800" b="1" dirty="0"/>
              <a:t>), </a:t>
            </a:r>
            <a:r>
              <a:rPr lang="tr-TR" sz="2800" b="1" dirty="0" err="1"/>
              <a:t>ekstraksiyonla</a:t>
            </a:r>
            <a:r>
              <a:rPr lang="tr-TR" sz="2800" b="1" dirty="0"/>
              <a:t> elde edilen </a:t>
            </a:r>
            <a:r>
              <a:rPr lang="tr-TR" sz="2800" b="1" dirty="0" err="1"/>
              <a:t>ekstraktın</a:t>
            </a:r>
            <a:r>
              <a:rPr lang="tr-TR" sz="2800" b="1" dirty="0"/>
              <a:t> içerdiği oranda şeker içerse de, ayrıca, </a:t>
            </a:r>
            <a:r>
              <a:rPr lang="tr-TR" sz="2800" b="1" dirty="0">
                <a:solidFill>
                  <a:srgbClr val="00B050"/>
                </a:solidFill>
              </a:rPr>
              <a:t>hücre içinde bulunan </a:t>
            </a:r>
            <a:r>
              <a:rPr lang="tr-TR" sz="2800" b="1" dirty="0">
                <a:solidFill>
                  <a:srgbClr val="FF0000"/>
                </a:solidFill>
              </a:rPr>
              <a:t>çok sayıda farklı bileşiğin de bu sıvıya geçmiş </a:t>
            </a:r>
            <a:r>
              <a:rPr lang="tr-TR" sz="2800" b="1" dirty="0"/>
              <a:t>olması nedeniyle, </a:t>
            </a:r>
            <a:r>
              <a:rPr lang="tr-TR" sz="2800" b="1" dirty="0" err="1">
                <a:solidFill>
                  <a:srgbClr val="00B0F0"/>
                </a:solidFill>
              </a:rPr>
              <a:t>rafinasyonu</a:t>
            </a:r>
            <a:r>
              <a:rPr lang="tr-TR" sz="2800" b="1" dirty="0"/>
              <a:t> ve nihayet sakarozun kristal şekere dönüştürülmesi </a:t>
            </a:r>
            <a:r>
              <a:rPr lang="tr-TR" sz="2800" b="1" dirty="0">
                <a:solidFill>
                  <a:srgbClr val="FF0000"/>
                </a:solidFill>
              </a:rPr>
              <a:t>ekonomik açıdan olanaksızdır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409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yüzden şeker üretiminde ham maddeye </a:t>
            </a:r>
            <a:r>
              <a:rPr lang="tr-TR" sz="2800" b="1" dirty="0">
                <a:solidFill>
                  <a:srgbClr val="FF0000"/>
                </a:solidFill>
              </a:rPr>
              <a:t>presleme değil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ekstraksiyon</a:t>
            </a:r>
            <a:r>
              <a:rPr lang="tr-TR" sz="2800" b="1" dirty="0"/>
              <a:t> uygulanmaktadır.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932" y="2492896"/>
            <a:ext cx="729810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Flavor</a:t>
            </a: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endüstrisi : </a:t>
            </a:r>
            <a:r>
              <a:rPr lang="tr-TR" sz="2800" b="1" dirty="0">
                <a:solidFill>
                  <a:srgbClr val="00B050"/>
                </a:solidFill>
              </a:rPr>
              <a:t>Çeşitli baharatlardan </a:t>
            </a:r>
            <a:r>
              <a:rPr lang="tr-TR" sz="2800" b="1" dirty="0">
                <a:solidFill>
                  <a:srgbClr val="00B0F0"/>
                </a:solidFill>
              </a:rPr>
              <a:t>aromatik yağların </a:t>
            </a:r>
            <a:r>
              <a:rPr lang="tr-TR" sz="2800" b="1" dirty="0"/>
              <a:t>elde edilmesinde ve </a:t>
            </a:r>
            <a:r>
              <a:rPr lang="tr-TR" sz="2800" b="1" dirty="0">
                <a:solidFill>
                  <a:srgbClr val="7030A0"/>
                </a:solidFill>
              </a:rPr>
              <a:t>bitkilerden doğal </a:t>
            </a:r>
            <a:r>
              <a:rPr lang="tr-TR" sz="2800" b="1" dirty="0" err="1">
                <a:solidFill>
                  <a:srgbClr val="7030A0"/>
                </a:solidFill>
              </a:rPr>
              <a:t>flavor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/>
              <a:t>ekstraktlarının</a:t>
            </a:r>
            <a:r>
              <a:rPr lang="tr-TR" sz="2800" b="1" dirty="0"/>
              <a:t> üretiminde de ekstraksiyon uygulanmakta ve bu amaçla çeşitli </a:t>
            </a:r>
            <a:r>
              <a:rPr lang="tr-TR" sz="2800" b="1" dirty="0" err="1"/>
              <a:t>çözgenlerden</a:t>
            </a:r>
            <a:r>
              <a:rPr lang="tr-TR" sz="2800" b="1" dirty="0"/>
              <a:t> yararlanılmaktadır.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33695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6602594" cy="562352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Diğer alanlar: </a:t>
            </a:r>
            <a:r>
              <a:rPr lang="tr-TR" sz="2800" b="1" dirty="0"/>
              <a:t>Kahvenin kafeinden arındırılarak "</a:t>
            </a:r>
            <a:r>
              <a:rPr lang="tr-TR" sz="2800" b="1" dirty="0">
                <a:solidFill>
                  <a:srgbClr val="FF0000"/>
                </a:solidFill>
              </a:rPr>
              <a:t>kafeinsiz kahve</a:t>
            </a:r>
            <a:r>
              <a:rPr lang="tr-TR" sz="2800" b="1" dirty="0"/>
              <a:t>" üretimi ancak, </a:t>
            </a:r>
            <a:r>
              <a:rPr lang="tr-TR" sz="2800" b="1" dirty="0">
                <a:solidFill>
                  <a:srgbClr val="00B0F0"/>
                </a:solidFill>
              </a:rPr>
              <a:t>su veya daha çok organik çözgenler </a:t>
            </a:r>
            <a:r>
              <a:rPr lang="tr-TR" sz="2800" b="1" dirty="0"/>
              <a:t>kullanılarak uygulanan </a:t>
            </a:r>
            <a:r>
              <a:rPr lang="tr-TR" sz="2800" b="1" dirty="0" err="1"/>
              <a:t>ekstraksiyonla</a:t>
            </a:r>
            <a:r>
              <a:rPr lang="tr-TR" sz="2800" b="1" dirty="0"/>
              <a:t> gerçekleştirilebilmektedir.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8508" y="2840360"/>
            <a:ext cx="4913312" cy="36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8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Aynı şekilde, </a:t>
            </a:r>
            <a:r>
              <a:rPr lang="tr-TR" sz="2800" b="1" dirty="0" err="1">
                <a:solidFill>
                  <a:srgbClr val="FF0000"/>
                </a:solidFill>
              </a:rPr>
              <a:t>instant</a:t>
            </a:r>
            <a:r>
              <a:rPr lang="tr-TR" sz="2800" b="1" dirty="0">
                <a:solidFill>
                  <a:srgbClr val="FF0000"/>
                </a:solidFill>
              </a:rPr>
              <a:t> kahve </a:t>
            </a:r>
            <a:r>
              <a:rPr lang="tr-TR" sz="2800" b="1" dirty="0"/>
              <a:t>veya </a:t>
            </a:r>
            <a:r>
              <a:rPr lang="tr-TR" sz="2800" b="1" dirty="0" err="1">
                <a:solidFill>
                  <a:srgbClr val="FF0000"/>
                </a:solidFill>
              </a:rPr>
              <a:t>instant</a:t>
            </a:r>
            <a:r>
              <a:rPr lang="tr-TR" sz="2800" b="1" dirty="0">
                <a:solidFill>
                  <a:srgbClr val="FF0000"/>
                </a:solidFill>
              </a:rPr>
              <a:t> çay </a:t>
            </a:r>
            <a:r>
              <a:rPr lang="tr-TR" sz="2800" b="1" dirty="0"/>
              <a:t>(</a:t>
            </a:r>
            <a:r>
              <a:rPr lang="tr-TR" sz="2800" b="1" dirty="0" err="1"/>
              <a:t>instant</a:t>
            </a:r>
            <a:r>
              <a:rPr lang="tr-TR" sz="2800" b="1" dirty="0"/>
              <a:t> : </a:t>
            </a:r>
            <a:r>
              <a:rPr lang="tr-TR" sz="2800" b="1" dirty="0">
                <a:solidFill>
                  <a:srgbClr val="7030A0"/>
                </a:solidFill>
              </a:rPr>
              <a:t>anında tam çözünen</a:t>
            </a:r>
            <a:r>
              <a:rPr lang="tr-TR" sz="2800" b="1" dirty="0"/>
              <a:t>) üretiminde </a:t>
            </a:r>
            <a:r>
              <a:rPr lang="tr-TR" sz="2800" b="1" dirty="0">
                <a:solidFill>
                  <a:srgbClr val="00B0F0"/>
                </a:solidFill>
              </a:rPr>
              <a:t>su ile ekstraksiyon </a:t>
            </a:r>
            <a:r>
              <a:rPr lang="tr-TR" sz="2800" b="1" dirty="0"/>
              <a:t>uygulanmakta ve </a:t>
            </a:r>
            <a:r>
              <a:rPr lang="tr-TR" sz="2800" b="1" dirty="0">
                <a:solidFill>
                  <a:schemeClr val="tx2"/>
                </a:solidFill>
              </a:rPr>
              <a:t>elde edilen </a:t>
            </a:r>
            <a:r>
              <a:rPr lang="tr-TR" sz="2800" b="1" dirty="0" err="1">
                <a:solidFill>
                  <a:schemeClr val="tx2"/>
                </a:solidFill>
              </a:rPr>
              <a:t>ekstrakt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dondurularak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50"/>
                </a:solidFill>
              </a:rPr>
              <a:t>püskürtülerek kurutulmak </a:t>
            </a:r>
            <a:r>
              <a:rPr lang="tr-TR" sz="2800" b="1" dirty="0"/>
              <a:t>suretiyle bir toz ürüne dönüştürülmektedir. </a:t>
            </a:r>
          </a:p>
        </p:txBody>
      </p:sp>
    </p:spTree>
    <p:extLst>
      <p:ext uri="{BB962C8B-B14F-4D97-AF65-F5344CB8AC3E}">
        <p14:creationId xmlns:p14="http://schemas.microsoft.com/office/powerpoint/2010/main" val="148863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6868240" cy="5767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 gibi, </a:t>
            </a:r>
            <a:r>
              <a:rPr lang="tr-TR" sz="2800" b="1" dirty="0">
                <a:solidFill>
                  <a:srgbClr val="FF0000"/>
                </a:solidFill>
              </a:rPr>
              <a:t>balık yağı </a:t>
            </a:r>
            <a:r>
              <a:rPr lang="tr-TR" sz="2800" b="1" dirty="0"/>
              <a:t>üretiminde de, ekstraksiyon tekniğinden yararlanılmaktadır.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Diğer taraftan </a:t>
            </a:r>
            <a:r>
              <a:rPr lang="tr-TR" sz="2800" b="1" dirty="0">
                <a:solidFill>
                  <a:srgbClr val="FF0000"/>
                </a:solidFill>
              </a:rPr>
              <a:t>bitkisel kökenli </a:t>
            </a:r>
            <a:r>
              <a:rPr lang="tr-TR" sz="2800" b="1" dirty="0"/>
              <a:t>çeşitli </a:t>
            </a:r>
            <a:r>
              <a:rPr lang="tr-TR" sz="2800" b="1" dirty="0" err="1">
                <a:solidFill>
                  <a:srgbClr val="FF0000"/>
                </a:solidFill>
              </a:rPr>
              <a:t>farmasotik</a:t>
            </a:r>
            <a:r>
              <a:rPr lang="tr-TR" sz="2800" b="1" dirty="0">
                <a:solidFill>
                  <a:srgbClr val="FF0000"/>
                </a:solidFill>
              </a:rPr>
              <a:t> ürünler</a:t>
            </a:r>
            <a:r>
              <a:rPr lang="tr-TR" sz="2800" b="1" dirty="0"/>
              <a:t>, bitki, yaprak, kök veya saplarının ekstraksiyonu yolu ile üretilmektedir.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549" y="3283158"/>
            <a:ext cx="3393383" cy="2260180"/>
          </a:xfrm>
          <a:prstGeom prst="rect">
            <a:avLst/>
          </a:prstGeom>
        </p:spPr>
      </p:pic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F414CA73-D804-44E8-84EE-E18CA0693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549" y="685800"/>
            <a:ext cx="3528392" cy="226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4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EKSTRAKSİYON HIZI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Katı</a:t>
            </a:r>
            <a:r>
              <a:rPr lang="tr-TR" sz="2800" b="1" dirty="0"/>
              <a:t> bir parçacığın içindeki bir </a:t>
            </a:r>
            <a:r>
              <a:rPr lang="tr-TR" sz="2800" b="1" dirty="0">
                <a:solidFill>
                  <a:srgbClr val="00B0F0"/>
                </a:solidFill>
              </a:rPr>
              <a:t>çözünenin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bir sıvı ile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chemeClr val="tx2"/>
                </a:solidFill>
              </a:rPr>
              <a:t>denge oluşana kadar </a:t>
            </a:r>
            <a:r>
              <a:rPr lang="tr-TR" sz="2800" b="1" dirty="0" err="1"/>
              <a:t>ekstrakte</a:t>
            </a:r>
            <a:r>
              <a:rPr lang="tr-TR" sz="2800" b="1" dirty="0"/>
              <a:t> edilmesinin, birbirlerini izleyen </a:t>
            </a:r>
            <a:r>
              <a:rPr lang="tr-TR" sz="2800" b="1" dirty="0">
                <a:solidFill>
                  <a:srgbClr val="FF0000"/>
                </a:solidFill>
              </a:rPr>
              <a:t>üç aşamadan </a:t>
            </a:r>
            <a:r>
              <a:rPr lang="tr-TR" sz="2800" b="1" dirty="0"/>
              <a:t>oluşan bir </a:t>
            </a:r>
            <a:r>
              <a:rPr lang="tr-TR" sz="2800" b="1" dirty="0">
                <a:solidFill>
                  <a:srgbClr val="00B050"/>
                </a:solidFill>
              </a:rPr>
              <a:t>mekanizma</a:t>
            </a:r>
            <a:r>
              <a:rPr lang="tr-TR" sz="2800" b="1" dirty="0"/>
              <a:t> ile gerçekleştiği belirtilmektedir.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üç aşamaya aşağıda özetle değinilmiştir.</a:t>
            </a:r>
          </a:p>
        </p:txBody>
      </p:sp>
    </p:spTree>
    <p:extLst>
      <p:ext uri="{BB962C8B-B14F-4D97-AF65-F5344CB8AC3E}">
        <p14:creationId xmlns:p14="http://schemas.microsoft.com/office/powerpoint/2010/main" val="885102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04867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1. Birinci aşamada, </a:t>
            </a:r>
            <a:r>
              <a:rPr lang="tr-TR" sz="2800" b="1" dirty="0"/>
              <a:t>katı parçacık içinde bulunan "</a:t>
            </a:r>
            <a:r>
              <a:rPr lang="tr-TR" sz="2800" b="1" dirty="0">
                <a:solidFill>
                  <a:srgbClr val="FF0000"/>
                </a:solidFill>
              </a:rPr>
              <a:t>çözünen</a:t>
            </a:r>
            <a:r>
              <a:rPr lang="tr-TR" sz="2800" b="1" dirty="0"/>
              <a:t>", katı fazdan sıvı faza geçerek </a:t>
            </a:r>
            <a:r>
              <a:rPr lang="tr-TR" sz="2800" b="1" dirty="0">
                <a:solidFill>
                  <a:srgbClr val="FF0000"/>
                </a:solidFill>
              </a:rPr>
              <a:t>faz değişimi </a:t>
            </a:r>
            <a:r>
              <a:rPr lang="tr-TR" sz="2800" b="1" dirty="0"/>
              <a:t>gerçekleşir.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şekilde </a:t>
            </a:r>
            <a:r>
              <a:rPr lang="tr-TR" sz="2800" b="1" dirty="0">
                <a:solidFill>
                  <a:srgbClr val="00B0F0"/>
                </a:solidFill>
              </a:rPr>
              <a:t>çözelti oluşumu</a:t>
            </a:r>
            <a:r>
              <a:rPr lang="tr-TR" sz="2800" b="1" dirty="0"/>
              <a:t>, katı-sıvı </a:t>
            </a:r>
            <a:r>
              <a:rPr lang="tr-TR" sz="2800" b="1" dirty="0">
                <a:solidFill>
                  <a:srgbClr val="FF0000"/>
                </a:solidFill>
              </a:rPr>
              <a:t>ara yüzeyde </a:t>
            </a:r>
            <a:r>
              <a:rPr lang="tr-TR" sz="2800" b="1" dirty="0"/>
              <a:t>ve anında (hızla) ortaya çıkar. 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3E1A639E-3BCC-436D-AEEA-C1AF85EAF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4293096"/>
            <a:ext cx="10565284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0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97666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şekilde </a:t>
            </a:r>
            <a:r>
              <a:rPr lang="tr-TR" sz="2800" b="1" dirty="0">
                <a:solidFill>
                  <a:srgbClr val="FF0000"/>
                </a:solidFill>
              </a:rPr>
              <a:t>büyük bir kitleden </a:t>
            </a:r>
            <a:r>
              <a:rPr lang="tr-TR" sz="2800" b="1" dirty="0">
                <a:solidFill>
                  <a:srgbClr val="00B0F0"/>
                </a:solidFill>
              </a:rPr>
              <a:t>az miktardaki bir bileşim </a:t>
            </a:r>
            <a:r>
              <a:rPr lang="tr-TR" sz="2800" b="1" dirty="0"/>
              <a:t>öğesinin ayrılmasında, gerek </a:t>
            </a:r>
            <a:r>
              <a:rPr lang="tr-TR" sz="2800" b="1" dirty="0">
                <a:solidFill>
                  <a:srgbClr val="00B050"/>
                </a:solidFill>
              </a:rPr>
              <a:t>ayrılacak maddeye </a:t>
            </a:r>
            <a:r>
              <a:rPr lang="tr-TR" sz="2800" b="1" dirty="0"/>
              <a:t>ve gerekse bunu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içeren ham maddeye </a:t>
            </a:r>
            <a:r>
              <a:rPr lang="tr-TR" sz="2800" b="1" dirty="0"/>
              <a:t>bağlı olarak </a:t>
            </a:r>
            <a:r>
              <a:rPr lang="tr-TR" sz="2800" b="1" dirty="0">
                <a:solidFill>
                  <a:srgbClr val="FF0000"/>
                </a:solidFill>
              </a:rPr>
              <a:t>farklı yöntemler uygulanmaktadır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Bu amaçla uygulanan farklı ayırma yöntemleri, yabancı kaynaklarda "</a:t>
            </a:r>
            <a:r>
              <a:rPr lang="en-US" sz="2800" b="1" dirty="0">
                <a:solidFill>
                  <a:srgbClr val="FF0000"/>
                </a:solidFill>
              </a:rPr>
              <a:t>contact equilibrium processes</a:t>
            </a:r>
            <a:r>
              <a:rPr lang="tr-TR" sz="2800" b="1" dirty="0"/>
              <a:t>" (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temasta dengeleme işlemleri</a:t>
            </a:r>
            <a:r>
              <a:rPr lang="tr-TR" sz="2800" b="1" dirty="0"/>
              <a:t>) adı ile 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420222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83264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Çözelti oluşumunun </a:t>
            </a:r>
            <a:r>
              <a:rPr lang="tr-TR" sz="2800" b="1" dirty="0">
                <a:solidFill>
                  <a:srgbClr val="FF0000"/>
                </a:solidFill>
              </a:rPr>
              <a:t>çok hızlı </a:t>
            </a:r>
            <a:r>
              <a:rPr lang="tr-TR" sz="2800" b="1" dirty="0"/>
              <a:t>gerçekleşmesi nedeniyle </a:t>
            </a:r>
            <a:r>
              <a:rPr lang="tr-TR" sz="2800" b="1" dirty="0">
                <a:solidFill>
                  <a:srgbClr val="00B0F0"/>
                </a:solidFill>
              </a:rPr>
              <a:t>bu aşamanın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chemeClr val="tx2"/>
                </a:solidFill>
              </a:rPr>
              <a:t>ekstraksiyonun</a:t>
            </a:r>
            <a:r>
              <a:rPr lang="tr-TR" sz="2800" b="1" dirty="0">
                <a:solidFill>
                  <a:schemeClr val="tx2"/>
                </a:solidFill>
              </a:rPr>
              <a:t> genel hızı </a:t>
            </a:r>
            <a:r>
              <a:rPr lang="tr-TR" sz="2800" b="1" dirty="0"/>
              <a:t>üzerine </a:t>
            </a:r>
            <a:r>
              <a:rPr lang="tr-TR" sz="2800" b="1" dirty="0">
                <a:solidFill>
                  <a:srgbClr val="FF0000"/>
                </a:solidFill>
              </a:rPr>
              <a:t>etkisinin bulunmadığı </a:t>
            </a:r>
            <a:r>
              <a:rPr lang="tr-TR" sz="2800" b="1" dirty="0"/>
              <a:t>kabul edilmektedir.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2. İkinci aşamada </a:t>
            </a:r>
            <a:r>
              <a:rPr lang="tr-TR" sz="2800" b="1" dirty="0"/>
              <a:t>"çözünen", </a:t>
            </a:r>
            <a:r>
              <a:rPr lang="tr-TR" sz="2800" b="1" dirty="0">
                <a:solidFill>
                  <a:srgbClr val="00B050"/>
                </a:solidFill>
              </a:rPr>
              <a:t>katı içinde </a:t>
            </a:r>
            <a:r>
              <a:rPr lang="tr-TR" sz="2800" b="1" dirty="0"/>
              <a:t>bulunan </a:t>
            </a:r>
            <a:r>
              <a:rPr lang="tr-TR" sz="2800" b="1" dirty="0">
                <a:solidFill>
                  <a:srgbClr val="7030A0"/>
                </a:solidFill>
              </a:rPr>
              <a:t>gözeneklere dolmuş olan </a:t>
            </a:r>
            <a:r>
              <a:rPr lang="tr-TR" sz="2800" b="1" dirty="0" err="1">
                <a:solidFill>
                  <a:srgbClr val="7030A0"/>
                </a:solidFill>
              </a:rPr>
              <a:t>çözgene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>
                <a:solidFill>
                  <a:srgbClr val="0070C0"/>
                </a:solidFill>
              </a:rPr>
              <a:t>yayınır</a:t>
            </a:r>
            <a:r>
              <a:rPr lang="tr-TR" sz="2800" b="1" dirty="0"/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4293096"/>
            <a:ext cx="10565284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6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4968552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Çoğunlukla </a:t>
            </a:r>
            <a:r>
              <a:rPr lang="tr-TR" sz="2800" b="1" dirty="0">
                <a:solidFill>
                  <a:srgbClr val="C00000"/>
                </a:solidFill>
              </a:rPr>
              <a:t>katı parçacıkların </a:t>
            </a:r>
            <a:r>
              <a:rPr lang="tr-TR" sz="2800" b="1" dirty="0">
                <a:solidFill>
                  <a:srgbClr val="00B0F0"/>
                </a:solidFill>
              </a:rPr>
              <a:t>derinliklerinde</a:t>
            </a:r>
            <a:r>
              <a:rPr lang="tr-TR" sz="2800" b="1" dirty="0"/>
              <a:t> bulunan çözünenin </a:t>
            </a:r>
            <a:r>
              <a:rPr lang="tr-TR" sz="2800" b="1" dirty="0" err="1"/>
              <a:t>çözgenle</a:t>
            </a:r>
            <a:r>
              <a:rPr lang="tr-TR" sz="2800" b="1" dirty="0"/>
              <a:t> teması için, önce </a:t>
            </a:r>
            <a:r>
              <a:rPr lang="tr-TR" sz="2800" b="1" dirty="0">
                <a:solidFill>
                  <a:srgbClr val="FF0000"/>
                </a:solidFill>
              </a:rPr>
              <a:t>gözeneklerin </a:t>
            </a:r>
            <a:r>
              <a:rPr lang="tr-TR" sz="2800" b="1" dirty="0" err="1">
                <a:solidFill>
                  <a:srgbClr val="FF0000"/>
                </a:solidFill>
              </a:rPr>
              <a:t>çözgenle</a:t>
            </a:r>
            <a:r>
              <a:rPr lang="tr-TR" sz="2800" b="1" dirty="0">
                <a:solidFill>
                  <a:srgbClr val="FF0000"/>
                </a:solidFill>
              </a:rPr>
              <a:t> dolması</a:t>
            </a:r>
            <a:r>
              <a:rPr lang="tr-TR" sz="2800" b="1" dirty="0"/>
              <a:t> gerekmektedir.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Katı parçacıkların içinde yer alan çözünenin parçacık yüzeyine taşınması, "</a:t>
            </a:r>
            <a:r>
              <a:rPr lang="tr-TR" sz="2800" b="1" dirty="0">
                <a:solidFill>
                  <a:srgbClr val="FF0000"/>
                </a:solidFill>
              </a:rPr>
              <a:t>katı-sıvı ara yüzeyi</a:t>
            </a:r>
            <a:r>
              <a:rPr lang="tr-TR" sz="2800" b="1" dirty="0"/>
              <a:t>" ile "</a:t>
            </a:r>
            <a:r>
              <a:rPr lang="tr-TR" sz="2800" b="1" dirty="0">
                <a:solidFill>
                  <a:srgbClr val="FF0000"/>
                </a:solidFill>
              </a:rPr>
              <a:t>katının dış yüzeyi</a:t>
            </a:r>
            <a:r>
              <a:rPr lang="tr-TR" sz="2800" b="1" dirty="0"/>
              <a:t>" arasındaki konsantrasyon </a:t>
            </a:r>
            <a:r>
              <a:rPr lang="tr-TR" sz="2800" b="1" dirty="0" err="1"/>
              <a:t>gradienti</a:t>
            </a:r>
            <a:r>
              <a:rPr lang="tr-TR" sz="2800" b="1" dirty="0"/>
              <a:t> (düşümü) nedeniyle gerçekleşmektedir.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7328E5F-3BE3-474B-AF94-A1F459BDC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44" y="5301208"/>
            <a:ext cx="7272372" cy="145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4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Gözenekler içindeki çözgen, hemen hemen durgun haldedir.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nedenle </a:t>
            </a:r>
            <a:r>
              <a:rPr lang="tr-TR" sz="2800" b="1" dirty="0">
                <a:solidFill>
                  <a:srgbClr val="FF0000"/>
                </a:solidFill>
              </a:rPr>
              <a:t>çözünenin</a:t>
            </a:r>
            <a:r>
              <a:rPr lang="tr-TR" sz="2800" b="1" dirty="0"/>
              <a:t> yüksek konsantrasyonda bulunduğu noktadan </a:t>
            </a:r>
            <a:r>
              <a:rPr lang="tr-TR" sz="2800" b="1" dirty="0">
                <a:solidFill>
                  <a:srgbClr val="FF0000"/>
                </a:solidFill>
              </a:rPr>
              <a:t>dışarıya doğru transferi </a:t>
            </a:r>
            <a:r>
              <a:rPr lang="tr-TR" sz="2800" b="1" dirty="0"/>
              <a:t>sadece </a:t>
            </a:r>
            <a:r>
              <a:rPr lang="tr-TR" sz="2800" b="1" dirty="0">
                <a:solidFill>
                  <a:srgbClr val="FF0000"/>
                </a:solidFill>
              </a:rPr>
              <a:t>moleküler yayınım </a:t>
            </a:r>
            <a:r>
              <a:rPr lang="tr-TR" sz="2800" b="1" dirty="0"/>
              <a:t>ile gerçekleşir.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4293096"/>
            <a:ext cx="10565284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080000" y="360000"/>
                <a:ext cx="10157354" cy="569552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/>
                  <a:t>Bu ilkelerin egemen olduğu ikinci aşamada kütle transfer hızı, aşağıdaki eşitlikle tanımlanmaktadır.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𝐍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𝐬</m:t>
                        </m:r>
                      </m:sub>
                    </m:sSub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𝐃</m:t>
                        </m:r>
                      </m:e>
                      <m:sub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𝐋</m:t>
                        </m:r>
                      </m:sub>
                    </m:sSub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𝐝𝐂</m:t>
                        </m:r>
                      </m:num>
                      <m:den>
                        <m:r>
                          <a:rPr lang="tr-TR" sz="2800" b="1" i="0" smtClean="0">
                            <a:latin typeface="Cambria Math" panose="02040503050406030204" pitchFamily="18" charset="0"/>
                          </a:rPr>
                          <m:t>𝐝𝐳</m:t>
                        </m:r>
                      </m:den>
                    </m:f>
                  </m:oMath>
                </a14:m>
                <a:r>
                  <a:rPr lang="tr-TR" sz="2800" b="1" dirty="0"/>
                  <a:t>		(7.1)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/>
                  <a:t>Burada :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N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 : Kütle transfer hızı, kg/m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 s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D</a:t>
                </a:r>
                <a:r>
                  <a:rPr lang="tr-TR" sz="2800" b="1" baseline="-25000" dirty="0"/>
                  <a:t>L</a:t>
                </a:r>
                <a:r>
                  <a:rPr lang="tr-TR" sz="2800" b="1" dirty="0"/>
                  <a:t> : Çözünenin, çözgen içinde </a:t>
                </a:r>
                <a:r>
                  <a:rPr lang="tr-TR" sz="2800" b="1" dirty="0" err="1"/>
                  <a:t>diffüzivitesi</a:t>
                </a:r>
                <a:r>
                  <a:rPr lang="tr-TR" sz="2800" b="1" dirty="0"/>
                  <a:t> (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yayınımı</a:t>
                </a:r>
                <a:r>
                  <a:rPr lang="tr-TR" sz="2800" b="1" dirty="0"/>
                  <a:t>), m</a:t>
                </a:r>
                <a:r>
                  <a:rPr lang="tr-TR" sz="2800" b="1" baseline="30000" dirty="0"/>
                  <a:t>2</a:t>
                </a:r>
                <a:r>
                  <a:rPr lang="tr-TR" sz="2800" b="1" dirty="0"/>
                  <a:t>/s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C : Çözünenin konsantrasyonu, kg/m</a:t>
                </a:r>
                <a:r>
                  <a:rPr lang="tr-TR" sz="2800" b="1" baseline="30000" dirty="0"/>
                  <a:t>3</a:t>
                </a:r>
                <a:r>
                  <a:rPr lang="tr-TR" sz="2800" b="1" dirty="0"/>
                  <a:t>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z : Transfer yönünde mesafe (gözenek uzunluğu), m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80000" y="360000"/>
                <a:ext cx="10157354" cy="5695528"/>
              </a:xfrm>
              <a:blipFill>
                <a:blip r:embed="rId2"/>
                <a:stretch>
                  <a:fillRect l="-900" r="-18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351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4373652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3. Üçünü aşama</a:t>
            </a:r>
            <a:r>
              <a:rPr lang="tr-TR" sz="2800" b="1" dirty="0"/>
              <a:t>, </a:t>
            </a:r>
            <a:r>
              <a:rPr lang="tr-TR" sz="2800" b="1" dirty="0" err="1"/>
              <a:t>çözunenin</a:t>
            </a:r>
            <a:r>
              <a:rPr lang="tr-TR" sz="2800" b="1" dirty="0"/>
              <a:t> parçacık yüzeyine ulaşmasından sonra parçacık dışında </a:t>
            </a:r>
            <a:r>
              <a:rPr lang="tr-TR" sz="2800" b="1" dirty="0" err="1">
                <a:solidFill>
                  <a:srgbClr val="00B0F0"/>
                </a:solidFill>
              </a:rPr>
              <a:t>çözgene</a:t>
            </a:r>
            <a:r>
              <a:rPr lang="tr-TR" sz="2800" b="1" dirty="0">
                <a:solidFill>
                  <a:srgbClr val="00B0F0"/>
                </a:solidFill>
              </a:rPr>
              <a:t> doğru</a:t>
            </a:r>
            <a:r>
              <a:rPr lang="tr-TR" sz="2800" b="1" dirty="0"/>
              <a:t>, konsantrasyon </a:t>
            </a:r>
            <a:r>
              <a:rPr lang="tr-TR" sz="2800" b="1" dirty="0" err="1">
                <a:solidFill>
                  <a:srgbClr val="00B050"/>
                </a:solidFill>
              </a:rPr>
              <a:t>gradienti</a:t>
            </a:r>
            <a:r>
              <a:rPr lang="tr-TR" sz="2800" b="1" dirty="0"/>
              <a:t> nedeniyle </a:t>
            </a:r>
            <a:r>
              <a:rPr lang="tr-TR" sz="2800" b="1" dirty="0">
                <a:solidFill>
                  <a:srgbClr val="00B0F0"/>
                </a:solidFill>
              </a:rPr>
              <a:t>transferini</a:t>
            </a:r>
            <a:r>
              <a:rPr lang="tr-TR" sz="2800" b="1" dirty="0"/>
              <a:t> </a:t>
            </a:r>
            <a:r>
              <a:rPr lang="tr-TR" sz="2800" b="1" dirty="0" err="1"/>
              <a:t>kapsamaktadir</a:t>
            </a:r>
            <a:r>
              <a:rPr lang="tr-TR" sz="2800" b="1" dirty="0"/>
              <a:t>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aşamada kütle transferi, </a:t>
            </a:r>
            <a:r>
              <a:rPr lang="tr-TR" sz="2800" b="1" dirty="0">
                <a:solidFill>
                  <a:srgbClr val="00B050"/>
                </a:solidFill>
              </a:rPr>
              <a:t>moleküler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turbulent</a:t>
            </a:r>
            <a:r>
              <a:rPr lang="tr-TR" sz="2800" b="1" dirty="0">
                <a:solidFill>
                  <a:srgbClr val="FF0000"/>
                </a:solidFill>
              </a:rPr>
              <a:t> transport </a:t>
            </a:r>
            <a:r>
              <a:rPr lang="tr-TR" sz="2800" b="1" dirty="0"/>
              <a:t>mekanizmasıyla gerçekleşir.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14292" y="4581128"/>
            <a:ext cx="2088232" cy="2088232"/>
          </a:xfrm>
          <a:prstGeom prst="rect">
            <a:avLst/>
          </a:prstGeom>
          <a:solidFill>
            <a:srgbClr val="42D3DA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loud 6"/>
          <p:cNvSpPr/>
          <p:nvPr/>
        </p:nvSpPr>
        <p:spPr>
          <a:xfrm>
            <a:off x="5374332" y="4876056"/>
            <a:ext cx="1368152" cy="1368152"/>
          </a:xfrm>
          <a:prstGeom prst="cloud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6058408" y="4876056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/>
          <p:cNvSpPr/>
          <p:nvPr/>
        </p:nvSpPr>
        <p:spPr>
          <a:xfrm>
            <a:off x="6210808" y="5028456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6472454" y="4923892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5532158" y="5004850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806380" y="5351004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/>
          <p:cNvSpPr/>
          <p:nvPr/>
        </p:nvSpPr>
        <p:spPr>
          <a:xfrm>
            <a:off x="6058408" y="5416116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>
            <a:off x="5860386" y="5693684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/>
          <p:cNvSpPr/>
          <p:nvPr/>
        </p:nvSpPr>
        <p:spPr>
          <a:xfrm>
            <a:off x="6410423" y="5942206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Rectangle 17"/>
          <p:cNvSpPr/>
          <p:nvPr/>
        </p:nvSpPr>
        <p:spPr>
          <a:xfrm>
            <a:off x="8423069" y="5120171"/>
            <a:ext cx="32752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Katının dış yüzeyi</a:t>
            </a:r>
          </a:p>
          <a:p>
            <a:r>
              <a:rPr lang="tr-TR" b="1" dirty="0">
                <a:solidFill>
                  <a:srgbClr val="8787E9"/>
                </a:solidFill>
              </a:rPr>
              <a:t>katı-sıvı ara yüzeyde</a:t>
            </a:r>
            <a:endParaRPr lang="tr-TR" dirty="0">
              <a:solidFill>
                <a:srgbClr val="8787E9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6750868" y="5237584"/>
            <a:ext cx="1585480" cy="1134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345490" y="5128721"/>
            <a:ext cx="33890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Diş yüzeyde Çözünen</a:t>
            </a:r>
            <a:endParaRPr lang="tr-TR" dirty="0"/>
          </a:p>
        </p:txBody>
      </p:sp>
      <p:cxnSp>
        <p:nvCxnSpPr>
          <p:cNvPr id="21" name="Straight Arrow Connector 20"/>
          <p:cNvCxnSpPr>
            <a:cxnSpLocks/>
            <a:stCxn id="20" idx="3"/>
            <a:endCxn id="11" idx="2"/>
          </p:cNvCxnSpPr>
          <p:nvPr/>
        </p:nvCxnSpPr>
        <p:spPr>
          <a:xfrm flipV="1">
            <a:off x="4734559" y="5109414"/>
            <a:ext cx="797599" cy="2501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  <a:stCxn id="23" idx="3"/>
            <a:endCxn id="12" idx="2"/>
          </p:cNvCxnSpPr>
          <p:nvPr/>
        </p:nvCxnSpPr>
        <p:spPr>
          <a:xfrm flipV="1">
            <a:off x="4455128" y="5455568"/>
            <a:ext cx="1351252" cy="6001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290479" y="5824899"/>
            <a:ext cx="3164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Çözünen katı içinde</a:t>
            </a:r>
            <a:endParaRPr lang="tr-TR" dirty="0"/>
          </a:p>
        </p:txBody>
      </p:sp>
      <p:cxnSp>
        <p:nvCxnSpPr>
          <p:cNvPr id="24" name="Straight Arrow Connector 23"/>
          <p:cNvCxnSpPr>
            <a:cxnSpLocks/>
            <a:stCxn id="25" idx="1"/>
          </p:cNvCxnSpPr>
          <p:nvPr/>
        </p:nvCxnSpPr>
        <p:spPr>
          <a:xfrm flipH="1" flipV="1">
            <a:off x="6331757" y="5466840"/>
            <a:ext cx="1581952" cy="6580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913709" y="5894037"/>
            <a:ext cx="7457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Katı</a:t>
            </a:r>
            <a:endParaRPr lang="tr-TR" dirty="0">
              <a:solidFill>
                <a:srgbClr val="8787E9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562823" y="6094606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/>
          <p:cNvSpPr/>
          <p:nvPr/>
        </p:nvSpPr>
        <p:spPr>
          <a:xfrm>
            <a:off x="6756414" y="6177649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/>
          <p:cNvSpPr/>
          <p:nvPr/>
        </p:nvSpPr>
        <p:spPr>
          <a:xfrm>
            <a:off x="6837287" y="5887897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/>
          <p:cNvSpPr/>
          <p:nvPr/>
        </p:nvSpPr>
        <p:spPr>
          <a:xfrm>
            <a:off x="5428338" y="4722719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/>
          <p:cNvSpPr/>
          <p:nvPr/>
        </p:nvSpPr>
        <p:spPr>
          <a:xfrm>
            <a:off x="5689367" y="4693305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/>
          <p:cNvSpPr/>
          <p:nvPr/>
        </p:nvSpPr>
        <p:spPr>
          <a:xfrm>
            <a:off x="5165213" y="4771492"/>
            <a:ext cx="108012" cy="20912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74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61926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 aşamadaki transfer hızı aşağıdaki eşitlikle tanımlanmaktadır.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Burada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 err="1"/>
              <a:t>N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Kütle transfer hızı, kg/m</a:t>
            </a:r>
            <a:r>
              <a:rPr lang="tr-TR" sz="2800" b="1" baseline="30000" dirty="0"/>
              <a:t>2</a:t>
            </a:r>
            <a:r>
              <a:rPr lang="tr-TR" sz="2800" b="1" dirty="0"/>
              <a:t>s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M : Transfer olan çözünenin kütlesi, kg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A : "Parçacık-çözelti" temas yüzeyi alanı, m</a:t>
            </a:r>
            <a:r>
              <a:rPr lang="tr-TR" sz="2800" b="1" baseline="30000" dirty="0"/>
              <a:t>2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t : Süre, s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C</a:t>
            </a:r>
            <a:r>
              <a:rPr lang="tr-TR" sz="2800" b="1" baseline="-25000" dirty="0"/>
              <a:t>S</a:t>
            </a:r>
            <a:r>
              <a:rPr lang="tr-TR" sz="2800" b="1" dirty="0"/>
              <a:t> : </a:t>
            </a:r>
            <a:r>
              <a:rPr lang="tr-TR" sz="2800" b="1" dirty="0">
                <a:solidFill>
                  <a:srgbClr val="FF0000"/>
                </a:solidFill>
              </a:rPr>
              <a:t>Katı parçacığın yüzeyinde </a:t>
            </a:r>
            <a:r>
              <a:rPr lang="tr-TR" sz="2800" b="1" dirty="0"/>
              <a:t>çözünen konsantrasyonu, kg/m</a:t>
            </a:r>
            <a:r>
              <a:rPr lang="tr-TR" sz="2800" b="1" baseline="30000" dirty="0"/>
              <a:t>3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C : </a:t>
            </a:r>
            <a:r>
              <a:rPr lang="tr-TR" sz="2800" b="1" dirty="0">
                <a:solidFill>
                  <a:srgbClr val="FF0000"/>
                </a:solidFill>
              </a:rPr>
              <a:t>Çözeltide</a:t>
            </a:r>
            <a:r>
              <a:rPr lang="tr-TR" sz="2800" b="1" dirty="0"/>
              <a:t> belli bir andaki çözünen konsantrasyonu, kg/m</a:t>
            </a:r>
            <a:r>
              <a:rPr lang="tr-TR" sz="2800" b="1" baseline="30000" dirty="0"/>
              <a:t>3</a:t>
            </a:r>
            <a:r>
              <a:rPr lang="tr-TR" sz="2800" b="1" dirty="0"/>
              <a:t> 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tr-TR" sz="2800" b="1" dirty="0"/>
              <a:t>K</a:t>
            </a:r>
            <a:r>
              <a:rPr lang="tr-TR" sz="2800" b="1" baseline="-25000" dirty="0"/>
              <a:t>L</a:t>
            </a:r>
            <a:r>
              <a:rPr lang="tr-TR" sz="2800" b="1" dirty="0"/>
              <a:t> : Kütle transfer katsayısı, m/s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798268" y="1052736"/>
                <a:ext cx="5832046" cy="105131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𝒅𝑴</m:t>
                        </m:r>
                      </m:num>
                      <m:den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𝐀</m:t>
                        </m:r>
                        <m:r>
                          <a:rPr lang="tr-TR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tr-TR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tr-TR" sz="28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tr-TR" sz="28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800" b="1" i="1">
                        <a:latin typeface="Cambria Math" panose="02040503050406030204" pitchFamily="18" charset="0"/>
                      </a:rPr>
                      <m:t>𝐂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b="1" dirty="0"/>
                  <a:t>		(7.2)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8268" y="1052736"/>
                <a:ext cx="5832046" cy="1051313"/>
              </a:xfrm>
              <a:prstGeom prst="rect">
                <a:avLst/>
              </a:prstGeom>
              <a:blipFill>
                <a:blip r:embed="rId2"/>
                <a:stretch>
                  <a:fillRect r="-1985" b="-58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190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Yukarıda verilmiş bulunan 7.2 </a:t>
            </a:r>
            <a:r>
              <a:rPr lang="tr-TR" sz="2800" b="1" dirty="0" err="1"/>
              <a:t>No'lu</a:t>
            </a:r>
            <a:r>
              <a:rPr lang="tr-TR" sz="2800" b="1" dirty="0"/>
              <a:t> eşitliğin kullanılma olanağı, "parçacık-çözelti" </a:t>
            </a:r>
            <a:r>
              <a:rPr lang="tr-TR" sz="2800" b="1" dirty="0">
                <a:solidFill>
                  <a:srgbClr val="FF0000"/>
                </a:solidFill>
              </a:rPr>
              <a:t>temas yüzeyi alanının belirlenmesindeki güçlükler</a:t>
            </a:r>
            <a:r>
              <a:rPr lang="tr-TR" sz="2800" b="1" dirty="0"/>
              <a:t> nedeniyle her zaman olanaklı değildir.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Diğer taraftan yukarıda değinilen her üç aşamanın kendine özgü </a:t>
            </a:r>
            <a:r>
              <a:rPr lang="tr-TR" sz="2800" b="1" dirty="0">
                <a:solidFill>
                  <a:srgbClr val="FF0000"/>
                </a:solidFill>
              </a:rPr>
              <a:t>kütle transfer hızı </a:t>
            </a:r>
            <a:r>
              <a:rPr lang="tr-TR" sz="2800" b="1" dirty="0"/>
              <a:t>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359407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Bunlardan </a:t>
            </a:r>
            <a:r>
              <a:rPr lang="tr-TR" sz="2800" b="1" dirty="0">
                <a:solidFill>
                  <a:srgbClr val="FF0000"/>
                </a:solidFill>
              </a:rPr>
              <a:t>hangisi en yavaş ise</a:t>
            </a:r>
            <a:r>
              <a:rPr lang="tr-TR" sz="2800" b="1" dirty="0"/>
              <a:t>, ekstraksiyon işlemi onun tarafından kontrol edilir.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Daha önce vurgulandığı gibi </a:t>
            </a:r>
            <a:r>
              <a:rPr lang="tr-TR" sz="2800" b="1" dirty="0">
                <a:solidFill>
                  <a:srgbClr val="FF0000"/>
                </a:solidFill>
              </a:rPr>
              <a:t>ilk aşamada </a:t>
            </a:r>
            <a:r>
              <a:rPr lang="tr-TR" sz="2800" b="1" dirty="0"/>
              <a:t>çözünenin çözünmesi, aniden gerçekleştiği için bu aşama işlemin </a:t>
            </a:r>
            <a:r>
              <a:rPr lang="tr-TR" sz="2800" b="1" dirty="0">
                <a:solidFill>
                  <a:srgbClr val="00B0F0"/>
                </a:solidFill>
              </a:rPr>
              <a:t>genel hızı üzerinde etkili değildir</a:t>
            </a:r>
            <a:r>
              <a:rPr lang="tr-TR" sz="2800" b="1" dirty="0"/>
              <a:t>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Kütle transferini kontrol eden esas aşama, genellikle </a:t>
            </a:r>
            <a:r>
              <a:rPr lang="tr-TR" sz="2800" b="1" dirty="0">
                <a:solidFill>
                  <a:srgbClr val="FF0000"/>
                </a:solidFill>
              </a:rPr>
              <a:t>yavaş bir şekilde gelişen ikinci </a:t>
            </a:r>
            <a:r>
              <a:rPr lang="tr-TR" sz="2800" b="1" dirty="0"/>
              <a:t>aşamadır. </a:t>
            </a:r>
          </a:p>
        </p:txBody>
      </p:sp>
    </p:spTree>
    <p:extLst>
      <p:ext uri="{BB962C8B-B14F-4D97-AF65-F5344CB8AC3E}">
        <p14:creationId xmlns:p14="http://schemas.microsoft.com/office/powerpoint/2010/main" val="392883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Bununla birlikte uygulamada geçerli olabilecek </a:t>
            </a:r>
            <a:r>
              <a:rPr lang="tr-TR" sz="2800" b="1" dirty="0">
                <a:solidFill>
                  <a:srgbClr val="FF0000"/>
                </a:solidFill>
              </a:rPr>
              <a:t>ekstraksiyon süresi</a:t>
            </a:r>
            <a:r>
              <a:rPr lang="tr-TR" sz="2800" b="1" dirty="0"/>
              <a:t>, işletmede egemen olan koşullara eşdeğer koşullar altında yapılacak </a:t>
            </a:r>
            <a:r>
              <a:rPr lang="tr-TR" sz="2800" b="1" dirty="0">
                <a:solidFill>
                  <a:srgbClr val="00B0F0"/>
                </a:solidFill>
              </a:rPr>
              <a:t>deneylerle saptanmalıdır</a:t>
            </a:r>
            <a:r>
              <a:rPr lang="tr-TR" sz="2800" b="1" dirty="0"/>
              <a:t>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Kütle transferinin genel hızı üzerine </a:t>
            </a:r>
            <a:r>
              <a:rPr lang="tr-TR" sz="2800" b="1" dirty="0">
                <a:solidFill>
                  <a:srgbClr val="FF0000"/>
                </a:solidFill>
              </a:rPr>
              <a:t>sıcaklık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parçacık iriliği</a:t>
            </a:r>
            <a:r>
              <a:rPr lang="tr-TR" sz="2800" b="1" dirty="0"/>
              <a:t>, </a:t>
            </a:r>
            <a:r>
              <a:rPr lang="tr-TR" sz="2800" b="1" dirty="0" err="1">
                <a:solidFill>
                  <a:srgbClr val="7030A0"/>
                </a:solidFill>
              </a:rPr>
              <a:t>çözgenin</a:t>
            </a:r>
            <a:r>
              <a:rPr lang="tr-TR" sz="2800" b="1" dirty="0">
                <a:solidFill>
                  <a:srgbClr val="7030A0"/>
                </a:solidFill>
              </a:rPr>
              <a:t> hareketli </a:t>
            </a:r>
            <a:r>
              <a:rPr lang="tr-TR" sz="2800" b="1" dirty="0"/>
              <a:t>olması gibi çeşitli faktörler etkilidir. </a:t>
            </a:r>
          </a:p>
        </p:txBody>
      </p:sp>
    </p:spTree>
    <p:extLst>
      <p:ext uri="{BB962C8B-B14F-4D97-AF65-F5344CB8AC3E}">
        <p14:creationId xmlns:p14="http://schemas.microsoft.com/office/powerpoint/2010/main" val="176056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Temasla dengeleme yöntemlerinin</a:t>
            </a:r>
            <a:r>
              <a:rPr lang="tr-TR" sz="2800" b="1" dirty="0"/>
              <a:t>" genel ilkesi; ayrılması istenen bileşiği </a:t>
            </a:r>
            <a:r>
              <a:rPr lang="tr-TR" sz="2800" b="1" dirty="0">
                <a:solidFill>
                  <a:srgbClr val="00B050"/>
                </a:solidFill>
              </a:rPr>
              <a:t>içeren fazın</a:t>
            </a:r>
            <a:r>
              <a:rPr lang="tr-TR" sz="2800" b="1" dirty="0"/>
              <a:t>, farklı ve </a:t>
            </a:r>
            <a:r>
              <a:rPr lang="tr-TR" sz="2800" b="1" dirty="0">
                <a:solidFill>
                  <a:srgbClr val="00B0F0"/>
                </a:solidFill>
              </a:rPr>
              <a:t>fakat uygun başka bir fazla </a:t>
            </a:r>
            <a:r>
              <a:rPr lang="tr-TR" sz="2800" b="1" dirty="0"/>
              <a:t>temas ettirilerek, </a:t>
            </a:r>
            <a:r>
              <a:rPr lang="tr-TR" sz="2800" b="1" dirty="0">
                <a:solidFill>
                  <a:srgbClr val="FF0000"/>
                </a:solidFill>
              </a:rPr>
              <a:t>hedefteki bileşiğin</a:t>
            </a:r>
            <a:r>
              <a:rPr lang="tr-TR" sz="2800" b="1" dirty="0"/>
              <a:t> o iki faz arasında kendi kendine dağılımının sağlanmasına dayanmaktadır. </a:t>
            </a:r>
          </a:p>
        </p:txBody>
      </p:sp>
    </p:spTree>
    <p:extLst>
      <p:ext uri="{BB962C8B-B14F-4D97-AF65-F5344CB8AC3E}">
        <p14:creationId xmlns:p14="http://schemas.microsoft.com/office/powerpoint/2010/main" val="74282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76672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309" y="257952"/>
            <a:ext cx="10157354" cy="621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21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476672"/>
            <a:ext cx="10157354" cy="5695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</a:t>
            </a:r>
            <a:r>
              <a:rPr lang="tr-TR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oluşturulan faz çiftinin</a:t>
            </a:r>
            <a:r>
              <a:rPr lang="tr-TR" sz="2800" b="1" dirty="0"/>
              <a:t>, birbirleriyle temas ettikleri sürece gerekli koşullar sağlanarak, </a:t>
            </a:r>
            <a:r>
              <a:rPr lang="tr-TR" sz="2800" b="1" dirty="0">
                <a:solidFill>
                  <a:srgbClr val="FF0000"/>
                </a:solidFill>
              </a:rPr>
              <a:t>fazlardan birisi</a:t>
            </a:r>
            <a:r>
              <a:rPr lang="tr-TR" sz="2800" b="1" dirty="0"/>
              <a:t>, ayrılması amaçlanan bileşik bakımından </a:t>
            </a:r>
            <a:r>
              <a:rPr lang="tr-TR" sz="2800" b="1" dirty="0">
                <a:solidFill>
                  <a:srgbClr val="00B0F0"/>
                </a:solidFill>
              </a:rPr>
              <a:t>zenginleştirilirken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diğer faz </a:t>
            </a:r>
            <a:r>
              <a:rPr lang="tr-TR" sz="2800" b="1" dirty="0">
                <a:solidFill>
                  <a:srgbClr val="00B050"/>
                </a:solidFill>
              </a:rPr>
              <a:t>fakirleştirilmektedir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Maksimum düzeyde ayrılma, o bileşiğin "</a:t>
            </a:r>
            <a:r>
              <a:rPr lang="tr-TR" sz="2800" b="1" dirty="0">
                <a:solidFill>
                  <a:srgbClr val="FF0000"/>
                </a:solidFill>
              </a:rPr>
              <a:t>denge dağılım</a:t>
            </a:r>
            <a:r>
              <a:rPr lang="tr-TR" sz="2800" b="1" dirty="0"/>
              <a:t>, (</a:t>
            </a:r>
            <a:r>
              <a:rPr lang="en-US" sz="2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equilibrium distribution</a:t>
            </a:r>
            <a:r>
              <a:rPr lang="tr-TR" sz="2800" b="1" dirty="0"/>
              <a:t>) noktasına erişmesiyle gerçekleşir. </a:t>
            </a:r>
          </a:p>
        </p:txBody>
      </p:sp>
    </p:spTree>
    <p:extLst>
      <p:ext uri="{BB962C8B-B14F-4D97-AF65-F5344CB8AC3E}">
        <p14:creationId xmlns:p14="http://schemas.microsoft.com/office/powerpoint/2010/main" val="192424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80000" y="360000"/>
            <a:ext cx="10157354" cy="57675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Temasta dengeleme işlemleri </a:t>
            </a:r>
            <a:r>
              <a:rPr lang="tr-TR" sz="2800" b="1" dirty="0"/>
              <a:t>içinde en önemlileri, </a:t>
            </a:r>
            <a:r>
              <a:rPr lang="tr-TR" sz="2800" b="1" dirty="0">
                <a:solidFill>
                  <a:srgbClr val="FF0000"/>
                </a:solidFill>
              </a:rPr>
              <a:t>damıtma</a:t>
            </a:r>
            <a:r>
              <a:rPr lang="tr-TR" sz="2800" b="1" dirty="0"/>
              <a:t> ve </a:t>
            </a:r>
            <a:r>
              <a:rPr lang="tr-TR" sz="2800" b="1" dirty="0" err="1">
                <a:solidFill>
                  <a:srgbClr val="FF0000"/>
                </a:solidFill>
              </a:rPr>
              <a:t>ekstraksiyondur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Damıtma işleminde</a:t>
            </a:r>
            <a:r>
              <a:rPr lang="tr-TR" sz="2800" b="1" dirty="0"/>
              <a:t>, karışım halindeki </a:t>
            </a:r>
            <a:r>
              <a:rPr lang="tr-TR" sz="2800" b="1" dirty="0">
                <a:solidFill>
                  <a:srgbClr val="00B0F0"/>
                </a:solidFill>
              </a:rPr>
              <a:t>sıvı materyal</a:t>
            </a:r>
            <a:r>
              <a:rPr lang="tr-TR" sz="2800" b="1" dirty="0"/>
              <a:t>, kısmen buharlaştırılmak suretiyle, karışımdaki bileşiklerden biri başka bir faza, yani "</a:t>
            </a:r>
            <a:r>
              <a:rPr lang="tr-TR" sz="2800" b="1" dirty="0">
                <a:solidFill>
                  <a:srgbClr val="FF0000"/>
                </a:solidFill>
              </a:rPr>
              <a:t>buhar fazına</a:t>
            </a:r>
            <a:r>
              <a:rPr lang="tr-TR" sz="2800" b="1" dirty="0"/>
              <a:t>" dönüştürülerek "</a:t>
            </a:r>
            <a:r>
              <a:rPr lang="tr-TR" sz="2800" b="1" dirty="0">
                <a:solidFill>
                  <a:srgbClr val="FF0000"/>
                </a:solidFill>
              </a:rPr>
              <a:t>sıvı-buhar</a:t>
            </a:r>
            <a:r>
              <a:rPr lang="tr-TR" sz="2800" b="1" dirty="0"/>
              <a:t>" faz çifti oluşturulmaktadır. </a:t>
            </a:r>
          </a:p>
        </p:txBody>
      </p:sp>
    </p:spTree>
    <p:extLst>
      <p:ext uri="{BB962C8B-B14F-4D97-AF65-F5344CB8AC3E}">
        <p14:creationId xmlns:p14="http://schemas.microsoft.com/office/powerpoint/2010/main" val="396542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2289</Words>
  <Application>Microsoft Office PowerPoint</Application>
  <PresentationFormat>Özel</PresentationFormat>
  <Paragraphs>166</Paragraphs>
  <Slides>58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58</vt:i4>
      </vt:variant>
    </vt:vector>
  </HeadingPairs>
  <TitlesOfParts>
    <vt:vector size="62" baseType="lpstr">
      <vt:lpstr>Arial</vt:lpstr>
      <vt:lpstr>Cambria Math</vt:lpstr>
      <vt:lpstr>Century Gothic</vt:lpstr>
      <vt:lpstr>Books 16x9</vt:lpstr>
      <vt:lpstr>GDM 302  Temel İşlemler II Ekstraksyon I   2018-2019</vt:lpstr>
      <vt:lpstr>Bu Hafta</vt:lpstr>
      <vt:lpstr>Giriş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KATI-SIVI EKSTRAKSİYONU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EKSTRAKSİYONUN GIDA ENDÜSTRİSİNDE UYGULAMA ALANLAR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EKSTRAKSİYON HIZI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2019-03-07T21:36:07Z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