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56"/>
  </p:notesMasterIdLst>
  <p:handoutMasterIdLst>
    <p:handoutMasterId r:id="rId57"/>
  </p:handoutMasterIdLst>
  <p:sldIdLst>
    <p:sldId id="264" r:id="rId3"/>
    <p:sldId id="280" r:id="rId4"/>
    <p:sldId id="399" r:id="rId5"/>
    <p:sldId id="401" r:id="rId6"/>
    <p:sldId id="542" r:id="rId7"/>
    <p:sldId id="476" r:id="rId8"/>
    <p:sldId id="543" r:id="rId9"/>
    <p:sldId id="400" r:id="rId10"/>
    <p:sldId id="403" r:id="rId11"/>
    <p:sldId id="529" r:id="rId12"/>
    <p:sldId id="404" r:id="rId13"/>
    <p:sldId id="405" r:id="rId14"/>
    <p:sldId id="407" r:id="rId15"/>
    <p:sldId id="530" r:id="rId16"/>
    <p:sldId id="409" r:id="rId17"/>
    <p:sldId id="411" r:id="rId18"/>
    <p:sldId id="413" r:id="rId19"/>
    <p:sldId id="410" r:id="rId20"/>
    <p:sldId id="477" r:id="rId21"/>
    <p:sldId id="540" r:id="rId22"/>
    <p:sldId id="539" r:id="rId23"/>
    <p:sldId id="538" r:id="rId24"/>
    <p:sldId id="418" r:id="rId25"/>
    <p:sldId id="415" r:id="rId26"/>
    <p:sldId id="416" r:id="rId27"/>
    <p:sldId id="419" r:id="rId28"/>
    <p:sldId id="420" r:id="rId29"/>
    <p:sldId id="541" r:id="rId30"/>
    <p:sldId id="422" r:id="rId31"/>
    <p:sldId id="423" r:id="rId32"/>
    <p:sldId id="424" r:id="rId33"/>
    <p:sldId id="425" r:id="rId34"/>
    <p:sldId id="426" r:id="rId35"/>
    <p:sldId id="514" r:id="rId36"/>
    <p:sldId id="523" r:id="rId37"/>
    <p:sldId id="472" r:id="rId38"/>
    <p:sldId id="428" r:id="rId39"/>
    <p:sldId id="427" r:id="rId40"/>
    <p:sldId id="478" r:id="rId41"/>
    <p:sldId id="430" r:id="rId42"/>
    <p:sldId id="520" r:id="rId43"/>
    <p:sldId id="516" r:id="rId44"/>
    <p:sldId id="525" r:id="rId45"/>
    <p:sldId id="524" r:id="rId46"/>
    <p:sldId id="429" r:id="rId47"/>
    <p:sldId id="526" r:id="rId48"/>
    <p:sldId id="531" r:id="rId49"/>
    <p:sldId id="535" r:id="rId50"/>
    <p:sldId id="521" r:id="rId51"/>
    <p:sldId id="518" r:id="rId52"/>
    <p:sldId id="527" r:id="rId53"/>
    <p:sldId id="528" r:id="rId54"/>
    <p:sldId id="534" r:id="rId55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526"/>
    <a:srgbClr val="2F86C5"/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59" autoAdjust="0"/>
  </p:normalViewPr>
  <p:slideViewPr>
    <p:cSldViewPr showGuides="1">
      <p:cViewPr varScale="1">
        <p:scale>
          <a:sx n="65" d="100"/>
          <a:sy n="65" d="100"/>
        </p:scale>
        <p:origin x="858" y="7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673EA4-A42B-45C8-8F83-41DDF29102C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C43033-08E7-453C-AC58-623E681A9483}">
      <dgm:prSet phldrT="[Text]"/>
      <dgm:spPr/>
      <dgm:t>
        <a:bodyPr/>
        <a:lstStyle/>
        <a:p>
          <a:r>
            <a:rPr lang="tr-TR" b="1" dirty="0">
              <a:solidFill>
                <a:schemeClr val="bg1"/>
              </a:solidFill>
            </a:rPr>
            <a:t>DAMITMA YÖNTEMLERI</a:t>
          </a:r>
          <a:endParaRPr lang="en-US" dirty="0">
            <a:solidFill>
              <a:schemeClr val="bg1"/>
            </a:solidFill>
          </a:endParaRPr>
        </a:p>
      </dgm:t>
    </dgm:pt>
    <dgm:pt modelId="{9CC19F9F-348B-448B-83DD-96C4DC58F530}" type="parTrans" cxnId="{DD6C771C-1DF1-4EFC-8234-86BC85F51AB8}">
      <dgm:prSet/>
      <dgm:spPr/>
      <dgm:t>
        <a:bodyPr/>
        <a:lstStyle/>
        <a:p>
          <a:endParaRPr lang="en-US"/>
        </a:p>
      </dgm:t>
    </dgm:pt>
    <dgm:pt modelId="{5A74AF6D-98DF-4475-89C5-D0CF2AA47CE0}" type="sibTrans" cxnId="{DD6C771C-1DF1-4EFC-8234-86BC85F51AB8}">
      <dgm:prSet/>
      <dgm:spPr/>
      <dgm:t>
        <a:bodyPr/>
        <a:lstStyle/>
        <a:p>
          <a:endParaRPr lang="en-US"/>
        </a:p>
      </dgm:t>
    </dgm:pt>
    <dgm:pt modelId="{F10BE639-4A66-4FB2-B3E2-0CDB15CA994E}">
      <dgm:prSet phldrT="[Text]" custT="1"/>
      <dgm:spPr/>
      <dgm:t>
        <a:bodyPr/>
        <a:lstStyle/>
        <a:p>
          <a:r>
            <a:rPr lang="tr-TR" sz="4000" b="1" dirty="0">
              <a:solidFill>
                <a:schemeClr val="bg1"/>
              </a:solidFill>
            </a:rPr>
            <a:t>Tek aşamalı damıtma</a:t>
          </a:r>
        </a:p>
      </dgm:t>
    </dgm:pt>
    <dgm:pt modelId="{637D0DC4-C242-4958-BEF3-15AADAD314CC}" type="parTrans" cxnId="{347A1391-7502-4D5D-9C58-2F2FF10C22E2}">
      <dgm:prSet/>
      <dgm:spPr/>
      <dgm:t>
        <a:bodyPr/>
        <a:lstStyle/>
        <a:p>
          <a:endParaRPr lang="en-US"/>
        </a:p>
      </dgm:t>
    </dgm:pt>
    <dgm:pt modelId="{EFB1E825-579A-45EE-AF55-CB4BD7CECEE2}" type="sibTrans" cxnId="{347A1391-7502-4D5D-9C58-2F2FF10C22E2}">
      <dgm:prSet/>
      <dgm:spPr/>
      <dgm:t>
        <a:bodyPr/>
        <a:lstStyle/>
        <a:p>
          <a:endParaRPr lang="en-US"/>
        </a:p>
      </dgm:t>
    </dgm:pt>
    <dgm:pt modelId="{142BEA6F-23EF-4799-938C-893299F1C83D}">
      <dgm:prSet phldrT="[Text]" custT="1"/>
      <dgm:spPr/>
      <dgm:t>
        <a:bodyPr/>
        <a:lstStyle/>
        <a:p>
          <a:r>
            <a:rPr lang="tr-TR" sz="4000" b="1" dirty="0">
              <a:solidFill>
                <a:schemeClr val="bg1"/>
              </a:solidFill>
            </a:rPr>
            <a:t>Çok aşamalı damıtma (</a:t>
          </a:r>
          <a:r>
            <a:rPr lang="tr-TR" sz="4000" b="1" dirty="0" err="1">
              <a:solidFill>
                <a:schemeClr val="bg1"/>
              </a:solidFill>
            </a:rPr>
            <a:t>Ayrımsal</a:t>
          </a:r>
          <a:r>
            <a:rPr lang="tr-TR" sz="4000" b="1" dirty="0">
              <a:solidFill>
                <a:schemeClr val="bg1"/>
              </a:solidFill>
            </a:rPr>
            <a:t> damıtma)</a:t>
          </a:r>
          <a:endParaRPr lang="en-US" sz="4000" dirty="0">
            <a:solidFill>
              <a:schemeClr val="bg1"/>
            </a:solidFill>
          </a:endParaRPr>
        </a:p>
      </dgm:t>
    </dgm:pt>
    <dgm:pt modelId="{35E0A144-C7D4-4FBD-B03D-9DDC6AA5B324}" type="parTrans" cxnId="{1DF6729F-2F85-4435-A579-7C95D08A0109}">
      <dgm:prSet/>
      <dgm:spPr/>
      <dgm:t>
        <a:bodyPr/>
        <a:lstStyle/>
        <a:p>
          <a:endParaRPr lang="en-US"/>
        </a:p>
      </dgm:t>
    </dgm:pt>
    <dgm:pt modelId="{AD440CE3-8862-4D69-B367-CF9397144B67}" type="sibTrans" cxnId="{1DF6729F-2F85-4435-A579-7C95D08A0109}">
      <dgm:prSet/>
      <dgm:spPr/>
      <dgm:t>
        <a:bodyPr/>
        <a:lstStyle/>
        <a:p>
          <a:endParaRPr lang="en-US"/>
        </a:p>
      </dgm:t>
    </dgm:pt>
    <dgm:pt modelId="{D8C6F137-085D-4DA2-A650-633B04B20D3F}" type="pres">
      <dgm:prSet presAssocID="{11673EA4-A42B-45C8-8F83-41DDF29102C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747305-2FC4-4D4C-A8D2-F248F704B290}" type="pres">
      <dgm:prSet presAssocID="{F2C43033-08E7-453C-AC58-623E681A9483}" presName="hierRoot1" presStyleCnt="0">
        <dgm:presLayoutVars>
          <dgm:hierBranch val="init"/>
        </dgm:presLayoutVars>
      </dgm:prSet>
      <dgm:spPr/>
    </dgm:pt>
    <dgm:pt modelId="{63B15A59-AAF8-418A-896B-76AFAC0E235A}" type="pres">
      <dgm:prSet presAssocID="{F2C43033-08E7-453C-AC58-623E681A9483}" presName="rootComposite1" presStyleCnt="0"/>
      <dgm:spPr/>
    </dgm:pt>
    <dgm:pt modelId="{F7F6865F-52CA-4115-BC8A-45E776DB6112}" type="pres">
      <dgm:prSet presAssocID="{F2C43033-08E7-453C-AC58-623E681A9483}" presName="rootText1" presStyleLbl="node0" presStyleIdx="0" presStyleCnt="1" custScaleX="147302" custScaleY="60062" custLinFactNeighborX="0" custLinFactNeighborY="-33987">
        <dgm:presLayoutVars>
          <dgm:chPref val="3"/>
        </dgm:presLayoutVars>
      </dgm:prSet>
      <dgm:spPr/>
    </dgm:pt>
    <dgm:pt modelId="{6C35B4F5-13DC-4381-9F3A-A982CE1CC66C}" type="pres">
      <dgm:prSet presAssocID="{F2C43033-08E7-453C-AC58-623E681A9483}" presName="rootConnector1" presStyleLbl="node1" presStyleIdx="0" presStyleCnt="0"/>
      <dgm:spPr/>
    </dgm:pt>
    <dgm:pt modelId="{8F1CEC38-B0F4-485F-9898-3A6A767B6986}" type="pres">
      <dgm:prSet presAssocID="{F2C43033-08E7-453C-AC58-623E681A9483}" presName="hierChild2" presStyleCnt="0"/>
      <dgm:spPr/>
    </dgm:pt>
    <dgm:pt modelId="{323AA941-7B2E-49E1-8693-500342D95B89}" type="pres">
      <dgm:prSet presAssocID="{637D0DC4-C242-4958-BEF3-15AADAD314CC}" presName="Name37" presStyleLbl="parChTrans1D2" presStyleIdx="0" presStyleCnt="2"/>
      <dgm:spPr/>
    </dgm:pt>
    <dgm:pt modelId="{E8185DDA-A07C-48C9-A950-4BD44A630503}" type="pres">
      <dgm:prSet presAssocID="{F10BE639-4A66-4FB2-B3E2-0CDB15CA994E}" presName="hierRoot2" presStyleCnt="0">
        <dgm:presLayoutVars>
          <dgm:hierBranch val="init"/>
        </dgm:presLayoutVars>
      </dgm:prSet>
      <dgm:spPr/>
    </dgm:pt>
    <dgm:pt modelId="{4FECABA2-84CD-450E-9231-8146BAF7173A}" type="pres">
      <dgm:prSet presAssocID="{F10BE639-4A66-4FB2-B3E2-0CDB15CA994E}" presName="rootComposite" presStyleCnt="0"/>
      <dgm:spPr/>
    </dgm:pt>
    <dgm:pt modelId="{DA3BC106-C1AD-4CEB-868F-E674E5FD24C8}" type="pres">
      <dgm:prSet presAssocID="{F10BE639-4A66-4FB2-B3E2-0CDB15CA994E}" presName="rootText" presStyleLbl="node2" presStyleIdx="0" presStyleCnt="2" custScaleX="79187" custLinFactNeighborY="-34163">
        <dgm:presLayoutVars>
          <dgm:chPref val="3"/>
        </dgm:presLayoutVars>
      </dgm:prSet>
      <dgm:spPr/>
    </dgm:pt>
    <dgm:pt modelId="{D09B8999-80E3-46F4-A90E-58C0FD0A7B8B}" type="pres">
      <dgm:prSet presAssocID="{F10BE639-4A66-4FB2-B3E2-0CDB15CA994E}" presName="rootConnector" presStyleLbl="node2" presStyleIdx="0" presStyleCnt="2"/>
      <dgm:spPr/>
    </dgm:pt>
    <dgm:pt modelId="{6E3795C3-9D9E-4D03-B7A8-6FC373DA285F}" type="pres">
      <dgm:prSet presAssocID="{F10BE639-4A66-4FB2-B3E2-0CDB15CA994E}" presName="hierChild4" presStyleCnt="0"/>
      <dgm:spPr/>
    </dgm:pt>
    <dgm:pt modelId="{5BB2C88C-C746-4194-81AC-E37E9637EA68}" type="pres">
      <dgm:prSet presAssocID="{F10BE639-4A66-4FB2-B3E2-0CDB15CA994E}" presName="hierChild5" presStyleCnt="0"/>
      <dgm:spPr/>
    </dgm:pt>
    <dgm:pt modelId="{E93AB96F-C365-469C-A72C-88C17E648E81}" type="pres">
      <dgm:prSet presAssocID="{35E0A144-C7D4-4FBD-B03D-9DDC6AA5B324}" presName="Name37" presStyleLbl="parChTrans1D2" presStyleIdx="1" presStyleCnt="2"/>
      <dgm:spPr/>
    </dgm:pt>
    <dgm:pt modelId="{7C22929D-A985-44AF-9BB8-A83EFE87DFF6}" type="pres">
      <dgm:prSet presAssocID="{142BEA6F-23EF-4799-938C-893299F1C83D}" presName="hierRoot2" presStyleCnt="0">
        <dgm:presLayoutVars>
          <dgm:hierBranch val="init"/>
        </dgm:presLayoutVars>
      </dgm:prSet>
      <dgm:spPr/>
    </dgm:pt>
    <dgm:pt modelId="{FB2C8C99-F946-48DD-83F0-5750F0B7CD43}" type="pres">
      <dgm:prSet presAssocID="{142BEA6F-23EF-4799-938C-893299F1C83D}" presName="rootComposite" presStyleCnt="0"/>
      <dgm:spPr/>
    </dgm:pt>
    <dgm:pt modelId="{1C8F1262-2DE8-4F4D-8A7F-9B58B640A409}" type="pres">
      <dgm:prSet presAssocID="{142BEA6F-23EF-4799-938C-893299F1C83D}" presName="rootText" presStyleLbl="node2" presStyleIdx="1" presStyleCnt="2" custScaleX="123812" custLinFactNeighborY="-34163">
        <dgm:presLayoutVars>
          <dgm:chPref val="3"/>
        </dgm:presLayoutVars>
      </dgm:prSet>
      <dgm:spPr/>
    </dgm:pt>
    <dgm:pt modelId="{09A02BE3-B472-4AE0-ABF5-E0805A4420DC}" type="pres">
      <dgm:prSet presAssocID="{142BEA6F-23EF-4799-938C-893299F1C83D}" presName="rootConnector" presStyleLbl="node2" presStyleIdx="1" presStyleCnt="2"/>
      <dgm:spPr/>
    </dgm:pt>
    <dgm:pt modelId="{E4626476-D322-410F-A13A-EDA9BCAF8CB2}" type="pres">
      <dgm:prSet presAssocID="{142BEA6F-23EF-4799-938C-893299F1C83D}" presName="hierChild4" presStyleCnt="0"/>
      <dgm:spPr/>
    </dgm:pt>
    <dgm:pt modelId="{EC0758EA-9864-428C-AC1E-17FF17E3028B}" type="pres">
      <dgm:prSet presAssocID="{142BEA6F-23EF-4799-938C-893299F1C83D}" presName="hierChild5" presStyleCnt="0"/>
      <dgm:spPr/>
    </dgm:pt>
    <dgm:pt modelId="{F05946C6-5FD8-4A28-9FD6-5F1957F25C2A}" type="pres">
      <dgm:prSet presAssocID="{F2C43033-08E7-453C-AC58-623E681A9483}" presName="hierChild3" presStyleCnt="0"/>
      <dgm:spPr/>
    </dgm:pt>
  </dgm:ptLst>
  <dgm:cxnLst>
    <dgm:cxn modelId="{DD6C771C-1DF1-4EFC-8234-86BC85F51AB8}" srcId="{11673EA4-A42B-45C8-8F83-41DDF29102C7}" destId="{F2C43033-08E7-453C-AC58-623E681A9483}" srcOrd="0" destOrd="0" parTransId="{9CC19F9F-348B-448B-83DD-96C4DC58F530}" sibTransId="{5A74AF6D-98DF-4475-89C5-D0CF2AA47CE0}"/>
    <dgm:cxn modelId="{BBE8AA27-7C12-4EF9-ABF1-AC893B1A2052}" type="presOf" srcId="{35E0A144-C7D4-4FBD-B03D-9DDC6AA5B324}" destId="{E93AB96F-C365-469C-A72C-88C17E648E81}" srcOrd="0" destOrd="0" presId="urn:microsoft.com/office/officeart/2005/8/layout/orgChart1"/>
    <dgm:cxn modelId="{8FE3A731-2289-4971-9C43-9EF1A940A01E}" type="presOf" srcId="{F10BE639-4A66-4FB2-B3E2-0CDB15CA994E}" destId="{DA3BC106-C1AD-4CEB-868F-E674E5FD24C8}" srcOrd="0" destOrd="0" presId="urn:microsoft.com/office/officeart/2005/8/layout/orgChart1"/>
    <dgm:cxn modelId="{0493FB60-F8B7-4409-9E67-7D370B3E218E}" type="presOf" srcId="{142BEA6F-23EF-4799-938C-893299F1C83D}" destId="{09A02BE3-B472-4AE0-ABF5-E0805A4420DC}" srcOrd="1" destOrd="0" presId="urn:microsoft.com/office/officeart/2005/8/layout/orgChart1"/>
    <dgm:cxn modelId="{B520D261-454C-45CC-846E-1ACBDA5A004C}" type="presOf" srcId="{11673EA4-A42B-45C8-8F83-41DDF29102C7}" destId="{D8C6F137-085D-4DA2-A650-633B04B20D3F}" srcOrd="0" destOrd="0" presId="urn:microsoft.com/office/officeart/2005/8/layout/orgChart1"/>
    <dgm:cxn modelId="{347A1391-7502-4D5D-9C58-2F2FF10C22E2}" srcId="{F2C43033-08E7-453C-AC58-623E681A9483}" destId="{F10BE639-4A66-4FB2-B3E2-0CDB15CA994E}" srcOrd="0" destOrd="0" parTransId="{637D0DC4-C242-4958-BEF3-15AADAD314CC}" sibTransId="{EFB1E825-579A-45EE-AF55-CB4BD7CECEE2}"/>
    <dgm:cxn modelId="{2E991998-B73B-4B45-A067-926E6055EC92}" type="presOf" srcId="{F10BE639-4A66-4FB2-B3E2-0CDB15CA994E}" destId="{D09B8999-80E3-46F4-A90E-58C0FD0A7B8B}" srcOrd="1" destOrd="0" presId="urn:microsoft.com/office/officeart/2005/8/layout/orgChart1"/>
    <dgm:cxn modelId="{1DF6729F-2F85-4435-A579-7C95D08A0109}" srcId="{F2C43033-08E7-453C-AC58-623E681A9483}" destId="{142BEA6F-23EF-4799-938C-893299F1C83D}" srcOrd="1" destOrd="0" parTransId="{35E0A144-C7D4-4FBD-B03D-9DDC6AA5B324}" sibTransId="{AD440CE3-8862-4D69-B367-CF9397144B67}"/>
    <dgm:cxn modelId="{FDC83DB9-A667-42F9-A671-B022FFEF7E54}" type="presOf" srcId="{F2C43033-08E7-453C-AC58-623E681A9483}" destId="{6C35B4F5-13DC-4381-9F3A-A982CE1CC66C}" srcOrd="1" destOrd="0" presId="urn:microsoft.com/office/officeart/2005/8/layout/orgChart1"/>
    <dgm:cxn modelId="{5161B5CD-E2DE-4559-890E-DA60A7C7B417}" type="presOf" srcId="{F2C43033-08E7-453C-AC58-623E681A9483}" destId="{F7F6865F-52CA-4115-BC8A-45E776DB6112}" srcOrd="0" destOrd="0" presId="urn:microsoft.com/office/officeart/2005/8/layout/orgChart1"/>
    <dgm:cxn modelId="{A2C1F2E9-C8E0-46CF-A892-B57B7D263255}" type="presOf" srcId="{637D0DC4-C242-4958-BEF3-15AADAD314CC}" destId="{323AA941-7B2E-49E1-8693-500342D95B89}" srcOrd="0" destOrd="0" presId="urn:microsoft.com/office/officeart/2005/8/layout/orgChart1"/>
    <dgm:cxn modelId="{D0BC56F6-A499-4F13-9815-D94B3E6325FF}" type="presOf" srcId="{142BEA6F-23EF-4799-938C-893299F1C83D}" destId="{1C8F1262-2DE8-4F4D-8A7F-9B58B640A409}" srcOrd="0" destOrd="0" presId="urn:microsoft.com/office/officeart/2005/8/layout/orgChart1"/>
    <dgm:cxn modelId="{C90B0809-0C38-4C1C-A236-216FEFE66E77}" type="presParOf" srcId="{D8C6F137-085D-4DA2-A650-633B04B20D3F}" destId="{FD747305-2FC4-4D4C-A8D2-F248F704B290}" srcOrd="0" destOrd="0" presId="urn:microsoft.com/office/officeart/2005/8/layout/orgChart1"/>
    <dgm:cxn modelId="{99396E5C-1607-44AC-99BA-72C5D6492660}" type="presParOf" srcId="{FD747305-2FC4-4D4C-A8D2-F248F704B290}" destId="{63B15A59-AAF8-418A-896B-76AFAC0E235A}" srcOrd="0" destOrd="0" presId="urn:microsoft.com/office/officeart/2005/8/layout/orgChart1"/>
    <dgm:cxn modelId="{C8216DA5-1FB8-4C02-9A67-8545884A823F}" type="presParOf" srcId="{63B15A59-AAF8-418A-896B-76AFAC0E235A}" destId="{F7F6865F-52CA-4115-BC8A-45E776DB6112}" srcOrd="0" destOrd="0" presId="urn:microsoft.com/office/officeart/2005/8/layout/orgChart1"/>
    <dgm:cxn modelId="{F3C8F3E0-7279-4FA8-A00B-748D5BD26BDA}" type="presParOf" srcId="{63B15A59-AAF8-418A-896B-76AFAC0E235A}" destId="{6C35B4F5-13DC-4381-9F3A-A982CE1CC66C}" srcOrd="1" destOrd="0" presId="urn:microsoft.com/office/officeart/2005/8/layout/orgChart1"/>
    <dgm:cxn modelId="{049B0AF1-A752-49F1-B288-1343F00F5BB0}" type="presParOf" srcId="{FD747305-2FC4-4D4C-A8D2-F248F704B290}" destId="{8F1CEC38-B0F4-485F-9898-3A6A767B6986}" srcOrd="1" destOrd="0" presId="urn:microsoft.com/office/officeart/2005/8/layout/orgChart1"/>
    <dgm:cxn modelId="{2A53498B-183C-479D-A7D2-721AF04CF94A}" type="presParOf" srcId="{8F1CEC38-B0F4-485F-9898-3A6A767B6986}" destId="{323AA941-7B2E-49E1-8693-500342D95B89}" srcOrd="0" destOrd="0" presId="urn:microsoft.com/office/officeart/2005/8/layout/orgChart1"/>
    <dgm:cxn modelId="{8AD706E9-00AF-4F9C-B343-1DAE6CF04210}" type="presParOf" srcId="{8F1CEC38-B0F4-485F-9898-3A6A767B6986}" destId="{E8185DDA-A07C-48C9-A950-4BD44A630503}" srcOrd="1" destOrd="0" presId="urn:microsoft.com/office/officeart/2005/8/layout/orgChart1"/>
    <dgm:cxn modelId="{8A8B0010-6D76-4FCB-849A-5C06169D0B6B}" type="presParOf" srcId="{E8185DDA-A07C-48C9-A950-4BD44A630503}" destId="{4FECABA2-84CD-450E-9231-8146BAF7173A}" srcOrd="0" destOrd="0" presId="urn:microsoft.com/office/officeart/2005/8/layout/orgChart1"/>
    <dgm:cxn modelId="{9BBD27E2-ADC1-4A6B-AD0E-F70678874279}" type="presParOf" srcId="{4FECABA2-84CD-450E-9231-8146BAF7173A}" destId="{DA3BC106-C1AD-4CEB-868F-E674E5FD24C8}" srcOrd="0" destOrd="0" presId="urn:microsoft.com/office/officeart/2005/8/layout/orgChart1"/>
    <dgm:cxn modelId="{DE2DEB7D-0DAE-47A0-9B06-241857783FAB}" type="presParOf" srcId="{4FECABA2-84CD-450E-9231-8146BAF7173A}" destId="{D09B8999-80E3-46F4-A90E-58C0FD0A7B8B}" srcOrd="1" destOrd="0" presId="urn:microsoft.com/office/officeart/2005/8/layout/orgChart1"/>
    <dgm:cxn modelId="{F65038FF-8396-4328-A120-7E6DD8B59789}" type="presParOf" srcId="{E8185DDA-A07C-48C9-A950-4BD44A630503}" destId="{6E3795C3-9D9E-4D03-B7A8-6FC373DA285F}" srcOrd="1" destOrd="0" presId="urn:microsoft.com/office/officeart/2005/8/layout/orgChart1"/>
    <dgm:cxn modelId="{CBE430E9-BEBD-4F4F-B7E8-9D9CB0E1FA37}" type="presParOf" srcId="{E8185DDA-A07C-48C9-A950-4BD44A630503}" destId="{5BB2C88C-C746-4194-81AC-E37E9637EA68}" srcOrd="2" destOrd="0" presId="urn:microsoft.com/office/officeart/2005/8/layout/orgChart1"/>
    <dgm:cxn modelId="{A7F797AC-61E2-4904-B999-E9018A9C60E3}" type="presParOf" srcId="{8F1CEC38-B0F4-485F-9898-3A6A767B6986}" destId="{E93AB96F-C365-469C-A72C-88C17E648E81}" srcOrd="2" destOrd="0" presId="urn:microsoft.com/office/officeart/2005/8/layout/orgChart1"/>
    <dgm:cxn modelId="{B7AB6C56-DA44-4FCD-AA96-8CDEF595055F}" type="presParOf" srcId="{8F1CEC38-B0F4-485F-9898-3A6A767B6986}" destId="{7C22929D-A985-44AF-9BB8-A83EFE87DFF6}" srcOrd="3" destOrd="0" presId="urn:microsoft.com/office/officeart/2005/8/layout/orgChart1"/>
    <dgm:cxn modelId="{54DDEC40-FBC3-4BC0-A596-ADDCF8E6B160}" type="presParOf" srcId="{7C22929D-A985-44AF-9BB8-A83EFE87DFF6}" destId="{FB2C8C99-F946-48DD-83F0-5750F0B7CD43}" srcOrd="0" destOrd="0" presId="urn:microsoft.com/office/officeart/2005/8/layout/orgChart1"/>
    <dgm:cxn modelId="{C9BF2434-D387-4C51-BC34-BAA2B44E1E86}" type="presParOf" srcId="{FB2C8C99-F946-48DD-83F0-5750F0B7CD43}" destId="{1C8F1262-2DE8-4F4D-8A7F-9B58B640A409}" srcOrd="0" destOrd="0" presId="urn:microsoft.com/office/officeart/2005/8/layout/orgChart1"/>
    <dgm:cxn modelId="{D0984170-658B-4587-816B-0E37CD162164}" type="presParOf" srcId="{FB2C8C99-F946-48DD-83F0-5750F0B7CD43}" destId="{09A02BE3-B472-4AE0-ABF5-E0805A4420DC}" srcOrd="1" destOrd="0" presId="urn:microsoft.com/office/officeart/2005/8/layout/orgChart1"/>
    <dgm:cxn modelId="{788A747C-F967-4951-8CAA-FC23B5C2731B}" type="presParOf" srcId="{7C22929D-A985-44AF-9BB8-A83EFE87DFF6}" destId="{E4626476-D322-410F-A13A-EDA9BCAF8CB2}" srcOrd="1" destOrd="0" presId="urn:microsoft.com/office/officeart/2005/8/layout/orgChart1"/>
    <dgm:cxn modelId="{2079C13D-4A7B-424D-A5A6-6987348610C0}" type="presParOf" srcId="{7C22929D-A985-44AF-9BB8-A83EFE87DFF6}" destId="{EC0758EA-9864-428C-AC1E-17FF17E3028B}" srcOrd="2" destOrd="0" presId="urn:microsoft.com/office/officeart/2005/8/layout/orgChart1"/>
    <dgm:cxn modelId="{40052C45-E7E9-4589-9CFD-74CDD068E716}" type="presParOf" srcId="{FD747305-2FC4-4D4C-A8D2-F248F704B290}" destId="{F05946C6-5FD8-4A28-9FD6-5F1957F25C2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ACFACA-F60A-40AF-B2AC-21DEB93E8B38}" type="doc">
      <dgm:prSet loTypeId="urn:microsoft.com/office/officeart/2005/8/layout/orgChart1" loCatId="hierarchy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BFEBC65E-E80D-42F2-9370-7DA9075DBFFC}">
      <dgm:prSet phldrT="[Text]" custT="1"/>
      <dgm:spPr/>
      <dgm:t>
        <a:bodyPr/>
        <a:lstStyle/>
        <a:p>
          <a:r>
            <a:rPr lang="tr-TR" sz="4000" b="1" dirty="0"/>
            <a:t>Tek Aşamalı Damıtma </a:t>
          </a:r>
          <a:endParaRPr lang="en-US" sz="4000" dirty="0"/>
        </a:p>
      </dgm:t>
    </dgm:pt>
    <dgm:pt modelId="{07556726-F1CA-4BFA-9722-319FB08C249B}" type="parTrans" cxnId="{57F09E40-72C0-4892-A40E-D0A025DBAEEA}">
      <dgm:prSet/>
      <dgm:spPr/>
      <dgm:t>
        <a:bodyPr/>
        <a:lstStyle/>
        <a:p>
          <a:endParaRPr lang="en-US" sz="1400"/>
        </a:p>
      </dgm:t>
    </dgm:pt>
    <dgm:pt modelId="{533B53A5-698D-44B7-B273-A25327A02376}" type="sibTrans" cxnId="{57F09E40-72C0-4892-A40E-D0A025DBAEEA}">
      <dgm:prSet/>
      <dgm:spPr/>
      <dgm:t>
        <a:bodyPr/>
        <a:lstStyle/>
        <a:p>
          <a:endParaRPr lang="en-US" sz="1400"/>
        </a:p>
      </dgm:t>
    </dgm:pt>
    <dgm:pt modelId="{C56212FA-EC9B-4C75-AA72-2EEE2E50270A}">
      <dgm:prSet phldrT="[Text]" custT="1"/>
      <dgm:spPr/>
      <dgm:t>
        <a:bodyPr/>
        <a:lstStyle/>
        <a:p>
          <a:r>
            <a:rPr lang="tr-TR" sz="4000" b="1" dirty="0"/>
            <a:t>Basit damıtma, </a:t>
          </a:r>
          <a:endParaRPr lang="en-US" sz="4000" dirty="0"/>
        </a:p>
      </dgm:t>
    </dgm:pt>
    <dgm:pt modelId="{DC1451B2-86B6-403E-B545-9CDDA450386A}" type="parTrans" cxnId="{CAF0C8A3-841E-4AFB-A331-823FC1D59317}">
      <dgm:prSet/>
      <dgm:spPr/>
      <dgm:t>
        <a:bodyPr/>
        <a:lstStyle/>
        <a:p>
          <a:endParaRPr lang="en-US" sz="1400"/>
        </a:p>
      </dgm:t>
    </dgm:pt>
    <dgm:pt modelId="{C2434DA4-0E87-4AD9-9B4E-7E4D2FC71183}" type="sibTrans" cxnId="{CAF0C8A3-841E-4AFB-A331-823FC1D59317}">
      <dgm:prSet/>
      <dgm:spPr/>
      <dgm:t>
        <a:bodyPr/>
        <a:lstStyle/>
        <a:p>
          <a:endParaRPr lang="en-US" sz="1400"/>
        </a:p>
      </dgm:t>
    </dgm:pt>
    <dgm:pt modelId="{BE6F4085-3F5E-4A41-B95E-CC40518FA527}">
      <dgm:prSet phldrT="[Text]" custT="1"/>
      <dgm:spPr/>
      <dgm:t>
        <a:bodyPr/>
        <a:lstStyle/>
        <a:p>
          <a:r>
            <a:rPr lang="tr-TR" sz="4000" b="1" dirty="0"/>
            <a:t>Ani damıtma </a:t>
          </a:r>
          <a:endParaRPr lang="en-US" sz="4000" dirty="0"/>
        </a:p>
      </dgm:t>
    </dgm:pt>
    <dgm:pt modelId="{F07C76C1-F20E-4B51-909D-57832DACFF4C}" type="parTrans" cxnId="{10624CDE-1829-49F8-97F1-77DA045E9890}">
      <dgm:prSet/>
      <dgm:spPr/>
      <dgm:t>
        <a:bodyPr/>
        <a:lstStyle/>
        <a:p>
          <a:endParaRPr lang="en-US" sz="1400"/>
        </a:p>
      </dgm:t>
    </dgm:pt>
    <dgm:pt modelId="{717FAE86-9450-4E19-B340-A953F390E655}" type="sibTrans" cxnId="{10624CDE-1829-49F8-97F1-77DA045E9890}">
      <dgm:prSet/>
      <dgm:spPr/>
      <dgm:t>
        <a:bodyPr/>
        <a:lstStyle/>
        <a:p>
          <a:endParaRPr lang="en-US" sz="1400"/>
        </a:p>
      </dgm:t>
    </dgm:pt>
    <dgm:pt modelId="{D1D2B832-FF7A-44D3-BA6D-74CF35352791}">
      <dgm:prSet phldrT="[Text]" custT="1"/>
      <dgm:spPr/>
      <dgm:t>
        <a:bodyPr/>
        <a:lstStyle/>
        <a:p>
          <a:r>
            <a:rPr lang="tr-TR" sz="4000" b="1" dirty="0"/>
            <a:t>Buharla damıtma</a:t>
          </a:r>
          <a:endParaRPr lang="en-US" sz="4000" dirty="0"/>
        </a:p>
      </dgm:t>
    </dgm:pt>
    <dgm:pt modelId="{DE9566D7-6F04-460E-819F-29ED12291000}" type="parTrans" cxnId="{463DCA0A-9A59-43A9-BB6C-513A0E899406}">
      <dgm:prSet/>
      <dgm:spPr/>
      <dgm:t>
        <a:bodyPr/>
        <a:lstStyle/>
        <a:p>
          <a:endParaRPr lang="en-US" sz="1400"/>
        </a:p>
      </dgm:t>
    </dgm:pt>
    <dgm:pt modelId="{53AE90F1-4D4A-4490-AAD0-13D6B79C5170}" type="sibTrans" cxnId="{463DCA0A-9A59-43A9-BB6C-513A0E899406}">
      <dgm:prSet/>
      <dgm:spPr/>
      <dgm:t>
        <a:bodyPr/>
        <a:lstStyle/>
        <a:p>
          <a:endParaRPr lang="en-US" sz="1400"/>
        </a:p>
      </dgm:t>
    </dgm:pt>
    <dgm:pt modelId="{8E89DCA2-3E6C-44D7-BEE0-7195579F801C}" type="pres">
      <dgm:prSet presAssocID="{2DACFACA-F60A-40AF-B2AC-21DEB93E8B3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A7C04F2-9D1F-4D83-919C-EEE7A42C565A}" type="pres">
      <dgm:prSet presAssocID="{BFEBC65E-E80D-42F2-9370-7DA9075DBFFC}" presName="hierRoot1" presStyleCnt="0">
        <dgm:presLayoutVars>
          <dgm:hierBranch val="init"/>
        </dgm:presLayoutVars>
      </dgm:prSet>
      <dgm:spPr/>
    </dgm:pt>
    <dgm:pt modelId="{0143A307-7B45-408C-88EA-EFAEA5051084}" type="pres">
      <dgm:prSet presAssocID="{BFEBC65E-E80D-42F2-9370-7DA9075DBFFC}" presName="rootComposite1" presStyleCnt="0"/>
      <dgm:spPr/>
    </dgm:pt>
    <dgm:pt modelId="{6A2F8361-8B85-4144-A4A0-024BFF1A49A6}" type="pres">
      <dgm:prSet presAssocID="{BFEBC65E-E80D-42F2-9370-7DA9075DBFFC}" presName="rootText1" presStyleLbl="node0" presStyleIdx="0" presStyleCnt="1" custScaleX="191054" custLinFactNeighborX="0" custLinFactNeighborY="-33036">
        <dgm:presLayoutVars>
          <dgm:chPref val="3"/>
        </dgm:presLayoutVars>
      </dgm:prSet>
      <dgm:spPr/>
    </dgm:pt>
    <dgm:pt modelId="{A402D368-CD3D-4951-8AC0-41465DD3A5C0}" type="pres">
      <dgm:prSet presAssocID="{BFEBC65E-E80D-42F2-9370-7DA9075DBFFC}" presName="rootConnector1" presStyleLbl="node1" presStyleIdx="0" presStyleCnt="0"/>
      <dgm:spPr/>
    </dgm:pt>
    <dgm:pt modelId="{7186DA16-FDE8-4F8C-833A-F64C0B2EC764}" type="pres">
      <dgm:prSet presAssocID="{BFEBC65E-E80D-42F2-9370-7DA9075DBFFC}" presName="hierChild2" presStyleCnt="0"/>
      <dgm:spPr/>
    </dgm:pt>
    <dgm:pt modelId="{3F5CEA71-F1D3-4957-9327-3223BA26EB1B}" type="pres">
      <dgm:prSet presAssocID="{DC1451B2-86B6-403E-B545-9CDDA450386A}" presName="Name37" presStyleLbl="parChTrans1D2" presStyleIdx="0" presStyleCnt="3"/>
      <dgm:spPr/>
    </dgm:pt>
    <dgm:pt modelId="{80908A93-480D-4E2A-B10C-C0D66927E66D}" type="pres">
      <dgm:prSet presAssocID="{C56212FA-EC9B-4C75-AA72-2EEE2E50270A}" presName="hierRoot2" presStyleCnt="0">
        <dgm:presLayoutVars>
          <dgm:hierBranch val="init"/>
        </dgm:presLayoutVars>
      </dgm:prSet>
      <dgm:spPr/>
    </dgm:pt>
    <dgm:pt modelId="{837705B0-90EB-47BC-86C1-86A0657A3DF5}" type="pres">
      <dgm:prSet presAssocID="{C56212FA-EC9B-4C75-AA72-2EEE2E50270A}" presName="rootComposite" presStyleCnt="0"/>
      <dgm:spPr/>
    </dgm:pt>
    <dgm:pt modelId="{E0A18E1C-0240-460B-83E2-9A191CD1E50D}" type="pres">
      <dgm:prSet presAssocID="{C56212FA-EC9B-4C75-AA72-2EEE2E50270A}" presName="rootText" presStyleLbl="node2" presStyleIdx="0" presStyleCnt="3" custLinFactNeighborY="-18389">
        <dgm:presLayoutVars>
          <dgm:chPref val="3"/>
        </dgm:presLayoutVars>
      </dgm:prSet>
      <dgm:spPr/>
    </dgm:pt>
    <dgm:pt modelId="{163EF3D4-93EA-479D-AB39-5DB291E601F3}" type="pres">
      <dgm:prSet presAssocID="{C56212FA-EC9B-4C75-AA72-2EEE2E50270A}" presName="rootConnector" presStyleLbl="node2" presStyleIdx="0" presStyleCnt="3"/>
      <dgm:spPr/>
    </dgm:pt>
    <dgm:pt modelId="{24E1232A-D11C-485C-B527-489C50F59D8F}" type="pres">
      <dgm:prSet presAssocID="{C56212FA-EC9B-4C75-AA72-2EEE2E50270A}" presName="hierChild4" presStyleCnt="0"/>
      <dgm:spPr/>
    </dgm:pt>
    <dgm:pt modelId="{DDFD3A34-B11B-4DE1-8D6A-A5C21C744C98}" type="pres">
      <dgm:prSet presAssocID="{C56212FA-EC9B-4C75-AA72-2EEE2E50270A}" presName="hierChild5" presStyleCnt="0"/>
      <dgm:spPr/>
    </dgm:pt>
    <dgm:pt modelId="{80309EDB-4EB7-4D35-AE11-7CE35DD16AA3}" type="pres">
      <dgm:prSet presAssocID="{F07C76C1-F20E-4B51-909D-57832DACFF4C}" presName="Name37" presStyleLbl="parChTrans1D2" presStyleIdx="1" presStyleCnt="3"/>
      <dgm:spPr/>
    </dgm:pt>
    <dgm:pt modelId="{ADC6400B-FD13-4BD9-980F-093A7F8515A1}" type="pres">
      <dgm:prSet presAssocID="{BE6F4085-3F5E-4A41-B95E-CC40518FA527}" presName="hierRoot2" presStyleCnt="0">
        <dgm:presLayoutVars>
          <dgm:hierBranch val="init"/>
        </dgm:presLayoutVars>
      </dgm:prSet>
      <dgm:spPr/>
    </dgm:pt>
    <dgm:pt modelId="{442D3DD9-2378-45AF-91F7-C1320B70E5BA}" type="pres">
      <dgm:prSet presAssocID="{BE6F4085-3F5E-4A41-B95E-CC40518FA527}" presName="rootComposite" presStyleCnt="0"/>
      <dgm:spPr/>
    </dgm:pt>
    <dgm:pt modelId="{9F8D88B7-F114-443E-82A3-E05A6B022711}" type="pres">
      <dgm:prSet presAssocID="{BE6F4085-3F5E-4A41-B95E-CC40518FA527}" presName="rootText" presStyleLbl="node2" presStyleIdx="1" presStyleCnt="3" custLinFactNeighborY="-18389">
        <dgm:presLayoutVars>
          <dgm:chPref val="3"/>
        </dgm:presLayoutVars>
      </dgm:prSet>
      <dgm:spPr/>
    </dgm:pt>
    <dgm:pt modelId="{2B78395E-6BA7-4831-B1D8-8026B819AA0A}" type="pres">
      <dgm:prSet presAssocID="{BE6F4085-3F5E-4A41-B95E-CC40518FA527}" presName="rootConnector" presStyleLbl="node2" presStyleIdx="1" presStyleCnt="3"/>
      <dgm:spPr/>
    </dgm:pt>
    <dgm:pt modelId="{9381240A-5824-4824-B46F-0212AB3616D3}" type="pres">
      <dgm:prSet presAssocID="{BE6F4085-3F5E-4A41-B95E-CC40518FA527}" presName="hierChild4" presStyleCnt="0"/>
      <dgm:spPr/>
    </dgm:pt>
    <dgm:pt modelId="{72D05BEF-AA09-4EEA-BF51-C8C944C4C27F}" type="pres">
      <dgm:prSet presAssocID="{BE6F4085-3F5E-4A41-B95E-CC40518FA527}" presName="hierChild5" presStyleCnt="0"/>
      <dgm:spPr/>
    </dgm:pt>
    <dgm:pt modelId="{E67B69BC-01DE-4408-9EA5-3C8094A0C42A}" type="pres">
      <dgm:prSet presAssocID="{DE9566D7-6F04-460E-819F-29ED12291000}" presName="Name37" presStyleLbl="parChTrans1D2" presStyleIdx="2" presStyleCnt="3"/>
      <dgm:spPr/>
    </dgm:pt>
    <dgm:pt modelId="{DA0B4D8B-D820-48FE-A3AD-7F509F1418C0}" type="pres">
      <dgm:prSet presAssocID="{D1D2B832-FF7A-44D3-BA6D-74CF35352791}" presName="hierRoot2" presStyleCnt="0">
        <dgm:presLayoutVars>
          <dgm:hierBranch val="init"/>
        </dgm:presLayoutVars>
      </dgm:prSet>
      <dgm:spPr/>
    </dgm:pt>
    <dgm:pt modelId="{E96C2E7A-1746-44D9-A679-11F4E8202711}" type="pres">
      <dgm:prSet presAssocID="{D1D2B832-FF7A-44D3-BA6D-74CF35352791}" presName="rootComposite" presStyleCnt="0"/>
      <dgm:spPr/>
    </dgm:pt>
    <dgm:pt modelId="{4E0A9024-9598-4E68-BDBA-DF00C03FDB9E}" type="pres">
      <dgm:prSet presAssocID="{D1D2B832-FF7A-44D3-BA6D-74CF35352791}" presName="rootText" presStyleLbl="node2" presStyleIdx="2" presStyleCnt="3" custLinFactNeighborY="-18389">
        <dgm:presLayoutVars>
          <dgm:chPref val="3"/>
        </dgm:presLayoutVars>
      </dgm:prSet>
      <dgm:spPr/>
    </dgm:pt>
    <dgm:pt modelId="{C42032F3-1717-4DF8-9539-C5F3EC28DBA1}" type="pres">
      <dgm:prSet presAssocID="{D1D2B832-FF7A-44D3-BA6D-74CF35352791}" presName="rootConnector" presStyleLbl="node2" presStyleIdx="2" presStyleCnt="3"/>
      <dgm:spPr/>
    </dgm:pt>
    <dgm:pt modelId="{BEB89356-BE28-4C31-94DA-0C08661B6B45}" type="pres">
      <dgm:prSet presAssocID="{D1D2B832-FF7A-44D3-BA6D-74CF35352791}" presName="hierChild4" presStyleCnt="0"/>
      <dgm:spPr/>
    </dgm:pt>
    <dgm:pt modelId="{381C6FAB-3552-4D72-94FB-781E57C76A18}" type="pres">
      <dgm:prSet presAssocID="{D1D2B832-FF7A-44D3-BA6D-74CF35352791}" presName="hierChild5" presStyleCnt="0"/>
      <dgm:spPr/>
    </dgm:pt>
    <dgm:pt modelId="{501BAE72-17E5-4DA4-941D-659748BA7B73}" type="pres">
      <dgm:prSet presAssocID="{BFEBC65E-E80D-42F2-9370-7DA9075DBFFC}" presName="hierChild3" presStyleCnt="0"/>
      <dgm:spPr/>
    </dgm:pt>
  </dgm:ptLst>
  <dgm:cxnLst>
    <dgm:cxn modelId="{EC683406-5321-420C-814F-30FAD6CD7FD7}" type="presOf" srcId="{DE9566D7-6F04-460E-819F-29ED12291000}" destId="{E67B69BC-01DE-4408-9EA5-3C8094A0C42A}" srcOrd="0" destOrd="0" presId="urn:microsoft.com/office/officeart/2005/8/layout/orgChart1"/>
    <dgm:cxn modelId="{0961A709-7D51-4C95-B53C-B4A64DF220F5}" type="presOf" srcId="{D1D2B832-FF7A-44D3-BA6D-74CF35352791}" destId="{C42032F3-1717-4DF8-9539-C5F3EC28DBA1}" srcOrd="1" destOrd="0" presId="urn:microsoft.com/office/officeart/2005/8/layout/orgChart1"/>
    <dgm:cxn modelId="{463DCA0A-9A59-43A9-BB6C-513A0E899406}" srcId="{BFEBC65E-E80D-42F2-9370-7DA9075DBFFC}" destId="{D1D2B832-FF7A-44D3-BA6D-74CF35352791}" srcOrd="2" destOrd="0" parTransId="{DE9566D7-6F04-460E-819F-29ED12291000}" sibTransId="{53AE90F1-4D4A-4490-AAD0-13D6B79C5170}"/>
    <dgm:cxn modelId="{739A311A-BC1B-43B5-A645-1B34096E4859}" type="presOf" srcId="{C56212FA-EC9B-4C75-AA72-2EEE2E50270A}" destId="{E0A18E1C-0240-460B-83E2-9A191CD1E50D}" srcOrd="0" destOrd="0" presId="urn:microsoft.com/office/officeart/2005/8/layout/orgChart1"/>
    <dgm:cxn modelId="{57F09E40-72C0-4892-A40E-D0A025DBAEEA}" srcId="{2DACFACA-F60A-40AF-B2AC-21DEB93E8B38}" destId="{BFEBC65E-E80D-42F2-9370-7DA9075DBFFC}" srcOrd="0" destOrd="0" parTransId="{07556726-F1CA-4BFA-9722-319FB08C249B}" sibTransId="{533B53A5-698D-44B7-B273-A25327A02376}"/>
    <dgm:cxn modelId="{AEF85144-58B0-4E3C-AC63-FBE892EC9F76}" type="presOf" srcId="{2DACFACA-F60A-40AF-B2AC-21DEB93E8B38}" destId="{8E89DCA2-3E6C-44D7-BEE0-7195579F801C}" srcOrd="0" destOrd="0" presId="urn:microsoft.com/office/officeart/2005/8/layout/orgChart1"/>
    <dgm:cxn modelId="{F2146C65-AA4C-4340-8B59-538F522847CD}" type="presOf" srcId="{F07C76C1-F20E-4B51-909D-57832DACFF4C}" destId="{80309EDB-4EB7-4D35-AE11-7CE35DD16AA3}" srcOrd="0" destOrd="0" presId="urn:microsoft.com/office/officeart/2005/8/layout/orgChart1"/>
    <dgm:cxn modelId="{7BB0384F-E940-47F9-A08B-5485C2EAC06E}" type="presOf" srcId="{C56212FA-EC9B-4C75-AA72-2EEE2E50270A}" destId="{163EF3D4-93EA-479D-AB39-5DB291E601F3}" srcOrd="1" destOrd="0" presId="urn:microsoft.com/office/officeart/2005/8/layout/orgChart1"/>
    <dgm:cxn modelId="{472E3F4F-5C4C-4334-9D03-BB839FB91CE5}" type="presOf" srcId="{BFEBC65E-E80D-42F2-9370-7DA9075DBFFC}" destId="{6A2F8361-8B85-4144-A4A0-024BFF1A49A6}" srcOrd="0" destOrd="0" presId="urn:microsoft.com/office/officeart/2005/8/layout/orgChart1"/>
    <dgm:cxn modelId="{9A067A4F-FECA-4DDA-B36C-D5C95D28C694}" type="presOf" srcId="{BE6F4085-3F5E-4A41-B95E-CC40518FA527}" destId="{2B78395E-6BA7-4831-B1D8-8026B819AA0A}" srcOrd="1" destOrd="0" presId="urn:microsoft.com/office/officeart/2005/8/layout/orgChart1"/>
    <dgm:cxn modelId="{6F9AD174-F590-4769-9BB1-1E983A97014C}" type="presOf" srcId="{BFEBC65E-E80D-42F2-9370-7DA9075DBFFC}" destId="{A402D368-CD3D-4951-8AC0-41465DD3A5C0}" srcOrd="1" destOrd="0" presId="urn:microsoft.com/office/officeart/2005/8/layout/orgChart1"/>
    <dgm:cxn modelId="{85D3A787-ADE1-49DE-8A82-F12CE1BD64FD}" type="presOf" srcId="{DC1451B2-86B6-403E-B545-9CDDA450386A}" destId="{3F5CEA71-F1D3-4957-9327-3223BA26EB1B}" srcOrd="0" destOrd="0" presId="urn:microsoft.com/office/officeart/2005/8/layout/orgChart1"/>
    <dgm:cxn modelId="{7EF93D8A-6821-4478-AD0D-FC19DBD85FA6}" type="presOf" srcId="{D1D2B832-FF7A-44D3-BA6D-74CF35352791}" destId="{4E0A9024-9598-4E68-BDBA-DF00C03FDB9E}" srcOrd="0" destOrd="0" presId="urn:microsoft.com/office/officeart/2005/8/layout/orgChart1"/>
    <dgm:cxn modelId="{2A75F78C-A3C6-4171-9C63-684DD4791545}" type="presOf" srcId="{BE6F4085-3F5E-4A41-B95E-CC40518FA527}" destId="{9F8D88B7-F114-443E-82A3-E05A6B022711}" srcOrd="0" destOrd="0" presId="urn:microsoft.com/office/officeart/2005/8/layout/orgChart1"/>
    <dgm:cxn modelId="{CAF0C8A3-841E-4AFB-A331-823FC1D59317}" srcId="{BFEBC65E-E80D-42F2-9370-7DA9075DBFFC}" destId="{C56212FA-EC9B-4C75-AA72-2EEE2E50270A}" srcOrd="0" destOrd="0" parTransId="{DC1451B2-86B6-403E-B545-9CDDA450386A}" sibTransId="{C2434DA4-0E87-4AD9-9B4E-7E4D2FC71183}"/>
    <dgm:cxn modelId="{10624CDE-1829-49F8-97F1-77DA045E9890}" srcId="{BFEBC65E-E80D-42F2-9370-7DA9075DBFFC}" destId="{BE6F4085-3F5E-4A41-B95E-CC40518FA527}" srcOrd="1" destOrd="0" parTransId="{F07C76C1-F20E-4B51-909D-57832DACFF4C}" sibTransId="{717FAE86-9450-4E19-B340-A953F390E655}"/>
    <dgm:cxn modelId="{AC5D9933-8D05-4B96-A2FE-38B8D28840CB}" type="presParOf" srcId="{8E89DCA2-3E6C-44D7-BEE0-7195579F801C}" destId="{EA7C04F2-9D1F-4D83-919C-EEE7A42C565A}" srcOrd="0" destOrd="0" presId="urn:microsoft.com/office/officeart/2005/8/layout/orgChart1"/>
    <dgm:cxn modelId="{0E258335-D22E-4793-B17A-B29D7E47DF4D}" type="presParOf" srcId="{EA7C04F2-9D1F-4D83-919C-EEE7A42C565A}" destId="{0143A307-7B45-408C-88EA-EFAEA5051084}" srcOrd="0" destOrd="0" presId="urn:microsoft.com/office/officeart/2005/8/layout/orgChart1"/>
    <dgm:cxn modelId="{90B54D2E-615F-438A-BB18-C96E9D1C5FCD}" type="presParOf" srcId="{0143A307-7B45-408C-88EA-EFAEA5051084}" destId="{6A2F8361-8B85-4144-A4A0-024BFF1A49A6}" srcOrd="0" destOrd="0" presId="urn:microsoft.com/office/officeart/2005/8/layout/orgChart1"/>
    <dgm:cxn modelId="{485E331D-3DE0-4CF0-A695-04D712158426}" type="presParOf" srcId="{0143A307-7B45-408C-88EA-EFAEA5051084}" destId="{A402D368-CD3D-4951-8AC0-41465DD3A5C0}" srcOrd="1" destOrd="0" presId="urn:microsoft.com/office/officeart/2005/8/layout/orgChart1"/>
    <dgm:cxn modelId="{469671B3-9F5F-4C56-8827-277235199448}" type="presParOf" srcId="{EA7C04F2-9D1F-4D83-919C-EEE7A42C565A}" destId="{7186DA16-FDE8-4F8C-833A-F64C0B2EC764}" srcOrd="1" destOrd="0" presId="urn:microsoft.com/office/officeart/2005/8/layout/orgChart1"/>
    <dgm:cxn modelId="{36522D3D-2C7D-4774-BA68-6CBB7B92E9F1}" type="presParOf" srcId="{7186DA16-FDE8-4F8C-833A-F64C0B2EC764}" destId="{3F5CEA71-F1D3-4957-9327-3223BA26EB1B}" srcOrd="0" destOrd="0" presId="urn:microsoft.com/office/officeart/2005/8/layout/orgChart1"/>
    <dgm:cxn modelId="{62E959AE-2BA6-4AA6-984D-C9E9F7EDAE03}" type="presParOf" srcId="{7186DA16-FDE8-4F8C-833A-F64C0B2EC764}" destId="{80908A93-480D-4E2A-B10C-C0D66927E66D}" srcOrd="1" destOrd="0" presId="urn:microsoft.com/office/officeart/2005/8/layout/orgChart1"/>
    <dgm:cxn modelId="{E8E12EAC-1EA1-498A-BFC3-AFA0422BBE9B}" type="presParOf" srcId="{80908A93-480D-4E2A-B10C-C0D66927E66D}" destId="{837705B0-90EB-47BC-86C1-86A0657A3DF5}" srcOrd="0" destOrd="0" presId="urn:microsoft.com/office/officeart/2005/8/layout/orgChart1"/>
    <dgm:cxn modelId="{1596735A-4375-4A15-BE17-CF134A76BB7E}" type="presParOf" srcId="{837705B0-90EB-47BC-86C1-86A0657A3DF5}" destId="{E0A18E1C-0240-460B-83E2-9A191CD1E50D}" srcOrd="0" destOrd="0" presId="urn:microsoft.com/office/officeart/2005/8/layout/orgChart1"/>
    <dgm:cxn modelId="{CBED8D5E-77D2-4FB1-B98B-93499EB08EE2}" type="presParOf" srcId="{837705B0-90EB-47BC-86C1-86A0657A3DF5}" destId="{163EF3D4-93EA-479D-AB39-5DB291E601F3}" srcOrd="1" destOrd="0" presId="urn:microsoft.com/office/officeart/2005/8/layout/orgChart1"/>
    <dgm:cxn modelId="{74833830-47D7-497A-8CB2-993570245DA5}" type="presParOf" srcId="{80908A93-480D-4E2A-B10C-C0D66927E66D}" destId="{24E1232A-D11C-485C-B527-489C50F59D8F}" srcOrd="1" destOrd="0" presId="urn:microsoft.com/office/officeart/2005/8/layout/orgChart1"/>
    <dgm:cxn modelId="{10D193D3-B625-4E58-8ABA-28899F3020DE}" type="presParOf" srcId="{80908A93-480D-4E2A-B10C-C0D66927E66D}" destId="{DDFD3A34-B11B-4DE1-8D6A-A5C21C744C98}" srcOrd="2" destOrd="0" presId="urn:microsoft.com/office/officeart/2005/8/layout/orgChart1"/>
    <dgm:cxn modelId="{6EA74D39-E84F-4DA5-BE58-555CF1569C08}" type="presParOf" srcId="{7186DA16-FDE8-4F8C-833A-F64C0B2EC764}" destId="{80309EDB-4EB7-4D35-AE11-7CE35DD16AA3}" srcOrd="2" destOrd="0" presId="urn:microsoft.com/office/officeart/2005/8/layout/orgChart1"/>
    <dgm:cxn modelId="{95030D4B-7273-4668-988A-778C853B4E0C}" type="presParOf" srcId="{7186DA16-FDE8-4F8C-833A-F64C0B2EC764}" destId="{ADC6400B-FD13-4BD9-980F-093A7F8515A1}" srcOrd="3" destOrd="0" presId="urn:microsoft.com/office/officeart/2005/8/layout/orgChart1"/>
    <dgm:cxn modelId="{2658FB3A-1CF1-437B-8504-9232A88BB360}" type="presParOf" srcId="{ADC6400B-FD13-4BD9-980F-093A7F8515A1}" destId="{442D3DD9-2378-45AF-91F7-C1320B70E5BA}" srcOrd="0" destOrd="0" presId="urn:microsoft.com/office/officeart/2005/8/layout/orgChart1"/>
    <dgm:cxn modelId="{AC7368FE-44C7-4B3B-B09E-8A93CA292B6C}" type="presParOf" srcId="{442D3DD9-2378-45AF-91F7-C1320B70E5BA}" destId="{9F8D88B7-F114-443E-82A3-E05A6B022711}" srcOrd="0" destOrd="0" presId="urn:microsoft.com/office/officeart/2005/8/layout/orgChart1"/>
    <dgm:cxn modelId="{3D5AB31A-8588-41FC-9987-3FDDB9EA4D2A}" type="presParOf" srcId="{442D3DD9-2378-45AF-91F7-C1320B70E5BA}" destId="{2B78395E-6BA7-4831-B1D8-8026B819AA0A}" srcOrd="1" destOrd="0" presId="urn:microsoft.com/office/officeart/2005/8/layout/orgChart1"/>
    <dgm:cxn modelId="{F0A072B4-A35D-4841-8C00-4DA44CE3161C}" type="presParOf" srcId="{ADC6400B-FD13-4BD9-980F-093A7F8515A1}" destId="{9381240A-5824-4824-B46F-0212AB3616D3}" srcOrd="1" destOrd="0" presId="urn:microsoft.com/office/officeart/2005/8/layout/orgChart1"/>
    <dgm:cxn modelId="{478AB27D-3684-4463-9189-A42CE89ECCA0}" type="presParOf" srcId="{ADC6400B-FD13-4BD9-980F-093A7F8515A1}" destId="{72D05BEF-AA09-4EEA-BF51-C8C944C4C27F}" srcOrd="2" destOrd="0" presId="urn:microsoft.com/office/officeart/2005/8/layout/orgChart1"/>
    <dgm:cxn modelId="{52756D70-A1F5-49A1-A4E4-90967D8D97E8}" type="presParOf" srcId="{7186DA16-FDE8-4F8C-833A-F64C0B2EC764}" destId="{E67B69BC-01DE-4408-9EA5-3C8094A0C42A}" srcOrd="4" destOrd="0" presId="urn:microsoft.com/office/officeart/2005/8/layout/orgChart1"/>
    <dgm:cxn modelId="{C6C86D65-D00A-4DAE-B996-71B1DE912594}" type="presParOf" srcId="{7186DA16-FDE8-4F8C-833A-F64C0B2EC764}" destId="{DA0B4D8B-D820-48FE-A3AD-7F509F1418C0}" srcOrd="5" destOrd="0" presId="urn:microsoft.com/office/officeart/2005/8/layout/orgChart1"/>
    <dgm:cxn modelId="{90820BCD-2506-403B-B036-D099D24D4755}" type="presParOf" srcId="{DA0B4D8B-D820-48FE-A3AD-7F509F1418C0}" destId="{E96C2E7A-1746-44D9-A679-11F4E8202711}" srcOrd="0" destOrd="0" presId="urn:microsoft.com/office/officeart/2005/8/layout/orgChart1"/>
    <dgm:cxn modelId="{571C137B-3979-4A80-9879-CDACD0E8398B}" type="presParOf" srcId="{E96C2E7A-1746-44D9-A679-11F4E8202711}" destId="{4E0A9024-9598-4E68-BDBA-DF00C03FDB9E}" srcOrd="0" destOrd="0" presId="urn:microsoft.com/office/officeart/2005/8/layout/orgChart1"/>
    <dgm:cxn modelId="{198E0FC9-64D0-45C2-A6CB-2A21DD493E2D}" type="presParOf" srcId="{E96C2E7A-1746-44D9-A679-11F4E8202711}" destId="{C42032F3-1717-4DF8-9539-C5F3EC28DBA1}" srcOrd="1" destOrd="0" presId="urn:microsoft.com/office/officeart/2005/8/layout/orgChart1"/>
    <dgm:cxn modelId="{CE3A686F-2C81-4A82-B6CB-41CD2798E5DE}" type="presParOf" srcId="{DA0B4D8B-D820-48FE-A3AD-7F509F1418C0}" destId="{BEB89356-BE28-4C31-94DA-0C08661B6B45}" srcOrd="1" destOrd="0" presId="urn:microsoft.com/office/officeart/2005/8/layout/orgChart1"/>
    <dgm:cxn modelId="{036231EE-6C48-49A6-8E83-A4034E5BB696}" type="presParOf" srcId="{DA0B4D8B-D820-48FE-A3AD-7F509F1418C0}" destId="{381C6FAB-3552-4D72-94FB-781E57C76A18}" srcOrd="2" destOrd="0" presId="urn:microsoft.com/office/officeart/2005/8/layout/orgChart1"/>
    <dgm:cxn modelId="{3C3C6249-9A46-4D3B-9751-021A8D8958C7}" type="presParOf" srcId="{EA7C04F2-9D1F-4D83-919C-EEE7A42C565A}" destId="{501BAE72-17E5-4DA4-941D-659748BA7B7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3AB96F-C365-469C-A72C-88C17E648E81}">
      <dsp:nvSpPr>
        <dsp:cNvPr id="0" name=""/>
        <dsp:cNvSpPr/>
      </dsp:nvSpPr>
      <dsp:spPr>
        <a:xfrm>
          <a:off x="5152847" y="1380843"/>
          <a:ext cx="2303329" cy="7240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273"/>
              </a:lnTo>
              <a:lnTo>
                <a:pt x="2303329" y="241273"/>
              </a:lnTo>
              <a:lnTo>
                <a:pt x="2303329" y="7240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3AA941-7B2E-49E1-8693-500342D95B89}">
      <dsp:nvSpPr>
        <dsp:cNvPr id="0" name=""/>
        <dsp:cNvSpPr/>
      </dsp:nvSpPr>
      <dsp:spPr>
        <a:xfrm>
          <a:off x="1823575" y="1380843"/>
          <a:ext cx="3329272" cy="724069"/>
        </a:xfrm>
        <a:custGeom>
          <a:avLst/>
          <a:gdLst/>
          <a:ahLst/>
          <a:cxnLst/>
          <a:rect l="0" t="0" r="0" b="0"/>
          <a:pathLst>
            <a:path>
              <a:moveTo>
                <a:pt x="3329272" y="0"/>
              </a:moveTo>
              <a:lnTo>
                <a:pt x="3329272" y="241273"/>
              </a:lnTo>
              <a:lnTo>
                <a:pt x="0" y="241273"/>
              </a:lnTo>
              <a:lnTo>
                <a:pt x="0" y="7240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F6865F-52CA-4115-BC8A-45E776DB6112}">
      <dsp:nvSpPr>
        <dsp:cNvPr id="0" name=""/>
        <dsp:cNvSpPr/>
      </dsp:nvSpPr>
      <dsp:spPr>
        <a:xfrm>
          <a:off x="1766329" y="0"/>
          <a:ext cx="6773035" cy="13808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800" b="1" kern="1200" dirty="0">
              <a:solidFill>
                <a:schemeClr val="bg1"/>
              </a:solidFill>
            </a:rPr>
            <a:t>DAMITMA YÖNTEMLERI</a:t>
          </a:r>
          <a:endParaRPr lang="en-US" sz="4800" kern="1200" dirty="0">
            <a:solidFill>
              <a:schemeClr val="bg1"/>
            </a:solidFill>
          </a:endParaRPr>
        </a:p>
      </dsp:txBody>
      <dsp:txXfrm>
        <a:off x="1766329" y="0"/>
        <a:ext cx="6773035" cy="1380843"/>
      </dsp:txXfrm>
    </dsp:sp>
    <dsp:sp modelId="{DA3BC106-C1AD-4CEB-868F-E674E5FD24C8}">
      <dsp:nvSpPr>
        <dsp:cNvPr id="0" name=""/>
        <dsp:cNvSpPr/>
      </dsp:nvSpPr>
      <dsp:spPr>
        <a:xfrm>
          <a:off x="3042" y="2104913"/>
          <a:ext cx="3641066" cy="22990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b="1" kern="1200" dirty="0">
              <a:solidFill>
                <a:schemeClr val="bg1"/>
              </a:solidFill>
            </a:rPr>
            <a:t>Tek aşamalı damıtma</a:t>
          </a:r>
        </a:p>
      </dsp:txBody>
      <dsp:txXfrm>
        <a:off x="3042" y="2104913"/>
        <a:ext cx="3641066" cy="2299030"/>
      </dsp:txXfrm>
    </dsp:sp>
    <dsp:sp modelId="{1C8F1262-2DE8-4F4D-8A7F-9B58B640A409}">
      <dsp:nvSpPr>
        <dsp:cNvPr id="0" name=""/>
        <dsp:cNvSpPr/>
      </dsp:nvSpPr>
      <dsp:spPr>
        <a:xfrm>
          <a:off x="4609701" y="2104913"/>
          <a:ext cx="5692951" cy="22990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b="1" kern="1200" dirty="0">
              <a:solidFill>
                <a:schemeClr val="bg1"/>
              </a:solidFill>
            </a:rPr>
            <a:t>Çok aşamalı damıtma (</a:t>
          </a:r>
          <a:r>
            <a:rPr lang="tr-TR" sz="4000" b="1" kern="1200" dirty="0" err="1">
              <a:solidFill>
                <a:schemeClr val="bg1"/>
              </a:solidFill>
            </a:rPr>
            <a:t>Ayrımsal</a:t>
          </a:r>
          <a:r>
            <a:rPr lang="tr-TR" sz="4000" b="1" kern="1200" dirty="0">
              <a:solidFill>
                <a:schemeClr val="bg1"/>
              </a:solidFill>
            </a:rPr>
            <a:t> damıtma)</a:t>
          </a:r>
          <a:endParaRPr lang="en-US" sz="4000" kern="1200" dirty="0">
            <a:solidFill>
              <a:schemeClr val="bg1"/>
            </a:solidFill>
          </a:endParaRPr>
        </a:p>
      </dsp:txBody>
      <dsp:txXfrm>
        <a:off x="4609701" y="2104913"/>
        <a:ext cx="5692951" cy="22990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7B69BC-01DE-4408-9EA5-3C8094A0C42A}">
      <dsp:nvSpPr>
        <dsp:cNvPr id="0" name=""/>
        <dsp:cNvSpPr/>
      </dsp:nvSpPr>
      <dsp:spPr>
        <a:xfrm>
          <a:off x="4716988" y="1523067"/>
          <a:ext cx="3337303" cy="7811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1590"/>
              </a:lnTo>
              <a:lnTo>
                <a:pt x="3337303" y="491590"/>
              </a:lnTo>
              <a:lnTo>
                <a:pt x="3337303" y="781191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309EDB-4EB7-4D35-AE11-7CE35DD16AA3}">
      <dsp:nvSpPr>
        <dsp:cNvPr id="0" name=""/>
        <dsp:cNvSpPr/>
      </dsp:nvSpPr>
      <dsp:spPr>
        <a:xfrm>
          <a:off x="4671268" y="1523067"/>
          <a:ext cx="91440" cy="7811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81191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CEA71-F1D3-4957-9327-3223BA26EB1B}">
      <dsp:nvSpPr>
        <dsp:cNvPr id="0" name=""/>
        <dsp:cNvSpPr/>
      </dsp:nvSpPr>
      <dsp:spPr>
        <a:xfrm>
          <a:off x="1379684" y="1523067"/>
          <a:ext cx="3337303" cy="781191"/>
        </a:xfrm>
        <a:custGeom>
          <a:avLst/>
          <a:gdLst/>
          <a:ahLst/>
          <a:cxnLst/>
          <a:rect l="0" t="0" r="0" b="0"/>
          <a:pathLst>
            <a:path>
              <a:moveTo>
                <a:pt x="3337303" y="0"/>
              </a:moveTo>
              <a:lnTo>
                <a:pt x="3337303" y="491590"/>
              </a:lnTo>
              <a:lnTo>
                <a:pt x="0" y="491590"/>
              </a:lnTo>
              <a:lnTo>
                <a:pt x="0" y="781191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2F8361-8B85-4144-A4A0-024BFF1A49A6}">
      <dsp:nvSpPr>
        <dsp:cNvPr id="0" name=""/>
        <dsp:cNvSpPr/>
      </dsp:nvSpPr>
      <dsp:spPr>
        <a:xfrm>
          <a:off x="2082255" y="144016"/>
          <a:ext cx="5269464" cy="1379051"/>
        </a:xfrm>
        <a:prstGeom prst="rect">
          <a:avLst/>
        </a:prstGeom>
        <a:solidFill>
          <a:schemeClr val="accent3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b="1" kern="1200" dirty="0"/>
            <a:t>Tek Aşamalı Damıtma </a:t>
          </a:r>
          <a:endParaRPr lang="en-US" sz="4000" kern="1200" dirty="0"/>
        </a:p>
      </dsp:txBody>
      <dsp:txXfrm>
        <a:off x="2082255" y="144016"/>
        <a:ext cx="5269464" cy="1379051"/>
      </dsp:txXfrm>
    </dsp:sp>
    <dsp:sp modelId="{E0A18E1C-0240-460B-83E2-9A191CD1E50D}">
      <dsp:nvSpPr>
        <dsp:cNvPr id="0" name=""/>
        <dsp:cNvSpPr/>
      </dsp:nvSpPr>
      <dsp:spPr>
        <a:xfrm>
          <a:off x="633" y="2304259"/>
          <a:ext cx="2758102" cy="1379051"/>
        </a:xfrm>
        <a:prstGeom prst="rect">
          <a:avLst/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b="1" kern="1200" dirty="0"/>
            <a:t>Basit damıtma, </a:t>
          </a:r>
          <a:endParaRPr lang="en-US" sz="4000" kern="1200" dirty="0"/>
        </a:p>
      </dsp:txBody>
      <dsp:txXfrm>
        <a:off x="633" y="2304259"/>
        <a:ext cx="2758102" cy="1379051"/>
      </dsp:txXfrm>
    </dsp:sp>
    <dsp:sp modelId="{9F8D88B7-F114-443E-82A3-E05A6B022711}">
      <dsp:nvSpPr>
        <dsp:cNvPr id="0" name=""/>
        <dsp:cNvSpPr/>
      </dsp:nvSpPr>
      <dsp:spPr>
        <a:xfrm>
          <a:off x="3337936" y="2304259"/>
          <a:ext cx="2758102" cy="1379051"/>
        </a:xfrm>
        <a:prstGeom prst="rect">
          <a:avLst/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b="1" kern="1200" dirty="0"/>
            <a:t>Ani damıtma </a:t>
          </a:r>
          <a:endParaRPr lang="en-US" sz="4000" kern="1200" dirty="0"/>
        </a:p>
      </dsp:txBody>
      <dsp:txXfrm>
        <a:off x="3337936" y="2304259"/>
        <a:ext cx="2758102" cy="1379051"/>
      </dsp:txXfrm>
    </dsp:sp>
    <dsp:sp modelId="{4E0A9024-9598-4E68-BDBA-DF00C03FDB9E}">
      <dsp:nvSpPr>
        <dsp:cNvPr id="0" name=""/>
        <dsp:cNvSpPr/>
      </dsp:nvSpPr>
      <dsp:spPr>
        <a:xfrm>
          <a:off x="6675240" y="2304259"/>
          <a:ext cx="2758102" cy="1379051"/>
        </a:xfrm>
        <a:prstGeom prst="rect">
          <a:avLst/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b="1" kern="1200" dirty="0"/>
            <a:t>Buharla damıtma</a:t>
          </a:r>
          <a:endParaRPr lang="en-US" sz="4000" kern="1200" dirty="0"/>
        </a:p>
      </dsp:txBody>
      <dsp:txXfrm>
        <a:off x="6675240" y="2304259"/>
        <a:ext cx="2758102" cy="13790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3/29/2019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3/29/2019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</a:t>
            </a:r>
            <a:r>
              <a:rPr lang="tr-TR" b="1" dirty="0" err="1"/>
              <a:t>Engineering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Technology</a:t>
            </a:r>
            <a:r>
              <a:rPr lang="tr-TR" b="1" dirty="0"/>
              <a:t> , Zeki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3461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</a:t>
            </a:r>
            <a:r>
              <a:rPr lang="tr-TR" b="1" dirty="0" err="1"/>
              <a:t>Engineering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Technology</a:t>
            </a:r>
            <a:r>
              <a:rPr lang="tr-TR" b="1" dirty="0"/>
              <a:t>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5032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</a:t>
            </a:r>
            <a:r>
              <a:rPr lang="tr-TR" b="1" dirty="0" err="1"/>
              <a:t>Engineering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Technology</a:t>
            </a:r>
            <a:r>
              <a:rPr lang="tr-TR" b="1" dirty="0"/>
              <a:t>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4076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</a:t>
            </a:r>
            <a:r>
              <a:rPr lang="tr-TR" b="1" dirty="0" err="1"/>
              <a:t>Engineering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Technology</a:t>
            </a:r>
            <a:r>
              <a:rPr lang="tr-TR" b="1" dirty="0"/>
              <a:t> , Zeki Berk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5455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</a:t>
            </a:r>
            <a:r>
              <a:rPr lang="tr-TR" b="1" dirty="0" err="1"/>
              <a:t>Engineering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Technology</a:t>
            </a:r>
            <a:r>
              <a:rPr lang="tr-TR" b="1" dirty="0"/>
              <a:t>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8146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</a:t>
            </a:r>
            <a:r>
              <a:rPr lang="tr-TR" b="1" dirty="0" err="1"/>
              <a:t>Engineering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Technology</a:t>
            </a:r>
            <a:r>
              <a:rPr lang="tr-TR" b="1" dirty="0"/>
              <a:t>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00438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</a:t>
            </a:r>
            <a:r>
              <a:rPr lang="tr-TR" b="1" dirty="0" err="1"/>
              <a:t>Engineering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Technology</a:t>
            </a:r>
            <a:r>
              <a:rPr lang="tr-TR" b="1" dirty="0"/>
              <a:t>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879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</a:t>
            </a:r>
            <a:r>
              <a:rPr lang="tr-TR" b="1" dirty="0" err="1"/>
              <a:t>Engineering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Technology</a:t>
            </a:r>
            <a:r>
              <a:rPr lang="tr-TR" b="1" dirty="0"/>
              <a:t>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4915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</a:t>
            </a:r>
            <a:r>
              <a:rPr lang="tr-TR" b="1" dirty="0" err="1"/>
              <a:t>Engineering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Technology</a:t>
            </a:r>
            <a:r>
              <a:rPr lang="tr-TR" b="1" dirty="0"/>
              <a:t>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4807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</a:t>
            </a:r>
            <a:r>
              <a:rPr lang="tr-TR" b="1" dirty="0" err="1"/>
              <a:t>Engineering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Technology</a:t>
            </a:r>
            <a:r>
              <a:rPr lang="tr-TR" b="1" dirty="0"/>
              <a:t>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035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</a:t>
            </a:r>
            <a:r>
              <a:rPr lang="tr-TR" b="1" dirty="0" err="1"/>
              <a:t>Engineering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Technology</a:t>
            </a:r>
            <a:r>
              <a:rPr lang="tr-TR" b="1" dirty="0"/>
              <a:t>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3319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</a:t>
            </a:r>
            <a:r>
              <a:rPr lang="tr-TR" b="1" dirty="0" err="1"/>
              <a:t>Engineering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Technology</a:t>
            </a:r>
            <a:r>
              <a:rPr lang="tr-TR" b="1" dirty="0"/>
              <a:t>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6526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</a:t>
            </a:r>
            <a:r>
              <a:rPr lang="tr-TR" b="1" dirty="0" err="1"/>
              <a:t>Engineering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Technology</a:t>
            </a:r>
            <a:r>
              <a:rPr lang="tr-TR" b="1" dirty="0"/>
              <a:t>  </a:t>
            </a:r>
            <a:r>
              <a:rPr lang="tr-TR" sz="1600" b="1" dirty="0"/>
              <a:t>Örnek 13.2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84248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</a:t>
            </a:r>
            <a:r>
              <a:rPr lang="tr-TR" b="1" dirty="0" err="1"/>
              <a:t>Engineering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Technology</a:t>
            </a:r>
            <a:r>
              <a:rPr lang="tr-TR" b="1" dirty="0"/>
              <a:t>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09150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</a:t>
            </a:r>
            <a:r>
              <a:rPr lang="tr-TR" b="1" dirty="0" err="1"/>
              <a:t>Engineering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Technology</a:t>
            </a:r>
            <a:r>
              <a:rPr lang="tr-TR" b="1" dirty="0"/>
              <a:t>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3258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3/29/2019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3/29/2019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3/29/2019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3/29/2019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3/29/2019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3/29/2019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3/29/2019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3/29/2019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3/29/2019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3/29/2019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GDM 302 </a:t>
            </a:r>
            <a:br>
              <a:rPr lang="tr-TR" sz="4400" dirty="0"/>
            </a:br>
            <a:r>
              <a:rPr lang="tr-TR" sz="4400" dirty="0"/>
              <a:t>Temel İşlemler II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Damıtma II 	 	</a:t>
            </a:r>
            <a:r>
              <a:rPr lang="tr-TR" sz="2800" dirty="0">
                <a:solidFill>
                  <a:srgbClr val="FF0000"/>
                </a:solidFill>
              </a:rPr>
              <a:t>2018-2019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804" y="1498601"/>
            <a:ext cx="3460704" cy="441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53979"/>
            <a:ext cx="10157354" cy="583931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Sürekli olarak </a:t>
            </a:r>
            <a:r>
              <a:rPr lang="tr-TR" sz="2800" b="1" dirty="0">
                <a:solidFill>
                  <a:srgbClr val="00B050"/>
                </a:solidFill>
              </a:rPr>
              <a:t>oluşan buhar</a:t>
            </a:r>
            <a:r>
              <a:rPr lang="tr-TR" sz="2800" b="1" dirty="0"/>
              <a:t>, hazne dışına çekilir ve </a:t>
            </a:r>
            <a:r>
              <a:rPr lang="tr-TR" sz="2800" b="1" dirty="0" err="1">
                <a:solidFill>
                  <a:srgbClr val="00B0F0"/>
                </a:solidFill>
              </a:rPr>
              <a:t>kondenserde</a:t>
            </a:r>
            <a:r>
              <a:rPr lang="tr-TR" sz="2800" b="1" dirty="0"/>
              <a:t> soğutulmak suretiyle </a:t>
            </a:r>
            <a:r>
              <a:rPr lang="tr-TR" sz="2800" b="1" dirty="0">
                <a:solidFill>
                  <a:srgbClr val="FF0000"/>
                </a:solidFill>
              </a:rPr>
              <a:t>yoğunlaştırılır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Elde edilen </a:t>
            </a:r>
            <a:r>
              <a:rPr lang="tr-TR" sz="2800" b="1" dirty="0" err="1"/>
              <a:t>kondensat</a:t>
            </a:r>
            <a:r>
              <a:rPr lang="tr-TR" sz="2800" b="1" dirty="0"/>
              <a:t> (</a:t>
            </a:r>
            <a:r>
              <a:rPr lang="tr-TR" sz="2800" b="1" dirty="0" err="1">
                <a:solidFill>
                  <a:srgbClr val="FF0000"/>
                </a:solidFill>
              </a:rPr>
              <a:t>destilat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damıtık</a:t>
            </a:r>
            <a:r>
              <a:rPr lang="tr-TR" sz="2800" b="1" dirty="0"/>
              <a:t>) kaynama haznesine </a:t>
            </a:r>
            <a:r>
              <a:rPr lang="tr-TR" sz="2800" b="1" dirty="0">
                <a:solidFill>
                  <a:srgbClr val="00B050"/>
                </a:solidFill>
              </a:rPr>
              <a:t>geri dönmez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23684B54-7F7A-4A3F-8BDA-7A5E8C255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151" y="3140968"/>
            <a:ext cx="7231669" cy="346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286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yöntemde işlemin henüz </a:t>
            </a:r>
            <a:r>
              <a:rPr lang="tr-TR" sz="2800" b="1" dirty="0">
                <a:solidFill>
                  <a:srgbClr val="00B050"/>
                </a:solidFill>
              </a:rPr>
              <a:t>başlangıç aşamasında </a:t>
            </a:r>
            <a:r>
              <a:rPr lang="tr-TR" sz="2800" b="1" dirty="0">
                <a:solidFill>
                  <a:srgbClr val="7030A0"/>
                </a:solidFill>
              </a:rPr>
              <a:t>oluşan buhar</a:t>
            </a:r>
            <a:r>
              <a:rPr lang="tr-TR" sz="2800" b="1" dirty="0"/>
              <a:t>, damıtılan sıvıda bulunan </a:t>
            </a:r>
            <a:r>
              <a:rPr lang="tr-TR" sz="2800" b="1" dirty="0">
                <a:solidFill>
                  <a:srgbClr val="FF0000"/>
                </a:solidFill>
              </a:rPr>
              <a:t>en uçucu bileşik </a:t>
            </a:r>
            <a:r>
              <a:rPr lang="tr-TR" sz="2800" b="1" dirty="0"/>
              <a:t>açısından </a:t>
            </a:r>
            <a:r>
              <a:rPr lang="tr-TR" sz="2800" b="1" dirty="0">
                <a:solidFill>
                  <a:srgbClr val="00B0F0"/>
                </a:solidFill>
              </a:rPr>
              <a:t>zengindir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nedenle de </a:t>
            </a:r>
            <a:r>
              <a:rPr lang="tr-TR" sz="2800" b="1" dirty="0">
                <a:solidFill>
                  <a:srgbClr val="00B050"/>
                </a:solidFill>
              </a:rPr>
              <a:t>ilk alınan </a:t>
            </a:r>
            <a:r>
              <a:rPr lang="tr-TR" sz="2800" b="1" dirty="0" err="1">
                <a:solidFill>
                  <a:srgbClr val="FF0000"/>
                </a:solidFill>
              </a:rPr>
              <a:t>destilat</a:t>
            </a:r>
            <a:r>
              <a:rPr lang="tr-TR" sz="2800" b="1" dirty="0"/>
              <a:t> da </a:t>
            </a:r>
            <a:r>
              <a:rPr lang="tr-TR" sz="2800" b="1" dirty="0">
                <a:solidFill>
                  <a:srgbClr val="FF0000"/>
                </a:solidFill>
              </a:rPr>
              <a:t>uçucu bileşikçe </a:t>
            </a:r>
            <a:r>
              <a:rPr lang="tr-TR" sz="2800" b="1" dirty="0"/>
              <a:t>çok </a:t>
            </a:r>
            <a:r>
              <a:rPr lang="tr-TR" sz="2800" b="1" dirty="0">
                <a:solidFill>
                  <a:srgbClr val="FF0000"/>
                </a:solidFill>
              </a:rPr>
              <a:t>zengindir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Ancak daha sonra alınan </a:t>
            </a:r>
            <a:r>
              <a:rPr lang="tr-TR" sz="2800" b="1" dirty="0" err="1"/>
              <a:t>destilatlar</a:t>
            </a:r>
            <a:r>
              <a:rPr lang="tr-TR" sz="2800" b="1" dirty="0"/>
              <a:t> bu açıdan </a:t>
            </a:r>
            <a:r>
              <a:rPr lang="tr-TR" sz="2800" b="1" dirty="0">
                <a:solidFill>
                  <a:srgbClr val="FF0000"/>
                </a:solidFill>
              </a:rPr>
              <a:t>gittikçe fakirleşmekte</a:t>
            </a:r>
            <a:r>
              <a:rPr lang="tr-TR" sz="2800" b="1" dirty="0"/>
              <a:t>dir. </a:t>
            </a:r>
          </a:p>
        </p:txBody>
      </p:sp>
    </p:spTree>
    <p:extLst>
      <p:ext uri="{BB962C8B-B14F-4D97-AF65-F5344CB8AC3E}">
        <p14:creationId xmlns:p14="http://schemas.microsoft.com/office/powerpoint/2010/main" val="118447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açıklamaya göre, damıtma aygıtının kaynatma </a:t>
            </a:r>
            <a:r>
              <a:rPr lang="tr-TR" sz="2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haznesindeki sıvının bileşiminin </a:t>
            </a:r>
            <a:r>
              <a:rPr lang="tr-TR" sz="2800" b="1" dirty="0">
                <a:solidFill>
                  <a:srgbClr val="00B050"/>
                </a:solidFill>
              </a:rPr>
              <a:t>sürekli olarak değiştiği</a:t>
            </a:r>
            <a:r>
              <a:rPr lang="tr-TR" sz="2800" b="1" dirty="0"/>
              <a:t>, uçuculuğu </a:t>
            </a:r>
            <a:r>
              <a:rPr lang="tr-TR" sz="2800" b="1" dirty="0">
                <a:solidFill>
                  <a:srgbClr val="FF0000"/>
                </a:solidFill>
              </a:rPr>
              <a:t>yüksek olan </a:t>
            </a:r>
            <a:r>
              <a:rPr lang="tr-TR" sz="2800" b="1" dirty="0"/>
              <a:t>bileşikçe </a:t>
            </a:r>
            <a:r>
              <a:rPr lang="tr-TR" sz="2800" b="1" dirty="0">
                <a:solidFill>
                  <a:srgbClr val="FF0000"/>
                </a:solidFill>
              </a:rPr>
              <a:t>gittikçe fakirleştiği</a:t>
            </a:r>
            <a:r>
              <a:rPr lang="tr-TR" sz="2800" b="1" dirty="0"/>
              <a:t>, buna karşın uçuculuğu </a:t>
            </a:r>
            <a:r>
              <a:rPr lang="tr-TR" sz="2800" b="1" dirty="0">
                <a:solidFill>
                  <a:srgbClr val="00B0F0"/>
                </a:solidFill>
              </a:rPr>
              <a:t>düşük olan </a:t>
            </a:r>
            <a:r>
              <a:rPr lang="tr-TR" sz="2800" b="1" dirty="0"/>
              <a:t>bileşikçe </a:t>
            </a:r>
            <a:r>
              <a:rPr lang="tr-TR" sz="2800" b="1" dirty="0">
                <a:solidFill>
                  <a:srgbClr val="00B0F0"/>
                </a:solidFill>
              </a:rPr>
              <a:t>gittikçe zenginleştiği </a:t>
            </a:r>
            <a:r>
              <a:rPr lang="tr-TR" sz="2800" b="1" dirty="0"/>
              <a:t>anlaşılmaktadır.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Açıkça görüldüğü gibi bu tür </a:t>
            </a:r>
            <a:r>
              <a:rPr lang="tr-TR" sz="2800" b="1" dirty="0">
                <a:solidFill>
                  <a:srgbClr val="FF0000"/>
                </a:solidFill>
              </a:rPr>
              <a:t>kesik çalışan </a:t>
            </a:r>
            <a:r>
              <a:rPr lang="tr-TR" sz="2800" b="1" dirty="0"/>
              <a:t>bir damıtma sisteminde işlem süresince </a:t>
            </a:r>
            <a:r>
              <a:rPr lang="tr-TR" sz="2800" b="1" dirty="0">
                <a:solidFill>
                  <a:srgbClr val="FF0000"/>
                </a:solidFill>
              </a:rPr>
              <a:t>kararlı bir konuma </a:t>
            </a:r>
            <a:r>
              <a:rPr lang="tr-TR" sz="2800" b="1" dirty="0"/>
              <a:t>ulaşılması söz konusu değildir. </a:t>
            </a:r>
          </a:p>
        </p:txBody>
      </p:sp>
    </p:spTree>
    <p:extLst>
      <p:ext uri="{BB962C8B-B14F-4D97-AF65-F5344CB8AC3E}">
        <p14:creationId xmlns:p14="http://schemas.microsoft.com/office/powerpoint/2010/main" val="341160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Damıtma aygıtının </a:t>
            </a:r>
            <a:r>
              <a:rPr lang="tr-TR" sz="2800" b="1" dirty="0">
                <a:solidFill>
                  <a:srgbClr val="FF0000"/>
                </a:solidFill>
              </a:rPr>
              <a:t>kaynatma haznesine ısı, sabit bir hızla </a:t>
            </a:r>
            <a:r>
              <a:rPr lang="tr-TR" sz="2800" b="1" dirty="0"/>
              <a:t>verildiğinden hazne içindeki sıvının </a:t>
            </a:r>
            <a:r>
              <a:rPr lang="tr-TR" sz="2800" b="1" dirty="0">
                <a:solidFill>
                  <a:srgbClr val="FF0000"/>
                </a:solidFill>
              </a:rPr>
              <a:t>uçucu bileşik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konsantrasyonu azaldıkça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sıvının kaynama derecesi yükselir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yüzden bazı uygulayıcılar damıtmayı, kaynatma haznesinde kalan sıvının, önceden </a:t>
            </a:r>
            <a:r>
              <a:rPr lang="tr-TR" sz="2800" b="1" dirty="0">
                <a:solidFill>
                  <a:srgbClr val="FF0000"/>
                </a:solidFill>
              </a:rPr>
              <a:t>belirlenmiş bir sıcaklığa ulaşana kadar </a:t>
            </a:r>
            <a:r>
              <a:rPr lang="tr-TR" sz="2800" b="1" dirty="0"/>
              <a:t>sürdürüp, bu sıcaklığa erişilince </a:t>
            </a:r>
            <a:r>
              <a:rPr lang="tr-TR" sz="2800" b="1" dirty="0">
                <a:solidFill>
                  <a:srgbClr val="00B0F0"/>
                </a:solidFill>
              </a:rPr>
              <a:t>işleme son vermektedirler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1755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Bununla birlikte, basit damıtma yöntemine uygun, </a:t>
            </a:r>
            <a:r>
              <a:rPr lang="tr-TR" sz="2800" b="1" dirty="0">
                <a:solidFill>
                  <a:srgbClr val="FF0000"/>
                </a:solidFill>
              </a:rPr>
              <a:t>kesik çalışan </a:t>
            </a:r>
            <a:r>
              <a:rPr lang="tr-TR" sz="2800" b="1" dirty="0"/>
              <a:t>bir damıtma sistemini </a:t>
            </a:r>
            <a:r>
              <a:rPr lang="tr-TR" sz="2800" b="1" dirty="0">
                <a:solidFill>
                  <a:srgbClr val="FF0000"/>
                </a:solidFill>
              </a:rPr>
              <a:t>sürekli çalışan </a:t>
            </a:r>
            <a:r>
              <a:rPr lang="tr-TR" sz="2800" b="1" dirty="0"/>
              <a:t>bir sisteme dönüştürme olanağı vardır.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Bunun için</a:t>
            </a:r>
            <a:r>
              <a:rPr lang="tr-TR" sz="2800" b="1" dirty="0"/>
              <a:t>, bir taraftan oluşan buhar çekilip yoğunlaştırılırken, diğer taraftan kaynama haznesi, damıtılacak </a:t>
            </a:r>
            <a:r>
              <a:rPr lang="tr-TR" sz="2800" b="1" dirty="0">
                <a:solidFill>
                  <a:srgbClr val="FF0000"/>
                </a:solidFill>
              </a:rPr>
              <a:t>taze sıvı ile sürekli </a:t>
            </a:r>
            <a:r>
              <a:rPr lang="tr-TR" sz="2800" b="1" dirty="0"/>
              <a:t>ve kararlı olarak beslenmesi 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327686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6489271" cy="64087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durumda damıtıcıyı </a:t>
            </a:r>
            <a:r>
              <a:rPr lang="tr-TR" sz="2800" b="1" dirty="0">
                <a:solidFill>
                  <a:srgbClr val="FF0000"/>
                </a:solidFill>
              </a:rPr>
              <a:t>terk eden buharın </a:t>
            </a:r>
            <a:r>
              <a:rPr lang="tr-TR" sz="2800" b="1" dirty="0"/>
              <a:t>ve kaynama </a:t>
            </a:r>
            <a:r>
              <a:rPr lang="tr-TR" sz="2800" b="1" dirty="0">
                <a:solidFill>
                  <a:srgbClr val="FF0000"/>
                </a:solidFill>
              </a:rPr>
              <a:t>haznesinden uzaklaştırılan </a:t>
            </a:r>
            <a:r>
              <a:rPr lang="tr-TR" sz="2800" b="1" dirty="0"/>
              <a:t>sıvının bileşimi işlem boyunca </a:t>
            </a:r>
            <a:r>
              <a:rPr lang="tr-TR" sz="2800" b="1" dirty="0">
                <a:solidFill>
                  <a:srgbClr val="FF0000"/>
                </a:solidFill>
              </a:rPr>
              <a:t>sabit kalır.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Kontinü</a:t>
            </a:r>
            <a:r>
              <a:rPr lang="tr-TR" sz="2800" b="1" dirty="0"/>
              <a:t> (</a:t>
            </a:r>
            <a:r>
              <a:rPr lang="tr-TR" sz="2800" b="1" dirty="0">
                <a:solidFill>
                  <a:srgbClr val="FF0000"/>
                </a:solidFill>
              </a:rPr>
              <a:t>sürekli</a:t>
            </a:r>
            <a:r>
              <a:rPr lang="tr-TR" sz="2800" b="1" dirty="0"/>
              <a:t>) çalışan, kesikli damıtma sistemi denen bir damıtma düzeneği şekil 6.5'de gösterilmiştir.</a:t>
            </a:r>
          </a:p>
        </p:txBody>
      </p:sp>
      <p:pic>
        <p:nvPicPr>
          <p:cNvPr id="4" name="Conten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548" y="1844824"/>
            <a:ext cx="4567569" cy="410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73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>
                <a:solidFill>
                  <a:srgbClr val="FF0000"/>
                </a:solidFill>
              </a:rPr>
              <a:t>Örnek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67952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Tek aşamalı, </a:t>
            </a:r>
            <a:r>
              <a:rPr lang="tr-TR" sz="2800" b="1" dirty="0">
                <a:solidFill>
                  <a:srgbClr val="00B0F0"/>
                </a:solidFill>
              </a:rPr>
              <a:t>sürekli çalışan </a:t>
            </a:r>
            <a:r>
              <a:rPr lang="tr-TR" sz="2800" b="1" dirty="0"/>
              <a:t>bir damıtma kolonunda %14 (w/w) etil alkol içeren “</a:t>
            </a:r>
            <a:r>
              <a:rPr lang="tr-TR" sz="2800" b="1" dirty="0">
                <a:solidFill>
                  <a:srgbClr val="FF0000"/>
                </a:solidFill>
              </a:rPr>
              <a:t>su-alkol</a:t>
            </a:r>
            <a:r>
              <a:rPr lang="tr-TR" sz="2800" b="1" dirty="0"/>
              <a:t>" karışımı damıtılmak suretiyle </a:t>
            </a:r>
            <a:r>
              <a:rPr lang="tr-TR" sz="2800" b="1" dirty="0">
                <a:solidFill>
                  <a:srgbClr val="00B050"/>
                </a:solidFill>
              </a:rPr>
              <a:t>alkol içeriği yükseltilecektir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Damıtma giren alkol-su karışımının </a:t>
            </a:r>
            <a:r>
              <a:rPr lang="tr-TR" sz="2800" b="1" dirty="0">
                <a:solidFill>
                  <a:srgbClr val="00B0F0"/>
                </a:solidFill>
              </a:rPr>
              <a:t>%25'i buharlaştırılırken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%75'i </a:t>
            </a:r>
            <a:r>
              <a:rPr lang="tr-TR" sz="2800" b="1" dirty="0"/>
              <a:t>sistemi, alkol oranı düşmüş sıvı olarak terk etmektedir. </a:t>
            </a:r>
          </a:p>
        </p:txBody>
      </p:sp>
    </p:spTree>
    <p:extLst>
      <p:ext uri="{BB962C8B-B14F-4D97-AF65-F5344CB8AC3E}">
        <p14:creationId xmlns:p14="http://schemas.microsoft.com/office/powerpoint/2010/main" val="261758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583264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Alkolce zenginleşmiş buhar, kondenserde yoğunlaştırılarak, alkol içeriği yükselmiş sıvı olarak kazanılmaktadır.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Damıtmada </a:t>
            </a:r>
            <a:r>
              <a:rPr lang="tr-TR" sz="2800" b="1" dirty="0">
                <a:solidFill>
                  <a:srgbClr val="00B050"/>
                </a:solidFill>
              </a:rPr>
              <a:t>kaynama 95.5°C'de </a:t>
            </a:r>
            <a:r>
              <a:rPr lang="tr-TR" sz="2800" b="1" dirty="0"/>
              <a:t>gerçekleşmekte ve oluşan </a:t>
            </a:r>
            <a:r>
              <a:rPr lang="tr-TR" sz="2800" b="1" dirty="0">
                <a:solidFill>
                  <a:srgbClr val="FF0000"/>
                </a:solidFill>
              </a:rPr>
              <a:t>buharda</a:t>
            </a:r>
            <a:r>
              <a:rPr lang="tr-TR" sz="2800" b="1" dirty="0"/>
              <a:t> alkolün </a:t>
            </a:r>
            <a:r>
              <a:rPr lang="tr-TR" sz="2800" b="1" dirty="0">
                <a:solidFill>
                  <a:srgbClr val="FF0000"/>
                </a:solidFill>
              </a:rPr>
              <a:t>mol kesri </a:t>
            </a:r>
            <a:r>
              <a:rPr lang="tr-TR" sz="2800" b="1" dirty="0"/>
              <a:t>0.17, </a:t>
            </a:r>
            <a:r>
              <a:rPr lang="tr-TR" sz="2800" b="1" dirty="0">
                <a:solidFill>
                  <a:srgbClr val="00B0F0"/>
                </a:solidFill>
              </a:rPr>
              <a:t>sıvı fazdaki </a:t>
            </a:r>
            <a:r>
              <a:rPr lang="tr-TR" sz="2800" b="1" dirty="0">
                <a:solidFill>
                  <a:srgbClr val="00B050"/>
                </a:solidFill>
              </a:rPr>
              <a:t>mol kesri ise 0.019 </a:t>
            </a:r>
            <a:r>
              <a:rPr lang="tr-TR" sz="2800" b="1" dirty="0"/>
              <a:t>düzeyinde olmak üzere bir denge oluşması varsayalım.</a:t>
            </a:r>
          </a:p>
        </p:txBody>
      </p:sp>
    </p:spTree>
    <p:extLst>
      <p:ext uri="{BB962C8B-B14F-4D97-AF65-F5344CB8AC3E}">
        <p14:creationId xmlns:p14="http://schemas.microsoft.com/office/powerpoint/2010/main" val="136036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160" y="201623"/>
            <a:ext cx="7152739" cy="6427510"/>
          </a:xfrm>
        </p:spPr>
      </p:pic>
      <p:sp>
        <p:nvSpPr>
          <p:cNvPr id="3" name="TextBox 2"/>
          <p:cNvSpPr txBox="1"/>
          <p:nvPr/>
        </p:nvSpPr>
        <p:spPr>
          <a:xfrm>
            <a:off x="981844" y="3573016"/>
            <a:ext cx="259228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tr-TR" dirty="0"/>
              <a:t>Su-alkol</a:t>
            </a:r>
          </a:p>
          <a:p>
            <a:pPr algn="ctr"/>
            <a:r>
              <a:rPr lang="tr-TR" dirty="0"/>
              <a:t>%14 (w/w)Alkol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83644" y="3068576"/>
            <a:ext cx="172819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95,5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86500" y="740239"/>
            <a:ext cx="11225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r-TR" dirty="0">
                <a:solidFill>
                  <a:srgbClr val="00B050"/>
                </a:solidFill>
              </a:rPr>
              <a:t>%25 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58708" y="5517232"/>
            <a:ext cx="106593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r-TR" dirty="0">
                <a:solidFill>
                  <a:srgbClr val="0070C0"/>
                </a:solidFill>
              </a:rPr>
              <a:t>%75 F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83644" y="2123398"/>
            <a:ext cx="19442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r-TR" b="1" dirty="0" err="1">
                <a:solidFill>
                  <a:srgbClr val="00B050"/>
                </a:solidFill>
              </a:rPr>
              <a:t>y</a:t>
            </a:r>
            <a:r>
              <a:rPr lang="tr-TR" b="1" baseline="-25000" dirty="0" err="1">
                <a:solidFill>
                  <a:srgbClr val="00B050"/>
                </a:solidFill>
              </a:rPr>
              <a:t>alkol</a:t>
            </a:r>
            <a:r>
              <a:rPr lang="tr-TR" b="1" dirty="0">
                <a:solidFill>
                  <a:srgbClr val="00B050"/>
                </a:solidFill>
              </a:rPr>
              <a:t> = 0.17 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295A9C4C-37CD-4FC4-BA79-DF2251CC2FFD}"/>
              </a:ext>
            </a:extLst>
          </p:cNvPr>
          <p:cNvSpPr txBox="1"/>
          <p:nvPr/>
        </p:nvSpPr>
        <p:spPr>
          <a:xfrm>
            <a:off x="5683645" y="3573016"/>
            <a:ext cx="232541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r-TR" b="1" dirty="0" err="1">
                <a:solidFill>
                  <a:srgbClr val="0070C0"/>
                </a:solidFill>
              </a:rPr>
              <a:t>X</a:t>
            </a:r>
            <a:r>
              <a:rPr lang="tr-TR" b="1" baseline="-25000" dirty="0" err="1">
                <a:solidFill>
                  <a:srgbClr val="0070C0"/>
                </a:solidFill>
              </a:rPr>
              <a:t>alkol</a:t>
            </a:r>
            <a:r>
              <a:rPr lang="tr-TR" b="1" dirty="0">
                <a:solidFill>
                  <a:srgbClr val="0070C0"/>
                </a:solidFill>
              </a:rPr>
              <a:t> = 0.019 </a:t>
            </a:r>
          </a:p>
        </p:txBody>
      </p:sp>
    </p:spTree>
    <p:extLst>
      <p:ext uri="{BB962C8B-B14F-4D97-AF65-F5344CB8AC3E}">
        <p14:creationId xmlns:p14="http://schemas.microsoft.com/office/powerpoint/2010/main" val="179589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1206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verilere göre, elde edilen üründeki (</a:t>
            </a:r>
            <a:r>
              <a:rPr lang="tr-TR" sz="2800" b="1" dirty="0">
                <a:solidFill>
                  <a:srgbClr val="FF0000"/>
                </a:solidFill>
              </a:rPr>
              <a:t>destilat : damıtık</a:t>
            </a:r>
            <a:r>
              <a:rPr lang="tr-TR" sz="2800" b="1" dirty="0"/>
              <a:t>) </a:t>
            </a:r>
            <a:r>
              <a:rPr lang="tr-TR" sz="2800" b="1" dirty="0">
                <a:solidFill>
                  <a:srgbClr val="00B0F0"/>
                </a:solidFill>
              </a:rPr>
              <a:t>alkol konsantrasyonunu, kütle kesri birimi </a:t>
            </a:r>
            <a:r>
              <a:rPr lang="tr-TR" sz="2800" b="1" dirty="0"/>
              <a:t>ile (</a:t>
            </a:r>
            <a:r>
              <a:rPr lang="tr-TR" sz="2800" b="1" dirty="0">
                <a:solidFill>
                  <a:srgbClr val="00B050"/>
                </a:solidFill>
              </a:rPr>
              <a:t>ağırlık üzerinden</a:t>
            </a:r>
            <a:r>
              <a:rPr lang="tr-TR" sz="2800" b="1" dirty="0"/>
              <a:t>, yüzde) hesaplayınız.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73899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FF0000"/>
                </a:solidFill>
              </a:rPr>
              <a:t>Damıtma Yöntemleri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Tek Aşamalı Damıtma Yöntemleri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8787E9"/>
                </a:solidFill>
              </a:rPr>
              <a:t>Basit damıtma,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B050"/>
                </a:solidFill>
              </a:rPr>
              <a:t>Ani damıtma 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tx2"/>
                </a:solidFill>
              </a:rPr>
              <a:t>Su buharıyla damıtma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tx2"/>
                </a:solidFill>
              </a:rPr>
              <a:t>Çok Aşamalı Damıtma Yöntemi (Ayrımsal damıtma yöntemi) </a:t>
            </a: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7259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id="{C5C77B36-1159-4191-B872-CE6D50896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8819" y="1391100"/>
            <a:ext cx="4471986" cy="37651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F0727BA1-F4D5-4600-87E5-5975A7886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>
                <a:solidFill>
                  <a:srgbClr val="00B050"/>
                </a:solidFill>
              </a:rPr>
              <a:t>Çözüm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75DEB3-3C37-4B79-872E-0C98A51AD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1701800"/>
            <a:ext cx="6417263" cy="447040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Örnekte verilmiş olan </a:t>
            </a:r>
            <a:r>
              <a:rPr lang="tr-TR" sz="2800" b="1" dirty="0">
                <a:solidFill>
                  <a:srgbClr val="00B0F0"/>
                </a:solidFill>
              </a:rPr>
              <a:t>denge koşulları </a:t>
            </a:r>
            <a:r>
              <a:rPr lang="tr-TR" sz="2800" b="1" dirty="0"/>
              <a:t>ile, alkolün </a:t>
            </a:r>
            <a:r>
              <a:rPr lang="tr-TR" sz="2800" b="1" dirty="0" err="1"/>
              <a:t>mol</a:t>
            </a:r>
            <a:r>
              <a:rPr lang="tr-TR" sz="2800" b="1" dirty="0"/>
              <a:t> kesrinin çok düşük olduğu dikkate alınınca, </a:t>
            </a:r>
            <a:r>
              <a:rPr lang="tr-TR" sz="2800" b="1" dirty="0">
                <a:solidFill>
                  <a:srgbClr val="FF0000"/>
                </a:solidFill>
              </a:rPr>
              <a:t>buhar-sıvı </a:t>
            </a:r>
            <a:r>
              <a:rPr lang="tr-TR" sz="2800" b="1" dirty="0"/>
              <a:t>arasındaki </a:t>
            </a:r>
            <a:r>
              <a:rPr lang="tr-TR" sz="2800" b="1" dirty="0">
                <a:solidFill>
                  <a:srgbClr val="FF0000"/>
                </a:solidFill>
              </a:rPr>
              <a:t>denge ilişkisinin </a:t>
            </a:r>
            <a:r>
              <a:rPr lang="tr-TR" sz="2800" b="1" dirty="0" err="1">
                <a:solidFill>
                  <a:srgbClr val="00B050"/>
                </a:solidFill>
              </a:rPr>
              <a:t>linear</a:t>
            </a:r>
            <a:r>
              <a:rPr lang="tr-TR" sz="2800" b="1" dirty="0"/>
              <a:t> olduğu </a:t>
            </a:r>
            <a:r>
              <a:rPr lang="tr-TR" sz="2800" b="1" dirty="0">
                <a:solidFill>
                  <a:srgbClr val="00B050"/>
                </a:solidFill>
              </a:rPr>
              <a:t>varsayımı </a:t>
            </a:r>
            <a:r>
              <a:rPr lang="tr-TR" sz="2800" b="1" dirty="0"/>
              <a:t>ile çözüme yönlenebilir.</a:t>
            </a:r>
          </a:p>
          <a:p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FB7DBAD2-5CC1-4C4C-A021-9176F79AA0EC}"/>
                  </a:ext>
                </a:extLst>
              </p:cNvPr>
              <p:cNvSpPr/>
              <p:nvPr/>
            </p:nvSpPr>
            <p:spPr>
              <a:xfrm>
                <a:off x="8003036" y="4802079"/>
                <a:ext cx="65594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b="1" dirty="0"/>
                  <a:t>1</a:t>
                </a:r>
                <a14:m>
                  <m:oMath xmlns:m="http://schemas.openxmlformats.org/officeDocument/2006/math">
                    <m:r>
                      <a:rPr lang="tr-TR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1" i="1"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FB7DBAD2-5CC1-4C4C-A021-9176F79AA0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3036" y="4802079"/>
                <a:ext cx="655949" cy="461665"/>
              </a:xfrm>
              <a:prstGeom prst="rect">
                <a:avLst/>
              </a:prstGeom>
              <a:blipFill>
                <a:blip r:embed="rId3"/>
                <a:stretch>
                  <a:fillRect l="-14953" t="-10667" r="-1869" b="-30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0C31E55C-4724-4134-A9DB-22ECFED25930}"/>
                  </a:ext>
                </a:extLst>
              </p:cNvPr>
              <p:cNvSpPr/>
              <p:nvPr/>
            </p:nvSpPr>
            <p:spPr>
              <a:xfrm>
                <a:off x="7364720" y="3963785"/>
                <a:ext cx="6383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1" i="1">
                          <a:latin typeface="Cambria Math" panose="02040503050406030204" pitchFamily="18" charset="0"/>
                        </a:rPr>
                        <m:t>𝟏𝟕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0C31E55C-4724-4134-A9DB-22ECFED259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4720" y="3963785"/>
                <a:ext cx="63831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453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404664"/>
                <a:ext cx="5841198" cy="6336704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tr-TR" sz="2800" b="1" dirty="0"/>
                  <a:t>Verilmiş olan denge koşullarından yararlanılarak </a:t>
                </a:r>
                <a:r>
                  <a:rPr lang="tr-TR" sz="2800" b="1" dirty="0" err="1"/>
                  <a:t>X'in</a:t>
                </a:r>
                <a:r>
                  <a:rPr lang="tr-TR" sz="2800" b="1" dirty="0"/>
                  <a:t> y cinsinden değeri hesaplanır.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Denge eğrisi </a:t>
                </a:r>
                <a:r>
                  <a:rPr lang="tr-TR" sz="2800" b="1" dirty="0"/>
                  <a:t>(0-0) , (0,019-0,17) noktalardan geçer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𝐗</m:t>
                          </m:r>
                        </m:num>
                        <m:den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𝐲</m:t>
                          </m:r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𝟎𝟏𝟗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𝟏𝟕</m:t>
                          </m:r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,       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𝐗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𝟎𝟏𝟗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𝟏𝟕</m:t>
                          </m:r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𝐲</m:t>
                      </m:r>
                    </m:oMath>
                  </m:oMathPara>
                </a14:m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404664"/>
                <a:ext cx="5841198" cy="6336704"/>
              </a:xfrm>
              <a:blipFill>
                <a:blip r:embed="rId2"/>
                <a:stretch>
                  <a:fillRect l="-135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Resim 17">
            <a:extLst>
              <a:ext uri="{FF2B5EF4-FFF2-40B4-BE49-F238E27FC236}">
                <a16:creationId xmlns:a16="http://schemas.microsoft.com/office/drawing/2014/main" id="{F99C27BC-EAF0-4A41-BF0E-0F924DF01E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729" r="28729"/>
          <a:stretch/>
        </p:blipFill>
        <p:spPr>
          <a:xfrm>
            <a:off x="6958507" y="1628800"/>
            <a:ext cx="4570564" cy="366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7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Sistemde genel kütle denkliği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F = B+ S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Sisteme giren sıvı kütlesi (F) ile sistemi </a:t>
            </a:r>
            <a:r>
              <a:rPr lang="tr-TR" sz="2800" b="1" dirty="0" err="1"/>
              <a:t>terkeden</a:t>
            </a:r>
            <a:r>
              <a:rPr lang="tr-TR" sz="2800" b="1" dirty="0"/>
              <a:t> sıvı kütlesi (S), buhar kütlesi (B) cinsinden belirlenir.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Bunun için damıtma sistemine giren sıvı kütlesinin (F) %25’nin buhara dönüştüğü, % 75'inin ise sıvı olarak sistemi </a:t>
            </a:r>
            <a:r>
              <a:rPr lang="tr-TR" sz="2800" b="1" dirty="0" err="1"/>
              <a:t>terkettiği</a:t>
            </a:r>
            <a:r>
              <a:rPr lang="tr-TR" sz="2800" b="1" dirty="0"/>
              <a:t> (S) dikkate alınarak aşağıdaki işlemler yapılır. </a:t>
            </a:r>
          </a:p>
        </p:txBody>
      </p:sp>
    </p:spTree>
    <p:extLst>
      <p:ext uri="{BB962C8B-B14F-4D97-AF65-F5344CB8AC3E}">
        <p14:creationId xmlns:p14="http://schemas.microsoft.com/office/powerpoint/2010/main" val="302241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150" y="1340768"/>
            <a:ext cx="5723650" cy="5143319"/>
          </a:xfrm>
        </p:spPr>
      </p:pic>
      <p:sp>
        <p:nvSpPr>
          <p:cNvPr id="3" name="TextBox 2"/>
          <p:cNvSpPr txBox="1"/>
          <p:nvPr/>
        </p:nvSpPr>
        <p:spPr>
          <a:xfrm>
            <a:off x="3955009" y="4293096"/>
            <a:ext cx="259228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tr-TR" dirty="0"/>
              <a:t>Su-alkol</a:t>
            </a:r>
          </a:p>
          <a:p>
            <a:pPr algn="ctr"/>
            <a:r>
              <a:rPr lang="tr-TR" dirty="0"/>
              <a:t>%14 (w/w)Alkol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32281" y="3738180"/>
            <a:ext cx="172819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95,5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13975" y="1425906"/>
            <a:ext cx="19442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r-TR" dirty="0">
                <a:solidFill>
                  <a:srgbClr val="00B050"/>
                </a:solidFill>
              </a:rPr>
              <a:t>%25 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32581" y="5420388"/>
            <a:ext cx="19442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r-TR" dirty="0">
                <a:solidFill>
                  <a:srgbClr val="0070C0"/>
                </a:solidFill>
              </a:rPr>
              <a:t>%75 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65820" y="766283"/>
                <a:ext cx="5546077" cy="19443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>
                          <a:latin typeface="Cambria Math" panose="02040503050406030204" pitchFamily="18" charset="0"/>
                        </a:rPr>
                        <m:t>𝐁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𝐅</m:t>
                          </m:r>
                        </m:num>
                        <m:den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𝐯𝐞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𝐅</m:t>
                      </m:r>
                      <m:r>
                        <a:rPr lang="tr-TR" sz="28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tr-TR" sz="28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𝐁</m:t>
                      </m:r>
                    </m:oMath>
                  </m:oMathPara>
                </a14:m>
                <a:endParaRPr lang="tr-TR" sz="2800" b="1" dirty="0">
                  <a:solidFill>
                    <a:srgbClr val="FF0000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tr-TR" sz="2800" b="1" dirty="0"/>
                  <a:t>S = F - B, S = 4B - B,	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S = 3B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20" y="766283"/>
                <a:ext cx="5546077" cy="1944378"/>
              </a:xfrm>
              <a:prstGeom prst="rect">
                <a:avLst/>
              </a:prstGeom>
              <a:blipFill>
                <a:blip r:embed="rId3"/>
                <a:stretch>
                  <a:fillRect b="-376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ight Arrow 10"/>
          <p:cNvSpPr/>
          <p:nvPr/>
        </p:nvSpPr>
        <p:spPr>
          <a:xfrm>
            <a:off x="4438228" y="2204864"/>
            <a:ext cx="36004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7539114" y="2941493"/>
            <a:ext cx="194421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r-TR" dirty="0" err="1">
                <a:solidFill>
                  <a:srgbClr val="00B050"/>
                </a:solidFill>
              </a:rPr>
              <a:t>y</a:t>
            </a:r>
            <a:r>
              <a:rPr lang="tr-TR" baseline="-25000" dirty="0" err="1">
                <a:solidFill>
                  <a:srgbClr val="00B050"/>
                </a:solidFill>
              </a:rPr>
              <a:t>alkol</a:t>
            </a:r>
            <a:r>
              <a:rPr lang="tr-TR" dirty="0">
                <a:solidFill>
                  <a:srgbClr val="00B050"/>
                </a:solidFill>
              </a:rPr>
              <a:t> = 0.17 </a:t>
            </a:r>
          </a:p>
          <a:p>
            <a:r>
              <a:rPr lang="tr-TR" dirty="0" err="1">
                <a:solidFill>
                  <a:srgbClr val="0070C0"/>
                </a:solidFill>
              </a:rPr>
              <a:t>X</a:t>
            </a:r>
            <a:r>
              <a:rPr lang="tr-TR" baseline="-25000" dirty="0" err="1">
                <a:solidFill>
                  <a:srgbClr val="0070C0"/>
                </a:solidFill>
              </a:rPr>
              <a:t>alkol</a:t>
            </a:r>
            <a:r>
              <a:rPr lang="tr-TR" dirty="0">
                <a:solidFill>
                  <a:srgbClr val="0070C0"/>
                </a:solidFill>
              </a:rPr>
              <a:t> = 0.019 </a:t>
            </a:r>
          </a:p>
        </p:txBody>
      </p:sp>
    </p:spTree>
    <p:extLst>
      <p:ext uri="{BB962C8B-B14F-4D97-AF65-F5344CB8AC3E}">
        <p14:creationId xmlns:p14="http://schemas.microsoft.com/office/powerpoint/2010/main" val="299455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Sisteme giren sıvıdaki </a:t>
            </a:r>
            <a:r>
              <a:rPr lang="tr-TR" sz="2800" b="1" dirty="0">
                <a:solidFill>
                  <a:srgbClr val="FF0000"/>
                </a:solidFill>
              </a:rPr>
              <a:t>alkol konsantrasyonu </a:t>
            </a:r>
            <a:r>
              <a:rPr lang="tr-TR" sz="2800" b="1" dirty="0">
                <a:solidFill>
                  <a:srgbClr val="FFC000"/>
                </a:solidFill>
              </a:rPr>
              <a:t>X</a:t>
            </a:r>
            <a:r>
              <a:rPr lang="tr-TR" sz="2800" b="1" baseline="-25000" dirty="0">
                <a:solidFill>
                  <a:srgbClr val="FFC000"/>
                </a:solidFill>
              </a:rPr>
              <a:t>F</a:t>
            </a:r>
            <a:r>
              <a:rPr lang="tr-TR" sz="2800" b="1" dirty="0"/>
              <a:t> ile, sistemi </a:t>
            </a:r>
            <a:r>
              <a:rPr lang="tr-TR" sz="2800" b="1" dirty="0" err="1"/>
              <a:t>terkeden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92D050"/>
                </a:solidFill>
              </a:rPr>
              <a:t>sıvıdaki </a:t>
            </a:r>
            <a:r>
              <a:rPr lang="tr-TR" sz="2800" b="1" dirty="0"/>
              <a:t>alkol konsantrasyonu </a:t>
            </a:r>
            <a:r>
              <a:rPr lang="tr-TR" sz="2800" b="1" dirty="0">
                <a:solidFill>
                  <a:srgbClr val="92D050"/>
                </a:solidFill>
              </a:rPr>
              <a:t>X</a:t>
            </a:r>
            <a:r>
              <a:rPr lang="tr-TR" sz="2800" b="1" dirty="0"/>
              <a:t> ile, ve sistemi </a:t>
            </a:r>
            <a:r>
              <a:rPr lang="tr-TR" sz="2800" b="1" dirty="0" err="1"/>
              <a:t>terkeden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F0"/>
                </a:solidFill>
              </a:rPr>
              <a:t>buhardaki</a:t>
            </a:r>
            <a:r>
              <a:rPr lang="tr-TR" sz="2800" b="1" dirty="0"/>
              <a:t> alkol konsantrasyonu </a:t>
            </a:r>
            <a:r>
              <a:rPr lang="tr-TR" sz="2800" b="1" dirty="0">
                <a:solidFill>
                  <a:srgbClr val="00B0F0"/>
                </a:solidFill>
              </a:rPr>
              <a:t>y</a:t>
            </a:r>
            <a:r>
              <a:rPr lang="tr-TR" sz="2800" b="1" dirty="0"/>
              <a:t> ile simgelenirse, </a:t>
            </a:r>
            <a:r>
              <a:rPr lang="tr-TR" sz="2800" b="1" dirty="0">
                <a:solidFill>
                  <a:srgbClr val="FF0000"/>
                </a:solidFill>
              </a:rPr>
              <a:t>alkole</a:t>
            </a:r>
            <a:r>
              <a:rPr lang="tr-TR" sz="2800" b="1" dirty="0"/>
              <a:t> dayalı </a:t>
            </a:r>
            <a:r>
              <a:rPr lang="tr-TR" sz="2800" b="1" dirty="0">
                <a:solidFill>
                  <a:srgbClr val="FF0000"/>
                </a:solidFill>
              </a:rPr>
              <a:t>kütle denkliği </a:t>
            </a:r>
            <a:r>
              <a:rPr lang="tr-TR" sz="2800" b="1" dirty="0"/>
              <a:t>(a) eşitliği ile tanımlanabilir.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800" b="1" dirty="0"/>
              <a:t>F (X</a:t>
            </a:r>
            <a:r>
              <a:rPr lang="en-US" sz="2800" b="1" baseline="-25000" dirty="0"/>
              <a:t>F</a:t>
            </a:r>
            <a:r>
              <a:rPr lang="en-US" sz="2800" b="1" dirty="0"/>
              <a:t>) = S (X) + B (y) 		(a) 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600" b="1" dirty="0"/>
          </a:p>
        </p:txBody>
      </p:sp>
    </p:spTree>
    <p:extLst>
      <p:ext uri="{BB962C8B-B14F-4D97-AF65-F5344CB8AC3E}">
        <p14:creationId xmlns:p14="http://schemas.microsoft.com/office/powerpoint/2010/main" val="335446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04867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F ve S'nin, yukarıda hesaplanmış olan B cinsinden değerleri,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(</a:t>
            </a:r>
            <a:r>
              <a:rPr lang="tr-TR" sz="2800" b="1" dirty="0">
                <a:solidFill>
                  <a:srgbClr val="00B0F0"/>
                </a:solidFill>
              </a:rPr>
              <a:t>F = 4B</a:t>
            </a:r>
            <a:r>
              <a:rPr lang="tr-TR" sz="2800" b="1" dirty="0"/>
              <a:t>., ve </a:t>
            </a:r>
            <a:r>
              <a:rPr lang="tr-TR" sz="2800" b="1" dirty="0">
                <a:solidFill>
                  <a:srgbClr val="00B050"/>
                </a:solidFill>
              </a:rPr>
              <a:t>S = 3B</a:t>
            </a:r>
            <a:r>
              <a:rPr lang="tr-TR" sz="2800" b="1" dirty="0"/>
              <a:t>), (a) eşitliğine yerleştirilerek (b) eşitliği türetilir.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4B (X</a:t>
            </a:r>
            <a:r>
              <a:rPr lang="tr-TR" sz="2800" b="1" baseline="-25000" dirty="0"/>
              <a:t>F</a:t>
            </a:r>
            <a:r>
              <a:rPr lang="tr-TR" sz="2800" b="1" dirty="0"/>
              <a:t>) = 3B (X) + B (y)		 (b)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(b) eşitliğindeki bütün terimler "B" 'ye bölünerek sistemin çalışmasını tanımlayan eşitlik sadeleştirilir ve böylece (c) eşitliği elde edilir.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4 X</a:t>
            </a:r>
            <a:r>
              <a:rPr lang="tr-TR" sz="2800" b="1" baseline="-25000" dirty="0"/>
              <a:t>F</a:t>
            </a:r>
            <a:r>
              <a:rPr lang="tr-TR" sz="2800" b="1" dirty="0"/>
              <a:t> = 3 X + y 			(c)</a:t>
            </a:r>
          </a:p>
        </p:txBody>
      </p:sp>
    </p:spTree>
    <p:extLst>
      <p:ext uri="{BB962C8B-B14F-4D97-AF65-F5344CB8AC3E}">
        <p14:creationId xmlns:p14="http://schemas.microsoft.com/office/powerpoint/2010/main" val="208106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Sisteme giren karışımın alkol konsantrasyonu, </a:t>
            </a:r>
            <a:r>
              <a:rPr lang="tr-TR" sz="2800" b="1" dirty="0">
                <a:solidFill>
                  <a:srgbClr val="FF0000"/>
                </a:solidFill>
              </a:rPr>
              <a:t>kütle kesri birimi </a:t>
            </a:r>
            <a:r>
              <a:rPr lang="tr-TR" sz="2800" b="1" dirty="0"/>
              <a:t>ile % 14 olarak verilmişti.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birimin, denge verilerindeki birimle (</a:t>
            </a:r>
            <a:r>
              <a:rPr lang="tr-TR" sz="2800" b="1" dirty="0">
                <a:solidFill>
                  <a:srgbClr val="FF0000"/>
                </a:solidFill>
              </a:rPr>
              <a:t>Mol kesri</a:t>
            </a:r>
            <a:r>
              <a:rPr lang="tr-TR" sz="2800" b="1" dirty="0"/>
              <a:t>) aynı olması gerektiğinden, % 14 değerinin mol kesri cinsinden (X</a:t>
            </a:r>
            <a:r>
              <a:rPr lang="tr-TR" sz="2800" b="1" baseline="-25000" dirty="0"/>
              <a:t>F</a:t>
            </a:r>
            <a:r>
              <a:rPr lang="tr-TR" sz="2800" b="1" dirty="0"/>
              <a:t>) belirtilmesi zorunludur.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dönüşüm aşağıdaki gibi gerçekleştirilir.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52B9837D-DB2F-4CAB-987D-9CCAB709D045}"/>
                  </a:ext>
                </a:extLst>
              </p:cNvPr>
              <p:cNvSpPr/>
              <p:nvPr/>
            </p:nvSpPr>
            <p:spPr>
              <a:xfrm>
                <a:off x="1593912" y="3933056"/>
                <a:ext cx="9001000" cy="20337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  <m:sub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𝐀</m:t>
                          </m:r>
                        </m:sub>
                      </m:sSub>
                      <m:r>
                        <a:rPr lang="tr-TR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</m:sub>
                          </m:s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</m:den>
                      </m:f>
                      <m:r>
                        <a:rPr lang="tr-TR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b="1">
                                      <a:latin typeface="Cambria Math" panose="02040503050406030204" pitchFamily="18" charset="0"/>
                                    </a:rPr>
                                    <m:t>𝐦</m:t>
                                  </m:r>
                                </m:e>
                                <m:sub>
                                  <m:r>
                                    <a:rPr lang="tr-TR" b="1">
                                      <a:latin typeface="Cambria Math" panose="02040503050406030204" pitchFamily="18" charset="0"/>
                                    </a:rPr>
                                    <m:t>𝐀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b="1">
                                      <a:latin typeface="Cambria Math" panose="02040503050406030204" pitchFamily="18" charset="0"/>
                                    </a:rPr>
                                    <m:t>𝐌</m:t>
                                  </m:r>
                                </m:e>
                                <m:sub>
                                  <m:r>
                                    <a:rPr lang="tr-TR" b="1">
                                      <a:latin typeface="Cambria Math" panose="02040503050406030204" pitchFamily="18" charset="0"/>
                                    </a:rPr>
                                    <m:t>𝐀</m:t>
                                  </m:r>
                                </m:sub>
                              </m:sSub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b="1">
                                      <a:latin typeface="Cambria Math" panose="02040503050406030204" pitchFamily="18" charset="0"/>
                                    </a:rPr>
                                    <m:t>𝐦</m:t>
                                  </m:r>
                                </m:e>
                                <m:sub>
                                  <m:r>
                                    <a:rPr lang="tr-TR" b="1">
                                      <a:latin typeface="Cambria Math" panose="02040503050406030204" pitchFamily="18" charset="0"/>
                                    </a:rPr>
                                    <m:t>𝐀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b="1">
                                      <a:latin typeface="Cambria Math" panose="02040503050406030204" pitchFamily="18" charset="0"/>
                                    </a:rPr>
                                    <m:t>𝐌</m:t>
                                  </m:r>
                                </m:e>
                                <m:sub>
                                  <m:r>
                                    <a:rPr lang="tr-TR" b="1">
                                      <a:latin typeface="Cambria Math" panose="02040503050406030204" pitchFamily="18" charset="0"/>
                                    </a:rPr>
                                    <m:t>𝐀</m:t>
                                  </m:r>
                                </m:sub>
                              </m:sSub>
                            </m:den>
                          </m:f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b="1">
                                      <a:latin typeface="Cambria Math" panose="02040503050406030204" pitchFamily="18" charset="0"/>
                                    </a:rPr>
                                    <m:t>𝐦</m:t>
                                  </m:r>
                                </m:e>
                                <m:sub>
                                  <m:r>
                                    <a:rPr lang="tr-TR" b="1">
                                      <a:latin typeface="Cambria Math" panose="02040503050406030204" pitchFamily="18" charset="0"/>
                                    </a:rPr>
                                    <m:t>𝐁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b="1">
                                      <a:latin typeface="Cambria Math" panose="02040503050406030204" pitchFamily="18" charset="0"/>
                                    </a:rPr>
                                    <m:t>𝐌</m:t>
                                  </m:r>
                                </m:e>
                                <m:sub>
                                  <m:r>
                                    <a:rPr lang="tr-TR" b="1">
                                      <a:latin typeface="Cambria Math" panose="02040503050406030204" pitchFamily="18" charset="0"/>
                                    </a:rPr>
                                    <m:t>𝐁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  <m:r>
                        <a:rPr lang="tr-TR" b="1" i="1">
                          <a:latin typeface="Cambria Math" panose="02040503050406030204" pitchFamily="18" charset="0"/>
                        </a:rPr>
                        <m:t>                          </m:t>
                      </m:r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  <m:sub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𝐅</m:t>
                          </m:r>
                        </m:sub>
                      </m:sSub>
                      <m:r>
                        <a:rPr lang="tr-TR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𝟏𝟒</m:t>
                              </m:r>
                            </m:num>
                            <m:den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𝟒𝟔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𝟏𝟒</m:t>
                              </m:r>
                            </m:num>
                            <m:den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𝟒𝟔</m:t>
                              </m:r>
                            </m:den>
                          </m:f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𝟖𝟔</m:t>
                              </m:r>
                            </m:num>
                            <m:den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𝟏𝟖</m:t>
                              </m:r>
                            </m:den>
                          </m:f>
                        </m:den>
                      </m:f>
                      <m:r>
                        <a:rPr lang="tr-TR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𝟎𝟔</m:t>
                      </m:r>
                    </m:oMath>
                  </m:oMathPara>
                </a14:m>
                <a:endParaRPr lang="tr-TR" b="1" dirty="0"/>
              </a:p>
            </p:txBody>
          </p:sp>
        </mc:Choice>
        <mc:Fallback xmlns="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52B9837D-DB2F-4CAB-987D-9CCAB709D0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912" y="3933056"/>
                <a:ext cx="9001000" cy="20337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062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548680"/>
            <a:ext cx="5841198" cy="57606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Hesaplanmış olan X</a:t>
            </a:r>
            <a:r>
              <a:rPr lang="tr-TR" sz="2800" b="1" baseline="-25000" dirty="0"/>
              <a:t>F</a:t>
            </a:r>
            <a:r>
              <a:rPr lang="tr-TR" sz="2800" b="1" dirty="0"/>
              <a:t> = 0.06 değeri, (c) eşitliğine yerleştirilerek (d) eşitliği elde edilir.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4 X</a:t>
            </a:r>
            <a:r>
              <a:rPr lang="tr-TR" sz="2800" b="1" baseline="-25000" dirty="0"/>
              <a:t>F </a:t>
            </a:r>
            <a:r>
              <a:rPr lang="tr-TR" sz="2800" b="1" dirty="0"/>
              <a:t>= 3 X + y 			(c)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0.24 = 3 X + y 			 (d)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>
                <a:solidFill>
                  <a:srgbClr val="00B050"/>
                </a:solidFill>
              </a:rPr>
              <a:t>y = 0.24 - 3 X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96FBAA6F-E77C-4CBF-9891-2B15AE73DE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68" r="16261"/>
          <a:stretch/>
        </p:blipFill>
        <p:spPr>
          <a:xfrm>
            <a:off x="6954589" y="1289942"/>
            <a:ext cx="4756447" cy="384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14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548680"/>
                <a:ext cx="10157354" cy="5760640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0.24 = 3 X + y 			 (d)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tr-TR" sz="2800" b="1" dirty="0"/>
                  <a:t>X'in y cinsinden saptanan değeri (d) eşitliğine yerleştirilir ve eşitlik y için çözülür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r>
                      <a:rPr lang="tr-TR" sz="28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tr-TR" sz="28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2800" b="1" i="1">
                        <a:latin typeface="Cambria Math" panose="02040503050406030204" pitchFamily="18" charset="0"/>
                      </a:rPr>
                      <m:t>𝟐𝟒</m:t>
                    </m:r>
                    <m:r>
                      <a:rPr lang="tr-TR" sz="28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𝟎𝟏𝟗</m:t>
                        </m:r>
                      </m:num>
                      <m:den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𝐲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+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𝐲</m:t>
                    </m:r>
                  </m:oMath>
                </a14:m>
                <a:r>
                  <a:rPr lang="tr-TR" sz="2800" b="1" dirty="0"/>
                  <a:t> 		y = 0.1797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548680"/>
                <a:ext cx="10157354" cy="5760640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Arrow 1">
            <a:extLst>
              <a:ext uri="{FF2B5EF4-FFF2-40B4-BE49-F238E27FC236}">
                <a16:creationId xmlns:a16="http://schemas.microsoft.com/office/drawing/2014/main" id="{C5AA8C3E-75F3-4EDE-8501-DC3CFB945703}"/>
              </a:ext>
            </a:extLst>
          </p:cNvPr>
          <p:cNvSpPr/>
          <p:nvPr/>
        </p:nvSpPr>
        <p:spPr>
          <a:xfrm>
            <a:off x="6253418" y="3110988"/>
            <a:ext cx="122413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894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32656"/>
                <a:ext cx="10157354" cy="6408712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tr-TR" sz="2800" b="1" dirty="0"/>
                  <a:t>Bu sonuca göre elde edilen damıtıkta etil alkolün mol kesri, % 17.97 </a:t>
                </a:r>
                <a:r>
                  <a:rPr lang="tr-TR" sz="2800" b="1" dirty="0" err="1"/>
                  <a:t>dir</a:t>
                </a:r>
                <a:r>
                  <a:rPr lang="tr-TR" sz="2800" b="1" dirty="0"/>
                  <a:t>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tr-TR" sz="2800" b="1" dirty="0"/>
                  <a:t>Alkol konsantrasyonu kütle kesri olarak aşağıdaki yolla hesaplanır.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𝟏𝟕𝟗𝟕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num>
                            <m:den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𝟒𝟔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num>
                            <m:den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𝟒𝟔</m:t>
                              </m:r>
                            </m:den>
                          </m:f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num>
                            <m:den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𝟏𝟖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r>
                  <a:rPr lang="tr-TR" sz="2800" b="1" dirty="0"/>
                  <a:t>m = 0.36 , % 36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32656"/>
                <a:ext cx="10157354" cy="6408712"/>
              </a:xfrm>
              <a:blipFill>
                <a:blip r:embed="rId2"/>
                <a:stretch>
                  <a:fillRect l="-780" r="-54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987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375703905"/>
              </p:ext>
            </p:extLst>
          </p:nvPr>
        </p:nvGraphicFramePr>
        <p:xfrm>
          <a:off x="1117308" y="1124744"/>
          <a:ext cx="10305695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018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600" b="1" dirty="0">
                <a:solidFill>
                  <a:srgbClr val="00B050"/>
                </a:solidFill>
              </a:rPr>
              <a:t>Ani damıtma </a:t>
            </a:r>
            <a:endParaRPr lang="tr-TR" sz="3600" dirty="0">
              <a:solidFill>
                <a:srgbClr val="00B05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895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Ani damıtma </a:t>
            </a:r>
            <a:r>
              <a:rPr lang="tr-TR" sz="2800" b="1" dirty="0"/>
              <a:t>(</a:t>
            </a:r>
            <a:r>
              <a:rPr lang="en-US" sz="2800" b="1" dirty="0">
                <a:solidFill>
                  <a:srgbClr val="00B0F0"/>
                </a:solidFill>
              </a:rPr>
              <a:t>flash distillation</a:t>
            </a:r>
            <a:r>
              <a:rPr lang="tr-TR" sz="2800" b="1" dirty="0"/>
              <a:t>), </a:t>
            </a:r>
            <a:r>
              <a:rPr lang="tr-TR" sz="2800" b="1" dirty="0">
                <a:solidFill>
                  <a:srgbClr val="FF0000"/>
                </a:solidFill>
              </a:rPr>
              <a:t>kapalı damıtma </a:t>
            </a:r>
            <a:r>
              <a:rPr lang="tr-TR" sz="2800" b="1" dirty="0"/>
              <a:t>(</a:t>
            </a:r>
            <a:r>
              <a:rPr lang="en-US" sz="2800" b="1" dirty="0"/>
              <a:t>closed distillation</a:t>
            </a:r>
            <a:r>
              <a:rPr lang="tr-TR" sz="2800" b="1" dirty="0"/>
              <a:t>) veya </a:t>
            </a:r>
            <a:r>
              <a:rPr lang="tr-TR" sz="2800" b="1" dirty="0">
                <a:solidFill>
                  <a:srgbClr val="00B050"/>
                </a:solidFill>
              </a:rPr>
              <a:t>dengelemeli damıtma </a:t>
            </a:r>
            <a:r>
              <a:rPr lang="tr-TR" sz="2800" b="1" dirty="0"/>
              <a:t>(</a:t>
            </a:r>
            <a:r>
              <a:rPr lang="en-US" sz="2800" b="1" dirty="0"/>
              <a:t>equilibrium distillation</a:t>
            </a:r>
            <a:r>
              <a:rPr lang="tr-TR" sz="2800" b="1" dirty="0"/>
              <a:t>) gibi farklı isimlerle anılan bu damıtma uygulamasında da, damıtma </a:t>
            </a:r>
            <a:r>
              <a:rPr lang="tr-TR" sz="2800" b="1" dirty="0">
                <a:solidFill>
                  <a:srgbClr val="7030A0"/>
                </a:solidFill>
              </a:rPr>
              <a:t>tek aşamada </a:t>
            </a:r>
            <a:r>
              <a:rPr lang="tr-TR" sz="2800" b="1" dirty="0"/>
              <a:t>gerçekleşmektedir. </a:t>
            </a:r>
          </a:p>
        </p:txBody>
      </p:sp>
    </p:spTree>
    <p:extLst>
      <p:ext uri="{BB962C8B-B14F-4D97-AF65-F5344CB8AC3E}">
        <p14:creationId xmlns:p14="http://schemas.microsoft.com/office/powerpoint/2010/main" val="322754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59046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Damıtılan </a:t>
            </a:r>
            <a:r>
              <a:rPr lang="tr-TR" sz="2800" b="1" dirty="0">
                <a:solidFill>
                  <a:srgbClr val="FF0000"/>
                </a:solidFill>
              </a:rPr>
              <a:t>sıvının kısmen buharlaştırılmasıyla </a:t>
            </a:r>
            <a:r>
              <a:rPr lang="tr-TR" sz="2800" b="1" dirty="0"/>
              <a:t>oluşan buharın geride kalan sıvı ile temasına olanak verilerek </a:t>
            </a:r>
            <a:r>
              <a:rPr lang="tr-TR" sz="2800" b="1" dirty="0">
                <a:solidFill>
                  <a:srgbClr val="00B050"/>
                </a:solidFill>
              </a:rPr>
              <a:t>dengeye ulaşması beklenir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Denge gerçekleşince buhar ayrılır ve soğutularak yoğunlaştırılır.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işlem </a:t>
            </a:r>
            <a:r>
              <a:rPr lang="tr-TR" sz="2800" b="1" dirty="0">
                <a:solidFill>
                  <a:srgbClr val="FF0000"/>
                </a:solidFill>
              </a:rPr>
              <a:t>kesikli</a:t>
            </a:r>
            <a:r>
              <a:rPr lang="tr-TR" sz="2800" b="1" dirty="0"/>
              <a:t> veya </a:t>
            </a:r>
            <a:r>
              <a:rPr lang="tr-TR" sz="2800" b="1" dirty="0">
                <a:solidFill>
                  <a:srgbClr val="7030A0"/>
                </a:solidFill>
              </a:rPr>
              <a:t>sürekli </a:t>
            </a:r>
            <a:r>
              <a:rPr lang="tr-TR" sz="2800" b="1" dirty="0"/>
              <a:t>olarak yürütülebilir.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sv-SE" sz="2800" b="1" dirty="0"/>
              <a:t>Sürekli ani damıtma, en basit damıtma yöntemlerinden biridir.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00750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583264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Gıda endüstrisinde; temel olarak, </a:t>
            </a:r>
            <a:r>
              <a:rPr lang="tr-TR" sz="2800" b="1" dirty="0">
                <a:solidFill>
                  <a:srgbClr val="00B050"/>
                </a:solidFill>
              </a:rPr>
              <a:t>meyve sularından </a:t>
            </a:r>
            <a:r>
              <a:rPr lang="tr-TR" sz="2800" b="1" dirty="0"/>
              <a:t>birincil olarak </a:t>
            </a:r>
            <a:r>
              <a:rPr lang="tr-TR" sz="2800" b="1" dirty="0">
                <a:solidFill>
                  <a:srgbClr val="7030A0"/>
                </a:solidFill>
              </a:rPr>
              <a:t>aromanın geri kazanılması </a:t>
            </a:r>
            <a:r>
              <a:rPr lang="tr-TR" sz="2800" b="1" dirty="0"/>
              <a:t>veya </a:t>
            </a:r>
            <a:r>
              <a:rPr lang="tr-TR" sz="2800" b="1" dirty="0">
                <a:solidFill>
                  <a:srgbClr val="00B0F0"/>
                </a:solidFill>
              </a:rPr>
              <a:t>koku giderme </a:t>
            </a:r>
            <a:r>
              <a:rPr lang="tr-TR" sz="2800" b="1" dirty="0"/>
              <a:t>işlemi için kullanılır.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Ancak ani damıtma işlemi, genellikle sıvının bir </a:t>
            </a:r>
            <a:r>
              <a:rPr lang="tr-TR" sz="2800" b="1" dirty="0">
                <a:solidFill>
                  <a:srgbClr val="FF0000"/>
                </a:solidFill>
              </a:rPr>
              <a:t>ısı değiştiricide </a:t>
            </a:r>
            <a:r>
              <a:rPr lang="tr-TR" sz="2800" b="1" dirty="0">
                <a:solidFill>
                  <a:srgbClr val="00B0F0"/>
                </a:solidFill>
              </a:rPr>
              <a:t>kaynama noktasına kadar </a:t>
            </a:r>
            <a:r>
              <a:rPr lang="tr-TR" sz="2800" b="1" dirty="0"/>
              <a:t>ısıtıldıktan sonra bir </a:t>
            </a:r>
            <a:r>
              <a:rPr lang="tr-TR" sz="2800" b="1" dirty="0">
                <a:solidFill>
                  <a:srgbClr val="00B050"/>
                </a:solidFill>
              </a:rPr>
              <a:t>tanka boşaltılarak </a:t>
            </a:r>
            <a:r>
              <a:rPr lang="tr-TR" sz="2800" b="1" dirty="0"/>
              <a:t>genişlemesinin sağlanması şeklinde uygulanmaktadır.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Genişleme tankı, </a:t>
            </a:r>
            <a:r>
              <a:rPr lang="tr-TR" sz="2800" b="1" dirty="0">
                <a:solidFill>
                  <a:srgbClr val="7030A0"/>
                </a:solidFill>
              </a:rPr>
              <a:t>düşük basınç altında </a:t>
            </a:r>
            <a:r>
              <a:rPr lang="tr-TR" sz="2800" b="1" dirty="0"/>
              <a:t>olduğundan buharlaşma, </a:t>
            </a:r>
            <a:r>
              <a:rPr lang="tr-TR" sz="2800" b="1" dirty="0">
                <a:solidFill>
                  <a:srgbClr val="FF0000"/>
                </a:solidFill>
              </a:rPr>
              <a:t>adyabatik</a:t>
            </a:r>
            <a:r>
              <a:rPr lang="tr-TR" sz="2800" b="1" dirty="0"/>
              <a:t> olarak gerçekleşir. </a:t>
            </a:r>
          </a:p>
        </p:txBody>
      </p:sp>
    </p:spTree>
    <p:extLst>
      <p:ext uri="{BB962C8B-B14F-4D97-AF65-F5344CB8AC3E}">
        <p14:creationId xmlns:p14="http://schemas.microsoft.com/office/powerpoint/2010/main" val="355587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620688"/>
            <a:ext cx="3968991" cy="6120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Şekil 6.6'da bir "ikili-karışımın" </a:t>
            </a:r>
            <a:r>
              <a:rPr lang="tr-TR" sz="2800" b="1" dirty="0">
                <a:solidFill>
                  <a:srgbClr val="00B0F0"/>
                </a:solidFill>
              </a:rPr>
              <a:t>ani damıtılma</a:t>
            </a:r>
            <a:r>
              <a:rPr lang="tr-TR" sz="2800" b="1" dirty="0"/>
              <a:t> işlemi şematik olarak gösterilmiştir.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390" y="1473200"/>
            <a:ext cx="6663644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07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38884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309" y="260648"/>
            <a:ext cx="10172636" cy="6336704"/>
          </a:xfrm>
          <a:prstGeom prst="rect">
            <a:avLst/>
          </a:prstGeom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4BE0AC4B-0952-4471-A621-D7E63FFA7B87}"/>
              </a:ext>
            </a:extLst>
          </p:cNvPr>
          <p:cNvSpPr/>
          <p:nvPr/>
        </p:nvSpPr>
        <p:spPr>
          <a:xfrm>
            <a:off x="7174529" y="3807172"/>
            <a:ext cx="3240359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2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Adyabatik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sistem</a:t>
            </a:r>
            <a:endParaRPr lang="tr-TR" sz="2800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947BF20E-4AF4-4D0F-A652-660285A1AAA1}"/>
              </a:ext>
            </a:extLst>
          </p:cNvPr>
          <p:cNvSpPr/>
          <p:nvPr/>
        </p:nvSpPr>
        <p:spPr>
          <a:xfrm>
            <a:off x="2133972" y="3807172"/>
            <a:ext cx="273630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İzole sistem</a:t>
            </a:r>
            <a:endParaRPr lang="tr-TR" sz="2800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B34D525E-490D-404B-8BA3-6091E0CD4CF0}"/>
              </a:ext>
            </a:extLst>
          </p:cNvPr>
          <p:cNvSpPr/>
          <p:nvPr/>
        </p:nvSpPr>
        <p:spPr>
          <a:xfrm>
            <a:off x="7426559" y="275568"/>
            <a:ext cx="273630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Kapalı sistem</a:t>
            </a:r>
            <a:endParaRPr lang="tr-TR" sz="2800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B5FB2E45-FB2A-4531-BEDC-E9E4B180AAA0}"/>
              </a:ext>
            </a:extLst>
          </p:cNvPr>
          <p:cNvSpPr/>
          <p:nvPr/>
        </p:nvSpPr>
        <p:spPr>
          <a:xfrm>
            <a:off x="2133972" y="316580"/>
            <a:ext cx="273630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Açık sistem</a:t>
            </a:r>
            <a:endParaRPr lang="tr-TR" sz="2800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6068EDE1-E858-4BFE-A0EA-09581E497276}"/>
              </a:ext>
            </a:extLst>
          </p:cNvPr>
          <p:cNvSpPr/>
          <p:nvPr/>
        </p:nvSpPr>
        <p:spPr>
          <a:xfrm>
            <a:off x="2936103" y="2128450"/>
            <a:ext cx="1132041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Sistem</a:t>
            </a:r>
          </a:p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944EEF22-71BA-48FB-ACE8-7BC176250791}"/>
              </a:ext>
            </a:extLst>
          </p:cNvPr>
          <p:cNvSpPr/>
          <p:nvPr/>
        </p:nvSpPr>
        <p:spPr>
          <a:xfrm>
            <a:off x="8228690" y="2128450"/>
            <a:ext cx="1132041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Sistem</a:t>
            </a:r>
          </a:p>
          <a:p>
            <a:endParaRPr lang="tr-TR" dirty="0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5E842384-3257-4B6B-9B9B-4063042FCD61}"/>
              </a:ext>
            </a:extLst>
          </p:cNvPr>
          <p:cNvSpPr/>
          <p:nvPr/>
        </p:nvSpPr>
        <p:spPr>
          <a:xfrm>
            <a:off x="8228689" y="5405301"/>
            <a:ext cx="1132041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Sistem</a:t>
            </a:r>
          </a:p>
          <a:p>
            <a:endParaRPr lang="tr-TR" dirty="0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2F4E9910-8308-4184-8BE2-9F97ABA75AAC}"/>
              </a:ext>
            </a:extLst>
          </p:cNvPr>
          <p:cNvSpPr/>
          <p:nvPr/>
        </p:nvSpPr>
        <p:spPr>
          <a:xfrm>
            <a:off x="2936103" y="5405300"/>
            <a:ext cx="1132041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Sistem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638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38884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endParaRPr lang="tr-TR" sz="2800" b="1" dirty="0"/>
          </a:p>
        </p:txBody>
      </p:sp>
      <p:sp>
        <p:nvSpPr>
          <p:cNvPr id="4" name="Cloud 3"/>
          <p:cNvSpPr/>
          <p:nvPr/>
        </p:nvSpPr>
        <p:spPr>
          <a:xfrm>
            <a:off x="1117309" y="1628800"/>
            <a:ext cx="10157353" cy="41044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tr-TR" sz="2800" b="1" dirty="0" err="1">
                <a:solidFill>
                  <a:srgbClr val="FFFF00"/>
                </a:solidFill>
              </a:rPr>
              <a:t>Adyabatik</a:t>
            </a:r>
            <a:r>
              <a:rPr lang="tr-TR" sz="2800" dirty="0">
                <a:solidFill>
                  <a:srgbClr val="FFFF00"/>
                </a:solidFill>
              </a:rPr>
              <a:t>, Termodinamikte çalışma akışkanında </a:t>
            </a:r>
            <a:r>
              <a:rPr lang="tr-TR" sz="2800" dirty="0">
                <a:solidFill>
                  <a:srgbClr val="FF0000"/>
                </a:solidFill>
              </a:rPr>
              <a:t>ısı</a:t>
            </a:r>
            <a:r>
              <a:rPr lang="tr-TR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ve </a:t>
            </a:r>
            <a:r>
              <a:rPr lang="tr-TR" sz="2800" dirty="0">
                <a:solidFill>
                  <a:srgbClr val="00B050"/>
                </a:solidFill>
              </a:rPr>
              <a:t>kütle</a:t>
            </a:r>
            <a:r>
              <a:rPr lang="tr-TR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kaybının </a:t>
            </a:r>
            <a:r>
              <a:rPr lang="tr-TR" sz="2800" dirty="0">
                <a:solidFill>
                  <a:srgbClr val="FFFF00"/>
                </a:solidFill>
              </a:rPr>
              <a:t>veya </a:t>
            </a:r>
            <a:r>
              <a:rPr lang="tr-TR" sz="2800" dirty="0">
                <a:solidFill>
                  <a:schemeClr val="bg1"/>
                </a:solidFill>
              </a:rPr>
              <a:t>kazancının</a:t>
            </a:r>
            <a:r>
              <a:rPr lang="tr-TR" sz="2800" dirty="0">
                <a:solidFill>
                  <a:srgbClr val="FFFF00"/>
                </a:solidFill>
              </a:rPr>
              <a:t> olmadığı haldeki süreçtir.</a:t>
            </a:r>
          </a:p>
        </p:txBody>
      </p:sp>
    </p:spTree>
    <p:extLst>
      <p:ext uri="{BB962C8B-B14F-4D97-AF65-F5344CB8AC3E}">
        <p14:creationId xmlns:p14="http://schemas.microsoft.com/office/powerpoint/2010/main" val="190025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59046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Genişleme tankı </a:t>
            </a:r>
            <a:r>
              <a:rPr lang="tr-TR" sz="2800" b="1" dirty="0"/>
              <a:t>buhar ve </a:t>
            </a:r>
            <a:r>
              <a:rPr lang="tr-TR" sz="2800" b="1" dirty="0">
                <a:solidFill>
                  <a:srgbClr val="FF0000"/>
                </a:solidFill>
              </a:rPr>
              <a:t>sıvının ayrılmasına </a:t>
            </a:r>
            <a:r>
              <a:rPr lang="tr-TR" sz="2800" b="1" dirty="0"/>
              <a:t>olanak veren bir yapıdadır.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Sıvı ve buhar, tankı </a:t>
            </a:r>
            <a:r>
              <a:rPr lang="tr-TR" sz="2800" b="1"/>
              <a:t>ayrı kapılardan </a:t>
            </a:r>
            <a:r>
              <a:rPr lang="tr-TR" sz="2800" b="1" dirty="0"/>
              <a:t>terk eder.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F0"/>
                </a:solidFill>
              </a:rPr>
              <a:t>Buhar</a:t>
            </a:r>
            <a:r>
              <a:rPr lang="tr-TR" sz="2800" b="1" dirty="0"/>
              <a:t> </a:t>
            </a:r>
            <a:r>
              <a:rPr lang="tr-TR" sz="2800" b="1" dirty="0" err="1"/>
              <a:t>kondensere</a:t>
            </a:r>
            <a:r>
              <a:rPr lang="tr-TR" sz="2800" b="1" dirty="0"/>
              <a:t> alınıp yoğunlaştırılarak, uçucu bileşikçe zenginleşmiş sıvıya (</a:t>
            </a:r>
            <a:r>
              <a:rPr lang="tr-TR" sz="2800" b="1" dirty="0" err="1">
                <a:solidFill>
                  <a:srgbClr val="FF0000"/>
                </a:solidFill>
              </a:rPr>
              <a:t>destilat</a:t>
            </a:r>
            <a:r>
              <a:rPr lang="tr-TR" sz="2800" b="1" dirty="0">
                <a:solidFill>
                  <a:srgbClr val="FF0000"/>
                </a:solidFill>
              </a:rPr>
              <a:t>, damıtık</a:t>
            </a:r>
            <a:r>
              <a:rPr lang="tr-TR" sz="2800" b="1" dirty="0"/>
              <a:t>) dönüştürülür. </a:t>
            </a:r>
          </a:p>
        </p:txBody>
      </p:sp>
    </p:spTree>
    <p:extLst>
      <p:ext uri="{BB962C8B-B14F-4D97-AF65-F5344CB8AC3E}">
        <p14:creationId xmlns:p14="http://schemas.microsoft.com/office/powerpoint/2010/main" val="2098962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6849311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B0F0"/>
                </a:solidFill>
              </a:rPr>
              <a:t>A ve B bileşenlerinden </a:t>
            </a:r>
            <a:r>
              <a:rPr lang="tr-TR" sz="2800" b="1" dirty="0"/>
              <a:t>oluşan karışım, damıtma sisteminin </a:t>
            </a:r>
            <a:r>
              <a:rPr lang="tr-TR" sz="2800" b="1" dirty="0">
                <a:solidFill>
                  <a:srgbClr val="00B050"/>
                </a:solidFill>
              </a:rPr>
              <a:t>kaynatma kazanına </a:t>
            </a:r>
            <a:r>
              <a:rPr lang="tr-TR" sz="2800" b="1" dirty="0">
                <a:solidFill>
                  <a:srgbClr val="FF0000"/>
                </a:solidFill>
              </a:rPr>
              <a:t>F mol/h </a:t>
            </a:r>
            <a:r>
              <a:rPr lang="tr-TR" sz="2800" b="1" dirty="0"/>
              <a:t>hızla beslenmekte ve burada ısıtılarak kısmen buharlaştırılmaktadır.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Kaynama halindeki sıvı kitlesi buradan, bir </a:t>
            </a:r>
            <a:r>
              <a:rPr lang="tr-TR" sz="2800" b="1" dirty="0">
                <a:solidFill>
                  <a:srgbClr val="00B050"/>
                </a:solidFill>
              </a:rPr>
              <a:t>valfi aşarak </a:t>
            </a:r>
            <a:r>
              <a:rPr lang="tr-TR" sz="2800" b="1" dirty="0"/>
              <a:t>separatör işlevi gören genişleme tankına (C) ulaşmaktadır.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556" y="1298084"/>
            <a:ext cx="4374478" cy="321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13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6849311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Burada buhar ve sıvının </a:t>
            </a:r>
            <a:r>
              <a:rPr lang="tr-TR" sz="2800" b="1" dirty="0">
                <a:solidFill>
                  <a:srgbClr val="00B050"/>
                </a:solidFill>
              </a:rPr>
              <a:t>dengeye erişmesi </a:t>
            </a:r>
            <a:r>
              <a:rPr lang="tr-TR" sz="2800" b="1" dirty="0"/>
              <a:t>sağlandıktan sonra buhar çekilerek ayrılmakta ve soğutulmak suretiyle yoğunlaştırılmaktadır.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Şekil 6.6'da gösterildiği gibi eğer, A bileşim ögesinin </a:t>
            </a:r>
            <a:r>
              <a:rPr lang="tr-TR" sz="2800" b="1" dirty="0">
                <a:solidFill>
                  <a:srgbClr val="FF0000"/>
                </a:solidFill>
              </a:rPr>
              <a:t>F akıştaki mol kesri X</a:t>
            </a:r>
            <a:r>
              <a:rPr lang="tr-TR" sz="2800" b="1" baseline="-25000" dirty="0">
                <a:solidFill>
                  <a:srgbClr val="FF0000"/>
                </a:solidFill>
              </a:rPr>
              <a:t>F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buhardaki mol kesri y </a:t>
            </a:r>
            <a:r>
              <a:rPr lang="tr-TR" sz="2800" b="1" dirty="0"/>
              <a:t>ve damıtma artığı </a:t>
            </a:r>
            <a:r>
              <a:rPr lang="tr-TR" sz="2800" b="1" dirty="0">
                <a:solidFill>
                  <a:srgbClr val="00B050"/>
                </a:solidFill>
              </a:rPr>
              <a:t>sıvıdaki mol kesri X </a:t>
            </a:r>
            <a:r>
              <a:rPr lang="tr-TR" sz="2800" b="1" dirty="0"/>
              <a:t>ile simgelenirse,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620" y="1721384"/>
            <a:ext cx="3798414" cy="279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1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6849311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Toplam kütle denkliği 6.8a </a:t>
            </a:r>
            <a:r>
              <a:rPr lang="tr-TR" sz="2800" b="1" dirty="0" err="1"/>
              <a:t>No'lu</a:t>
            </a:r>
            <a:r>
              <a:rPr lang="tr-TR" sz="2800" b="1" dirty="0"/>
              <a:t> eşitlikle tanımlanabilir.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F = L + V	(6.8a)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A bileşenine dayalı toplam kütle denkliği 6.8b No'lu eşitlikle tanımlanabilir.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F X</a:t>
            </a:r>
            <a:r>
              <a:rPr lang="tr-TR" sz="2800" b="1" baseline="-25000" dirty="0"/>
              <a:t>F</a:t>
            </a:r>
            <a:r>
              <a:rPr lang="tr-TR" sz="2800" b="1" dirty="0"/>
              <a:t> = V </a:t>
            </a:r>
            <a:r>
              <a:rPr lang="tr-TR" sz="2800" b="1" dirty="0" err="1"/>
              <a:t>y</a:t>
            </a:r>
            <a:r>
              <a:rPr lang="tr-TR" sz="2800" b="1" baseline="-25000" dirty="0" err="1"/>
              <a:t>V</a:t>
            </a:r>
            <a:r>
              <a:rPr lang="tr-TR" sz="2800" b="1" dirty="0"/>
              <a:t> + L X</a:t>
            </a:r>
            <a:r>
              <a:rPr lang="tr-TR" sz="2800" b="1" baseline="-25000" dirty="0"/>
              <a:t>L</a:t>
            </a:r>
            <a:r>
              <a:rPr lang="tr-TR" sz="2800" b="1" dirty="0"/>
              <a:t> 		(6.8b)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	F = L + V 	olduğundan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655" y="1196752"/>
            <a:ext cx="4512379" cy="331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68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 aşamalı damıtma </a:t>
            </a:r>
            <a:r>
              <a:rPr lang="tr-TR" sz="2800" b="1" dirty="0"/>
              <a:t>yönteminde, damıtılacak sıvı karışımı, kaynatılmak suretiyle buhar oluşturulmakta ve </a:t>
            </a:r>
            <a:r>
              <a:rPr lang="tr-TR" sz="2800" b="1" dirty="0">
                <a:solidFill>
                  <a:srgbClr val="00B050"/>
                </a:solidFill>
              </a:rPr>
              <a:t>oluşmuş buhar ayrılıp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7030A0"/>
                </a:solidFill>
              </a:rPr>
              <a:t>yoğunlaştırılarak</a:t>
            </a:r>
            <a:r>
              <a:rPr lang="tr-TR" sz="2800" b="1" dirty="0"/>
              <a:t> son ürün olan </a:t>
            </a:r>
            <a:r>
              <a:rPr lang="tr-TR" sz="2800" b="1" dirty="0">
                <a:solidFill>
                  <a:srgbClr val="FF0000"/>
                </a:solidFill>
              </a:rPr>
              <a:t>damıtık</a:t>
            </a:r>
            <a:r>
              <a:rPr lang="tr-TR" sz="2800" b="1" dirty="0"/>
              <a:t> elde edilmektedir. </a:t>
            </a:r>
          </a:p>
        </p:txBody>
      </p:sp>
      <p:pic>
        <p:nvPicPr>
          <p:cNvPr id="3" name="Picture 2" descr="Image result for damitma">
            <a:extLst>
              <a:ext uri="{FF2B5EF4-FFF2-40B4-BE49-F238E27FC236}">
                <a16:creationId xmlns:a16="http://schemas.microsoft.com/office/drawing/2014/main" id="{614C5C24-B45D-4DB2-A156-C8ACD47B4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58" y="3212976"/>
            <a:ext cx="4956108" cy="3389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21AA2B67-4A1D-4D71-81C0-665A6701E16B}"/>
              </a:ext>
            </a:extLst>
          </p:cNvPr>
          <p:cNvSpPr/>
          <p:nvPr/>
        </p:nvSpPr>
        <p:spPr>
          <a:xfrm>
            <a:off x="8037952" y="5445224"/>
            <a:ext cx="27029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rgbClr val="FF0000"/>
                </a:solidFill>
              </a:rPr>
              <a:t>Destilat</a:t>
            </a:r>
            <a:r>
              <a:rPr lang="tr-TR" b="1" dirty="0">
                <a:solidFill>
                  <a:srgbClr val="FF0000"/>
                </a:solidFill>
              </a:rPr>
              <a:t> (</a:t>
            </a:r>
            <a:r>
              <a:rPr lang="tr-TR" b="1" dirty="0">
                <a:solidFill>
                  <a:srgbClr val="0070C0"/>
                </a:solidFill>
              </a:rPr>
              <a:t>damıtık</a:t>
            </a:r>
            <a:r>
              <a:rPr lang="tr-TR" b="1" dirty="0">
                <a:solidFill>
                  <a:srgbClr val="FF0000"/>
                </a:solidFill>
              </a:rPr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72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476672"/>
                <a:ext cx="10157354" cy="5976664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tr-TR" sz="2800" b="1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𝐕</m:t>
                        </m:r>
                      </m:sub>
                    </m:sSub>
                    <m:r>
                      <a:rPr lang="tr-TR" sz="28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tr-TR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𝐋</m:t>
                        </m:r>
                      </m:num>
                      <m:den>
                        <m:r>
                          <a:rPr lang="tr-TR" sz="2800" b="1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𝐕</m:t>
                        </m:r>
                      </m:den>
                    </m:f>
                    <m:r>
                      <a:rPr lang="tr-TR" sz="2800" b="1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tr-TR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8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𝐗</m:t>
                            </m:r>
                          </m:e>
                          <m:sub>
                            <m:r>
                              <a:rPr lang="tr-TR" sz="2800" b="1" i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𝐋</m:t>
                            </m:r>
                          </m:sub>
                        </m:sSub>
                        <m:r>
                          <a:rPr lang="tr-TR" sz="2800" b="1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28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𝐗</m:t>
                            </m:r>
                          </m:e>
                          <m:sub>
                            <m:r>
                              <a:rPr lang="tr-TR" sz="2800" b="1" i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𝐅</m:t>
                            </m:r>
                          </m:sub>
                        </m:sSub>
                      </m:e>
                    </m:d>
                    <m:r>
                      <a:rPr lang="tr-TR" sz="2800" b="1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  <m:sub>
                        <m:r>
                          <a:rPr lang="tr-TR" sz="2800" b="1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𝐅</m:t>
                        </m:r>
                      </m:sub>
                    </m:sSub>
                  </m:oMath>
                </a14:m>
                <a:r>
                  <a:rPr lang="tr-TR" sz="2800" b="1" dirty="0"/>
                  <a:t>		(6.9)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tr-TR" sz="2800" b="1" dirty="0"/>
                  <a:t>Eşitlik (6.9), sadece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kütle dengesine dayanır </a:t>
                </a:r>
                <a:r>
                  <a:rPr lang="tr-TR" sz="2800" b="1" dirty="0"/>
                  <a:t>ve x, y düzleminde doğrusaldır.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tr-TR" sz="2800" b="1" dirty="0"/>
                  <a:t>Bu tür kütle dengesine karşılık gelen düz çizgiye "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çalışma çizge</a:t>
                </a:r>
                <a:r>
                  <a:rPr lang="tr-TR" sz="2800" b="1" dirty="0"/>
                  <a:t>" denir.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tr-TR" sz="2800" b="1" dirty="0"/>
                  <a:t>Eşitlik (6.9) 'un çalışma çizgisi </a:t>
                </a:r>
                <a:r>
                  <a:rPr lang="tr-TR" sz="2800" b="1" dirty="0">
                    <a:solidFill>
                      <a:srgbClr val="00B0F0"/>
                    </a:solidFill>
                  </a:rPr>
                  <a:t>-L/V</a:t>
                </a:r>
                <a:r>
                  <a:rPr lang="tr-TR" sz="2800" b="1" dirty="0"/>
                  <a:t>'ye eşit bir </a:t>
                </a:r>
                <a:r>
                  <a:rPr lang="tr-TR" sz="2800" b="1" dirty="0">
                    <a:solidFill>
                      <a:srgbClr val="00B0F0"/>
                    </a:solidFill>
                  </a:rPr>
                  <a:t>eğime </a:t>
                </a:r>
                <a:r>
                  <a:rPr lang="tr-TR" sz="2800" b="1" dirty="0"/>
                  <a:t>sahiptir ve </a:t>
                </a:r>
                <a:r>
                  <a:rPr lang="tr-TR" sz="2800" b="1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x = y = X</a:t>
                </a:r>
                <a:r>
                  <a:rPr lang="tr-TR" sz="2800" b="1" baseline="-25000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F</a:t>
                </a:r>
                <a:r>
                  <a:rPr lang="tr-TR" sz="2800" b="1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 noktasından geçer</a:t>
                </a:r>
                <a:r>
                  <a:rPr lang="tr-TR" sz="2800" b="1" dirty="0"/>
                  <a:t>.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476672"/>
                <a:ext cx="10157354" cy="5976664"/>
              </a:xfrm>
              <a:blipFill>
                <a:blip r:embed="rId3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518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FF0000"/>
                </a:solidFill>
              </a:rPr>
              <a:t>Eğim -L/V</a:t>
            </a:r>
            <a:r>
              <a:rPr lang="tr-TR" sz="2800" b="1" dirty="0"/>
              <a:t>, buharlaşma oranına yani besleme maddesinin </a:t>
            </a:r>
            <a:r>
              <a:rPr lang="tr-TR" sz="2800" b="1" dirty="0">
                <a:solidFill>
                  <a:srgbClr val="FF0000"/>
                </a:solidFill>
              </a:rPr>
              <a:t>F </a:t>
            </a:r>
            <a:r>
              <a:rPr lang="tr-TR" sz="2800" b="1" dirty="0" err="1">
                <a:solidFill>
                  <a:srgbClr val="FF0000"/>
                </a:solidFill>
              </a:rPr>
              <a:t>mol’ünden</a:t>
            </a:r>
            <a:r>
              <a:rPr lang="tr-TR" sz="2800" b="1" dirty="0">
                <a:solidFill>
                  <a:srgbClr val="FF0000"/>
                </a:solidFill>
              </a:rPr>
              <a:t> üretilen buhar miktarına </a:t>
            </a:r>
            <a:r>
              <a:rPr lang="tr-TR" sz="2800" b="1" dirty="0"/>
              <a:t>bağlıdır.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Buharlaşma süreci için, beslemenin, damıtma artığı sıvının ve buharın </a:t>
            </a:r>
            <a:r>
              <a:rPr lang="tr-TR" sz="2800" b="1" dirty="0" err="1">
                <a:solidFill>
                  <a:srgbClr val="FF0000"/>
                </a:solidFill>
              </a:rPr>
              <a:t>entalpilerine</a:t>
            </a:r>
            <a:r>
              <a:rPr lang="tr-TR" sz="2800" b="1" dirty="0"/>
              <a:t> dayanan ve </a:t>
            </a:r>
            <a:r>
              <a:rPr lang="tr-TR" sz="2800" b="1" dirty="0" err="1"/>
              <a:t>adyabatik</a:t>
            </a:r>
            <a:r>
              <a:rPr lang="tr-TR" sz="2800" b="1" dirty="0"/>
              <a:t> buharlaşmayı varsayarak bir </a:t>
            </a:r>
            <a:r>
              <a:rPr lang="tr-TR" sz="2800" b="1" dirty="0">
                <a:solidFill>
                  <a:srgbClr val="00B050"/>
                </a:solidFill>
              </a:rPr>
              <a:t>enerji dengesi </a:t>
            </a:r>
            <a:r>
              <a:rPr lang="tr-TR" sz="2800" b="1" dirty="0"/>
              <a:t>yazılmasıyla hesaplanır.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Buharlaşma oranı genellikle </a:t>
            </a:r>
            <a:r>
              <a:rPr lang="tr-TR" sz="2800" b="1" dirty="0">
                <a:solidFill>
                  <a:srgbClr val="00B0F0"/>
                </a:solidFill>
              </a:rPr>
              <a:t>besleme sıcaklığının </a:t>
            </a:r>
            <a:r>
              <a:rPr lang="tr-TR" sz="2800" b="1" dirty="0"/>
              <a:t>ayarlanmasıyla düzenlenir.</a:t>
            </a:r>
          </a:p>
        </p:txBody>
      </p:sp>
    </p:spTree>
    <p:extLst>
      <p:ext uri="{BB962C8B-B14F-4D97-AF65-F5344CB8AC3E}">
        <p14:creationId xmlns:p14="http://schemas.microsoft.com/office/powerpoint/2010/main" val="15507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FF0000"/>
                </a:solidFill>
              </a:rPr>
              <a:t>Damıtığın bileşimi</a:t>
            </a:r>
            <a:r>
              <a:rPr lang="tr-TR" sz="2800" b="1" dirty="0"/>
              <a:t>, bir yandan, </a:t>
            </a:r>
            <a:r>
              <a:rPr lang="tr-TR" sz="2800" b="1" dirty="0">
                <a:solidFill>
                  <a:srgbClr val="00B050"/>
                </a:solidFill>
              </a:rPr>
              <a:t>çalışma denklemi </a:t>
            </a:r>
            <a:r>
              <a:rPr lang="tr-TR" sz="2800" b="1" dirty="0"/>
              <a:t>(6.9)’u ve diğer taraftan </a:t>
            </a:r>
            <a:r>
              <a:rPr lang="tr-TR" sz="2800" b="1" dirty="0">
                <a:solidFill>
                  <a:srgbClr val="0070C0"/>
                </a:solidFill>
              </a:rPr>
              <a:t>denge fonksiyonunu </a:t>
            </a:r>
            <a:r>
              <a:rPr lang="tr-TR" sz="2800" b="1" dirty="0"/>
              <a:t>y = f(X</a:t>
            </a:r>
            <a:r>
              <a:rPr lang="tr-TR" sz="2800" b="1" baseline="-25000" dirty="0"/>
              <a:t>L</a:t>
            </a:r>
            <a:r>
              <a:rPr lang="tr-TR" sz="2800" b="1" dirty="0"/>
              <a:t>)’</a:t>
            </a:r>
            <a:r>
              <a:rPr lang="tr-TR" sz="2800" b="1" dirty="0" err="1"/>
              <a:t>yi</a:t>
            </a:r>
            <a:r>
              <a:rPr lang="tr-TR" sz="2800" b="1" dirty="0"/>
              <a:t> karşılamalıdır.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Denge fonksiyonu grafiksel formda (</a:t>
            </a:r>
            <a:r>
              <a:rPr lang="tr-TR" sz="2800" b="1" dirty="0">
                <a:solidFill>
                  <a:srgbClr val="00B0F0"/>
                </a:solidFill>
              </a:rPr>
              <a:t>denge eğrisi</a:t>
            </a:r>
            <a:r>
              <a:rPr lang="tr-TR" sz="2800" b="1" dirty="0"/>
              <a:t>) ise, damıtığın ve damıtma artığı sıvının </a:t>
            </a:r>
            <a:r>
              <a:rPr lang="tr-TR" sz="2800" b="1" dirty="0">
                <a:solidFill>
                  <a:srgbClr val="FF0000"/>
                </a:solidFill>
              </a:rPr>
              <a:t>kompozisyonu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çalışma çizgisinin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70C0"/>
                </a:solidFill>
              </a:rPr>
              <a:t>denge eğrisinin </a:t>
            </a:r>
            <a:r>
              <a:rPr lang="tr-TR" sz="2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kesişiminden</a:t>
            </a:r>
            <a:r>
              <a:rPr lang="tr-TR" sz="2800" b="1" dirty="0"/>
              <a:t> elde edilir (Şekil 13.3).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942284" y="1844824"/>
                <a:ext cx="5775940" cy="8884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tr-T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𝐕</m:t>
                        </m:r>
                      </m:sub>
                    </m:sSub>
                    <m:r>
                      <a:rPr lang="tr-TR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tr-T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𝐋</m:t>
                        </m:r>
                      </m:num>
                      <m:den>
                        <m:r>
                          <a:rPr lang="tr-T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𝐕</m:t>
                        </m:r>
                      </m:den>
                    </m:f>
                    <m:r>
                      <a:rPr lang="tr-TR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tr-T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𝐗</m:t>
                            </m:r>
                          </m:e>
                          <m:sub>
                            <m:r>
                              <a:rPr lang="tr-T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𝐋</m:t>
                            </m:r>
                          </m:sub>
                        </m:sSub>
                        <m:r>
                          <a:rPr lang="tr-T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𝐗</m:t>
                            </m:r>
                          </m:e>
                          <m:sub>
                            <m:r>
                              <a:rPr lang="tr-T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𝐅</m:t>
                            </m:r>
                          </m:sub>
                        </m:sSub>
                      </m:e>
                    </m:d>
                    <m:r>
                      <a:rPr lang="tr-TR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  <m:sub>
                        <m:r>
                          <a:rPr lang="tr-T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𝐅</m:t>
                        </m:r>
                      </m:sub>
                    </m:sSub>
                  </m:oMath>
                </a14:m>
                <a:r>
                  <a:rPr lang="tr-TR" b="1" dirty="0">
                    <a:solidFill>
                      <a:srgbClr val="FF0000"/>
                    </a:solidFill>
                  </a:rPr>
                  <a:t>		(6.9)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2284" y="1844824"/>
                <a:ext cx="5775940" cy="888448"/>
              </a:xfrm>
              <a:prstGeom prst="rect">
                <a:avLst/>
              </a:prstGeom>
              <a:blipFill>
                <a:blip r:embed="rId3"/>
                <a:stretch>
                  <a:fillRect r="-105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82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0365" y="487514"/>
            <a:ext cx="7831241" cy="596582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030516" y="4149080"/>
            <a:ext cx="2302233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/>
              <a:t>Çalışma çizge</a:t>
            </a:r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3430116" y="1484784"/>
            <a:ext cx="2048959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/>
              <a:t>Denge eğrisi</a:t>
            </a:r>
            <a:endParaRPr lang="tr-TR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24ADA43-5557-4D13-8EBA-68238B2488D5}"/>
              </a:ext>
            </a:extLst>
          </p:cNvPr>
          <p:cNvSpPr/>
          <p:nvPr/>
        </p:nvSpPr>
        <p:spPr>
          <a:xfrm>
            <a:off x="5950396" y="4149079"/>
            <a:ext cx="675185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/>
              <a:t>L/V</a:t>
            </a:r>
            <a:endParaRPr lang="tr-TR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1DE2AD6-4937-44C7-AE6E-6BD038B3402B}"/>
              </a:ext>
            </a:extLst>
          </p:cNvPr>
          <p:cNvSpPr/>
          <p:nvPr/>
        </p:nvSpPr>
        <p:spPr>
          <a:xfrm>
            <a:off x="3790156" y="5733256"/>
            <a:ext cx="484428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/>
              <a:t>X</a:t>
            </a:r>
            <a:r>
              <a:rPr lang="tr-TR" b="1" baseline="-25000" dirty="0"/>
              <a:t>L</a:t>
            </a:r>
            <a:endParaRPr lang="tr-TR" baseline="-25000" dirty="0"/>
          </a:p>
        </p:txBody>
      </p:sp>
    </p:spTree>
    <p:extLst>
      <p:ext uri="{BB962C8B-B14F-4D97-AF65-F5344CB8AC3E}">
        <p14:creationId xmlns:p14="http://schemas.microsoft.com/office/powerpoint/2010/main" val="25548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Ani damıtma nispeten basit ve ucuz bir işlemdir.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Başlıca </a:t>
            </a:r>
            <a:r>
              <a:rPr lang="tr-TR" sz="2800" b="1" dirty="0">
                <a:solidFill>
                  <a:srgbClr val="FF0000"/>
                </a:solidFill>
              </a:rPr>
              <a:t>dezavantajı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sınırlı zenginleştirme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50"/>
                </a:solidFill>
              </a:rPr>
              <a:t>düşük verim</a:t>
            </a:r>
            <a:r>
              <a:rPr lang="tr-TR" sz="2800" b="1" dirty="0"/>
              <a:t> ile sonuçlanan tek aşamalı bir denge süreci olmasıdır.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nedenle, esas olarak çok değişken uçuculuktaki bileşenleri içeren karışımlara uygulanır.</a:t>
            </a:r>
          </a:p>
        </p:txBody>
      </p:sp>
    </p:spTree>
    <p:extLst>
      <p:ext uri="{BB962C8B-B14F-4D97-AF65-F5344CB8AC3E}">
        <p14:creationId xmlns:p14="http://schemas.microsoft.com/office/powerpoint/2010/main" val="267928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600" b="1" dirty="0"/>
              <a:t>Örnek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607520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Çiğ soya sütünün bazı tüketicilere hoş gelmeyen karakteristik bir "</a:t>
            </a:r>
            <a:r>
              <a:rPr lang="tr-TR" sz="2800" b="1" dirty="0" err="1">
                <a:solidFill>
                  <a:srgbClr val="00B050"/>
                </a:solidFill>
              </a:rPr>
              <a:t>soyafasülyemsi</a:t>
            </a:r>
            <a:r>
              <a:rPr lang="tr-TR" sz="2800" b="1" dirty="0"/>
              <a:t>" kokusu vardır.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 err="1"/>
              <a:t>Soyafasülyemsi</a:t>
            </a:r>
            <a:r>
              <a:rPr lang="tr-TR" sz="2800" b="1" dirty="0"/>
              <a:t> lezzetinden sorumlu ana faktör </a:t>
            </a:r>
            <a:r>
              <a:rPr lang="tr-TR" sz="2800" b="1" dirty="0" err="1">
                <a:solidFill>
                  <a:srgbClr val="FF0000"/>
                </a:solidFill>
              </a:rPr>
              <a:t>heptanal</a:t>
            </a:r>
            <a:r>
              <a:rPr lang="tr-TR" sz="2800" b="1" dirty="0"/>
              <a:t> (M</a:t>
            </a:r>
            <a:r>
              <a:rPr lang="tr-TR" sz="2800" b="1" baseline="-25000" dirty="0"/>
              <a:t>W</a:t>
            </a:r>
            <a:r>
              <a:rPr lang="tr-TR" sz="2800" b="1" dirty="0"/>
              <a:t>=114) '</a:t>
            </a:r>
            <a:r>
              <a:rPr lang="tr-TR" sz="2800" b="1" dirty="0" err="1"/>
              <a:t>dir</a:t>
            </a:r>
            <a:r>
              <a:rPr lang="tr-TR" sz="2800" b="1" dirty="0"/>
              <a:t>.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Hoş olmayan kokunun </a:t>
            </a:r>
            <a:r>
              <a:rPr lang="tr-TR" sz="2800" b="1" dirty="0">
                <a:solidFill>
                  <a:srgbClr val="0070C0"/>
                </a:solidFill>
              </a:rPr>
              <a:t>ani damıtma </a:t>
            </a:r>
            <a:r>
              <a:rPr lang="tr-TR" sz="2800" b="1" dirty="0"/>
              <a:t>ile büyük ölçüde azaltılabileceği bulunmuştur.</a:t>
            </a:r>
          </a:p>
        </p:txBody>
      </p:sp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C4AA6959-E145-46DD-BE59-04F321C53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724" y="100500"/>
            <a:ext cx="2767237" cy="184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30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583264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B050"/>
                </a:solidFill>
              </a:rPr>
              <a:t>Kg başına </a:t>
            </a:r>
            <a:r>
              <a:rPr lang="tr-TR" sz="2800" b="1" dirty="0">
                <a:solidFill>
                  <a:srgbClr val="0070C0"/>
                </a:solidFill>
              </a:rPr>
              <a:t>100 mg </a:t>
            </a:r>
            <a:r>
              <a:rPr lang="tr-TR" sz="2800" b="1" dirty="0" err="1">
                <a:solidFill>
                  <a:srgbClr val="0070C0"/>
                </a:solidFill>
              </a:rPr>
              <a:t>heptanal</a:t>
            </a:r>
            <a:r>
              <a:rPr lang="tr-TR" sz="2800" b="1" dirty="0">
                <a:solidFill>
                  <a:srgbClr val="0070C0"/>
                </a:solidFill>
              </a:rPr>
              <a:t> </a:t>
            </a:r>
            <a:r>
              <a:rPr lang="tr-TR" sz="2800" b="1" dirty="0"/>
              <a:t>ihtiva eden ham soya sütü </a:t>
            </a:r>
            <a:r>
              <a:rPr lang="tr-TR" sz="2800" b="1" dirty="0">
                <a:solidFill>
                  <a:srgbClr val="FF0000"/>
                </a:solidFill>
              </a:rPr>
              <a:t>100 ° C'ye </a:t>
            </a:r>
            <a:r>
              <a:rPr lang="tr-TR" sz="2800" b="1" dirty="0"/>
              <a:t>ısıtılır ve basıncı </a:t>
            </a:r>
            <a:r>
              <a:rPr lang="tr-TR" sz="2800" b="1" dirty="0">
                <a:solidFill>
                  <a:srgbClr val="00B050"/>
                </a:solidFill>
              </a:rPr>
              <a:t>20 </a:t>
            </a:r>
            <a:r>
              <a:rPr lang="tr-TR" sz="2800" b="1" dirty="0" err="1">
                <a:solidFill>
                  <a:srgbClr val="00B050"/>
                </a:solidFill>
              </a:rPr>
              <a:t>kPa'da</a:t>
            </a:r>
            <a:r>
              <a:rPr lang="tr-TR" sz="2800" b="1" dirty="0">
                <a:solidFill>
                  <a:srgbClr val="00B050"/>
                </a:solidFill>
              </a:rPr>
              <a:t> </a:t>
            </a:r>
            <a:r>
              <a:rPr lang="tr-TR" sz="2800" b="1" dirty="0"/>
              <a:t>tutulan bir ani buharlaştırma kabına beslenir.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 err="1"/>
              <a:t>Heptanal’in</a:t>
            </a:r>
            <a:r>
              <a:rPr lang="tr-TR" sz="2800" b="1" dirty="0"/>
              <a:t> çoğu buharla çıkarılır.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B050"/>
                </a:solidFill>
              </a:rPr>
              <a:t>Kalan sıvının </a:t>
            </a:r>
            <a:r>
              <a:rPr lang="tr-TR" sz="2800" b="1" dirty="0"/>
              <a:t>(tortular) sadece </a:t>
            </a:r>
            <a:r>
              <a:rPr lang="tr-TR" sz="2800" b="1" dirty="0">
                <a:solidFill>
                  <a:srgbClr val="0070C0"/>
                </a:solidFill>
              </a:rPr>
              <a:t>4 mg </a:t>
            </a:r>
            <a:r>
              <a:rPr lang="tr-TR" sz="2800" b="1" dirty="0" err="1">
                <a:solidFill>
                  <a:srgbClr val="0070C0"/>
                </a:solidFill>
              </a:rPr>
              <a:t>heptanal</a:t>
            </a:r>
            <a:r>
              <a:rPr lang="tr-TR" sz="2800" b="1" dirty="0">
                <a:solidFill>
                  <a:srgbClr val="0070C0"/>
                </a:solidFill>
              </a:rPr>
              <a:t> </a:t>
            </a:r>
            <a:r>
              <a:rPr lang="tr-TR" sz="2800" b="1" dirty="0"/>
              <a:t>içerdiği bulunmuştur.</a:t>
            </a:r>
          </a:p>
        </p:txBody>
      </p:sp>
    </p:spTree>
    <p:extLst>
      <p:ext uri="{BB962C8B-B14F-4D97-AF65-F5344CB8AC3E}">
        <p14:creationId xmlns:p14="http://schemas.microsoft.com/office/powerpoint/2010/main" val="407741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İşletme süreci koşullarının sıcaklık veya konsantrasyonla önemli ölçüde etkilenmediğini varsayarak </a:t>
            </a:r>
            <a:r>
              <a:rPr lang="tr-TR" sz="2800" b="1" dirty="0" err="1"/>
              <a:t>heptanalin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ortalama etkenlik katsayısını hesaplayın</a:t>
            </a:r>
            <a:r>
              <a:rPr lang="tr-TR" sz="2800" b="1" dirty="0"/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Soya sütünün (seyreltik sulu bir karışım olan) termal özelliklerinin </a:t>
            </a:r>
            <a:r>
              <a:rPr lang="tr-TR" sz="2800" b="1" dirty="0">
                <a:solidFill>
                  <a:srgbClr val="00B0F0"/>
                </a:solidFill>
              </a:rPr>
              <a:t>suyun termal özelliklerine benzediğini </a:t>
            </a:r>
            <a:r>
              <a:rPr lang="tr-TR" sz="2800" b="1" dirty="0"/>
              <a:t>varsayalım.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60 ° C'de </a:t>
            </a:r>
            <a:r>
              <a:rPr lang="tr-TR" sz="2800" b="1" dirty="0" err="1"/>
              <a:t>heptanalin</a:t>
            </a:r>
            <a:r>
              <a:rPr lang="tr-TR" sz="2800" b="1" dirty="0"/>
              <a:t> buhar basıncı (suyun 20 </a:t>
            </a:r>
            <a:r>
              <a:rPr lang="tr-TR" sz="2800" b="1" dirty="0" err="1"/>
              <a:t>kPa'da</a:t>
            </a:r>
            <a:r>
              <a:rPr lang="tr-TR" sz="2800" b="1" dirty="0"/>
              <a:t> doyma sıcaklığı) 4 </a:t>
            </a:r>
            <a:r>
              <a:rPr lang="tr-TR" sz="2800" b="1" dirty="0" err="1"/>
              <a:t>kPa'dır</a:t>
            </a:r>
            <a:r>
              <a:rPr lang="tr-TR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323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48" y="188640"/>
            <a:ext cx="4752527" cy="6473796"/>
          </a:xfrm>
        </p:spPr>
      </p:pic>
    </p:spTree>
    <p:extLst>
      <p:ext uri="{BB962C8B-B14F-4D97-AF65-F5344CB8AC3E}">
        <p14:creationId xmlns:p14="http://schemas.microsoft.com/office/powerpoint/2010/main" val="217384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600" b="1" dirty="0"/>
              <a:t>Örnek 13.2 - Çözüm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60752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nn-NO" sz="2800" b="1" dirty="0"/>
                  <a:t>Etkinlik katsayısı</a:t>
                </a:r>
                <a:r>
                  <a:rPr lang="tr-TR" sz="2800" b="1" dirty="0"/>
                  <a:t>;</a:t>
                </a:r>
                <a:r>
                  <a:rPr lang="nn-NO" sz="2800" b="1" dirty="0"/>
                  <a:t> Eşitlik (</a:t>
                </a:r>
                <a:r>
                  <a:rPr lang="tr-TR" sz="2800" b="1" dirty="0"/>
                  <a:t>6.4a</a:t>
                </a:r>
                <a:r>
                  <a:rPr lang="nn-NO" sz="2800" b="1" dirty="0"/>
                  <a:t>) 'ten hesaplanacaktır:</a:t>
                </a:r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sz="2800" b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𝜸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/>
                            <m:sup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bSup>
                        </m:num>
                        <m:den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𝑷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tr-TR" sz="2800" b="1" dirty="0"/>
                  <a:t>60 ° C'de </a:t>
                </a:r>
                <a:r>
                  <a:rPr lang="tr-TR" sz="2800" b="1" dirty="0" err="1"/>
                  <a:t>heptanalin</a:t>
                </a:r>
                <a:r>
                  <a:rPr lang="tr-TR" sz="2800" b="1" dirty="0"/>
                  <a:t> toplam basıncı P ve buhar basıncı P</a:t>
                </a:r>
                <a:r>
                  <a:rPr lang="tr-TR" sz="2800" b="1" baseline="30000" dirty="0"/>
                  <a:t>0</a:t>
                </a:r>
                <a:r>
                  <a:rPr lang="tr-TR" sz="2800" b="1" dirty="0"/>
                  <a:t> bilinmektedir. (4 </a:t>
                </a:r>
                <a:r>
                  <a:rPr lang="tr-TR" sz="2800" b="1" dirty="0" err="1"/>
                  <a:t>kPa</a:t>
                </a:r>
                <a:r>
                  <a:rPr lang="tr-TR" sz="2800" b="1" dirty="0"/>
                  <a:t>)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tr-TR" sz="2800" b="1" dirty="0"/>
                  <a:t>X ve </a:t>
                </a:r>
                <a:r>
                  <a:rPr lang="tr-TR" sz="2800" b="1" dirty="0" err="1"/>
                  <a:t>y’e</a:t>
                </a:r>
                <a:r>
                  <a:rPr lang="tr-TR" sz="2800" b="1" dirty="0"/>
                  <a:t> ihtiyacımız var:</a:t>
                </a: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endParaRPr lang="tr-TR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607520"/>
              </a:xfrm>
              <a:blipFill>
                <a:blip r:embed="rId3"/>
                <a:stretch>
                  <a:fillRect l="-780" r="-24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393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Elde edilen </a:t>
            </a:r>
            <a:r>
              <a:rPr lang="tr-TR" sz="2800" b="1" dirty="0">
                <a:solidFill>
                  <a:srgbClr val="FF0000"/>
                </a:solidFill>
              </a:rPr>
              <a:t>destilat</a:t>
            </a:r>
            <a:r>
              <a:rPr lang="tr-TR" sz="2800" b="1" dirty="0"/>
              <a:t> sürmekte olan damıtma işlemine bir defa daha katılmamakta, </a:t>
            </a:r>
            <a:r>
              <a:rPr lang="tr-TR" sz="2800" b="1" dirty="0">
                <a:solidFill>
                  <a:srgbClr val="00B050"/>
                </a:solidFill>
              </a:rPr>
              <a:t>işlem tek aşamada sona </a:t>
            </a:r>
            <a:r>
              <a:rPr lang="tr-TR" sz="2800" b="1" dirty="0"/>
              <a:t>girmektedir.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Tek aşamalı damıtma terimi de, buradan kaynaklanmaktadır. </a:t>
            </a:r>
          </a:p>
        </p:txBody>
      </p:sp>
    </p:spTree>
    <p:extLst>
      <p:ext uri="{BB962C8B-B14F-4D97-AF65-F5344CB8AC3E}">
        <p14:creationId xmlns:p14="http://schemas.microsoft.com/office/powerpoint/2010/main" val="253375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476672"/>
                <a:ext cx="10157354" cy="5976664"/>
              </a:xfrm>
            </p:spPr>
            <p:txBody>
              <a:bodyPr>
                <a:normAutofit lnSpcReduction="10000"/>
              </a:bodyPr>
              <a:lstStyle/>
              <a:p>
                <a:pPr>
                  <a:lnSpc>
                    <a:spcPct val="17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tr-TR" sz="2800" b="1" dirty="0"/>
                  <a:t>Bunlar, çalışma eğrisi denkleminden hesaplanabilir:</a:t>
                </a:r>
              </a:p>
              <a:p>
                <a:pPr marL="0" indent="0">
                  <a:lnSpc>
                    <a:spcPct val="17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smtClean="0">
                              <a:latin typeface="Cambria Math" panose="02040503050406030204" pitchFamily="18" charset="0"/>
                            </a:rPr>
                            <m:t>𝐋</m:t>
                          </m:r>
                        </m:num>
                        <m:den>
                          <m:r>
                            <a:rPr lang="tr-TR" sz="2800" b="1" smtClean="0">
                              <a:latin typeface="Cambria Math" panose="02040503050406030204" pitchFamily="18" charset="0"/>
                            </a:rPr>
                            <m:t>𝐕</m:t>
                          </m:r>
                        </m:den>
                      </m:f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𝐗</m:t>
                          </m:r>
                          <m:r>
                            <a:rPr lang="tr-TR" sz="2800" b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smtClean="0"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  <m:sub>
                              <m:r>
                                <a:rPr lang="tr-TR" sz="2800" b="1" smtClean="0">
                                  <a:latin typeface="Cambria Math" panose="02040503050406030204" pitchFamily="18" charset="0"/>
                                </a:rPr>
                                <m:t>𝐅</m:t>
                              </m:r>
                            </m:sub>
                          </m:sSub>
                        </m:e>
                      </m:d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smtClean="0"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  <m:sub>
                          <m:r>
                            <a:rPr lang="tr-TR" sz="2800" b="1" smtClean="0">
                              <a:latin typeface="Cambria Math" panose="02040503050406030204" pitchFamily="18" charset="0"/>
                            </a:rPr>
                            <m:t>𝐅</m:t>
                          </m:r>
                        </m:sub>
                      </m:sSub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7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tr-TR" sz="2800" b="1" dirty="0"/>
                  <a:t>Buharlaşma oranı entalpi dengesinden hesaplanacaktır:</a:t>
                </a:r>
              </a:p>
              <a:p>
                <a:pPr marL="0" indent="0" algn="ctr">
                  <a:lnSpc>
                    <a:spcPct val="17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r>
                  <a:rPr lang="tr-TR" sz="2800" b="1" i="1" dirty="0"/>
                  <a:t>F </a:t>
                </a:r>
                <a:r>
                  <a:rPr lang="tr-TR" sz="2800" b="1" i="1" dirty="0" err="1"/>
                  <a:t>h</a:t>
                </a:r>
                <a:r>
                  <a:rPr lang="tr-TR" sz="2800" b="1" i="1" baseline="-25000" dirty="0" err="1"/>
                  <a:t>F</a:t>
                </a:r>
                <a:r>
                  <a:rPr lang="tr-TR" sz="2800" b="1" dirty="0"/>
                  <a:t> = </a:t>
                </a:r>
                <a:r>
                  <a:rPr lang="tr-TR" sz="2800" b="1" i="1" dirty="0"/>
                  <a:t>V </a:t>
                </a:r>
                <a:r>
                  <a:rPr lang="tr-TR" sz="2800" b="1" i="1" dirty="0" err="1"/>
                  <a:t>h</a:t>
                </a:r>
                <a:r>
                  <a:rPr lang="tr-TR" sz="2800" b="1" i="1" baseline="-25000" dirty="0" err="1"/>
                  <a:t>v</a:t>
                </a:r>
                <a:r>
                  <a:rPr lang="tr-TR" sz="2800" b="1" dirty="0"/>
                  <a:t> + </a:t>
                </a:r>
                <a:r>
                  <a:rPr lang="tr-TR" sz="2800" b="1" i="1" dirty="0"/>
                  <a:t>L </a:t>
                </a:r>
                <a:r>
                  <a:rPr lang="tr-TR" sz="2800" b="1" i="1" dirty="0" err="1"/>
                  <a:t>h</a:t>
                </a:r>
                <a:r>
                  <a:rPr lang="tr-TR" sz="2800" b="1" i="1" baseline="-25000" dirty="0" err="1"/>
                  <a:t>L</a:t>
                </a:r>
                <a:r>
                  <a:rPr lang="tr-TR" sz="2800" b="1" dirty="0"/>
                  <a:t> </a:t>
                </a:r>
              </a:p>
              <a:p>
                <a:pPr>
                  <a:lnSpc>
                    <a:spcPct val="17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tr-TR" sz="2800" b="1" dirty="0"/>
                  <a:t>1 kg beslenme için (F = 1):</a:t>
                </a:r>
              </a:p>
              <a:p>
                <a:pPr marL="0" indent="0" algn="ctr">
                  <a:lnSpc>
                    <a:spcPct val="17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r>
                  <a:rPr lang="tr-TR" sz="2800" b="1" i="1" dirty="0" err="1"/>
                  <a:t>h</a:t>
                </a:r>
                <a:r>
                  <a:rPr lang="tr-TR" sz="2800" b="1" i="1" baseline="-25000" dirty="0" err="1"/>
                  <a:t>F</a:t>
                </a:r>
                <a:r>
                  <a:rPr lang="tr-TR" sz="2800" b="1" dirty="0"/>
                  <a:t> = </a:t>
                </a:r>
                <a:r>
                  <a:rPr lang="tr-TR" sz="2800" b="1" i="1" dirty="0"/>
                  <a:t>V </a:t>
                </a:r>
                <a:r>
                  <a:rPr lang="tr-TR" sz="2800" b="1" i="1" dirty="0" err="1"/>
                  <a:t>h</a:t>
                </a:r>
                <a:r>
                  <a:rPr lang="tr-TR" sz="2800" b="1" i="1" baseline="-25000" dirty="0" err="1"/>
                  <a:t>v</a:t>
                </a:r>
                <a:r>
                  <a:rPr lang="tr-TR" sz="2800" b="1" dirty="0"/>
                  <a:t> + (1-</a:t>
                </a:r>
                <a:r>
                  <a:rPr lang="tr-TR" sz="2800" b="1" i="1" dirty="0"/>
                  <a:t>V</a:t>
                </a:r>
                <a:r>
                  <a:rPr lang="tr-TR" sz="2800" b="1" dirty="0"/>
                  <a:t>) </a:t>
                </a:r>
                <a:r>
                  <a:rPr lang="tr-TR" sz="2800" b="1" i="1" dirty="0" err="1"/>
                  <a:t>h</a:t>
                </a:r>
                <a:r>
                  <a:rPr lang="tr-TR" sz="2800" b="1" i="1" baseline="-25000" dirty="0" err="1"/>
                  <a:t>L</a:t>
                </a:r>
                <a:endParaRPr lang="tr-TR" sz="2800" b="1" i="1" baseline="-25000" dirty="0"/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476672"/>
                <a:ext cx="10157354" cy="5976664"/>
              </a:xfrm>
              <a:blipFill>
                <a:blip r:embed="rId3"/>
                <a:stretch>
                  <a:fillRect l="-780" b="-7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6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 err="1"/>
              <a:t>Heptanal</a:t>
            </a:r>
            <a:r>
              <a:rPr lang="tr-TR" sz="2800" b="1" dirty="0"/>
              <a:t>, bütün çözeltiler ve buhar içinde çok seyreltilir.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Onların termal özelliklerinin suya eşit olduğu varsayılmış olacak ve doymuş buhar tablolarından okunacaktır: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 err="1"/>
              <a:t>h</a:t>
            </a:r>
            <a:r>
              <a:rPr lang="tr-TR" sz="2800" b="1" baseline="-25000" dirty="0" err="1"/>
              <a:t>F</a:t>
            </a:r>
            <a:r>
              <a:rPr lang="tr-TR" sz="2800" b="1" baseline="-25000" dirty="0"/>
              <a:t> </a:t>
            </a:r>
            <a:r>
              <a:rPr lang="tr-TR" sz="2800" b="1" dirty="0"/>
              <a:t>= 419 </a:t>
            </a:r>
            <a:r>
              <a:rPr lang="tr-TR" sz="2800" b="1" dirty="0" err="1"/>
              <a:t>kJ</a:t>
            </a:r>
            <a:r>
              <a:rPr lang="tr-TR" sz="2800" b="1" dirty="0"/>
              <a:t>/ kg, 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V</a:t>
            </a:r>
            <a:r>
              <a:rPr lang="tr-TR" sz="2800" b="1" dirty="0"/>
              <a:t>=2610 </a:t>
            </a:r>
            <a:r>
              <a:rPr lang="tr-TR" sz="2800" b="1" dirty="0" err="1"/>
              <a:t>kJ</a:t>
            </a:r>
            <a:r>
              <a:rPr lang="tr-TR" sz="2800" b="1" dirty="0"/>
              <a:t>/ kg,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L</a:t>
            </a:r>
            <a:r>
              <a:rPr lang="tr-TR" sz="2800" b="1" dirty="0"/>
              <a:t>=251 </a:t>
            </a:r>
            <a:r>
              <a:rPr lang="tr-TR" sz="2800" b="1" dirty="0" err="1"/>
              <a:t>kJ</a:t>
            </a:r>
            <a:r>
              <a:rPr lang="tr-TR" sz="2800" b="1" dirty="0"/>
              <a:t>/kg</a:t>
            </a:r>
          </a:p>
        </p:txBody>
      </p:sp>
      <p:pic>
        <p:nvPicPr>
          <p:cNvPr id="3" name="Content Placeholder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" t="5718" r="-45" b="78271"/>
          <a:stretch/>
        </p:blipFill>
        <p:spPr>
          <a:xfrm>
            <a:off x="3574132" y="4442797"/>
            <a:ext cx="5256584" cy="114644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4133" y="5518560"/>
            <a:ext cx="5258936" cy="114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13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Değişkenlerin değerleri eşitlikte yerine koyulur: 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L/V</a:t>
            </a:r>
            <a:r>
              <a:rPr lang="tr-TR" sz="2800" b="1"/>
              <a:t>=0,93/0,07=0,75</a:t>
            </a:r>
            <a:endParaRPr lang="tr-TR" sz="2800" b="1" dirty="0"/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Değişkenlerin değerleri çalışma eğrisi eşitliğinde yerine koyulur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y = -0,075 (4-100) +100=107.2 mg/kg</a:t>
            </a:r>
          </a:p>
        </p:txBody>
      </p:sp>
    </p:spTree>
    <p:extLst>
      <p:ext uri="{BB962C8B-B14F-4D97-AF65-F5344CB8AC3E}">
        <p14:creationId xmlns:p14="http://schemas.microsoft.com/office/powerpoint/2010/main" val="66535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476672"/>
                <a:ext cx="10157354" cy="5472608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2800" b="1" dirty="0"/>
                  <a:t>X ve y, mol fraksiyonlarına dönüştürülmelidir:</a:t>
                </a:r>
              </a:p>
              <a:p>
                <a:pPr marL="0" indent="0" algn="ctr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2800" b="1">
                        <a:latin typeface="Cambria Math" panose="02040503050406030204" pitchFamily="18" charset="0"/>
                      </a:rPr>
                      <m:t>𝑿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𝟏𝟏𝟒</m:t>
                        </m:r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𝟔</m:t>
                            </m:r>
                          </m:sup>
                        </m:sSup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  <m:r>
                      <a:rPr lang="tr-TR" sz="2800" b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𝟔𝟑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 ×</m:t>
                    </m:r>
                    <m:sSup>
                      <m:sSup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𝟔</m:t>
                        </m:r>
                      </m:sup>
                    </m:sSup>
                  </m:oMath>
                </a14:m>
                <a:r>
                  <a:rPr lang="tr-TR" sz="2800" b="1" dirty="0"/>
                  <a:t>    </a:t>
                </a:r>
              </a:p>
              <a:p>
                <a:pPr marL="0" indent="0" algn="ctr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𝟏𝟎𝟕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𝟏𝟏𝟒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sup>
                          </m:sSup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>
                          <a:latin typeface="Cambria Math" panose="02040503050406030204" pitchFamily="18" charset="0"/>
                        </a:rPr>
                        <m:t>𝜸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𝑷</m:t>
                          </m:r>
                        </m:num>
                        <m:den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p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𝟏𝟔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𝟔𝟑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𝟏𝟑𝟒</m:t>
                      </m:r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476672"/>
                <a:ext cx="10157354" cy="5472608"/>
              </a:xfrm>
              <a:blipFill>
                <a:blip r:embed="rId3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643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4087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Çok aşamalı </a:t>
            </a:r>
            <a:r>
              <a:rPr lang="tr-TR" sz="2800" b="1" dirty="0" err="1">
                <a:solidFill>
                  <a:srgbClr val="00B050"/>
                </a:solidFill>
              </a:rPr>
              <a:t>ayrımsal</a:t>
            </a:r>
            <a:r>
              <a:rPr lang="tr-TR" sz="2800" b="1" dirty="0">
                <a:solidFill>
                  <a:srgbClr val="00B050"/>
                </a:solidFill>
              </a:rPr>
              <a:t> damıtma </a:t>
            </a:r>
            <a:r>
              <a:rPr lang="tr-TR" sz="2800" b="1" dirty="0"/>
              <a:t>yönteminde ise, aynı şekilde </a:t>
            </a:r>
            <a:r>
              <a:rPr lang="tr-TR" sz="2800" b="1" dirty="0">
                <a:solidFill>
                  <a:srgbClr val="00B0F0"/>
                </a:solidFill>
              </a:rPr>
              <a:t>oluşturulan buhar</a:t>
            </a:r>
            <a:r>
              <a:rPr lang="tr-TR" sz="2800" b="1" dirty="0"/>
              <a:t>, bu defa sisteme özgü </a:t>
            </a:r>
            <a:r>
              <a:rPr lang="tr-TR" sz="2800" b="1" dirty="0">
                <a:solidFill>
                  <a:srgbClr val="FF0000"/>
                </a:solidFill>
              </a:rPr>
              <a:t>bir kolondaki </a:t>
            </a:r>
            <a:r>
              <a:rPr lang="tr-TR" sz="2800" b="1" dirty="0"/>
              <a:t>bir seri </a:t>
            </a:r>
            <a:r>
              <a:rPr lang="tr-TR" sz="2800" b="1" dirty="0">
                <a:solidFill>
                  <a:srgbClr val="FF0000"/>
                </a:solidFill>
              </a:rPr>
              <a:t>tablaları</a:t>
            </a:r>
            <a:r>
              <a:rPr lang="tr-TR" sz="2800" b="1" dirty="0"/>
              <a:t> (</a:t>
            </a:r>
            <a:r>
              <a:rPr lang="tr-TR" sz="2800" b="1" dirty="0">
                <a:solidFill>
                  <a:srgbClr val="00B0F0"/>
                </a:solidFill>
              </a:rPr>
              <a:t>basamakları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aşamaları</a:t>
            </a:r>
            <a:r>
              <a:rPr lang="tr-TR" sz="2800" b="1" dirty="0"/>
              <a:t>) aşarken,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kısmen yoğunlaşmaktadır</a:t>
            </a:r>
            <a:r>
              <a:rPr lang="tr-TR" sz="2800" b="1" dirty="0"/>
              <a:t>.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D127BE-40CF-4F74-B3F2-F37C6CCFBA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275" y="3210412"/>
            <a:ext cx="4140273" cy="350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1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4087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şekilde kolonda kendiliğinden ve sürekli olarak oluşan </a:t>
            </a:r>
            <a:r>
              <a:rPr lang="tr-TR" sz="2800" b="1" dirty="0" err="1">
                <a:solidFill>
                  <a:srgbClr val="FF0000"/>
                </a:solidFill>
              </a:rPr>
              <a:t>kondensat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sistem dışına alınmayıp</a:t>
            </a:r>
            <a:r>
              <a:rPr lang="tr-TR" sz="2800" b="1" dirty="0"/>
              <a:t>, yeni oluşan ve kolonda </a:t>
            </a:r>
            <a:r>
              <a:rPr lang="tr-TR" sz="2800" b="1" dirty="0">
                <a:solidFill>
                  <a:srgbClr val="0070C0"/>
                </a:solidFill>
              </a:rPr>
              <a:t>yukarı doğru hareket halindeki buhara karşı,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aşağıya doğru akmaktadır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sıvı geri akışına, </a:t>
            </a:r>
            <a:r>
              <a:rPr lang="tr-TR" sz="2800" b="1" dirty="0" err="1">
                <a:solidFill>
                  <a:srgbClr val="FF0000"/>
                </a:solidFill>
              </a:rPr>
              <a:t>reflü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(</a:t>
            </a:r>
            <a:r>
              <a:rPr lang="en-US" sz="2800" b="1" dirty="0">
                <a:solidFill>
                  <a:srgbClr val="00B0F0"/>
                </a:solidFill>
              </a:rPr>
              <a:t>reflux</a:t>
            </a:r>
            <a:r>
              <a:rPr lang="tr-TR" sz="2800" b="1" dirty="0"/>
              <a:t>) denir. </a:t>
            </a: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954C2AF4-1B53-42F1-A980-09B5B2A54E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074" y="3943480"/>
            <a:ext cx="3292676" cy="278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73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/>
              <a:t>Tek Aşamalı Damıtma Yöntemleri</a:t>
            </a:r>
            <a:endParaRPr lang="tr-TR" sz="4000" dirty="0">
              <a:solidFill>
                <a:srgbClr val="FF0000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122010475"/>
              </p:ext>
            </p:extLst>
          </p:nvPr>
        </p:nvGraphicFramePr>
        <p:xfrm>
          <a:off x="1478998" y="1772816"/>
          <a:ext cx="943397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106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>
                <a:solidFill>
                  <a:srgbClr val="8787E9"/>
                </a:solidFill>
              </a:rPr>
              <a:t>Basit damıtma,</a:t>
            </a:r>
            <a:endParaRPr lang="tr-TR" sz="4000" dirty="0">
              <a:solidFill>
                <a:srgbClr val="8787E9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50395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uygulamada, damıtma sisteminin </a:t>
            </a:r>
            <a:r>
              <a:rPr lang="tr-TR" sz="2800" b="1" dirty="0">
                <a:solidFill>
                  <a:srgbClr val="FF0000"/>
                </a:solidFill>
              </a:rPr>
              <a:t>kaynatma haznesine </a:t>
            </a:r>
            <a:r>
              <a:rPr lang="tr-TR" sz="2800" b="1" dirty="0"/>
              <a:t>doldurulan sıvı, </a:t>
            </a:r>
            <a:r>
              <a:rPr lang="tr-TR" sz="2800" b="1" dirty="0">
                <a:solidFill>
                  <a:srgbClr val="00B0F0"/>
                </a:solidFill>
              </a:rPr>
              <a:t>ısıtılarak buhar oluşturulur</a:t>
            </a:r>
            <a:r>
              <a:rPr lang="tr-TR" sz="2800" b="1" dirty="0"/>
              <a:t>. </a:t>
            </a:r>
          </a:p>
        </p:txBody>
      </p:sp>
      <p:pic>
        <p:nvPicPr>
          <p:cNvPr id="4" name="Picture 2" descr="Image result for damitma">
            <a:extLst>
              <a:ext uri="{FF2B5EF4-FFF2-40B4-BE49-F238E27FC236}">
                <a16:creationId xmlns:a16="http://schemas.microsoft.com/office/drawing/2014/main" id="{7EEABDCA-A18C-48BD-A7DD-D6378FDC7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58" y="3212976"/>
            <a:ext cx="4956108" cy="3389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17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1881</Words>
  <Application>Microsoft Office PowerPoint</Application>
  <PresentationFormat>Özel</PresentationFormat>
  <Paragraphs>206</Paragraphs>
  <Slides>53</Slides>
  <Notes>15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53</vt:i4>
      </vt:variant>
    </vt:vector>
  </HeadingPairs>
  <TitlesOfParts>
    <vt:vector size="58" baseType="lpstr">
      <vt:lpstr>Arial</vt:lpstr>
      <vt:lpstr>Cambria Math</vt:lpstr>
      <vt:lpstr>Century Gothic</vt:lpstr>
      <vt:lpstr>Times New Roman</vt:lpstr>
      <vt:lpstr>Books 16x9</vt:lpstr>
      <vt:lpstr>GDM 302  Temel İşlemler II Damıtma II    2018-2019</vt:lpstr>
      <vt:lpstr>Bu Hafta</vt:lpstr>
      <vt:lpstr>PowerPoint Sunusu</vt:lpstr>
      <vt:lpstr>PowerPoint Sunusu</vt:lpstr>
      <vt:lpstr>PowerPoint Sunusu</vt:lpstr>
      <vt:lpstr>PowerPoint Sunusu</vt:lpstr>
      <vt:lpstr>PowerPoint Sunusu</vt:lpstr>
      <vt:lpstr>Tek Aşamalı Damıtma Yöntemleri</vt:lpstr>
      <vt:lpstr>Basit damıtma,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Örnek</vt:lpstr>
      <vt:lpstr>PowerPoint Sunusu</vt:lpstr>
      <vt:lpstr>PowerPoint Sunusu</vt:lpstr>
      <vt:lpstr>PowerPoint Sunusu</vt:lpstr>
      <vt:lpstr>Çözüm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Ani damıtma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Örnek</vt:lpstr>
      <vt:lpstr>PowerPoint Sunusu</vt:lpstr>
      <vt:lpstr>PowerPoint Sunusu</vt:lpstr>
      <vt:lpstr>PowerPoint Sunusu</vt:lpstr>
      <vt:lpstr>Örnek 13.2 - Çözüm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2019-03-29T13:22:39Z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