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9"/>
  </p:notesMasterIdLst>
  <p:handoutMasterIdLst>
    <p:handoutMasterId r:id="rId40"/>
  </p:handoutMasterIdLst>
  <p:sldIdLst>
    <p:sldId id="264" r:id="rId3"/>
    <p:sldId id="409" r:id="rId4"/>
    <p:sldId id="430" r:id="rId5"/>
    <p:sldId id="428" r:id="rId6"/>
    <p:sldId id="282" r:id="rId7"/>
    <p:sldId id="350" r:id="rId8"/>
    <p:sldId id="351" r:id="rId9"/>
    <p:sldId id="401" r:id="rId10"/>
    <p:sldId id="352" r:id="rId11"/>
    <p:sldId id="422" r:id="rId12"/>
    <p:sldId id="353" r:id="rId13"/>
    <p:sldId id="402" r:id="rId14"/>
    <p:sldId id="354" r:id="rId15"/>
    <p:sldId id="348" r:id="rId16"/>
    <p:sldId id="355" r:id="rId17"/>
    <p:sldId id="357" r:id="rId18"/>
    <p:sldId id="358" r:id="rId19"/>
    <p:sldId id="412" r:id="rId20"/>
    <p:sldId id="413" r:id="rId21"/>
    <p:sldId id="356" r:id="rId22"/>
    <p:sldId id="361" r:id="rId23"/>
    <p:sldId id="362" r:id="rId24"/>
    <p:sldId id="360" r:id="rId25"/>
    <p:sldId id="363" r:id="rId26"/>
    <p:sldId id="364" r:id="rId27"/>
    <p:sldId id="365" r:id="rId28"/>
    <p:sldId id="367" r:id="rId29"/>
    <p:sldId id="369" r:id="rId30"/>
    <p:sldId id="370" r:id="rId31"/>
    <p:sldId id="372" r:id="rId32"/>
    <p:sldId id="368" r:id="rId33"/>
    <p:sldId id="403" r:id="rId34"/>
    <p:sldId id="374" r:id="rId35"/>
    <p:sldId id="404" r:id="rId36"/>
    <p:sldId id="375" r:id="rId37"/>
    <p:sldId id="373" r:id="rId3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howGuides="1">
      <p:cViewPr varScale="1">
        <p:scale>
          <a:sx n="78" d="100"/>
          <a:sy n="78" d="100"/>
        </p:scale>
        <p:origin x="878" y="5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3AC21-D367-4A60-B89C-A5095E8CB850}" type="doc">
      <dgm:prSet loTypeId="urn:microsoft.com/office/officeart/2005/8/layout/orgChart1" loCatId="hierarchy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849EC13-7B61-4CEA-8216-79F45F393241}">
      <dgm:prSet phldrT="[Text]"/>
      <dgm:spPr/>
      <dgm:t>
        <a:bodyPr/>
        <a:lstStyle/>
        <a:p>
          <a:r>
            <a:rPr lang="tr-TR" dirty="0">
              <a:solidFill>
                <a:srgbClr val="FFFF00"/>
              </a:solidFill>
            </a:rPr>
            <a:t>Sıvı Karışımların Türleri</a:t>
          </a:r>
          <a:endParaRPr lang="en-US" dirty="0">
            <a:solidFill>
              <a:srgbClr val="FFFF00"/>
            </a:solidFill>
          </a:endParaRPr>
        </a:p>
      </dgm:t>
    </dgm:pt>
    <dgm:pt modelId="{A09CC3DF-A832-498D-8B58-08E512C3270C}" type="parTrans" cxnId="{11C7408C-DA8F-47B8-95DC-9C5A7AB925CA}">
      <dgm:prSet/>
      <dgm:spPr/>
      <dgm:t>
        <a:bodyPr/>
        <a:lstStyle/>
        <a:p>
          <a:endParaRPr lang="en-US"/>
        </a:p>
      </dgm:t>
    </dgm:pt>
    <dgm:pt modelId="{18DD01FF-B052-4C74-99D7-343F154A9BA2}" type="sibTrans" cxnId="{11C7408C-DA8F-47B8-95DC-9C5A7AB925CA}">
      <dgm:prSet/>
      <dgm:spPr/>
      <dgm:t>
        <a:bodyPr/>
        <a:lstStyle/>
        <a:p>
          <a:endParaRPr lang="en-US"/>
        </a:p>
      </dgm:t>
    </dgm:pt>
    <dgm:pt modelId="{EED2428C-1121-466F-BCA0-9EAD92736198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</a:t>
          </a:r>
          <a:r>
            <a:rPr lang="tr-TR" dirty="0">
              <a:solidFill>
                <a:schemeClr val="bg1"/>
              </a:solidFill>
            </a:rPr>
            <a:t>am karışabilir </a:t>
          </a:r>
        </a:p>
        <a:p>
          <a:r>
            <a:rPr lang="tr-TR" dirty="0">
              <a:solidFill>
                <a:srgbClr val="FFFF00"/>
              </a:solidFill>
            </a:rPr>
            <a:t>(</a:t>
          </a:r>
          <a:r>
            <a:rPr lang="tr-TR" b="1" dirty="0">
              <a:solidFill>
                <a:srgbClr val="FFFF00"/>
              </a:solidFill>
            </a:rPr>
            <a:t>Su-etil alkol)</a:t>
          </a:r>
          <a:endParaRPr lang="en-US" dirty="0">
            <a:solidFill>
              <a:srgbClr val="FFFF00"/>
            </a:solidFill>
          </a:endParaRPr>
        </a:p>
      </dgm:t>
    </dgm:pt>
    <dgm:pt modelId="{06F9E5C2-13BC-4C4E-B304-A89B7603502F}" type="parTrans" cxnId="{F9CE5265-5643-4B22-8A8D-3BE2C10D63EE}">
      <dgm:prSet/>
      <dgm:spPr/>
      <dgm:t>
        <a:bodyPr/>
        <a:lstStyle/>
        <a:p>
          <a:endParaRPr lang="en-US"/>
        </a:p>
      </dgm:t>
    </dgm:pt>
    <dgm:pt modelId="{F166D1DA-9205-48DC-877C-E4B80BD5CD3C}" type="sibTrans" cxnId="{F9CE5265-5643-4B22-8A8D-3BE2C10D63EE}">
      <dgm:prSet/>
      <dgm:spPr/>
      <dgm:t>
        <a:bodyPr/>
        <a:lstStyle/>
        <a:p>
          <a:endParaRPr lang="en-US"/>
        </a:p>
      </dgm:t>
    </dgm:pt>
    <dgm:pt modelId="{EBF79D89-9F1D-4E34-9388-7E55E0E11454}">
      <dgm:prSet phldrT="[Text]"/>
      <dgm:spPr/>
      <dgm:t>
        <a:bodyPr/>
        <a:lstStyle/>
        <a:p>
          <a:r>
            <a:rPr lang="tr-TR" noProof="0" dirty="0">
              <a:solidFill>
                <a:schemeClr val="bg1"/>
              </a:solidFill>
            </a:rPr>
            <a:t>Kısmen karışabilir </a:t>
          </a:r>
        </a:p>
        <a:p>
          <a:r>
            <a:rPr lang="tr-TR" noProof="0" dirty="0">
              <a:solidFill>
                <a:srgbClr val="FFFF00"/>
              </a:solidFill>
            </a:rPr>
            <a:t>(</a:t>
          </a:r>
          <a:r>
            <a:rPr lang="tr-TR" b="1" dirty="0">
              <a:solidFill>
                <a:srgbClr val="FFFF00"/>
              </a:solidFill>
            </a:rPr>
            <a:t>n-</a:t>
          </a:r>
          <a:r>
            <a:rPr lang="tr-TR" b="1" dirty="0" err="1">
              <a:solidFill>
                <a:srgbClr val="FFFF00"/>
              </a:solidFill>
            </a:rPr>
            <a:t>butanol</a:t>
          </a:r>
          <a:r>
            <a:rPr lang="tr-TR" b="1" dirty="0">
              <a:solidFill>
                <a:srgbClr val="FFFF00"/>
              </a:solidFill>
            </a:rPr>
            <a:t>-su)</a:t>
          </a:r>
          <a:endParaRPr lang="tr-TR" noProof="0" dirty="0">
            <a:solidFill>
              <a:srgbClr val="FFFF00"/>
            </a:solidFill>
          </a:endParaRPr>
        </a:p>
      </dgm:t>
    </dgm:pt>
    <dgm:pt modelId="{2E859FB1-88D1-4C08-86F7-2157A75C7D59}" type="parTrans" cxnId="{CFC6B31E-3513-428D-BD5C-C4DAA33E7231}">
      <dgm:prSet/>
      <dgm:spPr/>
      <dgm:t>
        <a:bodyPr/>
        <a:lstStyle/>
        <a:p>
          <a:endParaRPr lang="en-US"/>
        </a:p>
      </dgm:t>
    </dgm:pt>
    <dgm:pt modelId="{7C818B69-E772-49A2-AB18-223538F958BA}" type="sibTrans" cxnId="{CFC6B31E-3513-428D-BD5C-C4DAA33E7231}">
      <dgm:prSet/>
      <dgm:spPr/>
      <dgm:t>
        <a:bodyPr/>
        <a:lstStyle/>
        <a:p>
          <a:endParaRPr lang="en-US"/>
        </a:p>
      </dgm:t>
    </dgm:pt>
    <dgm:pt modelId="{7632C573-2B68-4D92-A246-237B85F3B8B2}">
      <dgm:prSet phldrT="[Text]"/>
      <dgm:spPr/>
      <dgm:t>
        <a:bodyPr/>
        <a:lstStyle/>
        <a:p>
          <a:r>
            <a:rPr lang="tr-TR" dirty="0">
              <a:solidFill>
                <a:schemeClr val="bg1"/>
              </a:solidFill>
            </a:rPr>
            <a:t>Karışamayan</a:t>
          </a:r>
        </a:p>
        <a:p>
          <a:pPr rtl="0"/>
          <a:r>
            <a:rPr lang="tr-TR" dirty="0">
              <a:solidFill>
                <a:srgbClr val="FFFF00"/>
              </a:solidFill>
            </a:rPr>
            <a:t>(</a:t>
          </a:r>
          <a:r>
            <a:rPr lang="tr-TR" b="1" dirty="0">
              <a:solidFill>
                <a:srgbClr val="FFFF00"/>
              </a:solidFill>
            </a:rPr>
            <a:t>Su-yağ)</a:t>
          </a:r>
          <a:endParaRPr lang="en-US" dirty="0">
            <a:solidFill>
              <a:srgbClr val="FFFF00"/>
            </a:solidFill>
          </a:endParaRPr>
        </a:p>
      </dgm:t>
    </dgm:pt>
    <dgm:pt modelId="{09819C34-FC23-46A4-B818-8D12461CF092}" type="parTrans" cxnId="{540DC005-CAB4-4B8B-99F9-57CA0748E30B}">
      <dgm:prSet/>
      <dgm:spPr/>
      <dgm:t>
        <a:bodyPr/>
        <a:lstStyle/>
        <a:p>
          <a:endParaRPr lang="en-US"/>
        </a:p>
      </dgm:t>
    </dgm:pt>
    <dgm:pt modelId="{8D7B8ECE-809F-405B-83FA-1D4A05B2EE92}" type="sibTrans" cxnId="{540DC005-CAB4-4B8B-99F9-57CA0748E30B}">
      <dgm:prSet/>
      <dgm:spPr/>
      <dgm:t>
        <a:bodyPr/>
        <a:lstStyle/>
        <a:p>
          <a:endParaRPr lang="en-US"/>
        </a:p>
      </dgm:t>
    </dgm:pt>
    <dgm:pt modelId="{29C22428-3DCC-426A-94DB-5A5B72DBD5E3}" type="pres">
      <dgm:prSet presAssocID="{BAF3AC21-D367-4A60-B89C-A5095E8CB85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CF8B22E-9616-4F73-B2FC-DADA539041DF}" type="pres">
      <dgm:prSet presAssocID="{D849EC13-7B61-4CEA-8216-79F45F393241}" presName="hierRoot1" presStyleCnt="0">
        <dgm:presLayoutVars>
          <dgm:hierBranch val="init"/>
        </dgm:presLayoutVars>
      </dgm:prSet>
      <dgm:spPr/>
    </dgm:pt>
    <dgm:pt modelId="{E5EC5EA7-218B-470F-B5FF-FA0FBC4D882C}" type="pres">
      <dgm:prSet presAssocID="{D849EC13-7B61-4CEA-8216-79F45F393241}" presName="rootComposite1" presStyleCnt="0"/>
      <dgm:spPr/>
    </dgm:pt>
    <dgm:pt modelId="{AD98A82E-9AA3-4FCA-9754-59FA5F36D146}" type="pres">
      <dgm:prSet presAssocID="{D849EC13-7B61-4CEA-8216-79F45F393241}" presName="rootText1" presStyleLbl="node0" presStyleIdx="0" presStyleCnt="1" custScaleX="138661" custScaleY="59433">
        <dgm:presLayoutVars>
          <dgm:chPref val="3"/>
        </dgm:presLayoutVars>
      </dgm:prSet>
      <dgm:spPr/>
    </dgm:pt>
    <dgm:pt modelId="{DBE1D387-39AC-427C-81BB-0361D2CD2C2D}" type="pres">
      <dgm:prSet presAssocID="{D849EC13-7B61-4CEA-8216-79F45F393241}" presName="rootConnector1" presStyleLbl="node1" presStyleIdx="0" presStyleCnt="0"/>
      <dgm:spPr/>
    </dgm:pt>
    <dgm:pt modelId="{183763B9-CCAB-4A0F-8329-BD7A1947D7F2}" type="pres">
      <dgm:prSet presAssocID="{D849EC13-7B61-4CEA-8216-79F45F393241}" presName="hierChild2" presStyleCnt="0"/>
      <dgm:spPr/>
    </dgm:pt>
    <dgm:pt modelId="{BA069F28-9D25-4737-8561-392346A7BD9E}" type="pres">
      <dgm:prSet presAssocID="{06F9E5C2-13BC-4C4E-B304-A89B7603502F}" presName="Name37" presStyleLbl="parChTrans1D2" presStyleIdx="0" presStyleCnt="3"/>
      <dgm:spPr/>
    </dgm:pt>
    <dgm:pt modelId="{251DD007-5D0D-46BD-81C7-64AAE4F916EC}" type="pres">
      <dgm:prSet presAssocID="{EED2428C-1121-466F-BCA0-9EAD92736198}" presName="hierRoot2" presStyleCnt="0">
        <dgm:presLayoutVars>
          <dgm:hierBranch val="init"/>
        </dgm:presLayoutVars>
      </dgm:prSet>
      <dgm:spPr/>
    </dgm:pt>
    <dgm:pt modelId="{2DA2AF53-26DC-49BB-BE81-6BC818F0A474}" type="pres">
      <dgm:prSet presAssocID="{EED2428C-1121-466F-BCA0-9EAD92736198}" presName="rootComposite" presStyleCnt="0"/>
      <dgm:spPr/>
    </dgm:pt>
    <dgm:pt modelId="{F5F0BB80-1C55-4108-91ED-BF32971E8761}" type="pres">
      <dgm:prSet presAssocID="{EED2428C-1121-466F-BCA0-9EAD92736198}" presName="rootText" presStyleLbl="node2" presStyleIdx="0" presStyleCnt="3">
        <dgm:presLayoutVars>
          <dgm:chPref val="3"/>
        </dgm:presLayoutVars>
      </dgm:prSet>
      <dgm:spPr/>
    </dgm:pt>
    <dgm:pt modelId="{E3CC44C3-0750-4B07-B2DD-2D7C17C35E83}" type="pres">
      <dgm:prSet presAssocID="{EED2428C-1121-466F-BCA0-9EAD92736198}" presName="rootConnector" presStyleLbl="node2" presStyleIdx="0" presStyleCnt="3"/>
      <dgm:spPr/>
    </dgm:pt>
    <dgm:pt modelId="{BEEA6F95-CF81-44F4-8F06-A29B06F908C5}" type="pres">
      <dgm:prSet presAssocID="{EED2428C-1121-466F-BCA0-9EAD92736198}" presName="hierChild4" presStyleCnt="0"/>
      <dgm:spPr/>
    </dgm:pt>
    <dgm:pt modelId="{313C9A99-FB8F-4C93-B2C9-A535DFDEDEAC}" type="pres">
      <dgm:prSet presAssocID="{EED2428C-1121-466F-BCA0-9EAD92736198}" presName="hierChild5" presStyleCnt="0"/>
      <dgm:spPr/>
    </dgm:pt>
    <dgm:pt modelId="{A872F189-9438-4BEE-9BC6-0A4B69F24C06}" type="pres">
      <dgm:prSet presAssocID="{2E859FB1-88D1-4C08-86F7-2157A75C7D59}" presName="Name37" presStyleLbl="parChTrans1D2" presStyleIdx="1" presStyleCnt="3"/>
      <dgm:spPr/>
    </dgm:pt>
    <dgm:pt modelId="{43ADE109-8CF7-4D8B-91CF-6DC7F5929678}" type="pres">
      <dgm:prSet presAssocID="{EBF79D89-9F1D-4E34-9388-7E55E0E11454}" presName="hierRoot2" presStyleCnt="0">
        <dgm:presLayoutVars>
          <dgm:hierBranch val="init"/>
        </dgm:presLayoutVars>
      </dgm:prSet>
      <dgm:spPr/>
    </dgm:pt>
    <dgm:pt modelId="{34561810-8DE0-4218-9764-92F44A0A169A}" type="pres">
      <dgm:prSet presAssocID="{EBF79D89-9F1D-4E34-9388-7E55E0E11454}" presName="rootComposite" presStyleCnt="0"/>
      <dgm:spPr/>
    </dgm:pt>
    <dgm:pt modelId="{06D6181A-96D7-4440-AE50-948FB819A3FB}" type="pres">
      <dgm:prSet presAssocID="{EBF79D89-9F1D-4E34-9388-7E55E0E11454}" presName="rootText" presStyleLbl="node2" presStyleIdx="1" presStyleCnt="3">
        <dgm:presLayoutVars>
          <dgm:chPref val="3"/>
        </dgm:presLayoutVars>
      </dgm:prSet>
      <dgm:spPr/>
    </dgm:pt>
    <dgm:pt modelId="{C755D754-0A5F-4580-A9B8-91DCA68BCF66}" type="pres">
      <dgm:prSet presAssocID="{EBF79D89-9F1D-4E34-9388-7E55E0E11454}" presName="rootConnector" presStyleLbl="node2" presStyleIdx="1" presStyleCnt="3"/>
      <dgm:spPr/>
    </dgm:pt>
    <dgm:pt modelId="{984E892C-6E10-4EBC-A5C0-80EB1EEA0648}" type="pres">
      <dgm:prSet presAssocID="{EBF79D89-9F1D-4E34-9388-7E55E0E11454}" presName="hierChild4" presStyleCnt="0"/>
      <dgm:spPr/>
    </dgm:pt>
    <dgm:pt modelId="{DF95C5FB-0994-494A-B50A-E6E8FBFED381}" type="pres">
      <dgm:prSet presAssocID="{EBF79D89-9F1D-4E34-9388-7E55E0E11454}" presName="hierChild5" presStyleCnt="0"/>
      <dgm:spPr/>
    </dgm:pt>
    <dgm:pt modelId="{DF9E1B67-8853-49EB-BEF2-28EA6376B254}" type="pres">
      <dgm:prSet presAssocID="{09819C34-FC23-46A4-B818-8D12461CF092}" presName="Name37" presStyleLbl="parChTrans1D2" presStyleIdx="2" presStyleCnt="3"/>
      <dgm:spPr/>
    </dgm:pt>
    <dgm:pt modelId="{07121A38-8A7F-419B-AE2C-D1A724EA5838}" type="pres">
      <dgm:prSet presAssocID="{7632C573-2B68-4D92-A246-237B85F3B8B2}" presName="hierRoot2" presStyleCnt="0">
        <dgm:presLayoutVars>
          <dgm:hierBranch val="init"/>
        </dgm:presLayoutVars>
      </dgm:prSet>
      <dgm:spPr/>
    </dgm:pt>
    <dgm:pt modelId="{9A45E05B-534E-4BE9-924F-C2048E85553C}" type="pres">
      <dgm:prSet presAssocID="{7632C573-2B68-4D92-A246-237B85F3B8B2}" presName="rootComposite" presStyleCnt="0"/>
      <dgm:spPr/>
    </dgm:pt>
    <dgm:pt modelId="{5049830D-C14A-4B23-9862-40A62E6A9B5B}" type="pres">
      <dgm:prSet presAssocID="{7632C573-2B68-4D92-A246-237B85F3B8B2}" presName="rootText" presStyleLbl="node2" presStyleIdx="2" presStyleCnt="3">
        <dgm:presLayoutVars>
          <dgm:chPref val="3"/>
        </dgm:presLayoutVars>
      </dgm:prSet>
      <dgm:spPr/>
    </dgm:pt>
    <dgm:pt modelId="{4B8424B5-E9CB-42B0-98FB-C03E95C2B5CD}" type="pres">
      <dgm:prSet presAssocID="{7632C573-2B68-4D92-A246-237B85F3B8B2}" presName="rootConnector" presStyleLbl="node2" presStyleIdx="2" presStyleCnt="3"/>
      <dgm:spPr/>
    </dgm:pt>
    <dgm:pt modelId="{ED37E840-1587-4276-B3D5-52A442DC234E}" type="pres">
      <dgm:prSet presAssocID="{7632C573-2B68-4D92-A246-237B85F3B8B2}" presName="hierChild4" presStyleCnt="0"/>
      <dgm:spPr/>
    </dgm:pt>
    <dgm:pt modelId="{94A7C584-FBC8-4B9E-A508-4394A9FC26AB}" type="pres">
      <dgm:prSet presAssocID="{7632C573-2B68-4D92-A246-237B85F3B8B2}" presName="hierChild5" presStyleCnt="0"/>
      <dgm:spPr/>
    </dgm:pt>
    <dgm:pt modelId="{3E98911D-6195-4247-AA8C-2B562CC43B8A}" type="pres">
      <dgm:prSet presAssocID="{D849EC13-7B61-4CEA-8216-79F45F393241}" presName="hierChild3" presStyleCnt="0"/>
      <dgm:spPr/>
    </dgm:pt>
  </dgm:ptLst>
  <dgm:cxnLst>
    <dgm:cxn modelId="{540DC005-CAB4-4B8B-99F9-57CA0748E30B}" srcId="{D849EC13-7B61-4CEA-8216-79F45F393241}" destId="{7632C573-2B68-4D92-A246-237B85F3B8B2}" srcOrd="2" destOrd="0" parTransId="{09819C34-FC23-46A4-B818-8D12461CF092}" sibTransId="{8D7B8ECE-809F-405B-83FA-1D4A05B2EE92}"/>
    <dgm:cxn modelId="{3D97801A-C21A-4A10-82B5-FCC7F5FA6CD0}" type="presOf" srcId="{EED2428C-1121-466F-BCA0-9EAD92736198}" destId="{F5F0BB80-1C55-4108-91ED-BF32971E8761}" srcOrd="0" destOrd="0" presId="urn:microsoft.com/office/officeart/2005/8/layout/orgChart1"/>
    <dgm:cxn modelId="{CFC6B31E-3513-428D-BD5C-C4DAA33E7231}" srcId="{D849EC13-7B61-4CEA-8216-79F45F393241}" destId="{EBF79D89-9F1D-4E34-9388-7E55E0E11454}" srcOrd="1" destOrd="0" parTransId="{2E859FB1-88D1-4C08-86F7-2157A75C7D59}" sibTransId="{7C818B69-E772-49A2-AB18-223538F958BA}"/>
    <dgm:cxn modelId="{9CCF7762-4CFA-4D8F-832D-73A360F44772}" type="presOf" srcId="{BAF3AC21-D367-4A60-B89C-A5095E8CB850}" destId="{29C22428-3DCC-426A-94DB-5A5B72DBD5E3}" srcOrd="0" destOrd="0" presId="urn:microsoft.com/office/officeart/2005/8/layout/orgChart1"/>
    <dgm:cxn modelId="{F9CE5265-5643-4B22-8A8D-3BE2C10D63EE}" srcId="{D849EC13-7B61-4CEA-8216-79F45F393241}" destId="{EED2428C-1121-466F-BCA0-9EAD92736198}" srcOrd="0" destOrd="0" parTransId="{06F9E5C2-13BC-4C4E-B304-A89B7603502F}" sibTransId="{F166D1DA-9205-48DC-877C-E4B80BD5CD3C}"/>
    <dgm:cxn modelId="{DB4F4D69-8AAB-4C99-BFC4-367802DC0442}" type="presOf" srcId="{D849EC13-7B61-4CEA-8216-79F45F393241}" destId="{DBE1D387-39AC-427C-81BB-0361D2CD2C2D}" srcOrd="1" destOrd="0" presId="urn:microsoft.com/office/officeart/2005/8/layout/orgChart1"/>
    <dgm:cxn modelId="{2E54864E-159E-4592-8DFF-7877D6AEF476}" type="presOf" srcId="{06F9E5C2-13BC-4C4E-B304-A89B7603502F}" destId="{BA069F28-9D25-4737-8561-392346A7BD9E}" srcOrd="0" destOrd="0" presId="urn:microsoft.com/office/officeart/2005/8/layout/orgChart1"/>
    <dgm:cxn modelId="{B005CD51-F23F-4513-AD2A-DC4235A4DE63}" type="presOf" srcId="{EBF79D89-9F1D-4E34-9388-7E55E0E11454}" destId="{C755D754-0A5F-4580-A9B8-91DCA68BCF66}" srcOrd="1" destOrd="0" presId="urn:microsoft.com/office/officeart/2005/8/layout/orgChart1"/>
    <dgm:cxn modelId="{560F4A8A-4944-4DB7-93BA-A124189658D3}" type="presOf" srcId="{7632C573-2B68-4D92-A246-237B85F3B8B2}" destId="{5049830D-C14A-4B23-9862-40A62E6A9B5B}" srcOrd="0" destOrd="0" presId="urn:microsoft.com/office/officeart/2005/8/layout/orgChart1"/>
    <dgm:cxn modelId="{11C7408C-DA8F-47B8-95DC-9C5A7AB925CA}" srcId="{BAF3AC21-D367-4A60-B89C-A5095E8CB850}" destId="{D849EC13-7B61-4CEA-8216-79F45F393241}" srcOrd="0" destOrd="0" parTransId="{A09CC3DF-A832-498D-8B58-08E512C3270C}" sibTransId="{18DD01FF-B052-4C74-99D7-343F154A9BA2}"/>
    <dgm:cxn modelId="{695B5C8D-A69B-424D-A2E1-480251684E3B}" type="presOf" srcId="{2E859FB1-88D1-4C08-86F7-2157A75C7D59}" destId="{A872F189-9438-4BEE-9BC6-0A4B69F24C06}" srcOrd="0" destOrd="0" presId="urn:microsoft.com/office/officeart/2005/8/layout/orgChart1"/>
    <dgm:cxn modelId="{5446159F-9713-426C-9125-61FCCB74B50A}" type="presOf" srcId="{EED2428C-1121-466F-BCA0-9EAD92736198}" destId="{E3CC44C3-0750-4B07-B2DD-2D7C17C35E83}" srcOrd="1" destOrd="0" presId="urn:microsoft.com/office/officeart/2005/8/layout/orgChart1"/>
    <dgm:cxn modelId="{F4F28BB4-3E09-446D-8F3E-EFCE86952187}" type="presOf" srcId="{D849EC13-7B61-4CEA-8216-79F45F393241}" destId="{AD98A82E-9AA3-4FCA-9754-59FA5F36D146}" srcOrd="0" destOrd="0" presId="urn:microsoft.com/office/officeart/2005/8/layout/orgChart1"/>
    <dgm:cxn modelId="{773F31C3-0E04-4843-B959-48DA34AD1A05}" type="presOf" srcId="{EBF79D89-9F1D-4E34-9388-7E55E0E11454}" destId="{06D6181A-96D7-4440-AE50-948FB819A3FB}" srcOrd="0" destOrd="0" presId="urn:microsoft.com/office/officeart/2005/8/layout/orgChart1"/>
    <dgm:cxn modelId="{EB4F33DD-1C9B-4415-9D1E-9DABDAB2DED1}" type="presOf" srcId="{7632C573-2B68-4D92-A246-237B85F3B8B2}" destId="{4B8424B5-E9CB-42B0-98FB-C03E95C2B5CD}" srcOrd="1" destOrd="0" presId="urn:microsoft.com/office/officeart/2005/8/layout/orgChart1"/>
    <dgm:cxn modelId="{76793FF1-1DA0-4092-A058-3133B3489542}" type="presOf" srcId="{09819C34-FC23-46A4-B818-8D12461CF092}" destId="{DF9E1B67-8853-49EB-BEF2-28EA6376B254}" srcOrd="0" destOrd="0" presId="urn:microsoft.com/office/officeart/2005/8/layout/orgChart1"/>
    <dgm:cxn modelId="{EF183AAE-D9DD-43A2-A652-AFAFCD29D0A2}" type="presParOf" srcId="{29C22428-3DCC-426A-94DB-5A5B72DBD5E3}" destId="{3CF8B22E-9616-4F73-B2FC-DADA539041DF}" srcOrd="0" destOrd="0" presId="urn:microsoft.com/office/officeart/2005/8/layout/orgChart1"/>
    <dgm:cxn modelId="{E60A8E93-B3C4-42B5-9F4F-A918A67572D1}" type="presParOf" srcId="{3CF8B22E-9616-4F73-B2FC-DADA539041DF}" destId="{E5EC5EA7-218B-470F-B5FF-FA0FBC4D882C}" srcOrd="0" destOrd="0" presId="urn:microsoft.com/office/officeart/2005/8/layout/orgChart1"/>
    <dgm:cxn modelId="{B62FDDE6-F576-4168-92EE-17A80CBBBE25}" type="presParOf" srcId="{E5EC5EA7-218B-470F-B5FF-FA0FBC4D882C}" destId="{AD98A82E-9AA3-4FCA-9754-59FA5F36D146}" srcOrd="0" destOrd="0" presId="urn:microsoft.com/office/officeart/2005/8/layout/orgChart1"/>
    <dgm:cxn modelId="{9EDB1B67-D8E3-4C80-BA72-AB18CD420CD8}" type="presParOf" srcId="{E5EC5EA7-218B-470F-B5FF-FA0FBC4D882C}" destId="{DBE1D387-39AC-427C-81BB-0361D2CD2C2D}" srcOrd="1" destOrd="0" presId="urn:microsoft.com/office/officeart/2005/8/layout/orgChart1"/>
    <dgm:cxn modelId="{4C3A4DAF-483F-4700-90A2-930BEC90B6E9}" type="presParOf" srcId="{3CF8B22E-9616-4F73-B2FC-DADA539041DF}" destId="{183763B9-CCAB-4A0F-8329-BD7A1947D7F2}" srcOrd="1" destOrd="0" presId="urn:microsoft.com/office/officeart/2005/8/layout/orgChart1"/>
    <dgm:cxn modelId="{7253FA31-CD3B-4E38-B513-43D2E960F592}" type="presParOf" srcId="{183763B9-CCAB-4A0F-8329-BD7A1947D7F2}" destId="{BA069F28-9D25-4737-8561-392346A7BD9E}" srcOrd="0" destOrd="0" presId="urn:microsoft.com/office/officeart/2005/8/layout/orgChart1"/>
    <dgm:cxn modelId="{D1120F33-F985-4D1A-98FF-19C5963D0B9E}" type="presParOf" srcId="{183763B9-CCAB-4A0F-8329-BD7A1947D7F2}" destId="{251DD007-5D0D-46BD-81C7-64AAE4F916EC}" srcOrd="1" destOrd="0" presId="urn:microsoft.com/office/officeart/2005/8/layout/orgChart1"/>
    <dgm:cxn modelId="{2356135C-429C-4E4D-8FC9-6338567C4BAC}" type="presParOf" srcId="{251DD007-5D0D-46BD-81C7-64AAE4F916EC}" destId="{2DA2AF53-26DC-49BB-BE81-6BC818F0A474}" srcOrd="0" destOrd="0" presId="urn:microsoft.com/office/officeart/2005/8/layout/orgChart1"/>
    <dgm:cxn modelId="{CC98B675-1EE3-425C-AC14-36A727B4D3C3}" type="presParOf" srcId="{2DA2AF53-26DC-49BB-BE81-6BC818F0A474}" destId="{F5F0BB80-1C55-4108-91ED-BF32971E8761}" srcOrd="0" destOrd="0" presId="urn:microsoft.com/office/officeart/2005/8/layout/orgChart1"/>
    <dgm:cxn modelId="{0A70BB92-F83B-4230-B326-9DB2D38317C7}" type="presParOf" srcId="{2DA2AF53-26DC-49BB-BE81-6BC818F0A474}" destId="{E3CC44C3-0750-4B07-B2DD-2D7C17C35E83}" srcOrd="1" destOrd="0" presId="urn:microsoft.com/office/officeart/2005/8/layout/orgChart1"/>
    <dgm:cxn modelId="{588FB41B-2D98-4505-BB9F-A7BA4F07562C}" type="presParOf" srcId="{251DD007-5D0D-46BD-81C7-64AAE4F916EC}" destId="{BEEA6F95-CF81-44F4-8F06-A29B06F908C5}" srcOrd="1" destOrd="0" presId="urn:microsoft.com/office/officeart/2005/8/layout/orgChart1"/>
    <dgm:cxn modelId="{B54B13DB-10BE-4659-8017-0027DAC321D9}" type="presParOf" srcId="{251DD007-5D0D-46BD-81C7-64AAE4F916EC}" destId="{313C9A99-FB8F-4C93-B2C9-A535DFDEDEAC}" srcOrd="2" destOrd="0" presId="urn:microsoft.com/office/officeart/2005/8/layout/orgChart1"/>
    <dgm:cxn modelId="{52FDCAAD-C416-4FD8-B367-E965504B4CF7}" type="presParOf" srcId="{183763B9-CCAB-4A0F-8329-BD7A1947D7F2}" destId="{A872F189-9438-4BEE-9BC6-0A4B69F24C06}" srcOrd="2" destOrd="0" presId="urn:microsoft.com/office/officeart/2005/8/layout/orgChart1"/>
    <dgm:cxn modelId="{F71CE7D6-DF9C-4D0B-A052-D14305DA12A2}" type="presParOf" srcId="{183763B9-CCAB-4A0F-8329-BD7A1947D7F2}" destId="{43ADE109-8CF7-4D8B-91CF-6DC7F5929678}" srcOrd="3" destOrd="0" presId="urn:microsoft.com/office/officeart/2005/8/layout/orgChart1"/>
    <dgm:cxn modelId="{8086E119-A1DC-4245-A6F3-880D9BFC62AD}" type="presParOf" srcId="{43ADE109-8CF7-4D8B-91CF-6DC7F5929678}" destId="{34561810-8DE0-4218-9764-92F44A0A169A}" srcOrd="0" destOrd="0" presId="urn:microsoft.com/office/officeart/2005/8/layout/orgChart1"/>
    <dgm:cxn modelId="{B4C685EC-0BE5-454A-BEA0-F8D9CEE40EB0}" type="presParOf" srcId="{34561810-8DE0-4218-9764-92F44A0A169A}" destId="{06D6181A-96D7-4440-AE50-948FB819A3FB}" srcOrd="0" destOrd="0" presId="urn:microsoft.com/office/officeart/2005/8/layout/orgChart1"/>
    <dgm:cxn modelId="{7EF852A1-D078-4B9F-AFDF-E29F30304D66}" type="presParOf" srcId="{34561810-8DE0-4218-9764-92F44A0A169A}" destId="{C755D754-0A5F-4580-A9B8-91DCA68BCF66}" srcOrd="1" destOrd="0" presId="urn:microsoft.com/office/officeart/2005/8/layout/orgChart1"/>
    <dgm:cxn modelId="{5D7D8111-606A-4C1D-887A-16371A76B5CF}" type="presParOf" srcId="{43ADE109-8CF7-4D8B-91CF-6DC7F5929678}" destId="{984E892C-6E10-4EBC-A5C0-80EB1EEA0648}" srcOrd="1" destOrd="0" presId="urn:microsoft.com/office/officeart/2005/8/layout/orgChart1"/>
    <dgm:cxn modelId="{975375B2-B1A3-4832-8190-7D8CE44997CE}" type="presParOf" srcId="{43ADE109-8CF7-4D8B-91CF-6DC7F5929678}" destId="{DF95C5FB-0994-494A-B50A-E6E8FBFED381}" srcOrd="2" destOrd="0" presId="urn:microsoft.com/office/officeart/2005/8/layout/orgChart1"/>
    <dgm:cxn modelId="{95DEAE91-A5E8-46A0-8598-CD38868A4C42}" type="presParOf" srcId="{183763B9-CCAB-4A0F-8329-BD7A1947D7F2}" destId="{DF9E1B67-8853-49EB-BEF2-28EA6376B254}" srcOrd="4" destOrd="0" presId="urn:microsoft.com/office/officeart/2005/8/layout/orgChart1"/>
    <dgm:cxn modelId="{0A1CBAB1-E929-4211-BC10-79369C014091}" type="presParOf" srcId="{183763B9-CCAB-4A0F-8329-BD7A1947D7F2}" destId="{07121A38-8A7F-419B-AE2C-D1A724EA5838}" srcOrd="5" destOrd="0" presId="urn:microsoft.com/office/officeart/2005/8/layout/orgChart1"/>
    <dgm:cxn modelId="{02103777-CE3A-4601-B83A-E4441AED8302}" type="presParOf" srcId="{07121A38-8A7F-419B-AE2C-D1A724EA5838}" destId="{9A45E05B-534E-4BE9-924F-C2048E85553C}" srcOrd="0" destOrd="0" presId="urn:microsoft.com/office/officeart/2005/8/layout/orgChart1"/>
    <dgm:cxn modelId="{8E8D7821-B887-4EEE-8DD5-96895B2C91D0}" type="presParOf" srcId="{9A45E05B-534E-4BE9-924F-C2048E85553C}" destId="{5049830D-C14A-4B23-9862-40A62E6A9B5B}" srcOrd="0" destOrd="0" presId="urn:microsoft.com/office/officeart/2005/8/layout/orgChart1"/>
    <dgm:cxn modelId="{78F13282-44CB-46F5-8541-0068D9D4DF6D}" type="presParOf" srcId="{9A45E05B-534E-4BE9-924F-C2048E85553C}" destId="{4B8424B5-E9CB-42B0-98FB-C03E95C2B5CD}" srcOrd="1" destOrd="0" presId="urn:microsoft.com/office/officeart/2005/8/layout/orgChart1"/>
    <dgm:cxn modelId="{F89B521D-9BA0-491B-96D1-23D5F11FD49D}" type="presParOf" srcId="{07121A38-8A7F-419B-AE2C-D1A724EA5838}" destId="{ED37E840-1587-4276-B3D5-52A442DC234E}" srcOrd="1" destOrd="0" presId="urn:microsoft.com/office/officeart/2005/8/layout/orgChart1"/>
    <dgm:cxn modelId="{4CDEAD55-C7CC-4EF3-9B7A-5328FB6BBB05}" type="presParOf" srcId="{07121A38-8A7F-419B-AE2C-D1A724EA5838}" destId="{94A7C584-FBC8-4B9E-A508-4394A9FC26AB}" srcOrd="2" destOrd="0" presId="urn:microsoft.com/office/officeart/2005/8/layout/orgChart1"/>
    <dgm:cxn modelId="{A81F9D95-9146-4D97-ADBD-7102917CC1CF}" type="presParOf" srcId="{3CF8B22E-9616-4F73-B2FC-DADA539041DF}" destId="{3E98911D-6195-4247-AA8C-2B562CC43B8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E1B67-8853-49EB-BEF2-28EA6376B254}">
      <dsp:nvSpPr>
        <dsp:cNvPr id="0" name=""/>
        <dsp:cNvSpPr/>
      </dsp:nvSpPr>
      <dsp:spPr>
        <a:xfrm>
          <a:off x="5078558" y="1259247"/>
          <a:ext cx="3593116" cy="623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799"/>
              </a:lnTo>
              <a:lnTo>
                <a:pt x="3593116" y="311799"/>
              </a:lnTo>
              <a:lnTo>
                <a:pt x="3593116" y="62359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2F189-9438-4BEE-9BC6-0A4B69F24C06}">
      <dsp:nvSpPr>
        <dsp:cNvPr id="0" name=""/>
        <dsp:cNvSpPr/>
      </dsp:nvSpPr>
      <dsp:spPr>
        <a:xfrm>
          <a:off x="5032837" y="1259247"/>
          <a:ext cx="91440" cy="6235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359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69F28-9D25-4737-8561-392346A7BD9E}">
      <dsp:nvSpPr>
        <dsp:cNvPr id="0" name=""/>
        <dsp:cNvSpPr/>
      </dsp:nvSpPr>
      <dsp:spPr>
        <a:xfrm>
          <a:off x="1485441" y="1259247"/>
          <a:ext cx="3593116" cy="623598"/>
        </a:xfrm>
        <a:custGeom>
          <a:avLst/>
          <a:gdLst/>
          <a:ahLst/>
          <a:cxnLst/>
          <a:rect l="0" t="0" r="0" b="0"/>
          <a:pathLst>
            <a:path>
              <a:moveTo>
                <a:pt x="3593116" y="0"/>
              </a:moveTo>
              <a:lnTo>
                <a:pt x="3593116" y="311799"/>
              </a:lnTo>
              <a:lnTo>
                <a:pt x="0" y="311799"/>
              </a:lnTo>
              <a:lnTo>
                <a:pt x="0" y="62359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8A82E-9AA3-4FCA-9754-59FA5F36D146}">
      <dsp:nvSpPr>
        <dsp:cNvPr id="0" name=""/>
        <dsp:cNvSpPr/>
      </dsp:nvSpPr>
      <dsp:spPr>
        <a:xfrm>
          <a:off x="3019776" y="376810"/>
          <a:ext cx="4117563" cy="88243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>
              <a:solidFill>
                <a:srgbClr val="FFFF00"/>
              </a:solidFill>
            </a:rPr>
            <a:t>Sıvı Karışımların Türleri</a:t>
          </a:r>
          <a:endParaRPr lang="en-US" sz="3000" kern="1200" dirty="0">
            <a:solidFill>
              <a:srgbClr val="FFFF00"/>
            </a:solidFill>
          </a:endParaRPr>
        </a:p>
      </dsp:txBody>
      <dsp:txXfrm>
        <a:off x="3019776" y="376810"/>
        <a:ext cx="4117563" cy="882436"/>
      </dsp:txXfrm>
    </dsp:sp>
    <dsp:sp modelId="{F5F0BB80-1C55-4108-91ED-BF32971E8761}">
      <dsp:nvSpPr>
        <dsp:cNvPr id="0" name=""/>
        <dsp:cNvSpPr/>
      </dsp:nvSpPr>
      <dsp:spPr>
        <a:xfrm>
          <a:off x="681" y="1882846"/>
          <a:ext cx="2969518" cy="148475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1"/>
              </a:solidFill>
            </a:rPr>
            <a:t>T</a:t>
          </a:r>
          <a:r>
            <a:rPr lang="tr-TR" sz="3000" kern="1200" dirty="0">
              <a:solidFill>
                <a:schemeClr val="bg1"/>
              </a:solidFill>
            </a:rPr>
            <a:t>am karışabilir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>
              <a:solidFill>
                <a:srgbClr val="FFFF00"/>
              </a:solidFill>
            </a:rPr>
            <a:t>(</a:t>
          </a:r>
          <a:r>
            <a:rPr lang="tr-TR" sz="3000" b="1" kern="1200" dirty="0">
              <a:solidFill>
                <a:srgbClr val="FFFF00"/>
              </a:solidFill>
            </a:rPr>
            <a:t>Su-etil alkol)</a:t>
          </a:r>
          <a:endParaRPr lang="en-US" sz="3000" kern="1200" dirty="0">
            <a:solidFill>
              <a:srgbClr val="FFFF00"/>
            </a:solidFill>
          </a:endParaRPr>
        </a:p>
      </dsp:txBody>
      <dsp:txXfrm>
        <a:off x="681" y="1882846"/>
        <a:ext cx="2969518" cy="1484759"/>
      </dsp:txXfrm>
    </dsp:sp>
    <dsp:sp modelId="{06D6181A-96D7-4440-AE50-948FB819A3FB}">
      <dsp:nvSpPr>
        <dsp:cNvPr id="0" name=""/>
        <dsp:cNvSpPr/>
      </dsp:nvSpPr>
      <dsp:spPr>
        <a:xfrm>
          <a:off x="3593798" y="1882846"/>
          <a:ext cx="2969518" cy="148475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noProof="0" dirty="0">
              <a:solidFill>
                <a:schemeClr val="bg1"/>
              </a:solidFill>
            </a:rPr>
            <a:t>Kısmen karışabilir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noProof="0" dirty="0">
              <a:solidFill>
                <a:srgbClr val="FFFF00"/>
              </a:solidFill>
            </a:rPr>
            <a:t>(</a:t>
          </a:r>
          <a:r>
            <a:rPr lang="tr-TR" sz="3000" b="1" kern="1200" dirty="0">
              <a:solidFill>
                <a:srgbClr val="FFFF00"/>
              </a:solidFill>
            </a:rPr>
            <a:t>n-</a:t>
          </a:r>
          <a:r>
            <a:rPr lang="tr-TR" sz="3000" b="1" kern="1200" dirty="0" err="1">
              <a:solidFill>
                <a:srgbClr val="FFFF00"/>
              </a:solidFill>
            </a:rPr>
            <a:t>butanol</a:t>
          </a:r>
          <a:r>
            <a:rPr lang="tr-TR" sz="3000" b="1" kern="1200" dirty="0">
              <a:solidFill>
                <a:srgbClr val="FFFF00"/>
              </a:solidFill>
            </a:rPr>
            <a:t>-su)</a:t>
          </a:r>
          <a:endParaRPr lang="tr-TR" sz="3000" kern="1200" noProof="0" dirty="0">
            <a:solidFill>
              <a:srgbClr val="FFFF00"/>
            </a:solidFill>
          </a:endParaRPr>
        </a:p>
      </dsp:txBody>
      <dsp:txXfrm>
        <a:off x="3593798" y="1882846"/>
        <a:ext cx="2969518" cy="1484759"/>
      </dsp:txXfrm>
    </dsp:sp>
    <dsp:sp modelId="{5049830D-C14A-4B23-9862-40A62E6A9B5B}">
      <dsp:nvSpPr>
        <dsp:cNvPr id="0" name=""/>
        <dsp:cNvSpPr/>
      </dsp:nvSpPr>
      <dsp:spPr>
        <a:xfrm>
          <a:off x="7186915" y="1882846"/>
          <a:ext cx="2969518" cy="148475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>
              <a:solidFill>
                <a:schemeClr val="bg1"/>
              </a:solidFill>
            </a:rPr>
            <a:t>Karışamayan</a:t>
          </a:r>
        </a:p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>
              <a:solidFill>
                <a:srgbClr val="FFFF00"/>
              </a:solidFill>
            </a:rPr>
            <a:t>(</a:t>
          </a:r>
          <a:r>
            <a:rPr lang="tr-TR" sz="3000" b="1" kern="1200" dirty="0">
              <a:solidFill>
                <a:srgbClr val="FFFF00"/>
              </a:solidFill>
            </a:rPr>
            <a:t>Su-yağ)</a:t>
          </a:r>
          <a:endParaRPr lang="en-US" sz="3000" kern="1200" dirty="0">
            <a:solidFill>
              <a:srgbClr val="FFFF00"/>
            </a:solidFill>
          </a:endParaRPr>
        </a:p>
      </dsp:txBody>
      <dsp:txXfrm>
        <a:off x="7186915" y="1882846"/>
        <a:ext cx="2969518" cy="1484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02-04-2026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02-04-2026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29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02-04-2026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02-04-2026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02-04-2026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02-04-2026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02-04-2026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02-04-2026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02-04-2026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02-04-2026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02-04-2026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02-04-2026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zifst.org.nz/unitoperatio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paulsingh.com/default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Damıtma I 	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89" y="1374288"/>
            <a:ext cx="3460704" cy="441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GÜL YAĞI ELDESİ: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Gül yağı </a:t>
            </a:r>
            <a:r>
              <a:rPr lang="tr-TR" sz="2800" b="1" dirty="0"/>
              <a:t>sahip olduğu yüksek kalitedeki koku bileşenleri nedeniyle </a:t>
            </a:r>
            <a:r>
              <a:rPr lang="tr-TR" sz="2800" b="1" dirty="0">
                <a:solidFill>
                  <a:srgbClr val="FF0000"/>
                </a:solidFill>
              </a:rPr>
              <a:t>parfüm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kozmetik</a:t>
            </a:r>
            <a:r>
              <a:rPr lang="tr-TR" sz="2800" b="1" dirty="0"/>
              <a:t> endüstrisinde değerlendirilen en önemli türdür.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Yüksek kalitede gül yağı üretimi için gül çiçeklerinin bekletilmeden, mümkün olduğunca </a:t>
            </a:r>
            <a:r>
              <a:rPr lang="tr-TR" sz="2800" b="1" dirty="0">
                <a:solidFill>
                  <a:srgbClr val="C00000"/>
                </a:solidFill>
              </a:rPr>
              <a:t>taze olarak damıtılması gerekir</a:t>
            </a:r>
            <a:r>
              <a:rPr lang="tr-TR" sz="2800" b="1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709" y="4669180"/>
            <a:ext cx="2547946" cy="1912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471" y="4669180"/>
            <a:ext cx="3443164" cy="1928172"/>
          </a:xfrm>
          <a:prstGeom prst="rect">
            <a:avLst/>
          </a:prstGeom>
        </p:spPr>
      </p:pic>
      <p:pic>
        <p:nvPicPr>
          <p:cNvPr id="1026" name="Picture 2" descr="Image result for GÜL YAĞI">
            <a:extLst>
              <a:ext uri="{FF2B5EF4-FFF2-40B4-BE49-F238E27FC236}">
                <a16:creationId xmlns:a16="http://schemas.microsoft.com/office/drawing/2014/main" id="{2AFF1A00-FD17-4025-B8C0-59C4A3B84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497" y="310373"/>
            <a:ext cx="1751209" cy="175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9C34E6D7-7343-435C-A47A-D6E1F07BA4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3928" y="5157192"/>
            <a:ext cx="1946292" cy="14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Damıtma daha kapsamlı olarak tanımlanırsa; "</a:t>
            </a:r>
            <a:r>
              <a:rPr lang="tr-TR" sz="2800" b="1" dirty="0">
                <a:solidFill>
                  <a:srgbClr val="FF0000"/>
                </a:solidFill>
              </a:rPr>
              <a:t>uçucu nitelikteki sıvı karışımlarının, buharlaştırılarak ayrılmalarını sağlayan bir temel işlemdir</a:t>
            </a:r>
            <a:r>
              <a:rPr lang="tr-TR" sz="2800" b="1" dirty="0"/>
              <a:t>."</a:t>
            </a:r>
          </a:p>
        </p:txBody>
      </p:sp>
      <p:pic>
        <p:nvPicPr>
          <p:cNvPr id="2050" name="Picture 2" descr="Image result for damitma">
            <a:extLst>
              <a:ext uri="{FF2B5EF4-FFF2-40B4-BE49-F238E27FC236}">
                <a16:creationId xmlns:a16="http://schemas.microsoft.com/office/drawing/2014/main" id="{9825D769-6BFB-471E-A881-6ADA785AD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90" y="2581733"/>
            <a:ext cx="5879044" cy="402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AA4DDBC3-8882-4361-A3F4-515F17EDC63C}"/>
              </a:ext>
            </a:extLst>
          </p:cNvPr>
          <p:cNvSpPr/>
          <p:nvPr/>
        </p:nvSpPr>
        <p:spPr>
          <a:xfrm>
            <a:off x="8686700" y="5661248"/>
            <a:ext cx="1773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00B050"/>
                </a:solidFill>
              </a:rPr>
              <a:t>Kondensat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13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Karışım halindeki bir </a:t>
            </a:r>
            <a:r>
              <a:rPr lang="tr-TR" sz="2800" b="1" dirty="0">
                <a:solidFill>
                  <a:srgbClr val="FF0000"/>
                </a:solidFill>
              </a:rPr>
              <a:t>sıvının kaynatılması </a:t>
            </a:r>
            <a:r>
              <a:rPr lang="tr-TR" sz="2800" b="1" dirty="0"/>
              <a:t>ile oluşan </a:t>
            </a:r>
            <a:r>
              <a:rPr lang="tr-TR" sz="2800" b="1" dirty="0">
                <a:solidFill>
                  <a:srgbClr val="00B050"/>
                </a:solidFill>
              </a:rPr>
              <a:t>buharda</a:t>
            </a:r>
            <a:r>
              <a:rPr lang="tr-TR" sz="2800" b="1" dirty="0"/>
              <a:t>, aynen sıvıda bulunan bileşenler yer almaktadır.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Şu farkla ki, bileşenlerin sıvıdaki ve buhardaki </a:t>
            </a:r>
            <a:r>
              <a:rPr lang="tr-TR" sz="2800" b="1" dirty="0">
                <a:solidFill>
                  <a:srgbClr val="FF0000"/>
                </a:solidFill>
              </a:rPr>
              <a:t>konsantrasyonları farklılaşmıştır</a:t>
            </a:r>
            <a:r>
              <a:rPr lang="tr-TR" sz="2800" b="1" dirty="0"/>
              <a:t>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Nitekim oluşmuş buhar, </a:t>
            </a:r>
            <a:r>
              <a:rPr lang="tr-TR" sz="2800" b="1" dirty="0" err="1">
                <a:solidFill>
                  <a:srgbClr val="FF0000"/>
                </a:solidFill>
              </a:rPr>
              <a:t>nisbi</a:t>
            </a:r>
            <a:r>
              <a:rPr lang="tr-TR" sz="2800" b="1" dirty="0">
                <a:solidFill>
                  <a:srgbClr val="FF0000"/>
                </a:solidFill>
              </a:rPr>
              <a:t> uçuculuğu </a:t>
            </a:r>
            <a:r>
              <a:rPr lang="tr-TR" sz="2800" b="1" dirty="0"/>
              <a:t>yüksek olan yani, </a:t>
            </a:r>
            <a:r>
              <a:rPr lang="tr-TR" sz="2800" b="1" dirty="0">
                <a:solidFill>
                  <a:srgbClr val="FF0000"/>
                </a:solidFill>
              </a:rPr>
              <a:t>kolay uçabilir bileşen </a:t>
            </a:r>
            <a:r>
              <a:rPr lang="tr-TR" sz="2800" b="1" dirty="0"/>
              <a:t>(hafif bileşen) bakımından sıvıya kıyasla </a:t>
            </a:r>
            <a:r>
              <a:rPr lang="tr-TR" sz="2800" b="1" dirty="0">
                <a:solidFill>
                  <a:srgbClr val="FF0000"/>
                </a:solidFill>
              </a:rPr>
              <a:t>daha zenginleşmiştir</a:t>
            </a:r>
            <a:r>
              <a:rPr lang="tr-TR" sz="2800" b="1" dirty="0"/>
              <a:t>. </a:t>
            </a:r>
          </a:p>
        </p:txBody>
      </p:sp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381CD857-F791-4FF8-89A8-3134409D6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1412776"/>
            <a:ext cx="180975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9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tr-TR" sz="2800" b="1" dirty="0"/>
              <a:t>Buna göre, bu </a:t>
            </a:r>
            <a:r>
              <a:rPr lang="tr-TR" sz="2800" b="1" dirty="0">
                <a:solidFill>
                  <a:srgbClr val="FF0000"/>
                </a:solidFill>
              </a:rPr>
              <a:t>buharın yoğunlaştırılması </a:t>
            </a:r>
            <a:r>
              <a:rPr lang="tr-TR" sz="2800" b="1" dirty="0"/>
              <a:t>sonucunda elde edilen </a:t>
            </a:r>
            <a:r>
              <a:rPr lang="tr-TR" sz="2800" b="1" dirty="0" err="1">
                <a:solidFill>
                  <a:srgbClr val="00B050"/>
                </a:solidFill>
              </a:rPr>
              <a:t>kondensatta</a:t>
            </a:r>
            <a:r>
              <a:rPr lang="tr-TR" sz="2800" b="1" dirty="0"/>
              <a:t>, uçuculuğu yüksek olan bileşen konsantrasyonunun yükseldiği görülecektir. 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tr-TR" sz="2800" b="1" dirty="0"/>
              <a:t>Bu yolla elde edilen sıvıya, </a:t>
            </a:r>
            <a:r>
              <a:rPr lang="tr-TR" sz="2800" b="1" dirty="0">
                <a:solidFill>
                  <a:srgbClr val="FF0000"/>
                </a:solidFill>
              </a:rPr>
              <a:t>aynı işlem bir defa daha uygulanınca</a:t>
            </a:r>
            <a:r>
              <a:rPr lang="tr-TR" sz="2800" b="1" dirty="0"/>
              <a:t>, uçuculuğu yüksek olan </a:t>
            </a:r>
            <a:r>
              <a:rPr lang="tr-TR" sz="2800" b="1" dirty="0" err="1"/>
              <a:t>bileşence</a:t>
            </a:r>
            <a:r>
              <a:rPr lang="tr-TR" sz="2800" b="1" dirty="0"/>
              <a:t> daha da zenginleşmiş bir sıvı elde edilecektir. 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tr-TR" sz="2800" b="1" dirty="0"/>
              <a:t>Tanımlanan bu fiziksel gerçek, sıvı karışımlarının "</a:t>
            </a:r>
            <a:r>
              <a:rPr lang="tr-TR" sz="2800" b="1" dirty="0">
                <a:solidFill>
                  <a:srgbClr val="00B050"/>
                </a:solidFill>
              </a:rPr>
              <a:t>kaynama noktası</a:t>
            </a:r>
            <a:r>
              <a:rPr lang="tr-TR" sz="2800" b="1" dirty="0">
                <a:solidFill>
                  <a:srgbClr val="FF0000"/>
                </a:solidFill>
              </a:rPr>
              <a:t>-bileşim</a:t>
            </a:r>
            <a:r>
              <a:rPr lang="tr-TR" sz="2800" b="1" dirty="0"/>
              <a:t>" grafiklerinde daha anlamlı bir şekilde izlenebilmektedir.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394491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SIVILARIN "</a:t>
            </a:r>
            <a:r>
              <a:rPr lang="tr-TR" sz="2800" b="1" dirty="0">
                <a:solidFill>
                  <a:srgbClr val="00B0F0"/>
                </a:solidFill>
              </a:rPr>
              <a:t>KAYNAMA NOKTASİ-</a:t>
            </a:r>
            <a:r>
              <a:rPr lang="tr-TR" sz="2800" b="1" dirty="0" err="1">
                <a:solidFill>
                  <a:srgbClr val="00B0F0"/>
                </a:solidFill>
              </a:rPr>
              <a:t>BiLEŞİM</a:t>
            </a:r>
            <a:r>
              <a:rPr lang="tr-TR" sz="2800" b="1" dirty="0">
                <a:solidFill>
                  <a:srgbClr val="FF0000"/>
                </a:solidFill>
              </a:rPr>
              <a:t>" GRAFİKLERİ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Daha uçucu (</a:t>
            </a:r>
            <a:r>
              <a:rPr lang="tr-TR" sz="2800" b="1" dirty="0">
                <a:solidFill>
                  <a:srgbClr val="FF0000"/>
                </a:solidFill>
              </a:rPr>
              <a:t>hafif</a:t>
            </a:r>
            <a:r>
              <a:rPr lang="tr-TR" sz="2800" b="1" dirty="0"/>
              <a:t>) bir bileşik olan </a:t>
            </a: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b="1" dirty="0"/>
              <a:t> bileşeni ile, daha az uçucu (</a:t>
            </a:r>
            <a:r>
              <a:rPr lang="tr-TR" sz="2800" b="1" dirty="0">
                <a:solidFill>
                  <a:srgbClr val="FF0000"/>
                </a:solidFill>
              </a:rPr>
              <a:t>ağır</a:t>
            </a:r>
            <a:r>
              <a:rPr lang="tr-TR" sz="2800" b="1" dirty="0"/>
              <a:t>) bir bileşik olan </a:t>
            </a:r>
            <a:r>
              <a:rPr lang="tr-TR" sz="2800" b="1" dirty="0">
                <a:solidFill>
                  <a:srgbClr val="FF0000"/>
                </a:solidFill>
              </a:rPr>
              <a:t>B </a:t>
            </a:r>
            <a:r>
              <a:rPr lang="tr-TR" sz="2800" b="1" dirty="0"/>
              <a:t>bileşeninden oluşan bir "</a:t>
            </a:r>
            <a:r>
              <a:rPr lang="tr-TR" sz="2800" b="1" dirty="0">
                <a:solidFill>
                  <a:srgbClr val="FF0000"/>
                </a:solidFill>
              </a:rPr>
              <a:t>ikili</a:t>
            </a:r>
            <a:r>
              <a:rPr lang="tr-TR" sz="2800" b="1" dirty="0"/>
              <a:t>" (</a:t>
            </a:r>
            <a:r>
              <a:rPr lang="en-US" sz="2800" b="1" dirty="0"/>
              <a:t>binary</a:t>
            </a:r>
            <a:r>
              <a:rPr lang="tr-TR" sz="2800" b="1" dirty="0"/>
              <a:t>) sıvı karışımının kaynama noktası ile, hem sıvının ve hem de buharın bileşimleri bir grafiğe aktarılırsa, "</a:t>
            </a:r>
            <a:r>
              <a:rPr lang="tr-TR" sz="2800" b="1" dirty="0">
                <a:solidFill>
                  <a:srgbClr val="00B050"/>
                </a:solidFill>
              </a:rPr>
              <a:t>kaynama noktası</a:t>
            </a:r>
            <a:r>
              <a:rPr lang="tr-TR" sz="2800" b="1" dirty="0">
                <a:solidFill>
                  <a:srgbClr val="FF0000"/>
                </a:solidFill>
              </a:rPr>
              <a:t>-bileşim grafiği</a:t>
            </a:r>
            <a:r>
              <a:rPr lang="tr-TR" sz="2800" b="1" dirty="0"/>
              <a:t>" veya, "</a:t>
            </a:r>
            <a:r>
              <a:rPr lang="tr-TR" sz="2800" b="1" dirty="0">
                <a:solidFill>
                  <a:srgbClr val="FF0000"/>
                </a:solidFill>
              </a:rPr>
              <a:t>kaynama sıcaklığı-konsantrasyon grafiği</a:t>
            </a:r>
            <a:r>
              <a:rPr lang="tr-TR" sz="2800" b="1" dirty="0"/>
              <a:t>" denen grafik elde edilir.</a:t>
            </a:r>
          </a:p>
        </p:txBody>
      </p:sp>
    </p:spTree>
    <p:extLst>
      <p:ext uri="{BB962C8B-B14F-4D97-AF65-F5344CB8AC3E}">
        <p14:creationId xmlns:p14="http://schemas.microsoft.com/office/powerpoint/2010/main" val="248269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192688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3000" b="1" dirty="0"/>
                  <a:t>Burada, sıvının ve bundan oluşan buharın bileşimleri yani; karışımda yer alan </a:t>
                </a:r>
                <a:r>
                  <a:rPr lang="tr-TR" sz="3000" b="1" dirty="0">
                    <a:solidFill>
                      <a:srgbClr val="00B0F0"/>
                    </a:solidFill>
                  </a:rPr>
                  <a:t>bileşenlerin konsantrasyonları</a:t>
                </a:r>
                <a:r>
                  <a:rPr lang="tr-TR" sz="3000" b="1" dirty="0"/>
                  <a:t>, genellikle "</a:t>
                </a:r>
                <a:r>
                  <a:rPr lang="tr-TR" sz="3000" b="1" dirty="0" err="1">
                    <a:solidFill>
                      <a:srgbClr val="FF0000"/>
                    </a:solidFill>
                  </a:rPr>
                  <a:t>mol</a:t>
                </a:r>
                <a:r>
                  <a:rPr lang="tr-TR" sz="3000" b="1" dirty="0">
                    <a:solidFill>
                      <a:srgbClr val="FF0000"/>
                    </a:solidFill>
                  </a:rPr>
                  <a:t> - kesri</a:t>
                </a:r>
                <a:r>
                  <a:rPr lang="tr-TR" sz="3000" b="1" dirty="0"/>
                  <a:t>" (</a:t>
                </a:r>
                <a:r>
                  <a:rPr lang="en-US" sz="3000" b="1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mole fraction</a:t>
                </a:r>
                <a:r>
                  <a:rPr lang="tr-TR" sz="3000" b="1" dirty="0"/>
                  <a:t>) olarak belirtilmektedir.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3000" b="1" dirty="0"/>
                  <a:t>Örneğin </a:t>
                </a:r>
                <a:r>
                  <a:rPr lang="tr-TR" sz="3000" b="1" dirty="0">
                    <a:solidFill>
                      <a:srgbClr val="00B050"/>
                    </a:solidFill>
                  </a:rPr>
                  <a:t>A</a:t>
                </a:r>
                <a:r>
                  <a:rPr lang="tr-TR" sz="3000" b="1" dirty="0"/>
                  <a:t> bileşeninin </a:t>
                </a:r>
                <a:r>
                  <a:rPr lang="tr-TR" sz="3000" b="1" dirty="0">
                    <a:solidFill>
                      <a:srgbClr val="00B0F0"/>
                    </a:solidFill>
                  </a:rPr>
                  <a:t>sıvıdaki</a:t>
                </a:r>
                <a:r>
                  <a:rPr lang="tr-TR" sz="3000" b="1" dirty="0"/>
                  <a:t> mol kesri </a:t>
                </a:r>
                <a:r>
                  <a:rPr lang="tr-TR" sz="3000" b="1" dirty="0">
                    <a:solidFill>
                      <a:srgbClr val="00B050"/>
                    </a:solidFill>
                  </a:rPr>
                  <a:t>X</a:t>
                </a:r>
                <a:r>
                  <a:rPr lang="tr-TR" sz="3000" b="1" baseline="-25000" dirty="0">
                    <a:solidFill>
                      <a:srgbClr val="00B050"/>
                    </a:solidFill>
                  </a:rPr>
                  <a:t>A</a:t>
                </a:r>
                <a:r>
                  <a:rPr lang="tr-TR" sz="3000" b="1" dirty="0"/>
                  <a:t>, 6.1 </a:t>
                </a:r>
                <a:r>
                  <a:rPr lang="tr-TR" sz="3000" b="1" dirty="0" err="1"/>
                  <a:t>No'lu</a:t>
                </a:r>
                <a:r>
                  <a:rPr lang="tr-TR" sz="3000" b="1" dirty="0"/>
                  <a:t> eşitlikle hesaplanır.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3000" b="1" dirty="0">
                    <a:solidFill>
                      <a:srgbClr val="FF0000"/>
                    </a:solidFill>
                  </a:rPr>
                  <a:t>Buhardaki</a:t>
                </a:r>
                <a:r>
                  <a:rPr lang="tr-TR" sz="3000" b="1" dirty="0"/>
                  <a:t> mol kesri </a:t>
                </a:r>
                <a:r>
                  <a:rPr lang="tr-TR" sz="3000" b="1" dirty="0" err="1">
                    <a:solidFill>
                      <a:srgbClr val="00B050"/>
                    </a:solidFill>
                  </a:rPr>
                  <a:t>y</a:t>
                </a:r>
                <a:r>
                  <a:rPr lang="tr-TR" sz="3000" b="1" baseline="-25000" dirty="0" err="1">
                    <a:solidFill>
                      <a:srgbClr val="00B050"/>
                    </a:solidFill>
                  </a:rPr>
                  <a:t>A</a:t>
                </a:r>
                <a:r>
                  <a:rPr lang="tr-TR" sz="3000" b="1" baseline="-25000" dirty="0"/>
                  <a:t> </a:t>
                </a:r>
                <a:r>
                  <a:rPr lang="tr-TR" sz="3000" b="1" dirty="0"/>
                  <a:t>da ayni eşitlikle hesaplanabilir.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sub>
                    </m:sSub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den>
                        </m:f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		(6.1)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192688"/>
              </a:xfrm>
              <a:blipFill>
                <a:blip r:embed="rId2"/>
                <a:stretch>
                  <a:fillRect l="-780" r="-1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8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576753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B</a:t>
                </a:r>
                <a:r>
                  <a:rPr lang="tr-TR" sz="2800" b="1" dirty="0"/>
                  <a:t> bileşeninin sıvıdaki mol kesri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X</a:t>
                </a:r>
                <a:r>
                  <a:rPr lang="tr-TR" sz="2800" b="1" baseline="-25000" dirty="0">
                    <a:solidFill>
                      <a:srgbClr val="00B0F0"/>
                    </a:solidFill>
                  </a:rPr>
                  <a:t>B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 </a:t>
                </a:r>
                <a:r>
                  <a:rPr lang="tr-TR" sz="2800" b="1" dirty="0"/>
                  <a:t>veya buhardaki mol kesri </a:t>
                </a:r>
                <a:r>
                  <a:rPr lang="tr-TR" sz="2800" b="1" dirty="0" err="1">
                    <a:solidFill>
                      <a:srgbClr val="00B0F0"/>
                    </a:solidFill>
                  </a:rPr>
                  <a:t>y</a:t>
                </a:r>
                <a:r>
                  <a:rPr lang="tr-TR" sz="2800" b="1" baseline="-25000" dirty="0" err="1">
                    <a:solidFill>
                      <a:srgbClr val="00B0F0"/>
                    </a:solidFill>
                  </a:rPr>
                  <a:t>B</a:t>
                </a:r>
                <a:r>
                  <a:rPr lang="tr-TR" sz="2800" b="1" dirty="0"/>
                  <a:t>, aynı şekilde 6.2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eşitlikle hesaplanabilir.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sub>
                    </m:sSub>
                    <m:r>
                      <a:rPr lang="tr-TR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b>
                        </m:sSub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 smtClean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den>
                        </m:f>
                      </m:num>
                      <m:den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sub>
                            </m:sSub>
                          </m:den>
                        </m:f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𝐌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𝐁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tr-TR" sz="2800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		(6.2)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X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 ve X</a:t>
                </a:r>
                <a:r>
                  <a:rPr lang="tr-TR" sz="2800" b="1" baseline="-25000" dirty="0"/>
                  <a:t>B</a:t>
                </a:r>
                <a:r>
                  <a:rPr lang="tr-TR" sz="2800" b="1" dirty="0"/>
                  <a:t> arasındaki (</a:t>
                </a:r>
                <a:r>
                  <a:rPr lang="tr-TR" sz="2800" b="1" dirty="0" err="1"/>
                  <a:t>y</a:t>
                </a:r>
                <a:r>
                  <a:rPr lang="tr-TR" sz="2800" b="1" baseline="-25000" dirty="0" err="1"/>
                  <a:t>A</a:t>
                </a:r>
                <a:r>
                  <a:rPr lang="tr-TR" sz="2800" b="1" dirty="0"/>
                  <a:t> ve </a:t>
                </a:r>
                <a:r>
                  <a:rPr lang="tr-TR" sz="2800" b="1" dirty="0" err="1"/>
                  <a:t>y</a:t>
                </a:r>
                <a:r>
                  <a:rPr lang="tr-TR" sz="2800" b="1" baseline="-25000" dirty="0" err="1"/>
                  <a:t>B</a:t>
                </a:r>
                <a:r>
                  <a:rPr lang="tr-TR" sz="2800" b="1" dirty="0"/>
                  <a:t> arasındaki) ilişki ise 6.3 </a:t>
                </a:r>
                <a:r>
                  <a:rPr lang="tr-TR" sz="2800" b="1" dirty="0" err="1"/>
                  <a:t>No'lu</a:t>
                </a:r>
                <a:r>
                  <a:rPr lang="tr-TR" sz="2800" b="1" dirty="0"/>
                  <a:t> eşitlikle tanımlanmaktadır: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r>
                  <a:rPr lang="tr-TR" sz="2800" b="1" dirty="0"/>
                  <a:t>X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 = 1 - X</a:t>
                </a:r>
                <a:r>
                  <a:rPr lang="tr-TR" sz="2800" b="1" baseline="-25000" dirty="0"/>
                  <a:t>B</a:t>
                </a:r>
                <a:r>
                  <a:rPr lang="tr-TR" sz="2800" b="1" dirty="0"/>
                  <a:t>  		(6.3)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576753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5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6.1, 6.2 ve 6.3 </a:t>
            </a:r>
            <a:r>
              <a:rPr lang="tr-TR" sz="2800" b="1" dirty="0" err="1"/>
              <a:t>No'lu</a:t>
            </a:r>
            <a:r>
              <a:rPr lang="tr-TR" sz="2800" b="1" dirty="0"/>
              <a:t> eşitliklerdeki simgeler ve karşılıkları aşağıda gösterilmiştir: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X</a:t>
            </a:r>
            <a:r>
              <a:rPr lang="tr-TR" sz="2800" b="1" baseline="-25000" dirty="0"/>
              <a:t>A</a:t>
            </a:r>
            <a:r>
              <a:rPr lang="tr-TR" sz="2800" b="1" dirty="0"/>
              <a:t> ve X</a:t>
            </a:r>
            <a:r>
              <a:rPr lang="tr-TR" sz="2800" b="1" baseline="-25000" dirty="0"/>
              <a:t>B</a:t>
            </a:r>
            <a:r>
              <a:rPr lang="tr-TR" sz="2800" b="1" dirty="0"/>
              <a:t> : Sıra ile A ve B bileşenlerinin mol kesirleri,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/>
              <a:t>n</a:t>
            </a:r>
            <a:r>
              <a:rPr lang="tr-TR" sz="2800" b="1" baseline="-25000" dirty="0" err="1"/>
              <a:t>A</a:t>
            </a:r>
            <a:r>
              <a:rPr lang="tr-TR" sz="2800" b="1" dirty="0"/>
              <a:t> ve </a:t>
            </a:r>
            <a:r>
              <a:rPr lang="tr-TR" sz="2800" b="1" dirty="0" err="1"/>
              <a:t>n</a:t>
            </a:r>
            <a:r>
              <a:rPr lang="tr-TR" sz="2800" b="1" baseline="-25000" dirty="0" err="1"/>
              <a:t>B</a:t>
            </a:r>
            <a:r>
              <a:rPr lang="tr-TR" sz="2800" b="1" dirty="0"/>
              <a:t> : Sıra ile A ve B bileşenlerinin mol sayıları,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A</a:t>
            </a:r>
            <a:r>
              <a:rPr lang="tr-TR" sz="2800" b="1" dirty="0"/>
              <a:t> ve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: Sıra ile A ve B bileşenlerinin kütleleri,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M</a:t>
            </a:r>
            <a:r>
              <a:rPr lang="tr-TR" sz="2800" b="1" baseline="-25000" dirty="0"/>
              <a:t>A</a:t>
            </a:r>
            <a:r>
              <a:rPr lang="tr-TR" sz="2800" b="1" dirty="0"/>
              <a:t> ve M</a:t>
            </a:r>
            <a:r>
              <a:rPr lang="tr-TR" sz="2800" b="1" baseline="-25000" dirty="0"/>
              <a:t>B</a:t>
            </a:r>
            <a:r>
              <a:rPr lang="tr-TR" sz="2800" b="1" dirty="0"/>
              <a:t> : Sıra ile A ve B bileşenlerinin mol kütleleri.</a:t>
            </a:r>
          </a:p>
        </p:txBody>
      </p:sp>
    </p:spTree>
    <p:extLst>
      <p:ext uri="{BB962C8B-B14F-4D97-AF65-F5344CB8AC3E}">
        <p14:creationId xmlns:p14="http://schemas.microsoft.com/office/powerpoint/2010/main" val="301784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Örnek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i="1" dirty="0"/>
              <a:t>%30 (w/w) etil alkol içeren “su-alkol" karışımındaki alkol ve suyun mol kesirlerini hesaplayınız (</a:t>
            </a:r>
            <a:r>
              <a:rPr lang="tr-TR" sz="2800" b="1" i="1" u="sng" dirty="0">
                <a:hlinkClick r:id="rId2"/>
              </a:rPr>
              <a:t>http://www.nzifst.org.nz/unitoperation</a:t>
            </a:r>
            <a:r>
              <a:rPr lang="tr-TR" sz="2800" b="1" i="1" dirty="0"/>
              <a:t>, Example 9.1). </a:t>
            </a:r>
            <a:endParaRPr lang="en-US" sz="2800" b="1" i="1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i="1" dirty="0"/>
              <a:t>Etil alkolün mol kütlesi 46 ve suyun mol kütlesi 18'dir. </a:t>
            </a:r>
          </a:p>
        </p:txBody>
      </p:sp>
    </p:spTree>
    <p:extLst>
      <p:ext uri="{BB962C8B-B14F-4D97-AF65-F5344CB8AC3E}">
        <p14:creationId xmlns:p14="http://schemas.microsoft.com/office/powerpoint/2010/main" val="49905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192688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Çözüm: </a:t>
                </a:r>
                <a:r>
                  <a:rPr lang="tr-TR" sz="2800" b="1" i="1" dirty="0"/>
                  <a:t>Dolayısıyla 100 kg karışım 30 kg etil alkol ve 70 kg su ihtiva etmektedir.</a:t>
                </a:r>
                <a:endParaRPr lang="en-US" sz="2800" b="1" i="1" dirty="0"/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𝒆𝒕𝒊𝒍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𝒂𝒍𝒌𝒐𝒍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𝒎𝒐𝒍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𝒌𝒆𝒔𝒓𝒊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𝟕𝟎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𝒗𝒆𝒚𝒂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%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𝒔𝒖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𝒎𝒐𝒍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𝒌𝒆𝒔𝒓𝒊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𝟕𝟎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𝟒𝟔</m:t>
                              </m:r>
                            </m:den>
                          </m:f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𝟕𝟎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𝟖𝟓𝟔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𝒗𝒆𝒚𝒂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%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𝒔𝒖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𝒎𝒐𝒍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𝒌𝒆𝒔𝒓𝒊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𝟒𝟏𝟒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𝟖𝟓𝟔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192688"/>
              </a:xfrm>
              <a:blipFill>
                <a:blip r:embed="rId2"/>
                <a:stretch>
                  <a:fillRect l="-6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23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Kitapları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964" y="1701800"/>
            <a:ext cx="2991166" cy="4481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553" y="1701801"/>
            <a:ext cx="3179672" cy="44813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99474" y="1125835"/>
            <a:ext cx="5375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http://rpaulsingh.com/default.html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27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545055" cy="5695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Şekil 6.1'de A ve B gibi iki bileşenden oluşan bir sıvı karışımının, sabit basınçtaki "</a:t>
            </a:r>
            <a:r>
              <a:rPr lang="tr-TR" sz="2800" b="1" dirty="0">
                <a:solidFill>
                  <a:srgbClr val="00B050"/>
                </a:solidFill>
              </a:rPr>
              <a:t>kaynama noktası</a:t>
            </a:r>
            <a:r>
              <a:rPr lang="tr-TR" sz="2800" b="1" dirty="0">
                <a:solidFill>
                  <a:srgbClr val="FF0000"/>
                </a:solidFill>
              </a:rPr>
              <a:t>-bileşim</a:t>
            </a:r>
            <a:r>
              <a:rPr lang="tr-TR" sz="2800" b="1" dirty="0"/>
              <a:t>" grafiği gösterilmiştir.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094A8DA-0F5E-4F32-A1F9-44D2CD7A3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372" y="458210"/>
            <a:ext cx="5255119" cy="630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4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5625175" cy="5695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Grafiğin apsisine, A bileşeninin </a:t>
            </a:r>
            <a:r>
              <a:rPr lang="tr-TR" sz="2800" b="1" dirty="0">
                <a:solidFill>
                  <a:srgbClr val="00B0F0"/>
                </a:solidFill>
              </a:rPr>
              <a:t>sıvıdaki</a:t>
            </a:r>
            <a:r>
              <a:rPr lang="tr-TR" sz="2800" b="1" dirty="0"/>
              <a:t> mol kesirleri X</a:t>
            </a:r>
            <a:r>
              <a:rPr lang="tr-TR" sz="2800" b="1" baseline="-25000" dirty="0"/>
              <a:t>A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7030A0"/>
                </a:solidFill>
              </a:rPr>
              <a:t>altta</a:t>
            </a:r>
            <a:r>
              <a:rPr lang="tr-TR" sz="2800" b="1" dirty="0"/>
              <a:t>) ile </a:t>
            </a:r>
            <a:r>
              <a:rPr lang="tr-TR" sz="2800" b="1" dirty="0">
                <a:solidFill>
                  <a:srgbClr val="FF0000"/>
                </a:solidFill>
              </a:rPr>
              <a:t>buhardaki</a:t>
            </a:r>
            <a:r>
              <a:rPr lang="tr-TR" sz="2800" b="1" dirty="0"/>
              <a:t> mol kesirleri </a:t>
            </a:r>
            <a:r>
              <a:rPr lang="tr-TR" sz="2800" b="1" dirty="0" err="1"/>
              <a:t>y</a:t>
            </a:r>
            <a:r>
              <a:rPr lang="tr-TR" sz="2800" b="1" baseline="-25000" dirty="0" err="1"/>
              <a:t>A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C00000"/>
                </a:solidFill>
              </a:rPr>
              <a:t>üstte</a:t>
            </a:r>
            <a:r>
              <a:rPr lang="tr-TR" sz="2800" b="1" dirty="0"/>
              <a:t>), ordinatına ise sıcaklıklar kaydedilmiştir.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D274203-B3B0-40A1-BF54-52C0AB65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372" y="458210"/>
            <a:ext cx="5255119" cy="630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3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5390063" cy="5695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Sıcaklık-bileşim</a:t>
            </a:r>
            <a:r>
              <a:rPr lang="tr-TR" sz="2800" b="1" dirty="0"/>
              <a:t>" ilişkisine ait deneysel veriler, grafiğe aktarılınca, şekil 6.1'de görüldüğü gibi </a:t>
            </a:r>
            <a:r>
              <a:rPr lang="tr-TR" sz="2800" b="1" dirty="0">
                <a:solidFill>
                  <a:srgbClr val="00B0F0"/>
                </a:solidFill>
              </a:rPr>
              <a:t>iki eğri </a:t>
            </a:r>
            <a:r>
              <a:rPr lang="tr-TR" sz="2800" b="1" dirty="0"/>
              <a:t>oluşmaktadır.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374F087-8336-40A9-9451-55614D222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372" y="458210"/>
            <a:ext cx="5255119" cy="630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C00000"/>
                </a:solidFill>
              </a:rPr>
              <a:t>Üst taraftaki </a:t>
            </a:r>
            <a:r>
              <a:rPr lang="tr-TR" sz="2800" b="1" dirty="0"/>
              <a:t>eğri, "</a:t>
            </a:r>
            <a:r>
              <a:rPr lang="tr-TR" sz="2800" b="1" dirty="0">
                <a:solidFill>
                  <a:srgbClr val="FF0000"/>
                </a:solidFill>
              </a:rPr>
              <a:t>buhar-bileşim eğrisi</a:t>
            </a:r>
            <a:r>
              <a:rPr lang="tr-TR" sz="2800" b="1" dirty="0"/>
              <a:t>", "</a:t>
            </a:r>
            <a:r>
              <a:rPr lang="tr-TR" sz="2800" b="1" dirty="0">
                <a:solidFill>
                  <a:srgbClr val="FF0000"/>
                </a:solidFill>
              </a:rPr>
              <a:t>doygun buhar eğrisi</a:t>
            </a:r>
            <a:r>
              <a:rPr lang="tr-TR" sz="2800" b="1" dirty="0"/>
              <a:t>" veya "</a:t>
            </a:r>
            <a:r>
              <a:rPr lang="tr-TR" sz="2800" b="1" dirty="0" err="1">
                <a:solidFill>
                  <a:srgbClr val="FF0000"/>
                </a:solidFill>
              </a:rPr>
              <a:t>çiğlenme</a:t>
            </a:r>
            <a:r>
              <a:rPr lang="tr-TR" sz="2800" b="1" dirty="0">
                <a:solidFill>
                  <a:srgbClr val="FF0000"/>
                </a:solidFill>
              </a:rPr>
              <a:t> noktası eğrisi</a:t>
            </a:r>
            <a:r>
              <a:rPr lang="tr-TR" sz="2800" b="1" dirty="0"/>
              <a:t>" gibi değişik anılmaktadır.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eğri, doygun buharın sıcaklığı ile bileşimi arasındaki ilişkiyi yansıtmaktadır.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B0F0"/>
                </a:solidFill>
              </a:rPr>
              <a:t>Alttaki eğri </a:t>
            </a:r>
            <a:r>
              <a:rPr lang="tr-TR" sz="2800" b="1" dirty="0"/>
              <a:t>ise "</a:t>
            </a:r>
            <a:r>
              <a:rPr lang="tr-TR" sz="2800" b="1" dirty="0">
                <a:solidFill>
                  <a:srgbClr val="FF0000"/>
                </a:solidFill>
              </a:rPr>
              <a:t>doygun sıvı eğrisi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FF0000"/>
                </a:solidFill>
              </a:rPr>
              <a:t>kaynama noktası eğrisi</a:t>
            </a:r>
            <a:r>
              <a:rPr lang="tr-TR" sz="2800" b="1" dirty="0"/>
              <a:t>" olarak isimlendirilmektedir.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eğri, doygun sıvının sıcaklığı ile bileşimi arasındaki ilişkiyi yansıtmaktadır.</a:t>
            </a:r>
          </a:p>
        </p:txBody>
      </p:sp>
    </p:spTree>
    <p:extLst>
      <p:ext uri="{BB962C8B-B14F-4D97-AF65-F5344CB8AC3E}">
        <p14:creationId xmlns:p14="http://schemas.microsoft.com/office/powerpoint/2010/main" val="144349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Yukarıda sözü edilen ve Şekil 6.1'de gösterilmiş bulunan iki eğri "</a:t>
            </a:r>
            <a:r>
              <a:rPr lang="tr-TR" sz="2800" b="1" dirty="0">
                <a:solidFill>
                  <a:srgbClr val="00B050"/>
                </a:solidFill>
              </a:rPr>
              <a:t>kaynama noktası </a:t>
            </a:r>
            <a:r>
              <a:rPr lang="tr-TR" sz="2800" b="1" dirty="0">
                <a:solidFill>
                  <a:srgbClr val="FF0000"/>
                </a:solidFill>
              </a:rPr>
              <a:t>- bileşim grafiğini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rgbClr val="00B0F0"/>
                </a:solidFill>
              </a:rPr>
              <a:t>üç bölgeye ayırmaktadır.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Birinci Bölge </a:t>
            </a:r>
            <a:r>
              <a:rPr lang="tr-TR" sz="2800" b="1" dirty="0"/>
              <a:t>"kaynama noktası eğrisinin" altında kalan bölgedir.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bölgedeki her nokta, bir "</a:t>
            </a:r>
            <a:r>
              <a:rPr lang="tr-TR" sz="2800" b="1" dirty="0">
                <a:solidFill>
                  <a:srgbClr val="FF0000"/>
                </a:solidFill>
              </a:rPr>
              <a:t>sıvı-faz sistemini</a:t>
            </a:r>
            <a:r>
              <a:rPr lang="tr-TR" sz="2800" b="1" dirty="0"/>
              <a:t>" temsil etmektedir. </a:t>
            </a:r>
          </a:p>
        </p:txBody>
      </p:sp>
    </p:spTree>
    <p:extLst>
      <p:ext uri="{BB962C8B-B14F-4D97-AF65-F5344CB8AC3E}">
        <p14:creationId xmlns:p14="http://schemas.microsoft.com/office/powerpoint/2010/main" val="10145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692696"/>
            <a:ext cx="3536943" cy="5479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C noktası</a:t>
            </a:r>
            <a:r>
              <a:rPr lang="tr-TR" sz="2800" b="1" dirty="0"/>
              <a:t>, A bileşeninin mol kesrinin X</a:t>
            </a:r>
            <a:r>
              <a:rPr lang="tr-TR" sz="2800" b="1" baseline="-25000" dirty="0"/>
              <a:t>CA</a:t>
            </a:r>
            <a:r>
              <a:rPr lang="tr-TR" sz="2800" b="1" dirty="0"/>
              <a:t>, sıcaklığının T</a:t>
            </a:r>
            <a:r>
              <a:rPr lang="tr-TR" sz="2800" b="1" baseline="-25000" dirty="0"/>
              <a:t>C</a:t>
            </a:r>
            <a:r>
              <a:rPr lang="tr-TR" sz="2800" b="1" dirty="0"/>
              <a:t> olduğu bir sıvı fazı temsil etmektedir.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t="35380" r="8069" b="16280"/>
          <a:stretch/>
        </p:blipFill>
        <p:spPr>
          <a:xfrm>
            <a:off x="4654252" y="924631"/>
            <a:ext cx="6863498" cy="501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7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473047" cy="5695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İkinci bölge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buhar bileşim eğrisinin</a:t>
            </a:r>
            <a:r>
              <a:rPr lang="tr-TR" sz="2800" b="1" dirty="0"/>
              <a:t>" üst tarafında kalan bölgedir.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Buradaki her nokta "</a:t>
            </a:r>
            <a:r>
              <a:rPr lang="tr-TR" sz="2800" b="1" dirty="0">
                <a:solidFill>
                  <a:srgbClr val="FF0000"/>
                </a:solidFill>
              </a:rPr>
              <a:t>buhar-faz sistemini</a:t>
            </a:r>
            <a:r>
              <a:rPr lang="tr-TR" sz="2800" b="1" dirty="0"/>
              <a:t>" temsil etmektedir.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t="5098" r="8541" b="46562"/>
          <a:stretch/>
        </p:blipFill>
        <p:spPr>
          <a:xfrm>
            <a:off x="5590356" y="1088034"/>
            <a:ext cx="6120680" cy="447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4689071" cy="5623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Üçüncü bölge</a:t>
            </a:r>
            <a:r>
              <a:rPr lang="tr-TR" sz="2800" b="1" dirty="0"/>
              <a:t>, her iki eğri arasında kalan bölgedir.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bölgedeki her nokta iki fazı beraberce yani, buhar ve sıvı fazları birlikte temsil etmektedir. </a:t>
            </a:r>
          </a:p>
        </p:txBody>
      </p:sp>
      <p:sp>
        <p:nvSpPr>
          <p:cNvPr id="7" name="Content Placeholder 13"/>
          <p:cNvSpPr txBox="1">
            <a:spLocks/>
          </p:cNvSpPr>
          <p:nvPr/>
        </p:nvSpPr>
        <p:spPr>
          <a:xfrm>
            <a:off x="5564089" y="4125778"/>
            <a:ext cx="6624736" cy="2732222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sz="2800" b="1" dirty="0"/>
              <a:t>Örneğin bu bölgedeki E noktası, sıcaklığı, T</a:t>
            </a:r>
            <a:r>
              <a:rPr lang="tr-TR" sz="2800" b="1" baseline="-25000" dirty="0"/>
              <a:t>E</a:t>
            </a:r>
            <a:r>
              <a:rPr lang="tr-TR" sz="2800" b="1" dirty="0"/>
              <a:t> olan, </a:t>
            </a:r>
            <a:r>
              <a:rPr lang="tr-TR" sz="2800" b="1" dirty="0">
                <a:solidFill>
                  <a:srgbClr val="00B050"/>
                </a:solidFill>
              </a:rPr>
              <a:t>sıvı ve buhar karışımını</a:t>
            </a:r>
            <a:r>
              <a:rPr lang="tr-TR" sz="2800" b="1" dirty="0"/>
              <a:t> temsil etmektedir. 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5D248DB-224F-4F17-A904-FD458FB1BB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t="5098" r="8541" b="46562"/>
          <a:stretch/>
        </p:blipFill>
        <p:spPr>
          <a:xfrm>
            <a:off x="6266975" y="370384"/>
            <a:ext cx="4824536" cy="352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7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4689071" cy="30284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E noktasından geçen yatay doğrusal eğri, T</a:t>
            </a:r>
            <a:r>
              <a:rPr lang="tr-TR" sz="2800" b="1" baseline="-25000" dirty="0"/>
              <a:t>E</a:t>
            </a:r>
            <a:r>
              <a:rPr lang="tr-TR" sz="2800" b="1" dirty="0"/>
              <a:t> sıcaklığına ait, </a:t>
            </a:r>
            <a:r>
              <a:rPr lang="tr-TR" sz="2800" b="1" dirty="0">
                <a:solidFill>
                  <a:srgbClr val="FF0000"/>
                </a:solidFill>
              </a:rPr>
              <a:t>sabit sıcaklık eğrisidir</a:t>
            </a:r>
            <a:r>
              <a:rPr lang="tr-TR" sz="2800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20820" r="9173" b="46571"/>
          <a:stretch/>
        </p:blipFill>
        <p:spPr>
          <a:xfrm>
            <a:off x="5806380" y="332656"/>
            <a:ext cx="6143418" cy="3028418"/>
          </a:xfrm>
          <a:prstGeom prst="rect">
            <a:avLst/>
          </a:prstGeom>
        </p:spPr>
      </p:pic>
      <p:sp>
        <p:nvSpPr>
          <p:cNvPr id="7" name="Content Placeholder 13"/>
          <p:cNvSpPr txBox="1">
            <a:spLocks/>
          </p:cNvSpPr>
          <p:nvPr/>
        </p:nvSpPr>
        <p:spPr>
          <a:xfrm>
            <a:off x="1117309" y="3361074"/>
            <a:ext cx="10377703" cy="2804230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tr-TR" sz="2800" b="1" dirty="0"/>
              <a:t>Şekilde görüldüğü gibi, T</a:t>
            </a:r>
            <a:r>
              <a:rPr lang="tr-TR" sz="2800" b="1" baseline="-25000" dirty="0"/>
              <a:t>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sabit sıcaklık eğrisi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FF0000"/>
                </a:solidFill>
              </a:rPr>
              <a:t>kaynama noktası eğrisini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rgbClr val="FF0000"/>
                </a:solidFill>
              </a:rPr>
              <a:t>G</a:t>
            </a:r>
            <a:r>
              <a:rPr lang="tr-TR" sz="2800" b="1" dirty="0"/>
              <a:t> noktasında, "</a:t>
            </a:r>
            <a:r>
              <a:rPr lang="tr-TR" sz="2800" b="1" dirty="0">
                <a:solidFill>
                  <a:srgbClr val="FF0000"/>
                </a:solidFill>
              </a:rPr>
              <a:t>buhar-bileşim eğrisini</a:t>
            </a:r>
            <a:r>
              <a:rPr lang="tr-TR" sz="2800" b="1" dirty="0"/>
              <a:t>" ise </a:t>
            </a:r>
            <a:r>
              <a:rPr lang="tr-TR" sz="2800" b="1" dirty="0">
                <a:solidFill>
                  <a:srgbClr val="FF0000"/>
                </a:solidFill>
              </a:rPr>
              <a:t>F </a:t>
            </a:r>
            <a:r>
              <a:rPr lang="tr-TR" sz="2800" b="1" dirty="0"/>
              <a:t>noktasında kesmektedir. </a:t>
            </a:r>
          </a:p>
        </p:txBody>
      </p:sp>
    </p:spTree>
    <p:extLst>
      <p:ext uri="{BB962C8B-B14F-4D97-AF65-F5344CB8AC3E}">
        <p14:creationId xmlns:p14="http://schemas.microsoft.com/office/powerpoint/2010/main" val="4023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548680"/>
                <a:ext cx="4689071" cy="604867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E noktasının temsil ettiği sistemde sıvı ve buharının </a:t>
                </a:r>
                <a:r>
                  <a:rPr lang="tr-TR" sz="2800" b="1" dirty="0" err="1"/>
                  <a:t>nisbi</a:t>
                </a:r>
                <a:r>
                  <a:rPr lang="tr-TR" sz="2800" b="1" dirty="0"/>
                  <a:t> miktarları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tr-TR" sz="2800" b="1" dirty="0">
                            <a:solidFill>
                              <a:srgbClr val="FF0000"/>
                            </a:solidFill>
                          </a:rPr>
                          <m:t>EG</m:t>
                        </m:r>
                      </m:e>
                    </m:acc>
                  </m:oMath>
                </a14:m>
                <a:r>
                  <a:rPr lang="tr-TR" sz="2800" b="1" dirty="0"/>
                  <a:t> ve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tr-TR" sz="2800" b="1" dirty="0">
                            <a:solidFill>
                              <a:srgbClr val="FF0000"/>
                            </a:solidFill>
                          </a:rPr>
                          <m:t>EF</m:t>
                        </m:r>
                      </m:e>
                    </m:acc>
                  </m:oMath>
                </a14:m>
                <a:r>
                  <a:rPr lang="tr-TR" sz="2800" b="1" dirty="0"/>
                  <a:t> doğru parçalarıyla orantılıdır.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Örneğin; E noktasında;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v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mol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say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buhar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mol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say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</m:den>
                      </m:f>
                      <m:r>
                        <a:rPr lang="tr-TR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nor/>
                                </m:rPr>
                                <a:rPr lang="tr-TR" sz="2800" b="1" dirty="0">
                                  <a:solidFill>
                                    <a:srgbClr val="FF0000"/>
                                  </a:solidFill>
                                </a:rPr>
                                <m:t>EF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̅"/>
                              <m:ctrlPr>
                                <a:rPr lang="tr-T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nor/>
                                </m:rPr>
                                <a:rPr lang="tr-TR" sz="2800" b="1" dirty="0">
                                  <a:solidFill>
                                    <a:srgbClr val="FF0000"/>
                                  </a:solidFill>
                                </a:rPr>
                                <m:t>EG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548680"/>
                <a:ext cx="4689071" cy="6048672"/>
              </a:xfrm>
              <a:blipFill rotWithShape="0">
                <a:blip r:embed="rId2"/>
                <a:stretch>
                  <a:fillRect l="-1691" r="-2731" b="-1109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20820" r="9173" b="46571"/>
          <a:stretch/>
        </p:blipFill>
        <p:spPr>
          <a:xfrm>
            <a:off x="5806380" y="2058807"/>
            <a:ext cx="6143418" cy="30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1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Konuları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Damıtma</a:t>
            </a:r>
          </a:p>
          <a:p>
            <a:r>
              <a:rPr lang="tr-TR" sz="2800" b="1" dirty="0"/>
              <a:t>Katı-sıvı </a:t>
            </a:r>
            <a:r>
              <a:rPr lang="tr-TR" sz="2800" b="1" dirty="0" err="1"/>
              <a:t>Ekstraksiyon</a:t>
            </a:r>
            <a:r>
              <a:rPr lang="tr-TR" sz="2800" b="1" dirty="0"/>
              <a:t> </a:t>
            </a:r>
          </a:p>
          <a:p>
            <a:r>
              <a:rPr lang="tr-TR" sz="2800" b="1" dirty="0"/>
              <a:t>Buharlaştırma (</a:t>
            </a:r>
            <a:r>
              <a:rPr lang="tr-TR" sz="2800" b="1" dirty="0" err="1"/>
              <a:t>evaporasyon</a:t>
            </a:r>
            <a:r>
              <a:rPr lang="tr-TR" sz="2800" b="1" dirty="0"/>
              <a:t> )</a:t>
            </a:r>
          </a:p>
          <a:p>
            <a:r>
              <a:rPr lang="tr-TR" sz="2800" b="1" dirty="0"/>
              <a:t>Kurutma 		</a:t>
            </a:r>
          </a:p>
          <a:p>
            <a:r>
              <a:rPr lang="tr-TR" sz="2800" b="1" dirty="0" err="1"/>
              <a:t>Kristalizasyon</a:t>
            </a:r>
            <a:r>
              <a:rPr lang="tr-TR" sz="2800" b="1" dirty="0"/>
              <a:t> 	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4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4689071" cy="58395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noktada A bileşeninin mol kesri, </a:t>
            </a:r>
            <a:endParaRPr lang="en-US" sz="2800" b="1" dirty="0"/>
          </a:p>
          <a:p>
            <a:pPr marL="290513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sıvıda: X</a:t>
            </a:r>
            <a:r>
              <a:rPr lang="tr-TR" sz="2800" b="1" baseline="-25000" dirty="0">
                <a:solidFill>
                  <a:srgbClr val="FF0000"/>
                </a:solidFill>
              </a:rPr>
              <a:t>GA</a:t>
            </a:r>
            <a:r>
              <a:rPr lang="tr-TR" sz="2800" b="1" dirty="0"/>
              <a:t>, </a:t>
            </a:r>
            <a:endParaRPr lang="en-US" sz="2800" b="1" dirty="0"/>
          </a:p>
          <a:p>
            <a:pPr marL="290513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buharda ise : </a:t>
            </a:r>
            <a:r>
              <a:rPr lang="tr-TR" sz="2800" b="1" dirty="0" err="1">
                <a:solidFill>
                  <a:srgbClr val="00B050"/>
                </a:solidFill>
              </a:rPr>
              <a:t>y</a:t>
            </a:r>
            <a:r>
              <a:rPr lang="tr-TR" sz="2800" b="1" baseline="-25000" dirty="0" err="1">
                <a:solidFill>
                  <a:srgbClr val="00B050"/>
                </a:solidFill>
              </a:rPr>
              <a:t>FA</a:t>
            </a:r>
            <a:r>
              <a:rPr lang="tr-TR" sz="2800" b="1" dirty="0" err="1"/>
              <a:t>'dır</a:t>
            </a:r>
            <a:r>
              <a:rPr lang="tr-TR" sz="2800" b="1" dirty="0"/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Fakat E noktasının temsil ettiği konumun global bileşiminde A'nın mol kesri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EA</a:t>
            </a:r>
            <a:r>
              <a:rPr lang="tr-TR" sz="2800" b="1" dirty="0" err="1"/>
              <a:t>'dır</a:t>
            </a:r>
            <a:r>
              <a:rPr lang="tr-TR" sz="2800" b="1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4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4701813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1200"/>
              </a:spcBef>
            </a:pPr>
            <a:r>
              <a:rPr lang="tr-TR" sz="2800" b="1" dirty="0"/>
              <a:t>Şekil 6.1'de verilmiş bulunan grafikte yer alan eğrilerin </a:t>
            </a:r>
            <a:r>
              <a:rPr lang="tr-TR" sz="2800" b="1" dirty="0">
                <a:solidFill>
                  <a:srgbClr val="00B050"/>
                </a:solidFill>
              </a:rPr>
              <a:t>damıtma ile bağıntısını </a:t>
            </a:r>
            <a:r>
              <a:rPr lang="tr-TR" sz="2800" b="1" dirty="0"/>
              <a:t>kurabilmek için, grafiğin aşağıdaki gibi irdelenmesi gerekmektedir.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4701813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1200"/>
              </a:spcBef>
            </a:pPr>
            <a:r>
              <a:rPr lang="tr-TR" sz="2800" b="1" dirty="0"/>
              <a:t>Grafikte </a:t>
            </a:r>
            <a:r>
              <a:rPr lang="tr-TR" sz="2800" b="1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 noktası ile temsil edilen konumda bulunan </a:t>
            </a:r>
            <a:r>
              <a:rPr lang="tr-TR" sz="2800" b="1" dirty="0">
                <a:solidFill>
                  <a:srgbClr val="FF0000"/>
                </a:solidFill>
              </a:rPr>
              <a:t>T</a:t>
            </a:r>
            <a:r>
              <a:rPr lang="tr-TR" sz="2800" b="1" baseline="-25000" dirty="0">
                <a:solidFill>
                  <a:srgbClr val="FF0000"/>
                </a:solidFill>
              </a:rPr>
              <a:t>C</a:t>
            </a:r>
            <a:r>
              <a:rPr lang="tr-TR" sz="2800" b="1" dirty="0"/>
              <a:t> sıcaklıktaki sıvı, ısıtılarak kaynama noktası olan T</a:t>
            </a:r>
            <a:r>
              <a:rPr lang="tr-TR" sz="2800" b="1" baseline="-25000" dirty="0"/>
              <a:t>CK</a:t>
            </a:r>
            <a:r>
              <a:rPr lang="tr-TR" sz="2800" b="1" dirty="0"/>
              <a:t> sıcaklığına ulaşınca (</a:t>
            </a:r>
            <a:r>
              <a:rPr lang="tr-TR" sz="2800" b="1" dirty="0">
                <a:solidFill>
                  <a:srgbClr val="FF0000"/>
                </a:solidFill>
              </a:rPr>
              <a:t>H, noktası</a:t>
            </a:r>
            <a:r>
              <a:rPr lang="tr-TR" sz="2800" b="1" dirty="0"/>
              <a:t>) buharlaşma gerçekleşir.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5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701813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H noktasından geçen T</a:t>
            </a:r>
            <a:r>
              <a:rPr lang="tr-TR" sz="2800" b="1" baseline="-25000" dirty="0"/>
              <a:t>CK</a:t>
            </a:r>
            <a:r>
              <a:rPr lang="tr-TR" sz="2800" b="1" dirty="0"/>
              <a:t> sıcaklığına ait yatay doğrusal eğri, (</a:t>
            </a:r>
            <a:r>
              <a:rPr lang="tr-TR" sz="2800" b="1" dirty="0">
                <a:solidFill>
                  <a:srgbClr val="00B0F0"/>
                </a:solidFill>
              </a:rPr>
              <a:t>sabit sıcaklık eğrisi</a:t>
            </a:r>
            <a:r>
              <a:rPr lang="tr-TR" sz="2800" b="1" dirty="0"/>
              <a:t>) "</a:t>
            </a:r>
            <a:r>
              <a:rPr lang="tr-TR" sz="2800" b="1" dirty="0">
                <a:solidFill>
                  <a:srgbClr val="FF0000"/>
                </a:solidFill>
              </a:rPr>
              <a:t>buhar bileşim eğrisini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rgbClr val="FF0000"/>
                </a:solidFill>
              </a:rPr>
              <a:t>K</a:t>
            </a:r>
            <a:r>
              <a:rPr lang="tr-TR" sz="2800" b="1" dirty="0"/>
              <a:t> noktasında keser.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4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701813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Şu halde; T</a:t>
            </a:r>
            <a:r>
              <a:rPr lang="tr-TR" sz="2800" b="1" baseline="-25000" dirty="0"/>
              <a:t>CK</a:t>
            </a:r>
            <a:r>
              <a:rPr lang="tr-TR" sz="2800" b="1" dirty="0"/>
              <a:t> kaynama sıcaklığında </a:t>
            </a:r>
            <a:r>
              <a:rPr lang="tr-TR" sz="2800" b="1" dirty="0">
                <a:solidFill>
                  <a:srgbClr val="00B0F0"/>
                </a:solidFill>
              </a:rPr>
              <a:t>sıvının</a:t>
            </a:r>
            <a:r>
              <a:rPr lang="tr-TR" sz="2800" b="1" dirty="0"/>
              <a:t> bileşimi </a:t>
            </a:r>
            <a:r>
              <a:rPr lang="tr-TR" sz="2800" b="1" dirty="0">
                <a:solidFill>
                  <a:srgbClr val="FF0000"/>
                </a:solidFill>
              </a:rPr>
              <a:t>H </a:t>
            </a:r>
            <a:r>
              <a:rPr lang="tr-TR" sz="2800" b="1" dirty="0"/>
              <a:t>noktası tarafından, bu sıcaklıkta oluşan </a:t>
            </a:r>
            <a:r>
              <a:rPr lang="tr-TR" sz="2800" b="1" dirty="0">
                <a:solidFill>
                  <a:srgbClr val="C00000"/>
                </a:solidFill>
              </a:rPr>
              <a:t>buharın</a:t>
            </a:r>
            <a:r>
              <a:rPr lang="tr-TR" sz="2800" b="1" dirty="0"/>
              <a:t> bileşimi ise </a:t>
            </a:r>
            <a:r>
              <a:rPr lang="tr-TR" sz="2800" b="1" dirty="0">
                <a:solidFill>
                  <a:srgbClr val="FF0000"/>
                </a:solidFill>
              </a:rPr>
              <a:t>K </a:t>
            </a:r>
            <a:r>
              <a:rPr lang="tr-TR" sz="2800" b="1" dirty="0"/>
              <a:t>noktası tarafından temsil edilmektedir.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4701813" cy="61206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Buna göre, </a:t>
            </a:r>
            <a:r>
              <a:rPr lang="tr-TR" sz="2800" b="1" dirty="0">
                <a:solidFill>
                  <a:srgbClr val="FF0000"/>
                </a:solidFill>
              </a:rPr>
              <a:t>T</a:t>
            </a:r>
            <a:r>
              <a:rPr lang="tr-TR" sz="2800" b="1" baseline="-25000" dirty="0">
                <a:solidFill>
                  <a:srgbClr val="FF0000"/>
                </a:solidFill>
              </a:rPr>
              <a:t>CK</a:t>
            </a:r>
            <a:r>
              <a:rPr lang="tr-TR" sz="2800" b="1" dirty="0"/>
              <a:t> sıcaklıkta </a:t>
            </a:r>
            <a:r>
              <a:rPr lang="tr-TR" sz="2800" b="1" dirty="0">
                <a:solidFill>
                  <a:srgbClr val="00B050"/>
                </a:solidFill>
              </a:rPr>
              <a:t>A</a:t>
            </a:r>
            <a:r>
              <a:rPr lang="tr-TR" sz="2800" b="1" dirty="0"/>
              <a:t> bileşeninin mol kesri </a:t>
            </a:r>
            <a:r>
              <a:rPr lang="tr-TR" sz="2800" b="1" dirty="0">
                <a:solidFill>
                  <a:srgbClr val="FF0000"/>
                </a:solidFill>
              </a:rPr>
              <a:t>X</a:t>
            </a:r>
            <a:r>
              <a:rPr lang="tr-TR" sz="2800" b="1" baseline="-25000" dirty="0">
                <a:solidFill>
                  <a:srgbClr val="FF0000"/>
                </a:solidFill>
              </a:rPr>
              <a:t>CA</a:t>
            </a:r>
            <a:r>
              <a:rPr lang="tr-TR" sz="2800" b="1" dirty="0"/>
              <a:t> olduğu halde, oluşmuş buhardaki mol kesri bundan çok yüksek bir değer alan </a:t>
            </a:r>
            <a:r>
              <a:rPr lang="tr-TR" sz="2800" b="1" dirty="0" err="1">
                <a:solidFill>
                  <a:srgbClr val="00B0F0"/>
                </a:solidFill>
              </a:rPr>
              <a:t>y</a:t>
            </a:r>
            <a:r>
              <a:rPr lang="tr-TR" sz="2800" b="1" baseline="-25000" dirty="0" err="1">
                <a:solidFill>
                  <a:srgbClr val="00B0F0"/>
                </a:solidFill>
              </a:rPr>
              <a:t>KA</a:t>
            </a:r>
            <a:r>
              <a:rPr lang="tr-TR" sz="2800" b="1" dirty="0" err="1"/>
              <a:t>'ya</a:t>
            </a:r>
            <a:r>
              <a:rPr lang="tr-TR" sz="2800" b="1" dirty="0"/>
              <a:t> ulaşmış ve böylece buhar bu </a:t>
            </a:r>
            <a:r>
              <a:rPr lang="tr-TR" sz="2800" b="1" dirty="0" err="1"/>
              <a:t>bileşence</a:t>
            </a:r>
            <a:r>
              <a:rPr lang="tr-TR" sz="2800" b="1" dirty="0"/>
              <a:t> çok zenginleşmiştir.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6078" r="9173" b="20851"/>
          <a:stretch/>
        </p:blipFill>
        <p:spPr>
          <a:xfrm>
            <a:off x="5819122" y="16742"/>
            <a:ext cx="6143418" cy="67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4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5623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buharın aynı sıcaklıkta yoğunlaştırılıp sıvı faza dönüştürülmesiyle elde edilen sıvıda A bileşeninin mol kesri aynen buhardaki gibi, yani </a:t>
            </a:r>
            <a:r>
              <a:rPr lang="tr-TR" sz="2800" b="1" dirty="0" err="1"/>
              <a:t>y</a:t>
            </a:r>
            <a:r>
              <a:rPr lang="tr-TR" sz="2800" b="1" baseline="-25000" dirty="0" err="1"/>
              <a:t>A</a:t>
            </a:r>
            <a:r>
              <a:rPr lang="tr-TR" sz="2800" b="1" dirty="0"/>
              <a:t> = X</a:t>
            </a:r>
            <a:r>
              <a:rPr lang="tr-TR" sz="2800" b="1" baseline="-25000" dirty="0"/>
              <a:t>A</a:t>
            </a:r>
            <a:r>
              <a:rPr lang="tr-TR" sz="2800" b="1" dirty="0"/>
              <a:t> olacaktır.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Şu nokta önemle vurgulanmalıdır ki, </a:t>
            </a:r>
            <a:r>
              <a:rPr lang="tr-TR" sz="2800" b="1" dirty="0">
                <a:solidFill>
                  <a:srgbClr val="FF0000"/>
                </a:solidFill>
              </a:rPr>
              <a:t>H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K</a:t>
            </a:r>
            <a:r>
              <a:rPr lang="tr-TR" sz="2800" b="1" dirty="0"/>
              <a:t> noktalarının temsil ettiği </a:t>
            </a:r>
            <a:r>
              <a:rPr lang="tr-TR" sz="2800" b="1" dirty="0">
                <a:solidFill>
                  <a:srgbClr val="FF0000"/>
                </a:solidFill>
              </a:rPr>
              <a:t>X</a:t>
            </a:r>
            <a:r>
              <a:rPr lang="tr-TR" sz="2800" b="1" baseline="-25000" dirty="0">
                <a:solidFill>
                  <a:srgbClr val="FF0000"/>
                </a:solidFill>
              </a:rPr>
              <a:t>CA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y</a:t>
            </a:r>
            <a:r>
              <a:rPr lang="tr-TR" sz="2800" b="1" baseline="-25000" dirty="0" err="1">
                <a:solidFill>
                  <a:srgbClr val="FF0000"/>
                </a:solidFill>
              </a:rPr>
              <a:t>KA</a:t>
            </a:r>
            <a:r>
              <a:rPr lang="tr-TR" sz="2800" b="1" dirty="0"/>
              <a:t> konsantrasyonları, T</a:t>
            </a:r>
            <a:r>
              <a:rPr lang="tr-TR" sz="2800" b="1" baseline="-25000" dirty="0"/>
              <a:t>CK</a:t>
            </a:r>
            <a:r>
              <a:rPr lang="tr-TR" sz="2800" b="1" dirty="0"/>
              <a:t> sıcaklıkta sıvı ile buharı arasında gerçekleşmiş </a:t>
            </a:r>
            <a:r>
              <a:rPr lang="tr-TR" sz="2800" b="1" dirty="0">
                <a:solidFill>
                  <a:srgbClr val="FF0000"/>
                </a:solidFill>
              </a:rPr>
              <a:t>denge konsantrasyonlarıdır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9150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Giriş</a:t>
            </a:r>
          </a:p>
          <a:p>
            <a:r>
              <a:rPr lang="tr-TR" sz="2800" b="1" dirty="0"/>
              <a:t>Sıvıların Kaynama Noktası-Bileşim Grafiklerin</a:t>
            </a:r>
          </a:p>
        </p:txBody>
      </p:sp>
    </p:spTree>
    <p:extLst>
      <p:ext uri="{BB962C8B-B14F-4D97-AF65-F5344CB8AC3E}">
        <p14:creationId xmlns:p14="http://schemas.microsoft.com/office/powerpoint/2010/main" val="77193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GİRİŞ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823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B050"/>
                </a:solidFill>
              </a:rPr>
              <a:t>Damıtma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sıvı karışımlarını </a:t>
            </a:r>
            <a:r>
              <a:rPr lang="tr-TR" sz="2800" b="1" dirty="0">
                <a:solidFill>
                  <a:srgbClr val="00B0F0"/>
                </a:solidFill>
              </a:rPr>
              <a:t>ayırma amacıyla </a:t>
            </a:r>
            <a:r>
              <a:rPr lang="tr-TR" sz="2800" b="1" dirty="0"/>
              <a:t>uygulanan bir temel işlemdir.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tr-TR" sz="28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07D0D0-DA3E-4596-B999-DE94E6289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199129"/>
              </p:ext>
            </p:extLst>
          </p:nvPr>
        </p:nvGraphicFramePr>
        <p:xfrm>
          <a:off x="1015854" y="2803830"/>
          <a:ext cx="1015711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59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Bunlardan </a:t>
            </a:r>
            <a:r>
              <a:rPr lang="tr-TR" sz="2800" b="1" dirty="0">
                <a:solidFill>
                  <a:srgbClr val="FF0000"/>
                </a:solidFill>
              </a:rPr>
              <a:t>birincisi</a:t>
            </a:r>
            <a:r>
              <a:rPr lang="tr-TR" sz="2800" b="1" dirty="0"/>
              <a:t>, birbirleriyle tam olarak</a:t>
            </a:r>
            <a:r>
              <a:rPr lang="tr-TR" sz="2800" b="1" dirty="0">
                <a:solidFill>
                  <a:srgbClr val="7030A0"/>
                </a:solidFill>
              </a:rPr>
              <a:t> karışabilir</a:t>
            </a:r>
            <a:r>
              <a:rPr lang="tr-TR" sz="2800" b="1" dirty="0"/>
              <a:t> nitelikteki sıvıların oluşturduğu karışımlardır.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B0F0"/>
                </a:solidFill>
              </a:rPr>
              <a:t>Su-etil alkol</a:t>
            </a:r>
            <a:r>
              <a:rPr lang="tr-TR" sz="2800" b="1" dirty="0"/>
              <a:t>, su-amonyak, su-gliserin ve su-etilen glikol, gibi ikili (</a:t>
            </a:r>
            <a:r>
              <a:rPr lang="en-US" sz="2800" b="1" dirty="0"/>
              <a:t>binary</a:t>
            </a:r>
            <a:r>
              <a:rPr lang="tr-TR" sz="2800" b="1" dirty="0"/>
              <a:t>) karışımlar bu gruba giren sıvı karışımlarıdır.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İkinci grup </a:t>
            </a:r>
            <a:r>
              <a:rPr lang="tr-TR" sz="2800" b="1" dirty="0"/>
              <a:t>sıvı karışımları, birbirleriyle </a:t>
            </a:r>
            <a:r>
              <a:rPr lang="tr-TR" sz="2800" b="1" dirty="0">
                <a:solidFill>
                  <a:srgbClr val="FF0000"/>
                </a:solidFill>
              </a:rPr>
              <a:t>kısmen karışabilir </a:t>
            </a:r>
            <a:r>
              <a:rPr lang="tr-TR" sz="2800" b="1" dirty="0"/>
              <a:t>nitelikteki sıvıların oluşturdukları karışımlardır.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grup karışımlara tipik örnek, "</a:t>
            </a:r>
            <a:r>
              <a:rPr lang="tr-TR" sz="2800" b="1" dirty="0">
                <a:solidFill>
                  <a:srgbClr val="00B0F0"/>
                </a:solidFill>
              </a:rPr>
              <a:t>n-</a:t>
            </a:r>
            <a:r>
              <a:rPr lang="tr-TR" sz="2800" b="1" dirty="0" err="1">
                <a:solidFill>
                  <a:srgbClr val="00B0F0"/>
                </a:solidFill>
              </a:rPr>
              <a:t>butanol</a:t>
            </a:r>
            <a:r>
              <a:rPr lang="tr-TR" sz="2800" b="1" dirty="0">
                <a:solidFill>
                  <a:srgbClr val="00B0F0"/>
                </a:solidFill>
              </a:rPr>
              <a:t>-su</a:t>
            </a:r>
            <a:r>
              <a:rPr lang="tr-TR" sz="2800" b="1" dirty="0"/>
              <a:t>" karışımıdır. </a:t>
            </a:r>
          </a:p>
        </p:txBody>
      </p:sp>
    </p:spTree>
    <p:extLst>
      <p:ext uri="{BB962C8B-B14F-4D97-AF65-F5344CB8AC3E}">
        <p14:creationId xmlns:p14="http://schemas.microsoft.com/office/powerpoint/2010/main" val="3051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Üçüncü gruptaki </a:t>
            </a:r>
            <a:r>
              <a:rPr lang="tr-TR" sz="2800" b="1" dirty="0"/>
              <a:t>sıvı karışımları, birbirleriyle </a:t>
            </a:r>
            <a:r>
              <a:rPr lang="tr-TR" sz="2800" b="1" dirty="0">
                <a:solidFill>
                  <a:srgbClr val="FF0000"/>
                </a:solidFill>
              </a:rPr>
              <a:t>karışma yeteneği olmayan</a:t>
            </a:r>
            <a:r>
              <a:rPr lang="tr-TR" sz="2800" b="1" dirty="0"/>
              <a:t> sıvıların oluşturdukları karışımlardır.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B0F0"/>
                </a:solidFill>
              </a:rPr>
              <a:t>Su-yağ</a:t>
            </a:r>
            <a:r>
              <a:rPr lang="tr-TR" sz="2800" b="1" dirty="0"/>
              <a:t> ve su-</a:t>
            </a:r>
            <a:r>
              <a:rPr lang="tr-TR" sz="2800" b="1" dirty="0" err="1"/>
              <a:t>ksilen</a:t>
            </a:r>
            <a:r>
              <a:rPr lang="tr-TR" sz="2800" b="1" dirty="0"/>
              <a:t> gibi ikili karışımlar, bu son gruba örnek verilebilecek karışımlardır.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4B0DFF4D-F308-4D13-A768-47EB56631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3717032"/>
            <a:ext cx="25908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-butanol water ile ilgili gÃ¶rsel sonucu">
            <a:extLst>
              <a:ext uri="{FF2B5EF4-FFF2-40B4-BE49-F238E27FC236}">
                <a16:creationId xmlns:a16="http://schemas.microsoft.com/office/drawing/2014/main" id="{BEB594FA-FDAB-4FC9-8B92-9AFC33B3D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7" r="32421" b="9873"/>
          <a:stretch/>
        </p:blipFill>
        <p:spPr bwMode="auto">
          <a:xfrm>
            <a:off x="5197774" y="3717032"/>
            <a:ext cx="2048766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32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Sıvı karışımlarını, kendini oluşturan unsurlara </a:t>
            </a:r>
            <a:r>
              <a:rPr lang="tr-T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ayırma</a:t>
            </a:r>
            <a:r>
              <a:rPr lang="tr-TR" sz="2800" b="1" dirty="0"/>
              <a:t> amacıyla </a:t>
            </a:r>
            <a:r>
              <a:rPr lang="tr-TR" sz="2800" b="1" dirty="0">
                <a:solidFill>
                  <a:srgbClr val="FF0000"/>
                </a:solidFill>
              </a:rPr>
              <a:t>uygulanan yöntemler</a:t>
            </a:r>
            <a:r>
              <a:rPr lang="tr-TR" sz="2800" b="1" dirty="0"/>
              <a:t>, karışım türüne bağlıdır.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8787E9"/>
                </a:solidFill>
              </a:rPr>
              <a:t>Örneğin</a:t>
            </a:r>
            <a:r>
              <a:rPr lang="tr-TR" sz="2800" b="1" dirty="0"/>
              <a:t> bir birleriyle </a:t>
            </a:r>
            <a:r>
              <a:rPr lang="tr-TR" sz="2800" b="1" dirty="0">
                <a:solidFill>
                  <a:srgbClr val="FF0000"/>
                </a:solidFill>
              </a:rPr>
              <a:t>karışamayan sıvıların </a:t>
            </a:r>
            <a:r>
              <a:rPr lang="tr-TR" sz="2800" b="1" dirty="0"/>
              <a:t>oluşturduğu karışımlar, </a:t>
            </a:r>
            <a:r>
              <a:rPr lang="tr-TR" sz="2800" b="1" dirty="0">
                <a:solidFill>
                  <a:srgbClr val="00B0F0"/>
                </a:solidFill>
              </a:rPr>
              <a:t>yoğunluk farkından </a:t>
            </a:r>
            <a:r>
              <a:rPr lang="tr-TR" sz="2800" b="1" dirty="0"/>
              <a:t>yararlanılarak, </a:t>
            </a:r>
            <a:r>
              <a:rPr lang="tr-TR" sz="2800" b="1" dirty="0">
                <a:solidFill>
                  <a:srgbClr val="7030A0"/>
                </a:solidFill>
              </a:rPr>
              <a:t>çökelmeye</a:t>
            </a:r>
            <a:r>
              <a:rPr lang="tr-TR" sz="2800" b="1" dirty="0"/>
              <a:t> bırakılmak veya daha etkili olarak </a:t>
            </a:r>
            <a:r>
              <a:rPr lang="tr-TR" sz="2800" b="1" dirty="0">
                <a:solidFill>
                  <a:srgbClr val="92D050"/>
                </a:solidFill>
              </a:rPr>
              <a:t>santrifüjleme</a:t>
            </a:r>
            <a:r>
              <a:rPr lang="tr-TR" sz="2800" b="1" dirty="0"/>
              <a:t> uygulanmak ve </a:t>
            </a:r>
            <a:r>
              <a:rPr lang="tr-TR" sz="2800" b="1" dirty="0">
                <a:solidFill>
                  <a:srgbClr val="C00000"/>
                </a:solidFill>
              </a:rPr>
              <a:t>damıtmak</a:t>
            </a:r>
            <a:r>
              <a:rPr lang="tr-TR" sz="2800" b="1" dirty="0"/>
              <a:t> suretiyle birbirlerinden kolaylıkla ayrılabilmektedir.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41754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 endüstrisinde damıtma</a:t>
            </a:r>
            <a:r>
              <a:rPr lang="tr-TR" sz="2800" b="1" dirty="0">
                <a:solidFill>
                  <a:srgbClr val="FF0000"/>
                </a:solidFill>
              </a:rPr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yağ üretiminde </a:t>
            </a:r>
            <a:r>
              <a:rPr lang="tr-TR" sz="2800" b="1" dirty="0"/>
              <a:t>kullanılmış olan bir çözgenin </a:t>
            </a:r>
            <a:r>
              <a:rPr lang="tr-TR" sz="2800" b="1" dirty="0">
                <a:solidFill>
                  <a:srgbClr val="FF0000"/>
                </a:solidFill>
              </a:rPr>
              <a:t>yağdan ayrılmasında</a:t>
            </a:r>
            <a:r>
              <a:rPr lang="tr-TR" sz="2800" b="1" dirty="0"/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yağlardan </a:t>
            </a:r>
            <a:r>
              <a:rPr lang="tr-TR" sz="2800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istenmeyen koku </a:t>
            </a:r>
            <a:r>
              <a:rPr lang="tr-TR" sz="2800" b="1" dirty="0"/>
              <a:t>veya </a:t>
            </a:r>
            <a:r>
              <a:rPr lang="tr-TR" sz="2800" b="1" dirty="0" err="1">
                <a:solidFill>
                  <a:srgbClr val="00B0F0"/>
                </a:solidFill>
              </a:rPr>
              <a:t>flavour</a:t>
            </a:r>
            <a:r>
              <a:rPr lang="tr-TR" sz="2800" b="1" dirty="0">
                <a:solidFill>
                  <a:srgbClr val="00B0F0"/>
                </a:solidFill>
              </a:rPr>
              <a:t> bileşiklerinin ayrılmasında</a:t>
            </a:r>
            <a:r>
              <a:rPr lang="tr-TR" sz="2800" b="1" dirty="0"/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alkollü içeceklerin </a:t>
            </a:r>
            <a:r>
              <a:rPr lang="tr-TR" sz="2800" b="1" dirty="0">
                <a:solidFill>
                  <a:srgbClr val="00B050"/>
                </a:solidFill>
              </a:rPr>
              <a:t>alkol oranının yükseltilmesinde</a:t>
            </a:r>
            <a:r>
              <a:rPr lang="tr-TR" sz="2800" b="1" dirty="0"/>
              <a:t>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uçucu yağların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F0"/>
                </a:solidFill>
              </a:rPr>
              <a:t>aroma </a:t>
            </a:r>
            <a:r>
              <a:rPr lang="tr-TR" sz="2800" b="1" dirty="0"/>
              <a:t>bileşiklerinin kazanılmasında ve konsantrasyonunda </a:t>
            </a:r>
          </a:p>
          <a:p>
            <a:pPr marL="426645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uygulanan bir ayırma tekniğidir. </a:t>
            </a:r>
          </a:p>
        </p:txBody>
      </p:sp>
    </p:spTree>
    <p:extLst>
      <p:ext uri="{BB962C8B-B14F-4D97-AF65-F5344CB8AC3E}">
        <p14:creationId xmlns:p14="http://schemas.microsoft.com/office/powerpoint/2010/main" val="133021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1321</Words>
  <Application>Microsoft Office PowerPoint</Application>
  <PresentationFormat>Custom</PresentationFormat>
  <Paragraphs>106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Cambria Math</vt:lpstr>
      <vt:lpstr>Century Gothic</vt:lpstr>
      <vt:lpstr>Books 16x9</vt:lpstr>
      <vt:lpstr>GDM 302  Temel İşlemler II Damıtma I   2018-2019</vt:lpstr>
      <vt:lpstr>Ders Kitapları</vt:lpstr>
      <vt:lpstr>Ders Konuları</vt:lpstr>
      <vt:lpstr>Bu Hafta</vt:lpstr>
      <vt:lpstr>GİRİŞ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SIVILARIN "KAYNAMA NOKTASİ-BiLEŞİM" GRAFİKLERİ</vt:lpstr>
      <vt:lpstr>PowerPoint Presentation</vt:lpstr>
      <vt:lpstr>PowerPoint Presentation</vt:lpstr>
      <vt:lpstr>PowerPoint Presentation</vt:lpstr>
      <vt:lpstr>Örnek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2016-01-15T07:18:00Z</dcterms:created>
  <dcterms:modified xsi:type="dcterms:W3CDTF">2026-04-02T07:47:21Z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