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86"/>
  </p:notesMasterIdLst>
  <p:sldIdLst>
    <p:sldId id="256" r:id="rId3"/>
    <p:sldId id="257"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3" r:id="rId45"/>
    <p:sldId id="334" r:id="rId46"/>
    <p:sldId id="335" r:id="rId47"/>
    <p:sldId id="305" r:id="rId48"/>
    <p:sldId id="306" r:id="rId49"/>
    <p:sldId id="308" r:id="rId50"/>
    <p:sldId id="309" r:id="rId51"/>
    <p:sldId id="310" r:id="rId52"/>
    <p:sldId id="311" r:id="rId53"/>
    <p:sldId id="312" r:id="rId54"/>
    <p:sldId id="313" r:id="rId55"/>
    <p:sldId id="314" r:id="rId56"/>
    <p:sldId id="315" r:id="rId57"/>
    <p:sldId id="316" r:id="rId58"/>
    <p:sldId id="317" r:id="rId59"/>
    <p:sldId id="318"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6" r:id="rId74"/>
    <p:sldId id="337" r:id="rId75"/>
    <p:sldId id="338" r:id="rId76"/>
    <p:sldId id="339" r:id="rId77"/>
    <p:sldId id="340" r:id="rId78"/>
    <p:sldId id="341" r:id="rId79"/>
    <p:sldId id="343" r:id="rId80"/>
    <p:sldId id="344" r:id="rId81"/>
    <p:sldId id="345" r:id="rId82"/>
    <p:sldId id="346" r:id="rId83"/>
    <p:sldId id="348" r:id="rId84"/>
    <p:sldId id="349"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 id="257"/>
            <p14:sldId id="259"/>
            <p14:sldId id="260"/>
            <p14:sldId id="261"/>
            <p14:sldId id="262"/>
            <p14:sldId id="263"/>
            <p14:sldId id="264"/>
            <p14:sldId id="265"/>
            <p14:sldId id="266"/>
            <p14:sldId id="268"/>
            <p14:sldId id="267"/>
            <p14:sldId id="269"/>
            <p14:sldId id="270"/>
            <p14:sldId id="271"/>
            <p14:sldId id="272"/>
            <p14:sldId id="273"/>
            <p14:sldId id="274"/>
            <p14:sldId id="276"/>
            <p14:sldId id="277"/>
            <p14:sldId id="278"/>
            <p14:sldId id="279"/>
            <p14:sldId id="280"/>
            <p14:sldId id="281"/>
            <p14:sldId id="282"/>
            <p14:sldId id="283"/>
            <p14:sldId id="286"/>
            <p14:sldId id="287"/>
            <p14:sldId id="288"/>
            <p14:sldId id="289"/>
            <p14:sldId id="290"/>
            <p14:sldId id="291"/>
            <p14:sldId id="292"/>
            <p14:sldId id="293"/>
            <p14:sldId id="294"/>
            <p14:sldId id="295"/>
            <p14:sldId id="296"/>
            <p14:sldId id="297"/>
            <p14:sldId id="298"/>
            <p14:sldId id="299"/>
            <p14:sldId id="300"/>
            <p14:sldId id="301"/>
            <p14:sldId id="303"/>
            <p14:sldId id="334"/>
            <p14:sldId id="335"/>
            <p14:sldId id="305"/>
            <p14:sldId id="306"/>
            <p14:sldId id="308"/>
            <p14:sldId id="309"/>
            <p14:sldId id="310"/>
            <p14:sldId id="311"/>
            <p14:sldId id="312"/>
            <p14:sldId id="313"/>
            <p14:sldId id="314"/>
            <p14:sldId id="315"/>
            <p14:sldId id="316"/>
            <p14:sldId id="317"/>
            <p14:sldId id="318"/>
            <p14:sldId id="320"/>
            <p14:sldId id="321"/>
            <p14:sldId id="322"/>
            <p14:sldId id="323"/>
            <p14:sldId id="324"/>
            <p14:sldId id="325"/>
            <p14:sldId id="326"/>
            <p14:sldId id="327"/>
            <p14:sldId id="328"/>
            <p14:sldId id="329"/>
            <p14:sldId id="330"/>
            <p14:sldId id="331"/>
            <p14:sldId id="332"/>
            <p14:sldId id="336"/>
            <p14:sldId id="337"/>
            <p14:sldId id="338"/>
            <p14:sldId id="339"/>
            <p14:sldId id="340"/>
            <p14:sldId id="341"/>
            <p14:sldId id="343"/>
            <p14:sldId id="344"/>
            <p14:sldId id="345"/>
            <p14:sldId id="346"/>
            <p14:sldId id="348"/>
            <p14:sldId id="349"/>
          </p14:sldIdLst>
        </p14:section>
        <p14:section name="Design, Impress, Work Together" id="{B9B51309-D148-4332-87C2-07BE32FBCA3B}">
          <p14:sldIdLst/>
        </p14:section>
        <p14:section name="Learn More" id="{2CC34DB2-6590-42C0-AD4B-A04C6060184E}">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462F"/>
    <a:srgbClr val="D24726"/>
    <a:srgbClr val="99FFCC"/>
    <a:srgbClr val="D2B4A6"/>
    <a:srgbClr val="734F29"/>
    <a:srgbClr val="AEB785"/>
    <a:srgbClr val="EFD5A2"/>
    <a:srgbClr val="3B3026"/>
    <a:srgbClr val="ECE1CA"/>
    <a:srgbClr val="7955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280" autoAdjust="0"/>
  </p:normalViewPr>
  <p:slideViewPr>
    <p:cSldViewPr snapToGrid="0">
      <p:cViewPr varScale="1">
        <p:scale>
          <a:sx n="69" d="100"/>
          <a:sy n="69" d="100"/>
        </p:scale>
        <p:origin x="69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heme" Target="theme/theme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commentAuthors" Target="commentAuthor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12/18/2018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a:p>
        </p:txBody>
      </p:sp>
    </p:spTree>
    <p:extLst>
      <p:ext uri="{BB962C8B-B14F-4D97-AF65-F5344CB8AC3E}">
        <p14:creationId xmlns:p14="http://schemas.microsoft.com/office/powerpoint/2010/main" val="1011769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838200" y="2061006"/>
            <a:ext cx="10515600" cy="2387600"/>
          </a:xfrm>
        </p:spPr>
        <p:txBody>
          <a:bodyPr anchor="b">
            <a:normAutofit/>
          </a:bodyPr>
          <a:lstStyle>
            <a:lvl1pPr algn="l">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38202" y="5110609"/>
            <a:ext cx="6705599" cy="1137793"/>
          </a:xfrm>
        </p:spPr>
        <p:txBody>
          <a:bodyPr>
            <a:normAutofit/>
          </a:bodyPr>
          <a:lstStyle>
            <a:lvl1pPr marL="0" indent="0" algn="l">
              <a:lnSpc>
                <a:spcPct val="150000"/>
              </a:lnSpc>
              <a:spcBef>
                <a:spcPts val="600"/>
              </a:spcBef>
              <a:buNone/>
              <a:defRPr sz="2800">
                <a:solidFill>
                  <a:srgbClr val="D2472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EEBAAA-29B5-4AF5-BC5F-7E580C29002D}" type="datetimeFigureOut">
              <a:rPr lang="en-US" smtClean="0"/>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4866468"/>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1854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EEBAAA-29B5-4AF5-BC5F-7E580C29002D}" type="datetimeFigureOut">
              <a:rPr lang="en-US" smtClean="0"/>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59692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10215419" y="365125"/>
            <a:ext cx="1819564" cy="5811838"/>
          </a:xfrm>
        </p:spPr>
        <p:txBody>
          <a:bodyPr vert="eaVert" anchor="b">
            <a:normAutofit/>
          </a:bodyPr>
          <a:lstStyle>
            <a:lvl1pPr>
              <a:defRPr sz="3600">
                <a:solidFill>
                  <a:schemeClr val="bg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EEBAAA-29B5-4AF5-BC5F-7E580C29002D}" type="datetimeFigureOut">
              <a:rPr lang="en-US" smtClean="0"/>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10095346" y="0"/>
            <a:ext cx="2096655" cy="6858000"/>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02266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4434" y="0"/>
            <a:ext cx="10749367" cy="1208868"/>
          </a:xfrm>
        </p:spPr>
        <p:txBody>
          <a:bodyPr anchor="b">
            <a:normAutofit/>
          </a:bodyPr>
          <a:lstStyle>
            <a:lvl1pPr>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838201" y="1825625"/>
            <a:ext cx="4167753" cy="4351338"/>
          </a:xfrm>
        </p:spPr>
        <p:txBody>
          <a:bodyPr>
            <a:normAutofit/>
          </a:bodyPr>
          <a:lstStyle>
            <a:lvl1pPr marL="0" indent="0">
              <a:lnSpc>
                <a:spcPct val="150000"/>
              </a:lnSpc>
              <a:spcAft>
                <a:spcPts val="1200"/>
              </a:spcAft>
              <a:buNone/>
              <a:defRPr sz="1600">
                <a:solidFill>
                  <a:schemeClr val="bg1">
                    <a:lumMod val="50000"/>
                  </a:schemeClr>
                </a:solidFill>
              </a:defRPr>
            </a:lvl1pPr>
            <a:lvl2pPr>
              <a:lnSpc>
                <a:spcPct val="150000"/>
              </a:lnSpc>
              <a:spcAft>
                <a:spcPts val="1200"/>
              </a:spcAft>
              <a:defRPr sz="1400">
                <a:solidFill>
                  <a:schemeClr val="bg1">
                    <a:lumMod val="50000"/>
                  </a:schemeClr>
                </a:solidFill>
              </a:defRPr>
            </a:lvl2pPr>
            <a:lvl3pPr>
              <a:lnSpc>
                <a:spcPct val="150000"/>
              </a:lnSpc>
              <a:spcAft>
                <a:spcPts val="1200"/>
              </a:spcAft>
              <a:defRPr sz="1200">
                <a:solidFill>
                  <a:schemeClr val="bg1">
                    <a:lumMod val="50000"/>
                  </a:schemeClr>
                </a:solidFill>
              </a:defRPr>
            </a:lvl3pPr>
            <a:lvl4pPr>
              <a:lnSpc>
                <a:spcPct val="150000"/>
              </a:lnSpc>
              <a:spcAft>
                <a:spcPts val="1200"/>
              </a:spcAft>
              <a:defRPr sz="1100">
                <a:solidFill>
                  <a:schemeClr val="bg1">
                    <a:lumMod val="50000"/>
                  </a:schemeClr>
                </a:solidFill>
              </a:defRPr>
            </a:lvl4pPr>
            <a:lvl5pPr>
              <a:lnSpc>
                <a:spcPct val="150000"/>
              </a:lnSpc>
              <a:spcAft>
                <a:spcPts val="1200"/>
              </a:spcAft>
              <a:defRPr sz="1100">
                <a:solidFill>
                  <a:schemeClr val="bg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EBAAA-29B5-4AF5-BC5F-7E580C29002D}" type="datetimeFigureOut">
              <a:rPr lang="en-US" smtClean="0"/>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1" y="2402238"/>
            <a:ext cx="4508715" cy="2187227"/>
          </a:xfrm>
        </p:spPr>
        <p:txBody>
          <a:bodyPr anchor="ctr">
            <a:noAutofit/>
          </a:bodyPr>
          <a:lstStyle>
            <a:lvl1pPr algn="l">
              <a:defRPr sz="4800">
                <a:solidFill>
                  <a:srgbClr val="D247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23308" y="2402237"/>
            <a:ext cx="5269424" cy="2187226"/>
          </a:xfrm>
        </p:spPr>
        <p:txBody>
          <a:bodyPr anchor="ctr">
            <a:normAutofit/>
          </a:bodyPr>
          <a:lstStyle>
            <a:lvl1pPr marL="0" indent="0">
              <a:lnSpc>
                <a:spcPct val="150000"/>
              </a:lnSpc>
              <a:buNone/>
              <a:defRPr sz="2800">
                <a:solidFill>
                  <a:schemeClr val="bg1"/>
                </a:solidFill>
                <a:latin typeface="+mj-lt"/>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8BEEBAAA-29B5-4AF5-BC5F-7E580C29002D}" type="datetimeFigureOut">
              <a:rPr lang="en-US" smtClean="0"/>
              <a:t>12/18/2018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0EDB8-5305-433F-BE41-D7A86D811DB3}" type="slidenum">
              <a:rPr lang="en-US" smtClean="0"/>
              <a:t>‹#›</a:t>
            </a:fld>
            <a:endParaRPr lang="en-US"/>
          </a:p>
        </p:txBody>
      </p:sp>
      <p:sp>
        <p:nvSpPr>
          <p:cNvPr id="8" name="Rectangle 7"/>
          <p:cNvSpPr/>
          <p:nvPr userDrawn="1"/>
        </p:nvSpPr>
        <p:spPr>
          <a:xfrm>
            <a:off x="5656882" y="1709738"/>
            <a:ext cx="6535119" cy="357518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4" name="Content Placeholder 3"/>
          <p:cNvSpPr>
            <a:spLocks noGrp="1"/>
          </p:cNvSpPr>
          <p:nvPr>
            <p:ph sz="half" idx="2"/>
          </p:nvPr>
        </p:nvSpPr>
        <p:spPr>
          <a:xfrm>
            <a:off x="6172200" y="1825625"/>
            <a:ext cx="5181600" cy="4351338"/>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5" name="Date Placeholder 4"/>
          <p:cNvSpPr>
            <a:spLocks noGrp="1"/>
          </p:cNvSpPr>
          <p:nvPr>
            <p:ph type="dt" sz="half" idx="10"/>
          </p:nvPr>
        </p:nvSpPr>
        <p:spPr/>
        <p:txBody>
          <a:bodyPr/>
          <a:lstStyle/>
          <a:p>
            <a:fld id="{8BEEBAAA-29B5-4AF5-BC5F-7E580C29002D}" type="datetimeFigureOut">
              <a:rPr lang="en-US" smtClean="0"/>
              <a:t>12/18/2018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
        <p:nvSpPr>
          <p:cNvPr id="9" name="Rectangle 8"/>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3282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0"/>
            <a:ext cx="10737851" cy="1228436"/>
          </a:xfrm>
        </p:spPr>
        <p:txBody>
          <a:bodyPr anchor="b">
            <a:normAutofit/>
          </a:bodyPr>
          <a:lstStyle>
            <a:lvl1pPr>
              <a:defRPr sz="36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1851" y="1489075"/>
            <a:ext cx="5156200"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1851" y="2193927"/>
            <a:ext cx="5156200"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endParaRPr lang="en-US" dirty="0"/>
          </a:p>
        </p:txBody>
      </p:sp>
      <p:sp>
        <p:nvSpPr>
          <p:cNvPr id="5" name="Text Placeholder 4"/>
          <p:cNvSpPr>
            <a:spLocks noGrp="1"/>
          </p:cNvSpPr>
          <p:nvPr>
            <p:ph type="body" sz="quarter" idx="3"/>
          </p:nvPr>
        </p:nvSpPr>
        <p:spPr>
          <a:xfrm>
            <a:off x="6189664" y="1489075"/>
            <a:ext cx="5157787" cy="6413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9664" y="2193927"/>
            <a:ext cx="5157787" cy="397827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7" name="Date Placeholder 6"/>
          <p:cNvSpPr>
            <a:spLocks noGrp="1"/>
          </p:cNvSpPr>
          <p:nvPr>
            <p:ph type="dt" sz="half" idx="10"/>
          </p:nvPr>
        </p:nvSpPr>
        <p:spPr/>
        <p:txBody>
          <a:bodyPr/>
          <a:lstStyle/>
          <a:p>
            <a:fld id="{8BEEBAAA-29B5-4AF5-BC5F-7E580C29002D}" type="datetimeFigureOut">
              <a:rPr lang="en-US" smtClean="0"/>
              <a:t>12/18/2018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60EDB8-5305-433F-BE41-D7A86D811DB3}" type="slidenum">
              <a:rPr lang="en-US" smtClean="0"/>
              <a:t>‹#›</a:t>
            </a:fld>
            <a:endParaRPr lang="en-US"/>
          </a:p>
        </p:txBody>
      </p:sp>
      <p:sp>
        <p:nvSpPr>
          <p:cNvPr id="11" name="Rectangle 10"/>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06029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609600" y="1"/>
            <a:ext cx="10744200" cy="1228436"/>
          </a:xfrm>
        </p:spPr>
        <p:txBody>
          <a:bodyPr anchor="b">
            <a:normAutofit/>
          </a:bodyPr>
          <a:lstStyle>
            <a:lvl1pPr>
              <a:defRPr sz="3600">
                <a:solidFill>
                  <a:schemeClr val="bg1"/>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EEBAAA-29B5-4AF5-BC5F-7E580C29002D}" type="datetimeFigureOut">
              <a:rPr lang="en-US" smtClean="0"/>
              <a:t>12/18/2018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60EDB8-5305-433F-BE41-D7A86D811DB3}" type="slidenum">
              <a:rPr lang="en-US" smtClean="0"/>
              <a:t>‹#›</a:t>
            </a:fld>
            <a:endParaRPr lang="en-US"/>
          </a:p>
        </p:txBody>
      </p:sp>
      <p:sp>
        <p:nvSpPr>
          <p:cNvPr id="7" name="Rectangle 6"/>
          <p:cNvSpPr/>
          <p:nvPr userDrawn="1"/>
        </p:nvSpPr>
        <p:spPr>
          <a:xfrm>
            <a:off x="0" y="0"/>
            <a:ext cx="12192000" cy="1332854"/>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081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EEBAAA-29B5-4AF5-BC5F-7E580C29002D}" type="datetimeFigureOut">
              <a:rPr lang="en-US" smtClean="0"/>
              <a:t>12/18/2018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4037432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vert="horz" lIns="91440" tIns="45720" rIns="91440" bIns="45720" rtlCol="0">
            <a:normAutofit/>
          </a:bodyPr>
          <a:lstStyle>
            <a:lvl1pPr>
              <a:defRPr lang="en-US" sz="1600" smtClean="0">
                <a:solidFill>
                  <a:schemeClr val="bg1">
                    <a:lumMod val="50000"/>
                  </a:schemeClr>
                </a:solidFill>
              </a:defRPr>
            </a:lvl1pPr>
            <a:lvl2pPr>
              <a:defRPr lang="en-US" sz="1400" smtClean="0">
                <a:solidFill>
                  <a:schemeClr val="bg1">
                    <a:lumMod val="50000"/>
                  </a:schemeClr>
                </a:solidFill>
              </a:defRPr>
            </a:lvl2pPr>
            <a:lvl3pPr>
              <a:defRPr lang="en-US" sz="1200" smtClean="0">
                <a:solidFill>
                  <a:schemeClr val="bg1">
                    <a:lumMod val="50000"/>
                  </a:schemeClr>
                </a:solidFill>
              </a:defRPr>
            </a:lvl3pPr>
            <a:lvl4pPr>
              <a:defRPr lang="en-US" sz="1100" smtClean="0">
                <a:solidFill>
                  <a:schemeClr val="bg1">
                    <a:lumMod val="50000"/>
                  </a:schemeClr>
                </a:solidFill>
              </a:defRPr>
            </a:lvl4pPr>
            <a:lvl5pPr>
              <a:defRPr lang="en-US" sz="1100">
                <a:solidFill>
                  <a:schemeClr val="bg1">
                    <a:lumMod val="50000"/>
                  </a:schemeClr>
                </a:solidFill>
              </a:defRPr>
            </a:lvl5pPr>
          </a:lstStyle>
          <a:p>
            <a:pPr marL="0" lvl="0" indent="0">
              <a:lnSpc>
                <a:spcPct val="150000"/>
              </a:lnSpc>
              <a:spcAft>
                <a:spcPts val="1200"/>
              </a:spcAft>
              <a:buNone/>
            </a:pPr>
            <a:r>
              <a:rPr lang="en-US"/>
              <a:t>Click to edit Master text styles</a:t>
            </a:r>
          </a:p>
          <a:p>
            <a:pPr marL="0" lvl="1" indent="0">
              <a:lnSpc>
                <a:spcPct val="150000"/>
              </a:lnSpc>
              <a:spcAft>
                <a:spcPts val="1200"/>
              </a:spcAft>
              <a:buNone/>
            </a:pPr>
            <a:r>
              <a:rPr lang="en-US"/>
              <a:t>Second level</a:t>
            </a:r>
          </a:p>
          <a:p>
            <a:pPr marL="0" lvl="2" indent="0">
              <a:lnSpc>
                <a:spcPct val="150000"/>
              </a:lnSpc>
              <a:spcAft>
                <a:spcPts val="1200"/>
              </a:spcAft>
              <a:buNone/>
            </a:pPr>
            <a:r>
              <a:rPr lang="en-US"/>
              <a:t>Third level</a:t>
            </a:r>
          </a:p>
          <a:p>
            <a:pPr marL="0" lvl="3" indent="0">
              <a:lnSpc>
                <a:spcPct val="150000"/>
              </a:lnSpc>
              <a:spcAft>
                <a:spcPts val="1200"/>
              </a:spcAft>
              <a:buNone/>
            </a:pPr>
            <a:r>
              <a:rPr lang="en-US"/>
              <a:t>Fourth level</a:t>
            </a:r>
          </a:p>
          <a:p>
            <a:pPr marL="0" lvl="4" indent="0">
              <a:lnSpc>
                <a:spcPct val="150000"/>
              </a:lnSpc>
              <a:spcAft>
                <a:spcPts val="1200"/>
              </a:spcAft>
              <a:buNone/>
            </a:pPr>
            <a:r>
              <a:rPr lang="en-US"/>
              <a:t>Fifth level</a:t>
            </a:r>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12/18/2018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178419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101850"/>
            <a:ext cx="3932237" cy="3759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EEBAAA-29B5-4AF5-BC5F-7E580C29002D}" type="datetimeFigureOut">
              <a:rPr lang="en-US" smtClean="0"/>
              <a:t>12/18/2018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0EDB8-5305-433F-BE41-D7A86D811DB3}" type="slidenum">
              <a:rPr lang="en-US" smtClean="0"/>
              <a:t>‹#›</a:t>
            </a:fld>
            <a:endParaRPr lang="en-US"/>
          </a:p>
        </p:txBody>
      </p:sp>
    </p:spTree>
    <p:extLst>
      <p:ext uri="{BB962C8B-B14F-4D97-AF65-F5344CB8AC3E}">
        <p14:creationId xmlns:p14="http://schemas.microsoft.com/office/powerpoint/2010/main" val="316109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3276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EBAAA-29B5-4AF5-BC5F-7E580C29002D}" type="datetimeFigureOut">
              <a:rPr lang="en-US" smtClean="0"/>
              <a:t>12/18/2018</a:t>
            </a:fld>
            <a:endParaRPr lang="en-US"/>
          </a:p>
        </p:txBody>
      </p:sp>
      <p:sp>
        <p:nvSpPr>
          <p:cNvPr id="5" name="Footer Placeholder 4"/>
          <p:cNvSpPr>
            <a:spLocks noGrp="1"/>
          </p:cNvSpPr>
          <p:nvPr>
            <p:ph type="ftr" sz="quarter" idx="3"/>
          </p:nvPr>
        </p:nvSpPr>
        <p:spPr>
          <a:xfrm>
            <a:off x="4648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077200" y="6356352"/>
            <a:ext cx="3276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60EDB8-5305-433F-BE41-D7A86D811DB3}" type="slidenum">
              <a:rPr lang="en-US" smtClean="0"/>
              <a:t>‹#›</a:t>
            </a:fld>
            <a:endParaRPr lang="en-US"/>
          </a:p>
        </p:txBody>
      </p: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ct val="30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ct val="300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ct val="300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rtl="0"/>
            <a:r>
              <a:rPr lang="tr-TR" dirty="0"/>
              <a:t>Temel İşlemler I		</a:t>
            </a:r>
            <a:r>
              <a:rPr lang="tr-TR" b="1" dirty="0">
                <a:solidFill>
                  <a:srgbClr val="00B0F0"/>
                </a:solidFill>
              </a:rPr>
              <a:t>2018-2019 </a:t>
            </a:r>
            <a:r>
              <a:rPr lang="tr-TR" dirty="0" err="1">
                <a:solidFill>
                  <a:srgbClr val="FFFF00"/>
                </a:solidFill>
              </a:rPr>
              <a:t>Sedimentasyon</a:t>
            </a:r>
            <a:endParaRPr lang="tr-TR" dirty="0">
              <a:solidFill>
                <a:srgbClr val="FFFF00"/>
              </a:solidFill>
            </a:endParaRPr>
          </a:p>
        </p:txBody>
      </p:sp>
      <p:sp>
        <p:nvSpPr>
          <p:cNvPr id="3" name="Subtitle 2"/>
          <p:cNvSpPr>
            <a:spLocks noGrp="1"/>
          </p:cNvSpPr>
          <p:nvPr>
            <p:ph type="subTitle" idx="1"/>
          </p:nvPr>
        </p:nvSpPr>
        <p:spPr/>
        <p:txBody>
          <a:bodyPr>
            <a:noAutofit/>
          </a:bodyPr>
          <a:lstStyle/>
          <a:p>
            <a:pPr rtl="0"/>
            <a:r>
              <a:rPr lang="tr-TR" sz="2000" dirty="0">
                <a:solidFill>
                  <a:srgbClr val="0070C0"/>
                </a:solidFill>
              </a:rPr>
              <a:t>Mühendislik Mimarlık Fakültesi </a:t>
            </a:r>
          </a:p>
          <a:p>
            <a:pPr rtl="0"/>
            <a:r>
              <a:rPr lang="tr-TR" sz="2000" dirty="0"/>
              <a:t>Gıda Mühendisliği Bölümü</a:t>
            </a:r>
          </a:p>
          <a:p>
            <a:pPr rtl="0"/>
            <a:r>
              <a:rPr lang="tr-TR" sz="2000" b="1" dirty="0">
                <a:solidFill>
                  <a:schemeClr val="tx1"/>
                </a:solidFill>
              </a:rPr>
              <a:t>Prof. Dr. Farhan ALFİN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972" y="12996"/>
            <a:ext cx="2143125" cy="21431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descr="Related image">
            <a:extLst>
              <a:ext uri="{FF2B5EF4-FFF2-40B4-BE49-F238E27FC236}">
                <a16:creationId xmlns:a16="http://schemas.microsoft.com/office/drawing/2014/main" id="{E7506F7E-F0E2-465F-9284-624A525C5A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891" y="4202290"/>
            <a:ext cx="5940003" cy="2294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chemeClr val="tx1"/>
                </a:solidFill>
              </a:rPr>
              <a:t>Sıkça söz konusu olan bu sistemlere aşağıda kısaca değinilmiştir. </a:t>
            </a:r>
          </a:p>
          <a:p>
            <a:pPr marL="457200" indent="-457200" algn="l" rtl="0">
              <a:spcBef>
                <a:spcPts val="600"/>
              </a:spcBef>
              <a:spcAft>
                <a:spcPts val="0"/>
              </a:spcAft>
              <a:buFont typeface="Arial" panose="020B0604020202020204" pitchFamily="34" charset="0"/>
              <a:buChar char="•"/>
            </a:pPr>
            <a:r>
              <a:rPr lang="tr-TR" sz="2800" dirty="0">
                <a:solidFill>
                  <a:srgbClr val="FF0000"/>
                </a:solidFill>
              </a:rPr>
              <a:t>Dispersiyon: </a:t>
            </a:r>
            <a:r>
              <a:rPr lang="tr-TR" sz="2800" dirty="0">
                <a:solidFill>
                  <a:schemeClr val="tx1"/>
                </a:solidFill>
              </a:rPr>
              <a:t>Bu terim, </a:t>
            </a:r>
            <a:r>
              <a:rPr lang="tr-TR" sz="2800" dirty="0">
                <a:solidFill>
                  <a:srgbClr val="00B050"/>
                </a:solidFill>
              </a:rPr>
              <a:t>katı parçacıkların </a:t>
            </a:r>
            <a:r>
              <a:rPr lang="tr-TR" sz="2800" dirty="0">
                <a:solidFill>
                  <a:schemeClr val="tx1"/>
                </a:solidFill>
              </a:rPr>
              <a:t>(</a:t>
            </a:r>
            <a:r>
              <a:rPr lang="tr-TR" sz="2800" dirty="0">
                <a:solidFill>
                  <a:srgbClr val="7030A0"/>
                </a:solidFill>
              </a:rPr>
              <a:t>kesikli faz</a:t>
            </a:r>
            <a:r>
              <a:rPr lang="tr-TR" sz="2800" dirty="0">
                <a:solidFill>
                  <a:schemeClr val="tx1"/>
                </a:solidFill>
              </a:rPr>
              <a:t>), bir </a:t>
            </a:r>
            <a:r>
              <a:rPr lang="tr-TR" sz="2800" dirty="0">
                <a:solidFill>
                  <a:srgbClr val="0070C0"/>
                </a:solidFill>
              </a:rPr>
              <a:t>sıvı</a:t>
            </a:r>
            <a:r>
              <a:rPr lang="tr-TR" sz="2800" dirty="0">
                <a:solidFill>
                  <a:schemeClr val="tx1"/>
                </a:solidFill>
              </a:rPr>
              <a:t> (</a:t>
            </a:r>
            <a:r>
              <a:rPr lang="tr-TR" sz="2800" dirty="0">
                <a:solidFill>
                  <a:srgbClr val="FF0000"/>
                </a:solidFill>
              </a:rPr>
              <a:t>sürekli faz</a:t>
            </a:r>
            <a:r>
              <a:rPr lang="tr-TR" sz="2800" dirty="0">
                <a:solidFill>
                  <a:schemeClr val="tx1"/>
                </a:solidFill>
              </a:rPr>
              <a:t>) içinde dağılmış halini tanımlar.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Dispersiyon; </a:t>
            </a:r>
            <a:r>
              <a:rPr lang="tr-TR" sz="2800" dirty="0">
                <a:solidFill>
                  <a:srgbClr val="0070C0"/>
                </a:solidFill>
              </a:rPr>
              <a:t>çözeltileri</a:t>
            </a:r>
            <a:r>
              <a:rPr lang="tr-TR" sz="2800" dirty="0">
                <a:solidFill>
                  <a:schemeClr val="tx1"/>
                </a:solidFill>
              </a:rPr>
              <a:t>, </a:t>
            </a:r>
            <a:r>
              <a:rPr lang="tr-TR" sz="2800" dirty="0">
                <a:solidFill>
                  <a:srgbClr val="00B050"/>
                </a:solidFill>
              </a:rPr>
              <a:t>süspansiyonları</a:t>
            </a:r>
            <a:r>
              <a:rPr lang="tr-TR" sz="2800" dirty="0">
                <a:solidFill>
                  <a:schemeClr val="tx1"/>
                </a:solidFill>
              </a:rPr>
              <a:t> ve </a:t>
            </a:r>
            <a:r>
              <a:rPr lang="tr-TR" sz="2800" dirty="0" err="1">
                <a:solidFill>
                  <a:srgbClr val="C00000"/>
                </a:solidFill>
              </a:rPr>
              <a:t>kolloidal</a:t>
            </a:r>
            <a:r>
              <a:rPr lang="tr-TR" sz="2800" dirty="0">
                <a:solidFill>
                  <a:schemeClr val="tx1"/>
                </a:solidFill>
              </a:rPr>
              <a:t> sistemleri kapsayan bir anlam içermektedir. </a:t>
            </a:r>
          </a:p>
        </p:txBody>
      </p:sp>
    </p:spTree>
    <p:extLst>
      <p:ext uri="{BB962C8B-B14F-4D97-AF65-F5344CB8AC3E}">
        <p14:creationId xmlns:p14="http://schemas.microsoft.com/office/powerpoint/2010/main" val="221525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Bununla birlikte çoğu kez dispersiyon, </a:t>
            </a:r>
            <a:r>
              <a:rPr lang="tr-TR" sz="2800" dirty="0">
                <a:solidFill>
                  <a:srgbClr val="C00000"/>
                </a:solidFill>
              </a:rPr>
              <a:t>kaba dispersiyon </a:t>
            </a:r>
            <a:r>
              <a:rPr lang="tr-TR" sz="2800" dirty="0">
                <a:solidFill>
                  <a:schemeClr val="tx1"/>
                </a:solidFill>
              </a:rPr>
              <a:t>ve </a:t>
            </a:r>
            <a:r>
              <a:rPr lang="tr-TR" sz="2800" dirty="0" err="1">
                <a:solidFill>
                  <a:srgbClr val="0070C0"/>
                </a:solidFill>
              </a:rPr>
              <a:t>kolloidal</a:t>
            </a:r>
            <a:r>
              <a:rPr lang="tr-TR" sz="2800" dirty="0">
                <a:solidFill>
                  <a:srgbClr val="0070C0"/>
                </a:solidFill>
              </a:rPr>
              <a:t> dispersiyon </a:t>
            </a:r>
            <a:r>
              <a:rPr lang="tr-TR" sz="2800" dirty="0">
                <a:solidFill>
                  <a:schemeClr val="tx1"/>
                </a:solidFill>
              </a:rPr>
              <a:t>olmak üzere ayırım yapılarak anılmaktadır.</a:t>
            </a:r>
          </a:p>
        </p:txBody>
      </p:sp>
    </p:spTree>
    <p:extLst>
      <p:ext uri="{BB962C8B-B14F-4D97-AF65-F5344CB8AC3E}">
        <p14:creationId xmlns:p14="http://schemas.microsoft.com/office/powerpoint/2010/main" val="552031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rgbClr val="C00000"/>
                </a:solidFill>
              </a:rPr>
              <a:t>Kaba dispersiyon </a:t>
            </a:r>
            <a:r>
              <a:rPr lang="tr-TR" sz="2800" dirty="0">
                <a:solidFill>
                  <a:schemeClr val="tx1"/>
                </a:solidFill>
              </a:rPr>
              <a:t>: çok küçük, fakat; hala </a:t>
            </a:r>
            <a:r>
              <a:rPr lang="tr-TR" sz="2800" dirty="0">
                <a:solidFill>
                  <a:srgbClr val="0070C0"/>
                </a:solidFill>
              </a:rPr>
              <a:t>optik yolla görülebilir </a:t>
            </a:r>
            <a:r>
              <a:rPr lang="tr-TR" sz="2800" dirty="0">
                <a:solidFill>
                  <a:schemeClr val="tx1"/>
                </a:solidFill>
              </a:rPr>
              <a:t>boyuttaki katı parçacıkların bir sıvı içinde dağılmış halini tanımlayan bir terimdir. Buna "</a:t>
            </a:r>
            <a:r>
              <a:rPr lang="tr-TR" sz="2800" dirty="0">
                <a:solidFill>
                  <a:srgbClr val="00B050"/>
                </a:solidFill>
              </a:rPr>
              <a:t>süspansiyon</a:t>
            </a:r>
            <a:r>
              <a:rPr lang="tr-TR" sz="2800" dirty="0">
                <a:solidFill>
                  <a:schemeClr val="tx1"/>
                </a:solidFill>
              </a:rPr>
              <a:t>" da denmektedir.</a:t>
            </a:r>
          </a:p>
        </p:txBody>
      </p:sp>
    </p:spTree>
    <p:extLst>
      <p:ext uri="{BB962C8B-B14F-4D97-AF65-F5344CB8AC3E}">
        <p14:creationId xmlns:p14="http://schemas.microsoft.com/office/powerpoint/2010/main" val="3906189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err="1">
                <a:solidFill>
                  <a:srgbClr val="0070C0"/>
                </a:solidFill>
              </a:rPr>
              <a:t>Kolloidal</a:t>
            </a:r>
            <a:r>
              <a:rPr lang="tr-TR" sz="2800" dirty="0">
                <a:solidFill>
                  <a:srgbClr val="0070C0"/>
                </a:solidFill>
              </a:rPr>
              <a:t> dispersiyon </a:t>
            </a:r>
            <a:r>
              <a:rPr lang="tr-TR" sz="2800" dirty="0">
                <a:solidFill>
                  <a:schemeClr val="tx1"/>
                </a:solidFill>
              </a:rPr>
              <a:t>: Katı parçacıkların </a:t>
            </a:r>
            <a:r>
              <a:rPr lang="tr-TR" sz="2800" dirty="0">
                <a:solidFill>
                  <a:srgbClr val="FF0000"/>
                </a:solidFill>
              </a:rPr>
              <a:t>mikroskopta görünemeyecek kadar </a:t>
            </a:r>
            <a:r>
              <a:rPr lang="tr-TR" sz="2800" dirty="0">
                <a:solidFill>
                  <a:schemeClr val="tx1"/>
                </a:solidFill>
              </a:rPr>
              <a:t>küçük, fakat; hala </a:t>
            </a:r>
            <a:r>
              <a:rPr lang="tr-TR" sz="2800" dirty="0">
                <a:solidFill>
                  <a:srgbClr val="00B050"/>
                </a:solidFill>
              </a:rPr>
              <a:t>ışığı dağıtabilecek </a:t>
            </a:r>
            <a:r>
              <a:rPr lang="tr-TR" sz="2800" dirty="0">
                <a:solidFill>
                  <a:schemeClr val="tx1"/>
                </a:solidFill>
              </a:rPr>
              <a:t>(</a:t>
            </a:r>
            <a:r>
              <a:rPr lang="tr-TR" sz="2800" dirty="0" err="1">
                <a:solidFill>
                  <a:srgbClr val="7030A0"/>
                </a:solidFill>
              </a:rPr>
              <a:t>tyndall</a:t>
            </a:r>
            <a:r>
              <a:rPr lang="tr-TR" sz="2800" dirty="0">
                <a:solidFill>
                  <a:srgbClr val="7030A0"/>
                </a:solidFill>
              </a:rPr>
              <a:t> etki</a:t>
            </a:r>
            <a:r>
              <a:rPr lang="tr-TR" sz="2800" dirty="0">
                <a:solidFill>
                  <a:schemeClr val="tx1"/>
                </a:solidFill>
              </a:rPr>
              <a:t>) kadar irilikte olduğu bir dispersiyon "</a:t>
            </a:r>
            <a:r>
              <a:rPr lang="tr-TR" sz="2800" dirty="0" err="1">
                <a:solidFill>
                  <a:schemeClr val="tx1"/>
                </a:solidFill>
              </a:rPr>
              <a:t>kolloidal</a:t>
            </a:r>
            <a:r>
              <a:rPr lang="tr-TR" sz="2800" dirty="0">
                <a:solidFill>
                  <a:schemeClr val="tx1"/>
                </a:solidFill>
              </a:rPr>
              <a:t> dispersiyon" olarak adlandırılmaktadır. </a:t>
            </a:r>
          </a:p>
          <a:p>
            <a:pPr marL="457200" indent="-457200" algn="l" rtl="0">
              <a:spcBef>
                <a:spcPts val="0"/>
              </a:spcBef>
              <a:spcAft>
                <a:spcPts val="600"/>
              </a:spcAft>
              <a:buFont typeface="Arial" panose="020B0604020202020204" pitchFamily="34" charset="0"/>
              <a:buChar char="•"/>
            </a:pPr>
            <a:r>
              <a:rPr lang="tr-TR" sz="2800" dirty="0" err="1">
                <a:solidFill>
                  <a:schemeClr val="tx1"/>
                </a:solidFill>
              </a:rPr>
              <a:t>Kolloidal</a:t>
            </a:r>
            <a:r>
              <a:rPr lang="tr-TR" sz="2800" dirty="0">
                <a:solidFill>
                  <a:schemeClr val="tx1"/>
                </a:solidFill>
              </a:rPr>
              <a:t> dispersiyonda katı parçacıkların çapı, </a:t>
            </a:r>
            <a:r>
              <a:rPr lang="tr-TR" sz="2800" dirty="0">
                <a:solidFill>
                  <a:srgbClr val="7030A0"/>
                </a:solidFill>
              </a:rPr>
              <a:t>1-100 </a:t>
            </a:r>
            <a:r>
              <a:rPr lang="tr-TR" sz="2800" dirty="0" err="1">
                <a:solidFill>
                  <a:srgbClr val="7030A0"/>
                </a:solidFill>
              </a:rPr>
              <a:t>nm</a:t>
            </a:r>
            <a:r>
              <a:rPr lang="tr-TR" sz="2800" dirty="0">
                <a:solidFill>
                  <a:srgbClr val="7030A0"/>
                </a:solidFill>
              </a:rPr>
              <a:t> </a:t>
            </a:r>
            <a:r>
              <a:rPr lang="tr-TR" sz="2800" dirty="0">
                <a:solidFill>
                  <a:schemeClr val="tx1"/>
                </a:solidFill>
              </a:rPr>
              <a:t>arasında değişebilmektedir. </a:t>
            </a:r>
          </a:p>
        </p:txBody>
      </p:sp>
    </p:spTree>
    <p:extLst>
      <p:ext uri="{BB962C8B-B14F-4D97-AF65-F5344CB8AC3E}">
        <p14:creationId xmlns:p14="http://schemas.microsoft.com/office/powerpoint/2010/main" val="1802470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err="1">
                <a:solidFill>
                  <a:srgbClr val="00B0F0"/>
                </a:solidFill>
              </a:rPr>
              <a:t>Kolloidal</a:t>
            </a:r>
            <a:r>
              <a:rPr lang="tr-TR" sz="2800" dirty="0">
                <a:solidFill>
                  <a:srgbClr val="00B0F0"/>
                </a:solidFill>
              </a:rPr>
              <a:t> dispersiyonlar </a:t>
            </a:r>
            <a:r>
              <a:rPr lang="tr-TR" sz="2800" dirty="0">
                <a:solidFill>
                  <a:schemeClr val="tx1"/>
                </a:solidFill>
              </a:rPr>
              <a:t>daha kapsamlı olarak "</a:t>
            </a:r>
            <a:r>
              <a:rPr lang="tr-TR" sz="2800" dirty="0" err="1">
                <a:solidFill>
                  <a:srgbClr val="0070C0"/>
                </a:solidFill>
              </a:rPr>
              <a:t>kolloidal</a:t>
            </a:r>
            <a:r>
              <a:rPr lang="tr-TR" sz="2800" dirty="0">
                <a:solidFill>
                  <a:srgbClr val="0070C0"/>
                </a:solidFill>
              </a:rPr>
              <a:t> sistemler</a:t>
            </a:r>
            <a:r>
              <a:rPr lang="tr-TR" sz="2800" dirty="0">
                <a:solidFill>
                  <a:schemeClr val="tx1"/>
                </a:solidFill>
              </a:rPr>
              <a:t>" adı ile de anılmaktadır. </a:t>
            </a:r>
          </a:p>
          <a:p>
            <a:pPr marL="457200" indent="-457200" algn="l" rtl="0">
              <a:spcBef>
                <a:spcPts val="0"/>
              </a:spcBef>
              <a:spcAft>
                <a:spcPts val="600"/>
              </a:spcAft>
              <a:buFont typeface="Arial" panose="020B0604020202020204" pitchFamily="34" charset="0"/>
              <a:buChar char="•"/>
            </a:pPr>
            <a:r>
              <a:rPr lang="tr-TR" sz="2800" dirty="0" err="1">
                <a:solidFill>
                  <a:schemeClr val="tx1"/>
                </a:solidFill>
              </a:rPr>
              <a:t>Kolloidal</a:t>
            </a:r>
            <a:r>
              <a:rPr lang="tr-TR" sz="2800" dirty="0">
                <a:solidFill>
                  <a:schemeClr val="tx1"/>
                </a:solidFill>
              </a:rPr>
              <a:t> sistemler, sistemin </a:t>
            </a:r>
            <a:r>
              <a:rPr lang="tr-TR" sz="2800" dirty="0">
                <a:solidFill>
                  <a:srgbClr val="00B050"/>
                </a:solidFill>
              </a:rPr>
              <a:t>iki fazını oluşturan ögelerin konumu açısından </a:t>
            </a:r>
            <a:r>
              <a:rPr lang="tr-TR" sz="2800" dirty="0">
                <a:solidFill>
                  <a:srgbClr val="7030A0"/>
                </a:solidFill>
              </a:rPr>
              <a:t>sol</a:t>
            </a:r>
            <a:r>
              <a:rPr lang="tr-TR" sz="2800" dirty="0">
                <a:solidFill>
                  <a:schemeClr val="tx1"/>
                </a:solidFill>
              </a:rPr>
              <a:t>, </a:t>
            </a:r>
            <a:r>
              <a:rPr lang="tr-TR" sz="2800" dirty="0">
                <a:solidFill>
                  <a:srgbClr val="FF0000"/>
                </a:solidFill>
              </a:rPr>
              <a:t>jel</a:t>
            </a:r>
            <a:r>
              <a:rPr lang="tr-TR" sz="2800" dirty="0">
                <a:solidFill>
                  <a:schemeClr val="tx1"/>
                </a:solidFill>
              </a:rPr>
              <a:t>, </a:t>
            </a:r>
            <a:r>
              <a:rPr lang="tr-TR" sz="2800" dirty="0">
                <a:solidFill>
                  <a:schemeClr val="accent2">
                    <a:lumMod val="75000"/>
                  </a:schemeClr>
                </a:solidFill>
              </a:rPr>
              <a:t>emülsiyon</a:t>
            </a:r>
            <a:r>
              <a:rPr lang="tr-TR" sz="2800" dirty="0">
                <a:solidFill>
                  <a:schemeClr val="tx1"/>
                </a:solidFill>
              </a:rPr>
              <a:t> ve </a:t>
            </a:r>
            <a:r>
              <a:rPr lang="tr-TR" sz="2800" dirty="0">
                <a:solidFill>
                  <a:srgbClr val="0070C0"/>
                </a:solidFill>
              </a:rPr>
              <a:t>köpük</a:t>
            </a:r>
            <a:r>
              <a:rPr lang="tr-TR" sz="2800" dirty="0">
                <a:solidFill>
                  <a:schemeClr val="tx1"/>
                </a:solidFill>
              </a:rPr>
              <a:t> olarak dört gruba ayrılmaktadır. </a:t>
            </a:r>
          </a:p>
        </p:txBody>
      </p:sp>
    </p:spTree>
    <p:extLst>
      <p:ext uri="{BB962C8B-B14F-4D97-AF65-F5344CB8AC3E}">
        <p14:creationId xmlns:p14="http://schemas.microsoft.com/office/powerpoint/2010/main" val="2817347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rgbClr val="7030A0"/>
                </a:solidFill>
                <a:effectLst>
                  <a:outerShdw blurRad="38100" dist="38100" dir="2700000" algn="tl">
                    <a:srgbClr val="000000">
                      <a:alpha val="43137"/>
                    </a:srgbClr>
                  </a:outerShdw>
                </a:effectLst>
              </a:rPr>
              <a:t>Sol</a:t>
            </a:r>
            <a:r>
              <a:rPr lang="tr-TR" sz="2800" dirty="0">
                <a:solidFill>
                  <a:srgbClr val="7030A0"/>
                </a:solidFill>
              </a:rPr>
              <a:t>: </a:t>
            </a:r>
            <a:r>
              <a:rPr lang="tr-TR" sz="2800" dirty="0">
                <a:solidFill>
                  <a:srgbClr val="0070C0"/>
                </a:solidFill>
              </a:rPr>
              <a:t>Bir katının </a:t>
            </a:r>
            <a:r>
              <a:rPr lang="tr-TR" sz="2800" dirty="0" err="1">
                <a:solidFill>
                  <a:srgbClr val="0070C0"/>
                </a:solidFill>
              </a:rPr>
              <a:t>disperse</a:t>
            </a:r>
            <a:r>
              <a:rPr lang="tr-TR" sz="2800" dirty="0">
                <a:solidFill>
                  <a:srgbClr val="0070C0"/>
                </a:solidFill>
              </a:rPr>
              <a:t> </a:t>
            </a:r>
            <a:r>
              <a:rPr lang="tr-TR" sz="2800" dirty="0">
                <a:solidFill>
                  <a:schemeClr val="tx1"/>
                </a:solidFill>
              </a:rPr>
              <a:t>olmuş fazı oluşturduğu, </a:t>
            </a:r>
            <a:r>
              <a:rPr lang="tr-TR" sz="2800" dirty="0">
                <a:solidFill>
                  <a:srgbClr val="FF0000"/>
                </a:solidFill>
              </a:rPr>
              <a:t>bir sıvının </a:t>
            </a:r>
            <a:r>
              <a:rPr lang="tr-TR" sz="2800" dirty="0">
                <a:solidFill>
                  <a:schemeClr val="tx1"/>
                </a:solidFill>
              </a:rPr>
              <a:t>ise, </a:t>
            </a:r>
            <a:r>
              <a:rPr lang="tr-TR" sz="2800" dirty="0">
                <a:solidFill>
                  <a:srgbClr val="FF0000"/>
                </a:solidFill>
              </a:rPr>
              <a:t>sürekli</a:t>
            </a:r>
            <a:r>
              <a:rPr lang="tr-TR" sz="2800" dirty="0">
                <a:solidFill>
                  <a:schemeClr val="tx1"/>
                </a:solidFill>
              </a:rPr>
              <a:t> fazı oluşturduğu </a:t>
            </a:r>
            <a:r>
              <a:rPr lang="tr-TR" sz="2800" dirty="0" err="1">
                <a:solidFill>
                  <a:srgbClr val="00B050"/>
                </a:solidFill>
              </a:rPr>
              <a:t>kolloidal</a:t>
            </a:r>
            <a:r>
              <a:rPr lang="tr-TR" sz="2800" dirty="0">
                <a:solidFill>
                  <a:srgbClr val="00B050"/>
                </a:solidFill>
              </a:rPr>
              <a:t> dispersiyonlara </a:t>
            </a:r>
            <a:r>
              <a:rPr lang="tr-TR" sz="2800" dirty="0">
                <a:solidFill>
                  <a:schemeClr val="tx1"/>
                </a:solidFill>
              </a:rPr>
              <a:t>"sol" denir. </a:t>
            </a:r>
          </a:p>
          <a:p>
            <a:pPr marL="457200" indent="-457200" algn="l" rtl="0">
              <a:spcBef>
                <a:spcPts val="0"/>
              </a:spcBef>
              <a:spcAft>
                <a:spcPts val="600"/>
              </a:spcAft>
              <a:buFont typeface="Arial" panose="020B0604020202020204" pitchFamily="34" charset="0"/>
              <a:buChar char="•"/>
            </a:pPr>
            <a:r>
              <a:rPr lang="tr-TR" sz="2800" dirty="0">
                <a:solidFill>
                  <a:srgbClr val="FF0000"/>
                </a:solidFill>
                <a:effectLst>
                  <a:outerShdw blurRad="38100" dist="38100" dir="2700000" algn="tl">
                    <a:srgbClr val="000000">
                      <a:alpha val="43137"/>
                    </a:srgbClr>
                  </a:outerShdw>
                </a:effectLst>
              </a:rPr>
              <a:t>Jel</a:t>
            </a:r>
            <a:r>
              <a:rPr lang="tr-TR" sz="2800" dirty="0">
                <a:solidFill>
                  <a:srgbClr val="FF0000"/>
                </a:solidFill>
              </a:rPr>
              <a:t>: </a:t>
            </a:r>
            <a:r>
              <a:rPr lang="tr-TR" sz="2800" dirty="0">
                <a:solidFill>
                  <a:schemeClr val="tx1"/>
                </a:solidFill>
              </a:rPr>
              <a:t>Jel, </a:t>
            </a:r>
            <a:r>
              <a:rPr lang="tr-TR" sz="2800" dirty="0" err="1">
                <a:solidFill>
                  <a:schemeClr val="tx1"/>
                </a:solidFill>
              </a:rPr>
              <a:t>sol'ün</a:t>
            </a:r>
            <a:r>
              <a:rPr lang="tr-TR" sz="2800" dirty="0">
                <a:solidFill>
                  <a:schemeClr val="tx1"/>
                </a:solidFill>
              </a:rPr>
              <a:t> aksine bir durumu tanımlar. Buna göre </a:t>
            </a:r>
            <a:r>
              <a:rPr lang="tr-TR" sz="2800" dirty="0">
                <a:solidFill>
                  <a:srgbClr val="0070C0"/>
                </a:solidFill>
              </a:rPr>
              <a:t>katı</a:t>
            </a:r>
            <a:r>
              <a:rPr lang="tr-TR" sz="2800" dirty="0">
                <a:solidFill>
                  <a:schemeClr val="tx1"/>
                </a:solidFill>
              </a:rPr>
              <a:t>, bir </a:t>
            </a:r>
            <a:r>
              <a:rPr lang="tr-TR" sz="2800" dirty="0" err="1">
                <a:solidFill>
                  <a:srgbClr val="7030A0"/>
                </a:solidFill>
              </a:rPr>
              <a:t>matriksin</a:t>
            </a:r>
            <a:r>
              <a:rPr lang="tr-TR" sz="2800" dirty="0">
                <a:solidFill>
                  <a:schemeClr val="tx1"/>
                </a:solidFill>
              </a:rPr>
              <a:t> "</a:t>
            </a:r>
            <a:r>
              <a:rPr lang="tr-TR" sz="2800" dirty="0">
                <a:solidFill>
                  <a:srgbClr val="0070C0"/>
                </a:solidFill>
              </a:rPr>
              <a:t>sürekli fazını</a:t>
            </a:r>
            <a:r>
              <a:rPr lang="tr-TR" sz="2800" dirty="0">
                <a:solidFill>
                  <a:schemeClr val="tx1"/>
                </a:solidFill>
              </a:rPr>
              <a:t>",  sıvı ise "kesikli </a:t>
            </a:r>
            <a:r>
              <a:rPr lang="tr-TR" sz="2800" dirty="0" err="1">
                <a:solidFill>
                  <a:schemeClr val="tx1"/>
                </a:solidFill>
              </a:rPr>
              <a:t>fazı"nı</a:t>
            </a:r>
            <a:r>
              <a:rPr lang="tr-TR" sz="2800" dirty="0">
                <a:solidFill>
                  <a:schemeClr val="tx1"/>
                </a:solidFill>
              </a:rPr>
              <a:t> oluşturur. </a:t>
            </a:r>
          </a:p>
        </p:txBody>
      </p:sp>
    </p:spTree>
    <p:extLst>
      <p:ext uri="{BB962C8B-B14F-4D97-AF65-F5344CB8AC3E}">
        <p14:creationId xmlns:p14="http://schemas.microsoft.com/office/powerpoint/2010/main" val="2473256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rgbClr val="D24726"/>
                </a:solidFill>
                <a:effectLst>
                  <a:outerShdw blurRad="38100" dist="38100" dir="2700000" algn="tl">
                    <a:srgbClr val="000000">
                      <a:alpha val="43137"/>
                    </a:srgbClr>
                  </a:outerShdw>
                </a:effectLst>
              </a:rPr>
              <a:t>Emülsiyon</a:t>
            </a:r>
            <a:r>
              <a:rPr lang="tr-TR" sz="2800" dirty="0">
                <a:solidFill>
                  <a:srgbClr val="D24726"/>
                </a:solidFill>
              </a:rPr>
              <a:t> </a:t>
            </a:r>
            <a:r>
              <a:rPr lang="tr-TR" sz="2800" dirty="0">
                <a:solidFill>
                  <a:schemeClr val="tx1"/>
                </a:solidFill>
              </a:rPr>
              <a:t>: Birbiriyle karışamayan </a:t>
            </a:r>
            <a:r>
              <a:rPr lang="tr-TR" sz="2800" dirty="0">
                <a:solidFill>
                  <a:srgbClr val="0070C0"/>
                </a:solidFill>
              </a:rPr>
              <a:t>iki sıvıdan </a:t>
            </a:r>
            <a:r>
              <a:rPr lang="tr-TR" sz="2800" dirty="0">
                <a:solidFill>
                  <a:schemeClr val="tx1"/>
                </a:solidFill>
              </a:rPr>
              <a:t>birinin, çok küçük damlacıklar halinde diğer sıvıda (sürekli faz) dispersiyon yaptığı oluşuma emülsiyon denir.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En yaygın emülsiyonlar yağ emülsiyonlarıdır.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Yağ emülsiyonları; "</a:t>
            </a:r>
            <a:r>
              <a:rPr lang="tr-TR" sz="2800" dirty="0">
                <a:solidFill>
                  <a:srgbClr val="0070C0"/>
                </a:solidFill>
              </a:rPr>
              <a:t>suda-yağ</a:t>
            </a:r>
            <a:r>
              <a:rPr lang="tr-TR" sz="2800" dirty="0">
                <a:solidFill>
                  <a:schemeClr val="tx1"/>
                </a:solidFill>
              </a:rPr>
              <a:t>" ve "</a:t>
            </a:r>
            <a:r>
              <a:rPr lang="tr-TR" sz="2800" dirty="0">
                <a:solidFill>
                  <a:srgbClr val="DD462F"/>
                </a:solidFill>
              </a:rPr>
              <a:t>yağda-su</a:t>
            </a:r>
            <a:r>
              <a:rPr lang="tr-TR" sz="2800" dirty="0">
                <a:solidFill>
                  <a:schemeClr val="tx1"/>
                </a:solidFill>
              </a:rPr>
              <a:t>" gibi iki farklı şekilde olabilir. </a:t>
            </a:r>
          </a:p>
        </p:txBody>
      </p:sp>
    </p:spTree>
    <p:extLst>
      <p:ext uri="{BB962C8B-B14F-4D97-AF65-F5344CB8AC3E}">
        <p14:creationId xmlns:p14="http://schemas.microsoft.com/office/powerpoint/2010/main" val="3880764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rgbClr val="0070C0"/>
                </a:solidFill>
                <a:effectLst>
                  <a:outerShdw blurRad="38100" dist="38100" dir="2700000" algn="tl">
                    <a:srgbClr val="000000">
                      <a:alpha val="43137"/>
                    </a:srgbClr>
                  </a:outerShdw>
                </a:effectLst>
              </a:rPr>
              <a:t>Köpük: </a:t>
            </a:r>
            <a:r>
              <a:rPr lang="tr-TR" sz="2800" dirty="0">
                <a:solidFill>
                  <a:schemeClr val="tx1"/>
                </a:solidFill>
              </a:rPr>
              <a:t>Gıda ile ilişkili olarak köpük denince, genellikle </a:t>
            </a:r>
            <a:r>
              <a:rPr lang="tr-TR" sz="2800" dirty="0">
                <a:solidFill>
                  <a:srgbClr val="0070C0"/>
                </a:solidFill>
              </a:rPr>
              <a:t>havanın</a:t>
            </a:r>
            <a:r>
              <a:rPr lang="tr-TR" sz="2800" dirty="0">
                <a:solidFill>
                  <a:schemeClr val="tx1"/>
                </a:solidFill>
              </a:rPr>
              <a:t> </a:t>
            </a:r>
            <a:r>
              <a:rPr lang="tr-TR" sz="2800" dirty="0">
                <a:solidFill>
                  <a:srgbClr val="00B050"/>
                </a:solidFill>
              </a:rPr>
              <a:t>suda dispersiyonu </a:t>
            </a:r>
            <a:r>
              <a:rPr lang="tr-TR" sz="2800" dirty="0">
                <a:solidFill>
                  <a:schemeClr val="tx1"/>
                </a:solidFill>
              </a:rPr>
              <a:t>sonucu oluşan yapı anlaşılır.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Bununla birlikte, hava dışında </a:t>
            </a:r>
            <a:r>
              <a:rPr lang="tr-TR" sz="2800" dirty="0">
                <a:solidFill>
                  <a:srgbClr val="7030A0"/>
                </a:solidFill>
              </a:rPr>
              <a:t>karbondioksit</a:t>
            </a:r>
            <a:r>
              <a:rPr lang="tr-TR" sz="2800" dirty="0">
                <a:solidFill>
                  <a:schemeClr val="tx1"/>
                </a:solidFill>
              </a:rPr>
              <a:t> gibi diğer gazların, sudan başka diğer sıvılarda veya yarı-katı materyallerdeki dispersiyonu da köpük oluşturan öğelerdir. </a:t>
            </a:r>
          </a:p>
        </p:txBody>
      </p:sp>
    </p:spTree>
    <p:extLst>
      <p:ext uri="{BB962C8B-B14F-4D97-AF65-F5344CB8AC3E}">
        <p14:creationId xmlns:p14="http://schemas.microsoft.com/office/powerpoint/2010/main" val="2299255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Sedimentasyon, gıda endüstrisinde </a:t>
            </a:r>
            <a:r>
              <a:rPr lang="tr-TR" sz="2800" dirty="0">
                <a:solidFill>
                  <a:srgbClr val="0070C0"/>
                </a:solidFill>
              </a:rPr>
              <a:t>ham maddelerin </a:t>
            </a:r>
            <a:r>
              <a:rPr lang="tr-TR" sz="2800" dirty="0">
                <a:solidFill>
                  <a:srgbClr val="00B050"/>
                </a:solidFill>
              </a:rPr>
              <a:t>toz</a:t>
            </a:r>
            <a:r>
              <a:rPr lang="tr-TR" sz="2800" dirty="0">
                <a:solidFill>
                  <a:schemeClr val="tx1"/>
                </a:solidFill>
              </a:rPr>
              <a:t> ve diğer </a:t>
            </a:r>
            <a:r>
              <a:rPr lang="tr-TR" sz="2800" dirty="0">
                <a:solidFill>
                  <a:srgbClr val="FF0000"/>
                </a:solidFill>
              </a:rPr>
              <a:t>yabancı kirlilik ögelerinden </a:t>
            </a:r>
            <a:r>
              <a:rPr lang="tr-TR" sz="2800" dirty="0">
                <a:solidFill>
                  <a:schemeClr val="tx1"/>
                </a:solidFill>
              </a:rPr>
              <a:t>arındırılmaları amacıyla sıkça uygulanan bir temel işlemdir. </a:t>
            </a:r>
          </a:p>
          <a:p>
            <a:pPr marL="457200" indent="-457200" algn="l" rtl="0">
              <a:spcBef>
                <a:spcPts val="0"/>
              </a:spcBef>
              <a:spcAft>
                <a:spcPts val="600"/>
              </a:spcAft>
              <a:buFont typeface="Arial" panose="020B0604020202020204" pitchFamily="34" charset="0"/>
              <a:buChar char="•"/>
            </a:pPr>
            <a:r>
              <a:rPr lang="tr-TR" sz="2800" dirty="0" err="1">
                <a:solidFill>
                  <a:schemeClr val="tx1"/>
                </a:solidFill>
              </a:rPr>
              <a:t>Sedimentasyonda</a:t>
            </a:r>
            <a:r>
              <a:rPr lang="tr-TR" sz="2800" dirty="0">
                <a:solidFill>
                  <a:schemeClr val="tx1"/>
                </a:solidFill>
              </a:rPr>
              <a:t>, </a:t>
            </a:r>
            <a:r>
              <a:rPr lang="tr-TR" sz="2800" dirty="0">
                <a:solidFill>
                  <a:srgbClr val="0070C0"/>
                </a:solidFill>
              </a:rPr>
              <a:t>akışkanda</a:t>
            </a:r>
            <a:r>
              <a:rPr lang="tr-TR" sz="2800" dirty="0">
                <a:solidFill>
                  <a:schemeClr val="tx1"/>
                </a:solidFill>
              </a:rPr>
              <a:t> bulunan </a:t>
            </a:r>
            <a:r>
              <a:rPr lang="tr-TR" sz="2800" dirty="0">
                <a:solidFill>
                  <a:srgbClr val="00B050"/>
                </a:solidFill>
              </a:rPr>
              <a:t>parçacıklar</a:t>
            </a:r>
            <a:r>
              <a:rPr lang="tr-TR" sz="2800" dirty="0">
                <a:solidFill>
                  <a:schemeClr val="tx1"/>
                </a:solidFill>
              </a:rPr>
              <a:t> halindeki katı materyallerin ayrılması için, yer </a:t>
            </a:r>
            <a:r>
              <a:rPr lang="tr-TR" sz="2800" dirty="0">
                <a:solidFill>
                  <a:srgbClr val="C00000"/>
                </a:solidFill>
              </a:rPr>
              <a:t>çekimi kuvvetinden </a:t>
            </a:r>
            <a:r>
              <a:rPr lang="tr-TR" sz="2800" dirty="0">
                <a:solidFill>
                  <a:schemeClr val="tx1"/>
                </a:solidFill>
              </a:rPr>
              <a:t>yararlanılır. </a:t>
            </a:r>
          </a:p>
        </p:txBody>
      </p:sp>
    </p:spTree>
    <p:extLst>
      <p:ext uri="{BB962C8B-B14F-4D97-AF65-F5344CB8AC3E}">
        <p14:creationId xmlns:p14="http://schemas.microsoft.com/office/powerpoint/2010/main" val="5151834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Akışkan içindeki parçacıklar halindeki materyal, </a:t>
            </a:r>
            <a:r>
              <a:rPr lang="tr-TR" sz="2800" dirty="0">
                <a:solidFill>
                  <a:srgbClr val="C00000"/>
                </a:solidFill>
              </a:rPr>
              <a:t>genellikle katı bir madde </a:t>
            </a:r>
            <a:r>
              <a:rPr lang="tr-TR" sz="2800" dirty="0">
                <a:solidFill>
                  <a:schemeClr val="tx1"/>
                </a:solidFill>
              </a:rPr>
              <a:t>olmakla birlikte, </a:t>
            </a:r>
            <a:r>
              <a:rPr lang="tr-TR" sz="2800" dirty="0">
                <a:solidFill>
                  <a:srgbClr val="0070C0"/>
                </a:solidFill>
              </a:rPr>
              <a:t>bazen küçük sıvı damlacıkları </a:t>
            </a:r>
            <a:r>
              <a:rPr lang="tr-TR" sz="2800" dirty="0">
                <a:solidFill>
                  <a:schemeClr val="tx1"/>
                </a:solidFill>
              </a:rPr>
              <a:t>da olabilir.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Burada söz konusu edilen </a:t>
            </a:r>
            <a:r>
              <a:rPr lang="tr-TR" sz="2800" dirty="0">
                <a:solidFill>
                  <a:srgbClr val="00B050"/>
                </a:solidFill>
              </a:rPr>
              <a:t>akışkan</a:t>
            </a:r>
            <a:r>
              <a:rPr lang="tr-TR" sz="2800" dirty="0">
                <a:solidFill>
                  <a:schemeClr val="tx1"/>
                </a:solidFill>
              </a:rPr>
              <a:t>, bir </a:t>
            </a:r>
            <a:r>
              <a:rPr lang="tr-TR" sz="2800" dirty="0">
                <a:solidFill>
                  <a:srgbClr val="0070C0"/>
                </a:solidFill>
              </a:rPr>
              <a:t>sıvı</a:t>
            </a:r>
            <a:r>
              <a:rPr lang="tr-TR" sz="2800" dirty="0">
                <a:solidFill>
                  <a:schemeClr val="tx1"/>
                </a:solidFill>
              </a:rPr>
              <a:t> veya </a:t>
            </a:r>
            <a:r>
              <a:rPr lang="tr-TR" sz="2800" dirty="0">
                <a:solidFill>
                  <a:srgbClr val="C00000"/>
                </a:solidFill>
              </a:rPr>
              <a:t>gaz</a:t>
            </a:r>
            <a:r>
              <a:rPr lang="tr-TR" sz="2800" dirty="0">
                <a:solidFill>
                  <a:schemeClr val="tx1"/>
                </a:solidFill>
              </a:rPr>
              <a:t> olabilir.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Örneğin bir ortamın havasında bulunan toz partikülleri veya işlenmekte olan ürün (</a:t>
            </a:r>
            <a:r>
              <a:rPr lang="tr-TR" sz="2800" dirty="0">
                <a:solidFill>
                  <a:srgbClr val="C00000"/>
                </a:solidFill>
              </a:rPr>
              <a:t>un gibi</a:t>
            </a:r>
            <a:r>
              <a:rPr lang="tr-TR" sz="2800" dirty="0">
                <a:solidFill>
                  <a:schemeClr val="tx1"/>
                </a:solidFill>
              </a:rPr>
              <a:t>) parçacıkları, akışkan içindeki "katı parçacıkları", hava ise "</a:t>
            </a:r>
            <a:r>
              <a:rPr lang="tr-TR" sz="2800" dirty="0">
                <a:solidFill>
                  <a:srgbClr val="00B050"/>
                </a:solidFill>
              </a:rPr>
              <a:t>akışkanı</a:t>
            </a:r>
            <a:r>
              <a:rPr lang="tr-TR" sz="2800" dirty="0">
                <a:solidFill>
                  <a:schemeClr val="tx1"/>
                </a:solidFill>
              </a:rPr>
              <a:t>" temsil eder. </a:t>
            </a:r>
          </a:p>
        </p:txBody>
      </p:sp>
    </p:spTree>
    <p:extLst>
      <p:ext uri="{BB962C8B-B14F-4D97-AF65-F5344CB8AC3E}">
        <p14:creationId xmlns:p14="http://schemas.microsoft.com/office/powerpoint/2010/main" val="652381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b="1" i="1" dirty="0" err="1">
                <a:solidFill>
                  <a:srgbClr val="DD462F"/>
                </a:solidFill>
              </a:rPr>
              <a:t>Mekaniksel</a:t>
            </a:r>
            <a:r>
              <a:rPr lang="tr-TR" sz="2800" b="1" i="1" dirty="0">
                <a:solidFill>
                  <a:srgbClr val="DD462F"/>
                </a:solidFill>
              </a:rPr>
              <a:t> ayırma işlemleri</a:t>
            </a:r>
            <a:r>
              <a:rPr lang="tr-TR" sz="2800" dirty="0">
                <a:solidFill>
                  <a:schemeClr val="tx1"/>
                </a:solidFill>
              </a:rPr>
              <a:t>, </a:t>
            </a:r>
            <a:r>
              <a:rPr lang="tr-TR" sz="2800" dirty="0">
                <a:solidFill>
                  <a:srgbClr val="FF0000"/>
                </a:solidFill>
              </a:rPr>
              <a:t>sedimentasyon</a:t>
            </a:r>
            <a:r>
              <a:rPr lang="tr-TR" sz="2800" dirty="0">
                <a:solidFill>
                  <a:schemeClr val="tx1"/>
                </a:solidFill>
              </a:rPr>
              <a:t>, </a:t>
            </a:r>
            <a:r>
              <a:rPr lang="tr-TR" sz="2800" dirty="0">
                <a:solidFill>
                  <a:srgbClr val="0070C0"/>
                </a:solidFill>
              </a:rPr>
              <a:t>santrifüjleme</a:t>
            </a:r>
            <a:r>
              <a:rPr lang="tr-TR" sz="2800" dirty="0">
                <a:solidFill>
                  <a:schemeClr val="tx1"/>
                </a:solidFill>
              </a:rPr>
              <a:t>, </a:t>
            </a:r>
            <a:r>
              <a:rPr lang="tr-TR" sz="2800" dirty="0">
                <a:solidFill>
                  <a:srgbClr val="00B050"/>
                </a:solidFill>
              </a:rPr>
              <a:t>filtrasyon</a:t>
            </a:r>
            <a:r>
              <a:rPr lang="tr-TR" sz="2800" dirty="0">
                <a:solidFill>
                  <a:schemeClr val="tx1"/>
                </a:solidFill>
              </a:rPr>
              <a:t>, </a:t>
            </a:r>
            <a:r>
              <a:rPr lang="tr-TR" sz="2800" dirty="0">
                <a:solidFill>
                  <a:srgbClr val="7030A0"/>
                </a:solidFill>
              </a:rPr>
              <a:t>presleme</a:t>
            </a:r>
            <a:r>
              <a:rPr lang="tr-TR" sz="2800" dirty="0">
                <a:solidFill>
                  <a:schemeClr val="tx1"/>
                </a:solidFill>
              </a:rPr>
              <a:t> ve </a:t>
            </a:r>
            <a:r>
              <a:rPr lang="tr-TR" sz="2800" dirty="0">
                <a:solidFill>
                  <a:srgbClr val="DD462F"/>
                </a:solidFill>
              </a:rPr>
              <a:t>eleme</a:t>
            </a:r>
            <a:r>
              <a:rPr lang="tr-TR" sz="2800" dirty="0">
                <a:solidFill>
                  <a:schemeClr val="tx1"/>
                </a:solidFill>
              </a:rPr>
              <a:t> gibi çeşitli ayırma tekniklerini kapsamaktadır.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Yapılan uygulamanın niteliği nedeniyle "</a:t>
            </a:r>
            <a:r>
              <a:rPr lang="tr-TR" sz="2800" dirty="0" err="1">
                <a:solidFill>
                  <a:srgbClr val="DD462F"/>
                </a:solidFill>
              </a:rPr>
              <a:t>mekaniksel</a:t>
            </a:r>
            <a:r>
              <a:rPr lang="tr-TR" sz="2800" dirty="0">
                <a:solidFill>
                  <a:srgbClr val="DD462F"/>
                </a:solidFill>
              </a:rPr>
              <a:t> ayırma</a:t>
            </a:r>
            <a:r>
              <a:rPr lang="tr-TR" sz="2800" dirty="0">
                <a:solidFill>
                  <a:schemeClr val="tx1"/>
                </a:solidFill>
              </a:rPr>
              <a:t>" işlemleri, aynı zamanda "</a:t>
            </a:r>
            <a:r>
              <a:rPr lang="tr-TR" sz="2800" dirty="0">
                <a:solidFill>
                  <a:srgbClr val="00B050"/>
                </a:solidFill>
              </a:rPr>
              <a:t>fiziksel ayırma</a:t>
            </a:r>
            <a:r>
              <a:rPr lang="tr-TR" sz="2800" dirty="0">
                <a:solidFill>
                  <a:schemeClr val="tx1"/>
                </a:solidFill>
              </a:rPr>
              <a:t>" işlemleri olarak da anılmaktadır. </a:t>
            </a:r>
          </a:p>
        </p:txBody>
      </p:sp>
    </p:spTree>
    <p:extLst>
      <p:ext uri="{BB962C8B-B14F-4D97-AF65-F5344CB8AC3E}">
        <p14:creationId xmlns:p14="http://schemas.microsoft.com/office/powerpoint/2010/main" val="3793948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Bunun gibi bir </a:t>
            </a:r>
            <a:r>
              <a:rPr lang="tr-TR" sz="2800" dirty="0">
                <a:solidFill>
                  <a:srgbClr val="7030A0"/>
                </a:solidFill>
              </a:rPr>
              <a:t>şeker şurubu </a:t>
            </a:r>
            <a:r>
              <a:rPr lang="tr-TR" sz="2800" dirty="0">
                <a:solidFill>
                  <a:schemeClr val="tx1"/>
                </a:solidFill>
              </a:rPr>
              <a:t>ve içindeki katı </a:t>
            </a:r>
            <a:r>
              <a:rPr lang="tr-TR" sz="2800" dirty="0">
                <a:solidFill>
                  <a:srgbClr val="0070C0"/>
                </a:solidFill>
              </a:rPr>
              <a:t>kristallerden</a:t>
            </a:r>
            <a:r>
              <a:rPr lang="tr-TR" sz="2800" dirty="0">
                <a:solidFill>
                  <a:schemeClr val="tx1"/>
                </a:solidFill>
              </a:rPr>
              <a:t> oluşan bir sistemde, akışkan olan "</a:t>
            </a:r>
            <a:r>
              <a:rPr lang="tr-TR" sz="2800" dirty="0">
                <a:solidFill>
                  <a:srgbClr val="00B050"/>
                </a:solidFill>
              </a:rPr>
              <a:t>şeker çözeltisi</a:t>
            </a:r>
            <a:r>
              <a:rPr lang="tr-TR" sz="2800" dirty="0">
                <a:solidFill>
                  <a:schemeClr val="tx1"/>
                </a:solidFill>
              </a:rPr>
              <a:t>", ayrılması beklenen katı parçacıklar ise, </a:t>
            </a:r>
            <a:r>
              <a:rPr lang="tr-TR" sz="2800" dirty="0">
                <a:solidFill>
                  <a:srgbClr val="FF0000"/>
                </a:solidFill>
              </a:rPr>
              <a:t>şeker kristalleridir</a:t>
            </a:r>
            <a:r>
              <a:rPr lang="tr-TR" sz="2800" dirty="0">
                <a:solidFill>
                  <a:schemeClr val="tx1"/>
                </a:solidFill>
              </a:rPr>
              <a:t>. </a:t>
            </a:r>
          </a:p>
        </p:txBody>
      </p:sp>
    </p:spTree>
    <p:extLst>
      <p:ext uri="{BB962C8B-B14F-4D97-AF65-F5344CB8AC3E}">
        <p14:creationId xmlns:p14="http://schemas.microsoft.com/office/powerpoint/2010/main" val="1968017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Bir </a:t>
            </a:r>
            <a:r>
              <a:rPr lang="tr-TR" sz="2800" dirty="0">
                <a:solidFill>
                  <a:srgbClr val="FF0000"/>
                </a:solidFill>
              </a:rPr>
              <a:t>süspansiyondaki</a:t>
            </a:r>
            <a:r>
              <a:rPr lang="tr-TR" sz="2800" dirty="0">
                <a:solidFill>
                  <a:schemeClr val="tx1"/>
                </a:solidFill>
              </a:rPr>
              <a:t> katı parçacıklar, örneğin; </a:t>
            </a:r>
            <a:r>
              <a:rPr lang="tr-TR" sz="2800" dirty="0">
                <a:solidFill>
                  <a:srgbClr val="0070C0"/>
                </a:solidFill>
              </a:rPr>
              <a:t>sütteki yağ </a:t>
            </a:r>
            <a:r>
              <a:rPr lang="tr-TR" sz="2800" dirty="0">
                <a:solidFill>
                  <a:schemeClr val="tx1"/>
                </a:solidFill>
              </a:rPr>
              <a:t>kürecikleri yer çekiminin etkisindedir.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Eğer </a:t>
            </a:r>
            <a:r>
              <a:rPr lang="tr-TR" sz="2800" dirty="0">
                <a:solidFill>
                  <a:srgbClr val="0070C0"/>
                </a:solidFill>
              </a:rPr>
              <a:t>parçacığın yoğunluğu</a:t>
            </a:r>
            <a:r>
              <a:rPr lang="tr-TR" sz="2800" dirty="0">
                <a:solidFill>
                  <a:schemeClr val="tx1"/>
                </a:solidFill>
              </a:rPr>
              <a:t>, içinde bulunduğu </a:t>
            </a:r>
            <a:r>
              <a:rPr lang="tr-TR" sz="2800" dirty="0">
                <a:solidFill>
                  <a:srgbClr val="00B050"/>
                </a:solidFill>
              </a:rPr>
              <a:t>ortamın yoğunluğundan yüksekse</a:t>
            </a:r>
            <a:r>
              <a:rPr lang="tr-TR" sz="2800" dirty="0">
                <a:solidFill>
                  <a:schemeClr val="tx1"/>
                </a:solidFill>
              </a:rPr>
              <a:t>, parçacık tabana çökelir, </a:t>
            </a:r>
            <a:r>
              <a:rPr lang="tr-TR" sz="2800" dirty="0">
                <a:solidFill>
                  <a:srgbClr val="C00000"/>
                </a:solidFill>
              </a:rPr>
              <a:t>düşükse</a:t>
            </a:r>
            <a:r>
              <a:rPr lang="tr-TR" sz="2800" dirty="0">
                <a:solidFill>
                  <a:schemeClr val="tx1"/>
                </a:solidFill>
              </a:rPr>
              <a:t>; yukarıya yükselip tepede toplanır. </a:t>
            </a:r>
          </a:p>
          <a:p>
            <a:pPr marL="457200" indent="-457200" algn="l" rtl="0">
              <a:spcBef>
                <a:spcPts val="0"/>
              </a:spcBef>
              <a:spcAft>
                <a:spcPts val="600"/>
              </a:spcAft>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274208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Buna karşın </a:t>
            </a:r>
            <a:r>
              <a:rPr lang="tr-TR" sz="2800" dirty="0">
                <a:solidFill>
                  <a:srgbClr val="00B050"/>
                </a:solidFill>
              </a:rPr>
              <a:t>yoğunluklar eşitse</a:t>
            </a:r>
            <a:r>
              <a:rPr lang="tr-TR" sz="2800" dirty="0">
                <a:solidFill>
                  <a:schemeClr val="tx1"/>
                </a:solidFill>
              </a:rPr>
              <a:t>, parçacık süspansiyon halde kalır.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Bunun anlamı, parçacığın ortamdaki hızının sıfır olduğudur.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Bir süspansiyondaki parçacıkların ayrılmasında rol oynayan esas güç </a:t>
            </a:r>
            <a:r>
              <a:rPr lang="tr-TR" sz="2800" dirty="0">
                <a:solidFill>
                  <a:srgbClr val="FF0000"/>
                </a:solidFill>
              </a:rPr>
              <a:t>yer çekimi kuvveti </a:t>
            </a:r>
            <a:r>
              <a:rPr lang="tr-TR" sz="2800" dirty="0">
                <a:solidFill>
                  <a:schemeClr val="tx1"/>
                </a:solidFill>
              </a:rPr>
              <a:t>olmakla birlikte, aslında </a:t>
            </a:r>
            <a:r>
              <a:rPr lang="tr-TR" sz="2800" dirty="0">
                <a:solidFill>
                  <a:srgbClr val="0070C0"/>
                </a:solidFill>
              </a:rPr>
              <a:t>parçacık üzerinde üç farklı kuvvet etkilidir</a:t>
            </a:r>
            <a:r>
              <a:rPr lang="tr-TR" sz="2800" dirty="0">
                <a:solidFill>
                  <a:schemeClr val="tx1"/>
                </a:solidFill>
              </a:rPr>
              <a:t>. </a:t>
            </a:r>
          </a:p>
        </p:txBody>
      </p:sp>
    </p:spTree>
    <p:extLst>
      <p:ext uri="{BB962C8B-B14F-4D97-AF65-F5344CB8AC3E}">
        <p14:creationId xmlns:p14="http://schemas.microsoft.com/office/powerpoint/2010/main" val="805181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8841617"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Bunlar; </a:t>
            </a:r>
            <a:r>
              <a:rPr lang="tr-TR" sz="2800" dirty="0">
                <a:solidFill>
                  <a:srgbClr val="00B050"/>
                </a:solidFill>
              </a:rPr>
              <a:t>dış kuvvet</a:t>
            </a:r>
            <a:r>
              <a:rPr lang="tr-TR" sz="2800" dirty="0">
                <a:solidFill>
                  <a:schemeClr val="tx1"/>
                </a:solidFill>
              </a:rPr>
              <a:t>, </a:t>
            </a:r>
            <a:r>
              <a:rPr lang="tr-TR" sz="2800" dirty="0" err="1">
                <a:solidFill>
                  <a:srgbClr val="0070C0"/>
                </a:solidFill>
              </a:rPr>
              <a:t>buoyant</a:t>
            </a:r>
            <a:r>
              <a:rPr lang="tr-TR" sz="2800" dirty="0">
                <a:solidFill>
                  <a:srgbClr val="0070C0"/>
                </a:solidFill>
              </a:rPr>
              <a:t> kuvveti </a:t>
            </a:r>
            <a:r>
              <a:rPr lang="tr-TR" sz="2800" dirty="0">
                <a:solidFill>
                  <a:schemeClr val="tx1"/>
                </a:solidFill>
              </a:rPr>
              <a:t>ve </a:t>
            </a:r>
            <a:r>
              <a:rPr lang="tr-TR" sz="2800" dirty="0">
                <a:solidFill>
                  <a:srgbClr val="C00000"/>
                </a:solidFill>
              </a:rPr>
              <a:t>sürükleme</a:t>
            </a:r>
            <a:r>
              <a:rPr lang="tr-TR" sz="2800" dirty="0">
                <a:solidFill>
                  <a:schemeClr val="tx1"/>
                </a:solidFill>
              </a:rPr>
              <a:t> (</a:t>
            </a:r>
            <a:r>
              <a:rPr lang="en-US" sz="2800" dirty="0">
                <a:solidFill>
                  <a:schemeClr val="tx1"/>
                </a:solidFill>
              </a:rPr>
              <a:t>drag</a:t>
            </a:r>
            <a:r>
              <a:rPr lang="tr-TR" sz="2800" dirty="0">
                <a:solidFill>
                  <a:schemeClr val="tx1"/>
                </a:solidFill>
              </a:rPr>
              <a:t>) kuvvetidir.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Bunlardan </a:t>
            </a:r>
            <a:r>
              <a:rPr lang="tr-TR" sz="2800" dirty="0">
                <a:solidFill>
                  <a:srgbClr val="00B050"/>
                </a:solidFill>
              </a:rPr>
              <a:t>dış kuvvet </a:t>
            </a:r>
            <a:r>
              <a:rPr lang="tr-TR" sz="2800" dirty="0">
                <a:solidFill>
                  <a:schemeClr val="tx1"/>
                </a:solidFill>
              </a:rPr>
              <a:t>olarak tanımlanan kuvvet, </a:t>
            </a:r>
            <a:r>
              <a:rPr lang="tr-TR" sz="2800" dirty="0" err="1">
                <a:solidFill>
                  <a:schemeClr val="tx1"/>
                </a:solidFill>
              </a:rPr>
              <a:t>süspanse</a:t>
            </a:r>
            <a:r>
              <a:rPr lang="tr-TR" sz="2800" dirty="0">
                <a:solidFill>
                  <a:schemeClr val="tx1"/>
                </a:solidFill>
              </a:rPr>
              <a:t> olmuş parçacığı </a:t>
            </a:r>
            <a:r>
              <a:rPr lang="tr-TR" sz="2800" dirty="0">
                <a:solidFill>
                  <a:srgbClr val="FF0000"/>
                </a:solidFill>
              </a:rPr>
              <a:t>kendi yönünde hareket ettiren kuvvettir</a:t>
            </a:r>
            <a:r>
              <a:rPr lang="tr-TR" sz="2800" dirty="0">
                <a:solidFill>
                  <a:schemeClr val="tx1"/>
                </a:solidFill>
              </a:rPr>
              <a:t>. </a:t>
            </a:r>
          </a:p>
        </p:txBody>
      </p:sp>
      <p:pic>
        <p:nvPicPr>
          <p:cNvPr id="1026" name="Picture 2" descr="Image result for stokes law">
            <a:extLst>
              <a:ext uri="{FF2B5EF4-FFF2-40B4-BE49-F238E27FC236}">
                <a16:creationId xmlns:a16="http://schemas.microsoft.com/office/drawing/2014/main" id="{7A067333-C4BC-4586-9EF5-81DA124230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9818" y="2354653"/>
            <a:ext cx="2302435" cy="3315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316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8841617"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err="1">
                <a:solidFill>
                  <a:srgbClr val="0070C0"/>
                </a:solidFill>
              </a:rPr>
              <a:t>Sedimentasyonda</a:t>
            </a:r>
            <a:r>
              <a:rPr lang="tr-TR" sz="2800" dirty="0">
                <a:solidFill>
                  <a:schemeClr val="tx1"/>
                </a:solidFill>
              </a:rPr>
              <a:t> </a:t>
            </a:r>
            <a:r>
              <a:rPr lang="tr-TR" sz="2800" dirty="0">
                <a:solidFill>
                  <a:srgbClr val="00B050"/>
                </a:solidFill>
              </a:rPr>
              <a:t>dış kuvvet</a:t>
            </a:r>
            <a:r>
              <a:rPr lang="tr-TR" sz="2800" dirty="0">
                <a:solidFill>
                  <a:schemeClr val="tx1"/>
                </a:solidFill>
              </a:rPr>
              <a:t>, sadece </a:t>
            </a:r>
            <a:r>
              <a:rPr lang="tr-TR" sz="2800" dirty="0">
                <a:solidFill>
                  <a:srgbClr val="7030A0"/>
                </a:solidFill>
              </a:rPr>
              <a:t>yer çekimi kuvveti </a:t>
            </a:r>
            <a:r>
              <a:rPr lang="tr-TR" sz="2800" dirty="0">
                <a:solidFill>
                  <a:schemeClr val="tx1"/>
                </a:solidFill>
              </a:rPr>
              <a:t>olup parçacığı kendi yönü olan </a:t>
            </a:r>
            <a:r>
              <a:rPr lang="tr-TR" sz="2800" dirty="0">
                <a:solidFill>
                  <a:schemeClr val="accent2">
                    <a:lumMod val="75000"/>
                  </a:schemeClr>
                </a:solidFill>
              </a:rPr>
              <a:t>aşağıya doğru hareket ettirir</a:t>
            </a:r>
            <a:r>
              <a:rPr lang="tr-TR" sz="2800" dirty="0">
                <a:solidFill>
                  <a:schemeClr val="tx1"/>
                </a:solidFill>
              </a:rPr>
              <a:t>. </a:t>
            </a:r>
          </a:p>
          <a:p>
            <a:pPr marL="457200" indent="-457200" algn="l" rtl="0">
              <a:spcBef>
                <a:spcPts val="0"/>
              </a:spcBef>
              <a:spcAft>
                <a:spcPts val="600"/>
              </a:spcAft>
              <a:buFont typeface="Arial" panose="020B0604020202020204" pitchFamily="34" charset="0"/>
              <a:buChar char="•"/>
            </a:pPr>
            <a:r>
              <a:rPr lang="tr-TR" sz="2800" dirty="0" err="1">
                <a:solidFill>
                  <a:srgbClr val="FF0000"/>
                </a:solidFill>
              </a:rPr>
              <a:t>Santirfüjlemede</a:t>
            </a:r>
            <a:r>
              <a:rPr lang="tr-TR" sz="2800" dirty="0">
                <a:solidFill>
                  <a:schemeClr val="tx1"/>
                </a:solidFill>
              </a:rPr>
              <a:t> ise </a:t>
            </a:r>
            <a:r>
              <a:rPr lang="tr-TR" sz="2800" dirty="0">
                <a:solidFill>
                  <a:srgbClr val="00B050"/>
                </a:solidFill>
              </a:rPr>
              <a:t>dış kuvvet </a:t>
            </a:r>
            <a:r>
              <a:rPr lang="tr-TR" sz="2800" dirty="0">
                <a:solidFill>
                  <a:srgbClr val="0070C0"/>
                </a:solidFill>
              </a:rPr>
              <a:t>santrifüjsel kuvvettir </a:t>
            </a:r>
            <a:r>
              <a:rPr lang="tr-TR" sz="2800" dirty="0">
                <a:solidFill>
                  <a:schemeClr val="tx1"/>
                </a:solidFill>
              </a:rPr>
              <a:t>ve parçacıkları dönüş çemberine doğru hareket ettirir. </a:t>
            </a:r>
          </a:p>
        </p:txBody>
      </p:sp>
      <p:pic>
        <p:nvPicPr>
          <p:cNvPr id="4" name="Picture 2" descr="Image result for stokes law">
            <a:extLst>
              <a:ext uri="{FF2B5EF4-FFF2-40B4-BE49-F238E27FC236}">
                <a16:creationId xmlns:a16="http://schemas.microsoft.com/office/drawing/2014/main" id="{F64C06B9-27B4-44D0-BEA5-1F67F1BFFE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9818" y="2354653"/>
            <a:ext cx="2302435" cy="3315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220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Parçacık üzerine etki eden </a:t>
            </a:r>
            <a:r>
              <a:rPr lang="tr-TR" sz="2800" dirty="0">
                <a:solidFill>
                  <a:srgbClr val="FF0000"/>
                </a:solidFill>
              </a:rPr>
              <a:t>ikinci kuvvet </a:t>
            </a:r>
            <a:r>
              <a:rPr lang="tr-TR" sz="2800" dirty="0">
                <a:solidFill>
                  <a:schemeClr val="tx1"/>
                </a:solidFill>
              </a:rPr>
              <a:t>olan "</a:t>
            </a:r>
            <a:r>
              <a:rPr lang="tr-TR" sz="2800" dirty="0" err="1">
                <a:solidFill>
                  <a:srgbClr val="0070C0"/>
                </a:solidFill>
              </a:rPr>
              <a:t>buoyant</a:t>
            </a:r>
            <a:r>
              <a:rPr lang="tr-TR" sz="2800" dirty="0">
                <a:solidFill>
                  <a:srgbClr val="0070C0"/>
                </a:solidFill>
              </a:rPr>
              <a:t> kuvveti</a:t>
            </a:r>
            <a:r>
              <a:rPr lang="tr-TR" sz="2800" dirty="0">
                <a:solidFill>
                  <a:schemeClr val="tx1"/>
                </a:solidFill>
              </a:rPr>
              <a:t>"; </a:t>
            </a:r>
            <a:r>
              <a:rPr lang="tr-TR" sz="2800" dirty="0">
                <a:solidFill>
                  <a:srgbClr val="00B050"/>
                </a:solidFill>
              </a:rPr>
              <a:t>parçacık hacmine eşit </a:t>
            </a:r>
            <a:r>
              <a:rPr lang="tr-TR" sz="2800" dirty="0">
                <a:solidFill>
                  <a:schemeClr val="tx1"/>
                </a:solidFill>
              </a:rPr>
              <a:t>hacimdeki </a:t>
            </a:r>
            <a:r>
              <a:rPr lang="tr-TR" sz="2800" dirty="0">
                <a:solidFill>
                  <a:srgbClr val="0070C0"/>
                </a:solidFill>
              </a:rPr>
              <a:t>akışkan kütlesi </a:t>
            </a:r>
            <a:r>
              <a:rPr lang="tr-TR" sz="2800" dirty="0">
                <a:solidFill>
                  <a:schemeClr val="tx1"/>
                </a:solidFill>
              </a:rPr>
              <a:t>ile dış kuvvet tarafından oluşturulan </a:t>
            </a:r>
            <a:r>
              <a:rPr lang="tr-TR" sz="2800" dirty="0">
                <a:solidFill>
                  <a:srgbClr val="7030A0"/>
                </a:solidFill>
              </a:rPr>
              <a:t>ivmenin</a:t>
            </a:r>
            <a:r>
              <a:rPr lang="tr-TR" sz="2800" dirty="0">
                <a:solidFill>
                  <a:schemeClr val="tx1"/>
                </a:solidFill>
              </a:rPr>
              <a:t> çarpımına eşit olup, dış kuvvetin </a:t>
            </a:r>
            <a:r>
              <a:rPr lang="tr-TR" sz="2800" dirty="0">
                <a:solidFill>
                  <a:srgbClr val="C00000"/>
                </a:solidFill>
              </a:rPr>
              <a:t>aksi yönünde </a:t>
            </a:r>
            <a:r>
              <a:rPr lang="tr-TR" sz="2800" dirty="0">
                <a:solidFill>
                  <a:schemeClr val="tx1"/>
                </a:solidFill>
              </a:rPr>
              <a:t>etki göstermektedir.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Parçacık üzerine etkili </a:t>
            </a:r>
            <a:r>
              <a:rPr lang="tr-TR" sz="2800" dirty="0">
                <a:solidFill>
                  <a:srgbClr val="FF0000"/>
                </a:solidFill>
              </a:rPr>
              <a:t>üçüncü kuvvet </a:t>
            </a:r>
            <a:r>
              <a:rPr lang="tr-TR" sz="2800" dirty="0">
                <a:solidFill>
                  <a:schemeClr val="tx1"/>
                </a:solidFill>
              </a:rPr>
              <a:t>olan </a:t>
            </a:r>
            <a:r>
              <a:rPr lang="tr-TR" sz="2800" dirty="0">
                <a:solidFill>
                  <a:srgbClr val="D24726"/>
                </a:solidFill>
              </a:rPr>
              <a:t>sürükleme kuvveti </a:t>
            </a:r>
            <a:r>
              <a:rPr lang="tr-TR" sz="2800" dirty="0">
                <a:solidFill>
                  <a:schemeClr val="tx1"/>
                </a:solidFill>
              </a:rPr>
              <a:t>(</a:t>
            </a:r>
            <a:r>
              <a:rPr lang="en-US" sz="2800" dirty="0">
                <a:solidFill>
                  <a:schemeClr val="tx1"/>
                </a:solidFill>
              </a:rPr>
              <a:t>drag force</a:t>
            </a:r>
            <a:r>
              <a:rPr lang="tr-TR" sz="2800" dirty="0">
                <a:solidFill>
                  <a:schemeClr val="tx1"/>
                </a:solidFill>
              </a:rPr>
              <a:t>) ise, akışkanın parçacık hareketine karşı direncini temsil etmektedir. </a:t>
            </a:r>
          </a:p>
        </p:txBody>
      </p:sp>
    </p:spTree>
    <p:extLst>
      <p:ext uri="{BB962C8B-B14F-4D97-AF65-F5344CB8AC3E}">
        <p14:creationId xmlns:p14="http://schemas.microsoft.com/office/powerpoint/2010/main" val="40751384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Bununla birlikte, süspansiyon halindeki bir akışkanda bulunan parçacıklar üzerine esas olarak; yer </a:t>
            </a:r>
            <a:r>
              <a:rPr lang="tr-TR" sz="2800" dirty="0">
                <a:solidFill>
                  <a:srgbClr val="00B050"/>
                </a:solidFill>
              </a:rPr>
              <a:t>çekimi kuvveti </a:t>
            </a:r>
            <a:r>
              <a:rPr lang="tr-TR" sz="2800" dirty="0">
                <a:solidFill>
                  <a:schemeClr val="tx1"/>
                </a:solidFill>
              </a:rPr>
              <a:t>ile </a:t>
            </a:r>
            <a:r>
              <a:rPr lang="tr-TR" sz="2800" dirty="0">
                <a:solidFill>
                  <a:srgbClr val="7030A0"/>
                </a:solidFill>
              </a:rPr>
              <a:t>sürükleme kuvveti </a:t>
            </a:r>
            <a:r>
              <a:rPr lang="tr-TR" sz="2800" dirty="0">
                <a:solidFill>
                  <a:schemeClr val="tx1"/>
                </a:solidFill>
              </a:rPr>
              <a:t>gibi </a:t>
            </a:r>
            <a:r>
              <a:rPr lang="tr-TR" sz="2800" dirty="0">
                <a:solidFill>
                  <a:srgbClr val="0070C0"/>
                </a:solidFill>
              </a:rPr>
              <a:t>iki kuvvetin</a:t>
            </a:r>
            <a:r>
              <a:rPr lang="tr-TR" sz="2800" dirty="0">
                <a:solidFill>
                  <a:schemeClr val="tx1"/>
                </a:solidFill>
              </a:rPr>
              <a:t>, </a:t>
            </a:r>
            <a:r>
              <a:rPr lang="tr-TR" sz="2800" dirty="0">
                <a:solidFill>
                  <a:srgbClr val="FF0000"/>
                </a:solidFill>
                <a:effectLst>
                  <a:outerShdw blurRad="38100" dist="38100" dir="2700000" algn="tl">
                    <a:srgbClr val="000000">
                      <a:alpha val="43137"/>
                    </a:srgbClr>
                  </a:outerShdw>
                </a:effectLst>
              </a:rPr>
              <a:t>temel etkin kuvvetler </a:t>
            </a:r>
            <a:r>
              <a:rPr lang="tr-TR" sz="2800" dirty="0">
                <a:solidFill>
                  <a:schemeClr val="tx1"/>
                </a:solidFill>
              </a:rPr>
              <a:t>olduğu kabul edilmektedir.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Parçacık </a:t>
            </a:r>
            <a:r>
              <a:rPr lang="tr-TR" sz="2800" dirty="0">
                <a:solidFill>
                  <a:srgbClr val="00B050"/>
                </a:solidFill>
              </a:rPr>
              <a:t>konsantrasyonunun düşük </a:t>
            </a:r>
            <a:r>
              <a:rPr lang="tr-TR" sz="2800" dirty="0">
                <a:solidFill>
                  <a:schemeClr val="tx1"/>
                </a:solidFill>
              </a:rPr>
              <a:t>olduğu süspansiyonlarda parçacıklar, "</a:t>
            </a:r>
            <a:r>
              <a:rPr lang="tr-TR" sz="2800" dirty="0">
                <a:solidFill>
                  <a:srgbClr val="FF0000"/>
                </a:solidFill>
              </a:rPr>
              <a:t>terminal hız</a:t>
            </a:r>
            <a:r>
              <a:rPr lang="tr-TR" sz="2800" dirty="0">
                <a:solidFill>
                  <a:schemeClr val="tx1"/>
                </a:solidFill>
              </a:rPr>
              <a:t>" denen bir </a:t>
            </a:r>
            <a:r>
              <a:rPr lang="tr-TR" sz="2800" dirty="0">
                <a:solidFill>
                  <a:srgbClr val="0070C0"/>
                </a:solidFill>
              </a:rPr>
              <a:t>hızla ayrılırlar</a:t>
            </a:r>
            <a:r>
              <a:rPr lang="tr-TR" sz="2800" dirty="0">
                <a:solidFill>
                  <a:schemeClr val="tx1"/>
                </a:solidFill>
              </a:rPr>
              <a:t>. </a:t>
            </a:r>
          </a:p>
        </p:txBody>
      </p:sp>
    </p:spTree>
    <p:extLst>
      <p:ext uri="{BB962C8B-B14F-4D97-AF65-F5344CB8AC3E}">
        <p14:creationId xmlns:p14="http://schemas.microsoft.com/office/powerpoint/2010/main" val="4016557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Eğer, süspansiyondaki bir parçacığın durumu incelenir ve parçacığın </a:t>
            </a:r>
            <a:r>
              <a:rPr lang="tr-TR" sz="2800" dirty="0">
                <a:solidFill>
                  <a:srgbClr val="0070C0"/>
                </a:solidFill>
              </a:rPr>
              <a:t>sabit olduğu konum anından </a:t>
            </a:r>
            <a:r>
              <a:rPr lang="tr-TR" sz="2800" dirty="0">
                <a:solidFill>
                  <a:schemeClr val="tx1"/>
                </a:solidFill>
              </a:rPr>
              <a:t>başlanırsa, parçacığın aşağıya doğru hareketinin </a:t>
            </a:r>
            <a:r>
              <a:rPr lang="tr-TR" sz="2800" dirty="0">
                <a:solidFill>
                  <a:srgbClr val="FF0000"/>
                </a:solidFill>
              </a:rPr>
              <a:t>iki </a:t>
            </a:r>
            <a:r>
              <a:rPr lang="tr-TR" sz="2800" dirty="0" err="1">
                <a:solidFill>
                  <a:srgbClr val="FF0000"/>
                </a:solidFill>
              </a:rPr>
              <a:t>peryotta</a:t>
            </a:r>
            <a:r>
              <a:rPr lang="tr-TR" sz="2800" dirty="0">
                <a:solidFill>
                  <a:srgbClr val="FF0000"/>
                </a:solidFill>
              </a:rPr>
              <a:t> </a:t>
            </a:r>
            <a:r>
              <a:rPr lang="tr-TR" sz="2800" dirty="0">
                <a:solidFill>
                  <a:schemeClr val="tx1"/>
                </a:solidFill>
              </a:rPr>
              <a:t>gerçekleştiği izlenecektir.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Bunlardan ilki "</a:t>
            </a:r>
            <a:r>
              <a:rPr lang="tr-TR" sz="2800" dirty="0">
                <a:solidFill>
                  <a:srgbClr val="FF0000"/>
                </a:solidFill>
              </a:rPr>
              <a:t>ivmeli düşme</a:t>
            </a:r>
            <a:r>
              <a:rPr lang="tr-TR" sz="2800" dirty="0">
                <a:solidFill>
                  <a:schemeClr val="tx1"/>
                </a:solidFill>
              </a:rPr>
              <a:t>", diğeri "</a:t>
            </a:r>
            <a:r>
              <a:rPr lang="tr-TR" sz="2800" dirty="0">
                <a:solidFill>
                  <a:srgbClr val="0070C0"/>
                </a:solidFill>
              </a:rPr>
              <a:t>sabit hızda düşme</a:t>
            </a:r>
            <a:r>
              <a:rPr lang="tr-TR" sz="2800" dirty="0">
                <a:solidFill>
                  <a:schemeClr val="tx1"/>
                </a:solidFill>
              </a:rPr>
              <a:t>" </a:t>
            </a:r>
            <a:r>
              <a:rPr lang="tr-TR" sz="2800" dirty="0" err="1">
                <a:solidFill>
                  <a:schemeClr val="tx1"/>
                </a:solidFill>
              </a:rPr>
              <a:t>peryotudur</a:t>
            </a:r>
            <a:r>
              <a:rPr lang="tr-TR" sz="2800" dirty="0">
                <a:solidFill>
                  <a:schemeClr val="tx1"/>
                </a:solidFill>
              </a:rPr>
              <a:t>. </a:t>
            </a:r>
          </a:p>
        </p:txBody>
      </p:sp>
    </p:spTree>
    <p:extLst>
      <p:ext uri="{BB962C8B-B14F-4D97-AF65-F5344CB8AC3E}">
        <p14:creationId xmlns:p14="http://schemas.microsoft.com/office/powerpoint/2010/main" val="752937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Başlangıçtaki </a:t>
            </a:r>
            <a:r>
              <a:rPr lang="tr-TR" sz="2800" dirty="0">
                <a:solidFill>
                  <a:srgbClr val="FF0000"/>
                </a:solidFill>
              </a:rPr>
              <a:t>ivmeli düşme </a:t>
            </a:r>
            <a:r>
              <a:rPr lang="tr-TR" sz="2800" dirty="0" err="1">
                <a:solidFill>
                  <a:srgbClr val="FF0000"/>
                </a:solidFill>
              </a:rPr>
              <a:t>peryotu</a:t>
            </a:r>
            <a:r>
              <a:rPr lang="tr-TR" sz="2800" dirty="0">
                <a:solidFill>
                  <a:schemeClr val="tx1"/>
                </a:solidFill>
              </a:rPr>
              <a:t>, </a:t>
            </a:r>
            <a:r>
              <a:rPr lang="tr-TR" sz="2800" dirty="0">
                <a:solidFill>
                  <a:srgbClr val="00B050"/>
                </a:solidFill>
              </a:rPr>
              <a:t>ivme kazanarak </a:t>
            </a:r>
            <a:r>
              <a:rPr lang="tr-TR" sz="2800" dirty="0">
                <a:solidFill>
                  <a:schemeClr val="tx1"/>
                </a:solidFill>
              </a:rPr>
              <a:t>düşme evresini kapsar ve </a:t>
            </a:r>
            <a:r>
              <a:rPr lang="tr-TR" sz="2800" dirty="0">
                <a:solidFill>
                  <a:srgbClr val="0070C0"/>
                </a:solidFill>
              </a:rPr>
              <a:t>saniyenin onda biri </a:t>
            </a:r>
            <a:r>
              <a:rPr lang="tr-TR" sz="2800" dirty="0">
                <a:solidFill>
                  <a:schemeClr val="tx1"/>
                </a:solidFill>
              </a:rPr>
              <a:t>kadar süren </a:t>
            </a:r>
            <a:r>
              <a:rPr lang="tr-TR" sz="2800" dirty="0">
                <a:solidFill>
                  <a:srgbClr val="7030A0"/>
                </a:solidFill>
              </a:rPr>
              <a:t>çok kısa bir süreçtir</a:t>
            </a:r>
            <a:r>
              <a:rPr lang="tr-TR" sz="2800" dirty="0">
                <a:solidFill>
                  <a:schemeClr val="tx1"/>
                </a:solidFill>
              </a:rPr>
              <a:t>.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Bunu takip eden </a:t>
            </a:r>
            <a:r>
              <a:rPr lang="tr-TR" sz="2800" dirty="0" err="1">
                <a:solidFill>
                  <a:schemeClr val="tx1"/>
                </a:solidFill>
              </a:rPr>
              <a:t>peryotta</a:t>
            </a:r>
            <a:r>
              <a:rPr lang="tr-TR" sz="2800" dirty="0">
                <a:solidFill>
                  <a:schemeClr val="tx1"/>
                </a:solidFill>
              </a:rPr>
              <a:t> aşağı doğru </a:t>
            </a:r>
            <a:r>
              <a:rPr lang="tr-TR" sz="2800" dirty="0">
                <a:solidFill>
                  <a:srgbClr val="00B050"/>
                </a:solidFill>
              </a:rPr>
              <a:t>hareket hızı</a:t>
            </a:r>
            <a:r>
              <a:rPr lang="tr-TR" sz="2800" dirty="0">
                <a:solidFill>
                  <a:schemeClr val="tx1"/>
                </a:solidFill>
              </a:rPr>
              <a:t>, (düşme hızı) artık </a:t>
            </a:r>
            <a:r>
              <a:rPr lang="tr-TR" sz="2800" dirty="0">
                <a:solidFill>
                  <a:srgbClr val="7030A0"/>
                </a:solidFill>
              </a:rPr>
              <a:t>sabitlenmiştir</a:t>
            </a:r>
            <a:r>
              <a:rPr lang="tr-TR" sz="2800" dirty="0">
                <a:solidFill>
                  <a:schemeClr val="tx1"/>
                </a:solidFill>
              </a:rPr>
              <a:t>.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 süreçteki hıza "</a:t>
            </a:r>
            <a:r>
              <a:rPr lang="tr-TR" sz="2800" dirty="0">
                <a:solidFill>
                  <a:srgbClr val="0070C0"/>
                </a:solidFill>
              </a:rPr>
              <a:t>serbest çökelme hızı</a:t>
            </a:r>
            <a:r>
              <a:rPr lang="tr-TR" sz="2800" dirty="0">
                <a:solidFill>
                  <a:schemeClr val="tx1"/>
                </a:solidFill>
              </a:rPr>
              <a:t>" veya "</a:t>
            </a:r>
            <a:r>
              <a:rPr lang="tr-TR" sz="2800" dirty="0">
                <a:solidFill>
                  <a:srgbClr val="00B0F0"/>
                </a:solidFill>
              </a:rPr>
              <a:t>terminal hız</a:t>
            </a:r>
            <a:r>
              <a:rPr lang="tr-TR" sz="2800" dirty="0">
                <a:solidFill>
                  <a:schemeClr val="tx1"/>
                </a:solidFill>
              </a:rPr>
              <a:t>" denir. </a:t>
            </a:r>
          </a:p>
        </p:txBody>
      </p:sp>
    </p:spTree>
    <p:extLst>
      <p:ext uri="{BB962C8B-B14F-4D97-AF65-F5344CB8AC3E}">
        <p14:creationId xmlns:p14="http://schemas.microsoft.com/office/powerpoint/2010/main" val="1982177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Ayrıca her parçacığın hızı, </a:t>
            </a:r>
            <a:r>
              <a:rPr lang="tr-TR" sz="2800" dirty="0">
                <a:solidFill>
                  <a:srgbClr val="00B050"/>
                </a:solidFill>
              </a:rPr>
              <a:t>sanki o ortamda sadece o parçacık </a:t>
            </a:r>
            <a:r>
              <a:rPr lang="tr-TR" sz="2800" dirty="0">
                <a:solidFill>
                  <a:schemeClr val="tx1"/>
                </a:solidFill>
              </a:rPr>
              <a:t>varmış gibi gelişir.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 tip sedimentasyon, "</a:t>
            </a:r>
            <a:r>
              <a:rPr lang="tr-TR" sz="2800" dirty="0">
                <a:solidFill>
                  <a:srgbClr val="0070C0"/>
                </a:solidFill>
              </a:rPr>
              <a:t>serbest çökelme</a:t>
            </a:r>
            <a:r>
              <a:rPr lang="tr-TR" sz="2800" dirty="0">
                <a:solidFill>
                  <a:schemeClr val="tx1"/>
                </a:solidFill>
              </a:rPr>
              <a:t>" (</a:t>
            </a:r>
            <a:r>
              <a:rPr lang="en-US" sz="2800" dirty="0">
                <a:solidFill>
                  <a:srgbClr val="FF0000"/>
                </a:solidFill>
              </a:rPr>
              <a:t>free settling</a:t>
            </a:r>
            <a:r>
              <a:rPr lang="tr-TR" sz="2800" dirty="0">
                <a:solidFill>
                  <a:schemeClr val="tx1"/>
                </a:solidFill>
              </a:rPr>
              <a:t>) olarak anılır.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 çökelmede parçacıklar arasında ve parçacıkla ortam arasında karşılıklı herhangi bir etkileşimin bulunmadığı varsayılır. </a:t>
            </a:r>
          </a:p>
        </p:txBody>
      </p:sp>
    </p:spTree>
    <p:extLst>
      <p:ext uri="{BB962C8B-B14F-4D97-AF65-F5344CB8AC3E}">
        <p14:creationId xmlns:p14="http://schemas.microsoft.com/office/powerpoint/2010/main" val="157899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solidFill>
                  <a:schemeClr val="accent4">
                    <a:lumMod val="40000"/>
                    <a:lumOff val="60000"/>
                  </a:schemeClr>
                </a:solidFill>
              </a:rPr>
              <a:t>Sedimentasyon</a:t>
            </a:r>
            <a:endParaRPr lang="ar-SY" dirty="0">
              <a:solidFill>
                <a:schemeClr val="accent4">
                  <a:lumMod val="40000"/>
                  <a:lumOff val="60000"/>
                </a:schemeClr>
              </a:solidFill>
            </a:endParaRPr>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chemeClr val="tx1"/>
                </a:solidFill>
              </a:rPr>
              <a:t>Bir akışkan içinde küçük parçacıklar halinde dağılmış (</a:t>
            </a:r>
            <a:r>
              <a:rPr lang="tr-TR" sz="2800" dirty="0">
                <a:solidFill>
                  <a:srgbClr val="FF0000"/>
                </a:solidFill>
              </a:rPr>
              <a:t>süspansiyon</a:t>
            </a:r>
            <a:r>
              <a:rPr lang="tr-TR" sz="2800" dirty="0">
                <a:solidFill>
                  <a:schemeClr val="tx1"/>
                </a:solidFill>
              </a:rPr>
              <a:t>) bulunan katı parçacıkların, </a:t>
            </a:r>
            <a:r>
              <a:rPr lang="tr-TR" sz="2800" dirty="0">
                <a:solidFill>
                  <a:srgbClr val="00B050"/>
                </a:solidFill>
              </a:rPr>
              <a:t>yer çekimi kuvvetinin </a:t>
            </a:r>
            <a:r>
              <a:rPr lang="tr-TR" sz="2800" dirty="0">
                <a:solidFill>
                  <a:schemeClr val="tx1"/>
                </a:solidFill>
              </a:rPr>
              <a:t>etkisiyle çökelerek ayrılması olayına sedimentasyon (</a:t>
            </a:r>
            <a:r>
              <a:rPr lang="tr-TR" sz="2800" dirty="0">
                <a:solidFill>
                  <a:srgbClr val="0070C0"/>
                </a:solidFill>
              </a:rPr>
              <a:t>çöktürme</a:t>
            </a:r>
            <a:r>
              <a:rPr lang="tr-TR" sz="2800" dirty="0">
                <a:solidFill>
                  <a:schemeClr val="tx1"/>
                </a:solidFill>
              </a:rPr>
              <a:t>) denir. </a:t>
            </a:r>
          </a:p>
          <a:p>
            <a:pPr marL="457200" indent="-457200" algn="l" rtl="0">
              <a:spcBef>
                <a:spcPts val="600"/>
              </a:spcBef>
              <a:spcAft>
                <a:spcPts val="0"/>
              </a:spcAft>
              <a:buFont typeface="Arial" panose="020B0604020202020204" pitchFamily="34" charset="0"/>
              <a:buChar char="•"/>
            </a:pPr>
            <a:r>
              <a:rPr lang="tr-TR" sz="2800" dirty="0">
                <a:solidFill>
                  <a:srgbClr val="FF0000"/>
                </a:solidFill>
              </a:rPr>
              <a:t>Sedimentasyon</a:t>
            </a:r>
            <a:r>
              <a:rPr lang="tr-TR" sz="2800" dirty="0">
                <a:solidFill>
                  <a:schemeClr val="tx1"/>
                </a:solidFill>
              </a:rPr>
              <a:t>, akışkan içinde </a:t>
            </a:r>
            <a:r>
              <a:rPr lang="tr-TR" sz="2800" dirty="0" err="1">
                <a:solidFill>
                  <a:schemeClr val="tx1"/>
                </a:solidFill>
              </a:rPr>
              <a:t>dispers</a:t>
            </a:r>
            <a:r>
              <a:rPr lang="tr-TR" sz="2800" dirty="0">
                <a:solidFill>
                  <a:schemeClr val="tx1"/>
                </a:solidFill>
              </a:rPr>
              <a:t> olmuş </a:t>
            </a:r>
            <a:r>
              <a:rPr lang="tr-TR" sz="2800" dirty="0">
                <a:solidFill>
                  <a:srgbClr val="0070C0"/>
                </a:solidFill>
              </a:rPr>
              <a:t>parçacıkların yoğunluğu </a:t>
            </a:r>
            <a:r>
              <a:rPr lang="tr-TR" sz="2800" dirty="0">
                <a:solidFill>
                  <a:schemeClr val="tx1"/>
                </a:solidFill>
              </a:rPr>
              <a:t>ile, </a:t>
            </a:r>
            <a:r>
              <a:rPr lang="tr-TR" sz="2800" dirty="0">
                <a:solidFill>
                  <a:srgbClr val="00B050"/>
                </a:solidFill>
              </a:rPr>
              <a:t>akışkanın yoğunluğu </a:t>
            </a:r>
            <a:r>
              <a:rPr lang="tr-TR" sz="2800" dirty="0">
                <a:solidFill>
                  <a:schemeClr val="tx1"/>
                </a:solidFill>
              </a:rPr>
              <a:t>arasındaki farka dayanmaktadır. </a:t>
            </a:r>
          </a:p>
        </p:txBody>
      </p:sp>
    </p:spTree>
    <p:extLst>
      <p:ext uri="{BB962C8B-B14F-4D97-AF65-F5344CB8AC3E}">
        <p14:creationId xmlns:p14="http://schemas.microsoft.com/office/powerpoint/2010/main" val="2173968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84899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 ilkeler ışığında bir parçacığın terminal hızı, parçacığa etki eden </a:t>
            </a:r>
            <a:r>
              <a:rPr lang="tr-TR" sz="2800" dirty="0">
                <a:solidFill>
                  <a:srgbClr val="00B050"/>
                </a:solidFill>
              </a:rPr>
              <a:t>yer çekimi kuvveti </a:t>
            </a:r>
            <a:r>
              <a:rPr lang="tr-TR" sz="2800" dirty="0">
                <a:solidFill>
                  <a:schemeClr val="tx1"/>
                </a:solidFill>
              </a:rPr>
              <a:t>(</a:t>
            </a:r>
            <a:r>
              <a:rPr lang="tr-TR" sz="2800" dirty="0" err="1">
                <a:solidFill>
                  <a:schemeClr val="tx1"/>
                </a:solidFill>
              </a:rPr>
              <a:t>F</a:t>
            </a:r>
            <a:r>
              <a:rPr lang="tr-TR" sz="2800" baseline="-25000" dirty="0" err="1">
                <a:solidFill>
                  <a:schemeClr val="tx1"/>
                </a:solidFill>
              </a:rPr>
              <a:t>g</a:t>
            </a:r>
            <a:r>
              <a:rPr lang="tr-TR" sz="2800" dirty="0">
                <a:solidFill>
                  <a:schemeClr val="tx1"/>
                </a:solidFill>
              </a:rPr>
              <a:t>) ile, yer çekimi kuvvetine karşı bir kuvvet olduğu öngörülen </a:t>
            </a:r>
            <a:r>
              <a:rPr lang="tr-TR" sz="2800" dirty="0">
                <a:solidFill>
                  <a:srgbClr val="0070C0"/>
                </a:solidFill>
              </a:rPr>
              <a:t>sürüklenme kuvveti </a:t>
            </a:r>
            <a:r>
              <a:rPr lang="tr-TR" sz="2800" dirty="0">
                <a:solidFill>
                  <a:schemeClr val="tx1"/>
                </a:solidFill>
              </a:rPr>
              <a:t>(</a:t>
            </a:r>
            <a:r>
              <a:rPr lang="tr-TR" sz="2800" dirty="0" err="1">
                <a:solidFill>
                  <a:schemeClr val="tx1"/>
                </a:solidFill>
              </a:rPr>
              <a:t>F</a:t>
            </a:r>
            <a:r>
              <a:rPr lang="tr-TR" sz="2800" baseline="-25000" dirty="0" err="1">
                <a:solidFill>
                  <a:schemeClr val="tx1"/>
                </a:solidFill>
              </a:rPr>
              <a:t>d</a:t>
            </a:r>
            <a:r>
              <a:rPr lang="tr-TR" sz="2800" dirty="0">
                <a:solidFill>
                  <a:schemeClr val="tx1"/>
                </a:solidFill>
              </a:rPr>
              <a:t>) dikkate alınarak belirlenebilir. </a:t>
            </a:r>
          </a:p>
        </p:txBody>
      </p:sp>
      <p:pic>
        <p:nvPicPr>
          <p:cNvPr id="4" name="Picture 2" descr="Image result for stokes law">
            <a:extLst>
              <a:ext uri="{FF2B5EF4-FFF2-40B4-BE49-F238E27FC236}">
                <a16:creationId xmlns:a16="http://schemas.microsoft.com/office/drawing/2014/main" id="{8469151E-EFA1-4C4B-83A8-8C5AAD99A5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8125" y="2228849"/>
            <a:ext cx="2302435" cy="3315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5651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rgbClr val="FF0000"/>
                    </a:solidFill>
                  </a:rPr>
                  <a:t>Sürüklenme kuvveti </a:t>
                </a:r>
                <a:r>
                  <a:rPr lang="tr-TR" sz="2800" dirty="0">
                    <a:solidFill>
                      <a:schemeClr val="tx1"/>
                    </a:solidFill>
                  </a:rPr>
                  <a:t>(</a:t>
                </a:r>
                <a:r>
                  <a:rPr lang="tr-TR" sz="2800" dirty="0" err="1">
                    <a:solidFill>
                      <a:schemeClr val="tx1"/>
                    </a:solidFill>
                  </a:rPr>
                  <a:t>F</a:t>
                </a:r>
                <a:r>
                  <a:rPr lang="tr-TR" sz="2800" baseline="-25000" dirty="0" err="1">
                    <a:solidFill>
                      <a:schemeClr val="tx1"/>
                    </a:solidFill>
                  </a:rPr>
                  <a:t>d</a:t>
                </a:r>
                <a:r>
                  <a:rPr lang="tr-TR" sz="2800" dirty="0">
                    <a:solidFill>
                      <a:schemeClr val="tx1"/>
                    </a:solidFill>
                  </a:rPr>
                  <a:t>), aşağıdaki eşitlikle tanımlanır. </a:t>
                </a:r>
              </a:p>
              <a:p>
                <a:pPr algn="l" rtl="0">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tr-TR" sz="2800" i="1">
                              <a:solidFill>
                                <a:schemeClr val="tx1"/>
                              </a:solidFill>
                              <a:latin typeface="Cambria Math" panose="02040503050406030204" pitchFamily="18" charset="0"/>
                            </a:rPr>
                          </m:ctrlPr>
                        </m:sSubPr>
                        <m:e>
                          <m:r>
                            <m:rPr>
                              <m:sty m:val="p"/>
                            </m:rPr>
                            <a:rPr lang="tr-TR" sz="2800">
                              <a:solidFill>
                                <a:schemeClr val="tx1"/>
                              </a:solidFill>
                              <a:latin typeface="Cambria Math" panose="02040503050406030204" pitchFamily="18" charset="0"/>
                            </a:rPr>
                            <m:t>F</m:t>
                          </m:r>
                        </m:e>
                        <m:sub>
                          <m:r>
                            <m:rPr>
                              <m:sty m:val="p"/>
                            </m:rPr>
                            <a:rPr lang="tr-TR" sz="2800">
                              <a:solidFill>
                                <a:schemeClr val="tx1"/>
                              </a:solidFill>
                              <a:latin typeface="Cambria Math" panose="02040503050406030204" pitchFamily="18" charset="0"/>
                            </a:rPr>
                            <m:t>d</m:t>
                          </m:r>
                        </m:sub>
                      </m:sSub>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3</m:t>
                      </m:r>
                      <m:r>
                        <a:rPr lang="tr-TR" sz="2800">
                          <a:solidFill>
                            <a:schemeClr val="tx1"/>
                          </a:solidFill>
                          <a:latin typeface="Cambria Math" panose="02040503050406030204" pitchFamily="18" charset="0"/>
                        </a:rPr>
                        <m:t>𝜋</m:t>
                      </m:r>
                      <m:r>
                        <m:rPr>
                          <m:sty m:val="p"/>
                        </m:rPr>
                        <a:rPr lang="tr-TR" sz="2800">
                          <a:solidFill>
                            <a:schemeClr val="tx1"/>
                          </a:solidFill>
                          <a:latin typeface="Cambria Math" panose="02040503050406030204" pitchFamily="18" charset="0"/>
                        </a:rPr>
                        <m:t>d</m:t>
                      </m:r>
                      <m:r>
                        <a:rPr lang="tr-TR" sz="2800">
                          <a:solidFill>
                            <a:schemeClr val="tx1"/>
                          </a:solidFill>
                          <a:latin typeface="Cambria Math" panose="02040503050406030204" pitchFamily="18" charset="0"/>
                        </a:rPr>
                        <m:t> </m:t>
                      </m:r>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𝑟</m:t>
                          </m:r>
                        </m:sub>
                      </m:sSub>
                      <m:r>
                        <a:rPr lang="tr-TR" sz="2800">
                          <a:solidFill>
                            <a:schemeClr val="tx1"/>
                          </a:solidFill>
                          <a:latin typeface="Cambria Math" panose="02040503050406030204" pitchFamily="18" charset="0"/>
                        </a:rPr>
                        <m:t> </m:t>
                      </m:r>
                      <m:r>
                        <a:rPr lang="tr-TR" sz="2800">
                          <a:solidFill>
                            <a:schemeClr val="tx1"/>
                          </a:solidFill>
                          <a:latin typeface="Cambria Math" panose="02040503050406030204" pitchFamily="18" charset="0"/>
                        </a:rPr>
                        <m:t>𝜇</m:t>
                      </m:r>
                    </m:oMath>
                  </m:oMathPara>
                </a14:m>
                <a:endParaRPr lang="tr-TR" sz="2800" dirty="0">
                  <a:solidFill>
                    <a:schemeClr val="tx1"/>
                  </a:solidFill>
                </a:endParaRPr>
              </a:p>
              <a:p>
                <a:pPr algn="l" rtl="0">
                  <a:spcBef>
                    <a:spcPts val="0"/>
                  </a:spcBef>
                  <a:spcAft>
                    <a:spcPts val="0"/>
                  </a:spcAft>
                </a:pPr>
                <a:r>
                  <a:rPr lang="tr-TR" sz="2800" dirty="0" err="1">
                    <a:solidFill>
                      <a:schemeClr val="tx1"/>
                    </a:solidFill>
                  </a:rPr>
                  <a:t>F</a:t>
                </a:r>
                <a:r>
                  <a:rPr lang="tr-TR" sz="2800" baseline="-25000" dirty="0" err="1">
                    <a:solidFill>
                      <a:schemeClr val="tx1"/>
                    </a:solidFill>
                  </a:rPr>
                  <a:t>d</a:t>
                </a:r>
                <a:r>
                  <a:rPr lang="tr-TR" sz="2800" dirty="0">
                    <a:solidFill>
                      <a:schemeClr val="tx1"/>
                    </a:solidFill>
                  </a:rPr>
                  <a:t> : Sürüklenme (</a:t>
                </a:r>
                <a:r>
                  <a:rPr lang="tr-TR" sz="2800" dirty="0" err="1">
                    <a:solidFill>
                      <a:schemeClr val="tx1"/>
                    </a:solidFill>
                  </a:rPr>
                  <a:t>drag</a:t>
                </a:r>
                <a:r>
                  <a:rPr lang="tr-TR" sz="2800" dirty="0">
                    <a:solidFill>
                      <a:schemeClr val="tx1"/>
                    </a:solidFill>
                  </a:rPr>
                  <a:t>) kuvveti, </a:t>
                </a:r>
              </a:p>
              <a:p>
                <a:pPr algn="l" rtl="0">
                  <a:spcBef>
                    <a:spcPts val="0"/>
                  </a:spcBef>
                  <a:spcAft>
                    <a:spcPts val="0"/>
                  </a:spcAft>
                </a:pPr>
                <a:r>
                  <a:rPr lang="tr-TR" sz="2800" dirty="0">
                    <a:solidFill>
                      <a:schemeClr val="tx1"/>
                    </a:solidFill>
                  </a:rPr>
                  <a:t>d : Küre şeklinde olduğu varsayılan parçacığın çapı , </a:t>
                </a:r>
              </a:p>
              <a:p>
                <a:pPr algn="l" rtl="0">
                  <a:spcBef>
                    <a:spcPts val="0"/>
                  </a:spcBef>
                  <a:spcAft>
                    <a:spcPts val="0"/>
                  </a:spcAft>
                </a:pPr>
                <a14:m>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𝑟</m:t>
                        </m:r>
                      </m:sub>
                    </m:sSub>
                  </m:oMath>
                </a14:m>
                <a:r>
                  <a:rPr lang="tr-TR" sz="2800" dirty="0">
                    <a:solidFill>
                      <a:schemeClr val="tx1"/>
                    </a:solidFill>
                  </a:rPr>
                  <a:t>: Akışkan ve parçacık arasında </a:t>
                </a:r>
                <a:r>
                  <a:rPr lang="tr-TR" sz="2800" dirty="0" err="1">
                    <a:solidFill>
                      <a:schemeClr val="tx1"/>
                    </a:solidFill>
                  </a:rPr>
                  <a:t>relatif</a:t>
                </a:r>
                <a:r>
                  <a:rPr lang="tr-TR" sz="2800" dirty="0">
                    <a:solidFill>
                      <a:schemeClr val="tx1"/>
                    </a:solidFill>
                  </a:rPr>
                  <a:t> hız, </a:t>
                </a:r>
              </a:p>
              <a:p>
                <a:pPr algn="l" rtl="0">
                  <a:spcBef>
                    <a:spcPts val="0"/>
                  </a:spcBef>
                  <a:spcAft>
                    <a:spcPts val="0"/>
                  </a:spcAft>
                </a:pPr>
                <a:r>
                  <a:rPr lang="tr-TR" sz="2800" dirty="0">
                    <a:solidFill>
                      <a:schemeClr val="tx1"/>
                    </a:solidFill>
                  </a:rPr>
                  <a:t>μ : Akışkanın viskozitesi. </a:t>
                </a:r>
              </a:p>
              <a:p>
                <a:pPr algn="l" rtl="0">
                  <a:spcBef>
                    <a:spcPts val="0"/>
                  </a:spcBef>
                  <a:spcAft>
                    <a:spcPts val="600"/>
                  </a:spcAft>
                </a:pPr>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243"/>
                </a:stretch>
              </a:blipFill>
            </p:spPr>
            <p:txBody>
              <a:bodyPr/>
              <a:lstStyle/>
              <a:p>
                <a:r>
                  <a:rPr lang="tr-TR">
                    <a:noFill/>
                  </a:rPr>
                  <a:t> </a:t>
                </a:r>
              </a:p>
            </p:txBody>
          </p:sp>
        </mc:Fallback>
      </mc:AlternateContent>
    </p:spTree>
    <p:extLst>
      <p:ext uri="{BB962C8B-B14F-4D97-AF65-F5344CB8AC3E}">
        <p14:creationId xmlns:p14="http://schemas.microsoft.com/office/powerpoint/2010/main" val="1183496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Diğer taraftan </a:t>
            </a:r>
            <a:r>
              <a:rPr lang="tr-TR" sz="2800" dirty="0">
                <a:solidFill>
                  <a:srgbClr val="0070C0"/>
                </a:solidFill>
              </a:rPr>
              <a:t>yer çekimi kuvveti </a:t>
            </a:r>
            <a:r>
              <a:rPr lang="tr-TR" sz="2800" dirty="0">
                <a:solidFill>
                  <a:schemeClr val="tx1"/>
                </a:solidFill>
              </a:rPr>
              <a:t>(</a:t>
            </a:r>
            <a:r>
              <a:rPr lang="tr-TR" sz="2800" dirty="0" err="1">
                <a:solidFill>
                  <a:schemeClr val="tx1"/>
                </a:solidFill>
              </a:rPr>
              <a:t>F</a:t>
            </a:r>
            <a:r>
              <a:rPr lang="tr-TR" sz="2800" baseline="-25000" dirty="0" err="1">
                <a:solidFill>
                  <a:schemeClr val="tx1"/>
                </a:solidFill>
              </a:rPr>
              <a:t>g</a:t>
            </a:r>
            <a:r>
              <a:rPr lang="tr-TR" sz="2800" dirty="0">
                <a:solidFill>
                  <a:schemeClr val="tx1"/>
                </a:solidFill>
              </a:rPr>
              <a:t>), </a:t>
            </a:r>
            <a:r>
              <a:rPr lang="tr-TR" sz="2800" dirty="0">
                <a:solidFill>
                  <a:srgbClr val="00B050"/>
                </a:solidFill>
              </a:rPr>
              <a:t>parçacık hacmi </a:t>
            </a:r>
            <a:r>
              <a:rPr lang="tr-TR" sz="2800" dirty="0">
                <a:solidFill>
                  <a:schemeClr val="tx1"/>
                </a:solidFill>
              </a:rPr>
              <a:t>ve parçacıkla akışkanın yoğunluk farkının fonksiyonu olup aşağıdaki eşitlikle tanımlanmaktadır. </a:t>
            </a:r>
          </a:p>
          <a:p>
            <a:pPr algn="l" rtl="0">
              <a:lnSpc>
                <a:spcPct val="100000"/>
              </a:lnSpc>
              <a:spcBef>
                <a:spcPts val="0"/>
              </a:spcBef>
              <a:spcAft>
                <a:spcPts val="0"/>
              </a:spcAft>
            </a:pPr>
            <a:endParaRPr lang="tr-TR" sz="2800" dirty="0">
              <a:solidFill>
                <a:schemeClr val="tx1"/>
              </a:solidFill>
            </a:endParaRPr>
          </a:p>
          <a:p>
            <a:pPr algn="l" rtl="0">
              <a:spcBef>
                <a:spcPts val="0"/>
              </a:spcBef>
              <a:spcAft>
                <a:spcPts val="600"/>
              </a:spcAft>
            </a:pPr>
            <a:endParaRPr lang="tr-TR" sz="2800" dirty="0">
              <a:solidFill>
                <a:schemeClr val="tx1"/>
              </a:solidFill>
            </a:endParaRPr>
          </a:p>
        </p:txBody>
      </p:sp>
      <mc:AlternateContent xmlns:mc="http://schemas.openxmlformats.org/markup-compatibility/2006" xmlns:a14="http://schemas.microsoft.com/office/drawing/2010/main">
        <mc:Choice Requires="a14">
          <p:sp>
            <p:nvSpPr>
              <p:cNvPr id="4" name="Dikdörtgen 3">
                <a:extLst>
                  <a:ext uri="{FF2B5EF4-FFF2-40B4-BE49-F238E27FC236}">
                    <a16:creationId xmlns:a16="http://schemas.microsoft.com/office/drawing/2014/main" id="{620BCE9E-A316-4031-885F-63E8DED0DD6A}"/>
                  </a:ext>
                </a:extLst>
              </p:cNvPr>
              <p:cNvSpPr/>
              <p:nvPr/>
            </p:nvSpPr>
            <p:spPr>
              <a:xfrm>
                <a:off x="1252410" y="3951890"/>
                <a:ext cx="4322594" cy="1137427"/>
              </a:xfrm>
              <a:prstGeom prst="rect">
                <a:avLst/>
              </a:prstGeom>
              <a:solidFill>
                <a:schemeClr val="accent2">
                  <a:lumMod val="20000"/>
                  <a:lumOff val="80000"/>
                </a:schemeClr>
              </a:solidFill>
            </p:spPr>
            <p:txBody>
              <a:bodyPr wrap="none">
                <a:spAutoFit/>
              </a:bodyPr>
              <a:lstStyle/>
              <a:p>
                <a:pPr>
                  <a:spcAft>
                    <a:spcPts val="600"/>
                  </a:spcAft>
                </a:pPr>
                <a14:m>
                  <m:oMathPara xmlns:m="http://schemas.openxmlformats.org/officeDocument/2006/math">
                    <m:oMathParaPr>
                      <m:jc m:val="center"/>
                    </m:oMathParaPr>
                    <m:oMath xmlns:m="http://schemas.openxmlformats.org/officeDocument/2006/math">
                      <m:sSub>
                        <m:sSubPr>
                          <m:ctrlPr>
                            <a:rPr lang="tr-TR" sz="2800" i="1">
                              <a:latin typeface="Cambria Math" panose="02040503050406030204" pitchFamily="18" charset="0"/>
                            </a:rPr>
                          </m:ctrlPr>
                        </m:sSubPr>
                        <m:e>
                          <m:r>
                            <m:rPr>
                              <m:sty m:val="p"/>
                            </m:rPr>
                            <a:rPr lang="tr-TR" sz="2800">
                              <a:latin typeface="Cambria Math" panose="02040503050406030204" pitchFamily="18" charset="0"/>
                            </a:rPr>
                            <m:t>F</m:t>
                          </m:r>
                        </m:e>
                        <m:sub>
                          <m:r>
                            <a:rPr lang="tr-TR" sz="2800">
                              <a:latin typeface="Cambria Math" panose="02040503050406030204" pitchFamily="18" charset="0"/>
                            </a:rPr>
                            <m:t>𝑔</m:t>
                          </m:r>
                        </m:sub>
                      </m:sSub>
                      <m:r>
                        <a:rPr lang="tr-TR" sz="2800">
                          <a:latin typeface="Cambria Math" panose="02040503050406030204" pitchFamily="18" charset="0"/>
                        </a:rPr>
                        <m:t>=</m:t>
                      </m:r>
                      <m:d>
                        <m:dPr>
                          <m:ctrlPr>
                            <a:rPr lang="tr-TR" sz="2800" i="1" smtClean="0">
                              <a:solidFill>
                                <a:srgbClr val="00B050"/>
                              </a:solidFill>
                              <a:latin typeface="Cambria Math" panose="02040503050406030204" pitchFamily="18" charset="0"/>
                            </a:rPr>
                          </m:ctrlPr>
                        </m:dPr>
                        <m:e>
                          <m:f>
                            <m:fPr>
                              <m:ctrlPr>
                                <a:rPr lang="tr-TR" sz="2800" i="1">
                                  <a:solidFill>
                                    <a:srgbClr val="00B050"/>
                                  </a:solidFill>
                                  <a:latin typeface="Cambria Math" panose="02040503050406030204" pitchFamily="18" charset="0"/>
                                </a:rPr>
                              </m:ctrlPr>
                            </m:fPr>
                            <m:num>
                              <m:r>
                                <a:rPr lang="tr-TR" sz="2800">
                                  <a:solidFill>
                                    <a:srgbClr val="00B050"/>
                                  </a:solidFill>
                                  <a:latin typeface="Cambria Math" panose="02040503050406030204" pitchFamily="18" charset="0"/>
                                </a:rPr>
                                <m:t>1</m:t>
                              </m:r>
                            </m:num>
                            <m:den>
                              <m:r>
                                <a:rPr lang="tr-TR" sz="2800">
                                  <a:solidFill>
                                    <a:srgbClr val="00B050"/>
                                  </a:solidFill>
                                  <a:latin typeface="Cambria Math" panose="02040503050406030204" pitchFamily="18" charset="0"/>
                                </a:rPr>
                                <m:t>6</m:t>
                              </m:r>
                            </m:den>
                          </m:f>
                        </m:e>
                      </m:d>
                      <m:r>
                        <a:rPr lang="tr-TR" sz="2800">
                          <a:solidFill>
                            <a:srgbClr val="00B050"/>
                          </a:solidFill>
                          <a:latin typeface="Cambria Math" panose="02040503050406030204" pitchFamily="18" charset="0"/>
                        </a:rPr>
                        <m:t>𝜋</m:t>
                      </m:r>
                      <m:r>
                        <a:rPr lang="tr-TR" sz="2800">
                          <a:solidFill>
                            <a:srgbClr val="00B050"/>
                          </a:solidFill>
                          <a:latin typeface="Cambria Math" panose="02040503050406030204" pitchFamily="18" charset="0"/>
                        </a:rPr>
                        <m:t> </m:t>
                      </m:r>
                      <m:sSup>
                        <m:sSupPr>
                          <m:ctrlPr>
                            <a:rPr lang="tr-TR" sz="2800" i="1">
                              <a:solidFill>
                                <a:srgbClr val="00B050"/>
                              </a:solidFill>
                              <a:latin typeface="Cambria Math" panose="02040503050406030204" pitchFamily="18" charset="0"/>
                            </a:rPr>
                          </m:ctrlPr>
                        </m:sSupPr>
                        <m:e>
                          <m:r>
                            <a:rPr lang="tr-TR" sz="2800">
                              <a:solidFill>
                                <a:srgbClr val="00B050"/>
                              </a:solidFill>
                              <a:latin typeface="Cambria Math" panose="02040503050406030204" pitchFamily="18" charset="0"/>
                            </a:rPr>
                            <m:t>𝑑</m:t>
                          </m:r>
                        </m:e>
                        <m:sup>
                          <m:r>
                            <a:rPr lang="tr-TR" sz="2800">
                              <a:solidFill>
                                <a:srgbClr val="00B050"/>
                              </a:solidFill>
                              <a:latin typeface="Cambria Math" panose="02040503050406030204" pitchFamily="18" charset="0"/>
                            </a:rPr>
                            <m:t>3</m:t>
                          </m:r>
                        </m:sup>
                      </m:sSup>
                      <m:r>
                        <a:rPr lang="tr-TR" sz="2800">
                          <a:latin typeface="Cambria Math" panose="02040503050406030204" pitchFamily="18" charset="0"/>
                        </a:rPr>
                        <m:t> (</m:t>
                      </m:r>
                      <m:sSub>
                        <m:sSubPr>
                          <m:ctrlPr>
                            <a:rPr lang="tr-TR" sz="2800" i="1">
                              <a:latin typeface="Cambria Math" panose="02040503050406030204" pitchFamily="18" charset="0"/>
                            </a:rPr>
                          </m:ctrlPr>
                        </m:sSubPr>
                        <m:e>
                          <m:r>
                            <a:rPr lang="tr-TR" sz="2800">
                              <a:latin typeface="Cambria Math" panose="02040503050406030204" pitchFamily="18" charset="0"/>
                            </a:rPr>
                            <m:t>𝜌</m:t>
                          </m:r>
                        </m:e>
                        <m:sub>
                          <m:r>
                            <a:rPr lang="tr-TR" sz="2800">
                              <a:latin typeface="Cambria Math" panose="02040503050406030204" pitchFamily="18" charset="0"/>
                            </a:rPr>
                            <m:t>𝑝</m:t>
                          </m:r>
                        </m:sub>
                      </m:sSub>
                      <m:r>
                        <a:rPr lang="tr-TR" sz="2800">
                          <a:latin typeface="Cambria Math" panose="02040503050406030204" pitchFamily="18" charset="0"/>
                        </a:rPr>
                        <m:t>−</m:t>
                      </m:r>
                      <m:sSub>
                        <m:sSubPr>
                          <m:ctrlPr>
                            <a:rPr lang="tr-TR" sz="2800" i="1">
                              <a:latin typeface="Cambria Math" panose="02040503050406030204" pitchFamily="18" charset="0"/>
                            </a:rPr>
                          </m:ctrlPr>
                        </m:sSubPr>
                        <m:e>
                          <m:r>
                            <a:rPr lang="tr-TR" sz="2800">
                              <a:latin typeface="Cambria Math" panose="02040503050406030204" pitchFamily="18" charset="0"/>
                            </a:rPr>
                            <m:t>𝜌</m:t>
                          </m:r>
                        </m:e>
                        <m:sub>
                          <m:r>
                            <a:rPr lang="tr-TR" sz="2800">
                              <a:latin typeface="Cambria Math" panose="02040503050406030204" pitchFamily="18" charset="0"/>
                            </a:rPr>
                            <m:t>𝑓</m:t>
                          </m:r>
                        </m:sub>
                      </m:sSub>
                      <m:r>
                        <a:rPr lang="tr-TR" sz="2800">
                          <a:latin typeface="Cambria Math" panose="02040503050406030204" pitchFamily="18" charset="0"/>
                        </a:rPr>
                        <m:t>) </m:t>
                      </m:r>
                      <m:r>
                        <a:rPr lang="tr-TR" sz="2800">
                          <a:latin typeface="Cambria Math" panose="02040503050406030204" pitchFamily="18" charset="0"/>
                        </a:rPr>
                        <m:t>𝑔</m:t>
                      </m:r>
                    </m:oMath>
                  </m:oMathPara>
                </a14:m>
                <a:endParaRPr lang="tr-TR" sz="2800" dirty="0"/>
              </a:p>
            </p:txBody>
          </p:sp>
        </mc:Choice>
        <mc:Fallback xmlns="">
          <p:sp>
            <p:nvSpPr>
              <p:cNvPr id="4" name="Dikdörtgen 3">
                <a:extLst>
                  <a:ext uri="{FF2B5EF4-FFF2-40B4-BE49-F238E27FC236}">
                    <a16:creationId xmlns:a16="http://schemas.microsoft.com/office/drawing/2014/main" id="{620BCE9E-A316-4031-885F-63E8DED0DD6A}"/>
                  </a:ext>
                </a:extLst>
              </p:cNvPr>
              <p:cNvSpPr>
                <a:spLocks noRot="1" noChangeAspect="1" noMove="1" noResize="1" noEditPoints="1" noAdjustHandles="1" noChangeArrowheads="1" noChangeShapeType="1" noTextEdit="1"/>
              </p:cNvSpPr>
              <p:nvPr/>
            </p:nvSpPr>
            <p:spPr>
              <a:xfrm>
                <a:off x="1252410" y="3951890"/>
                <a:ext cx="4322594" cy="1137427"/>
              </a:xfrm>
              <a:prstGeom prst="rect">
                <a:avLst/>
              </a:prstGeom>
              <a:blipFill>
                <a:blip r:embed="rId2"/>
                <a:stretch>
                  <a:fillRect/>
                </a:stretch>
              </a:blipFill>
            </p:spPr>
            <p:txBody>
              <a:bodyPr/>
              <a:lstStyle/>
              <a:p>
                <a:r>
                  <a:rPr lang="tr-TR">
                    <a:noFill/>
                  </a:rPr>
                  <a:t> </a:t>
                </a:r>
              </a:p>
            </p:txBody>
          </p:sp>
        </mc:Fallback>
      </mc:AlternateContent>
      <p:sp>
        <p:nvSpPr>
          <p:cNvPr id="5" name="Dikdörtgen 4">
            <a:extLst>
              <a:ext uri="{FF2B5EF4-FFF2-40B4-BE49-F238E27FC236}">
                <a16:creationId xmlns:a16="http://schemas.microsoft.com/office/drawing/2014/main" id="{DF83AD82-DDE1-40FE-92FC-D7DB03A4CC94}"/>
              </a:ext>
            </a:extLst>
          </p:cNvPr>
          <p:cNvSpPr/>
          <p:nvPr/>
        </p:nvSpPr>
        <p:spPr>
          <a:xfrm>
            <a:off x="5989213" y="3851360"/>
            <a:ext cx="4322594" cy="2246769"/>
          </a:xfrm>
          <a:prstGeom prst="rect">
            <a:avLst/>
          </a:prstGeom>
          <a:solidFill>
            <a:schemeClr val="bg2"/>
          </a:solidFill>
        </p:spPr>
        <p:txBody>
          <a:bodyPr wrap="square">
            <a:spAutoFit/>
          </a:bodyPr>
          <a:lstStyle/>
          <a:p>
            <a:r>
              <a:rPr lang="tr-TR" sz="2800" dirty="0" err="1"/>
              <a:t>F</a:t>
            </a:r>
            <a:r>
              <a:rPr lang="tr-TR" sz="2800" baseline="-25000" dirty="0" err="1"/>
              <a:t>g</a:t>
            </a:r>
            <a:r>
              <a:rPr lang="tr-TR" sz="2800" dirty="0"/>
              <a:t> : Yer çekimi kuvveti, </a:t>
            </a:r>
          </a:p>
          <a:p>
            <a:r>
              <a:rPr lang="tr-TR" sz="2800" dirty="0"/>
              <a:t>d : Parçacık çapı, </a:t>
            </a:r>
          </a:p>
          <a:p>
            <a:r>
              <a:rPr lang="tr-TR" sz="2800" dirty="0" err="1"/>
              <a:t>ρ</a:t>
            </a:r>
            <a:r>
              <a:rPr lang="tr-TR" sz="2800" baseline="-25000" dirty="0" err="1"/>
              <a:t>p</a:t>
            </a:r>
            <a:r>
              <a:rPr lang="tr-TR" sz="2800" dirty="0"/>
              <a:t> : Parçacığın yoğunluğu, </a:t>
            </a:r>
          </a:p>
          <a:p>
            <a:r>
              <a:rPr lang="tr-TR" sz="2800" dirty="0" err="1"/>
              <a:t>ρ</a:t>
            </a:r>
            <a:r>
              <a:rPr lang="tr-TR" sz="2800" baseline="-25000" dirty="0" err="1"/>
              <a:t>f</a:t>
            </a:r>
            <a:r>
              <a:rPr lang="tr-TR" sz="2800" dirty="0"/>
              <a:t> : Akışkanın yoğunluğu, </a:t>
            </a:r>
          </a:p>
          <a:p>
            <a:r>
              <a:rPr lang="tr-TR" sz="2800" dirty="0"/>
              <a:t>g : Yer çekimi ivmesi. </a:t>
            </a:r>
          </a:p>
        </p:txBody>
      </p:sp>
    </p:spTree>
    <p:extLst>
      <p:ext uri="{BB962C8B-B14F-4D97-AF65-F5344CB8AC3E}">
        <p14:creationId xmlns:p14="http://schemas.microsoft.com/office/powerpoint/2010/main" val="417354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Süspansiyondaki bir parçacık çökelirken, </a:t>
                </a:r>
                <a:r>
                  <a:rPr lang="tr-TR" sz="2800" dirty="0">
                    <a:solidFill>
                      <a:srgbClr val="00B050"/>
                    </a:solidFill>
                  </a:rPr>
                  <a:t>terminal hıza ulaşınca </a:t>
                </a:r>
                <a:r>
                  <a:rPr lang="tr-TR" sz="2800" dirty="0">
                    <a:solidFill>
                      <a:srgbClr val="0070C0"/>
                    </a:solidFill>
                  </a:rPr>
                  <a:t>eşitlikler birbirlerine eşitlenir</a:t>
                </a:r>
                <a:r>
                  <a:rPr lang="tr-TR" sz="2800" dirty="0">
                    <a:solidFill>
                      <a:schemeClr val="tx1"/>
                    </a:solidFill>
                  </a:rPr>
                  <a:t>.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Eşitlenmiş eşitlik </a:t>
                </a:r>
                <a14:m>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𝑟</m:t>
                        </m:r>
                      </m:sub>
                    </m:sSub>
                  </m:oMath>
                </a14:m>
                <a:r>
                  <a:rPr lang="tr-TR" sz="2800" dirty="0">
                    <a:solidFill>
                      <a:schemeClr val="tx1"/>
                    </a:solidFill>
                  </a:rPr>
                  <a:t> için çözülür ve artık </a:t>
                </a:r>
                <a14:m>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𝑟</m:t>
                        </m:r>
                      </m:sub>
                    </m:sSub>
                  </m:oMath>
                </a14:m>
                <a:r>
                  <a:rPr lang="tr-TR" sz="2800" dirty="0">
                    <a:solidFill>
                      <a:schemeClr val="tx1"/>
                    </a:solidFill>
                  </a:rPr>
                  <a:t> hızının, terminal hız (</a:t>
                </a:r>
                <a14:m>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𝑡</m:t>
                        </m:r>
                      </m:sub>
                    </m:sSub>
                  </m:oMath>
                </a14:m>
                <a:r>
                  <a:rPr lang="tr-TR" sz="2800" dirty="0">
                    <a:solidFill>
                      <a:schemeClr val="tx1"/>
                    </a:solidFill>
                  </a:rPr>
                  <a:t>) olduğu dikkate alınırsa aşağıdaki </a:t>
                </a:r>
                <a:r>
                  <a:rPr lang="tr-TR" sz="2800" dirty="0" err="1">
                    <a:solidFill>
                      <a:srgbClr val="FF0000"/>
                    </a:solidFill>
                  </a:rPr>
                  <a:t>Stokes</a:t>
                </a:r>
                <a:r>
                  <a:rPr lang="tr-TR" sz="2800" dirty="0">
                    <a:solidFill>
                      <a:srgbClr val="FF0000"/>
                    </a:solidFill>
                  </a:rPr>
                  <a:t> eşitliğine </a:t>
                </a:r>
                <a:r>
                  <a:rPr lang="tr-TR" sz="2800" dirty="0">
                    <a:solidFill>
                      <a:schemeClr val="tx1"/>
                    </a:solidFill>
                  </a:rPr>
                  <a:t>ulaşılır. </a:t>
                </a:r>
              </a:p>
              <a:p>
                <a:pPr algn="l" rtl="0">
                  <a:spcBef>
                    <a:spcPts val="0"/>
                  </a:spcBef>
                  <a:spcAft>
                    <a:spcPts val="600"/>
                  </a:spcAft>
                </a:pPr>
                <a14:m>
                  <m:oMathPara xmlns:m="http://schemas.openxmlformats.org/officeDocument/2006/math">
                    <m:oMathParaPr>
                      <m:jc m:val="center"/>
                    </m:oMathParaPr>
                    <m:oMath xmlns:m="http://schemas.openxmlformats.org/officeDocument/2006/math">
                      <m:sSub>
                        <m:sSubPr>
                          <m:ctrlPr>
                            <a:rPr lang="tr-TR" sz="2800" i="1" smtClean="0">
                              <a:solidFill>
                                <a:srgbClr val="FF0000"/>
                              </a:solidFill>
                              <a:latin typeface="Cambria Math" panose="02040503050406030204" pitchFamily="18" charset="0"/>
                            </a:rPr>
                          </m:ctrlPr>
                        </m:sSubPr>
                        <m:e>
                          <m:r>
                            <a:rPr lang="tr-TR" sz="2800">
                              <a:solidFill>
                                <a:srgbClr val="FF0000"/>
                              </a:solidFill>
                              <a:latin typeface="Cambria Math" panose="02040503050406030204" pitchFamily="18" charset="0"/>
                            </a:rPr>
                            <m:t>𝑣</m:t>
                          </m:r>
                        </m:e>
                        <m:sub>
                          <m:r>
                            <a:rPr lang="tr-TR" sz="2800">
                              <a:solidFill>
                                <a:srgbClr val="FF0000"/>
                              </a:solidFill>
                              <a:latin typeface="Cambria Math" panose="02040503050406030204" pitchFamily="18" charset="0"/>
                            </a:rPr>
                            <m:t>𝑡</m:t>
                          </m:r>
                        </m:sub>
                      </m:sSub>
                      <m:r>
                        <a:rPr lang="tr-TR" sz="2800">
                          <a:solidFill>
                            <a:srgbClr val="FF0000"/>
                          </a:solidFill>
                          <a:latin typeface="Cambria Math" panose="02040503050406030204" pitchFamily="18" charset="0"/>
                        </a:rPr>
                        <m:t>=</m:t>
                      </m:r>
                      <m:f>
                        <m:fPr>
                          <m:ctrlPr>
                            <a:rPr lang="tr-TR" sz="2800" i="1">
                              <a:solidFill>
                                <a:srgbClr val="FF0000"/>
                              </a:solidFill>
                              <a:latin typeface="Cambria Math" panose="02040503050406030204" pitchFamily="18" charset="0"/>
                            </a:rPr>
                          </m:ctrlPr>
                        </m:fPr>
                        <m:num>
                          <m:sSup>
                            <m:sSupPr>
                              <m:ctrlPr>
                                <a:rPr lang="tr-TR" sz="2800" i="1">
                                  <a:solidFill>
                                    <a:srgbClr val="FF0000"/>
                                  </a:solidFill>
                                  <a:latin typeface="Cambria Math" panose="02040503050406030204" pitchFamily="18" charset="0"/>
                                </a:rPr>
                              </m:ctrlPr>
                            </m:sSupPr>
                            <m:e>
                              <m:r>
                                <a:rPr lang="tr-TR" sz="2800">
                                  <a:solidFill>
                                    <a:srgbClr val="FF0000"/>
                                  </a:solidFill>
                                  <a:latin typeface="Cambria Math" panose="02040503050406030204" pitchFamily="18" charset="0"/>
                                </a:rPr>
                                <m:t>𝑑</m:t>
                              </m:r>
                            </m:e>
                            <m:sup>
                              <m:r>
                                <a:rPr lang="tr-TR" sz="2800">
                                  <a:solidFill>
                                    <a:srgbClr val="FF0000"/>
                                  </a:solidFill>
                                  <a:latin typeface="Cambria Math" panose="02040503050406030204" pitchFamily="18" charset="0"/>
                                </a:rPr>
                                <m:t>2</m:t>
                              </m:r>
                            </m:sup>
                          </m:sSup>
                          <m:d>
                            <m:dPr>
                              <m:ctrlPr>
                                <a:rPr lang="tr-TR" sz="2800" i="1">
                                  <a:solidFill>
                                    <a:srgbClr val="FF0000"/>
                                  </a:solidFill>
                                  <a:latin typeface="Cambria Math" panose="02040503050406030204" pitchFamily="18" charset="0"/>
                                </a:rPr>
                              </m:ctrlPr>
                            </m:dPr>
                            <m:e>
                              <m:sSub>
                                <m:sSubPr>
                                  <m:ctrlPr>
                                    <a:rPr lang="tr-TR" sz="2800" i="1">
                                      <a:solidFill>
                                        <a:srgbClr val="FF0000"/>
                                      </a:solidFill>
                                      <a:latin typeface="Cambria Math" panose="02040503050406030204" pitchFamily="18" charset="0"/>
                                    </a:rPr>
                                  </m:ctrlPr>
                                </m:sSubPr>
                                <m:e>
                                  <m:r>
                                    <a:rPr lang="tr-TR" sz="2800">
                                      <a:solidFill>
                                        <a:srgbClr val="FF0000"/>
                                      </a:solidFill>
                                      <a:latin typeface="Cambria Math" panose="02040503050406030204" pitchFamily="18" charset="0"/>
                                    </a:rPr>
                                    <m:t>𝜌</m:t>
                                  </m:r>
                                </m:e>
                                <m:sub>
                                  <m:r>
                                    <a:rPr lang="tr-TR" sz="2800">
                                      <a:solidFill>
                                        <a:srgbClr val="FF0000"/>
                                      </a:solidFill>
                                      <a:latin typeface="Cambria Math" panose="02040503050406030204" pitchFamily="18" charset="0"/>
                                    </a:rPr>
                                    <m:t>𝑝</m:t>
                                  </m:r>
                                </m:sub>
                              </m:sSub>
                              <m:r>
                                <a:rPr lang="tr-TR" sz="2800">
                                  <a:solidFill>
                                    <a:srgbClr val="FF0000"/>
                                  </a:solidFill>
                                  <a:latin typeface="Cambria Math" panose="02040503050406030204" pitchFamily="18" charset="0"/>
                                </a:rPr>
                                <m:t>−</m:t>
                              </m:r>
                              <m:sSub>
                                <m:sSubPr>
                                  <m:ctrlPr>
                                    <a:rPr lang="tr-TR" sz="2800" i="1">
                                      <a:solidFill>
                                        <a:srgbClr val="FF0000"/>
                                      </a:solidFill>
                                      <a:latin typeface="Cambria Math" panose="02040503050406030204" pitchFamily="18" charset="0"/>
                                    </a:rPr>
                                  </m:ctrlPr>
                                </m:sSubPr>
                                <m:e>
                                  <m:r>
                                    <a:rPr lang="tr-TR" sz="2800">
                                      <a:solidFill>
                                        <a:srgbClr val="FF0000"/>
                                      </a:solidFill>
                                      <a:latin typeface="Cambria Math" panose="02040503050406030204" pitchFamily="18" charset="0"/>
                                    </a:rPr>
                                    <m:t>𝜌</m:t>
                                  </m:r>
                                </m:e>
                                <m:sub>
                                  <m:r>
                                    <a:rPr lang="tr-TR" sz="2800" b="0" i="1" smtClean="0">
                                      <a:solidFill>
                                        <a:srgbClr val="FF0000"/>
                                      </a:solidFill>
                                      <a:latin typeface="Cambria Math" panose="02040503050406030204" pitchFamily="18" charset="0"/>
                                    </a:rPr>
                                    <m:t>𝑓</m:t>
                                  </m:r>
                                </m:sub>
                              </m:sSub>
                            </m:e>
                          </m:d>
                        </m:num>
                        <m:den>
                          <m:r>
                            <a:rPr lang="tr-TR" sz="2800">
                              <a:solidFill>
                                <a:srgbClr val="FF0000"/>
                              </a:solidFill>
                              <a:latin typeface="Cambria Math" panose="02040503050406030204" pitchFamily="18" charset="0"/>
                            </a:rPr>
                            <m:t>18</m:t>
                          </m:r>
                          <m:r>
                            <a:rPr lang="tr-TR" sz="2800">
                              <a:solidFill>
                                <a:srgbClr val="FF0000"/>
                              </a:solidFill>
                              <a:latin typeface="Cambria Math" panose="02040503050406030204" pitchFamily="18" charset="0"/>
                            </a:rPr>
                            <m:t>  </m:t>
                          </m:r>
                          <m:r>
                            <a:rPr lang="tr-TR" sz="2800">
                              <a:solidFill>
                                <a:srgbClr val="FF0000"/>
                              </a:solidFill>
                              <a:latin typeface="Cambria Math" panose="02040503050406030204" pitchFamily="18" charset="0"/>
                            </a:rPr>
                            <m:t>𝜇</m:t>
                          </m:r>
                        </m:den>
                      </m:f>
                      <m:r>
                        <a:rPr lang="tr-TR" sz="2800">
                          <a:solidFill>
                            <a:srgbClr val="FF0000"/>
                          </a:solidFill>
                          <a:latin typeface="Cambria Math" panose="02040503050406030204" pitchFamily="18" charset="0"/>
                        </a:rPr>
                        <m:t>𝑔</m:t>
                      </m:r>
                    </m:oMath>
                  </m:oMathPara>
                </a14:m>
                <a:endParaRPr lang="tr-TR" sz="2800" dirty="0">
                  <a:solidFill>
                    <a:srgbClr val="FF0000"/>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066" r="-829"/>
                </a:stretch>
              </a:blipFill>
            </p:spPr>
            <p:txBody>
              <a:bodyPr/>
              <a:lstStyle/>
              <a:p>
                <a:r>
                  <a:rPr lang="tr-TR">
                    <a:noFill/>
                  </a:rPr>
                  <a:t> </a:t>
                </a:r>
              </a:p>
            </p:txBody>
          </p:sp>
        </mc:Fallback>
      </mc:AlternateContent>
    </p:spTree>
    <p:extLst>
      <p:ext uri="{BB962C8B-B14F-4D97-AF65-F5344CB8AC3E}">
        <p14:creationId xmlns:p14="http://schemas.microsoft.com/office/powerpoint/2010/main" val="2611938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Görüldüğü gibi </a:t>
            </a:r>
            <a:r>
              <a:rPr lang="tr-TR" sz="2800" b="1" i="1" dirty="0" err="1">
                <a:solidFill>
                  <a:srgbClr val="0070C0"/>
                </a:solidFill>
              </a:rPr>
              <a:t>Stokes</a:t>
            </a:r>
            <a:r>
              <a:rPr lang="tr-TR" sz="2800" b="1" i="1" dirty="0">
                <a:solidFill>
                  <a:srgbClr val="0070C0"/>
                </a:solidFill>
              </a:rPr>
              <a:t> eşitliği</a:t>
            </a:r>
            <a:r>
              <a:rPr lang="tr-TR" sz="2800" dirty="0">
                <a:solidFill>
                  <a:schemeClr val="tx1"/>
                </a:solidFill>
              </a:rPr>
              <a:t>, </a:t>
            </a:r>
            <a:r>
              <a:rPr lang="tr-TR" sz="2800" dirty="0">
                <a:solidFill>
                  <a:srgbClr val="00B050"/>
                </a:solidFill>
              </a:rPr>
              <a:t>parçacıkların küresel şekilde </a:t>
            </a:r>
            <a:r>
              <a:rPr lang="tr-TR" sz="2800" dirty="0">
                <a:solidFill>
                  <a:schemeClr val="tx1"/>
                </a:solidFill>
              </a:rPr>
              <a:t>olduğunu temel almaktadır.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Eğer parçacıklar </a:t>
            </a:r>
            <a:r>
              <a:rPr lang="tr-TR" sz="2800" dirty="0">
                <a:solidFill>
                  <a:srgbClr val="FF0000"/>
                </a:solidFill>
              </a:rPr>
              <a:t>küresel şekilde değillerse</a:t>
            </a:r>
            <a:r>
              <a:rPr lang="tr-TR" sz="2800" dirty="0">
                <a:solidFill>
                  <a:schemeClr val="tx1"/>
                </a:solidFill>
              </a:rPr>
              <a:t>, genellikle benimsenen yöntemi eşitliğe parçacıkların geometrik şeklini yansıtan </a:t>
            </a:r>
            <a:r>
              <a:rPr lang="tr-TR" sz="2800" dirty="0">
                <a:solidFill>
                  <a:srgbClr val="0070C0"/>
                </a:solidFill>
              </a:rPr>
              <a:t>bir faktörün eklenmesidir</a:t>
            </a:r>
            <a:r>
              <a:rPr lang="tr-TR" sz="2800" dirty="0">
                <a:solidFill>
                  <a:schemeClr val="tx1"/>
                </a:solidFill>
              </a:rPr>
              <a:t>. </a:t>
            </a:r>
          </a:p>
        </p:txBody>
      </p:sp>
    </p:spTree>
    <p:extLst>
      <p:ext uri="{BB962C8B-B14F-4D97-AF65-F5344CB8AC3E}">
        <p14:creationId xmlns:p14="http://schemas.microsoft.com/office/powerpoint/2010/main" val="2106092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err="1">
                <a:solidFill>
                  <a:schemeClr val="tx1"/>
                </a:solidFill>
              </a:rPr>
              <a:t>Stokes</a:t>
            </a:r>
            <a:r>
              <a:rPr lang="tr-TR" sz="2800" dirty="0">
                <a:solidFill>
                  <a:schemeClr val="tx1"/>
                </a:solidFill>
              </a:rPr>
              <a:t> yasasının ortaya koyduğu ilkelere göre, </a:t>
            </a:r>
            <a:r>
              <a:rPr lang="tr-TR" sz="2800" dirty="0">
                <a:solidFill>
                  <a:srgbClr val="FF0000"/>
                </a:solidFill>
              </a:rPr>
              <a:t>parçacık çapı ne kadar küçükse </a:t>
            </a:r>
            <a:r>
              <a:rPr lang="tr-TR" sz="2800" dirty="0">
                <a:solidFill>
                  <a:schemeClr val="tx1"/>
                </a:solidFill>
              </a:rPr>
              <a:t>ve her </a:t>
            </a:r>
            <a:r>
              <a:rPr lang="tr-TR" sz="2800" dirty="0">
                <a:solidFill>
                  <a:srgbClr val="00B050"/>
                </a:solidFill>
              </a:rPr>
              <a:t>iki fazın yoğunlukları birbirine ne kadar yakınsa </a:t>
            </a:r>
            <a:r>
              <a:rPr lang="tr-TR" sz="2800" dirty="0">
                <a:solidFill>
                  <a:schemeClr val="tx1"/>
                </a:solidFill>
              </a:rPr>
              <a:t>(yoğunluk farkı ne kadar düşükse), nihayet </a:t>
            </a:r>
            <a:r>
              <a:rPr lang="tr-TR" sz="2800" dirty="0">
                <a:solidFill>
                  <a:srgbClr val="0070C0"/>
                </a:solidFill>
              </a:rPr>
              <a:t>sürekli fazın </a:t>
            </a:r>
            <a:r>
              <a:rPr lang="tr-TR" sz="2800" dirty="0">
                <a:solidFill>
                  <a:schemeClr val="tx1"/>
                </a:solidFill>
              </a:rPr>
              <a:t>(akışkanın) </a:t>
            </a:r>
            <a:r>
              <a:rPr lang="tr-TR" sz="2800" dirty="0">
                <a:solidFill>
                  <a:srgbClr val="0070C0"/>
                </a:solidFill>
              </a:rPr>
              <a:t>viskozitesi ne kadar yüksekse</a:t>
            </a:r>
            <a:r>
              <a:rPr lang="tr-TR" sz="2800" dirty="0">
                <a:solidFill>
                  <a:schemeClr val="tx1"/>
                </a:solidFill>
              </a:rPr>
              <a:t>, parçacıkların </a:t>
            </a:r>
            <a:r>
              <a:rPr lang="tr-TR" sz="2800" dirty="0">
                <a:solidFill>
                  <a:srgbClr val="7030A0"/>
                </a:solidFill>
              </a:rPr>
              <a:t>ayrılma</a:t>
            </a:r>
            <a:r>
              <a:rPr lang="tr-TR" sz="2800" dirty="0">
                <a:solidFill>
                  <a:schemeClr val="tx1"/>
                </a:solidFill>
              </a:rPr>
              <a:t> (çökelme) </a:t>
            </a:r>
            <a:r>
              <a:rPr lang="tr-TR" sz="2800" dirty="0">
                <a:solidFill>
                  <a:srgbClr val="7030A0"/>
                </a:solidFill>
              </a:rPr>
              <a:t>hızı da o kadar yavaştır</a:t>
            </a:r>
            <a:r>
              <a:rPr lang="tr-TR" sz="2800" dirty="0">
                <a:solidFill>
                  <a:schemeClr val="tx1"/>
                </a:solidFill>
              </a:rPr>
              <a:t>. </a:t>
            </a:r>
          </a:p>
        </p:txBody>
      </p:sp>
      <mc:AlternateContent xmlns:mc="http://schemas.openxmlformats.org/markup-compatibility/2006" xmlns:a14="http://schemas.microsoft.com/office/drawing/2010/main">
        <mc:Choice Requires="a14">
          <p:sp>
            <p:nvSpPr>
              <p:cNvPr id="4" name="Dikdörtgen 3">
                <a:extLst>
                  <a:ext uri="{FF2B5EF4-FFF2-40B4-BE49-F238E27FC236}">
                    <a16:creationId xmlns:a16="http://schemas.microsoft.com/office/drawing/2014/main" id="{D023FE4A-9383-4E60-A88F-8737FF4A58B9}"/>
                  </a:ext>
                </a:extLst>
              </p:cNvPr>
              <p:cNvSpPr/>
              <p:nvPr/>
            </p:nvSpPr>
            <p:spPr>
              <a:xfrm>
                <a:off x="6470386" y="4488744"/>
                <a:ext cx="4987904" cy="1688219"/>
              </a:xfrm>
              <a:prstGeom prst="rect">
                <a:avLst/>
              </a:prstGeom>
              <a:solidFill>
                <a:schemeClr val="bg1">
                  <a:lumMod val="95000"/>
                </a:schemeClr>
              </a:solidFill>
            </p:spPr>
            <p:txBody>
              <a:bodyPr wrap="none">
                <a:spAutoFit/>
              </a:bodyPr>
              <a:lstStyle/>
              <a:p>
                <a:pPr>
                  <a:spcAft>
                    <a:spcPts val="600"/>
                  </a:spcAft>
                </a:pPr>
                <a14:m>
                  <m:oMathPara xmlns:m="http://schemas.openxmlformats.org/officeDocument/2006/math">
                    <m:oMathParaPr>
                      <m:jc m:val="center"/>
                    </m:oMathParaPr>
                    <m:oMath xmlns:m="http://schemas.openxmlformats.org/officeDocument/2006/math">
                      <m:sSub>
                        <m:sSubPr>
                          <m:ctrlPr>
                            <a:rPr lang="tr-TR" sz="4400" i="1">
                              <a:solidFill>
                                <a:srgbClr val="FF0000"/>
                              </a:solidFill>
                              <a:latin typeface="Cambria Math" panose="02040503050406030204" pitchFamily="18" charset="0"/>
                            </a:rPr>
                          </m:ctrlPr>
                        </m:sSubPr>
                        <m:e>
                          <m:r>
                            <a:rPr lang="tr-TR" sz="4400">
                              <a:solidFill>
                                <a:srgbClr val="FF0000"/>
                              </a:solidFill>
                              <a:latin typeface="Cambria Math" panose="02040503050406030204" pitchFamily="18" charset="0"/>
                            </a:rPr>
                            <m:t>𝑣</m:t>
                          </m:r>
                        </m:e>
                        <m:sub>
                          <m:r>
                            <a:rPr lang="tr-TR" sz="4400">
                              <a:solidFill>
                                <a:srgbClr val="FF0000"/>
                              </a:solidFill>
                              <a:latin typeface="Cambria Math" panose="02040503050406030204" pitchFamily="18" charset="0"/>
                            </a:rPr>
                            <m:t>𝑡</m:t>
                          </m:r>
                        </m:sub>
                      </m:sSub>
                      <m:r>
                        <a:rPr lang="tr-TR" sz="4400">
                          <a:solidFill>
                            <a:srgbClr val="FF0000"/>
                          </a:solidFill>
                          <a:latin typeface="Cambria Math" panose="02040503050406030204" pitchFamily="18" charset="0"/>
                        </a:rPr>
                        <m:t>=</m:t>
                      </m:r>
                      <m:f>
                        <m:fPr>
                          <m:ctrlPr>
                            <a:rPr lang="tr-TR" sz="4400" i="1">
                              <a:solidFill>
                                <a:srgbClr val="FF0000"/>
                              </a:solidFill>
                              <a:latin typeface="Cambria Math" panose="02040503050406030204" pitchFamily="18" charset="0"/>
                            </a:rPr>
                          </m:ctrlPr>
                        </m:fPr>
                        <m:num>
                          <m:sSup>
                            <m:sSupPr>
                              <m:ctrlPr>
                                <a:rPr lang="tr-TR" sz="4400" i="1">
                                  <a:solidFill>
                                    <a:srgbClr val="FF0000"/>
                                  </a:solidFill>
                                  <a:latin typeface="Cambria Math" panose="02040503050406030204" pitchFamily="18" charset="0"/>
                                </a:rPr>
                              </m:ctrlPr>
                            </m:sSupPr>
                            <m:e>
                              <m:r>
                                <a:rPr lang="tr-TR" sz="4400">
                                  <a:solidFill>
                                    <a:srgbClr val="FF0000"/>
                                  </a:solidFill>
                                  <a:latin typeface="Cambria Math" panose="02040503050406030204" pitchFamily="18" charset="0"/>
                                </a:rPr>
                                <m:t>𝑑</m:t>
                              </m:r>
                            </m:e>
                            <m:sup>
                              <m:r>
                                <a:rPr lang="tr-TR" sz="4400">
                                  <a:solidFill>
                                    <a:srgbClr val="FF0000"/>
                                  </a:solidFill>
                                  <a:latin typeface="Cambria Math" panose="02040503050406030204" pitchFamily="18" charset="0"/>
                                </a:rPr>
                                <m:t>2</m:t>
                              </m:r>
                            </m:sup>
                          </m:sSup>
                          <m:d>
                            <m:dPr>
                              <m:ctrlPr>
                                <a:rPr lang="tr-TR" sz="4400" i="1">
                                  <a:solidFill>
                                    <a:srgbClr val="FF0000"/>
                                  </a:solidFill>
                                  <a:latin typeface="Cambria Math" panose="02040503050406030204" pitchFamily="18" charset="0"/>
                                </a:rPr>
                              </m:ctrlPr>
                            </m:dPr>
                            <m:e>
                              <m:sSub>
                                <m:sSubPr>
                                  <m:ctrlPr>
                                    <a:rPr lang="tr-TR" sz="4400" i="1">
                                      <a:solidFill>
                                        <a:srgbClr val="FF0000"/>
                                      </a:solidFill>
                                      <a:latin typeface="Cambria Math" panose="02040503050406030204" pitchFamily="18" charset="0"/>
                                    </a:rPr>
                                  </m:ctrlPr>
                                </m:sSubPr>
                                <m:e>
                                  <m:r>
                                    <a:rPr lang="tr-TR" sz="4400">
                                      <a:solidFill>
                                        <a:srgbClr val="FF0000"/>
                                      </a:solidFill>
                                      <a:latin typeface="Cambria Math" panose="02040503050406030204" pitchFamily="18" charset="0"/>
                                    </a:rPr>
                                    <m:t>𝜌</m:t>
                                  </m:r>
                                </m:e>
                                <m:sub>
                                  <m:r>
                                    <a:rPr lang="tr-TR" sz="4400">
                                      <a:solidFill>
                                        <a:srgbClr val="FF0000"/>
                                      </a:solidFill>
                                      <a:latin typeface="Cambria Math" panose="02040503050406030204" pitchFamily="18" charset="0"/>
                                    </a:rPr>
                                    <m:t>𝑝</m:t>
                                  </m:r>
                                </m:sub>
                              </m:sSub>
                              <m:r>
                                <a:rPr lang="tr-TR" sz="4400">
                                  <a:solidFill>
                                    <a:srgbClr val="FF0000"/>
                                  </a:solidFill>
                                  <a:latin typeface="Cambria Math" panose="02040503050406030204" pitchFamily="18" charset="0"/>
                                </a:rPr>
                                <m:t>−</m:t>
                              </m:r>
                              <m:sSub>
                                <m:sSubPr>
                                  <m:ctrlPr>
                                    <a:rPr lang="tr-TR" sz="4400" i="1">
                                      <a:solidFill>
                                        <a:srgbClr val="FF0000"/>
                                      </a:solidFill>
                                      <a:latin typeface="Cambria Math" panose="02040503050406030204" pitchFamily="18" charset="0"/>
                                    </a:rPr>
                                  </m:ctrlPr>
                                </m:sSubPr>
                                <m:e>
                                  <m:r>
                                    <a:rPr lang="tr-TR" sz="4400">
                                      <a:solidFill>
                                        <a:srgbClr val="FF0000"/>
                                      </a:solidFill>
                                      <a:latin typeface="Cambria Math" panose="02040503050406030204" pitchFamily="18" charset="0"/>
                                    </a:rPr>
                                    <m:t>𝜌</m:t>
                                  </m:r>
                                </m:e>
                                <m:sub>
                                  <m:r>
                                    <a:rPr lang="tr-TR" sz="4400" i="1">
                                      <a:solidFill>
                                        <a:srgbClr val="FF0000"/>
                                      </a:solidFill>
                                      <a:latin typeface="Cambria Math" panose="02040503050406030204" pitchFamily="18" charset="0"/>
                                    </a:rPr>
                                    <m:t>𝑓</m:t>
                                  </m:r>
                                </m:sub>
                              </m:sSub>
                            </m:e>
                          </m:d>
                        </m:num>
                        <m:den>
                          <m:r>
                            <a:rPr lang="tr-TR" sz="4400">
                              <a:solidFill>
                                <a:srgbClr val="FF0000"/>
                              </a:solidFill>
                              <a:latin typeface="Cambria Math" panose="02040503050406030204" pitchFamily="18" charset="0"/>
                            </a:rPr>
                            <m:t>18</m:t>
                          </m:r>
                          <m:r>
                            <a:rPr lang="tr-TR" sz="4400">
                              <a:solidFill>
                                <a:srgbClr val="FF0000"/>
                              </a:solidFill>
                              <a:latin typeface="Cambria Math" panose="02040503050406030204" pitchFamily="18" charset="0"/>
                            </a:rPr>
                            <m:t>  </m:t>
                          </m:r>
                          <m:r>
                            <a:rPr lang="tr-TR" sz="4400">
                              <a:solidFill>
                                <a:srgbClr val="FF0000"/>
                              </a:solidFill>
                              <a:latin typeface="Cambria Math" panose="02040503050406030204" pitchFamily="18" charset="0"/>
                            </a:rPr>
                            <m:t>𝜇</m:t>
                          </m:r>
                        </m:den>
                      </m:f>
                      <m:r>
                        <a:rPr lang="tr-TR" sz="4400">
                          <a:solidFill>
                            <a:srgbClr val="FF0000"/>
                          </a:solidFill>
                          <a:latin typeface="Cambria Math" panose="02040503050406030204" pitchFamily="18" charset="0"/>
                        </a:rPr>
                        <m:t>𝑔</m:t>
                      </m:r>
                    </m:oMath>
                  </m:oMathPara>
                </a14:m>
                <a:endParaRPr lang="tr-TR" sz="4400" dirty="0">
                  <a:solidFill>
                    <a:srgbClr val="FF0000"/>
                  </a:solidFill>
                </a:endParaRPr>
              </a:p>
            </p:txBody>
          </p:sp>
        </mc:Choice>
        <mc:Fallback xmlns="">
          <p:sp>
            <p:nvSpPr>
              <p:cNvPr id="4" name="Dikdörtgen 3">
                <a:extLst>
                  <a:ext uri="{FF2B5EF4-FFF2-40B4-BE49-F238E27FC236}">
                    <a16:creationId xmlns:a16="http://schemas.microsoft.com/office/drawing/2014/main" id="{D023FE4A-9383-4E60-A88F-8737FF4A58B9}"/>
                  </a:ext>
                </a:extLst>
              </p:cNvPr>
              <p:cNvSpPr>
                <a:spLocks noRot="1" noChangeAspect="1" noMove="1" noResize="1" noEditPoints="1" noAdjustHandles="1" noChangeArrowheads="1" noChangeShapeType="1" noTextEdit="1"/>
              </p:cNvSpPr>
              <p:nvPr/>
            </p:nvSpPr>
            <p:spPr>
              <a:xfrm>
                <a:off x="6470386" y="4488744"/>
                <a:ext cx="4987904" cy="1688219"/>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6651555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err="1">
                <a:solidFill>
                  <a:srgbClr val="FF0000"/>
                </a:solidFill>
              </a:rPr>
              <a:t>Stokes</a:t>
            </a:r>
            <a:r>
              <a:rPr lang="tr-TR" sz="2800" dirty="0">
                <a:solidFill>
                  <a:srgbClr val="FF0000"/>
                </a:solidFill>
              </a:rPr>
              <a:t> yasasının uygulanabilmesi</a:t>
            </a:r>
            <a:r>
              <a:rPr lang="tr-TR" sz="2800" dirty="0">
                <a:solidFill>
                  <a:schemeClr val="tx1"/>
                </a:solidFill>
              </a:rPr>
              <a:t>, bazı koşullara bağlıdır. </a:t>
            </a:r>
          </a:p>
          <a:p>
            <a:pPr marL="514350" indent="-514350" algn="l" rtl="0">
              <a:spcBef>
                <a:spcPts val="0"/>
              </a:spcBef>
              <a:spcAft>
                <a:spcPts val="600"/>
              </a:spcAft>
              <a:buFont typeface="+mj-lt"/>
              <a:buAutoNum type="arabicPeriod"/>
            </a:pPr>
            <a:r>
              <a:rPr lang="tr-TR" sz="2800" dirty="0">
                <a:solidFill>
                  <a:schemeClr val="tx1"/>
                </a:solidFill>
              </a:rPr>
              <a:t>Örneğin yukarıda da değinildiği gibi süspansiyon yapmış </a:t>
            </a:r>
            <a:r>
              <a:rPr lang="tr-TR" sz="2800" dirty="0">
                <a:solidFill>
                  <a:srgbClr val="0070C0"/>
                </a:solidFill>
              </a:rPr>
              <a:t>parçacıkların küre şeklinde </a:t>
            </a:r>
            <a:r>
              <a:rPr lang="tr-TR" sz="2800" dirty="0">
                <a:solidFill>
                  <a:schemeClr val="tx1"/>
                </a:solidFill>
              </a:rPr>
              <a:t>olması gerekmektedir. </a:t>
            </a:r>
          </a:p>
          <a:p>
            <a:pPr marL="514350" indent="-514350" algn="l" rtl="0">
              <a:spcBef>
                <a:spcPts val="0"/>
              </a:spcBef>
              <a:spcAft>
                <a:spcPts val="600"/>
              </a:spcAft>
              <a:buFont typeface="+mj-lt"/>
              <a:buAutoNum type="arabicPeriod"/>
            </a:pPr>
            <a:r>
              <a:rPr lang="tr-TR" sz="2800" dirty="0">
                <a:solidFill>
                  <a:schemeClr val="tx1"/>
                </a:solidFill>
              </a:rPr>
              <a:t>Ayrıca yasa, akışkanın </a:t>
            </a:r>
            <a:r>
              <a:rPr lang="tr-TR" sz="2800" dirty="0">
                <a:solidFill>
                  <a:srgbClr val="0070C0"/>
                </a:solidFill>
              </a:rPr>
              <a:t>düzgün akış </a:t>
            </a:r>
            <a:r>
              <a:rPr lang="tr-TR" sz="2800" dirty="0">
                <a:solidFill>
                  <a:schemeClr val="tx1"/>
                </a:solidFill>
              </a:rPr>
              <a:t>(</a:t>
            </a:r>
            <a:r>
              <a:rPr lang="en-US" sz="2800" dirty="0">
                <a:solidFill>
                  <a:schemeClr val="tx1"/>
                </a:solidFill>
              </a:rPr>
              <a:t>laminar flow</a:t>
            </a:r>
            <a:r>
              <a:rPr lang="tr-TR" sz="2800" dirty="0">
                <a:solidFill>
                  <a:schemeClr val="tx1"/>
                </a:solidFill>
              </a:rPr>
              <a:t>) tipinde bir akış gösterdiği zaman geçerli olup, </a:t>
            </a:r>
            <a:r>
              <a:rPr lang="tr-TR" sz="2800" dirty="0" err="1">
                <a:solidFill>
                  <a:srgbClr val="00B050"/>
                </a:solidFill>
              </a:rPr>
              <a:t>Reynolds</a:t>
            </a:r>
            <a:r>
              <a:rPr lang="tr-TR" sz="2800" dirty="0">
                <a:solidFill>
                  <a:srgbClr val="00B050"/>
                </a:solidFill>
              </a:rPr>
              <a:t> sayısının ≤ 2 </a:t>
            </a:r>
            <a:r>
              <a:rPr lang="tr-TR" sz="2800" dirty="0">
                <a:solidFill>
                  <a:schemeClr val="tx1"/>
                </a:solidFill>
              </a:rPr>
              <a:t>düzeyinde olması gerekmektedir. </a:t>
            </a:r>
          </a:p>
        </p:txBody>
      </p:sp>
    </p:spTree>
    <p:extLst>
      <p:ext uri="{BB962C8B-B14F-4D97-AF65-F5344CB8AC3E}">
        <p14:creationId xmlns:p14="http://schemas.microsoft.com/office/powerpoint/2010/main" val="4116580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514350" indent="-514350" algn="l" rtl="0">
              <a:spcBef>
                <a:spcPts val="0"/>
              </a:spcBef>
              <a:spcAft>
                <a:spcPts val="600"/>
              </a:spcAft>
              <a:buFont typeface="+mj-lt"/>
              <a:buAutoNum type="arabicPeriod" startAt="3"/>
            </a:pPr>
            <a:r>
              <a:rPr lang="tr-TR" sz="2800" dirty="0">
                <a:solidFill>
                  <a:schemeClr val="tx1"/>
                </a:solidFill>
              </a:rPr>
              <a:t>Diğer taraftan </a:t>
            </a:r>
            <a:r>
              <a:rPr lang="tr-TR" sz="2800" dirty="0" err="1">
                <a:solidFill>
                  <a:schemeClr val="tx1"/>
                </a:solidFill>
              </a:rPr>
              <a:t>Stokes</a:t>
            </a:r>
            <a:r>
              <a:rPr lang="tr-TR" sz="2800" dirty="0">
                <a:solidFill>
                  <a:schemeClr val="tx1"/>
                </a:solidFill>
              </a:rPr>
              <a:t> yasası, </a:t>
            </a:r>
            <a:r>
              <a:rPr lang="tr-TR" sz="2800" dirty="0">
                <a:solidFill>
                  <a:srgbClr val="00B050"/>
                </a:solidFill>
              </a:rPr>
              <a:t>çökelmenin serbest </a:t>
            </a:r>
            <a:r>
              <a:rPr lang="tr-TR" sz="2800" dirty="0">
                <a:solidFill>
                  <a:schemeClr val="tx1"/>
                </a:solidFill>
              </a:rPr>
              <a:t>olarak gerçekleştiği durumlarda yani; bir parçacığın hareketinin </a:t>
            </a:r>
            <a:r>
              <a:rPr lang="tr-TR" sz="2800" dirty="0">
                <a:solidFill>
                  <a:srgbClr val="0070C0"/>
                </a:solidFill>
              </a:rPr>
              <a:t>diğer parçacıklar tarafından etkilenmediği </a:t>
            </a:r>
            <a:r>
              <a:rPr lang="tr-TR" sz="2800" dirty="0">
                <a:solidFill>
                  <a:schemeClr val="tx1"/>
                </a:solidFill>
              </a:rPr>
              <a:t>koşullarda geçerlidir.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Bunun gibi </a:t>
            </a:r>
            <a:r>
              <a:rPr lang="tr-TR" sz="2800" dirty="0" err="1">
                <a:solidFill>
                  <a:schemeClr val="tx1"/>
                </a:solidFill>
              </a:rPr>
              <a:t>Stokes</a:t>
            </a:r>
            <a:r>
              <a:rPr lang="tr-TR" sz="2800" dirty="0">
                <a:solidFill>
                  <a:schemeClr val="tx1"/>
                </a:solidFill>
              </a:rPr>
              <a:t> yasası, </a:t>
            </a:r>
            <a:r>
              <a:rPr lang="tr-TR" sz="2800" dirty="0">
                <a:solidFill>
                  <a:srgbClr val="FF0000"/>
                </a:solidFill>
              </a:rPr>
              <a:t>parçacıkların çok yoğun olmadığı </a:t>
            </a:r>
            <a:r>
              <a:rPr lang="tr-TR" sz="2800" dirty="0">
                <a:solidFill>
                  <a:schemeClr val="tx1"/>
                </a:solidFill>
              </a:rPr>
              <a:t>süspansiyonlarda geçerlidir. </a:t>
            </a:r>
          </a:p>
        </p:txBody>
      </p:sp>
    </p:spTree>
    <p:extLst>
      <p:ext uri="{BB962C8B-B14F-4D97-AF65-F5344CB8AC3E}">
        <p14:creationId xmlns:p14="http://schemas.microsoft.com/office/powerpoint/2010/main" val="3715629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Akışkan içinde çok sayıda parçacık bulunmak durumlarda komşu </a:t>
            </a:r>
            <a:r>
              <a:rPr lang="tr-TR" sz="2800" dirty="0">
                <a:solidFill>
                  <a:srgbClr val="D24726"/>
                </a:solidFill>
              </a:rPr>
              <a:t>parçacıklar birbirlerinin hareketini etkilemektedirler</a:t>
            </a:r>
            <a:r>
              <a:rPr lang="tr-TR" sz="2800" dirty="0">
                <a:solidFill>
                  <a:schemeClr val="tx1"/>
                </a:solidFill>
              </a:rPr>
              <a:t>. </a:t>
            </a:r>
          </a:p>
          <a:p>
            <a:pPr marL="263525" indent="-263525" algn="l" rtl="0">
              <a:spcBef>
                <a:spcPts val="0"/>
              </a:spcBef>
              <a:spcAft>
                <a:spcPts val="600"/>
              </a:spcAft>
              <a:buFont typeface="Arial" panose="020B0604020202020204" pitchFamily="34" charset="0"/>
              <a:buChar char="•"/>
            </a:pPr>
            <a:r>
              <a:rPr lang="tr-TR" sz="2800" dirty="0">
                <a:solidFill>
                  <a:schemeClr val="tx1"/>
                </a:solidFill>
              </a:rPr>
              <a:t>Sıvı içinde tabana doğru oturmaya yönelen her parçacık yerini sıvıya bıraktığından, </a:t>
            </a:r>
            <a:r>
              <a:rPr lang="tr-TR" sz="2800" dirty="0">
                <a:solidFill>
                  <a:srgbClr val="0070C0"/>
                </a:solidFill>
              </a:rPr>
              <a:t>sıvıda aşağından yukarıya doğru bir sıvı hareketi ortaya çıkmaktadır</a:t>
            </a:r>
            <a:r>
              <a:rPr lang="tr-TR" sz="2800" dirty="0">
                <a:solidFill>
                  <a:schemeClr val="tx1"/>
                </a:solidFill>
              </a:rPr>
              <a:t>. </a:t>
            </a:r>
          </a:p>
          <a:p>
            <a:pPr marL="263525" indent="-263525" algn="l" rtl="0">
              <a:spcBef>
                <a:spcPts val="0"/>
              </a:spcBef>
              <a:spcAft>
                <a:spcPts val="600"/>
              </a:spcAft>
              <a:buFont typeface="Arial" panose="020B0604020202020204" pitchFamily="34" charset="0"/>
              <a:buChar char="•"/>
            </a:pPr>
            <a:r>
              <a:rPr lang="tr-TR" sz="2800" dirty="0">
                <a:solidFill>
                  <a:schemeClr val="tx1"/>
                </a:solidFill>
              </a:rPr>
              <a:t>Bu sıvı hareketi, parçacıkların </a:t>
            </a:r>
            <a:r>
              <a:rPr lang="tr-TR" sz="2800" dirty="0">
                <a:solidFill>
                  <a:srgbClr val="FF0000"/>
                </a:solidFill>
              </a:rPr>
              <a:t>çökelmesine karşı bir engel </a:t>
            </a:r>
            <a:r>
              <a:rPr lang="tr-TR" sz="2800" dirty="0">
                <a:solidFill>
                  <a:schemeClr val="tx1"/>
                </a:solidFill>
              </a:rPr>
              <a:t>demektir. </a:t>
            </a:r>
          </a:p>
        </p:txBody>
      </p:sp>
    </p:spTree>
    <p:extLst>
      <p:ext uri="{BB962C8B-B14F-4D97-AF65-F5344CB8AC3E}">
        <p14:creationId xmlns:p14="http://schemas.microsoft.com/office/powerpoint/2010/main" val="15077314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SEDİMENTASYON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Bu koşullardaki çökelmeye "</a:t>
            </a:r>
            <a:r>
              <a:rPr lang="tr-TR" sz="2800" dirty="0">
                <a:solidFill>
                  <a:srgbClr val="7030A0"/>
                </a:solidFill>
              </a:rPr>
              <a:t>engellenmiş çökelme</a:t>
            </a:r>
            <a:r>
              <a:rPr lang="tr-TR" sz="2800" dirty="0">
                <a:solidFill>
                  <a:schemeClr val="tx1"/>
                </a:solidFill>
              </a:rPr>
              <a:t>" denir.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Engellenmiş çökelmenin gerçekleştiği koşullarda </a:t>
            </a:r>
            <a:r>
              <a:rPr lang="tr-TR" sz="2800" dirty="0">
                <a:solidFill>
                  <a:srgbClr val="0070C0"/>
                </a:solidFill>
              </a:rPr>
              <a:t>çökelme hızı</a:t>
            </a:r>
            <a:r>
              <a:rPr lang="tr-TR" sz="2800" dirty="0">
                <a:solidFill>
                  <a:schemeClr val="tx1"/>
                </a:solidFill>
              </a:rPr>
              <a:t>, </a:t>
            </a:r>
            <a:r>
              <a:rPr lang="tr-TR" sz="2800" dirty="0" err="1">
                <a:solidFill>
                  <a:srgbClr val="00B050"/>
                </a:solidFill>
              </a:rPr>
              <a:t>Stokes</a:t>
            </a:r>
            <a:r>
              <a:rPr lang="tr-TR" sz="2800" dirty="0">
                <a:solidFill>
                  <a:srgbClr val="00B050"/>
                </a:solidFill>
              </a:rPr>
              <a:t> eşitliği </a:t>
            </a:r>
            <a:r>
              <a:rPr lang="tr-TR" sz="2800" dirty="0">
                <a:solidFill>
                  <a:schemeClr val="tx1"/>
                </a:solidFill>
              </a:rPr>
              <a:t>ile hesaplanandan daha düşük bir değerdir.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Özetle </a:t>
            </a:r>
            <a:r>
              <a:rPr lang="tr-TR" sz="2800" dirty="0" err="1">
                <a:solidFill>
                  <a:schemeClr val="tx1"/>
                </a:solidFill>
              </a:rPr>
              <a:t>Stokes</a:t>
            </a:r>
            <a:r>
              <a:rPr lang="tr-TR" sz="2800" dirty="0">
                <a:solidFill>
                  <a:schemeClr val="tx1"/>
                </a:solidFill>
              </a:rPr>
              <a:t> yasası, bir parçacığın hareketinin </a:t>
            </a:r>
            <a:r>
              <a:rPr lang="tr-TR" sz="2800" dirty="0">
                <a:solidFill>
                  <a:srgbClr val="0070C0"/>
                </a:solidFill>
              </a:rPr>
              <a:t>diğer parçacıklar </a:t>
            </a:r>
            <a:r>
              <a:rPr lang="tr-TR" sz="2800" dirty="0">
                <a:solidFill>
                  <a:schemeClr val="tx1"/>
                </a:solidFill>
              </a:rPr>
              <a:t>tarafından </a:t>
            </a:r>
            <a:r>
              <a:rPr lang="tr-TR" sz="2800" dirty="0">
                <a:solidFill>
                  <a:srgbClr val="FF0000"/>
                </a:solidFill>
              </a:rPr>
              <a:t>etkilenmediği</a:t>
            </a:r>
            <a:r>
              <a:rPr lang="tr-TR" sz="2800" dirty="0">
                <a:solidFill>
                  <a:schemeClr val="tx1"/>
                </a:solidFill>
              </a:rPr>
              <a:t> zaman geçerlidir. </a:t>
            </a:r>
          </a:p>
        </p:txBody>
      </p:sp>
    </p:spTree>
    <p:extLst>
      <p:ext uri="{BB962C8B-B14F-4D97-AF65-F5344CB8AC3E}">
        <p14:creationId xmlns:p14="http://schemas.microsoft.com/office/powerpoint/2010/main" val="42421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solidFill>
                  <a:schemeClr val="accent4">
                    <a:lumMod val="40000"/>
                    <a:lumOff val="60000"/>
                  </a:schemeClr>
                </a:solidFill>
              </a:rPr>
              <a:t>Sedimentasyon</a:t>
            </a:r>
            <a:endParaRPr lang="ar-SY" dirty="0">
              <a:solidFill>
                <a:schemeClr val="accent4">
                  <a:lumMod val="40000"/>
                  <a:lumOff val="60000"/>
                </a:schemeClr>
              </a:solidFill>
            </a:endParaRPr>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rgbClr val="0070C0"/>
                </a:solidFill>
              </a:rPr>
              <a:t>Ayrılmayı sağlayan güç</a:t>
            </a:r>
            <a:r>
              <a:rPr lang="tr-TR" sz="2800" dirty="0">
                <a:solidFill>
                  <a:schemeClr val="tx1"/>
                </a:solidFill>
              </a:rPr>
              <a:t>, </a:t>
            </a:r>
            <a:r>
              <a:rPr lang="tr-TR" sz="2800" dirty="0">
                <a:solidFill>
                  <a:srgbClr val="00B050"/>
                </a:solidFill>
              </a:rPr>
              <a:t>sadece yer çekimi kuvvetidir</a:t>
            </a:r>
            <a:r>
              <a:rPr lang="tr-TR" sz="2800" dirty="0">
                <a:solidFill>
                  <a:schemeClr val="tx1"/>
                </a:solidFill>
              </a:rPr>
              <a:t>.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Bu nedenle sedimentasyon aynı zamanda "yer çekimine dayalı ayırma" (</a:t>
            </a:r>
            <a:r>
              <a:rPr lang="en-US" sz="2800" dirty="0">
                <a:solidFill>
                  <a:srgbClr val="FF0000"/>
                </a:solidFill>
              </a:rPr>
              <a:t>gravity separation</a:t>
            </a:r>
            <a:r>
              <a:rPr lang="tr-TR" sz="2800" dirty="0">
                <a:solidFill>
                  <a:schemeClr val="tx1"/>
                </a:solidFill>
              </a:rPr>
              <a:t>) olarak da anılmaktadır. </a:t>
            </a:r>
          </a:p>
        </p:txBody>
      </p:sp>
    </p:spTree>
    <p:extLst>
      <p:ext uri="{BB962C8B-B14F-4D97-AF65-F5344CB8AC3E}">
        <p14:creationId xmlns:p14="http://schemas.microsoft.com/office/powerpoint/2010/main" val="3740705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Örnek</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Sıcaklığı 20°C ve viskozitesi </a:t>
            </a:r>
            <a:r>
              <a:rPr lang="tr-TR" sz="2800" i="1" dirty="0">
                <a:solidFill>
                  <a:schemeClr val="tx1"/>
                </a:solidFill>
              </a:rPr>
              <a:t>μ</a:t>
            </a:r>
            <a:r>
              <a:rPr lang="tr-TR" sz="2800" dirty="0">
                <a:solidFill>
                  <a:schemeClr val="tx1"/>
                </a:solidFill>
              </a:rPr>
              <a:t> = 1,80 x 10</a:t>
            </a:r>
            <a:r>
              <a:rPr lang="tr-TR" sz="2800" baseline="30000" dirty="0">
                <a:solidFill>
                  <a:schemeClr val="tx1"/>
                </a:solidFill>
              </a:rPr>
              <a:t>-3</a:t>
            </a:r>
            <a:r>
              <a:rPr lang="tr-TR" sz="2800" dirty="0">
                <a:solidFill>
                  <a:schemeClr val="tx1"/>
                </a:solidFill>
              </a:rPr>
              <a:t> </a:t>
            </a:r>
            <a:r>
              <a:rPr lang="tr-TR" sz="2800" dirty="0" err="1">
                <a:solidFill>
                  <a:schemeClr val="tx1"/>
                </a:solidFill>
              </a:rPr>
              <a:t>Pa</a:t>
            </a:r>
            <a:r>
              <a:rPr lang="tr-TR" sz="2800" dirty="0">
                <a:solidFill>
                  <a:schemeClr val="tx1"/>
                </a:solidFill>
              </a:rPr>
              <a:t> s olan </a:t>
            </a:r>
            <a:r>
              <a:rPr lang="tr-TR" sz="2800" dirty="0">
                <a:solidFill>
                  <a:srgbClr val="0070C0"/>
                </a:solidFill>
              </a:rPr>
              <a:t>sütte</a:t>
            </a:r>
            <a:r>
              <a:rPr lang="tr-TR" sz="2800" dirty="0">
                <a:solidFill>
                  <a:schemeClr val="tx1"/>
                </a:solidFill>
              </a:rPr>
              <a:t> bulunan 2,2 </a:t>
            </a:r>
            <a:r>
              <a:rPr lang="tr-TR" sz="2800" i="1" dirty="0" err="1">
                <a:solidFill>
                  <a:schemeClr val="tx1"/>
                </a:solidFill>
              </a:rPr>
              <a:t>μ</a:t>
            </a:r>
            <a:r>
              <a:rPr lang="tr-TR" sz="2800" dirty="0" err="1">
                <a:solidFill>
                  <a:schemeClr val="tx1"/>
                </a:solidFill>
              </a:rPr>
              <a:t>m</a:t>
            </a:r>
            <a:r>
              <a:rPr lang="tr-TR" sz="2800" dirty="0">
                <a:solidFill>
                  <a:schemeClr val="tx1"/>
                </a:solidFill>
              </a:rPr>
              <a:t> çapındaki </a:t>
            </a:r>
            <a:r>
              <a:rPr lang="tr-TR" sz="2800" dirty="0">
                <a:solidFill>
                  <a:srgbClr val="00B050"/>
                </a:solidFill>
              </a:rPr>
              <a:t>yağ küreciklerinin </a:t>
            </a:r>
            <a:r>
              <a:rPr lang="tr-TR" sz="2800" dirty="0">
                <a:solidFill>
                  <a:schemeClr val="tx1"/>
                </a:solidFill>
              </a:rPr>
              <a:t>sütten </a:t>
            </a:r>
            <a:r>
              <a:rPr lang="tr-TR" sz="2800" dirty="0">
                <a:solidFill>
                  <a:srgbClr val="FF0000"/>
                </a:solidFill>
              </a:rPr>
              <a:t>ayrılmasındaki hareket hızını hesaplayınız</a:t>
            </a:r>
            <a:r>
              <a:rPr lang="tr-TR" sz="2800" dirty="0">
                <a:solidFill>
                  <a:schemeClr val="tx1"/>
                </a:solidFill>
              </a:rPr>
              <a:t>.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Yağsız sütün yoğunluğu </a:t>
            </a:r>
            <a:r>
              <a:rPr lang="tr-TR" sz="2800" i="1" dirty="0" err="1">
                <a:solidFill>
                  <a:schemeClr val="tx1"/>
                </a:solidFill>
              </a:rPr>
              <a:t>ρ</a:t>
            </a:r>
            <a:r>
              <a:rPr lang="tr-TR" sz="2800" baseline="-25000" dirty="0" err="1">
                <a:solidFill>
                  <a:schemeClr val="tx1"/>
                </a:solidFill>
              </a:rPr>
              <a:t>f</a:t>
            </a:r>
            <a:r>
              <a:rPr lang="tr-TR" sz="2800" baseline="-25000" dirty="0">
                <a:solidFill>
                  <a:schemeClr val="tx1"/>
                </a:solidFill>
              </a:rPr>
              <a:t> </a:t>
            </a:r>
            <a:r>
              <a:rPr lang="tr-TR" sz="2800" dirty="0">
                <a:solidFill>
                  <a:schemeClr val="tx1"/>
                </a:solidFill>
              </a:rPr>
              <a:t>= 1030 kg/m</a:t>
            </a:r>
            <a:r>
              <a:rPr lang="tr-TR" sz="2800" baseline="30000" dirty="0">
                <a:solidFill>
                  <a:schemeClr val="tx1"/>
                </a:solidFill>
              </a:rPr>
              <a:t>3</a:t>
            </a:r>
            <a:r>
              <a:rPr lang="tr-TR" sz="2800" dirty="0">
                <a:solidFill>
                  <a:schemeClr val="tx1"/>
                </a:solidFill>
              </a:rPr>
              <a:t>, yağın yoğunluğu ise </a:t>
            </a:r>
            <a:r>
              <a:rPr lang="tr-TR" sz="2800" i="1" dirty="0" err="1">
                <a:solidFill>
                  <a:schemeClr val="tx1"/>
                </a:solidFill>
              </a:rPr>
              <a:t>ρ</a:t>
            </a:r>
            <a:r>
              <a:rPr lang="tr-TR" sz="2800" baseline="-25000" dirty="0" err="1">
                <a:solidFill>
                  <a:schemeClr val="tx1"/>
                </a:solidFill>
              </a:rPr>
              <a:t>p</a:t>
            </a:r>
            <a:r>
              <a:rPr lang="tr-TR" sz="2800" dirty="0">
                <a:solidFill>
                  <a:schemeClr val="tx1"/>
                </a:solidFill>
              </a:rPr>
              <a:t> = 915 kg/m</a:t>
            </a:r>
            <a:r>
              <a:rPr lang="tr-TR" sz="2800" baseline="30000" dirty="0">
                <a:solidFill>
                  <a:schemeClr val="tx1"/>
                </a:solidFill>
              </a:rPr>
              <a:t>3 </a:t>
            </a:r>
            <a:r>
              <a:rPr lang="tr-TR" sz="2800" dirty="0">
                <a:solidFill>
                  <a:schemeClr val="tx1"/>
                </a:solidFill>
              </a:rPr>
              <a:t>dür. </a:t>
            </a:r>
          </a:p>
        </p:txBody>
      </p:sp>
    </p:spTree>
    <p:extLst>
      <p:ext uri="{BB962C8B-B14F-4D97-AF65-F5344CB8AC3E}">
        <p14:creationId xmlns:p14="http://schemas.microsoft.com/office/powerpoint/2010/main" val="34849939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Çözüm</a:t>
            </a:r>
            <a:endParaRPr lang="ar-S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algn="l" rtl="0"/>
                <a14:m>
                  <m:oMathPara xmlns:m="http://schemas.openxmlformats.org/officeDocument/2006/math">
                    <m:oMathParaPr>
                      <m:jc m:val="center"/>
                    </m:oMathParaPr>
                    <m:oMath xmlns:m="http://schemas.openxmlformats.org/officeDocument/2006/math">
                      <m:sSub>
                        <m:sSubPr>
                          <m:ctrlPr>
                            <a:rPr lang="tr-TR" sz="2800" i="1" smtClean="0">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𝑡</m:t>
                          </m:r>
                        </m:sub>
                      </m:sSub>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𝑑</m:t>
                              </m:r>
                            </m:e>
                            <m:sup>
                              <m:r>
                                <a:rPr lang="tr-TR" sz="2800">
                                  <a:solidFill>
                                    <a:schemeClr val="tx1"/>
                                  </a:solidFill>
                                  <a:latin typeface="Cambria Math" panose="02040503050406030204" pitchFamily="18" charset="0"/>
                                </a:rPr>
                                <m:t>2</m:t>
                              </m:r>
                            </m:sup>
                          </m:sSup>
                          <m:d>
                            <m:dPr>
                              <m:ctrlPr>
                                <a:rPr lang="tr-TR" sz="2800" i="1">
                                  <a:solidFill>
                                    <a:schemeClr val="tx1"/>
                                  </a:solidFill>
                                  <a:latin typeface="Cambria Math" panose="02040503050406030204" pitchFamily="18" charset="0"/>
                                </a:rPr>
                              </m:ctrlPr>
                            </m:dPr>
                            <m:e>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𝜌</m:t>
                                  </m:r>
                                </m:e>
                                <m:sub>
                                  <m:r>
                                    <a:rPr lang="tr-TR" sz="2800">
                                      <a:solidFill>
                                        <a:schemeClr val="tx1"/>
                                      </a:solidFill>
                                      <a:latin typeface="Cambria Math" panose="02040503050406030204" pitchFamily="18" charset="0"/>
                                    </a:rPr>
                                    <m:t>𝑝</m:t>
                                  </m:r>
                                </m:sub>
                              </m:sSub>
                              <m:r>
                                <a:rPr lang="tr-TR" sz="2800">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𝜌</m:t>
                                  </m:r>
                                </m:e>
                                <m:sub>
                                  <m:r>
                                    <a:rPr lang="tr-TR" sz="2800" b="0" i="1" smtClean="0">
                                      <a:solidFill>
                                        <a:schemeClr val="tx1"/>
                                      </a:solidFill>
                                      <a:latin typeface="Cambria Math" panose="02040503050406030204" pitchFamily="18" charset="0"/>
                                    </a:rPr>
                                    <m:t>𝑓</m:t>
                                  </m:r>
                                </m:sub>
                              </m:sSub>
                            </m:e>
                          </m:d>
                        </m:num>
                        <m:den>
                          <m:r>
                            <a:rPr lang="tr-TR" sz="2800">
                              <a:solidFill>
                                <a:schemeClr val="tx1"/>
                              </a:solidFill>
                              <a:latin typeface="Cambria Math" panose="02040503050406030204" pitchFamily="18" charset="0"/>
                            </a:rPr>
                            <m:t>18</m:t>
                          </m:r>
                          <m:r>
                            <a:rPr lang="tr-TR" sz="2800">
                              <a:solidFill>
                                <a:schemeClr val="tx1"/>
                              </a:solidFill>
                              <a:latin typeface="Cambria Math" panose="02040503050406030204" pitchFamily="18" charset="0"/>
                            </a:rPr>
                            <m:t>  </m:t>
                          </m:r>
                          <m:r>
                            <a:rPr lang="tr-TR" sz="2800">
                              <a:solidFill>
                                <a:schemeClr val="tx1"/>
                              </a:solidFill>
                              <a:latin typeface="Cambria Math" panose="02040503050406030204" pitchFamily="18" charset="0"/>
                            </a:rPr>
                            <m:t>𝜇</m:t>
                          </m:r>
                        </m:den>
                      </m:f>
                      <m:r>
                        <a:rPr lang="tr-TR" sz="2800">
                          <a:solidFill>
                            <a:schemeClr val="tx1"/>
                          </a:solidFill>
                          <a:latin typeface="Cambria Math" panose="02040503050406030204" pitchFamily="18" charset="0"/>
                        </a:rPr>
                        <m:t>𝑔</m:t>
                      </m:r>
                    </m:oMath>
                  </m:oMathPara>
                </a14:m>
                <a:endParaRPr lang="tr-TR" sz="2800" dirty="0">
                  <a:solidFill>
                    <a:schemeClr val="tx1"/>
                  </a:solidFill>
                </a:endParaRPr>
              </a:p>
              <a:p>
                <a:pPr algn="l" rtl="0"/>
                <a:r>
                  <a:rPr lang="tr-TR" sz="2800" dirty="0">
                    <a:solidFill>
                      <a:schemeClr val="tx1"/>
                    </a:solidFill>
                  </a:rPr>
                  <a:t>	d = 2,2 x 10</a:t>
                </a:r>
                <a:r>
                  <a:rPr lang="tr-TR" sz="2800" baseline="30000" dirty="0">
                    <a:solidFill>
                      <a:schemeClr val="tx1"/>
                    </a:solidFill>
                  </a:rPr>
                  <a:t>-6</a:t>
                </a:r>
                <a:r>
                  <a:rPr lang="tr-TR" sz="2800" dirty="0">
                    <a:solidFill>
                      <a:schemeClr val="tx1"/>
                    </a:solidFill>
                  </a:rPr>
                  <a:t> m </a:t>
                </a:r>
              </a:p>
              <a:p>
                <a:pPr algn="l" rtl="0"/>
                <a:r>
                  <a:rPr lang="tr-TR" sz="2800" i="1" dirty="0">
                    <a:solidFill>
                      <a:schemeClr val="tx1"/>
                    </a:solidFill>
                  </a:rPr>
                  <a:t>	</a:t>
                </a:r>
                <a:r>
                  <a:rPr lang="tr-TR" sz="2800" i="1" dirty="0" err="1">
                    <a:solidFill>
                      <a:schemeClr val="tx1"/>
                    </a:solidFill>
                  </a:rPr>
                  <a:t>ρ</a:t>
                </a:r>
                <a:r>
                  <a:rPr lang="tr-TR" sz="2800" baseline="-25000" dirty="0" err="1">
                    <a:solidFill>
                      <a:schemeClr val="tx1"/>
                    </a:solidFill>
                  </a:rPr>
                  <a:t>p</a:t>
                </a:r>
                <a:r>
                  <a:rPr lang="tr-TR" sz="2800" dirty="0">
                    <a:solidFill>
                      <a:schemeClr val="tx1"/>
                    </a:solidFill>
                  </a:rPr>
                  <a:t> - </a:t>
                </a:r>
                <a:r>
                  <a:rPr lang="tr-TR" sz="2800" i="1" dirty="0" err="1">
                    <a:solidFill>
                      <a:schemeClr val="tx1"/>
                    </a:solidFill>
                  </a:rPr>
                  <a:t>ρ</a:t>
                </a:r>
                <a:r>
                  <a:rPr lang="tr-TR" sz="2800" baseline="-25000" dirty="0" err="1">
                    <a:solidFill>
                      <a:schemeClr val="tx1"/>
                    </a:solidFill>
                  </a:rPr>
                  <a:t>f</a:t>
                </a:r>
                <a:r>
                  <a:rPr lang="tr-TR" sz="2800" baseline="-25000" dirty="0">
                    <a:solidFill>
                      <a:schemeClr val="tx1"/>
                    </a:solidFill>
                  </a:rPr>
                  <a:t> </a:t>
                </a:r>
                <a:r>
                  <a:rPr lang="tr-TR" sz="2800" dirty="0">
                    <a:solidFill>
                      <a:schemeClr val="tx1"/>
                    </a:solidFill>
                  </a:rPr>
                  <a:t>= 915 -1030 = -115 kg/m</a:t>
                </a:r>
                <a:r>
                  <a:rPr lang="tr-TR" sz="2800" baseline="30000" dirty="0">
                    <a:solidFill>
                      <a:schemeClr val="tx1"/>
                    </a:solidFill>
                  </a:rPr>
                  <a:t>3</a:t>
                </a:r>
                <a:r>
                  <a:rPr lang="tr-TR" sz="2800" dirty="0">
                    <a:solidFill>
                      <a:schemeClr val="tx1"/>
                    </a:solidFill>
                  </a:rPr>
                  <a:t>. </a:t>
                </a:r>
              </a:p>
              <a:p>
                <a:pPr marL="457200" indent="-457200" algn="l" rtl="0">
                  <a:buFont typeface="Arial" panose="020B0604020202020204" pitchFamily="34" charset="0"/>
                  <a:buChar char="•"/>
                </a:pPr>
                <a:r>
                  <a:rPr lang="tr-TR" sz="2800" dirty="0">
                    <a:solidFill>
                      <a:srgbClr val="FF0000"/>
                    </a:solidFill>
                  </a:rPr>
                  <a:t>Eksi işaret</a:t>
                </a:r>
                <a:r>
                  <a:rPr lang="tr-TR" sz="2800" dirty="0">
                    <a:solidFill>
                      <a:schemeClr val="tx1"/>
                    </a:solidFill>
                  </a:rPr>
                  <a:t>, </a:t>
                </a:r>
                <a:r>
                  <a:rPr lang="tr-TR" sz="2800" dirty="0">
                    <a:solidFill>
                      <a:srgbClr val="0070C0"/>
                    </a:solidFill>
                  </a:rPr>
                  <a:t>parçacığın yukarıya doğru</a:t>
                </a:r>
                <a:r>
                  <a:rPr lang="tr-TR" sz="2800" dirty="0">
                    <a:solidFill>
                      <a:schemeClr val="tx1"/>
                    </a:solidFill>
                  </a:rPr>
                  <a:t> hareket ettiğini ifade eder. Hız hesaplanırken eksi işaret dikkate alınmaz.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066" b="-3133"/>
                </a:stretch>
              </a:blipFill>
            </p:spPr>
            <p:txBody>
              <a:bodyPr/>
              <a:lstStyle/>
              <a:p>
                <a:r>
                  <a:rPr lang="tr-TR">
                    <a:noFill/>
                  </a:rPr>
                  <a:t> </a:t>
                </a:r>
              </a:p>
            </p:txBody>
          </p:sp>
        </mc:Fallback>
      </mc:AlternateContent>
    </p:spTree>
    <p:extLst>
      <p:ext uri="{BB962C8B-B14F-4D97-AF65-F5344CB8AC3E}">
        <p14:creationId xmlns:p14="http://schemas.microsoft.com/office/powerpoint/2010/main" val="1669932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Çözüm</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algn="l" rtl="0">
              <a:spcBef>
                <a:spcPts val="0"/>
              </a:spcBef>
              <a:spcAft>
                <a:spcPts val="600"/>
              </a:spcAft>
            </a:pPr>
            <a:r>
              <a:rPr lang="tr-TR" sz="2800" dirty="0">
                <a:solidFill>
                  <a:schemeClr val="tx1"/>
                </a:solidFill>
              </a:rPr>
              <a:t>	g = 9,81 m/s</a:t>
            </a:r>
            <a:r>
              <a:rPr lang="tr-TR" sz="2800" baseline="30000" dirty="0">
                <a:solidFill>
                  <a:schemeClr val="tx1"/>
                </a:solidFill>
              </a:rPr>
              <a:t>2</a:t>
            </a:r>
            <a:r>
              <a:rPr lang="tr-TR" sz="2800" dirty="0">
                <a:solidFill>
                  <a:schemeClr val="tx1"/>
                </a:solidFill>
              </a:rPr>
              <a:t> </a:t>
            </a:r>
          </a:p>
          <a:p>
            <a:pPr algn="l" rtl="0">
              <a:spcBef>
                <a:spcPts val="0"/>
              </a:spcBef>
              <a:spcAft>
                <a:spcPts val="600"/>
              </a:spcAft>
            </a:pPr>
            <a:r>
              <a:rPr lang="tr-TR" sz="2800" i="1" dirty="0">
                <a:solidFill>
                  <a:schemeClr val="tx1"/>
                </a:solidFill>
              </a:rPr>
              <a:t>	μ</a:t>
            </a:r>
            <a:r>
              <a:rPr lang="tr-TR" sz="2800" dirty="0">
                <a:solidFill>
                  <a:schemeClr val="tx1"/>
                </a:solidFill>
              </a:rPr>
              <a:t> = 1,80 x 10</a:t>
            </a:r>
            <a:r>
              <a:rPr lang="tr-TR" sz="2800" baseline="30000" dirty="0">
                <a:solidFill>
                  <a:schemeClr val="tx1"/>
                </a:solidFill>
              </a:rPr>
              <a:t>-3</a:t>
            </a:r>
            <a:r>
              <a:rPr lang="tr-TR" sz="2800" dirty="0">
                <a:solidFill>
                  <a:schemeClr val="tx1"/>
                </a:solidFill>
              </a:rPr>
              <a:t> </a:t>
            </a:r>
            <a:r>
              <a:rPr lang="tr-TR" sz="2800" dirty="0" err="1">
                <a:solidFill>
                  <a:schemeClr val="tx1"/>
                </a:solidFill>
              </a:rPr>
              <a:t>Pa</a:t>
            </a:r>
            <a:r>
              <a:rPr lang="tr-TR" sz="2800" dirty="0">
                <a:solidFill>
                  <a:schemeClr val="tx1"/>
                </a:solidFill>
              </a:rPr>
              <a:t> s [veya; 1,80 x 10</a:t>
            </a:r>
            <a:r>
              <a:rPr lang="tr-TR" sz="2800" baseline="30000" dirty="0">
                <a:solidFill>
                  <a:schemeClr val="tx1"/>
                </a:solidFill>
              </a:rPr>
              <a:t>-3</a:t>
            </a:r>
            <a:r>
              <a:rPr lang="tr-TR" sz="2800" dirty="0">
                <a:solidFill>
                  <a:schemeClr val="tx1"/>
                </a:solidFill>
              </a:rPr>
              <a:t> (N/m</a:t>
            </a:r>
            <a:r>
              <a:rPr lang="tr-TR" sz="2800" baseline="30000" dirty="0">
                <a:solidFill>
                  <a:schemeClr val="tx1"/>
                </a:solidFill>
              </a:rPr>
              <a:t>2</a:t>
            </a:r>
            <a:r>
              <a:rPr lang="tr-TR" sz="2800" dirty="0">
                <a:solidFill>
                  <a:schemeClr val="tx1"/>
                </a:solidFill>
              </a:rPr>
              <a:t>)s, </a:t>
            </a:r>
          </a:p>
          <a:p>
            <a:pPr algn="l" rtl="0">
              <a:spcBef>
                <a:spcPts val="0"/>
              </a:spcBef>
              <a:spcAft>
                <a:spcPts val="600"/>
              </a:spcAft>
            </a:pPr>
            <a:r>
              <a:rPr lang="tr-TR" sz="2800" dirty="0">
                <a:solidFill>
                  <a:schemeClr val="tx1"/>
                </a:solidFill>
              </a:rPr>
              <a:t>					yani; N s/m</a:t>
            </a:r>
            <a:r>
              <a:rPr lang="tr-TR" sz="2800" baseline="30000" dirty="0">
                <a:solidFill>
                  <a:schemeClr val="tx1"/>
                </a:solidFill>
              </a:rPr>
              <a:t>2</a:t>
            </a:r>
            <a:r>
              <a:rPr lang="tr-TR" sz="2800" dirty="0">
                <a:solidFill>
                  <a:schemeClr val="tx1"/>
                </a:solidFill>
              </a:rPr>
              <a:t> ; veya kg/m s]</a:t>
            </a:r>
          </a:p>
          <a:p>
            <a:pPr algn="l" rtl="0">
              <a:spcBef>
                <a:spcPts val="0"/>
              </a:spcBef>
              <a:spcAft>
                <a:spcPts val="600"/>
              </a:spcAft>
            </a:pPr>
            <a:endParaRPr lang="tr-TR" sz="2800" dirty="0">
              <a:solidFill>
                <a:schemeClr val="tx1"/>
              </a:solidFill>
            </a:endParaRPr>
          </a:p>
          <a:p>
            <a:pPr marL="285750" indent="-285750" algn="l" rtl="0">
              <a:buFont typeface="Arial" panose="020B0604020202020204" pitchFamily="34" charset="0"/>
              <a:buChar char="•"/>
            </a:pPr>
            <a:endParaRPr lang="tr-TR" sz="2800" dirty="0">
              <a:solidFill>
                <a:schemeClr val="tx1"/>
              </a:solidFill>
            </a:endParaRPr>
          </a:p>
        </p:txBody>
      </p:sp>
      <mc:AlternateContent xmlns:mc="http://schemas.openxmlformats.org/markup-compatibility/2006">
        <mc:Choice xmlns:a14="http://schemas.microsoft.com/office/drawing/2010/main" Requires="a14">
          <p:sp>
            <p:nvSpPr>
              <p:cNvPr id="4" name="Dikdörtgen 3">
                <a:extLst>
                  <a:ext uri="{FF2B5EF4-FFF2-40B4-BE49-F238E27FC236}">
                    <a16:creationId xmlns:a16="http://schemas.microsoft.com/office/drawing/2014/main" id="{FE3C59BA-7125-4447-B340-99B4197EE498}"/>
                  </a:ext>
                </a:extLst>
              </p:cNvPr>
              <p:cNvSpPr/>
              <p:nvPr/>
            </p:nvSpPr>
            <p:spPr>
              <a:xfrm>
                <a:off x="604434" y="3609397"/>
                <a:ext cx="10903633" cy="23635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a:latin typeface="Cambria Math" panose="02040503050406030204" pitchFamily="18" charset="0"/>
                            </a:rPr>
                            <m:t>𝑣</m:t>
                          </m:r>
                        </m:e>
                        <m:sub>
                          <m:r>
                            <a:rPr lang="tr-TR" sz="2800">
                              <a:latin typeface="Cambria Math" panose="02040503050406030204" pitchFamily="18" charset="0"/>
                            </a:rPr>
                            <m:t>𝑡</m:t>
                          </m:r>
                        </m:sub>
                      </m:sSub>
                      <m:r>
                        <a:rPr lang="tr-TR" sz="2800">
                          <a:latin typeface="Cambria Math" panose="02040503050406030204" pitchFamily="18" charset="0"/>
                        </a:rPr>
                        <m:t>=</m:t>
                      </m:r>
                      <m:f>
                        <m:fPr>
                          <m:ctrlPr>
                            <a:rPr lang="tr-TR" sz="2800" i="1">
                              <a:latin typeface="Cambria Math" panose="02040503050406030204" pitchFamily="18" charset="0"/>
                            </a:rPr>
                          </m:ctrlPr>
                        </m:fPr>
                        <m:num>
                          <m:sSup>
                            <m:sSupPr>
                              <m:ctrlPr>
                                <a:rPr lang="tr-TR" sz="2800" i="1" smtClean="0">
                                  <a:latin typeface="Cambria Math" panose="02040503050406030204" pitchFamily="18" charset="0"/>
                                </a:rPr>
                              </m:ctrlPr>
                            </m:sSupPr>
                            <m:e>
                              <m:d>
                                <m:dPr>
                                  <m:ctrlPr>
                                    <a:rPr lang="tr-TR" sz="2800" i="1">
                                      <a:latin typeface="Cambria Math" panose="02040503050406030204" pitchFamily="18" charset="0"/>
                                    </a:rPr>
                                  </m:ctrlPr>
                                </m:dPr>
                                <m:e>
                                  <m:r>
                                    <a:rPr lang="tr-TR" sz="2800">
                                      <a:latin typeface="Cambria Math" panose="02040503050406030204" pitchFamily="18" charset="0"/>
                                    </a:rPr>
                                    <m:t>2</m:t>
                                  </m:r>
                                  <m:r>
                                    <a:rPr lang="tr-TR" sz="2800">
                                      <a:latin typeface="Cambria Math" panose="02040503050406030204" pitchFamily="18" charset="0"/>
                                    </a:rPr>
                                    <m:t>,</m:t>
                                  </m:r>
                                  <m:r>
                                    <a:rPr lang="tr-TR" sz="2800">
                                      <a:latin typeface="Cambria Math" panose="02040503050406030204" pitchFamily="18" charset="0"/>
                                    </a:rPr>
                                    <m:t>2</m:t>
                                  </m:r>
                                  <m:r>
                                    <a:rPr lang="tr-TR" sz="2800">
                                      <a:latin typeface="Cambria Math" panose="02040503050406030204" pitchFamily="18" charset="0"/>
                                    </a:rPr>
                                    <m:t> ×</m:t>
                                  </m:r>
                                  <m:sSup>
                                    <m:sSupPr>
                                      <m:ctrlPr>
                                        <a:rPr lang="tr-TR" sz="2800" i="1">
                                          <a:latin typeface="Cambria Math" panose="02040503050406030204" pitchFamily="18" charset="0"/>
                                        </a:rPr>
                                      </m:ctrlPr>
                                    </m:sSupPr>
                                    <m:e>
                                      <m:r>
                                        <a:rPr lang="tr-TR" sz="2800">
                                          <a:latin typeface="Cambria Math" panose="02040503050406030204" pitchFamily="18" charset="0"/>
                                        </a:rPr>
                                        <m:t>10</m:t>
                                      </m:r>
                                    </m:e>
                                    <m:sup>
                                      <m:r>
                                        <a:rPr lang="tr-TR" sz="2800">
                                          <a:latin typeface="Cambria Math" panose="02040503050406030204" pitchFamily="18" charset="0"/>
                                        </a:rPr>
                                        <m:t>−</m:t>
                                      </m:r>
                                      <m:r>
                                        <a:rPr lang="tr-TR" sz="2800">
                                          <a:latin typeface="Cambria Math" panose="02040503050406030204" pitchFamily="18" charset="0"/>
                                        </a:rPr>
                                        <m:t>6</m:t>
                                      </m:r>
                                    </m:sup>
                                  </m:sSup>
                                  <m:r>
                                    <a:rPr lang="tr-TR" sz="2800">
                                      <a:latin typeface="Cambria Math" panose="02040503050406030204" pitchFamily="18" charset="0"/>
                                    </a:rPr>
                                    <m:t>𝑚</m:t>
                                  </m:r>
                                </m:e>
                              </m:d>
                            </m:e>
                            <m:sup>
                              <m:r>
                                <a:rPr lang="tr-TR" sz="2800" b="0" i="1" smtClean="0">
                                  <a:latin typeface="Cambria Math" panose="02040503050406030204" pitchFamily="18" charset="0"/>
                                </a:rPr>
                                <m:t>2</m:t>
                              </m:r>
                            </m:sup>
                          </m:sSup>
                          <m:d>
                            <m:dPr>
                              <m:ctrlPr>
                                <a:rPr lang="tr-TR" sz="2800" i="1">
                                  <a:latin typeface="Cambria Math" panose="02040503050406030204" pitchFamily="18" charset="0"/>
                                </a:rPr>
                              </m:ctrlPr>
                            </m:dPr>
                            <m:e>
                              <m:r>
                                <a:rPr lang="tr-TR" sz="2800">
                                  <a:latin typeface="Cambria Math" panose="02040503050406030204" pitchFamily="18" charset="0"/>
                                </a:rPr>
                                <m:t>115</m:t>
                              </m:r>
                              <m:f>
                                <m:fPr>
                                  <m:ctrlPr>
                                    <a:rPr lang="tr-TR" sz="2800" i="1">
                                      <a:latin typeface="Cambria Math" panose="02040503050406030204" pitchFamily="18" charset="0"/>
                                    </a:rPr>
                                  </m:ctrlPr>
                                </m:fPr>
                                <m:num>
                                  <m:r>
                                    <m:rPr>
                                      <m:sty m:val="p"/>
                                    </m:rPr>
                                    <a:rPr lang="tr-TR" sz="2800">
                                      <a:latin typeface="Cambria Math" panose="02040503050406030204" pitchFamily="18" charset="0"/>
                                    </a:rPr>
                                    <m:t>kg</m:t>
                                  </m:r>
                                </m:num>
                                <m:den>
                                  <m:sSup>
                                    <m:sSupPr>
                                      <m:ctrlPr>
                                        <a:rPr lang="tr-TR" sz="2800" i="1">
                                          <a:latin typeface="Cambria Math" panose="02040503050406030204" pitchFamily="18" charset="0"/>
                                        </a:rPr>
                                      </m:ctrlPr>
                                    </m:sSupPr>
                                    <m:e>
                                      <m:r>
                                        <a:rPr lang="tr-TR" sz="2800">
                                          <a:latin typeface="Cambria Math" panose="02040503050406030204" pitchFamily="18" charset="0"/>
                                        </a:rPr>
                                        <m:t>𝑚</m:t>
                                      </m:r>
                                    </m:e>
                                    <m:sup>
                                      <m:r>
                                        <a:rPr lang="tr-TR" sz="2800">
                                          <a:latin typeface="Cambria Math" panose="02040503050406030204" pitchFamily="18" charset="0"/>
                                        </a:rPr>
                                        <m:t>3</m:t>
                                      </m:r>
                                    </m:sup>
                                  </m:sSup>
                                </m:den>
                              </m:f>
                            </m:e>
                          </m:d>
                        </m:num>
                        <m:den>
                          <m:r>
                            <a:rPr lang="tr-TR" sz="2800">
                              <a:latin typeface="Cambria Math" panose="02040503050406030204" pitchFamily="18" charset="0"/>
                            </a:rPr>
                            <m:t>18</m:t>
                          </m:r>
                          <m:r>
                            <a:rPr lang="tr-TR" sz="2800">
                              <a:latin typeface="Cambria Math" panose="02040503050406030204" pitchFamily="18" charset="0"/>
                            </a:rPr>
                            <m:t>  (</m:t>
                          </m:r>
                          <m:r>
                            <a:rPr lang="tr-TR" sz="2800">
                              <a:latin typeface="Cambria Math" panose="02040503050406030204" pitchFamily="18" charset="0"/>
                            </a:rPr>
                            <m:t>1</m:t>
                          </m:r>
                          <m:r>
                            <a:rPr lang="tr-TR" sz="2800">
                              <a:latin typeface="Cambria Math" panose="02040503050406030204" pitchFamily="18" charset="0"/>
                            </a:rPr>
                            <m:t>,</m:t>
                          </m:r>
                          <m:r>
                            <a:rPr lang="tr-TR" sz="2800">
                              <a:latin typeface="Cambria Math" panose="02040503050406030204" pitchFamily="18" charset="0"/>
                            </a:rPr>
                            <m:t>8</m:t>
                          </m:r>
                          <m:r>
                            <a:rPr lang="tr-TR" sz="2800">
                              <a:latin typeface="Cambria Math" panose="02040503050406030204" pitchFamily="18" charset="0"/>
                            </a:rPr>
                            <m:t>×</m:t>
                          </m:r>
                          <m:sSup>
                            <m:sSupPr>
                              <m:ctrlPr>
                                <a:rPr lang="tr-TR" sz="2800" i="1">
                                  <a:latin typeface="Cambria Math" panose="02040503050406030204" pitchFamily="18" charset="0"/>
                                </a:rPr>
                              </m:ctrlPr>
                            </m:sSupPr>
                            <m:e>
                              <m:r>
                                <a:rPr lang="tr-TR" sz="2800">
                                  <a:latin typeface="Cambria Math" panose="02040503050406030204" pitchFamily="18" charset="0"/>
                                </a:rPr>
                                <m:t>10</m:t>
                              </m:r>
                            </m:e>
                            <m:sup>
                              <m:r>
                                <a:rPr lang="tr-TR" sz="2800">
                                  <a:latin typeface="Cambria Math" panose="02040503050406030204" pitchFamily="18" charset="0"/>
                                </a:rPr>
                                <m:t>−</m:t>
                              </m:r>
                              <m:r>
                                <a:rPr lang="tr-TR" sz="2800">
                                  <a:latin typeface="Cambria Math" panose="02040503050406030204" pitchFamily="18" charset="0"/>
                                </a:rPr>
                                <m:t>3</m:t>
                              </m:r>
                            </m:sup>
                          </m:sSup>
                          <m:f>
                            <m:fPr>
                              <m:ctrlPr>
                                <a:rPr lang="tr-TR" sz="2800" i="1">
                                  <a:latin typeface="Cambria Math" panose="02040503050406030204" pitchFamily="18" charset="0"/>
                                </a:rPr>
                              </m:ctrlPr>
                            </m:fPr>
                            <m:num>
                              <m:r>
                                <a:rPr lang="tr-TR" sz="2800">
                                  <a:latin typeface="Cambria Math" panose="02040503050406030204" pitchFamily="18" charset="0"/>
                                </a:rPr>
                                <m:t>𝑘𝑔</m:t>
                              </m:r>
                            </m:num>
                            <m:den>
                              <m:r>
                                <a:rPr lang="tr-TR" sz="2800">
                                  <a:latin typeface="Cambria Math" panose="02040503050406030204" pitchFamily="18" charset="0"/>
                                </a:rPr>
                                <m:t>𝑚𝑠</m:t>
                              </m:r>
                            </m:den>
                          </m:f>
                          <m:r>
                            <a:rPr lang="tr-TR" sz="2800">
                              <a:latin typeface="Cambria Math" panose="02040503050406030204" pitchFamily="18" charset="0"/>
                            </a:rPr>
                            <m:t>)</m:t>
                          </m:r>
                        </m:den>
                      </m:f>
                      <m:r>
                        <a:rPr lang="tr-TR" sz="2800">
                          <a:latin typeface="Cambria Math" panose="02040503050406030204" pitchFamily="18" charset="0"/>
                        </a:rPr>
                        <m:t>9</m:t>
                      </m:r>
                      <m:r>
                        <a:rPr lang="tr-TR" sz="2800">
                          <a:latin typeface="Cambria Math" panose="02040503050406030204" pitchFamily="18" charset="0"/>
                        </a:rPr>
                        <m:t>,</m:t>
                      </m:r>
                      <m:r>
                        <a:rPr lang="tr-TR" sz="2800">
                          <a:latin typeface="Cambria Math" panose="02040503050406030204" pitchFamily="18" charset="0"/>
                        </a:rPr>
                        <m:t>81</m:t>
                      </m:r>
                      <m:f>
                        <m:fPr>
                          <m:ctrlPr>
                            <a:rPr lang="tr-TR" sz="2800" i="1">
                              <a:latin typeface="Cambria Math" panose="02040503050406030204" pitchFamily="18" charset="0"/>
                            </a:rPr>
                          </m:ctrlPr>
                        </m:fPr>
                        <m:num>
                          <m:r>
                            <a:rPr lang="tr-TR" sz="2800">
                              <a:latin typeface="Cambria Math" panose="02040503050406030204" pitchFamily="18" charset="0"/>
                            </a:rPr>
                            <m:t>𝑚</m:t>
                          </m:r>
                        </m:num>
                        <m:den>
                          <m:sSup>
                            <m:sSupPr>
                              <m:ctrlPr>
                                <a:rPr lang="tr-TR" sz="2800" i="1">
                                  <a:latin typeface="Cambria Math" panose="02040503050406030204" pitchFamily="18" charset="0"/>
                                </a:rPr>
                              </m:ctrlPr>
                            </m:sSupPr>
                            <m:e>
                              <m:r>
                                <a:rPr lang="tr-TR" sz="2800">
                                  <a:latin typeface="Cambria Math" panose="02040503050406030204" pitchFamily="18" charset="0"/>
                                </a:rPr>
                                <m:t>𝑠</m:t>
                              </m:r>
                            </m:e>
                            <m:sup>
                              <m:r>
                                <a:rPr lang="tr-TR" sz="2800">
                                  <a:latin typeface="Cambria Math" panose="02040503050406030204" pitchFamily="18" charset="0"/>
                                </a:rPr>
                                <m:t>2</m:t>
                              </m:r>
                            </m:sup>
                          </m:sSup>
                        </m:den>
                      </m:f>
                      <m:r>
                        <a:rPr lang="tr-TR" sz="2800">
                          <a:latin typeface="Cambria Math" panose="02040503050406030204" pitchFamily="18" charset="0"/>
                        </a:rPr>
                        <m:t>=</m:t>
                      </m:r>
                      <m:r>
                        <a:rPr lang="tr-TR" sz="2800">
                          <a:latin typeface="Cambria Math" panose="02040503050406030204" pitchFamily="18" charset="0"/>
                        </a:rPr>
                        <m:t>1</m:t>
                      </m:r>
                      <m:r>
                        <a:rPr lang="tr-TR" sz="2800">
                          <a:latin typeface="Cambria Math" panose="02040503050406030204" pitchFamily="18" charset="0"/>
                        </a:rPr>
                        <m:t>,</m:t>
                      </m:r>
                      <m:r>
                        <a:rPr lang="tr-TR" sz="2800">
                          <a:latin typeface="Cambria Math" panose="02040503050406030204" pitchFamily="18" charset="0"/>
                        </a:rPr>
                        <m:t>686</m:t>
                      </m:r>
                      <m:r>
                        <a:rPr lang="tr-TR" sz="2800">
                          <a:latin typeface="Cambria Math" panose="02040503050406030204" pitchFamily="18" charset="0"/>
                        </a:rPr>
                        <m:t> ×</m:t>
                      </m:r>
                      <m:sSup>
                        <m:sSupPr>
                          <m:ctrlPr>
                            <a:rPr lang="tr-TR" sz="2800" i="1">
                              <a:latin typeface="Cambria Math" panose="02040503050406030204" pitchFamily="18" charset="0"/>
                            </a:rPr>
                          </m:ctrlPr>
                        </m:sSupPr>
                        <m:e>
                          <m:r>
                            <a:rPr lang="tr-TR" sz="2800">
                              <a:latin typeface="Cambria Math" panose="02040503050406030204" pitchFamily="18" charset="0"/>
                            </a:rPr>
                            <m:t>10</m:t>
                          </m:r>
                        </m:e>
                        <m:sup>
                          <m:r>
                            <a:rPr lang="tr-TR" sz="2800">
                              <a:latin typeface="Cambria Math" panose="02040503050406030204" pitchFamily="18" charset="0"/>
                            </a:rPr>
                            <m:t>−</m:t>
                          </m:r>
                          <m:r>
                            <a:rPr lang="tr-TR" sz="2800">
                              <a:latin typeface="Cambria Math" panose="02040503050406030204" pitchFamily="18" charset="0"/>
                            </a:rPr>
                            <m:t>7</m:t>
                          </m:r>
                        </m:sup>
                      </m:sSup>
                      <m:f>
                        <m:fPr>
                          <m:ctrlPr>
                            <a:rPr lang="tr-TR" sz="2800" i="1">
                              <a:latin typeface="Cambria Math" panose="02040503050406030204" pitchFamily="18" charset="0"/>
                            </a:rPr>
                          </m:ctrlPr>
                        </m:fPr>
                        <m:num>
                          <m:r>
                            <a:rPr lang="tr-TR" sz="2800">
                              <a:latin typeface="Cambria Math" panose="02040503050406030204" pitchFamily="18" charset="0"/>
                            </a:rPr>
                            <m:t>𝑚</m:t>
                          </m:r>
                        </m:num>
                        <m:den>
                          <m:r>
                            <a:rPr lang="tr-TR" sz="2800">
                              <a:latin typeface="Cambria Math" panose="02040503050406030204" pitchFamily="18" charset="0"/>
                            </a:rPr>
                            <m:t>𝑠</m:t>
                          </m:r>
                        </m:den>
                      </m:f>
                      <m:r>
                        <a:rPr lang="tr-TR" sz="2800">
                          <a:latin typeface="Cambria Math" panose="02040503050406030204" pitchFamily="18" charset="0"/>
                        </a:rPr>
                        <m:t>=</m:t>
                      </m:r>
                      <m:r>
                        <a:rPr lang="tr-TR" sz="2800" smtClean="0">
                          <a:solidFill>
                            <a:srgbClr val="FF0000"/>
                          </a:solidFill>
                          <a:latin typeface="Cambria Math" panose="02040503050406030204" pitchFamily="18" charset="0"/>
                        </a:rPr>
                        <m:t>0</m:t>
                      </m:r>
                      <m:r>
                        <a:rPr lang="tr-TR" sz="2800" smtClean="0">
                          <a:solidFill>
                            <a:srgbClr val="FF0000"/>
                          </a:solidFill>
                          <a:latin typeface="Cambria Math" panose="02040503050406030204" pitchFamily="18" charset="0"/>
                        </a:rPr>
                        <m:t>,</m:t>
                      </m:r>
                      <m:r>
                        <a:rPr lang="tr-TR" sz="2800" smtClean="0">
                          <a:solidFill>
                            <a:srgbClr val="FF0000"/>
                          </a:solidFill>
                          <a:latin typeface="Cambria Math" panose="02040503050406030204" pitchFamily="18" charset="0"/>
                        </a:rPr>
                        <m:t>606</m:t>
                      </m:r>
                      <m:f>
                        <m:fPr>
                          <m:ctrlPr>
                            <a:rPr lang="tr-TR" sz="2800" i="1">
                              <a:solidFill>
                                <a:srgbClr val="FF0000"/>
                              </a:solidFill>
                              <a:latin typeface="Cambria Math" panose="02040503050406030204" pitchFamily="18" charset="0"/>
                            </a:rPr>
                          </m:ctrlPr>
                        </m:fPr>
                        <m:num>
                          <m:r>
                            <m:rPr>
                              <m:sty m:val="p"/>
                            </m:rPr>
                            <a:rPr lang="tr-TR" sz="2800">
                              <a:solidFill>
                                <a:srgbClr val="FF0000"/>
                              </a:solidFill>
                              <a:latin typeface="Cambria Math" panose="02040503050406030204" pitchFamily="18" charset="0"/>
                            </a:rPr>
                            <m:t>mm</m:t>
                          </m:r>
                        </m:num>
                        <m:den>
                          <m:r>
                            <m:rPr>
                              <m:sty m:val="p"/>
                            </m:rPr>
                            <a:rPr lang="tr-TR" sz="2800">
                              <a:solidFill>
                                <a:srgbClr val="FF0000"/>
                              </a:solidFill>
                              <a:latin typeface="Cambria Math" panose="02040503050406030204" pitchFamily="18" charset="0"/>
                            </a:rPr>
                            <m:t>h</m:t>
                          </m:r>
                        </m:den>
                      </m:f>
                    </m:oMath>
                  </m:oMathPara>
                </a14:m>
                <a:endParaRPr lang="tr-TR" sz="2800" dirty="0"/>
              </a:p>
            </p:txBody>
          </p:sp>
        </mc:Choice>
        <mc:Fallback>
          <p:sp>
            <p:nvSpPr>
              <p:cNvPr id="4" name="Dikdörtgen 3">
                <a:extLst>
                  <a:ext uri="{FF2B5EF4-FFF2-40B4-BE49-F238E27FC236}">
                    <a16:creationId xmlns:a16="http://schemas.microsoft.com/office/drawing/2014/main" id="{FE3C59BA-7125-4447-B340-99B4197EE498}"/>
                  </a:ext>
                </a:extLst>
              </p:cNvPr>
              <p:cNvSpPr>
                <a:spLocks noRot="1" noChangeAspect="1" noMove="1" noResize="1" noEditPoints="1" noAdjustHandles="1" noChangeArrowheads="1" noChangeShapeType="1" noTextEdit="1"/>
              </p:cNvSpPr>
              <p:nvPr/>
            </p:nvSpPr>
            <p:spPr>
              <a:xfrm>
                <a:off x="604434" y="3609397"/>
                <a:ext cx="10903633" cy="2363532"/>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4208920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Örnek</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buFont typeface="Arial" panose="020B0604020202020204" pitchFamily="34" charset="0"/>
              <a:buChar char="•"/>
            </a:pPr>
            <a:r>
              <a:rPr lang="tr-TR" sz="2800" dirty="0">
                <a:solidFill>
                  <a:schemeClr val="tx1"/>
                </a:solidFill>
              </a:rPr>
              <a:t>Bir </a:t>
            </a:r>
            <a:r>
              <a:rPr lang="tr-TR" sz="2800" dirty="0">
                <a:solidFill>
                  <a:srgbClr val="0070C0"/>
                </a:solidFill>
              </a:rPr>
              <a:t>değirmende</a:t>
            </a:r>
            <a:r>
              <a:rPr lang="tr-TR" sz="2800" dirty="0">
                <a:solidFill>
                  <a:schemeClr val="tx1"/>
                </a:solidFill>
              </a:rPr>
              <a:t>, normal atmosfer basıncında, 20°C'deki </a:t>
            </a:r>
            <a:r>
              <a:rPr lang="tr-TR" sz="2800" dirty="0">
                <a:solidFill>
                  <a:srgbClr val="7030A0"/>
                </a:solidFill>
              </a:rPr>
              <a:t>havaya</a:t>
            </a:r>
            <a:r>
              <a:rPr lang="tr-TR" sz="2800" dirty="0">
                <a:solidFill>
                  <a:schemeClr val="tx1"/>
                </a:solidFill>
              </a:rPr>
              <a:t> dağılmış bulunan; çapı 50 x 10</a:t>
            </a:r>
            <a:r>
              <a:rPr lang="tr-TR" sz="2800" baseline="30000" dirty="0">
                <a:solidFill>
                  <a:schemeClr val="tx1"/>
                </a:solidFill>
              </a:rPr>
              <a:t>-6</a:t>
            </a:r>
            <a:r>
              <a:rPr lang="tr-TR" sz="2800" dirty="0">
                <a:solidFill>
                  <a:schemeClr val="tx1"/>
                </a:solidFill>
              </a:rPr>
              <a:t> m, yoğunluğu 1300 kg/m</a:t>
            </a:r>
            <a:r>
              <a:rPr lang="tr-TR" sz="2800" baseline="30000" dirty="0">
                <a:solidFill>
                  <a:schemeClr val="tx1"/>
                </a:solidFill>
              </a:rPr>
              <a:t>3</a:t>
            </a:r>
            <a:r>
              <a:rPr lang="tr-TR" sz="2800" dirty="0">
                <a:solidFill>
                  <a:schemeClr val="tx1"/>
                </a:solidFill>
              </a:rPr>
              <a:t> olan küre şeklindeki </a:t>
            </a:r>
            <a:r>
              <a:rPr lang="tr-TR" sz="2800" dirty="0">
                <a:solidFill>
                  <a:srgbClr val="00B050"/>
                </a:solidFill>
              </a:rPr>
              <a:t>katı parçacıkların </a:t>
            </a:r>
            <a:r>
              <a:rPr lang="tr-TR" sz="2800" dirty="0">
                <a:solidFill>
                  <a:srgbClr val="FF0000"/>
                </a:solidFill>
              </a:rPr>
              <a:t>çökelme hızını hesaplayınız. </a:t>
            </a:r>
          </a:p>
          <a:p>
            <a:pPr marL="285750" indent="-285750" algn="l" rtl="0">
              <a:buFont typeface="Arial" panose="020B0604020202020204" pitchFamily="34" charset="0"/>
              <a:buChar char="•"/>
            </a:pPr>
            <a:r>
              <a:rPr lang="tr-TR" sz="2800" dirty="0">
                <a:solidFill>
                  <a:schemeClr val="tx1"/>
                </a:solidFill>
              </a:rPr>
              <a:t>Havanın 20°C'deki yoğunluğu 1,282 kg/m</a:t>
            </a:r>
            <a:r>
              <a:rPr lang="tr-TR" sz="2800" baseline="30000" dirty="0">
                <a:solidFill>
                  <a:schemeClr val="tx1"/>
                </a:solidFill>
              </a:rPr>
              <a:t>3</a:t>
            </a:r>
            <a:r>
              <a:rPr lang="tr-TR" sz="2800" dirty="0">
                <a:solidFill>
                  <a:schemeClr val="tx1"/>
                </a:solidFill>
              </a:rPr>
              <a:t>, viskozitesi ise 1,801 x 10</a:t>
            </a:r>
            <a:r>
              <a:rPr lang="tr-TR" sz="2800" baseline="30000" dirty="0">
                <a:solidFill>
                  <a:schemeClr val="tx1"/>
                </a:solidFill>
              </a:rPr>
              <a:t>-5</a:t>
            </a:r>
            <a:r>
              <a:rPr lang="tr-TR" sz="2800" dirty="0">
                <a:solidFill>
                  <a:schemeClr val="tx1"/>
                </a:solidFill>
              </a:rPr>
              <a:t> N s/m</a:t>
            </a:r>
            <a:r>
              <a:rPr lang="tr-TR" sz="2800" baseline="30000" dirty="0">
                <a:solidFill>
                  <a:schemeClr val="tx1"/>
                </a:solidFill>
              </a:rPr>
              <a:t>2</a:t>
            </a:r>
            <a:r>
              <a:rPr lang="tr-TR" sz="2800" dirty="0">
                <a:solidFill>
                  <a:schemeClr val="tx1"/>
                </a:solidFill>
              </a:rPr>
              <a:t> </a:t>
            </a:r>
            <a:r>
              <a:rPr lang="tr-TR" sz="2800" dirty="0" err="1">
                <a:solidFill>
                  <a:schemeClr val="tx1"/>
                </a:solidFill>
              </a:rPr>
              <a:t>dir</a:t>
            </a:r>
            <a:r>
              <a:rPr lang="tr-TR" sz="2800" dirty="0">
                <a:solidFill>
                  <a:schemeClr val="tx1"/>
                </a:solidFill>
              </a:rPr>
              <a:t>. </a:t>
            </a:r>
          </a:p>
          <a:p>
            <a:pPr marL="285750" indent="-285750" algn="l" rtl="0">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21775847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Çözüm</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algn="ctr" rtl="0">
                  <a:spcBef>
                    <a:spcPts val="0"/>
                  </a:spcBef>
                  <a:spcAft>
                    <a:spcPts val="600"/>
                  </a:spcAft>
                </a:pPr>
                <a14:m>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𝑡</m:t>
                        </m:r>
                      </m:sub>
                    </m:sSub>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𝑑</m:t>
                            </m:r>
                          </m:e>
                          <m:sup>
                            <m:r>
                              <a:rPr lang="tr-TR" sz="2800">
                                <a:solidFill>
                                  <a:schemeClr val="tx1"/>
                                </a:solidFill>
                                <a:latin typeface="Cambria Math" panose="02040503050406030204" pitchFamily="18" charset="0"/>
                              </a:rPr>
                              <m:t>2</m:t>
                            </m:r>
                          </m:sup>
                        </m:sSup>
                        <m:d>
                          <m:dPr>
                            <m:ctrlPr>
                              <a:rPr lang="tr-TR" sz="2800" i="1">
                                <a:solidFill>
                                  <a:schemeClr val="tx1"/>
                                </a:solidFill>
                                <a:latin typeface="Cambria Math" panose="02040503050406030204" pitchFamily="18" charset="0"/>
                              </a:rPr>
                            </m:ctrlPr>
                          </m:dPr>
                          <m:e>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𝜌</m:t>
                                </m:r>
                              </m:e>
                              <m:sub>
                                <m:r>
                                  <a:rPr lang="tr-TR" sz="2800">
                                    <a:solidFill>
                                      <a:schemeClr val="tx1"/>
                                    </a:solidFill>
                                    <a:latin typeface="Cambria Math" panose="02040503050406030204" pitchFamily="18" charset="0"/>
                                  </a:rPr>
                                  <m:t>𝑝</m:t>
                                </m:r>
                              </m:sub>
                            </m:sSub>
                            <m:r>
                              <a:rPr lang="tr-TR" sz="2800">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𝜌</m:t>
                                </m:r>
                              </m:e>
                              <m:sub>
                                <m:r>
                                  <a:rPr lang="tr-TR" sz="2800" i="1">
                                    <a:solidFill>
                                      <a:schemeClr val="tx1"/>
                                    </a:solidFill>
                                    <a:latin typeface="Cambria Math" panose="02040503050406030204" pitchFamily="18" charset="0"/>
                                  </a:rPr>
                                  <m:t>𝑓</m:t>
                                </m:r>
                              </m:sub>
                            </m:sSub>
                          </m:e>
                        </m:d>
                      </m:num>
                      <m:den>
                        <m:r>
                          <a:rPr lang="tr-TR" sz="2800">
                            <a:solidFill>
                              <a:schemeClr val="tx1"/>
                            </a:solidFill>
                            <a:latin typeface="Cambria Math" panose="02040503050406030204" pitchFamily="18" charset="0"/>
                          </a:rPr>
                          <m:t>18</m:t>
                        </m:r>
                        <m:r>
                          <a:rPr lang="tr-TR" sz="2800">
                            <a:solidFill>
                              <a:schemeClr val="tx1"/>
                            </a:solidFill>
                            <a:latin typeface="Cambria Math" panose="02040503050406030204" pitchFamily="18" charset="0"/>
                          </a:rPr>
                          <m:t>  </m:t>
                        </m:r>
                        <m:r>
                          <a:rPr lang="tr-TR" sz="2800">
                            <a:solidFill>
                              <a:schemeClr val="tx1"/>
                            </a:solidFill>
                            <a:latin typeface="Cambria Math" panose="02040503050406030204" pitchFamily="18" charset="0"/>
                          </a:rPr>
                          <m:t>𝜇</m:t>
                        </m:r>
                      </m:den>
                    </m:f>
                    <m:r>
                      <a:rPr lang="tr-TR" sz="2800">
                        <a:solidFill>
                          <a:schemeClr val="tx1"/>
                        </a:solidFill>
                        <a:latin typeface="Cambria Math" panose="02040503050406030204" pitchFamily="18" charset="0"/>
                      </a:rPr>
                      <m:t>𝑔</m:t>
                    </m:r>
                  </m:oMath>
                </a14:m>
                <a:r>
                  <a:rPr lang="tr-TR" sz="2800" dirty="0">
                    <a:solidFill>
                      <a:schemeClr val="tx1"/>
                    </a:solidFill>
                  </a:rPr>
                  <a:t> </a:t>
                </a:r>
              </a:p>
              <a:p>
                <a:pPr algn="l" rtl="0">
                  <a:spcBef>
                    <a:spcPts val="0"/>
                  </a:spcBef>
                  <a:spcAft>
                    <a:spcPts val="600"/>
                  </a:spcAft>
                </a:pPr>
                <a:r>
                  <a:rPr lang="tr-TR" sz="2800" dirty="0">
                    <a:solidFill>
                      <a:schemeClr val="tx1"/>
                    </a:solidFill>
                  </a:rPr>
                  <a:t>	d=50 x10</a:t>
                </a:r>
                <a:r>
                  <a:rPr lang="tr-TR" sz="2800" baseline="30000" dirty="0">
                    <a:solidFill>
                      <a:schemeClr val="tx1"/>
                    </a:solidFill>
                  </a:rPr>
                  <a:t>-6</a:t>
                </a:r>
                <a:r>
                  <a:rPr lang="tr-TR" sz="2800" dirty="0">
                    <a:solidFill>
                      <a:schemeClr val="tx1"/>
                    </a:solidFill>
                  </a:rPr>
                  <a:t>m </a:t>
                </a:r>
              </a:p>
              <a:p>
                <a:pPr algn="l" rtl="0">
                  <a:spcBef>
                    <a:spcPts val="0"/>
                  </a:spcBef>
                  <a:spcAft>
                    <a:spcPts val="600"/>
                  </a:spcAft>
                </a:pPr>
                <a:r>
                  <a:rPr lang="tr-TR" sz="2800" dirty="0">
                    <a:solidFill>
                      <a:schemeClr val="tx1"/>
                    </a:solidFill>
                  </a:rPr>
                  <a:t>	</a:t>
                </a:r>
                <a:r>
                  <a:rPr lang="tr-TR" sz="2800" i="1" dirty="0" err="1">
                    <a:solidFill>
                      <a:schemeClr val="tx1"/>
                    </a:solidFill>
                  </a:rPr>
                  <a:t>ρ</a:t>
                </a:r>
                <a:r>
                  <a:rPr lang="tr-TR" sz="2800" baseline="-25000" dirty="0" err="1">
                    <a:solidFill>
                      <a:schemeClr val="tx1"/>
                    </a:solidFill>
                  </a:rPr>
                  <a:t>p</a:t>
                </a:r>
                <a:r>
                  <a:rPr lang="tr-TR" sz="2800" dirty="0">
                    <a:solidFill>
                      <a:schemeClr val="tx1"/>
                    </a:solidFill>
                  </a:rPr>
                  <a:t>- </a:t>
                </a:r>
                <a:r>
                  <a:rPr lang="tr-TR" sz="2800" i="1" dirty="0" err="1">
                    <a:solidFill>
                      <a:schemeClr val="tx1"/>
                    </a:solidFill>
                  </a:rPr>
                  <a:t>ρ</a:t>
                </a:r>
                <a:r>
                  <a:rPr lang="tr-TR" sz="2800" baseline="-25000" dirty="0" err="1">
                    <a:solidFill>
                      <a:schemeClr val="tx1"/>
                    </a:solidFill>
                  </a:rPr>
                  <a:t>f</a:t>
                </a:r>
                <a:r>
                  <a:rPr lang="tr-TR" sz="2800" dirty="0">
                    <a:solidFill>
                      <a:schemeClr val="tx1"/>
                    </a:solidFill>
                  </a:rPr>
                  <a:t> = 1300 -1,282 = 1298,72 kg/m</a:t>
                </a:r>
                <a:r>
                  <a:rPr lang="tr-TR" sz="2800" baseline="30000" dirty="0">
                    <a:solidFill>
                      <a:schemeClr val="tx1"/>
                    </a:solidFill>
                  </a:rPr>
                  <a:t>3</a:t>
                </a:r>
                <a:r>
                  <a:rPr lang="tr-TR" sz="2800" dirty="0">
                    <a:solidFill>
                      <a:schemeClr val="tx1"/>
                    </a:solidFill>
                  </a:rPr>
                  <a:t> </a:t>
                </a:r>
              </a:p>
              <a:p>
                <a:pPr algn="l" rtl="0">
                  <a:spcBef>
                    <a:spcPts val="0"/>
                  </a:spcBef>
                  <a:spcAft>
                    <a:spcPts val="600"/>
                  </a:spcAft>
                </a:pPr>
                <a:r>
                  <a:rPr lang="tr-TR" sz="2800" dirty="0">
                    <a:solidFill>
                      <a:schemeClr val="tx1"/>
                    </a:solidFill>
                  </a:rPr>
                  <a:t>	g = 9,81 m/s</a:t>
                </a:r>
                <a:r>
                  <a:rPr lang="tr-TR" sz="2800" baseline="30000" dirty="0">
                    <a:solidFill>
                      <a:schemeClr val="tx1"/>
                    </a:solidFill>
                  </a:rPr>
                  <a:t>2</a:t>
                </a:r>
                <a:r>
                  <a:rPr lang="tr-TR" sz="2800" dirty="0">
                    <a:solidFill>
                      <a:schemeClr val="tx1"/>
                    </a:solidFill>
                  </a:rPr>
                  <a:t> </a:t>
                </a:r>
              </a:p>
              <a:p>
                <a:pPr algn="l" rtl="0">
                  <a:spcBef>
                    <a:spcPts val="0"/>
                  </a:spcBef>
                  <a:spcAft>
                    <a:spcPts val="600"/>
                  </a:spcAft>
                </a:pPr>
                <a:r>
                  <a:rPr lang="tr-TR" sz="2800" dirty="0">
                    <a:solidFill>
                      <a:schemeClr val="tx1"/>
                    </a:solidFill>
                  </a:rPr>
                  <a:t>	</a:t>
                </a:r>
                <a:r>
                  <a:rPr lang="tr-TR" sz="2800" i="1" dirty="0">
                    <a:solidFill>
                      <a:schemeClr val="tx1"/>
                    </a:solidFill>
                  </a:rPr>
                  <a:t>μ</a:t>
                </a:r>
                <a:r>
                  <a:rPr lang="tr-TR" sz="2800" dirty="0">
                    <a:solidFill>
                      <a:schemeClr val="tx1"/>
                    </a:solidFill>
                  </a:rPr>
                  <a:t> = 1,801 x 10</a:t>
                </a:r>
                <a:r>
                  <a:rPr lang="tr-TR" sz="2800" baseline="30000" dirty="0">
                    <a:solidFill>
                      <a:schemeClr val="tx1"/>
                    </a:solidFill>
                  </a:rPr>
                  <a:t>-5</a:t>
                </a:r>
                <a:r>
                  <a:rPr lang="tr-TR" sz="2800" dirty="0">
                    <a:solidFill>
                      <a:schemeClr val="tx1"/>
                    </a:solidFill>
                  </a:rPr>
                  <a:t> N s/m</a:t>
                </a:r>
                <a:r>
                  <a:rPr lang="tr-TR" sz="2800" baseline="30000" dirty="0">
                    <a:solidFill>
                      <a:schemeClr val="tx1"/>
                    </a:solidFill>
                  </a:rPr>
                  <a:t>2</a:t>
                </a:r>
                <a:r>
                  <a:rPr lang="tr-TR" sz="2800" dirty="0">
                    <a:solidFill>
                      <a:schemeClr val="tx1"/>
                    </a:solidFill>
                  </a:rPr>
                  <a:t> (veya 1,801 x 10</a:t>
                </a:r>
                <a:r>
                  <a:rPr lang="tr-TR" sz="2800" baseline="30000" dirty="0">
                    <a:solidFill>
                      <a:schemeClr val="tx1"/>
                    </a:solidFill>
                  </a:rPr>
                  <a:t>-5</a:t>
                </a:r>
                <a:r>
                  <a:rPr lang="tr-TR" sz="2800" dirty="0">
                    <a:solidFill>
                      <a:schemeClr val="tx1"/>
                    </a:solidFill>
                  </a:rPr>
                  <a:t> kg/m s) </a:t>
                </a:r>
              </a:p>
              <a:p>
                <a:pPr marL="285750" indent="-285750" algn="l" rtl="0">
                  <a:spcBef>
                    <a:spcPts val="0"/>
                  </a:spcBef>
                  <a:spcAft>
                    <a:spcPts val="600"/>
                  </a:spcAft>
                  <a:buFont typeface="Arial" panose="020B0604020202020204" pitchFamily="34" charset="0"/>
                  <a:buChar char="•"/>
                </a:pPr>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7493781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Çözüm</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a14:m>
                  <m:oMathPara xmlns:m="http://schemas.openxmlformats.org/officeDocument/2006/math">
                    <m:oMathParaPr>
                      <m:jc m:val="centerGroup"/>
                    </m:oMathParaPr>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a:rPr lang="tr-TR" sz="2800">
                              <a:solidFill>
                                <a:schemeClr val="tx1"/>
                              </a:solidFill>
                              <a:latin typeface="Cambria Math" panose="02040503050406030204" pitchFamily="18" charset="0"/>
                            </a:rPr>
                            <m:t>𝑡</m:t>
                          </m:r>
                        </m:sub>
                      </m:sSub>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d>
                            <m:dPr>
                              <m:ctrlPr>
                                <a:rPr lang="tr-TR" sz="2800" i="1">
                                  <a:solidFill>
                                    <a:schemeClr val="tx1"/>
                                  </a:solidFill>
                                  <a:latin typeface="Cambria Math" panose="02040503050406030204" pitchFamily="18" charset="0"/>
                                </a:rPr>
                              </m:ctrlPr>
                            </m:dPr>
                            <m:e>
                              <m:r>
                                <a:rPr lang="tr-TR" sz="2800">
                                  <a:solidFill>
                                    <a:schemeClr val="tx1"/>
                                  </a:solidFill>
                                  <a:latin typeface="Cambria Math" panose="02040503050406030204" pitchFamily="18" charset="0"/>
                                </a:rPr>
                                <m:t>50</m:t>
                              </m:r>
                              <m:r>
                                <a:rPr lang="tr-TR" sz="2800">
                                  <a:solidFill>
                                    <a:schemeClr val="tx1"/>
                                  </a:solidFill>
                                  <a:latin typeface="Cambria Math" panose="02040503050406030204" pitchFamily="18" charset="0"/>
                                </a:rPr>
                                <m:t> ×</m:t>
                              </m:r>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10</m:t>
                                  </m:r>
                                </m:e>
                                <m:sup>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6</m:t>
                                  </m:r>
                                </m:sup>
                              </m:sSup>
                            </m:e>
                          </m:d>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9</m:t>
                          </m:r>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81</m:t>
                          </m:r>
                          <m:r>
                            <a:rPr lang="tr-TR" sz="2800">
                              <a:solidFill>
                                <a:schemeClr val="tx1"/>
                              </a:solidFill>
                              <a:latin typeface="Cambria Math" panose="02040503050406030204" pitchFamily="18" charset="0"/>
                            </a:rPr>
                            <m:t>)</m:t>
                          </m:r>
                          <m:d>
                            <m:dPr>
                              <m:ctrlPr>
                                <a:rPr lang="tr-TR" sz="2800" i="1">
                                  <a:solidFill>
                                    <a:schemeClr val="tx1"/>
                                  </a:solidFill>
                                  <a:latin typeface="Cambria Math" panose="02040503050406030204" pitchFamily="18" charset="0"/>
                                </a:rPr>
                              </m:ctrlPr>
                            </m:dPr>
                            <m:e>
                              <m:r>
                                <a:rPr lang="tr-TR" sz="2800">
                                  <a:solidFill>
                                    <a:schemeClr val="tx1"/>
                                  </a:solidFill>
                                  <a:latin typeface="Cambria Math" panose="02040503050406030204" pitchFamily="18" charset="0"/>
                                </a:rPr>
                                <m:t>1298</m:t>
                              </m:r>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72</m:t>
                              </m:r>
                            </m:e>
                          </m:d>
                        </m:num>
                        <m:den>
                          <m:r>
                            <a:rPr lang="tr-TR" sz="2800">
                              <a:solidFill>
                                <a:schemeClr val="tx1"/>
                              </a:solidFill>
                              <a:latin typeface="Cambria Math" panose="02040503050406030204" pitchFamily="18" charset="0"/>
                            </a:rPr>
                            <m:t>18</m:t>
                          </m:r>
                          <m:r>
                            <a:rPr lang="tr-TR" sz="2800">
                              <a:solidFill>
                                <a:schemeClr val="tx1"/>
                              </a:solidFill>
                              <a:latin typeface="Cambria Math" panose="02040503050406030204" pitchFamily="18" charset="0"/>
                            </a:rPr>
                            <m:t>  (</m:t>
                          </m:r>
                          <m:r>
                            <a:rPr lang="tr-TR" sz="2800">
                              <a:solidFill>
                                <a:schemeClr val="tx1"/>
                              </a:solidFill>
                              <a:latin typeface="Cambria Math" panose="02040503050406030204" pitchFamily="18" charset="0"/>
                            </a:rPr>
                            <m:t>1</m:t>
                          </m:r>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801</m:t>
                          </m:r>
                          <m:r>
                            <a:rPr lang="tr-TR" sz="2800">
                              <a:solidFill>
                                <a:schemeClr val="tx1"/>
                              </a:solidFill>
                              <a:latin typeface="Cambria Math" panose="02040503050406030204" pitchFamily="18" charset="0"/>
                            </a:rPr>
                            <m:t>×</m:t>
                          </m:r>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10</m:t>
                              </m:r>
                            </m:e>
                            <m:sup>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5</m:t>
                              </m:r>
                            </m:sup>
                          </m:sSup>
                          <m:r>
                            <a:rPr lang="tr-TR" sz="2800">
                              <a:solidFill>
                                <a:schemeClr val="tx1"/>
                              </a:solidFill>
                              <a:latin typeface="Cambria Math" panose="02040503050406030204" pitchFamily="18" charset="0"/>
                            </a:rPr>
                            <m:t>)</m:t>
                          </m:r>
                        </m:den>
                      </m:f>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a:rPr lang="tr-TR" sz="2800">
                              <a:solidFill>
                                <a:schemeClr val="tx1"/>
                              </a:solidFill>
                              <a:latin typeface="Cambria Math" panose="02040503050406030204" pitchFamily="18" charset="0"/>
                            </a:rPr>
                            <m:t>3</m:t>
                          </m:r>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185</m:t>
                          </m:r>
                          <m:r>
                            <a:rPr lang="tr-TR" sz="2800">
                              <a:solidFill>
                                <a:schemeClr val="tx1"/>
                              </a:solidFill>
                              <a:latin typeface="Cambria Math" panose="02040503050406030204" pitchFamily="18" charset="0"/>
                            </a:rPr>
                            <m:t> ×</m:t>
                          </m:r>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10</m:t>
                              </m:r>
                            </m:e>
                            <m:sup>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5</m:t>
                              </m:r>
                            </m:sup>
                          </m:sSup>
                        </m:num>
                        <m:den>
                          <m:r>
                            <a:rPr lang="tr-TR" sz="2800">
                              <a:solidFill>
                                <a:schemeClr val="tx1"/>
                              </a:solidFill>
                              <a:latin typeface="Cambria Math" panose="02040503050406030204" pitchFamily="18" charset="0"/>
                            </a:rPr>
                            <m:t>3</m:t>
                          </m:r>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2418</m:t>
                          </m:r>
                          <m:r>
                            <a:rPr lang="tr-TR" sz="2800">
                              <a:solidFill>
                                <a:schemeClr val="tx1"/>
                              </a:solidFill>
                              <a:latin typeface="Cambria Math" panose="02040503050406030204" pitchFamily="18" charset="0"/>
                            </a:rPr>
                            <m:t> ×</m:t>
                          </m:r>
                          <m:sSup>
                            <m:sSupPr>
                              <m:ctrlPr>
                                <a:rPr lang="tr-TR" sz="2800" i="1">
                                  <a:solidFill>
                                    <a:schemeClr val="tx1"/>
                                  </a:solidFill>
                                  <a:latin typeface="Cambria Math" panose="02040503050406030204" pitchFamily="18" charset="0"/>
                                </a:rPr>
                              </m:ctrlPr>
                            </m:sSupPr>
                            <m:e>
                              <m:r>
                                <a:rPr lang="tr-TR" sz="2800">
                                  <a:solidFill>
                                    <a:schemeClr val="tx1"/>
                                  </a:solidFill>
                                  <a:latin typeface="Cambria Math" panose="02040503050406030204" pitchFamily="18" charset="0"/>
                                </a:rPr>
                                <m:t>10</m:t>
                              </m:r>
                            </m:e>
                            <m:sup>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4</m:t>
                              </m:r>
                            </m:sup>
                          </m:sSup>
                        </m:den>
                      </m:f>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0</m:t>
                      </m:r>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098</m:t>
                      </m:r>
                      <m:f>
                        <m:fPr>
                          <m:ctrlPr>
                            <a:rPr lang="tr-TR" sz="2800" i="1">
                              <a:solidFill>
                                <a:schemeClr val="tx1"/>
                              </a:solidFill>
                              <a:latin typeface="Cambria Math" panose="02040503050406030204" pitchFamily="18" charset="0"/>
                            </a:rPr>
                          </m:ctrlPr>
                        </m:fPr>
                        <m:num>
                          <m:r>
                            <a:rPr lang="tr-TR" sz="2800">
                              <a:solidFill>
                                <a:schemeClr val="tx1"/>
                              </a:solidFill>
                              <a:latin typeface="Cambria Math" panose="02040503050406030204" pitchFamily="18" charset="0"/>
                            </a:rPr>
                            <m:t>𝑚</m:t>
                          </m:r>
                        </m:num>
                        <m:den>
                          <m:r>
                            <a:rPr lang="tr-TR" sz="2800">
                              <a:solidFill>
                                <a:schemeClr val="tx1"/>
                              </a:solidFill>
                              <a:latin typeface="Cambria Math" panose="02040503050406030204" pitchFamily="18" charset="0"/>
                            </a:rPr>
                            <m:t>𝑠</m:t>
                          </m:r>
                        </m:den>
                      </m:f>
                    </m:oMath>
                  </m:oMathPara>
                </a14:m>
                <a:endParaRPr lang="tr-TR" sz="2800" dirty="0">
                  <a:solidFill>
                    <a:schemeClr val="tx1"/>
                  </a:solidFill>
                </a:endParaRPr>
              </a:p>
              <a:p>
                <a:pPr marL="285750" indent="-285750" algn="l" rtl="0">
                  <a:spcBef>
                    <a:spcPts val="0"/>
                  </a:spcBef>
                  <a:spcAft>
                    <a:spcPts val="600"/>
                  </a:spcAft>
                  <a:buFont typeface="Arial" panose="020B0604020202020204" pitchFamily="34" charset="0"/>
                  <a:buChar char="•"/>
                </a:pPr>
                <a:r>
                  <a:rPr lang="tr-TR" sz="2800" dirty="0">
                    <a:solidFill>
                      <a:schemeClr val="tx1"/>
                    </a:solidFill>
                  </a:rPr>
                  <a:t>Reynolds sayısının değeri aşağıdaki eşitlik yardımıyla belirlenerek, olayın </a:t>
                </a:r>
                <a:r>
                  <a:rPr lang="tr-TR" sz="2800" dirty="0" err="1">
                    <a:solidFill>
                      <a:schemeClr val="tx1"/>
                    </a:solidFill>
                  </a:rPr>
                  <a:t>Stokes</a:t>
                </a:r>
                <a:r>
                  <a:rPr lang="tr-TR" sz="2800" dirty="0">
                    <a:solidFill>
                      <a:schemeClr val="tx1"/>
                    </a:solidFill>
                  </a:rPr>
                  <a:t> yasasına uygun olup olmadığı saptanır. </a:t>
                </a:r>
              </a:p>
              <a:p>
                <a:pPr algn="l" rtl="0">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𝑁</m:t>
                          </m:r>
                        </m:e>
                        <m:sub>
                          <m:r>
                            <a:rPr lang="tr-TR" sz="2800">
                              <a:solidFill>
                                <a:schemeClr val="tx1"/>
                              </a:solidFill>
                              <a:latin typeface="Cambria Math" panose="02040503050406030204" pitchFamily="18" charset="0"/>
                            </a:rPr>
                            <m:t>𝑅𝑒</m:t>
                          </m:r>
                        </m:sub>
                      </m:sSub>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m:rPr>
                              <m:sty m:val="p"/>
                            </m:rPr>
                            <a:rPr lang="tr-TR" sz="2800">
                              <a:solidFill>
                                <a:schemeClr val="tx1"/>
                              </a:solidFill>
                              <a:latin typeface="Cambria Math" panose="02040503050406030204" pitchFamily="18" charset="0"/>
                            </a:rPr>
                            <m:t>d</m:t>
                          </m:r>
                          <m:r>
                            <a:rPr lang="tr-TR" sz="2800">
                              <a:solidFill>
                                <a:schemeClr val="tx1"/>
                              </a:solidFill>
                              <a:latin typeface="Cambria Math" panose="02040503050406030204" pitchFamily="18" charset="0"/>
                            </a:rPr>
                            <m:t> </m:t>
                          </m:r>
                          <m:r>
                            <a:rPr lang="tr-TR" sz="2800">
                              <a:solidFill>
                                <a:schemeClr val="tx1"/>
                              </a:solidFill>
                              <a:latin typeface="Cambria Math" panose="02040503050406030204" pitchFamily="18" charset="0"/>
                            </a:rPr>
                            <m:t>𝜐</m:t>
                          </m:r>
                          <m:r>
                            <a:rPr lang="tr-TR" sz="2800">
                              <a:solidFill>
                                <a:schemeClr val="tx1"/>
                              </a:solidFill>
                              <a:latin typeface="Cambria Math" panose="02040503050406030204" pitchFamily="18" charset="0"/>
                            </a:rPr>
                            <m:t> </m:t>
                          </m:r>
                          <m:r>
                            <a:rPr lang="tr-TR" sz="2800">
                              <a:solidFill>
                                <a:schemeClr val="tx1"/>
                              </a:solidFill>
                              <a:latin typeface="Cambria Math" panose="02040503050406030204" pitchFamily="18" charset="0"/>
                            </a:rPr>
                            <m:t>𝜌</m:t>
                          </m:r>
                        </m:num>
                        <m:den>
                          <m:r>
                            <a:rPr lang="tr-TR" sz="2800">
                              <a:solidFill>
                                <a:schemeClr val="tx1"/>
                              </a:solidFill>
                              <a:latin typeface="Cambria Math" panose="02040503050406030204" pitchFamily="18" charset="0"/>
                            </a:rPr>
                            <m:t>𝜇</m:t>
                          </m:r>
                        </m:den>
                      </m:f>
                    </m:oMath>
                  </m:oMathPara>
                </a14:m>
                <a:endParaRPr lang="tr-TR" sz="2800" dirty="0">
                  <a:solidFill>
                    <a:schemeClr val="tx1"/>
                  </a:solidFill>
                </a:endParaRPr>
              </a:p>
              <a:p>
                <a:endParaRPr lang="tr-TR" sz="2800" dirty="0">
                  <a:solidFill>
                    <a:schemeClr val="tx1"/>
                  </a:solidFill>
                </a:endParaRPr>
              </a:p>
              <a:p>
                <a:pPr marL="285750" indent="-285750" algn="l" rtl="0">
                  <a:spcBef>
                    <a:spcPts val="0"/>
                  </a:spcBef>
                  <a:spcAft>
                    <a:spcPts val="600"/>
                  </a:spcAft>
                  <a:buFont typeface="Arial" panose="020B0604020202020204" pitchFamily="34" charset="0"/>
                  <a:buChar char="•"/>
                </a:pPr>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066"/>
                </a:stretch>
              </a:blipFill>
            </p:spPr>
            <p:txBody>
              <a:bodyPr/>
              <a:lstStyle/>
              <a:p>
                <a:r>
                  <a:rPr lang="tr-TR">
                    <a:noFill/>
                  </a:rPr>
                  <a:t> </a:t>
                </a:r>
              </a:p>
            </p:txBody>
          </p:sp>
        </mc:Fallback>
      </mc:AlternateContent>
    </p:spTree>
    <p:extLst>
      <p:ext uri="{BB962C8B-B14F-4D97-AF65-F5344CB8AC3E}">
        <p14:creationId xmlns:p14="http://schemas.microsoft.com/office/powerpoint/2010/main" val="39855595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Çözüm</a:t>
            </a:r>
            <a:endParaRPr lang="ar-S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algn="l" rtl="0">
                  <a:spcBef>
                    <a:spcPts val="0"/>
                  </a:spcBef>
                  <a:spcAft>
                    <a:spcPts val="600"/>
                  </a:spcAft>
                </a:pPr>
                <a:r>
                  <a:rPr lang="tr-TR" sz="2800" dirty="0">
                    <a:solidFill>
                      <a:schemeClr val="tx1"/>
                    </a:solidFill>
                  </a:rPr>
                  <a:t>d : Parçacık çapı, = 50 x 10</a:t>
                </a:r>
                <a:r>
                  <a:rPr lang="tr-TR" sz="2800" baseline="30000" dirty="0">
                    <a:solidFill>
                      <a:schemeClr val="tx1"/>
                    </a:solidFill>
                  </a:rPr>
                  <a:t>-6</a:t>
                </a:r>
                <a:r>
                  <a:rPr lang="tr-TR" sz="2800" dirty="0">
                    <a:solidFill>
                      <a:schemeClr val="tx1"/>
                    </a:solidFill>
                  </a:rPr>
                  <a:t> m </a:t>
                </a:r>
              </a:p>
              <a:p>
                <a:pPr algn="l" rtl="0">
                  <a:spcBef>
                    <a:spcPts val="0"/>
                  </a:spcBef>
                  <a:spcAft>
                    <a:spcPts val="600"/>
                  </a:spcAft>
                </a:pPr>
                <a14:m>
                  <m:oMath xmlns:m="http://schemas.openxmlformats.org/officeDocument/2006/math">
                    <m:r>
                      <a:rPr lang="tr-TR" sz="2800">
                        <a:solidFill>
                          <a:schemeClr val="tx1"/>
                        </a:solidFill>
                        <a:latin typeface="Cambria Math" panose="02040503050406030204" pitchFamily="18" charset="0"/>
                      </a:rPr>
                      <m:t>𝜐</m:t>
                    </m:r>
                  </m:oMath>
                </a14:m>
                <a:r>
                  <a:rPr lang="tr-TR" sz="2800" dirty="0">
                    <a:solidFill>
                      <a:schemeClr val="tx1"/>
                    </a:solidFill>
                  </a:rPr>
                  <a:t> : Hız = 0,098 m/s </a:t>
                </a:r>
              </a:p>
              <a:p>
                <a:pPr algn="l" rtl="0">
                  <a:spcBef>
                    <a:spcPts val="0"/>
                  </a:spcBef>
                  <a:spcAft>
                    <a:spcPts val="600"/>
                  </a:spcAft>
                </a:pPr>
                <a:r>
                  <a:rPr lang="tr-TR" sz="2800" i="1" dirty="0">
                    <a:solidFill>
                      <a:schemeClr val="tx1"/>
                    </a:solidFill>
                  </a:rPr>
                  <a:t>ρ </a:t>
                </a:r>
                <a:r>
                  <a:rPr lang="tr-TR" sz="2800" dirty="0">
                    <a:solidFill>
                      <a:schemeClr val="tx1"/>
                    </a:solidFill>
                  </a:rPr>
                  <a:t>: Yoğunluk = 1,282 kg/m</a:t>
                </a:r>
                <a:r>
                  <a:rPr lang="tr-TR" sz="2800" baseline="30000" dirty="0">
                    <a:solidFill>
                      <a:schemeClr val="tx1"/>
                    </a:solidFill>
                  </a:rPr>
                  <a:t>3</a:t>
                </a:r>
                <a:r>
                  <a:rPr lang="tr-TR" sz="2800" dirty="0">
                    <a:solidFill>
                      <a:schemeClr val="tx1"/>
                    </a:solidFill>
                  </a:rPr>
                  <a:t> </a:t>
                </a:r>
              </a:p>
              <a:p>
                <a:pPr algn="l" rtl="0">
                  <a:spcBef>
                    <a:spcPts val="0"/>
                  </a:spcBef>
                  <a:spcAft>
                    <a:spcPts val="600"/>
                  </a:spcAft>
                </a:pPr>
                <a:r>
                  <a:rPr lang="tr-TR" sz="2800" i="1" dirty="0">
                    <a:solidFill>
                      <a:schemeClr val="tx1"/>
                    </a:solidFill>
                  </a:rPr>
                  <a:t>μ</a:t>
                </a:r>
                <a:r>
                  <a:rPr lang="tr-TR" sz="2800" dirty="0">
                    <a:solidFill>
                      <a:schemeClr val="tx1"/>
                    </a:solidFill>
                  </a:rPr>
                  <a:t> : Viskozite = 1,801 x 10</a:t>
                </a:r>
                <a:r>
                  <a:rPr lang="tr-TR" sz="2800" baseline="30000" dirty="0">
                    <a:solidFill>
                      <a:schemeClr val="tx1"/>
                    </a:solidFill>
                  </a:rPr>
                  <a:t>-5</a:t>
                </a:r>
                <a:r>
                  <a:rPr lang="tr-TR" sz="2800" dirty="0">
                    <a:solidFill>
                      <a:schemeClr val="tx1"/>
                    </a:solidFill>
                  </a:rPr>
                  <a:t> kg/m s </a:t>
                </a:r>
              </a:p>
              <a:p>
                <a:pPr algn="ctr" rtl="0"/>
                <a14:m>
                  <m:oMathPara xmlns:m="http://schemas.openxmlformats.org/officeDocument/2006/math">
                    <m:oMathParaPr>
                      <m:jc m:val="centerGroup"/>
                    </m:oMathParaPr>
                    <m:oMath xmlns:m="http://schemas.openxmlformats.org/officeDocument/2006/math">
                      <m:sSub>
                        <m:sSubPr>
                          <m:ctrlPr>
                            <a:rPr lang="tr-TR" sz="2800" i="1">
                              <a:solidFill>
                                <a:schemeClr val="tx1"/>
                              </a:solidFill>
                              <a:latin typeface="Cambria Math" panose="02040503050406030204" pitchFamily="18" charset="0"/>
                            </a:rPr>
                          </m:ctrlPr>
                        </m:sSubPr>
                        <m:e>
                          <m:r>
                            <m:rPr>
                              <m:sty m:val="p"/>
                            </m:rPr>
                            <a:rPr lang="en-US" sz="2800">
                              <a:solidFill>
                                <a:schemeClr val="tx1"/>
                              </a:solidFill>
                              <a:latin typeface="Cambria Math" panose="02040503050406030204" pitchFamily="18" charset="0"/>
                            </a:rPr>
                            <m:t>N</m:t>
                          </m:r>
                        </m:e>
                        <m:sub>
                          <m:r>
                            <m:rPr>
                              <m:sty m:val="p"/>
                            </m:rPr>
                            <a:rPr lang="en-US" sz="2800">
                              <a:solidFill>
                                <a:schemeClr val="tx1"/>
                              </a:solidFill>
                              <a:latin typeface="Cambria Math" panose="02040503050406030204" pitchFamily="18" charset="0"/>
                            </a:rPr>
                            <m:t>RE</m:t>
                          </m:r>
                        </m:sub>
                      </m:sSub>
                      <m:r>
                        <a:rPr lang="en-US"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d>
                            <m:dPr>
                              <m:ctrlPr>
                                <a:rPr lang="tr-TR" sz="2800" i="1">
                                  <a:solidFill>
                                    <a:schemeClr val="tx1"/>
                                  </a:solidFill>
                                  <a:latin typeface="Cambria Math" panose="02040503050406030204" pitchFamily="18" charset="0"/>
                                </a:rPr>
                              </m:ctrlPr>
                            </m:dPr>
                            <m:e>
                              <m:r>
                                <a:rPr lang="en-US" sz="2800">
                                  <a:solidFill>
                                    <a:schemeClr val="tx1"/>
                                  </a:solidFill>
                                  <a:latin typeface="Cambria Math" panose="02040503050406030204" pitchFamily="18" charset="0"/>
                                </a:rPr>
                                <m:t>50</m:t>
                              </m:r>
                              <m:r>
                                <a:rPr lang="en-US" sz="2800">
                                  <a:solidFill>
                                    <a:schemeClr val="tx1"/>
                                  </a:solidFill>
                                  <a:latin typeface="Cambria Math" panose="02040503050406030204" pitchFamily="18" charset="0"/>
                                </a:rPr>
                                <m:t> × </m:t>
                              </m:r>
                              <m:sSup>
                                <m:sSupPr>
                                  <m:ctrlPr>
                                    <a:rPr lang="tr-TR" sz="2800" i="1">
                                      <a:solidFill>
                                        <a:schemeClr val="tx1"/>
                                      </a:solidFill>
                                      <a:latin typeface="Cambria Math" panose="02040503050406030204" pitchFamily="18" charset="0"/>
                                    </a:rPr>
                                  </m:ctrlPr>
                                </m:sSupPr>
                                <m:e>
                                  <m:r>
                                    <a:rPr lang="en-US" sz="2800">
                                      <a:solidFill>
                                        <a:schemeClr val="tx1"/>
                                      </a:solidFill>
                                      <a:latin typeface="Cambria Math" panose="02040503050406030204" pitchFamily="18" charset="0"/>
                                    </a:rPr>
                                    <m:t>10</m:t>
                                  </m:r>
                                </m:e>
                                <m:sup>
                                  <m:r>
                                    <a:rPr lang="en-US" sz="2800">
                                      <a:solidFill>
                                        <a:schemeClr val="tx1"/>
                                      </a:solidFill>
                                      <a:latin typeface="Cambria Math" panose="02040503050406030204" pitchFamily="18" charset="0"/>
                                    </a:rPr>
                                    <m:t>−</m:t>
                                  </m:r>
                                  <m:r>
                                    <a:rPr lang="en-US" sz="2800">
                                      <a:solidFill>
                                        <a:schemeClr val="tx1"/>
                                      </a:solidFill>
                                      <a:latin typeface="Cambria Math" panose="02040503050406030204" pitchFamily="18" charset="0"/>
                                    </a:rPr>
                                    <m:t>6</m:t>
                                  </m:r>
                                </m:sup>
                              </m:sSup>
                            </m:e>
                          </m:d>
                          <m:d>
                            <m:dPr>
                              <m:ctrlPr>
                                <a:rPr lang="tr-TR" sz="2800" i="1">
                                  <a:solidFill>
                                    <a:schemeClr val="tx1"/>
                                  </a:solidFill>
                                  <a:latin typeface="Cambria Math" panose="02040503050406030204" pitchFamily="18" charset="0"/>
                                </a:rPr>
                              </m:ctrlPr>
                            </m:dPr>
                            <m:e>
                              <m:r>
                                <a:rPr lang="en-US" sz="2800">
                                  <a:solidFill>
                                    <a:schemeClr val="tx1"/>
                                  </a:solidFill>
                                  <a:latin typeface="Cambria Math" panose="02040503050406030204" pitchFamily="18" charset="0"/>
                                </a:rPr>
                                <m:t>0</m:t>
                              </m:r>
                              <m:r>
                                <a:rPr lang="tr-TR" sz="2800" b="0" i="0" smtClean="0">
                                  <a:solidFill>
                                    <a:schemeClr val="tx1"/>
                                  </a:solidFill>
                                  <a:latin typeface="Cambria Math" panose="02040503050406030204" pitchFamily="18" charset="0"/>
                                </a:rPr>
                                <m:t>,</m:t>
                              </m:r>
                              <m:r>
                                <a:rPr lang="en-US" sz="2800">
                                  <a:solidFill>
                                    <a:schemeClr val="tx1"/>
                                  </a:solidFill>
                                  <a:latin typeface="Cambria Math" panose="02040503050406030204" pitchFamily="18" charset="0"/>
                                </a:rPr>
                                <m:t>098</m:t>
                              </m:r>
                            </m:e>
                          </m:d>
                          <m:r>
                            <a:rPr lang="en-US" sz="2800">
                              <a:solidFill>
                                <a:schemeClr val="tx1"/>
                              </a:solidFill>
                              <a:latin typeface="Cambria Math" panose="02040503050406030204" pitchFamily="18" charset="0"/>
                            </a:rPr>
                            <m:t>(</m:t>
                          </m:r>
                          <m:r>
                            <a:rPr lang="en-US" sz="2800">
                              <a:solidFill>
                                <a:schemeClr val="tx1"/>
                              </a:solidFill>
                              <a:latin typeface="Cambria Math" panose="02040503050406030204" pitchFamily="18" charset="0"/>
                            </a:rPr>
                            <m:t>1</m:t>
                          </m:r>
                          <m:r>
                            <a:rPr lang="tr-TR" sz="2800" b="0" i="0" smtClean="0">
                              <a:solidFill>
                                <a:schemeClr val="tx1"/>
                              </a:solidFill>
                              <a:latin typeface="Cambria Math" panose="02040503050406030204" pitchFamily="18" charset="0"/>
                            </a:rPr>
                            <m:t>,</m:t>
                          </m:r>
                          <m:r>
                            <a:rPr lang="en-US" sz="2800">
                              <a:solidFill>
                                <a:schemeClr val="tx1"/>
                              </a:solidFill>
                              <a:latin typeface="Cambria Math" panose="02040503050406030204" pitchFamily="18" charset="0"/>
                            </a:rPr>
                            <m:t>282</m:t>
                          </m:r>
                          <m:r>
                            <a:rPr lang="en-US" sz="2800">
                              <a:solidFill>
                                <a:schemeClr val="tx1"/>
                              </a:solidFill>
                              <a:latin typeface="Cambria Math" panose="02040503050406030204" pitchFamily="18" charset="0"/>
                            </a:rPr>
                            <m:t>)</m:t>
                          </m:r>
                        </m:num>
                        <m:den>
                          <m:r>
                            <a:rPr lang="en-US" sz="2800">
                              <a:solidFill>
                                <a:schemeClr val="tx1"/>
                              </a:solidFill>
                              <a:latin typeface="Cambria Math" panose="02040503050406030204" pitchFamily="18" charset="0"/>
                            </a:rPr>
                            <m:t>1</m:t>
                          </m:r>
                          <m:r>
                            <a:rPr lang="tr-TR" sz="2800" b="0" i="0" smtClean="0">
                              <a:solidFill>
                                <a:schemeClr val="tx1"/>
                              </a:solidFill>
                              <a:latin typeface="Cambria Math" panose="02040503050406030204" pitchFamily="18" charset="0"/>
                            </a:rPr>
                            <m:t>,</m:t>
                          </m:r>
                          <m:r>
                            <a:rPr lang="en-US" sz="2800">
                              <a:solidFill>
                                <a:schemeClr val="tx1"/>
                              </a:solidFill>
                              <a:latin typeface="Cambria Math" panose="02040503050406030204" pitchFamily="18" charset="0"/>
                            </a:rPr>
                            <m:t>801</m:t>
                          </m:r>
                          <m:r>
                            <a:rPr lang="en-US" sz="2800">
                              <a:solidFill>
                                <a:schemeClr val="tx1"/>
                              </a:solidFill>
                              <a:latin typeface="Cambria Math" panose="02040503050406030204" pitchFamily="18" charset="0"/>
                            </a:rPr>
                            <m:t> ×</m:t>
                          </m:r>
                          <m:sSup>
                            <m:sSupPr>
                              <m:ctrlPr>
                                <a:rPr lang="tr-TR" sz="2800" i="1">
                                  <a:solidFill>
                                    <a:schemeClr val="tx1"/>
                                  </a:solidFill>
                                  <a:latin typeface="Cambria Math" panose="02040503050406030204" pitchFamily="18" charset="0"/>
                                </a:rPr>
                              </m:ctrlPr>
                            </m:sSupPr>
                            <m:e>
                              <m:r>
                                <a:rPr lang="en-US" sz="2800">
                                  <a:solidFill>
                                    <a:schemeClr val="tx1"/>
                                  </a:solidFill>
                                  <a:latin typeface="Cambria Math" panose="02040503050406030204" pitchFamily="18" charset="0"/>
                                </a:rPr>
                                <m:t>10</m:t>
                              </m:r>
                            </m:e>
                            <m:sup>
                              <m:r>
                                <a:rPr lang="en-US" sz="2800">
                                  <a:solidFill>
                                    <a:schemeClr val="tx1"/>
                                  </a:solidFill>
                                  <a:latin typeface="Cambria Math" panose="02040503050406030204" pitchFamily="18" charset="0"/>
                                </a:rPr>
                                <m:t>−</m:t>
                              </m:r>
                              <m:r>
                                <a:rPr lang="en-US" sz="2800">
                                  <a:solidFill>
                                    <a:schemeClr val="tx1"/>
                                  </a:solidFill>
                                  <a:latin typeface="Cambria Math" panose="02040503050406030204" pitchFamily="18" charset="0"/>
                                </a:rPr>
                                <m:t>5</m:t>
                              </m:r>
                            </m:sup>
                          </m:sSup>
                        </m:den>
                      </m:f>
                      <m:r>
                        <a:rPr lang="tr-TR" sz="2800" b="0" i="0" smtClean="0">
                          <a:solidFill>
                            <a:schemeClr val="tx1"/>
                          </a:solidFill>
                          <a:latin typeface="Cambria Math" panose="02040503050406030204" pitchFamily="18" charset="0"/>
                        </a:rPr>
                        <m:t>=</m:t>
                      </m:r>
                      <m:r>
                        <m:rPr>
                          <m:nor/>
                        </m:rPr>
                        <a:rPr lang="tr-TR" sz="2800" b="0" i="0" smtClean="0">
                          <a:solidFill>
                            <a:schemeClr val="tx1"/>
                          </a:solidFill>
                          <a:latin typeface="Cambria Math" panose="02040503050406030204" pitchFamily="18" charset="0"/>
                        </a:rPr>
                        <m:t>0</m:t>
                      </m:r>
                      <m:r>
                        <m:rPr>
                          <m:nor/>
                        </m:rPr>
                        <a:rPr lang="tr-TR" sz="2800" b="0" i="0" smtClean="0">
                          <a:solidFill>
                            <a:schemeClr val="tx1"/>
                          </a:solidFill>
                          <a:latin typeface="Cambria Math" panose="02040503050406030204" pitchFamily="18" charset="0"/>
                        </a:rPr>
                        <m:t>,</m:t>
                      </m:r>
                      <m:r>
                        <m:rPr>
                          <m:nor/>
                        </m:rPr>
                        <a:rPr lang="tr-TR" sz="2800" b="0" i="0" smtClean="0">
                          <a:solidFill>
                            <a:schemeClr val="tx1"/>
                          </a:solidFill>
                          <a:latin typeface="Cambria Math" panose="02040503050406030204" pitchFamily="18" charset="0"/>
                        </a:rPr>
                        <m:t>349</m:t>
                      </m:r>
                    </m:oMath>
                  </m:oMathPara>
                </a14:m>
                <a:endParaRPr lang="tr-TR" sz="2800" baseline="30000" dirty="0">
                  <a:solidFill>
                    <a:schemeClr val="tx1"/>
                  </a:solidFill>
                </a:endParaRPr>
              </a:p>
              <a:p>
                <a:pPr algn="l" rtl="0">
                  <a:spcBef>
                    <a:spcPts val="0"/>
                  </a:spcBef>
                  <a:spcAft>
                    <a:spcPts val="600"/>
                  </a:spcAft>
                </a:pPr>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243"/>
                </a:stretch>
              </a:blipFill>
            </p:spPr>
            <p:txBody>
              <a:bodyPr/>
              <a:lstStyle/>
              <a:p>
                <a:r>
                  <a:rPr lang="tr-TR">
                    <a:noFill/>
                  </a:rPr>
                  <a:t> </a:t>
                </a:r>
              </a:p>
            </p:txBody>
          </p:sp>
        </mc:Fallback>
      </mc:AlternateContent>
    </p:spTree>
    <p:extLst>
      <p:ext uri="{BB962C8B-B14F-4D97-AF65-F5344CB8AC3E}">
        <p14:creationId xmlns:p14="http://schemas.microsoft.com/office/powerpoint/2010/main" val="15708155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Çözüm</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Burada </a:t>
            </a:r>
            <a:r>
              <a:rPr lang="tr-TR" sz="2800" dirty="0" err="1">
                <a:solidFill>
                  <a:schemeClr val="tx1"/>
                </a:solidFill>
              </a:rPr>
              <a:t>N</a:t>
            </a:r>
            <a:r>
              <a:rPr lang="tr-TR" sz="2800" baseline="-25000" dirty="0" err="1">
                <a:solidFill>
                  <a:schemeClr val="tx1"/>
                </a:solidFill>
              </a:rPr>
              <a:t>RE</a:t>
            </a:r>
            <a:r>
              <a:rPr lang="tr-TR" sz="2800" dirty="0" err="1">
                <a:solidFill>
                  <a:schemeClr val="tx1"/>
                </a:solidFill>
              </a:rPr>
              <a:t>'un</a:t>
            </a:r>
            <a:r>
              <a:rPr lang="tr-TR" sz="2800" dirty="0">
                <a:solidFill>
                  <a:schemeClr val="tx1"/>
                </a:solidFill>
              </a:rPr>
              <a:t> saptanmış bulunan değeri </a:t>
            </a:r>
            <a:r>
              <a:rPr lang="tr-TR" sz="2800" dirty="0">
                <a:solidFill>
                  <a:srgbClr val="FF0000"/>
                </a:solidFill>
              </a:rPr>
              <a:t>2'den düşük </a:t>
            </a:r>
            <a:r>
              <a:rPr lang="tr-TR" sz="2800" dirty="0">
                <a:solidFill>
                  <a:schemeClr val="tx1"/>
                </a:solidFill>
              </a:rPr>
              <a:t>olduğuna göre, akış; düzgün akış (</a:t>
            </a:r>
            <a:r>
              <a:rPr lang="en-US" sz="2800" dirty="0">
                <a:solidFill>
                  <a:schemeClr val="tx1"/>
                </a:solidFill>
              </a:rPr>
              <a:t>laminar flow</a:t>
            </a:r>
            <a:r>
              <a:rPr lang="tr-TR" sz="2800" dirty="0">
                <a:solidFill>
                  <a:schemeClr val="tx1"/>
                </a:solidFill>
              </a:rPr>
              <a:t>) niteliği taşıdığından çökelmenin </a:t>
            </a:r>
            <a:r>
              <a:rPr lang="tr-TR" sz="2800" dirty="0" err="1">
                <a:solidFill>
                  <a:schemeClr val="tx1"/>
                </a:solidFill>
              </a:rPr>
              <a:t>Stokes</a:t>
            </a:r>
            <a:r>
              <a:rPr lang="tr-TR" sz="2800" dirty="0">
                <a:solidFill>
                  <a:schemeClr val="tx1"/>
                </a:solidFill>
              </a:rPr>
              <a:t> yasasına uygun olarak gerçekleştiği görülmektedir</a:t>
            </a:r>
            <a:r>
              <a:rPr lang="tr-TR" dirty="0"/>
              <a:t>.</a:t>
            </a:r>
            <a:endParaRPr lang="tr-TR" sz="2800" dirty="0">
              <a:solidFill>
                <a:schemeClr val="tx1"/>
              </a:solidFill>
            </a:endParaRPr>
          </a:p>
        </p:txBody>
      </p:sp>
    </p:spTree>
    <p:extLst>
      <p:ext uri="{BB962C8B-B14F-4D97-AF65-F5344CB8AC3E}">
        <p14:creationId xmlns:p14="http://schemas.microsoft.com/office/powerpoint/2010/main" val="10807988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Bulanıklık ögelerinin seyreltik olduğu bir sıvı eğer; bir </a:t>
            </a:r>
            <a:r>
              <a:rPr lang="tr-TR" sz="2800" dirty="0">
                <a:solidFill>
                  <a:srgbClr val="FF0000"/>
                </a:solidFill>
              </a:rPr>
              <a:t>cam ölçü silindirine </a:t>
            </a:r>
            <a:r>
              <a:rPr lang="tr-TR" sz="2800" dirty="0">
                <a:solidFill>
                  <a:schemeClr val="tx1"/>
                </a:solidFill>
              </a:rPr>
              <a:t>doldurulup bulanıklık parçacıklarının çökelmesi izlenirse, sedimentasyon olayının nasıl gerçekleştiği gözlenebilmektedir.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Bulanık sıvının silindire </a:t>
            </a:r>
            <a:r>
              <a:rPr lang="tr-TR" sz="2800" dirty="0" err="1">
                <a:solidFill>
                  <a:schemeClr val="tx1"/>
                </a:solidFill>
              </a:rPr>
              <a:t>dudurulduğu</a:t>
            </a:r>
            <a:r>
              <a:rPr lang="tr-TR" sz="2800" dirty="0">
                <a:solidFill>
                  <a:schemeClr val="tx1"/>
                </a:solidFill>
              </a:rPr>
              <a:t> anda, bulanıklık parçacıkları tüm sıvıya eşit olarak dağılmış olması nedeniyle </a:t>
            </a:r>
            <a:r>
              <a:rPr lang="tr-TR" sz="2800" dirty="0">
                <a:solidFill>
                  <a:srgbClr val="0070C0"/>
                </a:solidFill>
              </a:rPr>
              <a:t>homojen bir bulanıklık </a:t>
            </a:r>
            <a:r>
              <a:rPr lang="tr-TR" sz="2800" dirty="0">
                <a:solidFill>
                  <a:schemeClr val="tx1"/>
                </a:solidFill>
              </a:rPr>
              <a:t>gözlenir (Şekil 8.1-a). </a:t>
            </a:r>
          </a:p>
        </p:txBody>
      </p:sp>
    </p:spTree>
    <p:extLst>
      <p:ext uri="{BB962C8B-B14F-4D97-AF65-F5344CB8AC3E}">
        <p14:creationId xmlns:p14="http://schemas.microsoft.com/office/powerpoint/2010/main" val="393952781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pic>
        <p:nvPicPr>
          <p:cNvPr id="5" name="İçerik Yer Tutucusu 4">
            <a:extLst>
              <a:ext uri="{FF2B5EF4-FFF2-40B4-BE49-F238E27FC236}">
                <a16:creationId xmlns:a16="http://schemas.microsoft.com/office/drawing/2014/main" id="{29654B59-A760-403D-8BD5-CC5BDA9824B8}"/>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094605" y="1366398"/>
            <a:ext cx="10002790" cy="4796839"/>
          </a:xfrm>
        </p:spPr>
      </p:pic>
    </p:spTree>
    <p:extLst>
      <p:ext uri="{BB962C8B-B14F-4D97-AF65-F5344CB8AC3E}">
        <p14:creationId xmlns:p14="http://schemas.microsoft.com/office/powerpoint/2010/main" val="2322703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t>Santrifüjleme</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rgbClr val="C00000"/>
                </a:solidFill>
              </a:rPr>
              <a:t>Sedimentasyon</a:t>
            </a:r>
            <a:r>
              <a:rPr lang="tr-TR" sz="2800" dirty="0">
                <a:solidFill>
                  <a:schemeClr val="tx1"/>
                </a:solidFill>
              </a:rPr>
              <a:t> </a:t>
            </a:r>
            <a:r>
              <a:rPr lang="tr-TR" sz="2800" dirty="0">
                <a:solidFill>
                  <a:srgbClr val="00B050"/>
                </a:solidFill>
              </a:rPr>
              <a:t>yavaş</a:t>
            </a:r>
            <a:r>
              <a:rPr lang="tr-TR" sz="2800" dirty="0">
                <a:solidFill>
                  <a:schemeClr val="tx1"/>
                </a:solidFill>
              </a:rPr>
              <a:t> gelişen bir olaydır.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Çökelmenin </a:t>
            </a:r>
            <a:r>
              <a:rPr lang="tr-TR" sz="2800" dirty="0">
                <a:solidFill>
                  <a:srgbClr val="7030A0"/>
                </a:solidFill>
              </a:rPr>
              <a:t>hızlandırılması</a:t>
            </a:r>
            <a:r>
              <a:rPr lang="tr-TR" sz="2800" dirty="0">
                <a:solidFill>
                  <a:schemeClr val="tx1"/>
                </a:solidFill>
              </a:rPr>
              <a:t> amacıyla </a:t>
            </a:r>
            <a:r>
              <a:rPr lang="tr-TR" sz="2800" dirty="0">
                <a:solidFill>
                  <a:srgbClr val="0070C0"/>
                </a:solidFill>
              </a:rPr>
              <a:t>santrifüjsel kuvvetten </a:t>
            </a:r>
            <a:r>
              <a:rPr lang="tr-TR" sz="2800" dirty="0">
                <a:solidFill>
                  <a:schemeClr val="tx1"/>
                </a:solidFill>
              </a:rPr>
              <a:t>yararlanılabilir.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Bu durumda uygulanan </a:t>
            </a:r>
            <a:r>
              <a:rPr lang="tr-TR" sz="2800" dirty="0">
                <a:solidFill>
                  <a:srgbClr val="FF0000"/>
                </a:solidFill>
              </a:rPr>
              <a:t>santrifüjleme</a:t>
            </a:r>
            <a:r>
              <a:rPr lang="tr-TR" sz="2800" dirty="0">
                <a:solidFill>
                  <a:schemeClr val="tx1"/>
                </a:solidFill>
              </a:rPr>
              <a:t> veya </a:t>
            </a:r>
            <a:r>
              <a:rPr lang="tr-TR" sz="2800" dirty="0" err="1">
                <a:solidFill>
                  <a:srgbClr val="7030A0"/>
                </a:solidFill>
              </a:rPr>
              <a:t>santrifügasyon</a:t>
            </a:r>
            <a:r>
              <a:rPr lang="tr-TR" sz="2800" dirty="0">
                <a:solidFill>
                  <a:schemeClr val="tx1"/>
                </a:solidFill>
              </a:rPr>
              <a:t> olarak anılmaktadır. </a:t>
            </a:r>
          </a:p>
        </p:txBody>
      </p:sp>
    </p:spTree>
    <p:extLst>
      <p:ext uri="{BB962C8B-B14F-4D97-AF65-F5344CB8AC3E}">
        <p14:creationId xmlns:p14="http://schemas.microsoft.com/office/powerpoint/2010/main" val="290163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Ancak bir süre geçtikten sonra, ölçü silindirindeki sıvıda yavaş yavaş farklı görüntü veren </a:t>
            </a:r>
            <a:r>
              <a:rPr lang="tr-TR" sz="2800" dirty="0">
                <a:solidFill>
                  <a:srgbClr val="FF0000"/>
                </a:solidFill>
              </a:rPr>
              <a:t>katmanların</a:t>
            </a:r>
            <a:r>
              <a:rPr lang="tr-TR" sz="2800" dirty="0">
                <a:solidFill>
                  <a:schemeClr val="tx1"/>
                </a:solidFill>
              </a:rPr>
              <a:t> oluşmaya başladığı fark edilecektir.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Nitekim tüm bulanıklık parçacıklarının serbestçe çökelmeye (düşmeye) başlaması nedeniyle bir süre sonra başlangıçtaki </a:t>
            </a:r>
            <a:r>
              <a:rPr lang="tr-TR" sz="2800" dirty="0">
                <a:solidFill>
                  <a:srgbClr val="0070C0"/>
                </a:solidFill>
              </a:rPr>
              <a:t>homojen bulanıklığın </a:t>
            </a:r>
            <a:r>
              <a:rPr lang="tr-TR" sz="2800" dirty="0">
                <a:solidFill>
                  <a:schemeClr val="tx1"/>
                </a:solidFill>
              </a:rPr>
              <a:t>yerini, </a:t>
            </a:r>
            <a:r>
              <a:rPr lang="tr-TR" sz="2800" dirty="0">
                <a:solidFill>
                  <a:srgbClr val="FF0000"/>
                </a:solidFill>
              </a:rPr>
              <a:t>katmanlardan oluşan </a:t>
            </a:r>
            <a:r>
              <a:rPr lang="tr-TR" sz="2800" dirty="0">
                <a:solidFill>
                  <a:schemeClr val="tx1"/>
                </a:solidFill>
              </a:rPr>
              <a:t>bir görüntünün aldığı (Şekil 8.1-b) izlenebilecektir.  </a:t>
            </a:r>
          </a:p>
        </p:txBody>
      </p:sp>
    </p:spTree>
    <p:extLst>
      <p:ext uri="{BB962C8B-B14F-4D97-AF65-F5344CB8AC3E}">
        <p14:creationId xmlns:p14="http://schemas.microsoft.com/office/powerpoint/2010/main" val="2726617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8207325"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Nitekim Şekil 8.1-b'de görüldüğü gibi, </a:t>
            </a:r>
            <a:r>
              <a:rPr lang="tr-TR" sz="2800" dirty="0">
                <a:solidFill>
                  <a:srgbClr val="0070C0"/>
                </a:solidFill>
              </a:rPr>
              <a:t>en üstte berrak </a:t>
            </a:r>
            <a:r>
              <a:rPr lang="tr-TR" sz="2800" dirty="0">
                <a:solidFill>
                  <a:schemeClr val="tx1"/>
                </a:solidFill>
              </a:rPr>
              <a:t>bir katman (B1), onun altında başlangıçtaki </a:t>
            </a:r>
            <a:r>
              <a:rPr lang="tr-TR" sz="2800" dirty="0">
                <a:solidFill>
                  <a:srgbClr val="00B050"/>
                </a:solidFill>
              </a:rPr>
              <a:t>homojen bulanıklığa benzer bir katman </a:t>
            </a:r>
            <a:r>
              <a:rPr lang="tr-TR" sz="2800" dirty="0">
                <a:solidFill>
                  <a:schemeClr val="tx1"/>
                </a:solidFill>
              </a:rPr>
              <a:t>(A) ve nihayet en altta ise bir </a:t>
            </a:r>
            <a:r>
              <a:rPr lang="tr-TR" sz="2800" dirty="0">
                <a:solidFill>
                  <a:srgbClr val="FF0000"/>
                </a:solidFill>
              </a:rPr>
              <a:t>tortu katmanı </a:t>
            </a:r>
            <a:r>
              <a:rPr lang="tr-TR" sz="2800" dirty="0">
                <a:solidFill>
                  <a:schemeClr val="tx1"/>
                </a:solidFill>
              </a:rPr>
              <a:t>(D1) fark edilecektir. </a:t>
            </a:r>
          </a:p>
        </p:txBody>
      </p:sp>
      <p:pic>
        <p:nvPicPr>
          <p:cNvPr id="5" name="Resim 4">
            <a:extLst>
              <a:ext uri="{FF2B5EF4-FFF2-40B4-BE49-F238E27FC236}">
                <a16:creationId xmlns:a16="http://schemas.microsoft.com/office/drawing/2014/main" id="{1A8D2AEC-7F54-4B35-9DAD-B3FA77CB9371}"/>
              </a:ext>
            </a:extLst>
          </p:cNvPr>
          <p:cNvPicPr>
            <a:picLocks noChangeAspect="1"/>
          </p:cNvPicPr>
          <p:nvPr/>
        </p:nvPicPr>
        <p:blipFill>
          <a:blip r:embed="rId2"/>
          <a:stretch>
            <a:fillRect/>
          </a:stretch>
        </p:blipFill>
        <p:spPr>
          <a:xfrm>
            <a:off x="9279293" y="1376363"/>
            <a:ext cx="2600325" cy="4800600"/>
          </a:xfrm>
          <a:prstGeom prst="rect">
            <a:avLst/>
          </a:prstGeom>
        </p:spPr>
      </p:pic>
    </p:spTree>
    <p:extLst>
      <p:ext uri="{BB962C8B-B14F-4D97-AF65-F5344CB8AC3E}">
        <p14:creationId xmlns:p14="http://schemas.microsoft.com/office/powerpoint/2010/main" val="3257505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8441092"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Eğer bulanıklık parçacıkları arasındaki boyut farkı </a:t>
            </a:r>
            <a:r>
              <a:rPr lang="tr-TR" sz="2800" dirty="0" err="1">
                <a:solidFill>
                  <a:schemeClr val="tx1"/>
                </a:solidFill>
              </a:rPr>
              <a:t>bantı</a:t>
            </a:r>
            <a:r>
              <a:rPr lang="tr-TR" sz="2800" dirty="0">
                <a:solidFill>
                  <a:schemeClr val="tx1"/>
                </a:solidFill>
              </a:rPr>
              <a:t> genişse, homojen bulanıklık gösteren </a:t>
            </a:r>
            <a:r>
              <a:rPr lang="tr-TR" sz="2800" dirty="0">
                <a:solidFill>
                  <a:srgbClr val="00B050"/>
                </a:solidFill>
              </a:rPr>
              <a:t>A katmanının </a:t>
            </a:r>
            <a:r>
              <a:rPr lang="tr-TR" sz="2800" dirty="0">
                <a:solidFill>
                  <a:schemeClr val="tx1"/>
                </a:solidFill>
              </a:rPr>
              <a:t>oluşmadığı, onun yerine değişken bileşimli geniş bir katman oluştuğu izlenebilecektir. </a:t>
            </a:r>
          </a:p>
        </p:txBody>
      </p:sp>
      <p:pic>
        <p:nvPicPr>
          <p:cNvPr id="4" name="Resim 3">
            <a:extLst>
              <a:ext uri="{FF2B5EF4-FFF2-40B4-BE49-F238E27FC236}">
                <a16:creationId xmlns:a16="http://schemas.microsoft.com/office/drawing/2014/main" id="{F9C4BA13-7501-416F-9828-E755A11C7AA8}"/>
              </a:ext>
            </a:extLst>
          </p:cNvPr>
          <p:cNvPicPr>
            <a:picLocks noChangeAspect="1"/>
          </p:cNvPicPr>
          <p:nvPr/>
        </p:nvPicPr>
        <p:blipFill>
          <a:blip r:embed="rId2"/>
          <a:stretch>
            <a:fillRect/>
          </a:stretch>
        </p:blipFill>
        <p:spPr>
          <a:xfrm>
            <a:off x="9279293" y="1376363"/>
            <a:ext cx="2600325" cy="4800600"/>
          </a:xfrm>
          <a:prstGeom prst="rect">
            <a:avLst/>
          </a:prstGeom>
        </p:spPr>
      </p:pic>
    </p:spTree>
    <p:extLst>
      <p:ext uri="{BB962C8B-B14F-4D97-AF65-F5344CB8AC3E}">
        <p14:creationId xmlns:p14="http://schemas.microsoft.com/office/powerpoint/2010/main" val="18350108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8441092"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Çoğunlukla tortu katmanı (D1) ile homojen bulanık katman (A) arasında, yapısı bu iki katman arasında bir nitelik gösteren bir başka katman (C) daha görülebilmektedir.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 katmana (C) </a:t>
            </a:r>
            <a:r>
              <a:rPr lang="tr-TR" sz="2800" dirty="0">
                <a:solidFill>
                  <a:srgbClr val="FF0000"/>
                </a:solidFill>
              </a:rPr>
              <a:t>geçiş katmanı </a:t>
            </a:r>
            <a:r>
              <a:rPr lang="tr-TR" sz="2800" dirty="0">
                <a:solidFill>
                  <a:schemeClr val="tx1"/>
                </a:solidFill>
              </a:rPr>
              <a:t>denir. </a:t>
            </a:r>
          </a:p>
        </p:txBody>
      </p:sp>
      <p:pic>
        <p:nvPicPr>
          <p:cNvPr id="4" name="Resim 3">
            <a:extLst>
              <a:ext uri="{FF2B5EF4-FFF2-40B4-BE49-F238E27FC236}">
                <a16:creationId xmlns:a16="http://schemas.microsoft.com/office/drawing/2014/main" id="{A7FC7E7C-B9B0-41EB-B2FC-432948F7F968}"/>
              </a:ext>
            </a:extLst>
          </p:cNvPr>
          <p:cNvPicPr>
            <a:picLocks noChangeAspect="1"/>
          </p:cNvPicPr>
          <p:nvPr/>
        </p:nvPicPr>
        <p:blipFill>
          <a:blip r:embed="rId2"/>
          <a:stretch>
            <a:fillRect/>
          </a:stretch>
        </p:blipFill>
        <p:spPr>
          <a:xfrm>
            <a:off x="9279293" y="1376363"/>
            <a:ext cx="2600325" cy="4800600"/>
          </a:xfrm>
          <a:prstGeom prst="rect">
            <a:avLst/>
          </a:prstGeom>
        </p:spPr>
      </p:pic>
    </p:spTree>
    <p:extLst>
      <p:ext uri="{BB962C8B-B14F-4D97-AF65-F5344CB8AC3E}">
        <p14:creationId xmlns:p14="http://schemas.microsoft.com/office/powerpoint/2010/main" val="6478893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8291731"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Ölçü silindirindeki görüntülerin incelenmesine devam edilirse, </a:t>
            </a:r>
            <a:r>
              <a:rPr lang="tr-TR" sz="2800" dirty="0">
                <a:solidFill>
                  <a:srgbClr val="FF0000"/>
                </a:solidFill>
              </a:rPr>
              <a:t>bir süre sonra </a:t>
            </a:r>
            <a:r>
              <a:rPr lang="tr-TR" sz="2800" dirty="0">
                <a:solidFill>
                  <a:schemeClr val="tx1"/>
                </a:solidFill>
              </a:rPr>
              <a:t>Şekil 8.1-c'deki görüntü ile karşılaşılacaktır.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Bu noktada üstte </a:t>
            </a:r>
            <a:r>
              <a:rPr lang="tr-TR" sz="2800" dirty="0">
                <a:solidFill>
                  <a:srgbClr val="0070C0"/>
                </a:solidFill>
              </a:rPr>
              <a:t>uzun bir berrak katman </a:t>
            </a:r>
            <a:r>
              <a:rPr lang="tr-TR" sz="2800" dirty="0">
                <a:solidFill>
                  <a:schemeClr val="tx1"/>
                </a:solidFill>
              </a:rPr>
              <a:t>(B2), bunun altında </a:t>
            </a:r>
            <a:r>
              <a:rPr lang="tr-TR" sz="2800" dirty="0">
                <a:solidFill>
                  <a:srgbClr val="00B050"/>
                </a:solidFill>
              </a:rPr>
              <a:t>tortu katmanı (D2) </a:t>
            </a:r>
            <a:r>
              <a:rPr lang="tr-TR" sz="2800" dirty="0">
                <a:solidFill>
                  <a:schemeClr val="tx1"/>
                </a:solidFill>
              </a:rPr>
              <a:t>gözlenecektir.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Artık aradaki katmanlar kaybolmuştur. </a:t>
            </a:r>
          </a:p>
        </p:txBody>
      </p:sp>
      <p:pic>
        <p:nvPicPr>
          <p:cNvPr id="4" name="İçerik Yer Tutucusu 4">
            <a:extLst>
              <a:ext uri="{FF2B5EF4-FFF2-40B4-BE49-F238E27FC236}">
                <a16:creationId xmlns:a16="http://schemas.microsoft.com/office/drawing/2014/main" id="{1C27D987-5EDA-43C8-9B98-8A63372611AE}"/>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51078" r="25435"/>
          <a:stretch/>
        </p:blipFill>
        <p:spPr>
          <a:xfrm>
            <a:off x="9298744" y="1380124"/>
            <a:ext cx="2349306" cy="4796839"/>
          </a:xfrm>
          <a:prstGeom prst="rect">
            <a:avLst/>
          </a:prstGeom>
        </p:spPr>
      </p:pic>
    </p:spTree>
    <p:extLst>
      <p:ext uri="{BB962C8B-B14F-4D97-AF65-F5344CB8AC3E}">
        <p14:creationId xmlns:p14="http://schemas.microsoft.com/office/powerpoint/2010/main" val="42631979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8235460"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Buna rağmen izlenmeye devam edilirse, </a:t>
            </a:r>
            <a:r>
              <a:rPr lang="tr-TR" sz="2800" dirty="0">
                <a:solidFill>
                  <a:srgbClr val="C00000"/>
                </a:solidFill>
              </a:rPr>
              <a:t>tortu katmanının sıkışarak </a:t>
            </a:r>
            <a:r>
              <a:rPr lang="tr-TR" sz="2800" dirty="0">
                <a:solidFill>
                  <a:schemeClr val="tx1"/>
                </a:solidFill>
              </a:rPr>
              <a:t>yüksekliğinin gittikçe azaldığı (D3), buna karşın berrak katman uzunluğunun arttığı (B3) görülecektir (Şekil 8.1-d).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Tortu katmanının küçülmeye başladığı zamana "</a:t>
            </a:r>
            <a:r>
              <a:rPr lang="tr-TR" sz="2800" dirty="0">
                <a:solidFill>
                  <a:srgbClr val="0070C0"/>
                </a:solidFill>
              </a:rPr>
              <a:t>kritik nokta</a:t>
            </a:r>
            <a:r>
              <a:rPr lang="tr-TR" sz="2800" dirty="0">
                <a:solidFill>
                  <a:schemeClr val="tx1"/>
                </a:solidFill>
              </a:rPr>
              <a:t>" denir.</a:t>
            </a:r>
          </a:p>
        </p:txBody>
      </p:sp>
      <p:pic>
        <p:nvPicPr>
          <p:cNvPr id="4" name="İçerik Yer Tutucusu 4">
            <a:extLst>
              <a:ext uri="{FF2B5EF4-FFF2-40B4-BE49-F238E27FC236}">
                <a16:creationId xmlns:a16="http://schemas.microsoft.com/office/drawing/2014/main" id="{F4E4B2E7-5A2B-4B1E-89AA-0DB8AA884EB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74283"/>
          <a:stretch/>
        </p:blipFill>
        <p:spPr>
          <a:xfrm>
            <a:off x="9073661" y="1346884"/>
            <a:ext cx="2572373" cy="4796839"/>
          </a:xfrm>
          <a:prstGeom prst="rect">
            <a:avLst/>
          </a:prstGeom>
        </p:spPr>
      </p:pic>
    </p:spTree>
    <p:extLst>
      <p:ext uri="{BB962C8B-B14F-4D97-AF65-F5344CB8AC3E}">
        <p14:creationId xmlns:p14="http://schemas.microsoft.com/office/powerpoint/2010/main" val="21040739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6213763"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Eğer ölçü silindirindeki </a:t>
            </a:r>
            <a:r>
              <a:rPr lang="tr-TR" sz="2800" dirty="0">
                <a:solidFill>
                  <a:srgbClr val="0070C0"/>
                </a:solidFill>
              </a:rPr>
              <a:t>sıvının berrak kısmının </a:t>
            </a:r>
            <a:r>
              <a:rPr lang="tr-TR" sz="2800" dirty="0">
                <a:solidFill>
                  <a:schemeClr val="tx1"/>
                </a:solidFill>
              </a:rPr>
              <a:t>altında kalan </a:t>
            </a:r>
            <a:r>
              <a:rPr lang="tr-TR" sz="2800" dirty="0">
                <a:solidFill>
                  <a:srgbClr val="00B050"/>
                </a:solidFill>
              </a:rPr>
              <a:t>bölümün yükseklikleri </a:t>
            </a:r>
            <a:r>
              <a:rPr lang="tr-TR" sz="2800" dirty="0">
                <a:solidFill>
                  <a:schemeClr val="tx1"/>
                </a:solidFill>
              </a:rPr>
              <a:t>(</a:t>
            </a:r>
            <a:r>
              <a:rPr lang="tr-TR" sz="2800" dirty="0">
                <a:solidFill>
                  <a:srgbClr val="FF0000"/>
                </a:solidFill>
              </a:rPr>
              <a:t>h)</a:t>
            </a:r>
            <a:r>
              <a:rPr lang="tr-TR" sz="2800" dirty="0">
                <a:solidFill>
                  <a:schemeClr val="tx1"/>
                </a:solidFill>
              </a:rPr>
              <a:t> belli aralıklarında saptanıp belirlenen "</a:t>
            </a:r>
            <a:r>
              <a:rPr lang="tr-TR" sz="2800" dirty="0">
                <a:solidFill>
                  <a:srgbClr val="0070C0"/>
                </a:solidFill>
              </a:rPr>
              <a:t>yükseklik-süre</a:t>
            </a:r>
            <a:r>
              <a:rPr lang="tr-TR" sz="2800" dirty="0">
                <a:solidFill>
                  <a:schemeClr val="tx1"/>
                </a:solidFill>
              </a:rPr>
              <a:t>" ilişkisi bir grafiğe aktarılırsa, "</a:t>
            </a:r>
            <a:r>
              <a:rPr lang="tr-TR" sz="2800" dirty="0">
                <a:solidFill>
                  <a:srgbClr val="FF0000"/>
                </a:solidFill>
              </a:rPr>
              <a:t>çökelme grafiği</a:t>
            </a:r>
            <a:r>
              <a:rPr lang="tr-TR" sz="2800" dirty="0">
                <a:solidFill>
                  <a:schemeClr val="tx1"/>
                </a:solidFill>
              </a:rPr>
              <a:t>" elde edilir. </a:t>
            </a:r>
          </a:p>
        </p:txBody>
      </p:sp>
      <p:pic>
        <p:nvPicPr>
          <p:cNvPr id="4" name="Resim 3">
            <a:extLst>
              <a:ext uri="{FF2B5EF4-FFF2-40B4-BE49-F238E27FC236}">
                <a16:creationId xmlns:a16="http://schemas.microsoft.com/office/drawing/2014/main" id="{DAEABA6A-C008-4837-8224-28DD5975DEB6}"/>
              </a:ext>
            </a:extLst>
          </p:cNvPr>
          <p:cNvPicPr/>
          <p:nvPr/>
        </p:nvPicPr>
        <p:blipFill rotWithShape="1">
          <a:blip r:embed="rId2" cstate="print">
            <a:extLst>
              <a:ext uri="{28A0092B-C50C-407E-A947-70E740481C1C}">
                <a14:useLocalDpi xmlns:a14="http://schemas.microsoft.com/office/drawing/2010/main" val="0"/>
              </a:ext>
            </a:extLst>
          </a:blip>
          <a:srcRect t="-1" b="-2325"/>
          <a:stretch/>
        </p:blipFill>
        <p:spPr bwMode="auto">
          <a:xfrm>
            <a:off x="7285731" y="1496291"/>
            <a:ext cx="4220222" cy="40480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866735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Bu şekilde oluşturulan grafiğin başlangıcındaki doğrusal kısmı "</a:t>
            </a:r>
            <a:r>
              <a:rPr lang="tr-TR" sz="2800" dirty="0">
                <a:solidFill>
                  <a:srgbClr val="FF0000"/>
                </a:solidFill>
              </a:rPr>
              <a:t>sabit hızda çökelmeyi</a:t>
            </a:r>
            <a:r>
              <a:rPr lang="tr-TR" sz="2800" dirty="0">
                <a:solidFill>
                  <a:schemeClr val="tx1"/>
                </a:solidFill>
              </a:rPr>
              <a:t>", bunu izleyen doğrusal olmayan bölümü ise "</a:t>
            </a:r>
            <a:r>
              <a:rPr lang="tr-TR" sz="2800" dirty="0">
                <a:solidFill>
                  <a:srgbClr val="0070C0"/>
                </a:solidFill>
              </a:rPr>
              <a:t>azalan hızda çökelmeyi</a:t>
            </a:r>
            <a:r>
              <a:rPr lang="tr-TR" sz="2800" dirty="0">
                <a:solidFill>
                  <a:schemeClr val="tx1"/>
                </a:solidFill>
              </a:rPr>
              <a:t>" temsil etmektedir.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Eğer azalan hızda çökelmeyi temsil eden eğriye herhangi bir (</a:t>
            </a:r>
            <a:r>
              <a:rPr lang="tr-TR" sz="2800" i="1" dirty="0">
                <a:solidFill>
                  <a:schemeClr val="tx1"/>
                </a:solidFill>
              </a:rPr>
              <a:t>t</a:t>
            </a:r>
            <a:r>
              <a:rPr lang="tr-TR" sz="2800" dirty="0">
                <a:solidFill>
                  <a:schemeClr val="tx1"/>
                </a:solidFill>
              </a:rPr>
              <a:t>) süresinde </a:t>
            </a:r>
            <a:r>
              <a:rPr lang="tr-TR" sz="2800" dirty="0">
                <a:solidFill>
                  <a:srgbClr val="00B050"/>
                </a:solidFill>
              </a:rPr>
              <a:t>bir teğet çizilirse</a:t>
            </a:r>
            <a:r>
              <a:rPr lang="tr-TR" sz="2800" dirty="0">
                <a:solidFill>
                  <a:schemeClr val="tx1"/>
                </a:solidFill>
              </a:rPr>
              <a:t>, teğetin eğimi; o sıradaki çökelme hızını v</a:t>
            </a:r>
            <a:r>
              <a:rPr lang="tr-TR" sz="2800" baseline="-25000" dirty="0">
                <a:solidFill>
                  <a:schemeClr val="tx1"/>
                </a:solidFill>
              </a:rPr>
              <a:t>t1 </a:t>
            </a:r>
            <a:r>
              <a:rPr lang="tr-TR" sz="2800" dirty="0">
                <a:solidFill>
                  <a:schemeClr val="tx1"/>
                </a:solidFill>
              </a:rPr>
              <a:t>= -</a:t>
            </a:r>
            <a:r>
              <a:rPr lang="tr-TR" sz="2800" dirty="0" err="1">
                <a:solidFill>
                  <a:schemeClr val="tx1"/>
                </a:solidFill>
              </a:rPr>
              <a:t>dh</a:t>
            </a:r>
            <a:r>
              <a:rPr lang="tr-TR" sz="2800" dirty="0">
                <a:solidFill>
                  <a:schemeClr val="tx1"/>
                </a:solidFill>
              </a:rPr>
              <a:t>/</a:t>
            </a:r>
            <a:r>
              <a:rPr lang="tr-TR" sz="2800" dirty="0" err="1">
                <a:solidFill>
                  <a:schemeClr val="tx1"/>
                </a:solidFill>
              </a:rPr>
              <a:t>d</a:t>
            </a:r>
            <a:r>
              <a:rPr lang="tr-TR" sz="2800" i="1" dirty="0" err="1">
                <a:solidFill>
                  <a:schemeClr val="tx1"/>
                </a:solidFill>
              </a:rPr>
              <a:t>t</a:t>
            </a:r>
            <a:r>
              <a:rPr lang="tr-TR" sz="2800" dirty="0">
                <a:solidFill>
                  <a:schemeClr val="tx1"/>
                </a:solidFill>
              </a:rPr>
              <a:t> verir. </a:t>
            </a:r>
          </a:p>
        </p:txBody>
      </p:sp>
    </p:spTree>
    <p:extLst>
      <p:ext uri="{BB962C8B-B14F-4D97-AF65-F5344CB8AC3E}">
        <p14:creationId xmlns:p14="http://schemas.microsoft.com/office/powerpoint/2010/main" val="9953054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Çökelme Hızının Deneysel Olarak Saptanması</a:t>
            </a:r>
            <a:endParaRPr lang="ar-S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6447530"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Şekil 8.2'de gösterildiği gibi t</a:t>
                </a:r>
                <a:r>
                  <a:rPr lang="tr-TR" sz="2800" baseline="-25000" dirty="0">
                    <a:solidFill>
                      <a:schemeClr val="tx1"/>
                    </a:solidFill>
                  </a:rPr>
                  <a:t>1 </a:t>
                </a:r>
                <a:r>
                  <a:rPr lang="tr-TR" sz="2800" dirty="0">
                    <a:solidFill>
                      <a:schemeClr val="tx1"/>
                    </a:solidFill>
                  </a:rPr>
                  <a:t>zamanından çizilen </a:t>
                </a:r>
                <a:r>
                  <a:rPr lang="tr-TR" sz="2800" dirty="0">
                    <a:solidFill>
                      <a:srgbClr val="00B050"/>
                    </a:solidFill>
                  </a:rPr>
                  <a:t>teğetin</a:t>
                </a:r>
                <a:r>
                  <a:rPr lang="tr-TR" sz="2800" dirty="0">
                    <a:solidFill>
                      <a:schemeClr val="tx1"/>
                    </a:solidFill>
                  </a:rPr>
                  <a:t> y eksenindeki </a:t>
                </a:r>
                <a:r>
                  <a:rPr lang="tr-TR" sz="2800" dirty="0" err="1">
                    <a:solidFill>
                      <a:schemeClr val="tx1"/>
                    </a:solidFill>
                  </a:rPr>
                  <a:t>intersepti</a:t>
                </a:r>
                <a:r>
                  <a:rPr lang="tr-TR" sz="2800" dirty="0">
                    <a:solidFill>
                      <a:schemeClr val="tx1"/>
                    </a:solidFill>
                  </a:rPr>
                  <a:t> </a:t>
                </a:r>
                <a:r>
                  <a:rPr lang="tr-TR" sz="2800" dirty="0" err="1">
                    <a:solidFill>
                      <a:schemeClr val="tx1"/>
                    </a:solidFill>
                  </a:rPr>
                  <a:t>h</a:t>
                </a:r>
                <a:r>
                  <a:rPr lang="tr-TR" sz="2800" baseline="-25000" dirty="0" err="1">
                    <a:solidFill>
                      <a:schemeClr val="tx1"/>
                    </a:solidFill>
                  </a:rPr>
                  <a:t>i</a:t>
                </a:r>
                <a:r>
                  <a:rPr lang="tr-TR" sz="2800" dirty="0">
                    <a:solidFill>
                      <a:schemeClr val="tx1"/>
                    </a:solidFill>
                  </a:rPr>
                  <a:t> ve yükseklik h</a:t>
                </a:r>
                <a:r>
                  <a:rPr lang="tr-TR" sz="2800" baseline="-25000" dirty="0">
                    <a:solidFill>
                      <a:schemeClr val="tx1"/>
                    </a:solidFill>
                  </a:rPr>
                  <a:t>1</a:t>
                </a:r>
                <a:r>
                  <a:rPr lang="tr-TR" sz="2800" dirty="0">
                    <a:solidFill>
                      <a:schemeClr val="tx1"/>
                    </a:solidFill>
                  </a:rPr>
                  <a:t>'dir.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Buna göre çökelme hızı v</a:t>
                </a:r>
                <a:r>
                  <a:rPr lang="tr-TR" sz="2800" baseline="-25000" dirty="0">
                    <a:solidFill>
                      <a:schemeClr val="tx1"/>
                    </a:solidFill>
                  </a:rPr>
                  <a:t>t1</a:t>
                </a:r>
                <a:r>
                  <a:rPr lang="tr-TR" sz="2800" dirty="0">
                    <a:solidFill>
                      <a:schemeClr val="tx1"/>
                    </a:solidFill>
                  </a:rPr>
                  <a:t>, 8.5 </a:t>
                </a:r>
                <a:r>
                  <a:rPr lang="tr-TR" sz="2800" dirty="0" err="1">
                    <a:solidFill>
                      <a:schemeClr val="tx1"/>
                    </a:solidFill>
                  </a:rPr>
                  <a:t>No'lu</a:t>
                </a:r>
                <a:r>
                  <a:rPr lang="tr-TR" sz="2800" dirty="0">
                    <a:solidFill>
                      <a:schemeClr val="tx1"/>
                    </a:solidFill>
                  </a:rPr>
                  <a:t> eşitlikle tanımlanır.</a:t>
                </a:r>
              </a:p>
              <a:p>
                <a:pPr algn="l" rtl="0">
                  <a:spcBef>
                    <a:spcPts val="0"/>
                  </a:spcBef>
                  <a:spcAft>
                    <a:spcPts val="600"/>
                  </a:spcAft>
                </a:pPr>
                <a14:m>
                  <m:oMathPara xmlns:m="http://schemas.openxmlformats.org/officeDocument/2006/math">
                    <m:oMathParaPr>
                      <m:jc m:val="center"/>
                    </m:oMathParaPr>
                    <m:oMath xmlns:m="http://schemas.openxmlformats.org/officeDocument/2006/math">
                      <m:sSub>
                        <m:sSubPr>
                          <m:ctrlPr>
                            <a:rPr lang="tr-TR" sz="2800" i="1">
                              <a:solidFill>
                                <a:schemeClr val="tx1"/>
                              </a:solidFill>
                              <a:latin typeface="Cambria Math" panose="02040503050406030204" pitchFamily="18" charset="0"/>
                            </a:rPr>
                          </m:ctrlPr>
                        </m:sSubPr>
                        <m:e>
                          <m:r>
                            <m:rPr>
                              <m:sty m:val="p"/>
                            </m:rPr>
                            <a:rPr lang="tr-TR" sz="2800">
                              <a:solidFill>
                                <a:schemeClr val="tx1"/>
                              </a:solidFill>
                              <a:latin typeface="Cambria Math" panose="02040503050406030204" pitchFamily="18" charset="0"/>
                            </a:rPr>
                            <m:t>V</m:t>
                          </m:r>
                        </m:e>
                        <m:sub>
                          <m:r>
                            <m:rPr>
                              <m:sty m:val="p"/>
                            </m:rPr>
                            <a:rPr lang="tr-TR" sz="2800">
                              <a:solidFill>
                                <a:schemeClr val="tx1"/>
                              </a:solidFill>
                              <a:latin typeface="Cambria Math" panose="02040503050406030204" pitchFamily="18" charset="0"/>
                            </a:rPr>
                            <m:t>t</m:t>
                          </m:r>
                          <m:r>
                            <a:rPr lang="tr-TR" sz="2800">
                              <a:solidFill>
                                <a:schemeClr val="tx1"/>
                              </a:solidFill>
                              <a:latin typeface="Cambria Math" panose="02040503050406030204" pitchFamily="18" charset="0"/>
                            </a:rPr>
                            <m:t>1</m:t>
                          </m:r>
                        </m:sub>
                      </m:sSub>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sSub>
                            <m:sSubPr>
                              <m:ctrlPr>
                                <a:rPr lang="tr-TR" sz="2800" i="1">
                                  <a:solidFill>
                                    <a:schemeClr val="tx1"/>
                                  </a:solidFill>
                                  <a:latin typeface="Cambria Math" panose="02040503050406030204" pitchFamily="18" charset="0"/>
                                </a:rPr>
                              </m:ctrlPr>
                            </m:sSubPr>
                            <m:e>
                              <m:r>
                                <m:rPr>
                                  <m:sty m:val="p"/>
                                </m:rPr>
                                <a:rPr lang="tr-TR" sz="2800">
                                  <a:solidFill>
                                    <a:schemeClr val="tx1"/>
                                  </a:solidFill>
                                  <a:latin typeface="Cambria Math" panose="02040503050406030204" pitchFamily="18" charset="0"/>
                                </a:rPr>
                                <m:t>h</m:t>
                              </m:r>
                            </m:e>
                            <m:sub>
                              <m:r>
                                <m:rPr>
                                  <m:sty m:val="p"/>
                                </m:rPr>
                                <a:rPr lang="tr-TR" sz="2800">
                                  <a:solidFill>
                                    <a:schemeClr val="tx1"/>
                                  </a:solidFill>
                                  <a:latin typeface="Cambria Math" panose="02040503050406030204" pitchFamily="18" charset="0"/>
                                </a:rPr>
                                <m:t>i</m:t>
                              </m:r>
                            </m:sub>
                          </m:sSub>
                          <m:r>
                            <a:rPr lang="tr-TR" sz="2800">
                              <a:solidFill>
                                <a:schemeClr val="tx1"/>
                              </a:solidFill>
                              <a:latin typeface="Cambria Math" panose="02040503050406030204" pitchFamily="18" charset="0"/>
                            </a:rPr>
                            <m:t>−</m:t>
                          </m:r>
                          <m:sSub>
                            <m:sSubPr>
                              <m:ctrlPr>
                                <a:rPr lang="tr-TR" sz="2800" i="1">
                                  <a:solidFill>
                                    <a:schemeClr val="tx1"/>
                                  </a:solidFill>
                                  <a:latin typeface="Cambria Math" panose="02040503050406030204" pitchFamily="18" charset="0"/>
                                </a:rPr>
                              </m:ctrlPr>
                            </m:sSubPr>
                            <m:e>
                              <m:r>
                                <m:rPr>
                                  <m:sty m:val="p"/>
                                </m:rPr>
                                <a:rPr lang="tr-TR" sz="2800">
                                  <a:solidFill>
                                    <a:schemeClr val="tx1"/>
                                  </a:solidFill>
                                  <a:latin typeface="Cambria Math" panose="02040503050406030204" pitchFamily="18" charset="0"/>
                                </a:rPr>
                                <m:t>h</m:t>
                              </m:r>
                            </m:e>
                            <m:sub>
                              <m:r>
                                <a:rPr lang="tr-TR" sz="2800">
                                  <a:solidFill>
                                    <a:schemeClr val="tx1"/>
                                  </a:solidFill>
                                  <a:latin typeface="Cambria Math" panose="02040503050406030204" pitchFamily="18" charset="0"/>
                                </a:rPr>
                                <m:t>1</m:t>
                              </m:r>
                            </m:sub>
                          </m:sSub>
                        </m:num>
                        <m:den>
                          <m:sSub>
                            <m:sSubPr>
                              <m:ctrlPr>
                                <a:rPr lang="tr-TR" sz="2800" i="1">
                                  <a:solidFill>
                                    <a:schemeClr val="tx1"/>
                                  </a:solidFill>
                                  <a:latin typeface="Cambria Math" panose="02040503050406030204" pitchFamily="18" charset="0"/>
                                </a:rPr>
                              </m:ctrlPr>
                            </m:sSubPr>
                            <m:e>
                              <m:r>
                                <a:rPr lang="tr-TR" sz="2800" i="1">
                                  <a:solidFill>
                                    <a:schemeClr val="tx1"/>
                                  </a:solidFill>
                                  <a:latin typeface="Cambria Math" panose="02040503050406030204" pitchFamily="18" charset="0"/>
                                </a:rPr>
                                <m:t>𝑡</m:t>
                              </m:r>
                            </m:e>
                            <m:sub>
                              <m:r>
                                <a:rPr lang="tr-TR" sz="2800">
                                  <a:solidFill>
                                    <a:schemeClr val="tx1"/>
                                  </a:solidFill>
                                  <a:latin typeface="Cambria Math" panose="02040503050406030204" pitchFamily="18" charset="0"/>
                                </a:rPr>
                                <m:t>1</m:t>
                              </m:r>
                            </m:sub>
                          </m:sSub>
                          <m:r>
                            <a:rPr lang="tr-TR" sz="2800">
                              <a:solidFill>
                                <a:schemeClr val="tx1"/>
                              </a:solidFill>
                              <a:latin typeface="Cambria Math" panose="02040503050406030204" pitchFamily="18" charset="0"/>
                            </a:rPr>
                            <m:t>−</m:t>
                          </m:r>
                          <m:r>
                            <a:rPr lang="tr-TR" sz="2800">
                              <a:solidFill>
                                <a:schemeClr val="tx1"/>
                              </a:solidFill>
                              <a:latin typeface="Cambria Math" panose="02040503050406030204" pitchFamily="18" charset="0"/>
                            </a:rPr>
                            <m:t>0</m:t>
                          </m:r>
                        </m:den>
                      </m:f>
                    </m:oMath>
                  </m:oMathPara>
                </a14:m>
                <a:endParaRPr lang="tr-TR" sz="2800"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6447530" cy="4863318"/>
              </a:xfrm>
              <a:blipFill>
                <a:blip r:embed="rId2"/>
                <a:stretch>
                  <a:fillRect l="-1703" b="-8020"/>
                </a:stretch>
              </a:blipFill>
            </p:spPr>
            <p:txBody>
              <a:bodyPr/>
              <a:lstStyle/>
              <a:p>
                <a:r>
                  <a:rPr lang="tr-TR">
                    <a:noFill/>
                  </a:rPr>
                  <a:t> </a:t>
                </a:r>
              </a:p>
            </p:txBody>
          </p:sp>
        </mc:Fallback>
      </mc:AlternateContent>
      <p:pic>
        <p:nvPicPr>
          <p:cNvPr id="4" name="Resim 3">
            <a:extLst>
              <a:ext uri="{FF2B5EF4-FFF2-40B4-BE49-F238E27FC236}">
                <a16:creationId xmlns:a16="http://schemas.microsoft.com/office/drawing/2014/main" id="{B85051BC-1DBE-46D7-A970-C3103D2F0285}"/>
              </a:ext>
            </a:extLst>
          </p:cNvPr>
          <p:cNvPicPr/>
          <p:nvPr/>
        </p:nvPicPr>
        <p:blipFill rotWithShape="1">
          <a:blip r:embed="rId3" cstate="print">
            <a:extLst>
              <a:ext uri="{28A0092B-C50C-407E-A947-70E740481C1C}">
                <a14:useLocalDpi xmlns:a14="http://schemas.microsoft.com/office/drawing/2010/main" val="0"/>
              </a:ext>
            </a:extLst>
          </a:blip>
          <a:srcRect t="-1" b="-2325"/>
          <a:stretch/>
        </p:blipFill>
        <p:spPr bwMode="auto">
          <a:xfrm>
            <a:off x="7285731" y="1496291"/>
            <a:ext cx="4220222" cy="40480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3682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4"/>
            <a:ext cx="10302024" cy="5087155"/>
          </a:xfrm>
        </p:spPr>
        <p:txBody>
          <a:bodyPr>
            <a:normAutofit lnSpcReduction="10000"/>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Bulanık bir sıvıdaki bulanıklık ögelerini tortu olarak ayırmak ve hatta bulanıklık ögelerini boyutlarına göre ayrı ayrı sınıflandırmak için </a:t>
            </a:r>
            <a:r>
              <a:rPr lang="tr-TR" sz="2800" dirty="0">
                <a:solidFill>
                  <a:srgbClr val="0070C0"/>
                </a:solidFill>
              </a:rPr>
              <a:t>çeşitli sistemler bulunmaktadır</a:t>
            </a:r>
            <a:r>
              <a:rPr lang="tr-TR" sz="2800" dirty="0">
                <a:solidFill>
                  <a:schemeClr val="tx1"/>
                </a:solidFill>
              </a:rPr>
              <a:t>.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Bunlar genellikle </a:t>
            </a:r>
            <a:r>
              <a:rPr lang="tr-TR" sz="2800" dirty="0">
                <a:solidFill>
                  <a:srgbClr val="7030A0"/>
                </a:solidFill>
              </a:rPr>
              <a:t>tank şeklinde sistemlerdir</a:t>
            </a:r>
            <a:r>
              <a:rPr lang="tr-TR" sz="2800" dirty="0">
                <a:solidFill>
                  <a:schemeClr val="tx1"/>
                </a:solidFill>
              </a:rPr>
              <a:t>. </a:t>
            </a:r>
          </a:p>
          <a:p>
            <a:pPr marL="285750" indent="-285750" algn="l" rtl="0">
              <a:spcBef>
                <a:spcPts val="0"/>
              </a:spcBef>
              <a:spcAft>
                <a:spcPts val="600"/>
              </a:spcAft>
              <a:buFont typeface="Arial" panose="020B0604020202020204" pitchFamily="34" charset="0"/>
              <a:buChar char="•"/>
            </a:pPr>
            <a:r>
              <a:rPr lang="tr-TR" sz="2800" dirty="0">
                <a:solidFill>
                  <a:srgbClr val="00B050"/>
                </a:solidFill>
              </a:rPr>
              <a:t>En basit uygulama</a:t>
            </a:r>
            <a:r>
              <a:rPr lang="tr-TR" sz="2800" dirty="0">
                <a:solidFill>
                  <a:schemeClr val="tx1"/>
                </a:solidFill>
              </a:rPr>
              <a:t>; bulanık </a:t>
            </a:r>
            <a:r>
              <a:rPr lang="tr-TR" sz="2800" dirty="0">
                <a:solidFill>
                  <a:srgbClr val="FF0000"/>
                </a:solidFill>
              </a:rPr>
              <a:t>sıvıyı bir tanka doldurmak </a:t>
            </a:r>
            <a:r>
              <a:rPr lang="tr-TR" sz="2800" dirty="0">
                <a:solidFill>
                  <a:schemeClr val="tx1"/>
                </a:solidFill>
              </a:rPr>
              <a:t>ve bulanıklık ögelerinin tabana tortu olarak oturmasını bekledikten sonra, üstte oluşan berrak kısmı alarak tortudan ayırmaktır. </a:t>
            </a:r>
          </a:p>
        </p:txBody>
      </p:sp>
    </p:spTree>
    <p:extLst>
      <p:ext uri="{BB962C8B-B14F-4D97-AF65-F5344CB8AC3E}">
        <p14:creationId xmlns:p14="http://schemas.microsoft.com/office/powerpoint/2010/main" val="3322332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solidFill>
                  <a:srgbClr val="99FFCC"/>
                </a:solidFill>
              </a:rPr>
              <a:t>Filtrasyon</a:t>
            </a:r>
            <a:endParaRPr lang="ar-SY" dirty="0">
              <a:solidFill>
                <a:srgbClr val="99FFCC"/>
              </a:solidFill>
            </a:endParaRPr>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rgbClr val="0070C0"/>
                </a:solidFill>
              </a:rPr>
              <a:t>Gözenekli bir </a:t>
            </a:r>
            <a:r>
              <a:rPr lang="tr-TR" sz="2800" dirty="0" err="1">
                <a:solidFill>
                  <a:srgbClr val="0070C0"/>
                </a:solidFill>
              </a:rPr>
              <a:t>materyaldan</a:t>
            </a:r>
            <a:r>
              <a:rPr lang="tr-TR" sz="2800" dirty="0">
                <a:solidFill>
                  <a:srgbClr val="0070C0"/>
                </a:solidFill>
              </a:rPr>
              <a:t> </a:t>
            </a:r>
            <a:r>
              <a:rPr lang="tr-TR" sz="2800" dirty="0">
                <a:solidFill>
                  <a:schemeClr val="tx1"/>
                </a:solidFill>
              </a:rPr>
              <a:t>(filtre ortamı) geçirilen, bir "</a:t>
            </a:r>
            <a:r>
              <a:rPr lang="tr-TR" sz="2800" dirty="0">
                <a:solidFill>
                  <a:srgbClr val="7030A0"/>
                </a:solidFill>
              </a:rPr>
              <a:t>akışkan</a:t>
            </a:r>
            <a:r>
              <a:rPr lang="tr-TR" sz="2800" dirty="0">
                <a:solidFill>
                  <a:srgbClr val="FF0000"/>
                </a:solidFill>
              </a:rPr>
              <a:t> + katı parçacık</a:t>
            </a:r>
            <a:r>
              <a:rPr lang="tr-TR" sz="2800" dirty="0">
                <a:solidFill>
                  <a:schemeClr val="tx1"/>
                </a:solidFill>
              </a:rPr>
              <a:t>" karışımından, akışkan ve katı </a:t>
            </a:r>
            <a:r>
              <a:rPr lang="tr-TR" sz="2800" dirty="0">
                <a:solidFill>
                  <a:srgbClr val="00B050"/>
                </a:solidFill>
              </a:rPr>
              <a:t>unsurların ayrılma </a:t>
            </a:r>
            <a:r>
              <a:rPr lang="tr-TR" sz="2800" dirty="0">
                <a:solidFill>
                  <a:schemeClr val="tx1"/>
                </a:solidFill>
              </a:rPr>
              <a:t>işlemine filtrasyon denir. </a:t>
            </a:r>
          </a:p>
          <a:p>
            <a:pPr marL="457200" indent="-457200" algn="l" rtl="0">
              <a:spcBef>
                <a:spcPts val="600"/>
              </a:spcBef>
              <a:spcAft>
                <a:spcPts val="0"/>
              </a:spcAft>
              <a:buFont typeface="Arial" panose="020B0604020202020204" pitchFamily="34" charset="0"/>
              <a:buChar char="•"/>
            </a:pPr>
            <a:r>
              <a:rPr lang="tr-TR" sz="2800" dirty="0" err="1">
                <a:solidFill>
                  <a:schemeClr val="tx1"/>
                </a:solidFill>
              </a:rPr>
              <a:t>Filtrasyona</a:t>
            </a:r>
            <a:r>
              <a:rPr lang="tr-TR" sz="2800" dirty="0">
                <a:solidFill>
                  <a:schemeClr val="tx1"/>
                </a:solidFill>
              </a:rPr>
              <a:t>, bir tür eleme işlemi gibi bakılabilir. </a:t>
            </a:r>
          </a:p>
          <a:p>
            <a:pPr marL="457200" indent="-457200" algn="l" rtl="0">
              <a:spcBef>
                <a:spcPts val="600"/>
              </a:spcBef>
              <a:spcAft>
                <a:spcPts val="0"/>
              </a:spcAft>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378726969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4"/>
            <a:ext cx="10302024" cy="5087156"/>
          </a:xfrm>
        </p:spPr>
        <p:txBody>
          <a:bodyPr>
            <a:normAutofit lnSpcReduction="10000"/>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Tanımlanan uygulama böyle bir sistemin </a:t>
            </a:r>
            <a:r>
              <a:rPr lang="tr-TR" sz="2800" dirty="0">
                <a:solidFill>
                  <a:srgbClr val="FF0000"/>
                </a:solidFill>
              </a:rPr>
              <a:t>kesik çalıştığını </a:t>
            </a:r>
            <a:r>
              <a:rPr lang="tr-TR" sz="2800" dirty="0">
                <a:solidFill>
                  <a:schemeClr val="tx1"/>
                </a:solidFill>
              </a:rPr>
              <a:t>göstermektedir.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Bu sistem en yaygın uygulamasını, </a:t>
            </a:r>
            <a:r>
              <a:rPr lang="tr-TR" sz="2800" dirty="0">
                <a:solidFill>
                  <a:srgbClr val="00B050"/>
                </a:solidFill>
              </a:rPr>
              <a:t>meyve sularının </a:t>
            </a:r>
            <a:r>
              <a:rPr lang="tr-TR" sz="2800" dirty="0">
                <a:solidFill>
                  <a:schemeClr val="tx1"/>
                </a:solidFill>
              </a:rPr>
              <a:t>berraklaştırma işleminde bulmaktadır.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Nitekim </a:t>
            </a:r>
            <a:r>
              <a:rPr lang="tr-TR" sz="2800" dirty="0">
                <a:solidFill>
                  <a:srgbClr val="0070C0"/>
                </a:solidFill>
              </a:rPr>
              <a:t>berrak meyve suyu üretiminde </a:t>
            </a:r>
            <a:r>
              <a:rPr lang="tr-TR" sz="2800" dirty="0">
                <a:solidFill>
                  <a:schemeClr val="tx1"/>
                </a:solidFill>
              </a:rPr>
              <a:t>bulanık meyve suları paslanmaz çelik derin tanklara doldurulurken içerisine "</a:t>
            </a:r>
            <a:r>
              <a:rPr lang="tr-TR" sz="2800" dirty="0">
                <a:solidFill>
                  <a:srgbClr val="7030A0"/>
                </a:solidFill>
              </a:rPr>
              <a:t>durultma yardımcı maddeleri</a:t>
            </a:r>
            <a:r>
              <a:rPr lang="tr-TR" sz="2800" dirty="0">
                <a:solidFill>
                  <a:schemeClr val="tx1"/>
                </a:solidFill>
              </a:rPr>
              <a:t>" denen bazı preparatlar eklenmektedir. </a:t>
            </a:r>
          </a:p>
        </p:txBody>
      </p:sp>
    </p:spTree>
    <p:extLst>
      <p:ext uri="{BB962C8B-B14F-4D97-AF65-F5344CB8AC3E}">
        <p14:creationId xmlns:p14="http://schemas.microsoft.com/office/powerpoint/2010/main" val="40617003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Durultma yardımcı maddelerinin etkisiyle, kısa sürede meyve suyunda oluşan floklar (küçük yumakçıklar) hızla tabana çökelmektedirler.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Böylece üstten berrak meyve suyu alınmakta tortu tank tabanında toplanmaktadır.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Bu şekilde </a:t>
            </a:r>
            <a:r>
              <a:rPr lang="tr-TR" sz="2800" dirty="0">
                <a:solidFill>
                  <a:srgbClr val="FF0000"/>
                </a:solidFill>
              </a:rPr>
              <a:t>kesik çalışan sistemlerin </a:t>
            </a:r>
            <a:r>
              <a:rPr lang="tr-TR" sz="2800" dirty="0">
                <a:solidFill>
                  <a:schemeClr val="tx1"/>
                </a:solidFill>
              </a:rPr>
              <a:t>yanında, başka alanlarda </a:t>
            </a:r>
            <a:r>
              <a:rPr lang="tr-TR" sz="2800" dirty="0">
                <a:solidFill>
                  <a:srgbClr val="0070C0"/>
                </a:solidFill>
              </a:rPr>
              <a:t>sürekli çalışan sedimentasyon </a:t>
            </a:r>
            <a:r>
              <a:rPr lang="tr-TR" sz="2800" dirty="0">
                <a:solidFill>
                  <a:schemeClr val="tx1"/>
                </a:solidFill>
              </a:rPr>
              <a:t>cihazlarından yararlanılmaktadır. </a:t>
            </a:r>
          </a:p>
        </p:txBody>
      </p:sp>
    </p:spTree>
    <p:extLst>
      <p:ext uri="{BB962C8B-B14F-4D97-AF65-F5344CB8AC3E}">
        <p14:creationId xmlns:p14="http://schemas.microsoft.com/office/powerpoint/2010/main" val="26862883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Endüstride daha çok </a:t>
            </a:r>
            <a:r>
              <a:rPr lang="tr-TR" sz="2800" dirty="0">
                <a:solidFill>
                  <a:srgbClr val="0070C0"/>
                </a:solidFill>
              </a:rPr>
              <a:t>sürekli çalışan cihazlar </a:t>
            </a:r>
            <a:r>
              <a:rPr lang="tr-TR" sz="2800" dirty="0">
                <a:solidFill>
                  <a:schemeClr val="tx1"/>
                </a:solidFill>
              </a:rPr>
              <a:t>kullanılmaktadır.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Bunlar, sıvılardaki parçacıkları ayırarak yoğun bir tortu kitlesine dönüştürdükleri için "</a:t>
            </a:r>
            <a:r>
              <a:rPr lang="tr-TR" sz="2800" dirty="0">
                <a:solidFill>
                  <a:srgbClr val="FF0000"/>
                </a:solidFill>
              </a:rPr>
              <a:t>koyulaştırıcı</a:t>
            </a:r>
            <a:r>
              <a:rPr lang="tr-TR" sz="2800" dirty="0">
                <a:solidFill>
                  <a:schemeClr val="tx1"/>
                </a:solidFill>
              </a:rPr>
              <a:t>" (</a:t>
            </a:r>
            <a:r>
              <a:rPr lang="en-US" sz="2800" dirty="0">
                <a:solidFill>
                  <a:schemeClr val="tx1"/>
                </a:solidFill>
              </a:rPr>
              <a:t>thickener</a:t>
            </a:r>
            <a:r>
              <a:rPr lang="tr-TR" sz="2800" dirty="0">
                <a:solidFill>
                  <a:schemeClr val="tx1"/>
                </a:solidFill>
              </a:rPr>
              <a:t>) adı ile anılmaktadır. </a:t>
            </a:r>
          </a:p>
          <a:p>
            <a:pPr marL="285750" indent="-285750" algn="l" rtl="0">
              <a:spcBef>
                <a:spcPts val="0"/>
              </a:spcBef>
              <a:spcAft>
                <a:spcPts val="600"/>
              </a:spcAft>
              <a:buFont typeface="Arial" panose="020B0604020202020204" pitchFamily="34" charset="0"/>
              <a:buChar char="•"/>
            </a:pPr>
            <a:r>
              <a:rPr lang="tr-TR" sz="2800" dirty="0" err="1">
                <a:solidFill>
                  <a:schemeClr val="tx1"/>
                </a:solidFill>
              </a:rPr>
              <a:t>Şekil'de</a:t>
            </a:r>
            <a:r>
              <a:rPr lang="tr-TR" sz="2800" dirty="0">
                <a:solidFill>
                  <a:schemeClr val="tx1"/>
                </a:solidFill>
              </a:rPr>
              <a:t> sürekli çalışan bir tortu ayırıcı gösterilmiştir.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Şekilde görüldüğü gibi cihaz, </a:t>
            </a:r>
            <a:r>
              <a:rPr lang="tr-TR" sz="2800" dirty="0">
                <a:solidFill>
                  <a:srgbClr val="00B050"/>
                </a:solidFill>
              </a:rPr>
              <a:t>alt tarafı konik </a:t>
            </a:r>
            <a:r>
              <a:rPr lang="tr-TR" sz="2800" dirty="0">
                <a:solidFill>
                  <a:schemeClr val="tx1"/>
                </a:solidFill>
              </a:rPr>
              <a:t>bir tanktan ibarettir. </a:t>
            </a:r>
          </a:p>
        </p:txBody>
      </p:sp>
    </p:spTree>
    <p:extLst>
      <p:ext uri="{BB962C8B-B14F-4D97-AF65-F5344CB8AC3E}">
        <p14:creationId xmlns:p14="http://schemas.microsoft.com/office/powerpoint/2010/main" val="31916199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algn="l" rtl="0">
              <a:spcBef>
                <a:spcPts val="0"/>
              </a:spcBef>
              <a:spcAft>
                <a:spcPts val="600"/>
              </a:spcAft>
            </a:pPr>
            <a:r>
              <a:rPr lang="tr-TR" sz="2800" dirty="0">
                <a:solidFill>
                  <a:schemeClr val="tx1"/>
                </a:solidFill>
              </a:rPr>
              <a:t>1. Bulanık sıvı girişi, </a:t>
            </a:r>
          </a:p>
          <a:p>
            <a:pPr algn="l" rtl="0">
              <a:spcBef>
                <a:spcPts val="0"/>
              </a:spcBef>
              <a:spcAft>
                <a:spcPts val="600"/>
              </a:spcAft>
            </a:pPr>
            <a:r>
              <a:rPr lang="tr-TR" sz="2800" dirty="0">
                <a:solidFill>
                  <a:schemeClr val="tx1"/>
                </a:solidFill>
              </a:rPr>
              <a:t>2. Tortu çıkışı, </a:t>
            </a:r>
          </a:p>
          <a:p>
            <a:pPr algn="l" rtl="0">
              <a:spcBef>
                <a:spcPts val="0"/>
              </a:spcBef>
              <a:spcAft>
                <a:spcPts val="600"/>
              </a:spcAft>
            </a:pPr>
            <a:r>
              <a:rPr lang="tr-TR" sz="2800" dirty="0">
                <a:solidFill>
                  <a:schemeClr val="tx1"/>
                </a:solidFill>
              </a:rPr>
              <a:t>3. Berrak sıvı, </a:t>
            </a:r>
          </a:p>
          <a:p>
            <a:pPr algn="l" rtl="0">
              <a:spcBef>
                <a:spcPts val="0"/>
              </a:spcBef>
              <a:spcAft>
                <a:spcPts val="600"/>
              </a:spcAft>
            </a:pPr>
            <a:r>
              <a:rPr lang="tr-TR" sz="2800" dirty="0">
                <a:solidFill>
                  <a:schemeClr val="tx1"/>
                </a:solidFill>
              </a:rPr>
              <a:t>4. Tortu sıyırıcı, </a:t>
            </a:r>
          </a:p>
          <a:p>
            <a:pPr algn="l" rtl="0">
              <a:spcBef>
                <a:spcPts val="0"/>
              </a:spcBef>
              <a:spcAft>
                <a:spcPts val="600"/>
              </a:spcAft>
            </a:pPr>
            <a:r>
              <a:rPr lang="tr-TR" sz="2800" dirty="0">
                <a:solidFill>
                  <a:schemeClr val="tx1"/>
                </a:solidFill>
              </a:rPr>
              <a:t>5. Tortu sıyırıcı mili</a:t>
            </a:r>
          </a:p>
        </p:txBody>
      </p:sp>
      <p:pic>
        <p:nvPicPr>
          <p:cNvPr id="4" name="Resim 3">
            <a:extLst>
              <a:ext uri="{FF2B5EF4-FFF2-40B4-BE49-F238E27FC236}">
                <a16:creationId xmlns:a16="http://schemas.microsoft.com/office/drawing/2014/main" id="{5AB3733A-21C5-48B1-8657-E54E8EFCFE0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989213" y="1313644"/>
            <a:ext cx="4872544" cy="2635049"/>
          </a:xfrm>
          <a:prstGeom prst="rect">
            <a:avLst/>
          </a:prstGeom>
        </p:spPr>
      </p:pic>
      <p:pic>
        <p:nvPicPr>
          <p:cNvPr id="1028" name="Picture 4" descr="sedimentation ile ilgili gÃ¶rsel sonucu">
            <a:extLst>
              <a:ext uri="{FF2B5EF4-FFF2-40B4-BE49-F238E27FC236}">
                <a16:creationId xmlns:a16="http://schemas.microsoft.com/office/drawing/2014/main" id="{92A84E5B-1E37-42F3-B7B3-73B8B9EDA4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9213" y="3965776"/>
            <a:ext cx="5085051" cy="250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3335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rgbClr val="FF0000"/>
                </a:solidFill>
              </a:rPr>
              <a:t>Bulanık sıvı</a:t>
            </a:r>
            <a:r>
              <a:rPr lang="tr-TR" sz="2800" dirty="0">
                <a:solidFill>
                  <a:schemeClr val="tx1"/>
                </a:solidFill>
              </a:rPr>
              <a:t>, tankın ekseninden, yüzeyin oldukça altından verilmektedir.</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Tortu, konik tabana oturmakta ve yavaş bir hızla dönen </a:t>
            </a:r>
            <a:r>
              <a:rPr lang="tr-TR" sz="2800" dirty="0">
                <a:solidFill>
                  <a:srgbClr val="0070C0"/>
                </a:solidFill>
              </a:rPr>
              <a:t>mile bağlı paletlerle </a:t>
            </a:r>
            <a:r>
              <a:rPr lang="tr-TR" sz="2800" dirty="0">
                <a:solidFill>
                  <a:schemeClr val="tx1"/>
                </a:solidFill>
              </a:rPr>
              <a:t>sıyrılarak alttan alınmaktadır. </a:t>
            </a:r>
          </a:p>
          <a:p>
            <a:pPr marL="285750" indent="-285750" algn="l" rtl="0">
              <a:spcBef>
                <a:spcPts val="0"/>
              </a:spcBef>
              <a:spcAft>
                <a:spcPts val="600"/>
              </a:spcAft>
              <a:buFont typeface="Arial" panose="020B0604020202020204" pitchFamily="34" charset="0"/>
              <a:buChar char="•"/>
            </a:pPr>
            <a:r>
              <a:rPr lang="tr-TR" sz="2800" dirty="0">
                <a:solidFill>
                  <a:schemeClr val="accent6">
                    <a:lumMod val="75000"/>
                  </a:schemeClr>
                </a:solidFill>
              </a:rPr>
              <a:t>Berrak sıvı </a:t>
            </a:r>
            <a:r>
              <a:rPr lang="tr-TR" sz="2800" dirty="0">
                <a:solidFill>
                  <a:schemeClr val="tx1"/>
                </a:solidFill>
              </a:rPr>
              <a:t>ise sürekli olarak üstten taşarak uzaklaşmaktadır. </a:t>
            </a:r>
          </a:p>
        </p:txBody>
      </p:sp>
    </p:spTree>
    <p:extLst>
      <p:ext uri="{BB962C8B-B14F-4D97-AF65-F5344CB8AC3E}">
        <p14:creationId xmlns:p14="http://schemas.microsoft.com/office/powerpoint/2010/main" val="23267949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solidFill>
              </a:rPr>
              <a:t>Kuşkusuz, daha önce anlatılmış bulunan bir cam silindirdeki bulanık sıvıdan tortunun ayrılmasında gözlenmiş aynı katmanlar, endüstriyel boyutlardaki tortu ayırıcılarda da oluşmaktadır.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Nitekim tortu ayırıcılarda </a:t>
            </a:r>
            <a:r>
              <a:rPr lang="tr-TR" sz="2800" dirty="0">
                <a:solidFill>
                  <a:srgbClr val="FF0000"/>
                </a:solidFill>
              </a:rPr>
              <a:t>bulanık sıvı</a:t>
            </a:r>
            <a:r>
              <a:rPr lang="tr-TR" sz="2800" dirty="0">
                <a:solidFill>
                  <a:schemeClr val="tx1"/>
                </a:solidFill>
              </a:rPr>
              <a:t>, sıvı yüzeyinin oldukça altından verilince, tankta </a:t>
            </a:r>
            <a:r>
              <a:rPr lang="tr-TR" sz="2800" dirty="0" err="1">
                <a:solidFill>
                  <a:schemeClr val="tx1"/>
                </a:solidFill>
              </a:rPr>
              <a:t>radyal</a:t>
            </a:r>
            <a:r>
              <a:rPr lang="tr-TR" sz="2800" dirty="0">
                <a:solidFill>
                  <a:schemeClr val="tx1"/>
                </a:solidFill>
              </a:rPr>
              <a:t> olarak dağılmakta ve </a:t>
            </a:r>
            <a:r>
              <a:rPr lang="tr-TR" sz="2800" dirty="0">
                <a:solidFill>
                  <a:srgbClr val="0070C0"/>
                </a:solidFill>
              </a:rPr>
              <a:t>yukarıya doğru bir sıvı hareketi </a:t>
            </a:r>
            <a:r>
              <a:rPr lang="tr-TR" sz="2800" dirty="0">
                <a:solidFill>
                  <a:schemeClr val="tx1"/>
                </a:solidFill>
              </a:rPr>
              <a:t>doğmaktadır. </a:t>
            </a:r>
          </a:p>
        </p:txBody>
      </p:sp>
    </p:spTree>
    <p:extLst>
      <p:ext uri="{BB962C8B-B14F-4D97-AF65-F5344CB8AC3E}">
        <p14:creationId xmlns:p14="http://schemas.microsoft.com/office/powerpoint/2010/main" val="37517180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rgbClr val="0070C0"/>
                </a:solidFill>
              </a:rPr>
              <a:t>Katı parçacık </a:t>
            </a:r>
            <a:r>
              <a:rPr lang="tr-TR" sz="2800" dirty="0">
                <a:solidFill>
                  <a:srgbClr val="00B050"/>
                </a:solidFill>
              </a:rPr>
              <a:t>konsantrasyonunun düşük </a:t>
            </a:r>
            <a:r>
              <a:rPr lang="tr-TR" sz="2800" dirty="0">
                <a:solidFill>
                  <a:schemeClr val="tx1"/>
                </a:solidFill>
              </a:rPr>
              <a:t>olduğu üst katmanda parçacıklar serbest çökelme ile aşağıya doğru hareket etmektedirler.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Bu katmanın altında parçacıkların yoğunlaştığı geçiş katmanı, en altta ise, tortu katmanı yer almaktadır. </a:t>
            </a:r>
          </a:p>
        </p:txBody>
      </p:sp>
    </p:spTree>
    <p:extLst>
      <p:ext uri="{BB962C8B-B14F-4D97-AF65-F5344CB8AC3E}">
        <p14:creationId xmlns:p14="http://schemas.microsoft.com/office/powerpoint/2010/main" val="27667759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rgbClr val="FF0000"/>
                </a:solidFill>
              </a:rPr>
              <a:t>Eğer sıvının seyreltik katmandaki </a:t>
            </a:r>
            <a:r>
              <a:rPr lang="tr-TR" sz="2800" dirty="0">
                <a:solidFill>
                  <a:srgbClr val="0070C0"/>
                </a:solidFill>
              </a:rPr>
              <a:t>yukarı doğru hareket hızı</a:t>
            </a:r>
            <a:r>
              <a:rPr lang="tr-TR" sz="2800" dirty="0">
                <a:solidFill>
                  <a:schemeClr val="tx1"/>
                </a:solidFill>
              </a:rPr>
              <a:t>, bu katmandaki parçacıkların aşağıya doğru olan </a:t>
            </a:r>
            <a:r>
              <a:rPr lang="tr-TR" sz="2800" dirty="0">
                <a:solidFill>
                  <a:srgbClr val="00B050"/>
                </a:solidFill>
              </a:rPr>
              <a:t>minimal terminal hızından daha düşükse</a:t>
            </a:r>
            <a:r>
              <a:rPr lang="tr-TR" sz="2800" dirty="0">
                <a:solidFill>
                  <a:schemeClr val="tx1"/>
                </a:solidFill>
              </a:rPr>
              <a:t>, tepeden berrak bir sıvı alınabilmektedir. </a:t>
            </a:r>
          </a:p>
          <a:p>
            <a:pPr marL="285750" indent="-285750" algn="l" rtl="0">
              <a:spcBef>
                <a:spcPts val="0"/>
              </a:spcBef>
              <a:spcAft>
                <a:spcPts val="600"/>
              </a:spcAft>
              <a:buFont typeface="Arial" panose="020B0604020202020204" pitchFamily="34" charset="0"/>
              <a:buChar char="•"/>
            </a:pPr>
            <a:r>
              <a:rPr lang="tr-TR" sz="2800" dirty="0">
                <a:solidFill>
                  <a:schemeClr val="tx1"/>
                </a:solidFill>
              </a:rPr>
              <a:t>Aksi halde istenen düzeyde bir tortu ayrılması gerçekleştirilemez. </a:t>
            </a:r>
          </a:p>
        </p:txBody>
      </p:sp>
    </p:spTree>
    <p:extLst>
      <p:ext uri="{BB962C8B-B14F-4D97-AF65-F5344CB8AC3E}">
        <p14:creationId xmlns:p14="http://schemas.microsoft.com/office/powerpoint/2010/main" val="12208749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err="1">
                <a:solidFill>
                  <a:schemeClr val="tx1"/>
                </a:solidFill>
              </a:rPr>
              <a:t>Şekil'de</a:t>
            </a:r>
            <a:r>
              <a:rPr lang="tr-TR" sz="2800" dirty="0">
                <a:solidFill>
                  <a:schemeClr val="tx1"/>
                </a:solidFill>
              </a:rPr>
              <a:t> gösterilmiş ve yukarıda tanımlanmış sürekli çalışan tortu ayırıcılarda gerekli bulunan </a:t>
            </a:r>
            <a:r>
              <a:rPr lang="tr-TR" sz="2800" dirty="0">
                <a:solidFill>
                  <a:srgbClr val="FF0000"/>
                </a:solidFill>
              </a:rPr>
              <a:t>minimum yüzey alanı</a:t>
            </a:r>
            <a:r>
              <a:rPr lang="tr-TR" sz="2800" dirty="0">
                <a:solidFill>
                  <a:schemeClr val="tx1"/>
                </a:solidFill>
              </a:rPr>
              <a:t>, seyreltik katmandaki </a:t>
            </a:r>
            <a:r>
              <a:rPr lang="tr-TR" sz="2800" dirty="0">
                <a:solidFill>
                  <a:srgbClr val="00B050"/>
                </a:solidFill>
              </a:rPr>
              <a:t>sedimentasyon hızı </a:t>
            </a:r>
            <a:r>
              <a:rPr lang="tr-TR" sz="2800" dirty="0">
                <a:solidFill>
                  <a:schemeClr val="tx1"/>
                </a:solidFill>
              </a:rPr>
              <a:t>ile, </a:t>
            </a:r>
            <a:r>
              <a:rPr lang="tr-TR" sz="2800" dirty="0">
                <a:solidFill>
                  <a:srgbClr val="7030A0"/>
                </a:solidFill>
              </a:rPr>
              <a:t>sıvının yukarıya doğru akış hızının </a:t>
            </a:r>
            <a:r>
              <a:rPr lang="tr-TR" sz="2800" dirty="0">
                <a:solidFill>
                  <a:schemeClr val="tx1"/>
                </a:solidFill>
              </a:rPr>
              <a:t>eşit olduğu ilkesi benimsenerek hesaplanabilmektedir. </a:t>
            </a:r>
          </a:p>
          <a:p>
            <a:pPr marL="285750" indent="-285750" algn="l" rtl="0">
              <a:spcBef>
                <a:spcPts val="0"/>
              </a:spcBef>
              <a:spcAft>
                <a:spcPts val="600"/>
              </a:spcAft>
              <a:buFont typeface="Arial" panose="020B0604020202020204" pitchFamily="34" charset="0"/>
              <a:buChar char="•"/>
            </a:pPr>
            <a:r>
              <a:rPr lang="tr-TR" sz="2800" dirty="0">
                <a:solidFill>
                  <a:srgbClr val="0070C0"/>
                </a:solidFill>
              </a:rPr>
              <a:t>Sıvının yukarıya doğru akış hızı </a:t>
            </a:r>
            <a:r>
              <a:rPr lang="tr-TR" sz="2800" dirty="0">
                <a:solidFill>
                  <a:schemeClr val="tx1"/>
                </a:solidFill>
              </a:rPr>
              <a:t>(</a:t>
            </a:r>
            <a:r>
              <a:rPr lang="tr-TR" sz="2800" dirty="0" err="1">
                <a:solidFill>
                  <a:schemeClr val="tx1"/>
                </a:solidFill>
              </a:rPr>
              <a:t>v</a:t>
            </a:r>
            <a:r>
              <a:rPr lang="tr-TR" sz="2800" baseline="-25000" dirty="0" err="1">
                <a:solidFill>
                  <a:schemeClr val="tx1"/>
                </a:solidFill>
              </a:rPr>
              <a:t>s</a:t>
            </a:r>
            <a:r>
              <a:rPr lang="tr-TR" sz="2800" dirty="0">
                <a:solidFill>
                  <a:schemeClr val="tx1"/>
                </a:solidFill>
              </a:rPr>
              <a:t>), aşağıdaki eşitlikle hesaplanır. </a:t>
            </a:r>
          </a:p>
        </p:txBody>
      </p:sp>
    </p:spTree>
    <p:extLst>
      <p:ext uri="{BB962C8B-B14F-4D97-AF65-F5344CB8AC3E}">
        <p14:creationId xmlns:p14="http://schemas.microsoft.com/office/powerpoint/2010/main" val="40064555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algn="l" rtl="0">
                  <a:spcBef>
                    <a:spcPts val="0"/>
                  </a:spcBef>
                  <a:spcAft>
                    <a:spcPts val="0"/>
                  </a:spcAft>
                </a:pPr>
                <a14:m>
                  <m:oMathPara xmlns:m="http://schemas.openxmlformats.org/officeDocument/2006/math">
                    <m:oMathParaPr>
                      <m:jc m:val="center"/>
                    </m:oMathParaPr>
                    <m:oMath xmlns:m="http://schemas.openxmlformats.org/officeDocument/2006/math">
                      <m:sSub>
                        <m:sSubPr>
                          <m:ctrlPr>
                            <a:rPr lang="tr-TR" sz="2800" i="1">
                              <a:solidFill>
                                <a:schemeClr val="tx1"/>
                              </a:solidFill>
                              <a:latin typeface="Cambria Math" panose="02040503050406030204" pitchFamily="18" charset="0"/>
                            </a:rPr>
                          </m:ctrlPr>
                        </m:sSubPr>
                        <m:e>
                          <m:r>
                            <m:rPr>
                              <m:sty m:val="p"/>
                            </m:rPr>
                            <a:rPr lang="tr-TR" sz="2800">
                              <a:solidFill>
                                <a:schemeClr val="tx1"/>
                              </a:solidFill>
                              <a:latin typeface="Cambria Math" panose="02040503050406030204" pitchFamily="18" charset="0"/>
                            </a:rPr>
                            <m:t>V</m:t>
                          </m:r>
                        </m:e>
                        <m:sub>
                          <m:r>
                            <m:rPr>
                              <m:sty m:val="p"/>
                            </m:rPr>
                            <a:rPr lang="tr-TR" sz="2800">
                              <a:solidFill>
                                <a:schemeClr val="tx1"/>
                              </a:solidFill>
                              <a:latin typeface="Cambria Math" panose="02040503050406030204" pitchFamily="18" charset="0"/>
                            </a:rPr>
                            <m:t>s</m:t>
                          </m:r>
                        </m:sub>
                      </m:sSub>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d>
                            <m:dPr>
                              <m:ctrlPr>
                                <a:rPr lang="tr-TR" sz="2800" i="1">
                                  <a:solidFill>
                                    <a:schemeClr val="tx1"/>
                                  </a:solidFill>
                                  <a:latin typeface="Cambria Math" panose="02040503050406030204" pitchFamily="18" charset="0"/>
                                </a:rPr>
                              </m:ctrlPr>
                            </m:dPr>
                            <m:e>
                              <m:r>
                                <m:rPr>
                                  <m:sty m:val="p"/>
                                </m:rPr>
                                <a:rPr lang="tr-TR" sz="2800">
                                  <a:solidFill>
                                    <a:schemeClr val="tx1"/>
                                  </a:solidFill>
                                  <a:latin typeface="Cambria Math" panose="02040503050406030204" pitchFamily="18" charset="0"/>
                                </a:rPr>
                                <m:t>F</m:t>
                              </m:r>
                              <m:r>
                                <a:rPr lang="tr-TR" sz="2800">
                                  <a:solidFill>
                                    <a:schemeClr val="tx1"/>
                                  </a:solidFill>
                                  <a:latin typeface="Cambria Math" panose="02040503050406030204" pitchFamily="18" charset="0"/>
                                </a:rPr>
                                <m:t>−</m:t>
                              </m:r>
                              <m:r>
                                <m:rPr>
                                  <m:sty m:val="p"/>
                                </m:rPr>
                                <a:rPr lang="tr-TR" sz="2800">
                                  <a:solidFill>
                                    <a:schemeClr val="tx1"/>
                                  </a:solidFill>
                                  <a:latin typeface="Cambria Math" panose="02040503050406030204" pitchFamily="18" charset="0"/>
                                </a:rPr>
                                <m:t>L</m:t>
                              </m:r>
                            </m:e>
                          </m:d>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m:rPr>
                                  <m:sty m:val="p"/>
                                </m:rPr>
                                <a:rPr lang="tr-TR" sz="2800">
                                  <a:solidFill>
                                    <a:schemeClr val="tx1"/>
                                  </a:solidFill>
                                  <a:latin typeface="Cambria Math" panose="02040503050406030204" pitchFamily="18" charset="0"/>
                                </a:rPr>
                                <m:t>dw</m:t>
                              </m:r>
                            </m:num>
                            <m:den>
                              <m:r>
                                <m:rPr>
                                  <m:sty m:val="p"/>
                                </m:rPr>
                                <a:rPr lang="tr-TR" sz="2800">
                                  <a:solidFill>
                                    <a:schemeClr val="tx1"/>
                                  </a:solidFill>
                                  <a:latin typeface="Cambria Math" panose="02040503050406030204" pitchFamily="18" charset="0"/>
                                </a:rPr>
                                <m:t>dt</m:t>
                              </m:r>
                            </m:den>
                          </m:f>
                          <m:r>
                            <a:rPr lang="tr-TR" sz="2800">
                              <a:solidFill>
                                <a:schemeClr val="tx1"/>
                              </a:solidFill>
                              <a:latin typeface="Cambria Math" panose="02040503050406030204" pitchFamily="18" charset="0"/>
                            </a:rPr>
                            <m:t>)</m:t>
                          </m:r>
                        </m:num>
                        <m:den>
                          <m:r>
                            <m:rPr>
                              <m:sty m:val="p"/>
                            </m:rPr>
                            <a:rPr lang="tr-TR" sz="2800">
                              <a:solidFill>
                                <a:schemeClr val="tx1"/>
                              </a:solidFill>
                              <a:latin typeface="Cambria Math" panose="02040503050406030204" pitchFamily="18" charset="0"/>
                            </a:rPr>
                            <m:t>A</m:t>
                          </m:r>
                          <m:r>
                            <a:rPr lang="tr-TR" sz="2800">
                              <a:solidFill>
                                <a:schemeClr val="tx1"/>
                              </a:solidFill>
                              <a:latin typeface="Cambria Math" panose="02040503050406030204" pitchFamily="18" charset="0"/>
                            </a:rPr>
                            <m:t> </m:t>
                          </m:r>
                          <m:r>
                            <m:rPr>
                              <m:sty m:val="p"/>
                            </m:rPr>
                            <a:rPr lang="tr-TR" sz="2800">
                              <a:solidFill>
                                <a:schemeClr val="tx1"/>
                              </a:solidFill>
                              <a:latin typeface="Cambria Math" panose="02040503050406030204" pitchFamily="18" charset="0"/>
                            </a:rPr>
                            <m:t>ρ</m:t>
                          </m:r>
                        </m:den>
                      </m:f>
                    </m:oMath>
                  </m:oMathPara>
                </a14:m>
                <a:endParaRPr lang="tr-TR" sz="2800" dirty="0">
                  <a:solidFill>
                    <a:schemeClr val="tx1"/>
                  </a:solidFill>
                </a:endParaRPr>
              </a:p>
              <a:p>
                <a:pPr algn="l" rtl="0">
                  <a:lnSpc>
                    <a:spcPct val="120000"/>
                  </a:lnSpc>
                  <a:spcBef>
                    <a:spcPts val="0"/>
                  </a:spcBef>
                  <a:spcAft>
                    <a:spcPts val="0"/>
                  </a:spcAft>
                </a:pPr>
                <a:r>
                  <a:rPr lang="tr-TR" sz="2800" dirty="0" err="1">
                    <a:solidFill>
                      <a:schemeClr val="tx1"/>
                    </a:solidFill>
                  </a:rPr>
                  <a:t>v</a:t>
                </a:r>
                <a:r>
                  <a:rPr lang="tr-TR" sz="2800" baseline="-25000" dirty="0" err="1">
                    <a:solidFill>
                      <a:schemeClr val="tx1"/>
                    </a:solidFill>
                  </a:rPr>
                  <a:t>s</a:t>
                </a:r>
                <a:r>
                  <a:rPr lang="tr-TR" sz="2800" dirty="0">
                    <a:solidFill>
                      <a:schemeClr val="tx1"/>
                    </a:solidFill>
                  </a:rPr>
                  <a:t> : Sıvının yukarıya doğru akış hızı, m/s, </a:t>
                </a:r>
              </a:p>
              <a:p>
                <a:pPr algn="l" rtl="0">
                  <a:lnSpc>
                    <a:spcPct val="120000"/>
                  </a:lnSpc>
                  <a:spcBef>
                    <a:spcPts val="0"/>
                  </a:spcBef>
                  <a:spcAft>
                    <a:spcPts val="0"/>
                  </a:spcAft>
                </a:pPr>
                <a:r>
                  <a:rPr lang="tr-TR" sz="2800" dirty="0">
                    <a:solidFill>
                      <a:schemeClr val="tx1"/>
                    </a:solidFill>
                  </a:rPr>
                  <a:t>F : Beslemede, sıvının katı ögeye kütlesel oranı, </a:t>
                </a:r>
              </a:p>
              <a:p>
                <a:pPr algn="l" rtl="0">
                  <a:lnSpc>
                    <a:spcPct val="120000"/>
                  </a:lnSpc>
                  <a:spcBef>
                    <a:spcPts val="0"/>
                  </a:spcBef>
                  <a:spcAft>
                    <a:spcPts val="0"/>
                  </a:spcAft>
                </a:pPr>
                <a:r>
                  <a:rPr lang="tr-TR" sz="2800" dirty="0">
                    <a:solidFill>
                      <a:schemeClr val="tx1"/>
                    </a:solidFill>
                  </a:rPr>
                  <a:t>L : Alt akışta katı ögenin sıvıya kütlesel oranı, </a:t>
                </a:r>
              </a:p>
              <a:p>
                <a:pPr algn="l" rtl="0">
                  <a:lnSpc>
                    <a:spcPct val="120000"/>
                  </a:lnSpc>
                  <a:spcBef>
                    <a:spcPts val="0"/>
                  </a:spcBef>
                  <a:spcAft>
                    <a:spcPts val="0"/>
                  </a:spcAft>
                </a:pPr>
                <a:r>
                  <a:rPr lang="tr-TR" sz="2800" dirty="0" err="1">
                    <a:solidFill>
                      <a:schemeClr val="tx1"/>
                    </a:solidFill>
                  </a:rPr>
                  <a:t>dw</a:t>
                </a:r>
                <a:r>
                  <a:rPr lang="tr-TR" sz="2800" dirty="0">
                    <a:solidFill>
                      <a:schemeClr val="tx1"/>
                    </a:solidFill>
                  </a:rPr>
                  <a:t>/</a:t>
                </a:r>
                <a:r>
                  <a:rPr lang="tr-TR" sz="2800" dirty="0" err="1">
                    <a:solidFill>
                      <a:schemeClr val="tx1"/>
                    </a:solidFill>
                  </a:rPr>
                  <a:t>dt</a:t>
                </a:r>
                <a:r>
                  <a:rPr lang="tr-TR" sz="2800" dirty="0">
                    <a:solidFill>
                      <a:schemeClr val="tx1"/>
                    </a:solidFill>
                  </a:rPr>
                  <a:t> : Beslemede katı ögenin kütlesel akış hızı, kg/s </a:t>
                </a:r>
              </a:p>
              <a:p>
                <a:pPr algn="l" rtl="0">
                  <a:lnSpc>
                    <a:spcPct val="120000"/>
                  </a:lnSpc>
                  <a:spcBef>
                    <a:spcPts val="0"/>
                  </a:spcBef>
                  <a:spcAft>
                    <a:spcPts val="0"/>
                  </a:spcAft>
                </a:pPr>
                <a:r>
                  <a:rPr lang="tr-TR" sz="2800" dirty="0">
                    <a:solidFill>
                      <a:schemeClr val="tx1"/>
                    </a:solidFill>
                  </a:rPr>
                  <a:t>ρ : Sıvının yoğunluğu, kg/m</a:t>
                </a:r>
                <a:r>
                  <a:rPr lang="tr-TR" sz="2800" baseline="30000" dirty="0">
                    <a:solidFill>
                      <a:schemeClr val="tx1"/>
                    </a:solidFill>
                  </a:rPr>
                  <a:t>3</a:t>
                </a:r>
                <a:r>
                  <a:rPr lang="tr-TR" sz="2800" dirty="0">
                    <a:solidFill>
                      <a:schemeClr val="tx1"/>
                    </a:solidFill>
                  </a:rPr>
                  <a:t> </a:t>
                </a:r>
              </a:p>
              <a:p>
                <a:pPr algn="l" rtl="0">
                  <a:lnSpc>
                    <a:spcPct val="120000"/>
                  </a:lnSpc>
                  <a:spcBef>
                    <a:spcPts val="0"/>
                  </a:spcBef>
                  <a:spcAft>
                    <a:spcPts val="0"/>
                  </a:spcAft>
                </a:pPr>
                <a:r>
                  <a:rPr lang="tr-TR" sz="2800" dirty="0">
                    <a:solidFill>
                      <a:schemeClr val="tx1"/>
                    </a:solidFill>
                  </a:rPr>
                  <a:t>A : Tankta çökeltinin oturduğu alan, m</a:t>
                </a:r>
                <a:r>
                  <a:rPr lang="tr-TR" sz="2800" baseline="30000" dirty="0">
                    <a:solidFill>
                      <a:schemeClr val="tx1"/>
                    </a:solidFill>
                  </a:rPr>
                  <a:t>2</a:t>
                </a:r>
                <a:r>
                  <a:rPr lang="tr-TR" sz="2800" dirty="0">
                    <a:solidFill>
                      <a:schemeClr val="tx1"/>
                    </a:solidFill>
                  </a:rPr>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243" b="-3509"/>
                </a:stretch>
              </a:blipFill>
            </p:spPr>
            <p:txBody>
              <a:bodyPr/>
              <a:lstStyle/>
              <a:p>
                <a:r>
                  <a:rPr lang="tr-TR">
                    <a:noFill/>
                  </a:rPr>
                  <a:t> </a:t>
                </a:r>
              </a:p>
            </p:txBody>
          </p:sp>
        </mc:Fallback>
      </mc:AlternateContent>
    </p:spTree>
    <p:extLst>
      <p:ext uri="{BB962C8B-B14F-4D97-AF65-F5344CB8AC3E}">
        <p14:creationId xmlns:p14="http://schemas.microsoft.com/office/powerpoint/2010/main" val="3008178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a:solidFill>
                  <a:srgbClr val="FFFF00"/>
                </a:solidFill>
              </a:rPr>
              <a:t>Eleme</a:t>
            </a:r>
            <a:endParaRPr lang="ar-SY" dirty="0">
              <a:solidFill>
                <a:srgbClr val="FFFF00"/>
              </a:solidFill>
            </a:endParaRPr>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chemeClr val="tx1"/>
                </a:solidFill>
              </a:rPr>
              <a:t>Eleme, </a:t>
            </a:r>
            <a:r>
              <a:rPr lang="tr-TR" sz="2800" dirty="0" err="1">
                <a:solidFill>
                  <a:schemeClr val="tx1"/>
                </a:solidFill>
              </a:rPr>
              <a:t>mekaniksel</a:t>
            </a:r>
            <a:r>
              <a:rPr lang="tr-TR" sz="2800" dirty="0">
                <a:solidFill>
                  <a:schemeClr val="tx1"/>
                </a:solidFill>
              </a:rPr>
              <a:t> bir boyutlama işlemidir.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Eleme yardımıyla </a:t>
            </a:r>
            <a:r>
              <a:rPr lang="tr-TR" sz="2800" dirty="0">
                <a:solidFill>
                  <a:srgbClr val="FF0000"/>
                </a:solidFill>
              </a:rPr>
              <a:t>küçük katı parçacıklar </a:t>
            </a:r>
            <a:r>
              <a:rPr lang="tr-TR" sz="2800" dirty="0">
                <a:solidFill>
                  <a:schemeClr val="tx1"/>
                </a:solidFill>
              </a:rPr>
              <a:t>kendinden daha </a:t>
            </a:r>
            <a:r>
              <a:rPr lang="tr-TR" sz="2800" dirty="0">
                <a:solidFill>
                  <a:srgbClr val="0070C0"/>
                </a:solidFill>
              </a:rPr>
              <a:t>büyük parçacıklardan </a:t>
            </a:r>
            <a:r>
              <a:rPr lang="tr-TR" sz="2800" dirty="0">
                <a:solidFill>
                  <a:schemeClr val="tx1"/>
                </a:solidFill>
              </a:rPr>
              <a:t>ayrılabilmektedir.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Elemede, </a:t>
            </a:r>
            <a:r>
              <a:rPr lang="tr-TR" sz="2800" dirty="0">
                <a:solidFill>
                  <a:srgbClr val="FF0000"/>
                </a:solidFill>
              </a:rPr>
              <a:t>delik büyüklükleri </a:t>
            </a:r>
            <a:r>
              <a:rPr lang="tr-TR" sz="2800" dirty="0">
                <a:solidFill>
                  <a:schemeClr val="tx1"/>
                </a:solidFill>
              </a:rPr>
              <a:t>farklı </a:t>
            </a:r>
            <a:r>
              <a:rPr lang="tr-TR" sz="2800" dirty="0">
                <a:solidFill>
                  <a:srgbClr val="00B050"/>
                </a:solidFill>
              </a:rPr>
              <a:t>eleklerden</a:t>
            </a:r>
            <a:r>
              <a:rPr lang="tr-TR" sz="2800" dirty="0">
                <a:solidFill>
                  <a:schemeClr val="tx1"/>
                </a:solidFill>
              </a:rPr>
              <a:t> yararlanılır.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Gıda endüstrisinde en sık kullanılan işlemlerden birisi elemedir. </a:t>
            </a:r>
          </a:p>
          <a:p>
            <a:pPr marL="457200" indent="-457200" algn="l" rtl="0">
              <a:spcBef>
                <a:spcPts val="600"/>
              </a:spcBef>
              <a:spcAft>
                <a:spcPts val="0"/>
              </a:spcAft>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14039809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Eğer parçacıkların çökme hızı </a:t>
                </a:r>
                <a:r>
                  <a:rPr lang="tr-TR" sz="2800" dirty="0" err="1">
                    <a:solidFill>
                      <a:schemeClr val="tx1"/>
                    </a:solidFill>
                  </a:rPr>
                  <a:t>v</a:t>
                </a:r>
                <a:r>
                  <a:rPr lang="tr-TR" sz="2800" baseline="-25000" dirty="0" err="1">
                    <a:solidFill>
                      <a:schemeClr val="tx1"/>
                    </a:solidFill>
                  </a:rPr>
                  <a:t>t</a:t>
                </a:r>
                <a:r>
                  <a:rPr lang="tr-TR" sz="2800" dirty="0">
                    <a:solidFill>
                      <a:schemeClr val="tx1"/>
                    </a:solidFill>
                  </a:rPr>
                  <a:t> ise, </a:t>
                </a:r>
                <a:r>
                  <a:rPr lang="tr-TR" sz="2800" dirty="0" err="1">
                    <a:solidFill>
                      <a:schemeClr val="tx1"/>
                    </a:solidFill>
                  </a:rPr>
                  <a:t>v</a:t>
                </a:r>
                <a:r>
                  <a:rPr lang="tr-TR" sz="2800" baseline="-25000" dirty="0" err="1">
                    <a:solidFill>
                      <a:schemeClr val="tx1"/>
                    </a:solidFill>
                  </a:rPr>
                  <a:t>s</a:t>
                </a:r>
                <a:r>
                  <a:rPr lang="tr-TR" sz="2800" dirty="0">
                    <a:solidFill>
                      <a:schemeClr val="tx1"/>
                    </a:solidFill>
                  </a:rPr>
                  <a:t> = </a:t>
                </a:r>
                <a:r>
                  <a:rPr lang="tr-TR" sz="2800" dirty="0" err="1">
                    <a:solidFill>
                      <a:schemeClr val="tx1"/>
                    </a:solidFill>
                  </a:rPr>
                  <a:t>v</a:t>
                </a:r>
                <a:r>
                  <a:rPr lang="tr-TR" sz="2800" baseline="-25000" dirty="0" err="1">
                    <a:solidFill>
                      <a:schemeClr val="tx1"/>
                    </a:solidFill>
                  </a:rPr>
                  <a:t>t</a:t>
                </a:r>
                <a:r>
                  <a:rPr lang="tr-TR" sz="2800" baseline="-25000" dirty="0">
                    <a:solidFill>
                      <a:schemeClr val="tx1"/>
                    </a:solidFill>
                  </a:rPr>
                  <a:t> </a:t>
                </a:r>
                <a:r>
                  <a:rPr lang="tr-TR" sz="2800" dirty="0">
                    <a:solidFill>
                      <a:schemeClr val="tx1"/>
                    </a:solidFill>
                  </a:rPr>
                  <a:t>olacağından A alanı aşağıdaki eşitlikle hesaplanır. </a:t>
                </a:r>
              </a:p>
              <a:p>
                <a:pPr algn="l" rtl="0">
                  <a:spcBef>
                    <a:spcPts val="0"/>
                  </a:spcBef>
                  <a:spcAft>
                    <a:spcPts val="600"/>
                  </a:spcAft>
                </a:pPr>
                <a14:m>
                  <m:oMathPara xmlns:m="http://schemas.openxmlformats.org/officeDocument/2006/math">
                    <m:oMathParaPr>
                      <m:jc m:val="centerGroup"/>
                    </m:oMathParaPr>
                    <m:oMath xmlns:m="http://schemas.openxmlformats.org/officeDocument/2006/math">
                      <m:r>
                        <m:rPr>
                          <m:sty m:val="p"/>
                        </m:rPr>
                        <a:rPr lang="tr-TR" sz="2800">
                          <a:solidFill>
                            <a:schemeClr val="tx1"/>
                          </a:solidFill>
                          <a:latin typeface="Cambria Math" panose="02040503050406030204" pitchFamily="18" charset="0"/>
                        </a:rPr>
                        <m:t>A</m:t>
                      </m:r>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d>
                            <m:dPr>
                              <m:ctrlPr>
                                <a:rPr lang="tr-TR" sz="2800" i="1">
                                  <a:solidFill>
                                    <a:schemeClr val="tx1"/>
                                  </a:solidFill>
                                  <a:latin typeface="Cambria Math" panose="02040503050406030204" pitchFamily="18" charset="0"/>
                                </a:rPr>
                              </m:ctrlPr>
                            </m:dPr>
                            <m:e>
                              <m:r>
                                <m:rPr>
                                  <m:sty m:val="p"/>
                                </m:rPr>
                                <a:rPr lang="tr-TR" sz="2800">
                                  <a:solidFill>
                                    <a:schemeClr val="tx1"/>
                                  </a:solidFill>
                                  <a:latin typeface="Cambria Math" panose="02040503050406030204" pitchFamily="18" charset="0"/>
                                </a:rPr>
                                <m:t>F</m:t>
                              </m:r>
                              <m:r>
                                <a:rPr lang="tr-TR" sz="2800">
                                  <a:solidFill>
                                    <a:schemeClr val="tx1"/>
                                  </a:solidFill>
                                  <a:latin typeface="Cambria Math" panose="02040503050406030204" pitchFamily="18" charset="0"/>
                                </a:rPr>
                                <m:t>−</m:t>
                              </m:r>
                              <m:r>
                                <m:rPr>
                                  <m:sty m:val="p"/>
                                </m:rPr>
                                <a:rPr lang="tr-TR" sz="2800">
                                  <a:solidFill>
                                    <a:schemeClr val="tx1"/>
                                  </a:solidFill>
                                  <a:latin typeface="Cambria Math" panose="02040503050406030204" pitchFamily="18" charset="0"/>
                                </a:rPr>
                                <m:t>L</m:t>
                              </m:r>
                            </m:e>
                          </m:d>
                          <m:r>
                            <a:rPr lang="tr-TR" sz="2800">
                              <a:solidFill>
                                <a:schemeClr val="tx1"/>
                              </a:solidFill>
                              <a:latin typeface="Cambria Math" panose="02040503050406030204" pitchFamily="18" charset="0"/>
                            </a:rPr>
                            <m:t>(</m:t>
                          </m:r>
                          <m:f>
                            <m:fPr>
                              <m:ctrlPr>
                                <a:rPr lang="tr-TR" sz="2800" i="1">
                                  <a:solidFill>
                                    <a:schemeClr val="tx1"/>
                                  </a:solidFill>
                                  <a:latin typeface="Cambria Math" panose="02040503050406030204" pitchFamily="18" charset="0"/>
                                </a:rPr>
                              </m:ctrlPr>
                            </m:fPr>
                            <m:num>
                              <m:r>
                                <m:rPr>
                                  <m:sty m:val="p"/>
                                </m:rPr>
                                <a:rPr lang="tr-TR" sz="2800">
                                  <a:solidFill>
                                    <a:schemeClr val="tx1"/>
                                  </a:solidFill>
                                  <a:latin typeface="Cambria Math" panose="02040503050406030204" pitchFamily="18" charset="0"/>
                                </a:rPr>
                                <m:t>dw</m:t>
                              </m:r>
                            </m:num>
                            <m:den>
                              <m:r>
                                <m:rPr>
                                  <m:sty m:val="p"/>
                                </m:rPr>
                                <a:rPr lang="tr-TR" sz="2800">
                                  <a:solidFill>
                                    <a:schemeClr val="tx1"/>
                                  </a:solidFill>
                                  <a:latin typeface="Cambria Math" panose="02040503050406030204" pitchFamily="18" charset="0"/>
                                </a:rPr>
                                <m:t>dt</m:t>
                              </m:r>
                            </m:den>
                          </m:f>
                          <m:r>
                            <a:rPr lang="tr-TR" sz="2800">
                              <a:solidFill>
                                <a:schemeClr val="tx1"/>
                              </a:solidFill>
                              <a:latin typeface="Cambria Math" panose="02040503050406030204" pitchFamily="18" charset="0"/>
                            </a:rPr>
                            <m:t>)</m:t>
                          </m:r>
                        </m:num>
                        <m:den>
                          <m:sSub>
                            <m:sSubPr>
                              <m:ctrlPr>
                                <a:rPr lang="tr-TR" sz="2800" i="1">
                                  <a:solidFill>
                                    <a:schemeClr val="tx1"/>
                                  </a:solidFill>
                                  <a:latin typeface="Cambria Math" panose="02040503050406030204" pitchFamily="18" charset="0"/>
                                </a:rPr>
                              </m:ctrlPr>
                            </m:sSubPr>
                            <m:e>
                              <m:r>
                                <a:rPr lang="tr-TR" sz="2800">
                                  <a:solidFill>
                                    <a:schemeClr val="tx1"/>
                                  </a:solidFill>
                                  <a:latin typeface="Cambria Math" panose="02040503050406030204" pitchFamily="18" charset="0"/>
                                </a:rPr>
                                <m:t>𝑣</m:t>
                              </m:r>
                            </m:e>
                            <m:sub>
                              <m:r>
                                <m:rPr>
                                  <m:sty m:val="p"/>
                                </m:rPr>
                                <a:rPr lang="tr-TR" sz="2800">
                                  <a:solidFill>
                                    <a:schemeClr val="tx1"/>
                                  </a:solidFill>
                                  <a:latin typeface="Cambria Math" panose="02040503050406030204" pitchFamily="18" charset="0"/>
                                </a:rPr>
                                <m:t>t</m:t>
                              </m:r>
                            </m:sub>
                          </m:sSub>
                          <m:r>
                            <a:rPr lang="tr-TR" sz="2800">
                              <a:solidFill>
                                <a:schemeClr val="tx1"/>
                              </a:solidFill>
                              <a:latin typeface="Cambria Math" panose="02040503050406030204" pitchFamily="18" charset="0"/>
                            </a:rPr>
                            <m:t> </m:t>
                          </m:r>
                          <m:r>
                            <m:rPr>
                              <m:sty m:val="p"/>
                            </m:rPr>
                            <a:rPr lang="tr-TR" sz="2800">
                              <a:solidFill>
                                <a:schemeClr val="tx1"/>
                              </a:solidFill>
                              <a:latin typeface="Cambria Math" panose="02040503050406030204" pitchFamily="18" charset="0"/>
                            </a:rPr>
                            <m:t>ρ</m:t>
                          </m:r>
                        </m:den>
                      </m:f>
                    </m:oMath>
                  </m:oMathPara>
                </a14:m>
                <a:endParaRPr lang="tr-TR" sz="2800" dirty="0">
                  <a:solidFill>
                    <a:schemeClr val="tx1"/>
                  </a:solidFill>
                </a:endParaRPr>
              </a:p>
              <a:p>
                <a:pPr marL="457200" indent="-457200" algn="l" rtl="0">
                  <a:spcBef>
                    <a:spcPts val="0"/>
                  </a:spcBef>
                  <a:spcAft>
                    <a:spcPts val="600"/>
                  </a:spcAft>
                  <a:buFont typeface="Arial" panose="020B0604020202020204" pitchFamily="34" charset="0"/>
                  <a:buChar char="•"/>
                </a:pPr>
                <a:r>
                  <a:rPr lang="tr-TR" sz="2800" dirty="0">
                    <a:solidFill>
                      <a:schemeClr val="tx1"/>
                    </a:solidFill>
                  </a:rPr>
                  <a:t>Sıvı içindeki ayrılması istenen parçacıklar katı bir materyal değil, sıvı ile karışmayan başka bir sıvı damlacığı olabilir.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066" r="-2013"/>
                </a:stretch>
              </a:blipFill>
            </p:spPr>
            <p:txBody>
              <a:bodyPr/>
              <a:lstStyle/>
              <a:p>
                <a:r>
                  <a:rPr lang="tr-TR">
                    <a:noFill/>
                  </a:rPr>
                  <a:t> </a:t>
                </a:r>
              </a:p>
            </p:txBody>
          </p:sp>
        </mc:Fallback>
      </mc:AlternateContent>
    </p:spTree>
    <p:extLst>
      <p:ext uri="{BB962C8B-B14F-4D97-AF65-F5344CB8AC3E}">
        <p14:creationId xmlns:p14="http://schemas.microsoft.com/office/powerpoint/2010/main" val="29905716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Sedimentasyon Cihazları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0"/>
              </a:spcBef>
              <a:spcAft>
                <a:spcPts val="600"/>
              </a:spcAft>
              <a:buFont typeface="Arial" panose="020B0604020202020204" pitchFamily="34" charset="0"/>
              <a:buChar char="•"/>
            </a:pPr>
            <a:r>
              <a:rPr lang="tr-TR" sz="2800" dirty="0">
                <a:solidFill>
                  <a:schemeClr val="tx1"/>
                </a:solidFill>
              </a:rPr>
              <a:t>Bunlar da aynen katı parçacıklar gibi davranır ve yukarıda söz konusu edilmiş aynı analizler geçerlidir. </a:t>
            </a:r>
          </a:p>
          <a:p>
            <a:pPr marL="457200" indent="-457200" algn="l" rtl="0">
              <a:spcBef>
                <a:spcPts val="0"/>
              </a:spcBef>
              <a:spcAft>
                <a:spcPts val="600"/>
              </a:spcAft>
              <a:buFont typeface="Arial" panose="020B0604020202020204" pitchFamily="34" charset="0"/>
              <a:buChar char="•"/>
            </a:pPr>
            <a:r>
              <a:rPr lang="tr-TR" sz="2800" dirty="0">
                <a:solidFill>
                  <a:schemeClr val="tx1"/>
                </a:solidFill>
              </a:rPr>
              <a:t>Parçacıklar ve sıvı arasındaki hareket, izafi olup bazı durumlarda, örneğin yağ damlacıklarının sıvıdan ayrılmasında olduğu gibi, parçacıklar yukarıya hareket ederler. </a:t>
            </a:r>
          </a:p>
          <a:p>
            <a:pPr algn="l" rtl="0">
              <a:spcBef>
                <a:spcPts val="0"/>
              </a:spcBef>
              <a:spcAft>
                <a:spcPts val="600"/>
              </a:spcAft>
            </a:pPr>
            <a:endParaRPr lang="tr-TR" sz="2800" dirty="0">
              <a:solidFill>
                <a:schemeClr val="tx1"/>
              </a:solidFill>
            </a:endParaRPr>
          </a:p>
        </p:txBody>
      </p:sp>
    </p:spTree>
    <p:extLst>
      <p:ext uri="{BB962C8B-B14F-4D97-AF65-F5344CB8AC3E}">
        <p14:creationId xmlns:p14="http://schemas.microsoft.com/office/powerpoint/2010/main" val="12802400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Örnek</a:t>
            </a:r>
            <a:r>
              <a:rPr lang="en-US" b="1" dirty="0"/>
              <a:t>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rgbClr val="00B050"/>
                </a:solidFill>
              </a:rPr>
              <a:t>Bitkisel yağ üretiminde</a:t>
            </a:r>
            <a:r>
              <a:rPr lang="tr-TR" sz="2800" dirty="0">
                <a:solidFill>
                  <a:schemeClr val="tx1">
                    <a:lumMod val="95000"/>
                    <a:lumOff val="5000"/>
                  </a:schemeClr>
                </a:solidFill>
              </a:rPr>
              <a:t>, üretimin bir aşamasında, sıvı yağ su ile karıştırılıp sonra; yağ ve su birbirlerinden ayrılmakta ve böylece </a:t>
            </a:r>
            <a:r>
              <a:rPr lang="tr-TR" sz="2800" dirty="0">
                <a:solidFill>
                  <a:srgbClr val="0070C0"/>
                </a:solidFill>
              </a:rPr>
              <a:t>yağda bulunan </a:t>
            </a:r>
            <a:r>
              <a:rPr lang="tr-TR" sz="2800" dirty="0" err="1">
                <a:solidFill>
                  <a:srgbClr val="0070C0"/>
                </a:solidFill>
              </a:rPr>
              <a:t>fostolipidler</a:t>
            </a:r>
            <a:r>
              <a:rPr lang="tr-TR" sz="2800" dirty="0">
                <a:solidFill>
                  <a:srgbClr val="0070C0"/>
                </a:solidFill>
              </a:rPr>
              <a:t> </a:t>
            </a:r>
            <a:r>
              <a:rPr lang="tr-TR" sz="2800" dirty="0">
                <a:solidFill>
                  <a:schemeClr val="tx1">
                    <a:lumMod val="95000"/>
                    <a:lumOff val="5000"/>
                  </a:schemeClr>
                </a:solidFill>
              </a:rPr>
              <a:t>veya </a:t>
            </a:r>
            <a:r>
              <a:rPr lang="tr-TR" sz="2800" dirty="0">
                <a:solidFill>
                  <a:srgbClr val="FF0000"/>
                </a:solidFill>
              </a:rPr>
              <a:t>yağ-protein kompleksi </a:t>
            </a:r>
            <a:r>
              <a:rPr lang="tr-TR" sz="2800" dirty="0">
                <a:solidFill>
                  <a:schemeClr val="tx1">
                    <a:lumMod val="95000"/>
                    <a:lumOff val="5000"/>
                  </a:schemeClr>
                </a:solidFill>
              </a:rPr>
              <a:t>gibi unsurlar çözünmez hale gelerek uzaklaştırılmaktadır.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Bu işleme "</a:t>
            </a:r>
            <a:r>
              <a:rPr lang="tr-TR" sz="2800" b="1" i="1" dirty="0" err="1">
                <a:solidFill>
                  <a:srgbClr val="C00000"/>
                </a:solidFill>
              </a:rPr>
              <a:t>degumming</a:t>
            </a:r>
            <a:r>
              <a:rPr lang="tr-TR" sz="2800" dirty="0">
                <a:solidFill>
                  <a:schemeClr val="tx1">
                    <a:lumMod val="95000"/>
                    <a:lumOff val="5000"/>
                  </a:schemeClr>
                </a:solidFill>
              </a:rPr>
              <a:t>" denir. </a:t>
            </a:r>
          </a:p>
          <a:p>
            <a:pPr algn="l" rtl="0">
              <a:spcBef>
                <a:spcPts val="0"/>
              </a:spcBef>
              <a:spcAft>
                <a:spcPts val="600"/>
              </a:spcAft>
            </a:pPr>
            <a:endParaRPr lang="tr-TR" sz="2800" dirty="0">
              <a:solidFill>
                <a:schemeClr val="tx1"/>
              </a:solidFill>
            </a:endParaRPr>
          </a:p>
        </p:txBody>
      </p:sp>
    </p:spTree>
    <p:extLst>
      <p:ext uri="{BB962C8B-B14F-4D97-AF65-F5344CB8AC3E}">
        <p14:creationId xmlns:p14="http://schemas.microsoft.com/office/powerpoint/2010/main" val="31120436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Örnek</a:t>
            </a:r>
            <a:r>
              <a:rPr lang="en-US" b="1" dirty="0"/>
              <a:t>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Böyle bir ünitede kullanılan sürekli yağ ayırma tankında, sistemi </a:t>
            </a:r>
            <a:r>
              <a:rPr lang="tr-TR" sz="2800" dirty="0" err="1">
                <a:solidFill>
                  <a:schemeClr val="tx1">
                    <a:lumMod val="95000"/>
                    <a:lumOff val="5000"/>
                  </a:schemeClr>
                </a:solidFill>
              </a:rPr>
              <a:t>terkederken</a:t>
            </a:r>
            <a:r>
              <a:rPr lang="tr-TR" sz="2800" dirty="0">
                <a:solidFill>
                  <a:schemeClr val="tx1">
                    <a:lumMod val="95000"/>
                    <a:lumOff val="5000"/>
                  </a:schemeClr>
                </a:solidFill>
              </a:rPr>
              <a:t> yağ damlacıkları 5,4 x 10</a:t>
            </a:r>
            <a:r>
              <a:rPr lang="tr-TR" sz="2800" baseline="30000" dirty="0">
                <a:solidFill>
                  <a:schemeClr val="tx1">
                    <a:lumMod val="95000"/>
                    <a:lumOff val="5000"/>
                  </a:schemeClr>
                </a:solidFill>
              </a:rPr>
              <a:t>-5</a:t>
            </a:r>
            <a:r>
              <a:rPr lang="tr-TR" sz="2800" dirty="0">
                <a:solidFill>
                  <a:schemeClr val="tx1">
                    <a:lumMod val="95000"/>
                    <a:lumOff val="5000"/>
                  </a:schemeClr>
                </a:solidFill>
              </a:rPr>
              <a:t> m çapında kürecikler halinde bulunmaktadır.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Sistemi </a:t>
            </a:r>
            <a:r>
              <a:rPr lang="tr-TR" sz="2800" dirty="0" err="1">
                <a:solidFill>
                  <a:schemeClr val="tx1">
                    <a:lumMod val="95000"/>
                    <a:lumOff val="5000"/>
                  </a:schemeClr>
                </a:solidFill>
              </a:rPr>
              <a:t>terkeden</a:t>
            </a:r>
            <a:r>
              <a:rPr lang="tr-TR" sz="2800" dirty="0">
                <a:solidFill>
                  <a:schemeClr val="tx1">
                    <a:lumMod val="95000"/>
                    <a:lumOff val="5000"/>
                  </a:schemeClr>
                </a:solidFill>
              </a:rPr>
              <a:t> suda ise, hemen hemen hiç yağ bulunmamaktadır. </a:t>
            </a:r>
          </a:p>
        </p:txBody>
      </p:sp>
    </p:spTree>
    <p:extLst>
      <p:ext uri="{BB962C8B-B14F-4D97-AF65-F5344CB8AC3E}">
        <p14:creationId xmlns:p14="http://schemas.microsoft.com/office/powerpoint/2010/main" val="19327109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Örnek</a:t>
            </a:r>
            <a:r>
              <a:rPr lang="en-US" b="1" dirty="0"/>
              <a:t>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Ayırma tank girişinde yağ-su karışımı, "1,6 kg yağa karşı 4 kg su" gibi bir konsantrasyon dağılımı göstermektedir.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Tanka besleme, 900 kg/h düzeyindedir.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Su ve yağın sıcaklıkları 38 °C, yağın yoğunluğu 894 kg/m</a:t>
            </a:r>
            <a:r>
              <a:rPr lang="tr-TR" sz="2800" baseline="30000" dirty="0">
                <a:solidFill>
                  <a:schemeClr val="tx1">
                    <a:lumMod val="95000"/>
                    <a:lumOff val="5000"/>
                  </a:schemeClr>
                </a:solidFill>
              </a:rPr>
              <a:t>3</a:t>
            </a:r>
            <a:r>
              <a:rPr lang="tr-TR" sz="2800" dirty="0">
                <a:solidFill>
                  <a:schemeClr val="tx1">
                    <a:lumMod val="95000"/>
                    <a:lumOff val="5000"/>
                  </a:schemeClr>
                </a:solidFill>
              </a:rPr>
              <a:t>, suyun yoğunluğu 992 kg/ m</a:t>
            </a:r>
            <a:r>
              <a:rPr lang="tr-TR" sz="2800" baseline="30000" dirty="0">
                <a:solidFill>
                  <a:schemeClr val="tx1">
                    <a:lumMod val="95000"/>
                    <a:lumOff val="5000"/>
                  </a:schemeClr>
                </a:solidFill>
              </a:rPr>
              <a:t>3</a:t>
            </a:r>
            <a:r>
              <a:rPr lang="tr-TR" sz="2800" dirty="0">
                <a:solidFill>
                  <a:schemeClr val="tx1">
                    <a:lumMod val="95000"/>
                    <a:lumOff val="5000"/>
                  </a:schemeClr>
                </a:solidFill>
              </a:rPr>
              <a:t>'dür.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Suyun 38 °C'deki viskozitesi 0,7 x 10</a:t>
            </a:r>
            <a:r>
              <a:rPr lang="tr-TR" sz="2800" baseline="30000" dirty="0">
                <a:solidFill>
                  <a:schemeClr val="tx1">
                    <a:lumMod val="95000"/>
                    <a:lumOff val="5000"/>
                  </a:schemeClr>
                </a:solidFill>
              </a:rPr>
              <a:t>-3</a:t>
            </a:r>
            <a:r>
              <a:rPr lang="tr-TR" sz="2800" dirty="0">
                <a:solidFill>
                  <a:schemeClr val="tx1">
                    <a:lumMod val="95000"/>
                    <a:lumOff val="5000"/>
                  </a:schemeClr>
                </a:solidFill>
              </a:rPr>
              <a:t> N s/m</a:t>
            </a:r>
            <a:r>
              <a:rPr lang="tr-TR" sz="2800" baseline="30000" dirty="0">
                <a:solidFill>
                  <a:schemeClr val="tx1">
                    <a:lumMod val="95000"/>
                    <a:lumOff val="5000"/>
                  </a:schemeClr>
                </a:solidFill>
              </a:rPr>
              <a:t>2</a:t>
            </a:r>
            <a:r>
              <a:rPr lang="tr-TR" sz="2800" dirty="0">
                <a:solidFill>
                  <a:schemeClr val="tx1">
                    <a:lumMod val="95000"/>
                    <a:lumOff val="5000"/>
                  </a:schemeClr>
                </a:solidFill>
              </a:rPr>
              <a:t>'dir. </a:t>
            </a:r>
          </a:p>
          <a:p>
            <a:pPr algn="l" rtl="0">
              <a:spcBef>
                <a:spcPts val="0"/>
              </a:spcBef>
              <a:spcAft>
                <a:spcPts val="600"/>
              </a:spcAft>
            </a:pPr>
            <a:endParaRPr lang="tr-TR" sz="2800" dirty="0">
              <a:solidFill>
                <a:schemeClr val="tx1"/>
              </a:solidFill>
            </a:endParaRPr>
          </a:p>
        </p:txBody>
      </p:sp>
    </p:spTree>
    <p:extLst>
      <p:ext uri="{BB962C8B-B14F-4D97-AF65-F5344CB8AC3E}">
        <p14:creationId xmlns:p14="http://schemas.microsoft.com/office/powerpoint/2010/main" val="10269115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Örnek</a:t>
            </a:r>
            <a:r>
              <a:rPr lang="en-US" b="1" dirty="0"/>
              <a:t> </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Bu verilere göre ve ayırma tankında </a:t>
            </a:r>
            <a:r>
              <a:rPr lang="tr-TR" sz="2800" dirty="0" err="1">
                <a:solidFill>
                  <a:schemeClr val="tx1">
                    <a:lumMod val="95000"/>
                    <a:lumOff val="5000"/>
                  </a:schemeClr>
                </a:solidFill>
              </a:rPr>
              <a:t>Stokes</a:t>
            </a:r>
            <a:r>
              <a:rPr lang="tr-TR" sz="2800" dirty="0">
                <a:solidFill>
                  <a:schemeClr val="tx1">
                    <a:lumMod val="95000"/>
                    <a:lumOff val="5000"/>
                  </a:schemeClr>
                </a:solidFill>
              </a:rPr>
              <a:t> eşitliğinin geçerli olduğu varsayılarak, </a:t>
            </a:r>
            <a:r>
              <a:rPr lang="tr-TR" sz="2800" dirty="0">
                <a:solidFill>
                  <a:srgbClr val="FF0000"/>
                </a:solidFill>
              </a:rPr>
              <a:t>tankın gerekli olan alanını hesaplayınız</a:t>
            </a:r>
            <a:r>
              <a:rPr lang="tr-TR" sz="2800" dirty="0">
                <a:solidFill>
                  <a:schemeClr val="tx1">
                    <a:lumMod val="95000"/>
                    <a:lumOff val="5000"/>
                  </a:schemeClr>
                </a:solidFill>
              </a:rPr>
              <a:t>.</a:t>
            </a:r>
          </a:p>
          <a:p>
            <a:pPr algn="l" rtl="0">
              <a:spcBef>
                <a:spcPts val="0"/>
              </a:spcBef>
              <a:spcAft>
                <a:spcPts val="600"/>
              </a:spcAft>
            </a:pPr>
            <a:endParaRPr lang="tr-TR" sz="2800" dirty="0">
              <a:solidFill>
                <a:schemeClr val="tx1"/>
              </a:solidFill>
            </a:endParaRPr>
          </a:p>
        </p:txBody>
      </p:sp>
    </p:spTree>
    <p:extLst>
      <p:ext uri="{BB962C8B-B14F-4D97-AF65-F5344CB8AC3E}">
        <p14:creationId xmlns:p14="http://schemas.microsoft.com/office/powerpoint/2010/main" val="35958383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Çözüm  </a:t>
            </a:r>
            <a:endParaRPr lang="tr-TR"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838201" y="1313645"/>
                <a:ext cx="10302024" cy="4863318"/>
              </a:xfrm>
            </p:spPr>
            <p:txBody>
              <a:bodyPr>
                <a:noAutofit/>
              </a:bodyPr>
              <a:lstStyle/>
              <a:p>
                <a:pPr algn="l" rtl="0">
                  <a:spcBef>
                    <a:spcPts val="0"/>
                  </a:spcBef>
                  <a:spcAft>
                    <a:spcPts val="600"/>
                  </a:spcAft>
                </a:pPr>
                <a14:m>
                  <m:oMathPara xmlns:m="http://schemas.openxmlformats.org/officeDocument/2006/math">
                    <m:oMathParaPr>
                      <m:jc m:val="centerGroup"/>
                    </m:oMathParaPr>
                    <m:oMath xmlns:m="http://schemas.openxmlformats.org/officeDocument/2006/math">
                      <m:r>
                        <m:rPr>
                          <m:sty m:val="p"/>
                        </m:rPr>
                        <a:rPr lang="tr-TR" sz="2800" smtClean="0">
                          <a:solidFill>
                            <a:schemeClr val="tx1">
                              <a:lumMod val="95000"/>
                              <a:lumOff val="5000"/>
                            </a:schemeClr>
                          </a:solidFill>
                          <a:latin typeface="Cambria Math" panose="02040503050406030204" pitchFamily="18" charset="0"/>
                        </a:rPr>
                        <m:t>A</m:t>
                      </m:r>
                      <m:r>
                        <a:rPr lang="tr-TR" sz="2800" smtClean="0">
                          <a:solidFill>
                            <a:schemeClr val="tx1">
                              <a:lumMod val="95000"/>
                              <a:lumOff val="5000"/>
                            </a:schemeClr>
                          </a:solidFill>
                          <a:latin typeface="Cambria Math" panose="02040503050406030204" pitchFamily="18" charset="0"/>
                        </a:rPr>
                        <m:t>=</m:t>
                      </m:r>
                      <m:f>
                        <m:fPr>
                          <m:ctrlPr>
                            <a:rPr lang="tr-TR" sz="2800" i="1">
                              <a:solidFill>
                                <a:schemeClr val="tx1">
                                  <a:lumMod val="95000"/>
                                  <a:lumOff val="5000"/>
                                </a:schemeClr>
                              </a:solidFill>
                              <a:latin typeface="Cambria Math" panose="02040503050406030204" pitchFamily="18" charset="0"/>
                            </a:rPr>
                          </m:ctrlPr>
                        </m:fPr>
                        <m:num>
                          <m:d>
                            <m:dPr>
                              <m:ctrlPr>
                                <a:rPr lang="tr-TR" sz="2800" i="1">
                                  <a:solidFill>
                                    <a:schemeClr val="tx1">
                                      <a:lumMod val="95000"/>
                                      <a:lumOff val="5000"/>
                                    </a:schemeClr>
                                  </a:solidFill>
                                  <a:latin typeface="Cambria Math" panose="02040503050406030204" pitchFamily="18" charset="0"/>
                                </a:rPr>
                              </m:ctrlPr>
                            </m:dPr>
                            <m:e>
                              <m:r>
                                <m:rPr>
                                  <m:sty m:val="p"/>
                                </m:rPr>
                                <a:rPr lang="tr-TR" sz="2800">
                                  <a:solidFill>
                                    <a:schemeClr val="tx1">
                                      <a:lumMod val="95000"/>
                                      <a:lumOff val="5000"/>
                                    </a:schemeClr>
                                  </a:solidFill>
                                  <a:latin typeface="Cambria Math" panose="02040503050406030204" pitchFamily="18" charset="0"/>
                                </a:rPr>
                                <m:t>F</m:t>
                              </m:r>
                              <m:r>
                                <a:rPr lang="tr-TR" sz="2800" i="1">
                                  <a:solidFill>
                                    <a:schemeClr val="tx1">
                                      <a:lumMod val="95000"/>
                                      <a:lumOff val="5000"/>
                                    </a:schemeClr>
                                  </a:solidFill>
                                  <a:latin typeface="Cambria Math" panose="02040503050406030204" pitchFamily="18" charset="0"/>
                                </a:rPr>
                                <m:t>−</m:t>
                              </m:r>
                              <m:r>
                                <m:rPr>
                                  <m:sty m:val="p"/>
                                </m:rPr>
                                <a:rPr lang="tr-TR" sz="2800">
                                  <a:solidFill>
                                    <a:schemeClr val="tx1">
                                      <a:lumMod val="95000"/>
                                      <a:lumOff val="5000"/>
                                    </a:schemeClr>
                                  </a:solidFill>
                                  <a:latin typeface="Cambria Math" panose="02040503050406030204" pitchFamily="18" charset="0"/>
                                </a:rPr>
                                <m:t>L</m:t>
                              </m:r>
                            </m:e>
                          </m:d>
                          <m:r>
                            <a:rPr lang="tr-TR" sz="2800">
                              <a:solidFill>
                                <a:schemeClr val="tx1">
                                  <a:lumMod val="95000"/>
                                  <a:lumOff val="5000"/>
                                </a:schemeClr>
                              </a:solidFill>
                              <a:latin typeface="Cambria Math" panose="02040503050406030204" pitchFamily="18" charset="0"/>
                            </a:rPr>
                            <m:t>(</m:t>
                          </m:r>
                          <m:f>
                            <m:fPr>
                              <m:ctrlPr>
                                <a:rPr lang="tr-TR" sz="2800" i="1">
                                  <a:solidFill>
                                    <a:schemeClr val="tx1">
                                      <a:lumMod val="95000"/>
                                      <a:lumOff val="5000"/>
                                    </a:schemeClr>
                                  </a:solidFill>
                                  <a:latin typeface="Cambria Math" panose="02040503050406030204" pitchFamily="18" charset="0"/>
                                </a:rPr>
                              </m:ctrlPr>
                            </m:fPr>
                            <m:num>
                              <m:r>
                                <m:rPr>
                                  <m:sty m:val="p"/>
                                </m:rPr>
                                <a:rPr lang="tr-TR" sz="2800">
                                  <a:solidFill>
                                    <a:schemeClr val="tx1">
                                      <a:lumMod val="95000"/>
                                      <a:lumOff val="5000"/>
                                    </a:schemeClr>
                                  </a:solidFill>
                                  <a:latin typeface="Cambria Math" panose="02040503050406030204" pitchFamily="18" charset="0"/>
                                </a:rPr>
                                <m:t>dw</m:t>
                              </m:r>
                            </m:num>
                            <m:den>
                              <m:r>
                                <m:rPr>
                                  <m:sty m:val="p"/>
                                </m:rPr>
                                <a:rPr lang="tr-TR" sz="2800">
                                  <a:solidFill>
                                    <a:schemeClr val="tx1">
                                      <a:lumMod val="95000"/>
                                      <a:lumOff val="5000"/>
                                    </a:schemeClr>
                                  </a:solidFill>
                                  <a:latin typeface="Cambria Math" panose="02040503050406030204" pitchFamily="18" charset="0"/>
                                </a:rPr>
                                <m:t>dt</m:t>
                              </m:r>
                            </m:den>
                          </m:f>
                          <m:r>
                            <a:rPr lang="tr-TR" sz="2800">
                              <a:solidFill>
                                <a:schemeClr val="tx1">
                                  <a:lumMod val="95000"/>
                                  <a:lumOff val="5000"/>
                                </a:schemeClr>
                              </a:solidFill>
                              <a:latin typeface="Cambria Math" panose="02040503050406030204" pitchFamily="18" charset="0"/>
                            </a:rPr>
                            <m:t>)</m:t>
                          </m:r>
                        </m:num>
                        <m:den>
                          <m:sSub>
                            <m:sSubPr>
                              <m:ctrlPr>
                                <a:rPr lang="tr-TR" sz="2800" i="1">
                                  <a:solidFill>
                                    <a:schemeClr val="tx1">
                                      <a:lumMod val="95000"/>
                                      <a:lumOff val="5000"/>
                                    </a:schemeClr>
                                  </a:solidFill>
                                  <a:latin typeface="Cambria Math" panose="02040503050406030204" pitchFamily="18" charset="0"/>
                                </a:rPr>
                              </m:ctrlPr>
                            </m:sSubPr>
                            <m:e>
                              <m:r>
                                <a:rPr lang="tr-TR" sz="2800" i="1">
                                  <a:solidFill>
                                    <a:schemeClr val="tx1">
                                      <a:lumMod val="95000"/>
                                      <a:lumOff val="5000"/>
                                    </a:schemeClr>
                                  </a:solidFill>
                                  <a:latin typeface="Cambria Math" panose="02040503050406030204" pitchFamily="18" charset="0"/>
                                </a:rPr>
                                <m:t>𝑣</m:t>
                              </m:r>
                            </m:e>
                            <m:sub>
                              <m:r>
                                <m:rPr>
                                  <m:sty m:val="p"/>
                                </m:rPr>
                                <a:rPr lang="tr-TR" sz="2800">
                                  <a:solidFill>
                                    <a:schemeClr val="tx1">
                                      <a:lumMod val="95000"/>
                                      <a:lumOff val="5000"/>
                                    </a:schemeClr>
                                  </a:solidFill>
                                  <a:latin typeface="Cambria Math" panose="02040503050406030204" pitchFamily="18" charset="0"/>
                                </a:rPr>
                                <m:t>t</m:t>
                              </m:r>
                            </m:sub>
                          </m:sSub>
                          <m:r>
                            <a:rPr lang="tr-TR" sz="2800">
                              <a:solidFill>
                                <a:schemeClr val="tx1">
                                  <a:lumMod val="95000"/>
                                  <a:lumOff val="5000"/>
                                </a:schemeClr>
                              </a:solidFill>
                              <a:latin typeface="Cambria Math" panose="02040503050406030204" pitchFamily="18" charset="0"/>
                            </a:rPr>
                            <m:t> </m:t>
                          </m:r>
                          <m:r>
                            <m:rPr>
                              <m:sty m:val="p"/>
                            </m:rPr>
                            <a:rPr lang="tr-TR" sz="2800">
                              <a:solidFill>
                                <a:schemeClr val="tx1">
                                  <a:lumMod val="95000"/>
                                  <a:lumOff val="5000"/>
                                </a:schemeClr>
                              </a:solidFill>
                              <a:latin typeface="Cambria Math" panose="02040503050406030204" pitchFamily="18" charset="0"/>
                            </a:rPr>
                            <m:t>ρ</m:t>
                          </m:r>
                        </m:den>
                      </m:f>
                    </m:oMath>
                  </m:oMathPara>
                </a14:m>
                <a:endParaRPr lang="tr-TR" sz="2800" dirty="0">
                  <a:solidFill>
                    <a:schemeClr val="tx1">
                      <a:lumMod val="95000"/>
                      <a:lumOff val="5000"/>
                    </a:schemeClr>
                  </a:solidFill>
                </a:endParaRPr>
              </a:p>
              <a:p>
                <a:pPr algn="l" rtl="0">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tr-TR" sz="2800" i="1">
                              <a:solidFill>
                                <a:schemeClr val="tx1">
                                  <a:lumMod val="95000"/>
                                  <a:lumOff val="5000"/>
                                </a:schemeClr>
                              </a:solidFill>
                              <a:latin typeface="Cambria Math" panose="02040503050406030204" pitchFamily="18" charset="0"/>
                            </a:rPr>
                          </m:ctrlPr>
                        </m:sSubPr>
                        <m:e>
                          <m:r>
                            <a:rPr lang="tr-TR" sz="2800" i="1">
                              <a:solidFill>
                                <a:schemeClr val="tx1">
                                  <a:lumMod val="95000"/>
                                  <a:lumOff val="5000"/>
                                </a:schemeClr>
                              </a:solidFill>
                              <a:latin typeface="Cambria Math" panose="02040503050406030204" pitchFamily="18" charset="0"/>
                            </a:rPr>
                            <m:t>𝑣</m:t>
                          </m:r>
                        </m:e>
                        <m:sub>
                          <m:r>
                            <a:rPr lang="tr-TR" sz="2800" i="1">
                              <a:solidFill>
                                <a:schemeClr val="tx1">
                                  <a:lumMod val="95000"/>
                                  <a:lumOff val="5000"/>
                                </a:schemeClr>
                              </a:solidFill>
                              <a:latin typeface="Cambria Math" panose="02040503050406030204" pitchFamily="18" charset="0"/>
                            </a:rPr>
                            <m:t>𝑡</m:t>
                          </m:r>
                        </m:sub>
                      </m:sSub>
                      <m:r>
                        <a:rPr lang="tr-TR" sz="2800">
                          <a:solidFill>
                            <a:schemeClr val="tx1">
                              <a:lumMod val="95000"/>
                              <a:lumOff val="5000"/>
                            </a:schemeClr>
                          </a:solidFill>
                          <a:latin typeface="Cambria Math" panose="02040503050406030204" pitchFamily="18" charset="0"/>
                        </a:rPr>
                        <m:t>=</m:t>
                      </m:r>
                      <m:f>
                        <m:fPr>
                          <m:ctrlPr>
                            <a:rPr lang="tr-TR" sz="2800" i="1">
                              <a:solidFill>
                                <a:schemeClr val="tx1">
                                  <a:lumMod val="95000"/>
                                  <a:lumOff val="5000"/>
                                </a:schemeClr>
                              </a:solidFill>
                              <a:latin typeface="Cambria Math" panose="02040503050406030204" pitchFamily="18" charset="0"/>
                            </a:rPr>
                          </m:ctrlPr>
                        </m:fPr>
                        <m:num>
                          <m:sSup>
                            <m:sSupPr>
                              <m:ctrlPr>
                                <a:rPr lang="tr-TR" sz="2800" i="1">
                                  <a:solidFill>
                                    <a:schemeClr val="tx1">
                                      <a:lumMod val="95000"/>
                                      <a:lumOff val="5000"/>
                                    </a:schemeClr>
                                  </a:solidFill>
                                  <a:latin typeface="Cambria Math" panose="02040503050406030204" pitchFamily="18" charset="0"/>
                                </a:rPr>
                              </m:ctrlPr>
                            </m:sSupPr>
                            <m:e>
                              <m:r>
                                <a:rPr lang="tr-TR" sz="2800" i="1">
                                  <a:solidFill>
                                    <a:schemeClr val="tx1">
                                      <a:lumMod val="95000"/>
                                      <a:lumOff val="5000"/>
                                    </a:schemeClr>
                                  </a:solidFill>
                                  <a:latin typeface="Cambria Math" panose="02040503050406030204" pitchFamily="18" charset="0"/>
                                </a:rPr>
                                <m:t>𝑑</m:t>
                              </m:r>
                            </m:e>
                            <m:sup>
                              <m:r>
                                <a:rPr lang="tr-TR" sz="2800" i="1">
                                  <a:solidFill>
                                    <a:schemeClr val="tx1">
                                      <a:lumMod val="95000"/>
                                      <a:lumOff val="5000"/>
                                    </a:schemeClr>
                                  </a:solidFill>
                                  <a:latin typeface="Cambria Math" panose="02040503050406030204" pitchFamily="18" charset="0"/>
                                </a:rPr>
                                <m:t>2</m:t>
                              </m:r>
                            </m:sup>
                          </m:sSup>
                          <m:d>
                            <m:dPr>
                              <m:ctrlPr>
                                <a:rPr lang="tr-TR" sz="2800" i="1">
                                  <a:solidFill>
                                    <a:schemeClr val="tx1">
                                      <a:lumMod val="95000"/>
                                      <a:lumOff val="5000"/>
                                    </a:schemeClr>
                                  </a:solidFill>
                                  <a:latin typeface="Cambria Math" panose="02040503050406030204" pitchFamily="18" charset="0"/>
                                </a:rPr>
                              </m:ctrlPr>
                            </m:dPr>
                            <m:e>
                              <m:sSub>
                                <m:sSubPr>
                                  <m:ctrlPr>
                                    <a:rPr lang="tr-TR" sz="2800" i="1">
                                      <a:solidFill>
                                        <a:schemeClr val="tx1">
                                          <a:lumMod val="95000"/>
                                          <a:lumOff val="5000"/>
                                        </a:schemeClr>
                                      </a:solidFill>
                                      <a:latin typeface="Cambria Math" panose="02040503050406030204" pitchFamily="18" charset="0"/>
                                    </a:rPr>
                                  </m:ctrlPr>
                                </m:sSubPr>
                                <m:e>
                                  <m:r>
                                    <a:rPr lang="tr-TR" sz="2800" i="1">
                                      <a:solidFill>
                                        <a:schemeClr val="tx1">
                                          <a:lumMod val="95000"/>
                                          <a:lumOff val="5000"/>
                                        </a:schemeClr>
                                      </a:solidFill>
                                      <a:latin typeface="Cambria Math" panose="02040503050406030204" pitchFamily="18" charset="0"/>
                                    </a:rPr>
                                    <m:t>𝜌</m:t>
                                  </m:r>
                                </m:e>
                                <m:sub>
                                  <m:r>
                                    <a:rPr lang="tr-TR" sz="2800" i="1">
                                      <a:solidFill>
                                        <a:schemeClr val="tx1">
                                          <a:lumMod val="95000"/>
                                          <a:lumOff val="5000"/>
                                        </a:schemeClr>
                                      </a:solidFill>
                                      <a:latin typeface="Cambria Math" panose="02040503050406030204" pitchFamily="18" charset="0"/>
                                    </a:rPr>
                                    <m:t>𝑝</m:t>
                                  </m:r>
                                </m:sub>
                              </m:sSub>
                              <m:r>
                                <a:rPr lang="tr-TR" sz="2800" i="1">
                                  <a:solidFill>
                                    <a:schemeClr val="tx1">
                                      <a:lumMod val="95000"/>
                                      <a:lumOff val="5000"/>
                                    </a:schemeClr>
                                  </a:solidFill>
                                  <a:latin typeface="Cambria Math" panose="02040503050406030204" pitchFamily="18" charset="0"/>
                                </a:rPr>
                                <m:t>−</m:t>
                              </m:r>
                              <m:sSub>
                                <m:sSubPr>
                                  <m:ctrlPr>
                                    <a:rPr lang="tr-TR" sz="2800" i="1">
                                      <a:solidFill>
                                        <a:schemeClr val="tx1">
                                          <a:lumMod val="95000"/>
                                          <a:lumOff val="5000"/>
                                        </a:schemeClr>
                                      </a:solidFill>
                                      <a:latin typeface="Cambria Math" panose="02040503050406030204" pitchFamily="18" charset="0"/>
                                    </a:rPr>
                                  </m:ctrlPr>
                                </m:sSubPr>
                                <m:e>
                                  <m:r>
                                    <a:rPr lang="tr-TR" sz="2800" i="1">
                                      <a:solidFill>
                                        <a:schemeClr val="tx1">
                                          <a:lumMod val="95000"/>
                                          <a:lumOff val="5000"/>
                                        </a:schemeClr>
                                      </a:solidFill>
                                      <a:latin typeface="Cambria Math" panose="02040503050406030204" pitchFamily="18" charset="0"/>
                                    </a:rPr>
                                    <m:t>𝜌</m:t>
                                  </m:r>
                                </m:e>
                                <m:sub>
                                  <m:r>
                                    <a:rPr lang="tr-TR" sz="2800" i="1">
                                      <a:solidFill>
                                        <a:schemeClr val="tx1">
                                          <a:lumMod val="95000"/>
                                          <a:lumOff val="5000"/>
                                        </a:schemeClr>
                                      </a:solidFill>
                                      <a:latin typeface="Cambria Math" panose="02040503050406030204" pitchFamily="18" charset="0"/>
                                    </a:rPr>
                                    <m:t>𝑡</m:t>
                                  </m:r>
                                </m:sub>
                              </m:sSub>
                            </m:e>
                          </m:d>
                        </m:num>
                        <m:den>
                          <m:r>
                            <a:rPr lang="tr-TR" sz="2800">
                              <a:solidFill>
                                <a:schemeClr val="tx1">
                                  <a:lumMod val="95000"/>
                                  <a:lumOff val="5000"/>
                                </a:schemeClr>
                              </a:solidFill>
                              <a:latin typeface="Cambria Math" panose="02040503050406030204" pitchFamily="18" charset="0"/>
                            </a:rPr>
                            <m:t>18</m:t>
                          </m:r>
                          <m:r>
                            <a:rPr lang="tr-TR" sz="2800">
                              <a:solidFill>
                                <a:schemeClr val="tx1">
                                  <a:lumMod val="95000"/>
                                  <a:lumOff val="5000"/>
                                </a:schemeClr>
                              </a:solidFill>
                              <a:latin typeface="Cambria Math" panose="02040503050406030204" pitchFamily="18" charset="0"/>
                            </a:rPr>
                            <m:t>  </m:t>
                          </m:r>
                          <m:r>
                            <a:rPr lang="tr-TR" sz="2800" i="1">
                              <a:solidFill>
                                <a:schemeClr val="tx1">
                                  <a:lumMod val="95000"/>
                                  <a:lumOff val="5000"/>
                                </a:schemeClr>
                              </a:solidFill>
                              <a:latin typeface="Cambria Math" panose="02040503050406030204" pitchFamily="18" charset="0"/>
                            </a:rPr>
                            <m:t>𝜇</m:t>
                          </m:r>
                        </m:den>
                      </m:f>
                      <m:r>
                        <a:rPr lang="tr-TR" sz="2800" i="1">
                          <a:solidFill>
                            <a:schemeClr val="tx1">
                              <a:lumMod val="95000"/>
                              <a:lumOff val="5000"/>
                            </a:schemeClr>
                          </a:solidFill>
                          <a:latin typeface="Cambria Math" panose="02040503050406030204" pitchFamily="18" charset="0"/>
                        </a:rPr>
                        <m:t>𝑔</m:t>
                      </m:r>
                    </m:oMath>
                  </m:oMathPara>
                </a14:m>
                <a:endParaRPr lang="tr-TR" sz="2800" dirty="0">
                  <a:solidFill>
                    <a:schemeClr val="tx1">
                      <a:lumMod val="95000"/>
                      <a:lumOff val="5000"/>
                    </a:schemeClr>
                  </a:solidFill>
                </a:endParaRPr>
              </a:p>
              <a:p>
                <a:pPr algn="l" rtl="0">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tr-TR" sz="2800" i="1">
                              <a:solidFill>
                                <a:schemeClr val="tx1">
                                  <a:lumMod val="95000"/>
                                  <a:lumOff val="5000"/>
                                </a:schemeClr>
                              </a:solidFill>
                              <a:latin typeface="Cambria Math" panose="02040503050406030204" pitchFamily="18" charset="0"/>
                            </a:rPr>
                          </m:ctrlPr>
                        </m:sSubPr>
                        <m:e>
                          <m:r>
                            <a:rPr lang="tr-TR" sz="2800" i="1">
                              <a:solidFill>
                                <a:schemeClr val="tx1">
                                  <a:lumMod val="95000"/>
                                  <a:lumOff val="5000"/>
                                </a:schemeClr>
                              </a:solidFill>
                              <a:latin typeface="Cambria Math" panose="02040503050406030204" pitchFamily="18" charset="0"/>
                            </a:rPr>
                            <m:t>𝑣</m:t>
                          </m:r>
                        </m:e>
                        <m:sub>
                          <m:r>
                            <a:rPr lang="tr-TR" sz="2800" i="1">
                              <a:solidFill>
                                <a:schemeClr val="tx1">
                                  <a:lumMod val="95000"/>
                                  <a:lumOff val="5000"/>
                                </a:schemeClr>
                              </a:solidFill>
                              <a:latin typeface="Cambria Math" panose="02040503050406030204" pitchFamily="18" charset="0"/>
                            </a:rPr>
                            <m:t>𝑡</m:t>
                          </m:r>
                        </m:sub>
                      </m:sSub>
                      <m:r>
                        <a:rPr lang="tr-TR" sz="2800">
                          <a:solidFill>
                            <a:schemeClr val="tx1">
                              <a:lumMod val="95000"/>
                              <a:lumOff val="5000"/>
                            </a:schemeClr>
                          </a:solidFill>
                          <a:latin typeface="Cambria Math" panose="02040503050406030204" pitchFamily="18" charset="0"/>
                        </a:rPr>
                        <m:t>=</m:t>
                      </m:r>
                      <m:f>
                        <m:fPr>
                          <m:ctrlPr>
                            <a:rPr lang="tr-TR" sz="2800" i="1">
                              <a:solidFill>
                                <a:schemeClr val="tx1">
                                  <a:lumMod val="95000"/>
                                  <a:lumOff val="5000"/>
                                </a:schemeClr>
                              </a:solidFill>
                              <a:latin typeface="Cambria Math" panose="02040503050406030204" pitchFamily="18" charset="0"/>
                            </a:rPr>
                          </m:ctrlPr>
                        </m:fPr>
                        <m:num>
                          <m:d>
                            <m:dPr>
                              <m:ctrlPr>
                                <a:rPr lang="tr-TR" sz="2800" i="1">
                                  <a:solidFill>
                                    <a:schemeClr val="tx1">
                                      <a:lumMod val="95000"/>
                                      <a:lumOff val="5000"/>
                                    </a:schemeClr>
                                  </a:solidFill>
                                  <a:latin typeface="Cambria Math" panose="02040503050406030204" pitchFamily="18" charset="0"/>
                                </a:rPr>
                              </m:ctrlPr>
                            </m:dPr>
                            <m:e>
                              <m:r>
                                <a:rPr lang="tr-TR" sz="2800" i="1">
                                  <a:solidFill>
                                    <a:schemeClr val="tx1">
                                      <a:lumMod val="95000"/>
                                      <a:lumOff val="5000"/>
                                    </a:schemeClr>
                                  </a:solidFill>
                                  <a:latin typeface="Cambria Math" panose="02040503050406030204" pitchFamily="18" charset="0"/>
                                </a:rPr>
                                <m:t>5</m:t>
                              </m:r>
                              <m:r>
                                <a:rPr lang="tr-TR" sz="2800" b="0" i="1" smtClean="0">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4</m:t>
                              </m:r>
                              <m:r>
                                <a:rPr lang="tr-TR" sz="2800" i="1">
                                  <a:solidFill>
                                    <a:schemeClr val="tx1">
                                      <a:lumMod val="95000"/>
                                      <a:lumOff val="5000"/>
                                    </a:schemeClr>
                                  </a:solidFill>
                                  <a:latin typeface="Cambria Math" panose="02040503050406030204" pitchFamily="18" charset="0"/>
                                </a:rPr>
                                <m:t> × </m:t>
                              </m:r>
                              <m:sSup>
                                <m:sSupPr>
                                  <m:ctrlPr>
                                    <a:rPr lang="tr-TR" sz="2800" i="1">
                                      <a:solidFill>
                                        <a:schemeClr val="tx1">
                                          <a:lumMod val="95000"/>
                                          <a:lumOff val="5000"/>
                                        </a:schemeClr>
                                      </a:solidFill>
                                      <a:latin typeface="Cambria Math" panose="02040503050406030204" pitchFamily="18" charset="0"/>
                                    </a:rPr>
                                  </m:ctrlPr>
                                </m:sSupPr>
                                <m:e>
                                  <m:r>
                                    <a:rPr lang="tr-TR" sz="2800" i="1">
                                      <a:solidFill>
                                        <a:schemeClr val="tx1">
                                          <a:lumMod val="95000"/>
                                          <a:lumOff val="5000"/>
                                        </a:schemeClr>
                                      </a:solidFill>
                                      <a:latin typeface="Cambria Math" panose="02040503050406030204" pitchFamily="18" charset="0"/>
                                    </a:rPr>
                                    <m:t>10</m:t>
                                  </m:r>
                                </m:e>
                                <m:sup>
                                  <m:r>
                                    <a:rPr lang="tr-TR" sz="2800" i="1">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4</m:t>
                                  </m:r>
                                </m:sup>
                              </m:sSup>
                            </m:e>
                          </m:d>
                          <m:r>
                            <a:rPr lang="tr-TR" sz="2800" i="1">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992</m:t>
                          </m:r>
                          <m:r>
                            <a:rPr lang="tr-TR" sz="2800" i="1">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894</m:t>
                          </m:r>
                          <m:r>
                            <a:rPr lang="tr-TR" sz="2800" i="1">
                              <a:solidFill>
                                <a:schemeClr val="tx1">
                                  <a:lumMod val="95000"/>
                                  <a:lumOff val="5000"/>
                                </a:schemeClr>
                              </a:solidFill>
                              <a:latin typeface="Cambria Math" panose="02040503050406030204" pitchFamily="18" charset="0"/>
                            </a:rPr>
                            <m:t>)</m:t>
                          </m:r>
                        </m:num>
                        <m:den>
                          <m:r>
                            <a:rPr lang="tr-TR" sz="2800">
                              <a:solidFill>
                                <a:schemeClr val="tx1">
                                  <a:lumMod val="95000"/>
                                  <a:lumOff val="5000"/>
                                </a:schemeClr>
                              </a:solidFill>
                              <a:latin typeface="Cambria Math" panose="02040503050406030204" pitchFamily="18" charset="0"/>
                            </a:rPr>
                            <m:t>18</m:t>
                          </m:r>
                          <m:r>
                            <a:rPr lang="tr-TR" sz="2800">
                              <a:solidFill>
                                <a:schemeClr val="tx1">
                                  <a:lumMod val="95000"/>
                                  <a:lumOff val="5000"/>
                                </a:schemeClr>
                              </a:solidFill>
                              <a:latin typeface="Cambria Math" panose="02040503050406030204" pitchFamily="18" charset="0"/>
                            </a:rPr>
                            <m:t>  </m:t>
                          </m:r>
                          <m:r>
                            <a:rPr lang="tr-TR" sz="2800" i="1">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0</m:t>
                          </m:r>
                          <m:r>
                            <a:rPr lang="tr-TR" sz="2800" b="0" i="1" smtClean="0">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7</m:t>
                          </m:r>
                          <m:r>
                            <a:rPr lang="tr-TR" sz="2800" i="1">
                              <a:solidFill>
                                <a:schemeClr val="tx1">
                                  <a:lumMod val="95000"/>
                                  <a:lumOff val="5000"/>
                                </a:schemeClr>
                              </a:solidFill>
                              <a:latin typeface="Cambria Math" panose="02040503050406030204" pitchFamily="18" charset="0"/>
                            </a:rPr>
                            <m:t> × </m:t>
                          </m:r>
                          <m:sSup>
                            <m:sSupPr>
                              <m:ctrlPr>
                                <a:rPr lang="tr-TR" sz="2800" i="1">
                                  <a:solidFill>
                                    <a:schemeClr val="tx1">
                                      <a:lumMod val="95000"/>
                                      <a:lumOff val="5000"/>
                                    </a:schemeClr>
                                  </a:solidFill>
                                  <a:latin typeface="Cambria Math" panose="02040503050406030204" pitchFamily="18" charset="0"/>
                                </a:rPr>
                              </m:ctrlPr>
                            </m:sSupPr>
                            <m:e>
                              <m:r>
                                <a:rPr lang="tr-TR" sz="2800" i="1">
                                  <a:solidFill>
                                    <a:schemeClr val="tx1">
                                      <a:lumMod val="95000"/>
                                      <a:lumOff val="5000"/>
                                    </a:schemeClr>
                                  </a:solidFill>
                                  <a:latin typeface="Cambria Math" panose="02040503050406030204" pitchFamily="18" charset="0"/>
                                </a:rPr>
                                <m:t>10</m:t>
                              </m:r>
                            </m:e>
                            <m:sup>
                              <m:r>
                                <a:rPr lang="tr-TR" sz="2800" i="1">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3</m:t>
                              </m:r>
                            </m:sup>
                          </m:sSup>
                          <m:r>
                            <a:rPr lang="tr-TR" sz="2800" i="1">
                              <a:solidFill>
                                <a:schemeClr val="tx1">
                                  <a:lumMod val="95000"/>
                                  <a:lumOff val="5000"/>
                                </a:schemeClr>
                              </a:solidFill>
                              <a:latin typeface="Cambria Math" panose="02040503050406030204" pitchFamily="18" charset="0"/>
                            </a:rPr>
                            <m:t>)</m:t>
                          </m:r>
                        </m:den>
                      </m:f>
                      <m:r>
                        <a:rPr lang="tr-TR" sz="2800" b="0" i="1" smtClean="0">
                          <a:solidFill>
                            <a:schemeClr val="tx1">
                              <a:lumMod val="95000"/>
                              <a:lumOff val="5000"/>
                            </a:schemeClr>
                          </a:solidFill>
                          <a:latin typeface="Cambria Math" panose="02040503050406030204" pitchFamily="18" charset="0"/>
                        </a:rPr>
                        <m:t>9</m:t>
                      </m:r>
                      <m:r>
                        <a:rPr lang="tr-TR" sz="2800" b="0" i="1" smtClean="0">
                          <a:solidFill>
                            <a:schemeClr val="tx1">
                              <a:lumMod val="95000"/>
                              <a:lumOff val="5000"/>
                            </a:schemeClr>
                          </a:solidFill>
                          <a:latin typeface="Cambria Math" panose="02040503050406030204" pitchFamily="18" charset="0"/>
                        </a:rPr>
                        <m:t>,</m:t>
                      </m:r>
                      <m:r>
                        <a:rPr lang="tr-TR" sz="2800" b="0" i="1" smtClean="0">
                          <a:solidFill>
                            <a:schemeClr val="tx1">
                              <a:lumMod val="95000"/>
                              <a:lumOff val="5000"/>
                            </a:schemeClr>
                          </a:solidFill>
                          <a:latin typeface="Cambria Math" panose="02040503050406030204" pitchFamily="18" charset="0"/>
                        </a:rPr>
                        <m:t>81</m:t>
                      </m:r>
                      <m:r>
                        <a:rPr lang="tr-TR" sz="2800" b="0" i="1" smtClean="0">
                          <a:solidFill>
                            <a:schemeClr val="tx1">
                              <a:lumMod val="95000"/>
                              <a:lumOff val="5000"/>
                            </a:schemeClr>
                          </a:solidFill>
                          <a:latin typeface="Cambria Math" panose="02040503050406030204" pitchFamily="18" charset="0"/>
                        </a:rPr>
                        <m:t>=</m:t>
                      </m:r>
                      <m:r>
                        <a:rPr lang="tr-TR" sz="2800">
                          <a:solidFill>
                            <a:schemeClr val="tx1">
                              <a:lumMod val="95000"/>
                              <a:lumOff val="5000"/>
                            </a:schemeClr>
                          </a:solidFill>
                          <a:latin typeface="Cambria Math" panose="02040503050406030204" pitchFamily="18" charset="0"/>
                        </a:rPr>
                        <m:t>2</m:t>
                      </m:r>
                      <m:r>
                        <a:rPr lang="tr-TR" sz="2800" b="0" i="0" smtClean="0">
                          <a:solidFill>
                            <a:schemeClr val="tx1">
                              <a:lumMod val="95000"/>
                              <a:lumOff val="5000"/>
                            </a:schemeClr>
                          </a:solidFill>
                          <a:latin typeface="Cambria Math" panose="02040503050406030204" pitchFamily="18" charset="0"/>
                        </a:rPr>
                        <m:t>,</m:t>
                      </m:r>
                      <m:r>
                        <a:rPr lang="tr-TR" sz="2800">
                          <a:solidFill>
                            <a:schemeClr val="tx1">
                              <a:lumMod val="95000"/>
                              <a:lumOff val="5000"/>
                            </a:schemeClr>
                          </a:solidFill>
                          <a:latin typeface="Cambria Math" panose="02040503050406030204" pitchFamily="18" charset="0"/>
                        </a:rPr>
                        <m:t>225</m:t>
                      </m:r>
                      <m:r>
                        <a:rPr lang="tr-TR" sz="2800">
                          <a:solidFill>
                            <a:schemeClr val="tx1">
                              <a:lumMod val="95000"/>
                              <a:lumOff val="5000"/>
                            </a:schemeClr>
                          </a:solidFill>
                          <a:latin typeface="Cambria Math" panose="02040503050406030204" pitchFamily="18" charset="0"/>
                        </a:rPr>
                        <m:t> × </m:t>
                      </m:r>
                      <m:sSup>
                        <m:sSupPr>
                          <m:ctrlPr>
                            <a:rPr lang="tr-TR" sz="2800" i="1">
                              <a:solidFill>
                                <a:schemeClr val="tx1">
                                  <a:lumMod val="95000"/>
                                  <a:lumOff val="5000"/>
                                </a:schemeClr>
                              </a:solidFill>
                              <a:latin typeface="Cambria Math" panose="02040503050406030204" pitchFamily="18" charset="0"/>
                            </a:rPr>
                          </m:ctrlPr>
                        </m:sSupPr>
                        <m:e>
                          <m:r>
                            <a:rPr lang="tr-TR" sz="2800" i="1">
                              <a:solidFill>
                                <a:schemeClr val="tx1">
                                  <a:lumMod val="95000"/>
                                  <a:lumOff val="5000"/>
                                </a:schemeClr>
                              </a:solidFill>
                              <a:latin typeface="Cambria Math" panose="02040503050406030204" pitchFamily="18" charset="0"/>
                            </a:rPr>
                            <m:t>10</m:t>
                          </m:r>
                        </m:e>
                        <m:sup>
                          <m:r>
                            <a:rPr lang="tr-TR" sz="2800" i="1">
                              <a:solidFill>
                                <a:schemeClr val="tx1">
                                  <a:lumMod val="95000"/>
                                  <a:lumOff val="5000"/>
                                </a:schemeClr>
                              </a:solidFill>
                              <a:latin typeface="Cambria Math" panose="02040503050406030204" pitchFamily="18" charset="0"/>
                            </a:rPr>
                            <m:t>−</m:t>
                          </m:r>
                          <m:r>
                            <a:rPr lang="tr-TR" sz="2800" i="1">
                              <a:solidFill>
                                <a:schemeClr val="tx1">
                                  <a:lumMod val="95000"/>
                                  <a:lumOff val="5000"/>
                                </a:schemeClr>
                              </a:solidFill>
                              <a:latin typeface="Cambria Math" panose="02040503050406030204" pitchFamily="18" charset="0"/>
                            </a:rPr>
                            <m:t>4</m:t>
                          </m:r>
                        </m:sup>
                      </m:sSup>
                      <m:f>
                        <m:fPr>
                          <m:ctrlPr>
                            <a:rPr lang="tr-TR" sz="2800" i="1">
                              <a:solidFill>
                                <a:schemeClr val="tx1">
                                  <a:lumMod val="95000"/>
                                  <a:lumOff val="5000"/>
                                </a:schemeClr>
                              </a:solidFill>
                              <a:latin typeface="Cambria Math" panose="02040503050406030204" pitchFamily="18" charset="0"/>
                            </a:rPr>
                          </m:ctrlPr>
                        </m:fPr>
                        <m:num>
                          <m:r>
                            <a:rPr lang="tr-TR" sz="2800" i="1">
                              <a:solidFill>
                                <a:schemeClr val="tx1">
                                  <a:lumMod val="95000"/>
                                  <a:lumOff val="5000"/>
                                </a:schemeClr>
                              </a:solidFill>
                              <a:latin typeface="Cambria Math" panose="02040503050406030204" pitchFamily="18" charset="0"/>
                            </a:rPr>
                            <m:t>𝑚</m:t>
                          </m:r>
                        </m:num>
                        <m:den>
                          <m:r>
                            <a:rPr lang="tr-TR" sz="2800" i="1">
                              <a:solidFill>
                                <a:schemeClr val="tx1">
                                  <a:lumMod val="95000"/>
                                  <a:lumOff val="5000"/>
                                </a:schemeClr>
                              </a:solidFill>
                              <a:latin typeface="Cambria Math" panose="02040503050406030204" pitchFamily="18" charset="0"/>
                            </a:rPr>
                            <m:t>𝑠</m:t>
                          </m:r>
                        </m:den>
                      </m:f>
                      <m:r>
                        <a:rPr lang="tr-TR" sz="2800" i="1">
                          <a:solidFill>
                            <a:schemeClr val="tx1">
                              <a:lumMod val="95000"/>
                              <a:lumOff val="5000"/>
                            </a:schemeClr>
                          </a:solidFill>
                          <a:latin typeface="Cambria Math" panose="02040503050406030204" pitchFamily="18" charset="0"/>
                        </a:rPr>
                        <m:t> </m:t>
                      </m:r>
                      <m:r>
                        <a:rPr lang="tr-TR" sz="2800">
                          <a:solidFill>
                            <a:schemeClr val="tx1">
                              <a:lumMod val="95000"/>
                              <a:lumOff val="5000"/>
                            </a:schemeClr>
                          </a:solidFill>
                          <a:latin typeface="Cambria Math" panose="02040503050406030204" pitchFamily="18" charset="0"/>
                        </a:rPr>
                        <m:t>=</m:t>
                      </m:r>
                      <m:r>
                        <a:rPr lang="tr-TR" sz="2800">
                          <a:solidFill>
                            <a:schemeClr val="tx1">
                              <a:lumMod val="95000"/>
                              <a:lumOff val="5000"/>
                            </a:schemeClr>
                          </a:solidFill>
                          <a:latin typeface="Cambria Math" panose="02040503050406030204" pitchFamily="18" charset="0"/>
                        </a:rPr>
                        <m:t>0</m:t>
                      </m:r>
                      <m:r>
                        <a:rPr lang="tr-TR" sz="2800" b="0" i="0" smtClean="0">
                          <a:solidFill>
                            <a:schemeClr val="tx1">
                              <a:lumMod val="95000"/>
                              <a:lumOff val="5000"/>
                            </a:schemeClr>
                          </a:solidFill>
                          <a:latin typeface="Cambria Math" panose="02040503050406030204" pitchFamily="18" charset="0"/>
                        </a:rPr>
                        <m:t>,</m:t>
                      </m:r>
                      <m:r>
                        <a:rPr lang="tr-TR" sz="2800">
                          <a:solidFill>
                            <a:schemeClr val="tx1">
                              <a:lumMod val="95000"/>
                              <a:lumOff val="5000"/>
                            </a:schemeClr>
                          </a:solidFill>
                          <a:latin typeface="Cambria Math" panose="02040503050406030204" pitchFamily="18" charset="0"/>
                        </a:rPr>
                        <m:t>8</m:t>
                      </m:r>
                      <m:r>
                        <a:rPr lang="tr-TR" sz="2800">
                          <a:solidFill>
                            <a:schemeClr val="tx1">
                              <a:lumMod val="95000"/>
                              <a:lumOff val="5000"/>
                            </a:schemeClr>
                          </a:solidFill>
                          <a:latin typeface="Cambria Math" panose="02040503050406030204" pitchFamily="18" charset="0"/>
                        </a:rPr>
                        <m:t> </m:t>
                      </m:r>
                      <m:f>
                        <m:fPr>
                          <m:ctrlPr>
                            <a:rPr lang="tr-TR" sz="2800" i="1">
                              <a:solidFill>
                                <a:schemeClr val="tx1">
                                  <a:lumMod val="95000"/>
                                  <a:lumOff val="5000"/>
                                </a:schemeClr>
                              </a:solidFill>
                              <a:latin typeface="Cambria Math" panose="02040503050406030204" pitchFamily="18" charset="0"/>
                            </a:rPr>
                          </m:ctrlPr>
                        </m:fPr>
                        <m:num>
                          <m:r>
                            <a:rPr lang="tr-TR" sz="2800" i="1">
                              <a:solidFill>
                                <a:schemeClr val="tx1">
                                  <a:lumMod val="95000"/>
                                  <a:lumOff val="5000"/>
                                </a:schemeClr>
                              </a:solidFill>
                              <a:latin typeface="Cambria Math" panose="02040503050406030204" pitchFamily="18" charset="0"/>
                            </a:rPr>
                            <m:t>𝑚</m:t>
                          </m:r>
                        </m:num>
                        <m:den>
                          <m:r>
                            <a:rPr lang="tr-TR" sz="2800" i="1">
                              <a:solidFill>
                                <a:schemeClr val="tx1">
                                  <a:lumMod val="95000"/>
                                  <a:lumOff val="5000"/>
                                </a:schemeClr>
                              </a:solidFill>
                              <a:latin typeface="Cambria Math" panose="02040503050406030204" pitchFamily="18" charset="0"/>
                            </a:rPr>
                            <m:t>h</m:t>
                          </m:r>
                        </m:den>
                      </m:f>
                    </m:oMath>
                  </m:oMathPara>
                </a14:m>
                <a:endParaRPr lang="tr-TR" sz="2800" dirty="0">
                  <a:solidFill>
                    <a:schemeClr val="tx1">
                      <a:lumMod val="95000"/>
                      <a:lumOff val="5000"/>
                    </a:schemeClr>
                  </a:solidFill>
                </a:endParaRPr>
              </a:p>
              <a:p>
                <a:pPr marL="285750" indent="-285750" algn="l" rtl="0">
                  <a:spcBef>
                    <a:spcPts val="0"/>
                  </a:spcBef>
                  <a:spcAft>
                    <a:spcPts val="600"/>
                  </a:spcAft>
                  <a:buFont typeface="Arial" panose="020B0604020202020204" pitchFamily="34" charset="0"/>
                  <a:buChar char="•"/>
                </a:pPr>
                <a:endParaRPr lang="tr-TR" sz="2800" dirty="0">
                  <a:solidFill>
                    <a:schemeClr val="tx1"/>
                  </a:solidFill>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42799404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a:t>Çözüm  </a:t>
            </a:r>
            <a:endParaRPr lang="tr-T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1" y="1313645"/>
                <a:ext cx="10302024" cy="4863318"/>
              </a:xfrm>
            </p:spPr>
            <p:txBody>
              <a:bodyPr>
                <a:noAutofit/>
              </a:bodyPr>
              <a:lstStyle/>
              <a:p>
                <a:pPr algn="l" rtl="0">
                  <a:spcBef>
                    <a:spcPts val="0"/>
                  </a:spcBef>
                  <a:spcAft>
                    <a:spcPts val="600"/>
                  </a:spcAft>
                </a:pPr>
                <a:r>
                  <a:rPr lang="tr-TR" sz="2800" dirty="0">
                    <a:solidFill>
                      <a:schemeClr val="tx1">
                        <a:lumMod val="95000"/>
                        <a:lumOff val="5000"/>
                      </a:schemeClr>
                    </a:solidFill>
                  </a:rPr>
                  <a:t>F = 4 kg su/1,6 kg yağ = 2,5 </a:t>
                </a:r>
              </a:p>
              <a:p>
                <a:pPr algn="l" rtl="0">
                  <a:spcBef>
                    <a:spcPts val="0"/>
                  </a:spcBef>
                  <a:spcAft>
                    <a:spcPts val="600"/>
                  </a:spcAft>
                </a:pPr>
                <a:r>
                  <a:rPr lang="tr-TR" sz="2800" dirty="0">
                    <a:solidFill>
                      <a:schemeClr val="tx1">
                        <a:lumMod val="95000"/>
                        <a:lumOff val="5000"/>
                      </a:schemeClr>
                    </a:solidFill>
                  </a:rPr>
                  <a:t>L = 0, sistemi </a:t>
                </a:r>
                <a:r>
                  <a:rPr lang="tr-TR" sz="2800" dirty="0" err="1">
                    <a:solidFill>
                      <a:schemeClr val="tx1">
                        <a:lumMod val="95000"/>
                        <a:lumOff val="5000"/>
                      </a:schemeClr>
                    </a:solidFill>
                  </a:rPr>
                  <a:t>terkeden</a:t>
                </a:r>
                <a:r>
                  <a:rPr lang="tr-TR" sz="2800" dirty="0">
                    <a:solidFill>
                      <a:schemeClr val="tx1">
                        <a:lumMod val="95000"/>
                        <a:lumOff val="5000"/>
                      </a:schemeClr>
                    </a:solidFill>
                  </a:rPr>
                  <a:t> alt akışta (suda) yağ bulunmamaktadır. </a:t>
                </a:r>
              </a:p>
              <a:p>
                <a:pPr algn="l" rtl="0">
                  <a:spcBef>
                    <a:spcPts val="0"/>
                  </a:spcBef>
                  <a:spcAft>
                    <a:spcPts val="600"/>
                  </a:spcAft>
                </a:pPr>
                <a:r>
                  <a:rPr lang="tr-TR" sz="2800" dirty="0" err="1">
                    <a:solidFill>
                      <a:schemeClr val="tx1">
                        <a:lumMod val="95000"/>
                        <a:lumOff val="5000"/>
                      </a:schemeClr>
                    </a:solidFill>
                  </a:rPr>
                  <a:t>dw</a:t>
                </a:r>
                <a:r>
                  <a:rPr lang="tr-TR" sz="2800" dirty="0">
                    <a:solidFill>
                      <a:schemeClr val="tx1">
                        <a:lumMod val="95000"/>
                        <a:lumOff val="5000"/>
                      </a:schemeClr>
                    </a:solidFill>
                  </a:rPr>
                  <a:t>/</a:t>
                </a:r>
                <a:r>
                  <a:rPr lang="tr-TR" sz="2800" dirty="0" err="1">
                    <a:solidFill>
                      <a:schemeClr val="tx1">
                        <a:lumMod val="95000"/>
                        <a:lumOff val="5000"/>
                      </a:schemeClr>
                    </a:solidFill>
                  </a:rPr>
                  <a:t>dt</a:t>
                </a:r>
                <a:r>
                  <a:rPr lang="tr-TR" sz="2800" dirty="0">
                    <a:solidFill>
                      <a:schemeClr val="tx1">
                        <a:lumMod val="95000"/>
                        <a:lumOff val="5000"/>
                      </a:schemeClr>
                    </a:solidFill>
                  </a:rPr>
                  <a:t> = [900/ (4 + 1,6)] 1,6 = 257 kg/h,</a:t>
                </a:r>
              </a:p>
              <a:p>
                <a:pPr algn="l" rtl="0">
                  <a:spcBef>
                    <a:spcPts val="0"/>
                  </a:spcBef>
                  <a:spcAft>
                    <a:spcPts val="600"/>
                  </a:spcAft>
                </a:pPr>
                <a:r>
                  <a:rPr lang="tr-TR" sz="2800" dirty="0">
                    <a:solidFill>
                      <a:schemeClr val="tx1">
                        <a:lumMod val="95000"/>
                        <a:lumOff val="5000"/>
                      </a:schemeClr>
                    </a:solidFill>
                  </a:rPr>
                  <a:t>beslemede yağın kütlesel akış hızı, </a:t>
                </a:r>
                <a:r>
                  <a:rPr lang="tr-TR" sz="2800" dirty="0" err="1">
                    <a:solidFill>
                      <a:schemeClr val="tx1">
                        <a:lumMod val="95000"/>
                        <a:lumOff val="5000"/>
                      </a:schemeClr>
                    </a:solidFill>
                  </a:rPr>
                  <a:t>v</a:t>
                </a:r>
                <a:r>
                  <a:rPr lang="tr-TR" sz="2800" baseline="-25000" dirty="0" err="1">
                    <a:solidFill>
                      <a:schemeClr val="tx1">
                        <a:lumMod val="95000"/>
                        <a:lumOff val="5000"/>
                      </a:schemeClr>
                    </a:solidFill>
                  </a:rPr>
                  <a:t>t</a:t>
                </a:r>
                <a:r>
                  <a:rPr lang="tr-TR" sz="2800" dirty="0">
                    <a:solidFill>
                      <a:schemeClr val="tx1">
                        <a:lumMod val="95000"/>
                        <a:lumOff val="5000"/>
                      </a:schemeClr>
                    </a:solidFill>
                  </a:rPr>
                  <a:t> = 0,80 m/h, </a:t>
                </a:r>
              </a:p>
              <a:p>
                <a:pPr algn="l" rtl="0">
                  <a:spcBef>
                    <a:spcPts val="0"/>
                  </a:spcBef>
                  <a:spcAft>
                    <a:spcPts val="600"/>
                  </a:spcAft>
                </a:pPr>
                <a:r>
                  <a:rPr lang="tr-TR" sz="2800" dirty="0">
                    <a:solidFill>
                      <a:schemeClr val="tx1">
                        <a:lumMod val="95000"/>
                        <a:lumOff val="5000"/>
                      </a:schemeClr>
                    </a:solidFill>
                  </a:rPr>
                  <a:t>ρ = 992 kg/m</a:t>
                </a:r>
                <a:r>
                  <a:rPr lang="tr-TR" sz="2800" baseline="30000" dirty="0">
                    <a:solidFill>
                      <a:schemeClr val="tx1">
                        <a:lumMod val="95000"/>
                        <a:lumOff val="5000"/>
                      </a:schemeClr>
                    </a:solidFill>
                  </a:rPr>
                  <a:t>3</a:t>
                </a:r>
                <a:r>
                  <a:rPr lang="tr-TR" sz="2800" dirty="0">
                    <a:solidFill>
                      <a:schemeClr val="tx1">
                        <a:lumMod val="95000"/>
                        <a:lumOff val="5000"/>
                      </a:schemeClr>
                    </a:solidFill>
                  </a:rPr>
                  <a:t>, suyun yoğunluğu</a:t>
                </a:r>
              </a:p>
              <a:p>
                <a:pPr algn="l" rtl="0">
                  <a:spcBef>
                    <a:spcPts val="0"/>
                  </a:spcBef>
                  <a:spcAft>
                    <a:spcPts val="600"/>
                  </a:spcAft>
                </a:pPr>
                <a14:m>
                  <m:oMathPara xmlns:m="http://schemas.openxmlformats.org/officeDocument/2006/math">
                    <m:oMathParaPr>
                      <m:jc m:val="centerGroup"/>
                    </m:oMathParaPr>
                    <m:oMath xmlns:m="http://schemas.openxmlformats.org/officeDocument/2006/math">
                      <m:r>
                        <a:rPr lang="en-US" sz="2800" i="1" smtClean="0">
                          <a:solidFill>
                            <a:schemeClr val="tx1">
                              <a:lumMod val="95000"/>
                              <a:lumOff val="5000"/>
                            </a:schemeClr>
                          </a:solidFill>
                          <a:latin typeface="Cambria Math" panose="02040503050406030204" pitchFamily="18" charset="0"/>
                        </a:rPr>
                        <m:t>𝐴</m:t>
                      </m:r>
                      <m:r>
                        <a:rPr lang="en-US" sz="2800">
                          <a:solidFill>
                            <a:schemeClr val="tx1">
                              <a:lumMod val="95000"/>
                              <a:lumOff val="5000"/>
                            </a:schemeClr>
                          </a:solidFill>
                          <a:latin typeface="Cambria Math" panose="02040503050406030204" pitchFamily="18" charset="0"/>
                        </a:rPr>
                        <m:t>=</m:t>
                      </m:r>
                      <m:f>
                        <m:fPr>
                          <m:ctrlPr>
                            <a:rPr lang="tr-TR" sz="2800" i="1">
                              <a:solidFill>
                                <a:schemeClr val="tx1">
                                  <a:lumMod val="95000"/>
                                  <a:lumOff val="5000"/>
                                </a:schemeClr>
                              </a:solidFill>
                              <a:latin typeface="Cambria Math" panose="02040503050406030204" pitchFamily="18" charset="0"/>
                            </a:rPr>
                          </m:ctrlPr>
                        </m:fPr>
                        <m:num>
                          <m:d>
                            <m:dPr>
                              <m:ctrlPr>
                                <a:rPr lang="tr-TR" sz="2800" i="1">
                                  <a:solidFill>
                                    <a:schemeClr val="tx1">
                                      <a:lumMod val="95000"/>
                                      <a:lumOff val="5000"/>
                                    </a:schemeClr>
                                  </a:solidFill>
                                  <a:latin typeface="Cambria Math" panose="02040503050406030204" pitchFamily="18" charset="0"/>
                                </a:rPr>
                              </m:ctrlPr>
                            </m:dPr>
                            <m:e>
                              <m:r>
                                <a:rPr lang="en-US" sz="2800">
                                  <a:solidFill>
                                    <a:schemeClr val="tx1">
                                      <a:lumMod val="95000"/>
                                      <a:lumOff val="5000"/>
                                    </a:schemeClr>
                                  </a:solidFill>
                                  <a:latin typeface="Cambria Math" panose="02040503050406030204" pitchFamily="18" charset="0"/>
                                </a:rPr>
                                <m:t>2</m:t>
                              </m:r>
                              <m:r>
                                <a:rPr lang="tr-TR" sz="2800" b="0" i="0" smtClean="0">
                                  <a:solidFill>
                                    <a:schemeClr val="tx1">
                                      <a:lumMod val="95000"/>
                                      <a:lumOff val="5000"/>
                                    </a:schemeClr>
                                  </a:solidFill>
                                  <a:latin typeface="Cambria Math" panose="02040503050406030204" pitchFamily="18" charset="0"/>
                                </a:rPr>
                                <m:t>,</m:t>
                              </m:r>
                              <m:r>
                                <a:rPr lang="en-US" sz="2800">
                                  <a:solidFill>
                                    <a:schemeClr val="tx1">
                                      <a:lumMod val="95000"/>
                                      <a:lumOff val="5000"/>
                                    </a:schemeClr>
                                  </a:solidFill>
                                  <a:latin typeface="Cambria Math" panose="02040503050406030204" pitchFamily="18" charset="0"/>
                                </a:rPr>
                                <m:t>5</m:t>
                              </m:r>
                              <m:r>
                                <a:rPr lang="en-US" sz="2800" i="1">
                                  <a:solidFill>
                                    <a:schemeClr val="tx1">
                                      <a:lumMod val="95000"/>
                                      <a:lumOff val="5000"/>
                                    </a:schemeClr>
                                  </a:solidFill>
                                  <a:latin typeface="Cambria Math" panose="02040503050406030204" pitchFamily="18" charset="0"/>
                                </a:rPr>
                                <m:t>−</m:t>
                              </m:r>
                              <m:r>
                                <a:rPr lang="en-US" sz="2800">
                                  <a:solidFill>
                                    <a:schemeClr val="tx1">
                                      <a:lumMod val="95000"/>
                                      <a:lumOff val="5000"/>
                                    </a:schemeClr>
                                  </a:solidFill>
                                  <a:latin typeface="Cambria Math" panose="02040503050406030204" pitchFamily="18" charset="0"/>
                                </a:rPr>
                                <m:t>0</m:t>
                              </m:r>
                            </m:e>
                          </m:d>
                          <m:r>
                            <a:rPr lang="en-US" sz="2800">
                              <a:solidFill>
                                <a:schemeClr val="tx1">
                                  <a:lumMod val="95000"/>
                                  <a:lumOff val="5000"/>
                                </a:schemeClr>
                              </a:solidFill>
                              <a:latin typeface="Cambria Math" panose="02040503050406030204" pitchFamily="18" charset="0"/>
                            </a:rPr>
                            <m:t>(</m:t>
                          </m:r>
                          <m:r>
                            <a:rPr lang="en-US" sz="2800">
                              <a:solidFill>
                                <a:schemeClr val="tx1">
                                  <a:lumMod val="95000"/>
                                  <a:lumOff val="5000"/>
                                </a:schemeClr>
                              </a:solidFill>
                              <a:latin typeface="Cambria Math" panose="02040503050406030204" pitchFamily="18" charset="0"/>
                            </a:rPr>
                            <m:t>257</m:t>
                          </m:r>
                          <m:r>
                            <a:rPr lang="en-US" sz="2800">
                              <a:solidFill>
                                <a:schemeClr val="tx1">
                                  <a:lumMod val="95000"/>
                                  <a:lumOff val="5000"/>
                                </a:schemeClr>
                              </a:solidFill>
                              <a:latin typeface="Cambria Math" panose="02040503050406030204" pitchFamily="18" charset="0"/>
                            </a:rPr>
                            <m:t>)</m:t>
                          </m:r>
                        </m:num>
                        <m:den>
                          <m:r>
                            <a:rPr lang="en-US" sz="2800">
                              <a:solidFill>
                                <a:schemeClr val="tx1">
                                  <a:lumMod val="95000"/>
                                  <a:lumOff val="5000"/>
                                </a:schemeClr>
                              </a:solidFill>
                              <a:latin typeface="Cambria Math" panose="02040503050406030204" pitchFamily="18" charset="0"/>
                            </a:rPr>
                            <m:t>0</m:t>
                          </m:r>
                          <m:r>
                            <a:rPr lang="tr-TR" sz="2800" b="0" i="0" smtClean="0">
                              <a:solidFill>
                                <a:schemeClr val="tx1">
                                  <a:lumMod val="95000"/>
                                  <a:lumOff val="5000"/>
                                </a:schemeClr>
                              </a:solidFill>
                              <a:latin typeface="Cambria Math" panose="02040503050406030204" pitchFamily="18" charset="0"/>
                            </a:rPr>
                            <m:t>,</m:t>
                          </m:r>
                          <m:r>
                            <a:rPr lang="en-US" sz="2800">
                              <a:solidFill>
                                <a:schemeClr val="tx1">
                                  <a:lumMod val="95000"/>
                                  <a:lumOff val="5000"/>
                                </a:schemeClr>
                              </a:solidFill>
                              <a:latin typeface="Cambria Math" panose="02040503050406030204" pitchFamily="18" charset="0"/>
                            </a:rPr>
                            <m:t>80</m:t>
                          </m:r>
                          <m:r>
                            <a:rPr lang="en-US" sz="2800">
                              <a:solidFill>
                                <a:schemeClr val="tx1">
                                  <a:lumMod val="95000"/>
                                  <a:lumOff val="5000"/>
                                </a:schemeClr>
                              </a:solidFill>
                              <a:latin typeface="Cambria Math" panose="02040503050406030204" pitchFamily="18" charset="0"/>
                            </a:rPr>
                            <m:t> (</m:t>
                          </m:r>
                          <m:r>
                            <a:rPr lang="en-US" sz="2800">
                              <a:solidFill>
                                <a:schemeClr val="tx1">
                                  <a:lumMod val="95000"/>
                                  <a:lumOff val="5000"/>
                                </a:schemeClr>
                              </a:solidFill>
                              <a:latin typeface="Cambria Math" panose="02040503050406030204" pitchFamily="18" charset="0"/>
                            </a:rPr>
                            <m:t>992</m:t>
                          </m:r>
                          <m:r>
                            <a:rPr lang="en-US" sz="2800">
                              <a:solidFill>
                                <a:schemeClr val="tx1">
                                  <a:lumMod val="95000"/>
                                  <a:lumOff val="5000"/>
                                </a:schemeClr>
                              </a:solidFill>
                              <a:latin typeface="Cambria Math" panose="02040503050406030204" pitchFamily="18" charset="0"/>
                            </a:rPr>
                            <m:t>)</m:t>
                          </m:r>
                        </m:den>
                      </m:f>
                      <m:r>
                        <a:rPr lang="en-US" sz="2800">
                          <a:solidFill>
                            <a:schemeClr val="tx1">
                              <a:lumMod val="95000"/>
                              <a:lumOff val="5000"/>
                            </a:schemeClr>
                          </a:solidFill>
                          <a:latin typeface="Cambria Math" panose="02040503050406030204" pitchFamily="18" charset="0"/>
                        </a:rPr>
                        <m:t>=</m:t>
                      </m:r>
                      <m:f>
                        <m:fPr>
                          <m:ctrlPr>
                            <a:rPr lang="tr-TR" sz="2800" i="1">
                              <a:solidFill>
                                <a:schemeClr val="tx1">
                                  <a:lumMod val="95000"/>
                                  <a:lumOff val="5000"/>
                                </a:schemeClr>
                              </a:solidFill>
                              <a:latin typeface="Cambria Math" panose="02040503050406030204" pitchFamily="18" charset="0"/>
                            </a:rPr>
                          </m:ctrlPr>
                        </m:fPr>
                        <m:num>
                          <m:r>
                            <a:rPr lang="en-US" sz="2800">
                              <a:solidFill>
                                <a:schemeClr val="tx1">
                                  <a:lumMod val="95000"/>
                                  <a:lumOff val="5000"/>
                                </a:schemeClr>
                              </a:solidFill>
                              <a:latin typeface="Cambria Math" panose="02040503050406030204" pitchFamily="18" charset="0"/>
                            </a:rPr>
                            <m:t>642</m:t>
                          </m:r>
                          <m:r>
                            <a:rPr lang="tr-TR" sz="2800" b="0" i="0" smtClean="0">
                              <a:solidFill>
                                <a:schemeClr val="tx1">
                                  <a:lumMod val="95000"/>
                                  <a:lumOff val="5000"/>
                                </a:schemeClr>
                              </a:solidFill>
                              <a:latin typeface="Cambria Math" panose="02040503050406030204" pitchFamily="18" charset="0"/>
                            </a:rPr>
                            <m:t>,</m:t>
                          </m:r>
                          <m:r>
                            <a:rPr lang="en-US" sz="2800">
                              <a:solidFill>
                                <a:schemeClr val="tx1">
                                  <a:lumMod val="95000"/>
                                  <a:lumOff val="5000"/>
                                </a:schemeClr>
                              </a:solidFill>
                              <a:latin typeface="Cambria Math" panose="02040503050406030204" pitchFamily="18" charset="0"/>
                            </a:rPr>
                            <m:t>5</m:t>
                          </m:r>
                        </m:num>
                        <m:den>
                          <m:r>
                            <a:rPr lang="en-US" sz="2800">
                              <a:solidFill>
                                <a:schemeClr val="tx1">
                                  <a:lumMod val="95000"/>
                                  <a:lumOff val="5000"/>
                                </a:schemeClr>
                              </a:solidFill>
                              <a:latin typeface="Cambria Math" panose="02040503050406030204" pitchFamily="18" charset="0"/>
                            </a:rPr>
                            <m:t>793</m:t>
                          </m:r>
                          <m:r>
                            <a:rPr lang="tr-TR" sz="2800" b="0" i="0" smtClean="0">
                              <a:solidFill>
                                <a:schemeClr val="tx1">
                                  <a:lumMod val="95000"/>
                                  <a:lumOff val="5000"/>
                                </a:schemeClr>
                              </a:solidFill>
                              <a:latin typeface="Cambria Math" panose="02040503050406030204" pitchFamily="18" charset="0"/>
                            </a:rPr>
                            <m:t>,</m:t>
                          </m:r>
                          <m:r>
                            <a:rPr lang="en-US" sz="2800">
                              <a:solidFill>
                                <a:schemeClr val="tx1">
                                  <a:lumMod val="95000"/>
                                  <a:lumOff val="5000"/>
                                </a:schemeClr>
                              </a:solidFill>
                              <a:latin typeface="Cambria Math" panose="02040503050406030204" pitchFamily="18" charset="0"/>
                            </a:rPr>
                            <m:t>6</m:t>
                          </m:r>
                        </m:den>
                      </m:f>
                      <m:r>
                        <a:rPr lang="en-US" sz="2800">
                          <a:solidFill>
                            <a:schemeClr val="tx1">
                              <a:lumMod val="95000"/>
                              <a:lumOff val="5000"/>
                            </a:schemeClr>
                          </a:solidFill>
                          <a:latin typeface="Cambria Math" panose="02040503050406030204" pitchFamily="18" charset="0"/>
                        </a:rPr>
                        <m:t>=</m:t>
                      </m:r>
                      <m:r>
                        <a:rPr lang="en-US" sz="2800" smtClean="0">
                          <a:solidFill>
                            <a:srgbClr val="FF0000"/>
                          </a:solidFill>
                          <a:latin typeface="Cambria Math" panose="02040503050406030204" pitchFamily="18" charset="0"/>
                        </a:rPr>
                        <m:t>0</m:t>
                      </m:r>
                      <m:r>
                        <a:rPr lang="tr-TR" sz="2800" b="0" i="0" smtClean="0">
                          <a:solidFill>
                            <a:srgbClr val="FF0000"/>
                          </a:solidFill>
                          <a:latin typeface="Cambria Math" panose="02040503050406030204" pitchFamily="18" charset="0"/>
                        </a:rPr>
                        <m:t>,</m:t>
                      </m:r>
                      <m:r>
                        <a:rPr lang="en-US" sz="2800" smtClean="0">
                          <a:solidFill>
                            <a:srgbClr val="FF0000"/>
                          </a:solidFill>
                          <a:latin typeface="Cambria Math" panose="02040503050406030204" pitchFamily="18" charset="0"/>
                        </a:rPr>
                        <m:t>81</m:t>
                      </m:r>
                      <m:r>
                        <a:rPr lang="en-US" sz="2800" smtClean="0">
                          <a:solidFill>
                            <a:srgbClr val="FF0000"/>
                          </a:solidFill>
                          <a:latin typeface="Cambria Math" panose="02040503050406030204" pitchFamily="18" charset="0"/>
                        </a:rPr>
                        <m:t> </m:t>
                      </m:r>
                      <m:sSup>
                        <m:sSupPr>
                          <m:ctrlPr>
                            <a:rPr lang="tr-TR" sz="2800" i="1">
                              <a:solidFill>
                                <a:srgbClr val="FF0000"/>
                              </a:solidFill>
                              <a:latin typeface="Cambria Math" panose="02040503050406030204" pitchFamily="18" charset="0"/>
                            </a:rPr>
                          </m:ctrlPr>
                        </m:sSupPr>
                        <m:e>
                          <m:r>
                            <a:rPr lang="en-US" sz="2800" i="1">
                              <a:solidFill>
                                <a:srgbClr val="FF0000"/>
                              </a:solidFill>
                              <a:latin typeface="Cambria Math" panose="02040503050406030204" pitchFamily="18" charset="0"/>
                            </a:rPr>
                            <m:t>𝑚</m:t>
                          </m:r>
                        </m:e>
                        <m:sup>
                          <m:r>
                            <a:rPr lang="en-US" sz="2800">
                              <a:solidFill>
                                <a:srgbClr val="FF0000"/>
                              </a:solidFill>
                              <a:latin typeface="Cambria Math" panose="02040503050406030204" pitchFamily="18" charset="0"/>
                            </a:rPr>
                            <m:t>2</m:t>
                          </m:r>
                        </m:sup>
                      </m:sSup>
                    </m:oMath>
                  </m:oMathPara>
                </a14:m>
                <a:endParaRPr lang="tr-TR" sz="2800" dirty="0">
                  <a:solidFill>
                    <a:schemeClr val="tx1">
                      <a:lumMod val="95000"/>
                      <a:lumOff val="5000"/>
                    </a:schemeClr>
                  </a:solidFill>
                </a:endParaRPr>
              </a:p>
              <a:p>
                <a:pPr algn="l" rtl="0">
                  <a:spcBef>
                    <a:spcPts val="0"/>
                  </a:spcBef>
                  <a:spcAft>
                    <a:spcPts val="600"/>
                  </a:spcAft>
                </a:pPr>
                <a:endParaRPr lang="tr-TR" sz="2800" dirty="0">
                  <a:solidFill>
                    <a:schemeClr val="tx1">
                      <a:lumMod val="95000"/>
                      <a:lumOff val="5000"/>
                    </a:schemeClr>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1" y="1313645"/>
                <a:ext cx="10302024" cy="4863318"/>
              </a:xfrm>
              <a:blipFill>
                <a:blip r:embed="rId2"/>
                <a:stretch>
                  <a:fillRect l="-1243" b="-125"/>
                </a:stretch>
              </a:blipFill>
            </p:spPr>
            <p:txBody>
              <a:bodyPr/>
              <a:lstStyle/>
              <a:p>
                <a:r>
                  <a:rPr lang="tr-TR">
                    <a:noFill/>
                  </a:rPr>
                  <a:t> </a:t>
                </a:r>
              </a:p>
            </p:txBody>
          </p:sp>
        </mc:Fallback>
      </mc:AlternateContent>
    </p:spTree>
    <p:extLst>
      <p:ext uri="{BB962C8B-B14F-4D97-AF65-F5344CB8AC3E}">
        <p14:creationId xmlns:p14="http://schemas.microsoft.com/office/powerpoint/2010/main" val="17158930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err="1"/>
              <a:t>Flotasyon</a:t>
            </a:r>
            <a:r>
              <a:rPr lang="tr-TR" b="1" dirty="0"/>
              <a:t> (Yüzdürme)   </a:t>
            </a:r>
            <a:endParaRPr lang="tr-TR"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Bir sıvı içindeki </a:t>
            </a:r>
            <a:r>
              <a:rPr lang="tr-TR" sz="2800" dirty="0">
                <a:solidFill>
                  <a:srgbClr val="00B050"/>
                </a:solidFill>
              </a:rPr>
              <a:t>çok küçük parçacıkların </a:t>
            </a:r>
            <a:r>
              <a:rPr lang="tr-TR" sz="2800" dirty="0">
                <a:solidFill>
                  <a:schemeClr val="tx1">
                    <a:lumMod val="95000"/>
                    <a:lumOff val="5000"/>
                  </a:schemeClr>
                </a:solidFill>
              </a:rPr>
              <a:t>ayrılmasının güç olduğu bazı durumlarda, </a:t>
            </a:r>
            <a:r>
              <a:rPr lang="tr-TR" sz="2800" dirty="0">
                <a:solidFill>
                  <a:srgbClr val="0070C0"/>
                </a:solidFill>
              </a:rPr>
              <a:t>hava veya azot gazı </a:t>
            </a:r>
            <a:r>
              <a:rPr lang="tr-TR" sz="2800" dirty="0">
                <a:solidFill>
                  <a:schemeClr val="tx1">
                    <a:lumMod val="95000"/>
                    <a:lumOff val="5000"/>
                  </a:schemeClr>
                </a:solidFill>
              </a:rPr>
              <a:t>gibi bir gazdan yararlanılarak bu </a:t>
            </a:r>
            <a:r>
              <a:rPr lang="tr-TR" sz="2800" dirty="0">
                <a:solidFill>
                  <a:srgbClr val="FF0000"/>
                </a:solidFill>
              </a:rPr>
              <a:t>parçacıkların yüzdürülüp </a:t>
            </a:r>
            <a:r>
              <a:rPr lang="tr-TR" sz="2800" dirty="0">
                <a:solidFill>
                  <a:schemeClr val="tx1">
                    <a:lumMod val="95000"/>
                    <a:lumOff val="5000"/>
                  </a:schemeClr>
                </a:solidFill>
              </a:rPr>
              <a:t>tepede toplanması sağlanabilmektedir. </a:t>
            </a:r>
          </a:p>
          <a:p>
            <a:pPr marL="285750" indent="-285750" algn="l" rtl="0">
              <a:spcBef>
                <a:spcPts val="0"/>
              </a:spcBef>
              <a:spcAft>
                <a:spcPts val="600"/>
              </a:spcAft>
              <a:buFont typeface="Arial" panose="020B0604020202020204" pitchFamily="34" charset="0"/>
              <a:buChar char="•"/>
            </a:pPr>
            <a:r>
              <a:rPr lang="tr-TR" sz="2800" b="1" i="1" dirty="0" err="1">
                <a:solidFill>
                  <a:srgbClr val="C00000"/>
                </a:solidFill>
              </a:rPr>
              <a:t>Flotasyon</a:t>
            </a:r>
            <a:r>
              <a:rPr lang="tr-TR" sz="2800" dirty="0">
                <a:solidFill>
                  <a:schemeClr val="tx1">
                    <a:lumMod val="95000"/>
                    <a:lumOff val="5000"/>
                  </a:schemeClr>
                </a:solidFill>
              </a:rPr>
              <a:t> olarak adlandırılan bu tekniğin ilkesi; su ve gazın, </a:t>
            </a:r>
            <a:r>
              <a:rPr lang="tr-TR" sz="2800" dirty="0">
                <a:solidFill>
                  <a:srgbClr val="7030A0"/>
                </a:solidFill>
              </a:rPr>
              <a:t>parçacık yüzeyine yapışma </a:t>
            </a:r>
            <a:r>
              <a:rPr lang="tr-TR" sz="2800" dirty="0">
                <a:solidFill>
                  <a:schemeClr val="tx1">
                    <a:lumMod val="95000"/>
                    <a:lumOff val="5000"/>
                  </a:schemeClr>
                </a:solidFill>
              </a:rPr>
              <a:t>eğilimindeki farklılığa dayanmaktadır. </a:t>
            </a:r>
          </a:p>
        </p:txBody>
      </p:sp>
    </p:spTree>
    <p:extLst>
      <p:ext uri="{BB962C8B-B14F-4D97-AF65-F5344CB8AC3E}">
        <p14:creationId xmlns:p14="http://schemas.microsoft.com/office/powerpoint/2010/main" val="4267578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err="1"/>
              <a:t>Flotasyon</a:t>
            </a:r>
            <a:r>
              <a:rPr lang="tr-TR" b="1" dirty="0"/>
              <a:t> (Yüzdürme)   </a:t>
            </a:r>
            <a:endParaRPr lang="tr-TR"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Buna göre öncelikle parçacık yüzeyindeki su, yerini havaya bırakabilmelidir.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Bunun üzerine havanın neden olduğu </a:t>
            </a:r>
            <a:r>
              <a:rPr lang="tr-TR" sz="2800" dirty="0" err="1">
                <a:solidFill>
                  <a:schemeClr val="tx1">
                    <a:lumMod val="95000"/>
                    <a:lumOff val="5000"/>
                  </a:schemeClr>
                </a:solidFill>
              </a:rPr>
              <a:t>buoyancy</a:t>
            </a:r>
            <a:r>
              <a:rPr lang="tr-TR" sz="2800" dirty="0">
                <a:solidFill>
                  <a:schemeClr val="tx1">
                    <a:lumMod val="95000"/>
                    <a:lumOff val="5000"/>
                  </a:schemeClr>
                </a:solidFill>
              </a:rPr>
              <a:t> (</a:t>
            </a:r>
            <a:r>
              <a:rPr lang="tr-TR" sz="2800" dirty="0" err="1">
                <a:solidFill>
                  <a:srgbClr val="FF0000"/>
                </a:solidFill>
              </a:rPr>
              <a:t>buoyant</a:t>
            </a:r>
            <a:r>
              <a:rPr lang="tr-TR" sz="2800" dirty="0">
                <a:solidFill>
                  <a:srgbClr val="FF0000"/>
                </a:solidFill>
              </a:rPr>
              <a:t> kuvveti</a:t>
            </a:r>
            <a:r>
              <a:rPr lang="tr-TR" sz="2800" dirty="0">
                <a:solidFill>
                  <a:schemeClr val="tx1">
                    <a:lumMod val="95000"/>
                    <a:lumOff val="5000"/>
                  </a:schemeClr>
                </a:solidFill>
              </a:rPr>
              <a:t>) parçacık ve onu saran havayı, </a:t>
            </a:r>
            <a:r>
              <a:rPr lang="tr-TR" sz="2800" dirty="0">
                <a:solidFill>
                  <a:srgbClr val="00B050"/>
                </a:solidFill>
              </a:rPr>
              <a:t>sıvı içinde yukarıya </a:t>
            </a:r>
            <a:r>
              <a:rPr lang="tr-TR" sz="2800" dirty="0">
                <a:solidFill>
                  <a:schemeClr val="tx1">
                    <a:lumMod val="95000"/>
                    <a:lumOff val="5000"/>
                  </a:schemeClr>
                </a:solidFill>
              </a:rPr>
              <a:t>doğru taşımaya yeterli gelmektedir. </a:t>
            </a:r>
          </a:p>
        </p:txBody>
      </p:sp>
    </p:spTree>
    <p:extLst>
      <p:ext uri="{BB962C8B-B14F-4D97-AF65-F5344CB8AC3E}">
        <p14:creationId xmlns:p14="http://schemas.microsoft.com/office/powerpoint/2010/main" val="2654780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en-US" dirty="0" err="1">
                <a:solidFill>
                  <a:schemeClr val="accent5">
                    <a:lumMod val="20000"/>
                    <a:lumOff val="80000"/>
                  </a:schemeClr>
                </a:solidFill>
              </a:rPr>
              <a:t>Presleme</a:t>
            </a:r>
            <a:endParaRPr lang="ar-SY" dirty="0">
              <a:solidFill>
                <a:schemeClr val="accent5">
                  <a:lumMod val="20000"/>
                  <a:lumOff val="80000"/>
                </a:schemeClr>
              </a:solidFill>
            </a:endParaRPr>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chemeClr val="tx1"/>
                </a:solidFill>
              </a:rPr>
              <a:t>"</a:t>
            </a:r>
            <a:r>
              <a:rPr lang="tr-TR" sz="2800" dirty="0">
                <a:solidFill>
                  <a:srgbClr val="0070C0"/>
                </a:solidFill>
              </a:rPr>
              <a:t>Ekspresyon</a:t>
            </a:r>
            <a:r>
              <a:rPr lang="tr-TR" sz="2800" dirty="0">
                <a:solidFill>
                  <a:schemeClr val="tx1"/>
                </a:solidFill>
              </a:rPr>
              <a:t>" olarak da anılan bu işlemle, </a:t>
            </a:r>
            <a:r>
              <a:rPr lang="tr-TR" sz="2800" dirty="0">
                <a:solidFill>
                  <a:srgbClr val="00B050"/>
                </a:solidFill>
              </a:rPr>
              <a:t>basınç uygulanmak </a:t>
            </a:r>
            <a:r>
              <a:rPr lang="tr-TR" sz="2800" dirty="0">
                <a:solidFill>
                  <a:schemeClr val="tx1"/>
                </a:solidFill>
              </a:rPr>
              <a:t>suretiyle, </a:t>
            </a:r>
            <a:r>
              <a:rPr lang="tr-TR" sz="2800" dirty="0">
                <a:solidFill>
                  <a:srgbClr val="7030A0"/>
                </a:solidFill>
              </a:rPr>
              <a:t>katı bir materyalin </a:t>
            </a:r>
            <a:r>
              <a:rPr lang="tr-TR" sz="2800" dirty="0">
                <a:solidFill>
                  <a:schemeClr val="tx1"/>
                </a:solidFill>
              </a:rPr>
              <a:t>içerdiği </a:t>
            </a:r>
            <a:r>
              <a:rPr lang="tr-TR" sz="2800" dirty="0">
                <a:solidFill>
                  <a:srgbClr val="C00000"/>
                </a:solidFill>
              </a:rPr>
              <a:t>sıvı</a:t>
            </a:r>
            <a:r>
              <a:rPr lang="tr-TR" sz="2800" dirty="0">
                <a:solidFill>
                  <a:schemeClr val="tx1"/>
                </a:solidFill>
              </a:rPr>
              <a:t>, katı kısımlardan ayrılabilmektedir. </a:t>
            </a:r>
          </a:p>
          <a:p>
            <a:pPr marL="457200" indent="-457200" algn="l" rtl="0">
              <a:spcBef>
                <a:spcPts val="600"/>
              </a:spcBef>
              <a:spcAft>
                <a:spcPts val="0"/>
              </a:spcAft>
              <a:buFont typeface="Arial" panose="020B0604020202020204" pitchFamily="34" charset="0"/>
              <a:buChar char="•"/>
            </a:pPr>
            <a:endParaRPr lang="tr-TR" sz="2800" dirty="0">
              <a:solidFill>
                <a:schemeClr val="tx1"/>
              </a:solidFill>
            </a:endParaRPr>
          </a:p>
        </p:txBody>
      </p:sp>
    </p:spTree>
    <p:extLst>
      <p:ext uri="{BB962C8B-B14F-4D97-AF65-F5344CB8AC3E}">
        <p14:creationId xmlns:p14="http://schemas.microsoft.com/office/powerpoint/2010/main" val="42636799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err="1"/>
              <a:t>Flotasyon</a:t>
            </a:r>
            <a:r>
              <a:rPr lang="tr-TR" b="1" dirty="0"/>
              <a:t> (Yüzdürme)   </a:t>
            </a:r>
            <a:endParaRPr lang="tr-TR"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err="1">
                <a:solidFill>
                  <a:schemeClr val="tx1">
                    <a:lumMod val="95000"/>
                    <a:lumOff val="5000"/>
                  </a:schemeClr>
                </a:solidFill>
              </a:rPr>
              <a:t>Flotasyon</a:t>
            </a:r>
            <a:r>
              <a:rPr lang="tr-TR" sz="2800" dirty="0">
                <a:solidFill>
                  <a:schemeClr val="tx1">
                    <a:lumMod val="95000"/>
                    <a:lumOff val="5000"/>
                  </a:schemeClr>
                </a:solidFill>
              </a:rPr>
              <a:t>, </a:t>
            </a:r>
            <a:r>
              <a:rPr lang="tr-TR" sz="2800" dirty="0">
                <a:solidFill>
                  <a:srgbClr val="0070C0"/>
                </a:solidFill>
              </a:rPr>
              <a:t>havanın</a:t>
            </a:r>
            <a:r>
              <a:rPr lang="tr-TR" sz="2800" dirty="0">
                <a:solidFill>
                  <a:schemeClr val="tx1">
                    <a:lumMod val="95000"/>
                    <a:lumOff val="5000"/>
                  </a:schemeClr>
                </a:solidFill>
              </a:rPr>
              <a:t> </a:t>
            </a:r>
            <a:r>
              <a:rPr lang="tr-TR" sz="2800" dirty="0">
                <a:solidFill>
                  <a:srgbClr val="00B050"/>
                </a:solidFill>
              </a:rPr>
              <a:t>parçacık yüzeyine tutunabilmesine</a:t>
            </a:r>
            <a:r>
              <a:rPr lang="tr-TR" sz="2800" dirty="0">
                <a:solidFill>
                  <a:schemeClr val="tx1">
                    <a:lumMod val="95000"/>
                    <a:lumOff val="5000"/>
                  </a:schemeClr>
                </a:solidFill>
              </a:rPr>
              <a:t>, yani; parçacığın yüzey kuvvetinin etkinlik düzeyine bağlı olduğundan ve ortama eklenecek çok az miktardaki "</a:t>
            </a:r>
            <a:r>
              <a:rPr lang="tr-TR" sz="2800" dirty="0">
                <a:solidFill>
                  <a:srgbClr val="FF0000"/>
                </a:solidFill>
              </a:rPr>
              <a:t>yüzey aktif bileşiklerle</a:t>
            </a:r>
            <a:r>
              <a:rPr lang="tr-TR" sz="2800" dirty="0">
                <a:solidFill>
                  <a:schemeClr val="tx1">
                    <a:lumMod val="95000"/>
                    <a:lumOff val="5000"/>
                  </a:schemeClr>
                </a:solidFill>
              </a:rPr>
              <a:t>" yüzey kuvveti önemli düzeyde artırılabildiğinden, bu amaca uygun </a:t>
            </a:r>
            <a:r>
              <a:rPr lang="tr-TR" sz="2800" dirty="0" err="1">
                <a:solidFill>
                  <a:schemeClr val="tx1">
                    <a:lumMod val="95000"/>
                    <a:lumOff val="5000"/>
                  </a:schemeClr>
                </a:solidFill>
              </a:rPr>
              <a:t>additiflerden</a:t>
            </a:r>
            <a:r>
              <a:rPr lang="tr-TR" sz="2800" dirty="0">
                <a:solidFill>
                  <a:schemeClr val="tx1">
                    <a:lumMod val="95000"/>
                    <a:lumOff val="5000"/>
                  </a:schemeClr>
                </a:solidFill>
              </a:rPr>
              <a:t> yararlanılarak </a:t>
            </a:r>
            <a:r>
              <a:rPr lang="tr-TR" sz="2800" dirty="0" err="1">
                <a:solidFill>
                  <a:schemeClr val="tx1">
                    <a:lumMod val="95000"/>
                    <a:lumOff val="5000"/>
                  </a:schemeClr>
                </a:solidFill>
              </a:rPr>
              <a:t>flotasyon</a:t>
            </a:r>
            <a:r>
              <a:rPr lang="tr-TR" sz="2800" dirty="0">
                <a:solidFill>
                  <a:schemeClr val="tx1">
                    <a:lumMod val="95000"/>
                    <a:lumOff val="5000"/>
                  </a:schemeClr>
                </a:solidFill>
              </a:rPr>
              <a:t> olayı güçlendirilebilmektedir.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Bazı durumlarda </a:t>
            </a:r>
            <a:r>
              <a:rPr lang="tr-TR" sz="2800" dirty="0" err="1">
                <a:solidFill>
                  <a:schemeClr val="tx1">
                    <a:lumMod val="95000"/>
                    <a:lumOff val="5000"/>
                  </a:schemeClr>
                </a:solidFill>
              </a:rPr>
              <a:t>flotasyona</a:t>
            </a:r>
            <a:r>
              <a:rPr lang="tr-TR" sz="2800" dirty="0">
                <a:solidFill>
                  <a:schemeClr val="tx1">
                    <a:lumMod val="95000"/>
                    <a:lumOff val="5000"/>
                  </a:schemeClr>
                </a:solidFill>
              </a:rPr>
              <a:t> benzer bir olay ortaya çıkmaktadır.</a:t>
            </a:r>
          </a:p>
        </p:txBody>
      </p:sp>
    </p:spTree>
    <p:extLst>
      <p:ext uri="{BB962C8B-B14F-4D97-AF65-F5344CB8AC3E}">
        <p14:creationId xmlns:p14="http://schemas.microsoft.com/office/powerpoint/2010/main" val="28703086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err="1"/>
              <a:t>Flotasyon</a:t>
            </a:r>
            <a:r>
              <a:rPr lang="tr-TR" b="1" dirty="0"/>
              <a:t> (Yüzdürme)   </a:t>
            </a:r>
            <a:endParaRPr lang="tr-TR"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Örneğin, katı parçacıkları içeren bir sıvının bir </a:t>
            </a:r>
            <a:r>
              <a:rPr lang="tr-TR" sz="2800" dirty="0">
                <a:solidFill>
                  <a:srgbClr val="FF0000"/>
                </a:solidFill>
              </a:rPr>
              <a:t>karıştırıcı yardımıyla </a:t>
            </a:r>
            <a:r>
              <a:rPr lang="tr-TR" sz="2800" dirty="0">
                <a:solidFill>
                  <a:schemeClr val="tx1">
                    <a:lumMod val="95000"/>
                    <a:lumOff val="5000"/>
                  </a:schemeClr>
                </a:solidFill>
              </a:rPr>
              <a:t>kuvvetle karıştırılması sonucunda, hava kabarcıkları parçacıkları aşırı şekilde sarar ve böylece </a:t>
            </a:r>
            <a:r>
              <a:rPr lang="tr-TR" sz="2800" dirty="0">
                <a:solidFill>
                  <a:srgbClr val="0070C0"/>
                </a:solidFill>
              </a:rPr>
              <a:t>köpük oluşur</a:t>
            </a:r>
            <a:r>
              <a:rPr lang="tr-TR" sz="2800" dirty="0">
                <a:solidFill>
                  <a:schemeClr val="tx1">
                    <a:lumMod val="95000"/>
                    <a:lumOff val="5000"/>
                  </a:schemeClr>
                </a:solidFill>
              </a:rPr>
              <a:t>.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Eğer oluşan köpük taşırılarak bir toplama kanalı ile dışarıya alınırsa, </a:t>
            </a:r>
            <a:r>
              <a:rPr lang="tr-TR" sz="2800" dirty="0">
                <a:solidFill>
                  <a:srgbClr val="00B050"/>
                </a:solidFill>
              </a:rPr>
              <a:t>katı parçacıklar </a:t>
            </a:r>
            <a:r>
              <a:rPr lang="tr-TR" sz="2800" dirty="0">
                <a:solidFill>
                  <a:schemeClr val="tx1">
                    <a:lumMod val="95000"/>
                    <a:lumOff val="5000"/>
                  </a:schemeClr>
                </a:solidFill>
              </a:rPr>
              <a:t>sıvıdan ayrılmış olur. </a:t>
            </a:r>
          </a:p>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Örneğin su içindeki küçük yağ damlacıklarını ayırmada uygulanmaktadır. </a:t>
            </a:r>
          </a:p>
          <a:p>
            <a:pPr algn="l" rtl="0">
              <a:spcBef>
                <a:spcPts val="0"/>
              </a:spcBef>
              <a:spcAft>
                <a:spcPts val="600"/>
              </a:spcAft>
            </a:pPr>
            <a:endParaRPr lang="tr-TR" sz="2800" dirty="0">
              <a:solidFill>
                <a:schemeClr val="tx1">
                  <a:lumMod val="95000"/>
                  <a:lumOff val="5000"/>
                </a:schemeClr>
              </a:solidFill>
            </a:endParaRPr>
          </a:p>
          <a:p>
            <a:pPr algn="l" rtl="0">
              <a:spcBef>
                <a:spcPts val="0"/>
              </a:spcBef>
              <a:spcAft>
                <a:spcPts val="600"/>
              </a:spcAft>
            </a:pPr>
            <a:endParaRPr lang="tr-TR" sz="2800" dirty="0">
              <a:solidFill>
                <a:schemeClr val="tx1">
                  <a:lumMod val="95000"/>
                  <a:lumOff val="5000"/>
                </a:schemeClr>
              </a:solidFill>
            </a:endParaRPr>
          </a:p>
        </p:txBody>
      </p:sp>
    </p:spTree>
    <p:extLst>
      <p:ext uri="{BB962C8B-B14F-4D97-AF65-F5344CB8AC3E}">
        <p14:creationId xmlns:p14="http://schemas.microsoft.com/office/powerpoint/2010/main" val="31630115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err="1"/>
              <a:t>Flotasyon</a:t>
            </a:r>
            <a:r>
              <a:rPr lang="tr-TR" b="1" dirty="0"/>
              <a:t> (Yüzdürme)   </a:t>
            </a:r>
            <a:endParaRPr lang="tr-TR"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Bu amaçla havanın, basınç altında suda çözündürülmesi sağlandıktan sonra basıncın birden kaldırılarak </a:t>
            </a:r>
            <a:r>
              <a:rPr lang="tr-TR" sz="2800" dirty="0">
                <a:solidFill>
                  <a:srgbClr val="00B050"/>
                </a:solidFill>
              </a:rPr>
              <a:t>köpük oluşturulması</a:t>
            </a:r>
            <a:r>
              <a:rPr lang="tr-TR" sz="2800" dirty="0">
                <a:solidFill>
                  <a:schemeClr val="tx1">
                    <a:lumMod val="95000"/>
                    <a:lumOff val="5000"/>
                  </a:schemeClr>
                </a:solidFill>
              </a:rPr>
              <a:t> suretiyle yağ damlacıkları köpükle birlikte yüzeyde toplanmaktadır. </a:t>
            </a:r>
          </a:p>
        </p:txBody>
      </p:sp>
    </p:spTree>
    <p:extLst>
      <p:ext uri="{BB962C8B-B14F-4D97-AF65-F5344CB8AC3E}">
        <p14:creationId xmlns:p14="http://schemas.microsoft.com/office/powerpoint/2010/main" val="24666673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b="1" dirty="0" err="1"/>
              <a:t>Flotasyon</a:t>
            </a:r>
            <a:r>
              <a:rPr lang="tr-TR" b="1" dirty="0"/>
              <a:t> (Yüzdürme)   </a:t>
            </a:r>
            <a:endParaRPr lang="tr-TR" dirty="0"/>
          </a:p>
        </p:txBody>
      </p:sp>
      <p:sp>
        <p:nvSpPr>
          <p:cNvPr id="3" name="Content Placeholder 2"/>
          <p:cNvSpPr>
            <a:spLocks noGrp="1"/>
          </p:cNvSpPr>
          <p:nvPr>
            <p:ph idx="1"/>
          </p:nvPr>
        </p:nvSpPr>
        <p:spPr>
          <a:xfrm>
            <a:off x="838201" y="1313645"/>
            <a:ext cx="10302024" cy="4863318"/>
          </a:xfrm>
        </p:spPr>
        <p:txBody>
          <a:bodyPr>
            <a:noAutofit/>
          </a:bodyPr>
          <a:lstStyle/>
          <a:p>
            <a:pPr marL="285750" indent="-285750" algn="l" rtl="0">
              <a:spcBef>
                <a:spcPts val="0"/>
              </a:spcBef>
              <a:spcAft>
                <a:spcPts val="600"/>
              </a:spcAft>
              <a:buFont typeface="Arial" panose="020B0604020202020204" pitchFamily="34" charset="0"/>
              <a:buChar char="•"/>
            </a:pPr>
            <a:r>
              <a:rPr lang="tr-TR" sz="2800" dirty="0">
                <a:solidFill>
                  <a:schemeClr val="tx1">
                    <a:lumMod val="95000"/>
                    <a:lumOff val="5000"/>
                  </a:schemeClr>
                </a:solidFill>
              </a:rPr>
              <a:t>Diğer taraftan berrak meyve suyu üretiminde, durultma yardımcı maddelerinin eklenmesi sonucu oluşan flokların, tank tabanına oturmasını uzun süre beklemek yerine, meyve suyuna azot gazı enjekte edilerek flokların hızla yüzdürülerek tepeden alınabileceği </a:t>
            </a:r>
            <a:r>
              <a:rPr lang="tr-TR" sz="2800">
                <a:solidFill>
                  <a:schemeClr val="tx1">
                    <a:lumMod val="95000"/>
                    <a:lumOff val="5000"/>
                  </a:schemeClr>
                </a:solidFill>
              </a:rPr>
              <a:t>ileri sürülmektedir. </a:t>
            </a:r>
          </a:p>
          <a:p>
            <a:pPr marL="285750" indent="-285750" algn="l" rtl="0">
              <a:spcBef>
                <a:spcPts val="0"/>
              </a:spcBef>
              <a:spcAft>
                <a:spcPts val="600"/>
              </a:spcAft>
              <a:buFont typeface="Arial" panose="020B0604020202020204" pitchFamily="34" charset="0"/>
              <a:buChar char="•"/>
            </a:pPr>
            <a:r>
              <a:rPr lang="tr-TR" sz="2800">
                <a:solidFill>
                  <a:schemeClr val="tx1">
                    <a:lumMod val="95000"/>
                    <a:lumOff val="5000"/>
                  </a:schemeClr>
                </a:solidFill>
              </a:rPr>
              <a:t>Ancak </a:t>
            </a:r>
            <a:r>
              <a:rPr lang="tr-TR" sz="2800" dirty="0">
                <a:solidFill>
                  <a:schemeClr val="tx1">
                    <a:lumMod val="95000"/>
                    <a:lumOff val="5000"/>
                  </a:schemeClr>
                </a:solidFill>
              </a:rPr>
              <a:t>önerilen bu yöntem, uygulamada halen yaygın bir kabul görmemiştir. </a:t>
            </a:r>
          </a:p>
          <a:p>
            <a:pPr algn="l" rtl="0">
              <a:spcBef>
                <a:spcPts val="0"/>
              </a:spcBef>
              <a:spcAft>
                <a:spcPts val="600"/>
              </a:spcAft>
            </a:pPr>
            <a:endParaRPr lang="tr-TR" sz="2800" dirty="0">
              <a:solidFill>
                <a:schemeClr val="tx1">
                  <a:lumMod val="95000"/>
                  <a:lumOff val="5000"/>
                </a:schemeClr>
              </a:solidFill>
            </a:endParaRPr>
          </a:p>
        </p:txBody>
      </p:sp>
    </p:spTree>
    <p:extLst>
      <p:ext uri="{BB962C8B-B14F-4D97-AF65-F5344CB8AC3E}">
        <p14:creationId xmlns:p14="http://schemas.microsoft.com/office/powerpoint/2010/main" val="221015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434" y="-1"/>
            <a:ext cx="10749367" cy="1313645"/>
          </a:xfrm>
        </p:spPr>
        <p:txBody>
          <a:bodyPr/>
          <a:lstStyle/>
          <a:p>
            <a:pPr rtl="0"/>
            <a:r>
              <a:rPr lang="tr-TR" dirty="0"/>
              <a:t>Giriş</a:t>
            </a:r>
            <a:endParaRPr lang="ar-SY" dirty="0"/>
          </a:p>
        </p:txBody>
      </p:sp>
      <p:sp>
        <p:nvSpPr>
          <p:cNvPr id="3" name="Content Placeholder 2"/>
          <p:cNvSpPr>
            <a:spLocks noGrp="1"/>
          </p:cNvSpPr>
          <p:nvPr>
            <p:ph idx="1"/>
          </p:nvPr>
        </p:nvSpPr>
        <p:spPr>
          <a:xfrm>
            <a:off x="838201" y="1313645"/>
            <a:ext cx="10302024" cy="4863318"/>
          </a:xfrm>
        </p:spPr>
        <p:txBody>
          <a:bodyPr>
            <a:noAutofit/>
          </a:bodyPr>
          <a:lstStyle/>
          <a:p>
            <a:pPr marL="457200" indent="-457200" algn="l" rtl="0">
              <a:spcBef>
                <a:spcPts val="600"/>
              </a:spcBef>
              <a:spcAft>
                <a:spcPts val="0"/>
              </a:spcAft>
              <a:buFont typeface="Arial" panose="020B0604020202020204" pitchFamily="34" charset="0"/>
              <a:buChar char="•"/>
            </a:pPr>
            <a:r>
              <a:rPr lang="tr-TR" sz="2800" dirty="0">
                <a:solidFill>
                  <a:schemeClr val="tx1"/>
                </a:solidFill>
              </a:rPr>
              <a:t>Gerek </a:t>
            </a:r>
            <a:r>
              <a:rPr lang="tr-TR" sz="2800" dirty="0">
                <a:solidFill>
                  <a:srgbClr val="0070C0"/>
                </a:solidFill>
              </a:rPr>
              <a:t>sedimentasyon</a:t>
            </a:r>
            <a:r>
              <a:rPr lang="tr-TR" sz="2800" dirty="0">
                <a:solidFill>
                  <a:schemeClr val="tx1"/>
                </a:solidFill>
              </a:rPr>
              <a:t>, gerekse </a:t>
            </a:r>
            <a:r>
              <a:rPr lang="tr-TR" sz="2800" dirty="0">
                <a:solidFill>
                  <a:srgbClr val="00B050"/>
                </a:solidFill>
              </a:rPr>
              <a:t>santrifüjleme</a:t>
            </a:r>
            <a:r>
              <a:rPr lang="tr-TR" sz="2800" dirty="0">
                <a:solidFill>
                  <a:schemeClr val="tx1"/>
                </a:solidFill>
              </a:rPr>
              <a:t> ve hatta </a:t>
            </a:r>
            <a:r>
              <a:rPr lang="tr-TR" sz="2800" dirty="0">
                <a:solidFill>
                  <a:srgbClr val="FF0000"/>
                </a:solidFill>
              </a:rPr>
              <a:t>filtrasyon</a:t>
            </a:r>
            <a:r>
              <a:rPr lang="tr-TR" sz="2800" dirty="0">
                <a:solidFill>
                  <a:schemeClr val="tx1"/>
                </a:solidFill>
              </a:rPr>
              <a:t> işlemlerinde, çoğu kez </a:t>
            </a:r>
            <a:r>
              <a:rPr lang="tr-TR" sz="2800" dirty="0">
                <a:solidFill>
                  <a:srgbClr val="C00000"/>
                </a:solidFill>
              </a:rPr>
              <a:t>süspansiyon</a:t>
            </a:r>
            <a:r>
              <a:rPr lang="tr-TR" sz="2800" dirty="0">
                <a:solidFill>
                  <a:schemeClr val="tx1"/>
                </a:solidFill>
              </a:rPr>
              <a:t>, </a:t>
            </a:r>
            <a:r>
              <a:rPr lang="tr-TR" sz="2800" dirty="0">
                <a:solidFill>
                  <a:srgbClr val="7030A0"/>
                </a:solidFill>
              </a:rPr>
              <a:t>dispersiyon</a:t>
            </a:r>
            <a:r>
              <a:rPr lang="tr-TR" sz="2800" dirty="0">
                <a:solidFill>
                  <a:schemeClr val="tx1"/>
                </a:solidFill>
              </a:rPr>
              <a:t> ve </a:t>
            </a:r>
            <a:r>
              <a:rPr lang="tr-TR" sz="2800" dirty="0" err="1">
                <a:solidFill>
                  <a:srgbClr val="00B050"/>
                </a:solidFill>
              </a:rPr>
              <a:t>kolloidal</a:t>
            </a:r>
            <a:r>
              <a:rPr lang="tr-TR" sz="2800" dirty="0">
                <a:solidFill>
                  <a:schemeClr val="tx1"/>
                </a:solidFill>
              </a:rPr>
              <a:t> dispersiyon gibi çeşitli terimler söz konusu edilmektedir. </a:t>
            </a:r>
          </a:p>
          <a:p>
            <a:pPr marL="457200" indent="-457200" algn="l" rtl="0">
              <a:spcBef>
                <a:spcPts val="600"/>
              </a:spcBef>
              <a:spcAft>
                <a:spcPts val="0"/>
              </a:spcAft>
              <a:buFont typeface="Arial" panose="020B0604020202020204" pitchFamily="34" charset="0"/>
              <a:buChar char="•"/>
            </a:pPr>
            <a:r>
              <a:rPr lang="tr-TR" sz="2800" dirty="0">
                <a:solidFill>
                  <a:schemeClr val="tx1"/>
                </a:solidFill>
              </a:rPr>
              <a:t>Bu sistemlerin tümü, birisi "</a:t>
            </a:r>
            <a:r>
              <a:rPr lang="tr-TR" sz="2800" dirty="0">
                <a:solidFill>
                  <a:srgbClr val="0070C0"/>
                </a:solidFill>
              </a:rPr>
              <a:t>sürekli faz</a:t>
            </a:r>
            <a:r>
              <a:rPr lang="tr-TR" sz="2800" dirty="0">
                <a:solidFill>
                  <a:schemeClr val="tx1"/>
                </a:solidFill>
              </a:rPr>
              <a:t>" diğeri </a:t>
            </a:r>
            <a:r>
              <a:rPr lang="tr-TR" sz="2800" dirty="0">
                <a:solidFill>
                  <a:srgbClr val="00B050"/>
                </a:solidFill>
              </a:rPr>
              <a:t>kesikli faz </a:t>
            </a:r>
            <a:r>
              <a:rPr lang="tr-TR" sz="2800" dirty="0">
                <a:solidFill>
                  <a:schemeClr val="tx1"/>
                </a:solidFill>
              </a:rPr>
              <a:t>(veya dispersiyon olmuş faz) olmak üzere iki fazdan oluşmaktadır. </a:t>
            </a:r>
          </a:p>
        </p:txBody>
      </p:sp>
    </p:spTree>
    <p:extLst>
      <p:ext uri="{BB962C8B-B14F-4D97-AF65-F5344CB8AC3E}">
        <p14:creationId xmlns:p14="http://schemas.microsoft.com/office/powerpoint/2010/main" val="26086894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come to PowerPoint.potx" id="{43699C43-EC89-4A55-9A99-3FD944590577}" vid="{3C36ED3A-1C33-4ECB-8650-37D568EF45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3DEC53A-9DF1-4780-BE92-17E971B7A9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Welcome to PowerPoint</Template>
  <TotalTime>2202</TotalTime>
  <Words>3374</Words>
  <Application>Microsoft Office PowerPoint</Application>
  <PresentationFormat>Geniş ekran</PresentationFormat>
  <Paragraphs>296</Paragraphs>
  <Slides>83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83</vt:i4>
      </vt:variant>
    </vt:vector>
  </HeadingPairs>
  <TitlesOfParts>
    <vt:vector size="89" baseType="lpstr">
      <vt:lpstr>Arial</vt:lpstr>
      <vt:lpstr>Calibri</vt:lpstr>
      <vt:lpstr>Cambria Math</vt:lpstr>
      <vt:lpstr>Segoe UI</vt:lpstr>
      <vt:lpstr>Segoe UI Light</vt:lpstr>
      <vt:lpstr>WelcomeDoc</vt:lpstr>
      <vt:lpstr>Temel İşlemler I  2018-2019 Sedimentasyon</vt:lpstr>
      <vt:lpstr>Giriş</vt:lpstr>
      <vt:lpstr>Sedimentasyon</vt:lpstr>
      <vt:lpstr>Sedimentasyon</vt:lpstr>
      <vt:lpstr>Santrifüjleme</vt:lpstr>
      <vt:lpstr>Filtrasyon</vt:lpstr>
      <vt:lpstr>Eleme</vt:lpstr>
      <vt:lpstr>Presleme</vt:lpstr>
      <vt:lpstr>Giriş</vt:lpstr>
      <vt:lpstr>Giriş</vt:lpstr>
      <vt:lpstr>Giriş</vt:lpstr>
      <vt:lpstr>Giriş</vt:lpstr>
      <vt:lpstr>Giriş</vt:lpstr>
      <vt:lpstr>Giriş</vt:lpstr>
      <vt:lpstr>Giriş</vt:lpstr>
      <vt:lpstr>Giriş</vt:lpstr>
      <vt:lpstr>Giriş</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SEDİMENTASYON </vt:lpstr>
      <vt:lpstr>Örnek</vt:lpstr>
      <vt:lpstr>Çözüm</vt:lpstr>
      <vt:lpstr>Çözüm</vt:lpstr>
      <vt:lpstr>Örnek</vt:lpstr>
      <vt:lpstr>Çözüm</vt:lpstr>
      <vt:lpstr>Çözüm</vt:lpstr>
      <vt:lpstr>Çözüm</vt:lpstr>
      <vt:lpstr>Çözüm</vt:lpstr>
      <vt:lpstr>Çökelme Hızının Deneysel Olarak Saptanması</vt:lpstr>
      <vt:lpstr>Çökelme Hızının Deneysel Olarak Saptanması</vt:lpstr>
      <vt:lpstr>Çökelme Hızının Deneysel Olarak Saptanması</vt:lpstr>
      <vt:lpstr>Çökelme Hızının Deneysel Olarak Saptanması</vt:lpstr>
      <vt:lpstr>Çökelme Hızının Deneysel Olarak Saptanması</vt:lpstr>
      <vt:lpstr>Çökelme Hızının Deneysel Olarak Saptanması</vt:lpstr>
      <vt:lpstr>Çökelme Hızının Deneysel Olarak Saptanması</vt:lpstr>
      <vt:lpstr>Çökelme Hızının Deneysel Olarak Saptanması</vt:lpstr>
      <vt:lpstr>Çökelme Hızının Deneysel Olarak Saptanması</vt:lpstr>
      <vt:lpstr>Çökelme Hızının Deneysel Olarak Saptanması</vt:lpstr>
      <vt:lpstr>Çökelme Hızının Deneysel Olarak Saptanması</vt:lpstr>
      <vt:lpstr>Sedimentasyon Cihazları </vt:lpstr>
      <vt:lpstr>Sedimentasyon Cihazları </vt:lpstr>
      <vt:lpstr>Sedimentasyon Cihazları </vt:lpstr>
      <vt:lpstr>Sedimentasyon Cihazları </vt:lpstr>
      <vt:lpstr>Sedimentasyon Cihazları </vt:lpstr>
      <vt:lpstr>Sedimentasyon Cihazları </vt:lpstr>
      <vt:lpstr>Sedimentasyon Cihazları </vt:lpstr>
      <vt:lpstr>Sedimentasyon Cihazları </vt:lpstr>
      <vt:lpstr>Sedimentasyon Cihazları </vt:lpstr>
      <vt:lpstr>Sedimentasyon Cihazları </vt:lpstr>
      <vt:lpstr>Sedimentasyon Cihazları </vt:lpstr>
      <vt:lpstr>Sedimentasyon Cihazları </vt:lpstr>
      <vt:lpstr>Sedimentasyon Cihazları </vt:lpstr>
      <vt:lpstr>Örnek </vt:lpstr>
      <vt:lpstr>Örnek </vt:lpstr>
      <vt:lpstr>Örnek </vt:lpstr>
      <vt:lpstr>Örnek </vt:lpstr>
      <vt:lpstr>Çözüm  </vt:lpstr>
      <vt:lpstr>Çözüm  </vt:lpstr>
      <vt:lpstr>Flotasyon (Yüzdürme)   </vt:lpstr>
      <vt:lpstr>Flotasyon (Yüzdürme)   </vt:lpstr>
      <vt:lpstr>Flotasyon (Yüzdürme)   </vt:lpstr>
      <vt:lpstr>Flotasyon (Yüzdürme)   </vt:lpstr>
      <vt:lpstr>Flotasyon (Yüzdürme)   </vt:lpstr>
      <vt:lpstr>Flotasyon (Yüzdürme)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PowerPoint</dc:title>
  <dc:creator>farhan alfin</dc:creator>
  <cp:keywords/>
  <cp:lastModifiedBy>Farhan Alfin</cp:lastModifiedBy>
  <cp:revision>428</cp:revision>
  <dcterms:created xsi:type="dcterms:W3CDTF">2015-08-29T01:16:41Z</dcterms:created>
  <dcterms:modified xsi:type="dcterms:W3CDTF">2018-12-18T12:06:12Z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TC029239449991</vt:lpwstr>
  </property>
</Properties>
</file>