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00"/>
  </p:notesMasterIdLst>
  <p:sldIdLst>
    <p:sldId id="256" r:id="rId3"/>
    <p:sldId id="362" r:id="rId4"/>
    <p:sldId id="363" r:id="rId5"/>
    <p:sldId id="388" r:id="rId6"/>
    <p:sldId id="390" r:id="rId7"/>
    <p:sldId id="365" r:id="rId8"/>
    <p:sldId id="366" r:id="rId9"/>
    <p:sldId id="367" r:id="rId10"/>
    <p:sldId id="387" r:id="rId11"/>
    <p:sldId id="398" r:id="rId12"/>
    <p:sldId id="400" r:id="rId13"/>
    <p:sldId id="399" r:id="rId14"/>
    <p:sldId id="401" r:id="rId15"/>
    <p:sldId id="402" r:id="rId16"/>
    <p:sldId id="265" r:id="rId17"/>
    <p:sldId id="283" r:id="rId18"/>
    <p:sldId id="370" r:id="rId19"/>
    <p:sldId id="372" r:id="rId20"/>
    <p:sldId id="391" r:id="rId21"/>
    <p:sldId id="393" r:id="rId22"/>
    <p:sldId id="394" r:id="rId23"/>
    <p:sldId id="395" r:id="rId24"/>
    <p:sldId id="396" r:id="rId25"/>
    <p:sldId id="397" r:id="rId26"/>
    <p:sldId id="266" r:id="rId27"/>
    <p:sldId id="342" r:id="rId28"/>
    <p:sldId id="267" r:id="rId29"/>
    <p:sldId id="268" r:id="rId30"/>
    <p:sldId id="269" r:id="rId31"/>
    <p:sldId id="270" r:id="rId32"/>
    <p:sldId id="271" r:id="rId33"/>
    <p:sldId id="272" r:id="rId34"/>
    <p:sldId id="331" r:id="rId35"/>
    <p:sldId id="330" r:id="rId36"/>
    <p:sldId id="273" r:id="rId37"/>
    <p:sldId id="274" r:id="rId38"/>
    <p:sldId id="341" r:id="rId39"/>
    <p:sldId id="275" r:id="rId40"/>
    <p:sldId id="276" r:id="rId41"/>
    <p:sldId id="277" r:id="rId42"/>
    <p:sldId id="278" r:id="rId43"/>
    <p:sldId id="338" r:id="rId44"/>
    <p:sldId id="332" r:id="rId45"/>
    <p:sldId id="339" r:id="rId46"/>
    <p:sldId id="279" r:id="rId47"/>
    <p:sldId id="280" r:id="rId48"/>
    <p:sldId id="281" r:id="rId49"/>
    <p:sldId id="282" r:id="rId50"/>
    <p:sldId id="284" r:id="rId51"/>
    <p:sldId id="285" r:id="rId52"/>
    <p:sldId id="286" r:id="rId53"/>
    <p:sldId id="336" r:id="rId54"/>
    <p:sldId id="333" r:id="rId55"/>
    <p:sldId id="287" r:id="rId56"/>
    <p:sldId id="288" r:id="rId57"/>
    <p:sldId id="335" r:id="rId58"/>
    <p:sldId id="340" r:id="rId59"/>
    <p:sldId id="337" r:id="rId60"/>
    <p:sldId id="289" r:id="rId61"/>
    <p:sldId id="290" r:id="rId62"/>
    <p:sldId id="258" r:id="rId63"/>
    <p:sldId id="259" r:id="rId64"/>
    <p:sldId id="296" r:id="rId65"/>
    <p:sldId id="260" r:id="rId66"/>
    <p:sldId id="261" r:id="rId67"/>
    <p:sldId id="262" r:id="rId68"/>
    <p:sldId id="263" r:id="rId69"/>
    <p:sldId id="264" r:id="rId70"/>
    <p:sldId id="299" r:id="rId71"/>
    <p:sldId id="343" r:id="rId72"/>
    <p:sldId id="344" r:id="rId73"/>
    <p:sldId id="297" r:id="rId74"/>
    <p:sldId id="345" r:id="rId75"/>
    <p:sldId id="300" r:id="rId76"/>
    <p:sldId id="346" r:id="rId77"/>
    <p:sldId id="347" r:id="rId78"/>
    <p:sldId id="291" r:id="rId79"/>
    <p:sldId id="293" r:id="rId80"/>
    <p:sldId id="294" r:id="rId81"/>
    <p:sldId id="295" r:id="rId82"/>
    <p:sldId id="298" r:id="rId83"/>
    <p:sldId id="348" r:id="rId84"/>
    <p:sldId id="349" r:id="rId85"/>
    <p:sldId id="350" r:id="rId86"/>
    <p:sldId id="351" r:id="rId87"/>
    <p:sldId id="257" r:id="rId88"/>
    <p:sldId id="352" r:id="rId89"/>
    <p:sldId id="353" r:id="rId90"/>
    <p:sldId id="354" r:id="rId91"/>
    <p:sldId id="355" r:id="rId92"/>
    <p:sldId id="356" r:id="rId93"/>
    <p:sldId id="357" r:id="rId94"/>
    <p:sldId id="358" r:id="rId95"/>
    <p:sldId id="359" r:id="rId96"/>
    <p:sldId id="360" r:id="rId97"/>
    <p:sldId id="361" r:id="rId98"/>
    <p:sldId id="385" r:id="rId9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362"/>
            <p14:sldId id="363"/>
            <p14:sldId id="388"/>
            <p14:sldId id="390"/>
            <p14:sldId id="365"/>
            <p14:sldId id="366"/>
            <p14:sldId id="367"/>
            <p14:sldId id="387"/>
            <p14:sldId id="398"/>
            <p14:sldId id="400"/>
            <p14:sldId id="399"/>
            <p14:sldId id="401"/>
            <p14:sldId id="402"/>
            <p14:sldId id="265"/>
            <p14:sldId id="283"/>
            <p14:sldId id="370"/>
            <p14:sldId id="372"/>
            <p14:sldId id="391"/>
            <p14:sldId id="393"/>
            <p14:sldId id="394"/>
            <p14:sldId id="395"/>
            <p14:sldId id="396"/>
            <p14:sldId id="397"/>
            <p14:sldId id="266"/>
            <p14:sldId id="342"/>
            <p14:sldId id="267"/>
            <p14:sldId id="268"/>
            <p14:sldId id="269"/>
            <p14:sldId id="270"/>
            <p14:sldId id="271"/>
            <p14:sldId id="272"/>
            <p14:sldId id="331"/>
            <p14:sldId id="330"/>
            <p14:sldId id="273"/>
            <p14:sldId id="274"/>
            <p14:sldId id="341"/>
            <p14:sldId id="275"/>
            <p14:sldId id="276"/>
            <p14:sldId id="277"/>
            <p14:sldId id="278"/>
            <p14:sldId id="338"/>
            <p14:sldId id="332"/>
            <p14:sldId id="339"/>
            <p14:sldId id="279"/>
            <p14:sldId id="280"/>
            <p14:sldId id="281"/>
            <p14:sldId id="282"/>
            <p14:sldId id="284"/>
            <p14:sldId id="285"/>
            <p14:sldId id="286"/>
            <p14:sldId id="336"/>
            <p14:sldId id="333"/>
            <p14:sldId id="287"/>
            <p14:sldId id="288"/>
            <p14:sldId id="335"/>
            <p14:sldId id="340"/>
            <p14:sldId id="337"/>
            <p14:sldId id="289"/>
            <p14:sldId id="290"/>
            <p14:sldId id="258"/>
            <p14:sldId id="259"/>
            <p14:sldId id="296"/>
            <p14:sldId id="260"/>
            <p14:sldId id="261"/>
            <p14:sldId id="262"/>
            <p14:sldId id="263"/>
            <p14:sldId id="264"/>
            <p14:sldId id="299"/>
            <p14:sldId id="343"/>
            <p14:sldId id="344"/>
            <p14:sldId id="297"/>
            <p14:sldId id="345"/>
            <p14:sldId id="300"/>
            <p14:sldId id="346"/>
            <p14:sldId id="347"/>
            <p14:sldId id="291"/>
            <p14:sldId id="293"/>
            <p14:sldId id="294"/>
            <p14:sldId id="295"/>
            <p14:sldId id="298"/>
            <p14:sldId id="348"/>
            <p14:sldId id="349"/>
            <p14:sldId id="350"/>
            <p14:sldId id="351"/>
            <p14:sldId id="257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85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FF66"/>
    <a:srgbClr val="DD462F"/>
    <a:srgbClr val="D24726"/>
    <a:srgbClr val="99FFCC"/>
    <a:srgbClr val="D2B4A6"/>
    <a:srgbClr val="734F29"/>
    <a:srgbClr val="AEB785"/>
    <a:srgbClr val="EFD5A2"/>
    <a:srgbClr val="3B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 snapToGrid="0">
      <p:cViewPr>
        <p:scale>
          <a:sx n="66" d="100"/>
          <a:sy n="66" d="100"/>
        </p:scale>
        <p:origin x="81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presProps" Target="pres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homepages.lboro.ac.uk/~cgest/filter_design_softwar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://www.dekantor-separator.com/dekanto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/>
              <a:t>Temel İşlemler I		</a:t>
            </a:r>
            <a:r>
              <a:rPr lang="tr-TR" b="1" dirty="0">
                <a:solidFill>
                  <a:srgbClr val="00B0F0"/>
                </a:solidFill>
              </a:rPr>
              <a:t>2018-2019 Santrifüjleme + </a:t>
            </a:r>
            <a:r>
              <a:rPr lang="tr-TR" dirty="0">
                <a:solidFill>
                  <a:srgbClr val="FFFF00"/>
                </a:solidFill>
              </a:rPr>
              <a:t>Filtrasyon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/>
            <a:r>
              <a:rPr lang="tr-TR" sz="2000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/>
            <a:r>
              <a:rPr lang="tr-TR" sz="2000" dirty="0"/>
              <a:t>Gıda Mühendisliği Bölümü</a:t>
            </a:r>
          </a:p>
          <a:p>
            <a:pPr rtl="0"/>
            <a:r>
              <a:rPr lang="tr-TR" sz="20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A79EF6E-8873-45FD-A775-57332A390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321" y="4487722"/>
            <a:ext cx="6566935" cy="194481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E8CC9558-1607-4BA5-B368-5FA1E0186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9795" y="195475"/>
            <a:ext cx="3996307" cy="265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60363" indent="-360363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İkinci grupta yer alan ve fazla miktardaki sıvı içine dağılmış az miktardaki katı parçacıkların ayrılmasına elverişli olan santrifüjler ise "</a:t>
            </a:r>
            <a:r>
              <a:rPr lang="tr-TR" sz="2800" dirty="0">
                <a:solidFill>
                  <a:srgbClr val="0070C0"/>
                </a:solidFill>
              </a:rPr>
              <a:t>santrifüjsel </a:t>
            </a:r>
            <a:r>
              <a:rPr lang="tr-TR" sz="2800" dirty="0" err="1">
                <a:solidFill>
                  <a:srgbClr val="0070C0"/>
                </a:solidFill>
              </a:rPr>
              <a:t>berraklaştırıcılar</a:t>
            </a:r>
            <a:r>
              <a:rPr lang="tr-TR" sz="2800" dirty="0">
                <a:solidFill>
                  <a:schemeClr val="tx1"/>
                </a:solidFill>
              </a:rPr>
              <a:t>" veya "berraklaştırma santrifüjleri" olarak isimlendirilirler. </a:t>
            </a:r>
          </a:p>
        </p:txBody>
      </p:sp>
    </p:spTree>
    <p:extLst>
      <p:ext uri="{BB962C8B-B14F-4D97-AF65-F5344CB8AC3E}">
        <p14:creationId xmlns:p14="http://schemas.microsoft.com/office/powerpoint/2010/main" val="740676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60363" indent="-360363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Nihayet üçüncü gruptaki santrifüjler, az miktar sıvı içinde bulunan fazla miktardaki katı ögeleri ayırma yeteneğine sahiptirler ve bunlar "</a:t>
            </a:r>
            <a:r>
              <a:rPr lang="tr-TR" sz="2800" dirty="0">
                <a:solidFill>
                  <a:srgbClr val="009900"/>
                </a:solidFill>
              </a:rPr>
              <a:t>katı ayırıcı santrifüjler</a:t>
            </a:r>
            <a:r>
              <a:rPr lang="tr-TR" sz="2800" dirty="0">
                <a:solidFill>
                  <a:schemeClr val="tx1"/>
                </a:solidFill>
              </a:rPr>
              <a:t>" olarak 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274605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 lnSpcReduction="10000"/>
          </a:bodyPr>
          <a:lstStyle/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 basit santrifüj tipi, </a:t>
            </a:r>
            <a:r>
              <a:rPr lang="tr-TR" sz="2800" dirty="0">
                <a:solidFill>
                  <a:srgbClr val="FF0000"/>
                </a:solidFill>
              </a:rPr>
              <a:t>dikey bir eksen </a:t>
            </a:r>
            <a:r>
              <a:rPr lang="tr-TR" sz="2800" dirty="0">
                <a:solidFill>
                  <a:schemeClr val="tx1"/>
                </a:solidFill>
              </a:rPr>
              <a:t>etrafında </a:t>
            </a:r>
            <a:r>
              <a:rPr lang="tr-TR" sz="2800" dirty="0">
                <a:solidFill>
                  <a:srgbClr val="0070C0"/>
                </a:solidFill>
              </a:rPr>
              <a:t>yüksek hızla dönen silindirik</a:t>
            </a:r>
            <a:r>
              <a:rPr lang="tr-TR" sz="2800" dirty="0">
                <a:solidFill>
                  <a:schemeClr val="tx1"/>
                </a:solidFill>
              </a:rPr>
              <a:t> bir gövdeden ibarettir. </a:t>
            </a:r>
          </a:p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Birbirlerinden ayrılacak olan "</a:t>
            </a:r>
            <a:r>
              <a:rPr lang="tr-TR" sz="2800" dirty="0" err="1">
                <a:solidFill>
                  <a:schemeClr val="tx1"/>
                </a:solidFill>
              </a:rPr>
              <a:t>sıvı+sıvı</a:t>
            </a:r>
            <a:r>
              <a:rPr lang="tr-TR" sz="2800" dirty="0">
                <a:solidFill>
                  <a:schemeClr val="tx1"/>
                </a:solidFill>
              </a:rPr>
              <a:t>" karışımı veya "</a:t>
            </a:r>
            <a:r>
              <a:rPr lang="tr-TR" sz="2800" dirty="0" err="1">
                <a:solidFill>
                  <a:schemeClr val="tx1"/>
                </a:solidFill>
              </a:rPr>
              <a:t>sıvı+katı</a:t>
            </a:r>
            <a:r>
              <a:rPr lang="tr-TR" sz="2800" dirty="0">
                <a:solidFill>
                  <a:schemeClr val="tx1"/>
                </a:solidFill>
              </a:rPr>
              <a:t>" karışımı hızla dönen bu sisteme genellikle olduğu gibi </a:t>
            </a:r>
            <a:r>
              <a:rPr lang="tr-TR" sz="2800" dirty="0">
                <a:solidFill>
                  <a:srgbClr val="009900"/>
                </a:solidFill>
              </a:rPr>
              <a:t>alttan beslenir. </a:t>
            </a:r>
          </a:p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Santrifüjsel kuvvet etkisiyle hafif ve ağır ögeler birbirlerinden uzaklaşarak </a:t>
            </a:r>
            <a:r>
              <a:rPr lang="tr-TR" sz="2800" dirty="0">
                <a:solidFill>
                  <a:srgbClr val="7030A0"/>
                </a:solidFill>
              </a:rPr>
              <a:t>silindirik gövdenin iç yüzeyinde </a:t>
            </a:r>
            <a:r>
              <a:rPr lang="tr-TR" sz="2800" dirty="0">
                <a:solidFill>
                  <a:schemeClr val="tx1"/>
                </a:solidFill>
              </a:rPr>
              <a:t>üst üste iki katman halinde ayrılırlar. </a:t>
            </a:r>
          </a:p>
        </p:txBody>
      </p:sp>
    </p:spTree>
    <p:extLst>
      <p:ext uri="{BB962C8B-B14F-4D97-AF65-F5344CB8AC3E}">
        <p14:creationId xmlns:p14="http://schemas.microsoft.com/office/powerpoint/2010/main" val="164313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 lnSpcReduction="10000"/>
          </a:bodyPr>
          <a:lstStyle/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şekilde ayrılma olayının gerçekleşmesinde hiçbir sorunla karşılaşılmaz. </a:t>
            </a:r>
          </a:p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Ancak esas sorun, </a:t>
            </a:r>
            <a:r>
              <a:rPr lang="tr-TR" sz="2800" dirty="0">
                <a:solidFill>
                  <a:srgbClr val="009900"/>
                </a:solidFill>
              </a:rPr>
              <a:t>ayrılmış ögelerin </a:t>
            </a:r>
            <a:r>
              <a:rPr lang="tr-TR" sz="2800" dirty="0">
                <a:solidFill>
                  <a:srgbClr val="0070C0"/>
                </a:solidFill>
              </a:rPr>
              <a:t>sistem dışına</a:t>
            </a:r>
            <a:r>
              <a:rPr lang="tr-TR" sz="2800" dirty="0">
                <a:solidFill>
                  <a:schemeClr val="tx1"/>
                </a:solidFill>
              </a:rPr>
              <a:t> engelsiz ve sürekli bir şekilde </a:t>
            </a:r>
            <a:r>
              <a:rPr lang="tr-TR" sz="2800" dirty="0">
                <a:solidFill>
                  <a:srgbClr val="0070C0"/>
                </a:solidFill>
              </a:rPr>
              <a:t>alınmasında</a:t>
            </a:r>
            <a:r>
              <a:rPr lang="tr-TR" sz="2800" dirty="0">
                <a:solidFill>
                  <a:schemeClr val="tx1"/>
                </a:solidFill>
              </a:rPr>
              <a:t> ve işlemin kesiksiz olarak sürdürülmesindedir. </a:t>
            </a:r>
          </a:p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 sağlamak için, santrifüjde </a:t>
            </a:r>
            <a:r>
              <a:rPr lang="tr-TR" sz="2800" dirty="0">
                <a:solidFill>
                  <a:srgbClr val="0070C0"/>
                </a:solidFill>
              </a:rPr>
              <a:t>sıvı akışını bozmadan</a:t>
            </a:r>
            <a:r>
              <a:rPr lang="tr-TR" sz="2800" dirty="0">
                <a:solidFill>
                  <a:schemeClr val="tx1"/>
                </a:solidFill>
              </a:rPr>
              <a:t>, ayrılmış ögeleri oradan alıp, </a:t>
            </a:r>
            <a:r>
              <a:rPr lang="tr-TR" sz="2800" dirty="0">
                <a:solidFill>
                  <a:srgbClr val="009900"/>
                </a:solidFill>
              </a:rPr>
              <a:t>cihaz dışına çıkarmayı </a:t>
            </a:r>
            <a:r>
              <a:rPr lang="tr-TR" sz="2800" dirty="0">
                <a:solidFill>
                  <a:schemeClr val="tx1"/>
                </a:solidFill>
              </a:rPr>
              <a:t>sağlamaya yönelik </a:t>
            </a:r>
            <a:r>
              <a:rPr lang="tr-TR" sz="2800" dirty="0">
                <a:solidFill>
                  <a:srgbClr val="C00000"/>
                </a:solidFill>
              </a:rPr>
              <a:t>çeşitli düzenlemeler yapılmıştır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47223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Çeşitli santrifüjlerin birbirlerinden farkı da, gerçekte; bu düzenlemelerden kaynaklanmaktadır.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3C42195-6C07-4048-96FA-75A3F5ABF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836" y="2670629"/>
            <a:ext cx="4375149" cy="3618796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510A150-F552-41D1-8699-F79E59A9B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053" y="2670629"/>
            <a:ext cx="3430932" cy="380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5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br>
              <a:rPr lang="tr-TR" dirty="0"/>
            </a:b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194" y="124693"/>
            <a:ext cx="598784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3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824" y="681037"/>
            <a:ext cx="7592586" cy="569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14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br>
              <a:rPr lang="tr-TR" dirty="0"/>
            </a:b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692" y="300977"/>
            <a:ext cx="9420615" cy="625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Santrifüjlemede</a:t>
            </a:r>
            <a:r>
              <a:rPr lang="tr-TR" b="1" dirty="0"/>
              <a:t> Ayrılma Hızı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</p:spPr>
            <p:txBody>
              <a:bodyPr>
                <a:normAutofit/>
              </a:bodyPr>
              <a:lstStyle/>
              <a:p>
                <a:pPr marL="285750" indent="-28575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sz="2800" dirty="0">
                    <a:solidFill>
                      <a:schemeClr val="tx1"/>
                    </a:solidFill>
                  </a:rPr>
                  <a:t>Daha önce bir parçacık yer çekimi ivmesi altında ise 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sedimentasyon</a:t>
                </a:r>
                <a:r>
                  <a:rPr lang="tr-TR" sz="2800" dirty="0">
                    <a:solidFill>
                      <a:schemeClr val="tx1"/>
                    </a:solidFill>
                  </a:rPr>
                  <a:t> ayrılma hızı 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Stokes</a:t>
                </a:r>
                <a:r>
                  <a:rPr lang="tr-TR" sz="2800" dirty="0">
                    <a:solidFill>
                      <a:schemeClr val="tx1"/>
                    </a:solidFill>
                  </a:rPr>
                  <a:t> eşitliği ile verilir:</a:t>
                </a:r>
                <a:endParaRPr lang="tr-TR" sz="2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18  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sz="2800" dirty="0">
                    <a:solidFill>
                      <a:schemeClr val="tx1"/>
                    </a:solidFill>
                  </a:rPr>
                  <a:t>Eğer bu olay santrifüjde gerçekleşmekteyse yer çekimi ivmesi (g) yerine, santrifüjde gerçekleşen teğetsel ivmenin (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a</a:t>
                </a:r>
                <a:r>
                  <a:rPr lang="tr-TR" sz="2800" baseline="-25000" dirty="0" err="1">
                    <a:solidFill>
                      <a:schemeClr val="tx1"/>
                    </a:solidFill>
                  </a:rPr>
                  <a:t>e</a:t>
                </a:r>
                <a:r>
                  <a:rPr lang="tr-TR" sz="2800" dirty="0">
                    <a:solidFill>
                      <a:schemeClr val="tx1"/>
                    </a:solidFill>
                  </a:rPr>
                  <a:t>) aşağıdaki eşitlikle tanımlanan değeri yerleştirilerek</a:t>
                </a:r>
              </a:p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endParaRPr lang="tr-TR" sz="2800" dirty="0">
                  <a:solidFill>
                    <a:schemeClr val="tx1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  <a:blipFill>
                <a:blip r:embed="rId2"/>
                <a:stretch>
                  <a:fillRect l="-1066" r="-5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14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Santrifüjlemede</a:t>
            </a:r>
            <a:r>
              <a:rPr lang="tr-TR" b="1" dirty="0"/>
              <a:t> Ayrılma Hızı </a:t>
            </a:r>
            <a:endParaRPr lang="tr-T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</p:spPr>
            <p:txBody>
              <a:bodyPr>
                <a:normAutofit/>
              </a:bodyPr>
              <a:lstStyle/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𝑎</m:t>
                          </m:r>
                        </m:e>
                        <m:sub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𝑒</m:t>
                          </m:r>
                        </m:sub>
                      </m:sSub>
                      <m:r>
                        <a:rPr lang="tr-TR" sz="2800">
                          <a:solidFill>
                            <a:schemeClr val="tx1"/>
                          </a:solidFill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800">
                          <a:solidFill>
                            <a:schemeClr val="tx1"/>
                          </a:solidFill>
                        </a:rPr>
                        <m:t>r</m:t>
                      </m:r>
                      <m:r>
                        <a:rPr lang="tr-TR" sz="2800">
                          <a:solidFill>
                            <a:schemeClr val="tx1"/>
                          </a:solidFill>
                        </a:rPr>
                        <m:t> </m:t>
                      </m:r>
                      <m:sSup>
                        <m:sSupPr>
                          <m:ctrlPr>
                            <a:rPr lang="tr-TR" sz="2800">
                              <a:solidFill>
                                <a:schemeClr val="tx1"/>
                              </a:solidFill>
                            </a:rPr>
                          </m:ctrlPr>
                        </m:sSupPr>
                        <m:e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𝜔</m:t>
                          </m:r>
                        </m:e>
                        <m:sup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3000" dirty="0" err="1">
                    <a:solidFill>
                      <a:schemeClr val="tx1"/>
                    </a:solidFill>
                  </a:rPr>
                  <a:t>a</a:t>
                </a:r>
                <a:r>
                  <a:rPr lang="tr-TR" sz="3000" baseline="-25000" dirty="0" err="1">
                    <a:solidFill>
                      <a:schemeClr val="tx1"/>
                    </a:solidFill>
                  </a:rPr>
                  <a:t>e</a:t>
                </a:r>
                <a:r>
                  <a:rPr lang="tr-TR" sz="3000" dirty="0">
                    <a:solidFill>
                      <a:schemeClr val="tx1"/>
                    </a:solidFill>
                  </a:rPr>
                  <a:t> : ivme (teğetsel ivme), m/s</a:t>
                </a:r>
                <a:r>
                  <a:rPr lang="tr-TR" sz="3000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tr-TR" sz="3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3000" dirty="0">
                    <a:solidFill>
                      <a:schemeClr val="tx1"/>
                    </a:solidFill>
                  </a:rPr>
                  <a:t>r : Dairesel yörüngenin merkezi ile dönen cisim arasındaki </a:t>
                </a:r>
                <a:r>
                  <a:rPr lang="tr-TR" sz="3000" dirty="0" err="1">
                    <a:solidFill>
                      <a:schemeClr val="tx1"/>
                    </a:solidFill>
                  </a:rPr>
                  <a:t>radyal</a:t>
                </a:r>
                <a:r>
                  <a:rPr lang="tr-TR" sz="3000" dirty="0">
                    <a:solidFill>
                      <a:schemeClr val="tx1"/>
                    </a:solidFill>
                  </a:rPr>
                  <a:t> uzaklık, m 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3000" dirty="0">
                    <a:solidFill>
                      <a:schemeClr val="tx1"/>
                    </a:solidFill>
                  </a:rPr>
                  <a:t>ω : Açısal hız (</a:t>
                </a:r>
                <a:r>
                  <a:rPr lang="en-US" sz="3000" dirty="0">
                    <a:solidFill>
                      <a:schemeClr val="tx1"/>
                    </a:solidFill>
                  </a:rPr>
                  <a:t>angular velocity</a:t>
                </a:r>
                <a:r>
                  <a:rPr lang="tr-TR" sz="3000" dirty="0">
                    <a:solidFill>
                      <a:schemeClr val="tx1"/>
                    </a:solidFill>
                  </a:rPr>
                  <a:t>), </a:t>
                </a:r>
                <a:r>
                  <a:rPr lang="tr-TR" sz="3000" dirty="0" err="1">
                    <a:solidFill>
                      <a:schemeClr val="tx1"/>
                    </a:solidFill>
                  </a:rPr>
                  <a:t>rad</a:t>
                </a:r>
                <a:r>
                  <a:rPr lang="tr-TR" sz="3000" dirty="0">
                    <a:solidFill>
                      <a:schemeClr val="tx1"/>
                    </a:solidFill>
                  </a:rPr>
                  <a:t>/s 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sz="3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tr-TR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m:rPr>
                          <m:sty m:val="p"/>
                        </m:rPr>
                        <a:rPr lang="tr-TR" sz="3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tr-TR" sz="3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tr-TR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3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  <a:blipFill>
                <a:blip r:embed="rId2"/>
                <a:stretch>
                  <a:fillRect l="-14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912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Santrifüjleme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Santrifüjleme, yoğunlukları farklı </a:t>
            </a:r>
            <a:r>
              <a:rPr lang="tr-TR" sz="2800" dirty="0">
                <a:solidFill>
                  <a:srgbClr val="FF0000"/>
                </a:solidFill>
              </a:rPr>
              <a:t>sıvı-sıvı</a:t>
            </a:r>
            <a:r>
              <a:rPr lang="tr-TR" sz="2800" dirty="0">
                <a:solidFill>
                  <a:schemeClr val="tx1"/>
                </a:solidFill>
              </a:rPr>
              <a:t> veya </a:t>
            </a:r>
            <a:r>
              <a:rPr lang="tr-TR" sz="2800" dirty="0">
                <a:solidFill>
                  <a:srgbClr val="0070C0"/>
                </a:solidFill>
              </a:rPr>
              <a:t>katı-sıvı</a:t>
            </a:r>
            <a:r>
              <a:rPr lang="tr-TR" sz="2800" dirty="0">
                <a:solidFill>
                  <a:schemeClr val="tx1"/>
                </a:solidFill>
              </a:rPr>
              <a:t> madde karışımlarında maddelerin </a:t>
            </a:r>
            <a:r>
              <a:rPr lang="tr-TR" sz="2800" dirty="0">
                <a:solidFill>
                  <a:srgbClr val="FF0000"/>
                </a:solidFill>
              </a:rPr>
              <a:t>merkezkaç kuvvetinin etkisiyle </a:t>
            </a:r>
            <a:r>
              <a:rPr lang="tr-TR" sz="2800" dirty="0">
                <a:solidFill>
                  <a:schemeClr val="tx1"/>
                </a:solidFill>
              </a:rPr>
              <a:t>birbirlerinden ayrılmasıdır.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Yer çekimi kuvvetine dayalı ayırma (</a:t>
            </a:r>
            <a:r>
              <a:rPr lang="tr-TR" sz="2800" dirty="0" err="1">
                <a:solidFill>
                  <a:schemeClr val="tx1"/>
                </a:solidFill>
              </a:rPr>
              <a:t>sedimentasyon</a:t>
            </a:r>
            <a:r>
              <a:rPr lang="tr-TR" sz="2800" dirty="0">
                <a:solidFill>
                  <a:schemeClr val="tx1"/>
                </a:solidFill>
              </a:rPr>
              <a:t>: çökelme) olayı, akışkanın yoğunluğu ile akışkan içinde dağılmış parçacıkların </a:t>
            </a:r>
            <a:r>
              <a:rPr lang="tr-TR" sz="2800" dirty="0">
                <a:solidFill>
                  <a:srgbClr val="009900"/>
                </a:solidFill>
              </a:rPr>
              <a:t>yoğunlukları farkının </a:t>
            </a:r>
            <a:r>
              <a:rPr lang="tr-TR" sz="2800" dirty="0">
                <a:solidFill>
                  <a:srgbClr val="FF0000"/>
                </a:solidFill>
              </a:rPr>
              <a:t>düşük olması </a:t>
            </a:r>
            <a:r>
              <a:rPr lang="tr-TR" sz="2800" dirty="0">
                <a:solidFill>
                  <a:schemeClr val="tx1"/>
                </a:solidFill>
              </a:rPr>
              <a:t>durumunda çok uzun sürmektedir. </a:t>
            </a:r>
          </a:p>
        </p:txBody>
      </p:sp>
    </p:spTree>
    <p:extLst>
      <p:ext uri="{BB962C8B-B14F-4D97-AF65-F5344CB8AC3E}">
        <p14:creationId xmlns:p14="http://schemas.microsoft.com/office/powerpoint/2010/main" val="2602869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Santrifüjlemede</a:t>
            </a:r>
            <a:r>
              <a:rPr lang="tr-TR" b="1" dirty="0"/>
              <a:t> Ayrılma Hızı </a:t>
            </a:r>
            <a:endParaRPr lang="tr-T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</p:spPr>
            <p:txBody>
              <a:bodyPr>
                <a:normAutofit/>
              </a:bodyPr>
              <a:lstStyle/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sz="2800" dirty="0">
                    <a:solidFill>
                      <a:schemeClr val="tx1"/>
                    </a:solidFill>
                  </a:rPr>
                  <a:t>Açısal hız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smtClean="0">
                          <a:solidFill>
                            <a:schemeClr val="tx1"/>
                          </a:solidFill>
                        </a:rPr>
                        <m:t>ω</m:t>
                      </m:r>
                      <m:r>
                        <a:rPr lang="tr-TR" sz="2800" smtClean="0">
                          <a:solidFill>
                            <a:schemeClr val="tx1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1"/>
                              </a:solidFill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2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𝜋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𝑁</m:t>
                          </m:r>
                        </m:num>
                        <m:den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>
                    <a:solidFill>
                      <a:schemeClr val="tx1"/>
                    </a:solidFill>
                  </a:rPr>
                  <a:t>N : Dakikada devir sayısı, başka bir ifadeyle; dönüş sayısı/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dak</a:t>
                </a:r>
                <a:r>
                  <a:rPr lang="tr-TR" sz="2800" dirty="0">
                    <a:solidFill>
                      <a:schemeClr val="tx1"/>
                    </a:solidFill>
                  </a:rPr>
                  <a:t>. 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>
                    <a:solidFill>
                      <a:schemeClr val="tx1"/>
                    </a:solidFill>
                  </a:rPr>
                  <a:t>60 : Teğetsel hız biriminin saniyeye çevrilmesi için katsayı </a:t>
                </a:r>
              </a:p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𝑣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𝑡</m:t>
                          </m:r>
                        </m:sub>
                      </m:sSub>
                      <m:r>
                        <a:rPr lang="tr-TR" sz="2800">
                          <a:solidFill>
                            <a:schemeClr val="tx1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1"/>
                              </a:solidFill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18</m:t>
                          </m:r>
                          <m:r>
                            <a:rPr lang="tr-TR" sz="2800">
                              <a:solidFill>
                                <a:schemeClr val="tx1"/>
                              </a:solidFill>
                            </a:rPr>
                            <m:t>  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chemeClr val="tx1"/>
                          </a:solidFill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800" i="1">
                              <a:solidFill>
                                <a:schemeClr val="tx1"/>
                              </a:solidFill>
                            </a:rPr>
                          </m:ctrlPr>
                        </m:dPr>
                        <m:e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𝑟</m:t>
                          </m:r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2</m:t>
                                      </m:r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 </m:t>
                                      </m:r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𝜋</m:t>
                                      </m:r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 </m:t>
                                      </m:r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𝑁</m:t>
                                      </m:r>
                                    </m:num>
                                    <m:den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60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endParaRPr lang="tr-T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  <a:blipFill>
                <a:blip r:embed="rId2"/>
                <a:stretch>
                  <a:fillRect l="-12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004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Santrifüjlemede</a:t>
            </a:r>
            <a:r>
              <a:rPr lang="tr-TR" b="1" dirty="0"/>
              <a:t> Ayrılma Hızı </a:t>
            </a:r>
            <a:endParaRPr lang="tr-T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</p:spPr>
            <p:txBody>
              <a:bodyPr>
                <a:normAutofit/>
              </a:bodyPr>
              <a:lstStyle/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𝑣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𝑡</m:t>
                          </m:r>
                        </m:sub>
                      </m:sSub>
                      <m:r>
                        <a:rPr lang="tr-TR" sz="2800">
                          <a:solidFill>
                            <a:srgbClr val="FF0000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𝑟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>
                              <a:solidFill>
                                <a:srgbClr val="FF0000"/>
                              </a:solidFill>
                            </a:rPr>
                            <m:t>1640</m:t>
                          </m:r>
                          <m:r>
                            <a:rPr lang="tr-TR" sz="2800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tr-TR" sz="2800" i="1" dirty="0">
                  <a:solidFill>
                    <a:srgbClr val="FF0000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>
                  <a:solidFill>
                    <a:schemeClr val="tx1"/>
                  </a:solidFill>
                </a:endParaRPr>
              </a:p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tr-TR" sz="2800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tr-TR" sz="2800" baseline="-25000" dirty="0" err="1">
                    <a:solidFill>
                      <a:schemeClr val="tx1"/>
                    </a:solidFill>
                  </a:rPr>
                  <a:t>t</a:t>
                </a:r>
                <a:r>
                  <a:rPr lang="tr-TR" sz="2800" dirty="0">
                    <a:solidFill>
                      <a:schemeClr val="tx1"/>
                    </a:solidFill>
                  </a:rPr>
                  <a:t> : Parçacığın santrifüjde 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radyal</a:t>
                </a:r>
                <a:r>
                  <a:rPr lang="tr-TR" sz="2800" dirty="0">
                    <a:solidFill>
                      <a:schemeClr val="tx1"/>
                    </a:solidFill>
                  </a:rPr>
                  <a:t> ayrılma hızı, m/s </a:t>
                </a:r>
              </a:p>
              <a:p>
                <a:pPr marL="457200" indent="-457200" algn="l" rtl="0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endParaRPr lang="tr-T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  <a:blipFill>
                <a:blip r:embed="rId2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719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Örnek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Su içerisinde 4,8 x 10</a:t>
            </a:r>
            <a:r>
              <a:rPr lang="tr-TR" sz="2800" baseline="30000" dirty="0">
                <a:solidFill>
                  <a:schemeClr val="tx1"/>
                </a:solidFill>
              </a:rPr>
              <a:t>-5</a:t>
            </a:r>
            <a:r>
              <a:rPr lang="tr-TR" sz="2800" dirty="0">
                <a:solidFill>
                  <a:schemeClr val="tx1"/>
                </a:solidFill>
              </a:rPr>
              <a:t> m çapında kürecikler halinde dispersiyon yapmış yağ damlacıkları, bir santrifüjden yararlanılarak sudan ayrılacaktır. </a:t>
            </a:r>
          </a:p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Yağın yoğunluğu 902 kg/m</a:t>
            </a:r>
            <a:r>
              <a:rPr lang="tr-TR" sz="2800" baseline="30000" dirty="0">
                <a:solidFill>
                  <a:schemeClr val="tx1"/>
                </a:solidFill>
              </a:rPr>
              <a:t>3</a:t>
            </a:r>
            <a:r>
              <a:rPr lang="tr-TR" sz="2800" dirty="0">
                <a:solidFill>
                  <a:schemeClr val="tx1"/>
                </a:solidFill>
              </a:rPr>
              <a:t>, santrifüjde ayrılmanın gerçekleştiği etkin yarıçap r = 6,4 cm ve santrifüj dönüş sayısı N = 1500 </a:t>
            </a:r>
            <a:r>
              <a:rPr lang="tr-TR" sz="2800" dirty="0" err="1">
                <a:solidFill>
                  <a:schemeClr val="tx1"/>
                </a:solidFill>
              </a:rPr>
              <a:t>rpm'dir</a:t>
            </a:r>
            <a:r>
              <a:rPr lang="tr-TR" sz="2800" dirty="0">
                <a:solidFill>
                  <a:schemeClr val="tx1"/>
                </a:solidFill>
              </a:rPr>
              <a:t>. (</a:t>
            </a:r>
            <a:r>
              <a:rPr lang="en-US" sz="2800" dirty="0">
                <a:solidFill>
                  <a:schemeClr val="tx1"/>
                </a:solidFill>
              </a:rPr>
              <a:t>rpm: revolutions per minute</a:t>
            </a:r>
            <a:r>
              <a:rPr lang="tr-TR" sz="2800" dirty="0">
                <a:solidFill>
                  <a:schemeClr val="tx1"/>
                </a:solidFill>
              </a:rPr>
              <a:t> : dakikada dönüş sayısı). </a:t>
            </a:r>
          </a:p>
        </p:txBody>
      </p:sp>
    </p:spTree>
    <p:extLst>
      <p:ext uri="{BB962C8B-B14F-4D97-AF65-F5344CB8AC3E}">
        <p14:creationId xmlns:p14="http://schemas.microsoft.com/office/powerpoint/2010/main" val="2365497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Örnek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28575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Suyun yoğunluğu 1000 kg/m</a:t>
            </a:r>
            <a:r>
              <a:rPr lang="tr-TR" sz="2800" baseline="30000" dirty="0">
                <a:solidFill>
                  <a:schemeClr val="tx1"/>
                </a:solidFill>
              </a:rPr>
              <a:t>3</a:t>
            </a:r>
            <a:r>
              <a:rPr lang="tr-TR" sz="2800" dirty="0">
                <a:solidFill>
                  <a:schemeClr val="tx1"/>
                </a:solidFill>
              </a:rPr>
              <a:t>, viskozitesi μ = 0,7 x 10</a:t>
            </a:r>
            <a:r>
              <a:rPr lang="tr-TR" sz="2800" baseline="30000" dirty="0">
                <a:solidFill>
                  <a:schemeClr val="tx1"/>
                </a:solidFill>
              </a:rPr>
              <a:t>-3</a:t>
            </a:r>
            <a:r>
              <a:rPr lang="tr-TR" sz="2800" dirty="0">
                <a:solidFill>
                  <a:schemeClr val="tx1"/>
                </a:solidFill>
              </a:rPr>
              <a:t> N s/m</a:t>
            </a:r>
            <a:r>
              <a:rPr lang="tr-TR" sz="2800" baseline="30000" dirty="0">
                <a:solidFill>
                  <a:schemeClr val="tx1"/>
                </a:solidFill>
              </a:rPr>
              <a:t>2</a:t>
            </a:r>
            <a:r>
              <a:rPr lang="tr-TR" sz="2800" dirty="0">
                <a:solidFill>
                  <a:schemeClr val="tx1"/>
                </a:solidFill>
              </a:rPr>
              <a:t> alınmak suretiyle yağın sudan ayrılma hızını (</a:t>
            </a:r>
            <a:r>
              <a:rPr lang="tr-TR" sz="2800" dirty="0" err="1">
                <a:solidFill>
                  <a:schemeClr val="tx1"/>
                </a:solidFill>
              </a:rPr>
              <a:t>v</a:t>
            </a:r>
            <a:r>
              <a:rPr lang="tr-TR" sz="2800" baseline="-25000" dirty="0" err="1">
                <a:solidFill>
                  <a:schemeClr val="tx1"/>
                </a:solidFill>
              </a:rPr>
              <a:t>t</a:t>
            </a:r>
            <a:r>
              <a:rPr lang="tr-TR" sz="2800" dirty="0">
                <a:solidFill>
                  <a:schemeClr val="tx1"/>
                </a:solidFill>
              </a:rPr>
              <a:t>)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43627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Çözüm</a:t>
            </a:r>
            <a:endParaRPr lang="tr-T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</p:spPr>
            <p:txBody>
              <a:bodyPr>
                <a:normAutofit/>
              </a:bodyPr>
              <a:lstStyle/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1640  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i="1" dirty="0">
                  <a:solidFill>
                    <a:srgbClr val="FF0000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dirty="0">
                    <a:solidFill>
                      <a:schemeClr val="tx1"/>
                    </a:solidFill>
                  </a:rPr>
                  <a:t>d = 4,8 x 10</a:t>
                </a:r>
                <a:r>
                  <a:rPr lang="tr-TR" sz="2800" baseline="30000" dirty="0">
                    <a:solidFill>
                      <a:schemeClr val="tx1"/>
                    </a:solidFill>
                  </a:rPr>
                  <a:t>-5</a:t>
                </a:r>
                <a:r>
                  <a:rPr lang="tr-TR" sz="2800" dirty="0">
                    <a:solidFill>
                      <a:schemeClr val="tx1"/>
                    </a:solidFill>
                  </a:rPr>
                  <a:t> m 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2800" i="1" dirty="0">
                    <a:solidFill>
                      <a:schemeClr val="tx1"/>
                    </a:solidFill>
                  </a:rPr>
                  <a:t>ρ</a:t>
                </a:r>
                <a:r>
                  <a:rPr lang="tr-TR" sz="2800" baseline="-25000" dirty="0">
                    <a:solidFill>
                      <a:schemeClr val="tx1"/>
                    </a:solidFill>
                  </a:rPr>
                  <a:t>p</a:t>
                </a:r>
                <a:r>
                  <a:rPr lang="tr-TR" sz="2800" dirty="0">
                    <a:solidFill>
                      <a:schemeClr val="tx1"/>
                    </a:solidFill>
                  </a:rPr>
                  <a:t>= 902 kg/m</a:t>
                </a:r>
                <a:r>
                  <a:rPr lang="tr-TR" sz="2800" baseline="30000" dirty="0">
                    <a:solidFill>
                      <a:schemeClr val="tx1"/>
                    </a:solidFill>
                  </a:rPr>
                  <a:t>3			</a:t>
                </a:r>
                <a:r>
                  <a:rPr lang="el-GR" sz="2800" i="1" dirty="0">
                    <a:solidFill>
                      <a:schemeClr val="tx1"/>
                    </a:solidFill>
                  </a:rPr>
                  <a:t>ρ</a:t>
                </a:r>
                <a:r>
                  <a:rPr lang="tr-TR" sz="2800" i="1" baseline="-25000" dirty="0">
                    <a:solidFill>
                      <a:schemeClr val="tx1"/>
                    </a:solidFill>
                  </a:rPr>
                  <a:t>f</a:t>
                </a:r>
                <a:r>
                  <a:rPr lang="tr-TR" sz="2800" dirty="0">
                    <a:solidFill>
                      <a:schemeClr val="tx1"/>
                    </a:solidFill>
                  </a:rPr>
                  <a:t>= 1000 kg/m</a:t>
                </a:r>
                <a:r>
                  <a:rPr lang="tr-TR" sz="2800" baseline="30000" dirty="0">
                    <a:solidFill>
                      <a:schemeClr val="tx1"/>
                    </a:solidFill>
                  </a:rPr>
                  <a:t>3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tr-TR" sz="2800" i="1" dirty="0">
                    <a:solidFill>
                      <a:schemeClr val="tx1"/>
                    </a:solidFill>
                  </a:rPr>
                  <a:t>r</a:t>
                </a:r>
                <a:r>
                  <a:rPr lang="tr-TR" sz="2800" dirty="0">
                    <a:solidFill>
                      <a:schemeClr val="tx1"/>
                    </a:solidFill>
                  </a:rPr>
                  <a:t>= 6,4 cm =0,064 m	N= 1500 </a:t>
                </a:r>
                <a:r>
                  <a:rPr lang="tr-TR" sz="2800" dirty="0" err="1">
                    <a:solidFill>
                      <a:schemeClr val="tx1"/>
                    </a:solidFill>
                  </a:rPr>
                  <a:t>rpm</a:t>
                </a:r>
                <a:r>
                  <a:rPr lang="tr-TR" sz="2800" dirty="0">
                    <a:solidFill>
                      <a:schemeClr val="tx1"/>
                    </a:solidFill>
                  </a:rPr>
                  <a:t>	</a:t>
                </a:r>
                <a:r>
                  <a:rPr lang="tr-TR" sz="2800" i="1" dirty="0">
                    <a:solidFill>
                      <a:schemeClr val="tx1"/>
                    </a:solidFill>
                  </a:rPr>
                  <a:t>μ</a:t>
                </a:r>
                <a:r>
                  <a:rPr lang="tr-TR" sz="2800" dirty="0">
                    <a:solidFill>
                      <a:schemeClr val="tx1"/>
                    </a:solidFill>
                  </a:rPr>
                  <a:t> = 0,7 x 10</a:t>
                </a:r>
                <a:r>
                  <a:rPr lang="tr-TR" sz="2800" baseline="30000" dirty="0">
                    <a:solidFill>
                      <a:schemeClr val="tx1"/>
                    </a:solidFill>
                  </a:rPr>
                  <a:t>-3</a:t>
                </a:r>
                <a:r>
                  <a:rPr lang="tr-TR" sz="2800" dirty="0">
                    <a:solidFill>
                      <a:schemeClr val="tx1"/>
                    </a:solidFill>
                  </a:rPr>
                  <a:t> N s/m</a:t>
                </a:r>
                <a:r>
                  <a:rPr lang="tr-TR" sz="2800" baseline="30000" dirty="0">
                    <a:solidFill>
                      <a:schemeClr val="tx1"/>
                    </a:solidFill>
                  </a:rPr>
                  <a:t>2</a:t>
                </a: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solidFill>
                                <a:schemeClr val="tx1"/>
                              </a:solidFill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𝑣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𝑡</m:t>
                          </m:r>
                        </m:sub>
                      </m:sSub>
                      <m:r>
                        <a:rPr lang="tr-TR" sz="2800" i="1">
                          <a:solidFill>
                            <a:schemeClr val="tx1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chemeClr val="tx1"/>
                              </a:solidFill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i="1">
                                      <a:solidFill>
                                        <a:schemeClr val="tx1"/>
                                      </a:solidFill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4,8 ×10</m:t>
                                      </m:r>
                                    </m:e>
                                    <m:sup>
                                      <m:r>
                                        <a:rPr lang="tr-TR" sz="2800" i="1">
                                          <a:solidFill>
                                            <a:schemeClr val="tx1"/>
                                          </a:solidFill>
                                        </a:rPr>
                                        <m:t>−5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100−902</m:t>
                              </m:r>
                            </m:e>
                          </m:d>
                          <m:d>
                            <m:d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0,064</m:t>
                              </m:r>
                            </m:e>
                          </m:d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(1500)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1640 (</m:t>
                          </m:r>
                          <m:sSup>
                            <m:sSupPr>
                              <m:ctrlP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0,7 ×10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chemeClr val="tx1"/>
                                  </a:solidFill>
                                </a:rPr>
                                <m:t>−3</m:t>
                              </m:r>
                            </m:sup>
                          </m:sSup>
                          <m:r>
                            <a:rPr lang="tr-TR" sz="2800" i="1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den>
                      </m:f>
                      <m:r>
                        <a:rPr lang="tr-TR" sz="2800" i="0">
                          <a:solidFill>
                            <a:schemeClr val="tx1"/>
                          </a:solidFill>
                        </a:rPr>
                        <m:t>=</m:t>
                      </m:r>
                      <m:r>
                        <m:rPr>
                          <m:nor/>
                        </m:rPr>
                        <a:rPr lang="tr-TR" sz="2800">
                          <a:solidFill>
                            <a:schemeClr val="tx1"/>
                          </a:solidFill>
                        </a:rPr>
                        <m:t>0,0283 </m:t>
                      </m:r>
                      <m:r>
                        <m:rPr>
                          <m:nor/>
                        </m:rPr>
                        <a:rPr lang="tr-TR" sz="2800">
                          <a:solidFill>
                            <a:schemeClr val="tx1"/>
                          </a:solidFill>
                        </a:rPr>
                        <m:t>m</m:t>
                      </m:r>
                      <m:r>
                        <m:rPr>
                          <m:nor/>
                        </m:rPr>
                        <a:rPr lang="tr-TR" sz="2800" b="0" i="0" smtClean="0">
                          <a:solidFill>
                            <a:schemeClr val="tx1"/>
                          </a:solidFill>
                        </a:rPr>
                        <m:t>/</m:t>
                      </m:r>
                      <m:r>
                        <m:rPr>
                          <m:nor/>
                        </m:rPr>
                        <a:rPr lang="tr-TR" sz="2800" b="0" i="0" smtClean="0">
                          <a:solidFill>
                            <a:schemeClr val="tx1"/>
                          </a:solidFill>
                        </a:rPr>
                        <m:t>s</m:t>
                      </m:r>
                      <m:r>
                        <m:rPr>
                          <m:nor/>
                        </m:rPr>
                        <a:rPr lang="tr-TR" sz="2800" b="0" i="0" smtClean="0">
                          <a:solidFill>
                            <a:schemeClr val="tx1"/>
                          </a:solidFill>
                        </a:rPr>
                        <m:t> </m:t>
                      </m:r>
                    </m:oMath>
                  </m:oMathPara>
                </a14:m>
                <a:endParaRPr lang="tr-TR" sz="2800" dirty="0">
                  <a:solidFill>
                    <a:schemeClr val="tx1"/>
                  </a:solidFill>
                </a:endParaRPr>
              </a:p>
              <a:p>
                <a:pPr algn="l" rtl="0">
                  <a:spcBef>
                    <a:spcPts val="0"/>
                  </a:spcBef>
                  <a:spcAft>
                    <a:spcPts val="0"/>
                  </a:spcAft>
                </a:pPr>
                <a:endParaRPr lang="tr-T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326524"/>
                <a:ext cx="10302024" cy="5306096"/>
              </a:xfrm>
              <a:blipFill>
                <a:blip r:embed="rId2"/>
                <a:stretch>
                  <a:fillRect l="-12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371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altLang="ar-SY" sz="4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Filtrasyon</a:t>
            </a:r>
            <a:endParaRPr lang="en-US" sz="4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Karışımların (</a:t>
            </a:r>
            <a:r>
              <a:rPr lang="tr-TR" altLang="ar-SY" sz="2800" dirty="0">
                <a:solidFill>
                  <a:srgbClr val="D24726"/>
                </a:solidFill>
              </a:rPr>
              <a:t>akışkan</a:t>
            </a:r>
            <a:r>
              <a:rPr lang="tr-TR" altLang="ar-SY" sz="2800" dirty="0">
                <a:solidFill>
                  <a:schemeClr val="tx1"/>
                </a:solidFill>
              </a:rPr>
              <a:t>-</a:t>
            </a:r>
            <a:r>
              <a:rPr lang="tr-TR" altLang="ar-SY" sz="2800" dirty="0">
                <a:solidFill>
                  <a:srgbClr val="0070C0"/>
                </a:solidFill>
              </a:rPr>
              <a:t>katı</a:t>
            </a:r>
            <a:r>
              <a:rPr lang="tr-TR" altLang="ar-SY" sz="2800" dirty="0">
                <a:solidFill>
                  <a:schemeClr val="tx1"/>
                </a:solidFill>
              </a:rPr>
              <a:t> ya da </a:t>
            </a:r>
            <a:r>
              <a:rPr lang="tr-TR" altLang="ar-SY" sz="2800" dirty="0">
                <a:solidFill>
                  <a:srgbClr val="C00000"/>
                </a:solidFill>
              </a:rPr>
              <a:t>akışkan</a:t>
            </a:r>
            <a:r>
              <a:rPr lang="tr-TR" altLang="ar-SY" sz="2800" dirty="0">
                <a:solidFill>
                  <a:schemeClr val="tx1"/>
                </a:solidFill>
              </a:rPr>
              <a:t>-</a:t>
            </a:r>
            <a:r>
              <a:rPr lang="tr-TR" altLang="ar-SY" sz="2800" dirty="0">
                <a:solidFill>
                  <a:srgbClr val="00B050"/>
                </a:solidFill>
              </a:rPr>
              <a:t>yarı katı</a:t>
            </a:r>
            <a:r>
              <a:rPr lang="tr-TR" altLang="ar-SY" sz="2800" dirty="0">
                <a:solidFill>
                  <a:schemeClr val="tx1"/>
                </a:solidFill>
              </a:rPr>
              <a:t>) ayırıcı bir ortamdan (</a:t>
            </a:r>
            <a:r>
              <a:rPr lang="tr-TR" altLang="ar-SY" sz="2800" dirty="0">
                <a:solidFill>
                  <a:srgbClr val="0070C0"/>
                </a:solidFill>
              </a:rPr>
              <a:t>filtre</a:t>
            </a:r>
            <a:r>
              <a:rPr lang="tr-TR" altLang="ar-SY" sz="2800" dirty="0">
                <a:solidFill>
                  <a:schemeClr val="tx1"/>
                </a:solidFill>
              </a:rPr>
              <a:t>) geçirilerek yapılarındaki katı ya da yarı katı istenmeyen parçacıkların ayrılması (tutulması) işlemine “</a:t>
            </a:r>
            <a:r>
              <a:rPr lang="tr-TR" altLang="ar-SY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” denir. </a:t>
            </a:r>
          </a:p>
          <a:p>
            <a:pPr algn="l" rtl="0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1259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dirty="0"/>
              <a:t>Filtrasyon İşleminde Kullanılan Terimleri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25" y="2546369"/>
            <a:ext cx="10329800" cy="306561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599633" y="3268394"/>
            <a:ext cx="1485835" cy="590931"/>
          </a:xfrm>
          <a:prstGeom prst="rect">
            <a:avLst/>
          </a:prstGeom>
          <a:solidFill>
            <a:srgbClr val="FFDA7E"/>
          </a:solidFill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Filtre edilen Karışım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24944" y="3093175"/>
            <a:ext cx="1094509" cy="687881"/>
          </a:xfrm>
          <a:prstGeom prst="rect">
            <a:avLst/>
          </a:prstGeom>
          <a:solidFill>
            <a:srgbClr val="FFDA7E"/>
          </a:solidFill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Filtre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Elemanı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217364" y="3379193"/>
            <a:ext cx="813326" cy="369332"/>
          </a:xfrm>
          <a:prstGeom prst="rect">
            <a:avLst/>
          </a:prstGeom>
          <a:solidFill>
            <a:srgbClr val="FFDA7E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Kek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9242351" y="4783704"/>
            <a:ext cx="763351" cy="369332"/>
          </a:xfrm>
          <a:prstGeom prst="rect">
            <a:avLst/>
          </a:prstGeom>
          <a:solidFill>
            <a:srgbClr val="FFDA7E"/>
          </a:solidFill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Filtrat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5527529" y="4137373"/>
            <a:ext cx="1289338" cy="646331"/>
          </a:xfrm>
          <a:prstGeom prst="rect">
            <a:avLst/>
          </a:prstGeom>
          <a:solidFill>
            <a:srgbClr val="FFDA7E"/>
          </a:solidFill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Filtre Hunisi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30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dirty="0">
                <a:solidFill>
                  <a:schemeClr val="tx1"/>
                </a:solidFill>
              </a:rPr>
              <a:t>Filtrasyon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endüstrisinde uygulanan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işlemleri, basit </a:t>
            </a:r>
            <a:r>
              <a:rPr lang="tr-TR" sz="2800" dirty="0">
                <a:solidFill>
                  <a:srgbClr val="FF0000"/>
                </a:solidFill>
              </a:rPr>
              <a:t>süzme </a:t>
            </a:r>
            <a:r>
              <a:rPr lang="tr-TR" sz="2800" dirty="0">
                <a:solidFill>
                  <a:schemeClr val="tx1"/>
                </a:solidFill>
              </a:rPr>
              <a:t>işlemlerinden geliştirilmiş ayırma işlemlerine deyin çok farklı işlemlerdir. 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Fazlardan birisi </a:t>
            </a:r>
            <a:r>
              <a:rPr lang="tr-TR" sz="2800" dirty="0">
                <a:solidFill>
                  <a:srgbClr val="FF0000"/>
                </a:solidFill>
              </a:rPr>
              <a:t>sıvı ya da gaz</a:t>
            </a:r>
            <a:r>
              <a:rPr lang="tr-TR" sz="2800" dirty="0">
                <a:solidFill>
                  <a:schemeClr val="tx1"/>
                </a:solidFill>
              </a:rPr>
              <a:t>, diğeri </a:t>
            </a:r>
            <a:r>
              <a:rPr lang="tr-TR" sz="2800" dirty="0">
                <a:solidFill>
                  <a:srgbClr val="0070C0"/>
                </a:solidFill>
              </a:rPr>
              <a:t>katı ya da yarı katı</a:t>
            </a:r>
            <a:r>
              <a:rPr lang="tr-TR" sz="2800" dirty="0">
                <a:solidFill>
                  <a:schemeClr val="tx1"/>
                </a:solidFill>
              </a:rPr>
              <a:t>, parçacıklar </a:t>
            </a:r>
            <a:r>
              <a:rPr lang="tr-TR" sz="2800" dirty="0">
                <a:solidFill>
                  <a:srgbClr val="00B050"/>
                </a:solidFill>
              </a:rPr>
              <a:t>iri ya da çok küçük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sert ya da yumuşak</a:t>
            </a:r>
            <a:r>
              <a:rPr lang="tr-TR" sz="2800" dirty="0">
                <a:solidFill>
                  <a:schemeClr val="tx1"/>
                </a:solidFill>
              </a:rPr>
              <a:t>, birbirlerinden bireysel olarak </a:t>
            </a:r>
            <a:r>
              <a:rPr lang="tr-TR" sz="2800" dirty="0">
                <a:solidFill>
                  <a:srgbClr val="C00000"/>
                </a:solidFill>
              </a:rPr>
              <a:t>farklı ya da bir karışım oluşturan parçacıklar </a:t>
            </a:r>
            <a:r>
              <a:rPr lang="tr-TR" sz="2800" dirty="0">
                <a:solidFill>
                  <a:schemeClr val="tx1"/>
                </a:solidFill>
              </a:rPr>
              <a:t>halinde, karışım </a:t>
            </a:r>
            <a:r>
              <a:rPr lang="tr-TR" sz="2800" dirty="0">
                <a:solidFill>
                  <a:srgbClr val="FF0000"/>
                </a:solidFill>
              </a:rPr>
              <a:t>sıcak</a:t>
            </a:r>
            <a:r>
              <a:rPr lang="tr-TR" sz="2800" dirty="0">
                <a:solidFill>
                  <a:schemeClr val="tx1"/>
                </a:solidFill>
              </a:rPr>
              <a:t> ya da </a:t>
            </a:r>
            <a:r>
              <a:rPr lang="tr-TR" sz="2800" dirty="0">
                <a:solidFill>
                  <a:srgbClr val="0070C0"/>
                </a:solidFill>
              </a:rPr>
              <a:t>soğuk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işlemi ise </a:t>
            </a:r>
            <a:r>
              <a:rPr lang="tr-TR" sz="2800" dirty="0">
                <a:solidFill>
                  <a:srgbClr val="00B050"/>
                </a:solidFill>
              </a:rPr>
              <a:t>vakum</a:t>
            </a:r>
            <a:r>
              <a:rPr lang="tr-TR" sz="2800" dirty="0">
                <a:solidFill>
                  <a:schemeClr val="tx1"/>
                </a:solidFill>
              </a:rPr>
              <a:t> ya da </a:t>
            </a:r>
            <a:r>
              <a:rPr lang="tr-TR" sz="2800" dirty="0">
                <a:solidFill>
                  <a:srgbClr val="7030A0"/>
                </a:solidFill>
              </a:rPr>
              <a:t>basınç</a:t>
            </a:r>
            <a:r>
              <a:rPr lang="tr-TR" sz="2800" dirty="0">
                <a:solidFill>
                  <a:schemeClr val="tx1"/>
                </a:solidFill>
              </a:rPr>
              <a:t> altında yapılıyor olabilir.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97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dirty="0">
                <a:solidFill>
                  <a:schemeClr val="tx1"/>
                </a:solidFill>
              </a:rPr>
              <a:t>Filtrasyon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Filtrasyonda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rgbClr val="0070C0"/>
                </a:solidFill>
              </a:rPr>
              <a:t>filtratın</a:t>
            </a:r>
            <a:r>
              <a:rPr lang="tr-TR" sz="2800" dirty="0">
                <a:solidFill>
                  <a:schemeClr val="tx1"/>
                </a:solidFill>
              </a:rPr>
              <a:t> cinsine ve </a:t>
            </a:r>
            <a:r>
              <a:rPr lang="tr-TR" sz="2800" dirty="0" err="1">
                <a:solidFill>
                  <a:srgbClr val="009900"/>
                </a:solidFill>
              </a:rPr>
              <a:t>filtrasyon</a:t>
            </a:r>
            <a:r>
              <a:rPr lang="tr-TR" sz="2800" dirty="0">
                <a:solidFill>
                  <a:srgbClr val="009900"/>
                </a:solidFill>
              </a:rPr>
              <a:t> amacına </a:t>
            </a:r>
            <a:r>
              <a:rPr lang="tr-TR" sz="2800" dirty="0">
                <a:solidFill>
                  <a:schemeClr val="tx1"/>
                </a:solidFill>
              </a:rPr>
              <a:t>göre </a:t>
            </a:r>
            <a:r>
              <a:rPr lang="tr-TR" sz="2800" dirty="0">
                <a:solidFill>
                  <a:srgbClr val="FF0000"/>
                </a:solidFill>
              </a:rPr>
              <a:t>kısmen ya da tamamen</a:t>
            </a:r>
            <a:r>
              <a:rPr lang="tr-TR" sz="2800" dirty="0">
                <a:solidFill>
                  <a:schemeClr val="tx1"/>
                </a:solidFill>
              </a:rPr>
              <a:t> bir ayırım (</a:t>
            </a:r>
            <a:r>
              <a:rPr lang="tr-TR" sz="2800" dirty="0" err="1">
                <a:solidFill>
                  <a:schemeClr val="tx1"/>
                </a:solidFill>
              </a:rPr>
              <a:t>seperasyon</a:t>
            </a:r>
            <a:r>
              <a:rPr lang="tr-TR" sz="2800" dirty="0">
                <a:solidFill>
                  <a:schemeClr val="tx1"/>
                </a:solidFill>
              </a:rPr>
              <a:t>) yapılması istenebilir.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nedenle </a:t>
            </a:r>
            <a:r>
              <a:rPr lang="tr-TR" sz="2800" i="1" dirty="0">
                <a:solidFill>
                  <a:srgbClr val="FF0000"/>
                </a:solidFill>
              </a:rPr>
              <a:t>çok çeşitli filtrasyon işlemleri </a:t>
            </a:r>
            <a:r>
              <a:rPr lang="tr-TR" sz="2800" dirty="0">
                <a:solidFill>
                  <a:schemeClr val="tx1"/>
                </a:solidFill>
              </a:rPr>
              <a:t>uygulanabilir. </a:t>
            </a:r>
          </a:p>
        </p:txBody>
      </p:sp>
    </p:spTree>
    <p:extLst>
      <p:ext uri="{BB962C8B-B14F-4D97-AF65-F5344CB8AC3E}">
        <p14:creationId xmlns:p14="http://schemas.microsoft.com/office/powerpoint/2010/main" val="1706789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SIVI FİLTRELERİ KULLANIM ALANLARI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• Meyve suyu, gazoz ve diğer alkolsüz meşrubat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Şarap, rakı, bira ve diğer alkollü içecekler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Özel üretim sirke ve şalgam suları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Maden suyu, memba suyu ve işlenmiş sular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Gıda sektörleri için proses suları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Ters </a:t>
            </a:r>
            <a:r>
              <a:rPr lang="tr-TR" sz="2800" dirty="0" err="1">
                <a:solidFill>
                  <a:schemeClr val="tx1"/>
                </a:solidFill>
              </a:rPr>
              <a:t>ozmoz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chemeClr val="tx1"/>
                </a:solidFill>
              </a:rPr>
              <a:t>deiyonizasyon</a:t>
            </a:r>
            <a:r>
              <a:rPr lang="tr-TR" sz="2800" dirty="0">
                <a:solidFill>
                  <a:schemeClr val="tx1"/>
                </a:solidFill>
              </a:rPr>
              <a:t> sistemleri koruma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Özel üretim yemeklik sıvı yağlar</a:t>
            </a:r>
            <a:br>
              <a:rPr lang="tr-TR" sz="28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• Maya, nişasta, früktoz ve glikoz şurupları</a:t>
            </a:r>
          </a:p>
        </p:txBody>
      </p:sp>
    </p:spTree>
    <p:extLst>
      <p:ext uri="{BB962C8B-B14F-4D97-AF65-F5344CB8AC3E}">
        <p14:creationId xmlns:p14="http://schemas.microsoft.com/office/powerpoint/2010/main" val="4217232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Santrifüjleme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bazı durumlarda, örneğin </a:t>
            </a:r>
            <a:r>
              <a:rPr lang="tr-TR" sz="2800" dirty="0">
                <a:solidFill>
                  <a:srgbClr val="FF0000"/>
                </a:solidFill>
              </a:rPr>
              <a:t>emülsiyonda</a:t>
            </a:r>
            <a:r>
              <a:rPr lang="tr-TR" sz="2800" dirty="0">
                <a:solidFill>
                  <a:schemeClr val="tx1"/>
                </a:solidFill>
              </a:rPr>
              <a:t> olduğu gibi parçacıkları emülsiyon halinde tutan kuvvetin çok güçlü olması nedeniyle, </a:t>
            </a:r>
            <a:r>
              <a:rPr lang="tr-TR" sz="2800" dirty="0">
                <a:solidFill>
                  <a:srgbClr val="00B050"/>
                </a:solidFill>
              </a:rPr>
              <a:t>parçacıkların ayrılması çok yavaş </a:t>
            </a:r>
            <a:r>
              <a:rPr lang="tr-TR" sz="2800" dirty="0">
                <a:solidFill>
                  <a:schemeClr val="tx1"/>
                </a:solidFill>
              </a:rPr>
              <a:t>gerçekleşmekte veya </a:t>
            </a:r>
            <a:r>
              <a:rPr lang="tr-TR" sz="2800" dirty="0">
                <a:solidFill>
                  <a:srgbClr val="0070C0"/>
                </a:solidFill>
              </a:rPr>
              <a:t>yeterince gerçekleşmemektedir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 en somut örneği, </a:t>
            </a:r>
            <a:r>
              <a:rPr lang="tr-TR" sz="2800" dirty="0">
                <a:solidFill>
                  <a:srgbClr val="C00000"/>
                </a:solidFill>
              </a:rPr>
              <a:t>sütten krema ayrılmasında </a:t>
            </a:r>
            <a:r>
              <a:rPr lang="tr-TR" sz="2800" dirty="0">
                <a:solidFill>
                  <a:schemeClr val="tx1"/>
                </a:solidFill>
              </a:rPr>
              <a:t>görülmektedir.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196009A1-ABC6-4896-AEA9-7BB4EAA13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384" y="3429000"/>
            <a:ext cx="245745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74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Filtrasyon</a:t>
            </a:r>
            <a:r>
              <a:rPr lang="tr-TR" b="1" dirty="0">
                <a:solidFill>
                  <a:srgbClr val="FFFF00"/>
                </a:solidFill>
              </a:rPr>
              <a:t> Tipleri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endüstrisi işletmelerinde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amacı ile kullanılan makina, ekipman ve aparatlar genelde iki grupta toplanabilir. </a:t>
            </a:r>
          </a:p>
          <a:p>
            <a:pPr lvl="0" algn="l" rtl="0"/>
            <a:r>
              <a:rPr lang="tr-TR" sz="2800" dirty="0">
                <a:solidFill>
                  <a:schemeClr val="tx1"/>
                </a:solidFill>
              </a:rPr>
              <a:t>1- Basit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düzenleri</a:t>
            </a:r>
          </a:p>
          <a:p>
            <a:pPr algn="l" rtl="0"/>
            <a:r>
              <a:rPr lang="tr-TR" sz="2800" dirty="0">
                <a:solidFill>
                  <a:schemeClr val="tx1"/>
                </a:solidFill>
              </a:rPr>
              <a:t>2- Geliştirilmiş ayıma düzenleri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46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fontScale="92500"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Sıvı faz</a:t>
            </a:r>
            <a:r>
              <a:rPr lang="tr-TR" sz="2800" dirty="0">
                <a:solidFill>
                  <a:schemeClr val="tx1"/>
                </a:solidFill>
              </a:rPr>
              <a:t> içinde bulunan farklı fazdaki (özellikle </a:t>
            </a:r>
            <a:r>
              <a:rPr lang="tr-TR" sz="2800" dirty="0">
                <a:solidFill>
                  <a:srgbClr val="FF0000"/>
                </a:solidFill>
              </a:rPr>
              <a:t>katı ve yarı katı </a:t>
            </a:r>
            <a:r>
              <a:rPr lang="tr-TR" sz="2800" dirty="0">
                <a:solidFill>
                  <a:schemeClr val="tx1"/>
                </a:solidFill>
              </a:rPr>
              <a:t>fazdaki) maddeleri </a:t>
            </a:r>
            <a:r>
              <a:rPr lang="tr-TR" sz="2800" dirty="0">
                <a:solidFill>
                  <a:srgbClr val="7030A0"/>
                </a:solidFill>
              </a:rPr>
              <a:t>tutabilen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sıvı fazı </a:t>
            </a:r>
            <a:r>
              <a:rPr lang="tr-TR" sz="2800" dirty="0">
                <a:solidFill>
                  <a:schemeClr val="tx1"/>
                </a:solidFill>
              </a:rPr>
              <a:t>(ana fazı) geçiren delikli ya da </a:t>
            </a:r>
            <a:r>
              <a:rPr lang="tr-TR" sz="2800" dirty="0">
                <a:solidFill>
                  <a:srgbClr val="00B050"/>
                </a:solidFill>
              </a:rPr>
              <a:t>geçirgen malzemeden </a:t>
            </a:r>
            <a:r>
              <a:rPr lang="tr-TR" sz="2800" dirty="0">
                <a:solidFill>
                  <a:schemeClr val="tx1"/>
                </a:solidFill>
              </a:rPr>
              <a:t>yapılmış düzenlerdir.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Sıvı katı ve yarı katı faz karışımında kullanılan basit </a:t>
            </a:r>
            <a:r>
              <a:rPr lang="tr-TR" sz="2800" dirty="0" err="1">
                <a:solidFill>
                  <a:srgbClr val="0070C0"/>
                </a:solidFill>
              </a:rPr>
              <a:t>filtrasyon</a:t>
            </a:r>
            <a:r>
              <a:rPr lang="tr-TR" sz="2800" dirty="0">
                <a:solidFill>
                  <a:srgbClr val="0070C0"/>
                </a:solidFill>
              </a:rPr>
              <a:t> düzenleri çok çeşitlidir.  </a:t>
            </a:r>
            <a:r>
              <a:rPr lang="tr-TR" sz="2800" dirty="0">
                <a:solidFill>
                  <a:schemeClr val="tx1"/>
                </a:solidFill>
              </a:rPr>
              <a:t>Gösterdikleri </a:t>
            </a:r>
            <a:r>
              <a:rPr lang="tr-TR" sz="2800" dirty="0">
                <a:solidFill>
                  <a:srgbClr val="FF0000"/>
                </a:solidFill>
              </a:rPr>
              <a:t>işlevler açısından üç gruba </a:t>
            </a:r>
            <a:r>
              <a:rPr lang="tr-TR" sz="2800" dirty="0">
                <a:solidFill>
                  <a:schemeClr val="tx1"/>
                </a:solidFill>
              </a:rPr>
              <a:t>ayrılabilirler. 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600" dirty="0">
                <a:solidFill>
                  <a:schemeClr val="tx1"/>
                </a:solidFill>
              </a:rPr>
              <a:t>Süzgeçler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600" dirty="0">
                <a:solidFill>
                  <a:schemeClr val="tx1"/>
                </a:solidFill>
              </a:rPr>
              <a:t>Filtre tablaları </a:t>
            </a:r>
          </a:p>
          <a:p>
            <a:pPr marL="1143000" lvl="1" indent="-457200" algn="l" rtl="0">
              <a:spcBef>
                <a:spcPts val="600"/>
              </a:spcBef>
              <a:spcAft>
                <a:spcPts val="0"/>
              </a:spcAft>
            </a:pPr>
            <a:r>
              <a:rPr lang="tr-TR" sz="2600" dirty="0">
                <a:solidFill>
                  <a:schemeClr val="tx1"/>
                </a:solidFill>
              </a:rPr>
              <a:t>Kalınlaştırıcı filtreler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63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b="1" dirty="0">
                <a:solidFill>
                  <a:srgbClr val="FFFF00"/>
                </a:solidFill>
              </a:rPr>
              <a:t>Süzgeçler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rgbClr val="FF0000"/>
                </a:solidFill>
              </a:rPr>
              <a:t>Süzgeçler</a:t>
            </a:r>
            <a:r>
              <a:rPr lang="tr-TR" sz="2800" b="1" dirty="0">
                <a:solidFill>
                  <a:srgbClr val="FFFF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Genellikle </a:t>
            </a:r>
            <a:r>
              <a:rPr lang="tr-TR" sz="2800" dirty="0">
                <a:solidFill>
                  <a:srgbClr val="009900"/>
                </a:solidFill>
              </a:rPr>
              <a:t>delikli</a:t>
            </a:r>
            <a:r>
              <a:rPr lang="tr-TR" sz="2800" dirty="0">
                <a:solidFill>
                  <a:schemeClr val="tx1"/>
                </a:solidFill>
              </a:rPr>
              <a:t> metalden </a:t>
            </a:r>
            <a:r>
              <a:rPr lang="tr-TR" altLang="ar-SY" sz="2800" dirty="0">
                <a:solidFill>
                  <a:srgbClr val="C00000"/>
                </a:solidFill>
              </a:rPr>
              <a:t>(paslanmaz çelik) </a:t>
            </a:r>
            <a:r>
              <a:rPr lang="tr-TR" sz="2800" dirty="0">
                <a:solidFill>
                  <a:schemeClr val="tx1"/>
                </a:solidFill>
              </a:rPr>
              <a:t>yapılmış, içinden akıp giden sıvı ana fazdaki </a:t>
            </a:r>
            <a:r>
              <a:rPr lang="tr-TR" sz="2800" dirty="0">
                <a:solidFill>
                  <a:srgbClr val="0070C0"/>
                </a:solidFill>
              </a:rPr>
              <a:t>katı ve yarı katı </a:t>
            </a:r>
            <a:r>
              <a:rPr lang="tr-TR" sz="2800" dirty="0">
                <a:solidFill>
                  <a:schemeClr val="tx1"/>
                </a:solidFill>
              </a:rPr>
              <a:t>fazları </a:t>
            </a:r>
            <a:r>
              <a:rPr lang="tr-TR" sz="2800" dirty="0">
                <a:solidFill>
                  <a:srgbClr val="7030A0"/>
                </a:solidFill>
              </a:rPr>
              <a:t>tutabilen</a:t>
            </a:r>
            <a:r>
              <a:rPr lang="tr-TR" sz="2800" dirty="0">
                <a:solidFill>
                  <a:schemeClr val="tx1"/>
                </a:solidFill>
              </a:rPr>
              <a:t> en basit düzenlerdir.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340" r="31906"/>
          <a:stretch/>
        </p:blipFill>
        <p:spPr>
          <a:xfrm>
            <a:off x="8528532" y="3196888"/>
            <a:ext cx="2292083" cy="30434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484" r="25195"/>
          <a:stretch/>
        </p:blipFill>
        <p:spPr>
          <a:xfrm>
            <a:off x="1475510" y="3316118"/>
            <a:ext cx="3348507" cy="2924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749" y="4173368"/>
            <a:ext cx="30099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8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b="1" dirty="0">
                <a:solidFill>
                  <a:srgbClr val="FFFF00"/>
                </a:solidFill>
              </a:rPr>
              <a:t>Süzgeçler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3334585"/>
            <a:ext cx="4980708" cy="3298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888" y="1455849"/>
            <a:ext cx="595312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14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b="1" dirty="0">
                <a:solidFill>
                  <a:srgbClr val="FFFF00"/>
                </a:solidFill>
              </a:rPr>
              <a:t>Süzgeçler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Süzgeçler </a:t>
            </a:r>
            <a:r>
              <a:rPr lang="tr-TR" sz="2800" dirty="0">
                <a:solidFill>
                  <a:srgbClr val="FF0000"/>
                </a:solidFill>
              </a:rPr>
              <a:t>dolduğunda sökülüp </a:t>
            </a:r>
            <a:r>
              <a:rPr lang="tr-TR" sz="2800" dirty="0">
                <a:solidFill>
                  <a:schemeClr val="tx1"/>
                </a:solidFill>
              </a:rPr>
              <a:t>temizlenir.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b="1" dirty="0">
                <a:solidFill>
                  <a:srgbClr val="00B0F0"/>
                </a:solidFill>
              </a:rPr>
              <a:t>Örneğin; </a:t>
            </a:r>
            <a:r>
              <a:rPr lang="tr-TR" sz="2800" dirty="0">
                <a:solidFill>
                  <a:srgbClr val="DD462F"/>
                </a:solidFill>
              </a:rPr>
              <a:t>çiğ sütün </a:t>
            </a:r>
            <a:r>
              <a:rPr lang="tr-TR" sz="2800" dirty="0">
                <a:solidFill>
                  <a:schemeClr val="tx1"/>
                </a:solidFill>
              </a:rPr>
              <a:t>süt alım hattındaki ön </a:t>
            </a:r>
            <a:r>
              <a:rPr lang="tr-TR" sz="2800" dirty="0" err="1">
                <a:solidFill>
                  <a:schemeClr val="tx1"/>
                </a:solidFill>
              </a:rPr>
              <a:t>filtrasyonunda</a:t>
            </a:r>
            <a:r>
              <a:rPr lang="tr-TR" sz="2800" dirty="0">
                <a:solidFill>
                  <a:schemeClr val="tx1"/>
                </a:solidFill>
              </a:rPr>
              <a:t> taş parçalarının, saman, böcek ve benzeri iri taneli yabancı maddelerin telli, bezli ve delikli metal saçtan yapılmış </a:t>
            </a:r>
            <a:r>
              <a:rPr lang="tr-TR" sz="2800" dirty="0">
                <a:solidFill>
                  <a:srgbClr val="00B050"/>
                </a:solidFill>
              </a:rPr>
              <a:t>kaba </a:t>
            </a:r>
            <a:r>
              <a:rPr lang="tr-TR" sz="2800" dirty="0" err="1">
                <a:solidFill>
                  <a:srgbClr val="00B050"/>
                </a:solidFill>
              </a:rPr>
              <a:t>filtrasyon</a:t>
            </a:r>
            <a:r>
              <a:rPr lang="tr-TR" sz="2800" dirty="0">
                <a:solidFill>
                  <a:srgbClr val="00B050"/>
                </a:solidFill>
              </a:rPr>
              <a:t> düzenleri </a:t>
            </a:r>
            <a:r>
              <a:rPr lang="tr-TR" sz="2800" dirty="0">
                <a:solidFill>
                  <a:schemeClr val="tx1"/>
                </a:solidFill>
              </a:rPr>
              <a:t>yardımı ile tutulması gibi.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919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0070C0"/>
                </a:solidFill>
              </a:rPr>
              <a:t>Filtre Tablaları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b="1" dirty="0">
                <a:solidFill>
                  <a:srgbClr val="0070C0"/>
                </a:solidFill>
              </a:rPr>
              <a:t>Filtre Tablaları </a:t>
            </a:r>
            <a:r>
              <a:rPr lang="tr-TR" sz="2800" dirty="0">
                <a:solidFill>
                  <a:schemeClr val="tx1"/>
                </a:solidFill>
              </a:rPr>
              <a:t>Basit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düzenleri içinde önemli ve en yaygın olanıdır.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Filtre tablaları daha küçük fazları tutabilen ve çoğunlukla </a:t>
            </a:r>
            <a:r>
              <a:rPr lang="tr-TR" sz="2800" dirty="0">
                <a:solidFill>
                  <a:srgbClr val="FF0000"/>
                </a:solidFill>
              </a:rPr>
              <a:t>berrak ve parlak </a:t>
            </a:r>
            <a:r>
              <a:rPr lang="tr-TR" sz="2800" dirty="0">
                <a:solidFill>
                  <a:schemeClr val="tx1"/>
                </a:solidFill>
              </a:rPr>
              <a:t>denilebilecek kalitede </a:t>
            </a:r>
            <a:r>
              <a:rPr lang="tr-TR" sz="2800" dirty="0" err="1">
                <a:solidFill>
                  <a:srgbClr val="FF0000"/>
                </a:solidFill>
              </a:rPr>
              <a:t>filtrat</a:t>
            </a:r>
            <a:r>
              <a:rPr lang="tr-TR" sz="2800" dirty="0">
                <a:solidFill>
                  <a:schemeClr val="tx1"/>
                </a:solidFill>
              </a:rPr>
              <a:t> çıkarabilen düzenlerdir.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Filtre tablaları </a:t>
            </a:r>
            <a:r>
              <a:rPr lang="tr-TR" altLang="ar-SY" sz="2800" dirty="0" err="1">
                <a:solidFill>
                  <a:srgbClr val="00B0F0"/>
                </a:solidFill>
              </a:rPr>
              <a:t>aspest</a:t>
            </a:r>
            <a:r>
              <a:rPr lang="tr-TR" altLang="ar-SY" sz="2800" dirty="0">
                <a:solidFill>
                  <a:srgbClr val="00B0F0"/>
                </a:solidFill>
              </a:rPr>
              <a:t>, selüloz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 err="1">
                <a:solidFill>
                  <a:srgbClr val="7030A0"/>
                </a:solidFill>
              </a:rPr>
              <a:t>aspest</a:t>
            </a:r>
            <a:r>
              <a:rPr lang="tr-TR" altLang="ar-SY" sz="2800" dirty="0">
                <a:solidFill>
                  <a:srgbClr val="7030A0"/>
                </a:solidFill>
              </a:rPr>
              <a:t>-selüloz</a:t>
            </a:r>
            <a:r>
              <a:rPr lang="tr-TR" altLang="ar-SY" sz="2800" dirty="0">
                <a:solidFill>
                  <a:schemeClr val="tx1"/>
                </a:solidFill>
              </a:rPr>
              <a:t> lifleri, kanava ve benzeri </a:t>
            </a:r>
            <a:r>
              <a:rPr lang="tr-TR" altLang="ar-SY" sz="2800" dirty="0">
                <a:solidFill>
                  <a:srgbClr val="C00000"/>
                </a:solidFill>
              </a:rPr>
              <a:t>çapraz dokuma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>
                <a:solidFill>
                  <a:srgbClr val="0070C0"/>
                </a:solidFill>
              </a:rPr>
              <a:t>branda tipi dokumlar</a:t>
            </a:r>
            <a:r>
              <a:rPr lang="tr-TR" altLang="ar-SY" sz="2800" dirty="0">
                <a:solidFill>
                  <a:schemeClr val="tx1"/>
                </a:solidFill>
              </a:rPr>
              <a:t>, geçirgen ve pürüzlü özel malzemeler ve metal </a:t>
            </a:r>
            <a:r>
              <a:rPr lang="tr-TR" altLang="ar-SY" sz="2800" dirty="0" err="1">
                <a:solidFill>
                  <a:schemeClr val="tx1"/>
                </a:solidFill>
              </a:rPr>
              <a:t>plakalaradan</a:t>
            </a:r>
            <a:r>
              <a:rPr lang="tr-TR" altLang="ar-SY" sz="2800" dirty="0">
                <a:solidFill>
                  <a:schemeClr val="tx1"/>
                </a:solidFill>
              </a:rPr>
              <a:t> makinaya uygun ölçülerde yapılmıştır. </a:t>
            </a:r>
            <a:endParaRPr lang="tr-TR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02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 filtre tablasında, tablayı oluşturan malzemenin bileşimi, </a:t>
            </a:r>
            <a:r>
              <a:rPr lang="tr-TR" altLang="ar-SY" sz="2800" dirty="0">
                <a:solidFill>
                  <a:srgbClr val="009900"/>
                </a:solidFill>
              </a:rPr>
              <a:t>cm</a:t>
            </a:r>
            <a:r>
              <a:rPr lang="tr-TR" altLang="ar-SY" sz="2800" baseline="30000" dirty="0">
                <a:solidFill>
                  <a:srgbClr val="009900"/>
                </a:solidFill>
              </a:rPr>
              <a:t>2</a:t>
            </a:r>
            <a:r>
              <a:rPr lang="tr-TR" altLang="ar-SY" sz="2800" dirty="0">
                <a:solidFill>
                  <a:srgbClr val="009900"/>
                </a:solidFill>
              </a:rPr>
              <a:t>’deki gözenek sayısı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0070C0"/>
                </a:solidFill>
              </a:rPr>
              <a:t>gözeneklerin çapları </a:t>
            </a:r>
            <a:r>
              <a:rPr lang="tr-TR" altLang="ar-SY" sz="2800" dirty="0">
                <a:solidFill>
                  <a:schemeClr val="tx1"/>
                </a:solidFill>
              </a:rPr>
              <a:t>filtrenin niteliklerinin belirleyen özellikleridir.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Filtre tablaları bu özelliklere göre </a:t>
            </a:r>
            <a:r>
              <a:rPr lang="tr-TR" altLang="ar-SY" sz="2800" dirty="0">
                <a:solidFill>
                  <a:srgbClr val="FF0000"/>
                </a:solidFill>
              </a:rPr>
              <a:t>ince</a:t>
            </a:r>
            <a:r>
              <a:rPr lang="tr-TR" altLang="ar-SY" sz="2800" dirty="0">
                <a:solidFill>
                  <a:schemeClr val="tx1"/>
                </a:solidFill>
              </a:rPr>
              <a:t> ya da </a:t>
            </a:r>
            <a:r>
              <a:rPr lang="tr-TR" altLang="ar-SY" sz="2800" dirty="0">
                <a:solidFill>
                  <a:srgbClr val="009900"/>
                </a:solidFill>
              </a:rPr>
              <a:t>kaba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yaparlar.</a:t>
            </a:r>
          </a:p>
        </p:txBody>
      </p:sp>
    </p:spTree>
    <p:extLst>
      <p:ext uri="{BB962C8B-B14F-4D97-AF65-F5344CB8AC3E}">
        <p14:creationId xmlns:p14="http://schemas.microsoft.com/office/powerpoint/2010/main" val="804930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Filtre tablalarının üç teknik özelliği</a:t>
            </a:r>
          </a:p>
          <a:p>
            <a:pPr marL="9715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 Özgül süzme değeri </a:t>
            </a:r>
          </a:p>
          <a:p>
            <a:pPr marL="9715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 Toplam süzme değeri </a:t>
            </a:r>
          </a:p>
          <a:p>
            <a:pPr marL="971550" lvl="1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etkisi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225" y="1608859"/>
            <a:ext cx="3810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00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i="1" dirty="0">
                <a:solidFill>
                  <a:srgbClr val="FF3300"/>
                </a:solidFill>
              </a:rPr>
              <a:t>Özgül süzme değeri </a:t>
            </a:r>
            <a:r>
              <a:rPr lang="tr-TR" altLang="ar-SY" sz="2800" dirty="0">
                <a:solidFill>
                  <a:schemeClr val="tx1"/>
                </a:solidFill>
              </a:rPr>
              <a:t>Tablanın </a:t>
            </a:r>
            <a:r>
              <a:rPr lang="tr-TR" altLang="ar-SY" sz="2800" dirty="0">
                <a:solidFill>
                  <a:srgbClr val="0070C0"/>
                </a:solidFill>
              </a:rPr>
              <a:t>1 m</a:t>
            </a:r>
            <a:r>
              <a:rPr lang="tr-TR" altLang="ar-SY" sz="2800" baseline="30000" dirty="0">
                <a:solidFill>
                  <a:srgbClr val="0070C0"/>
                </a:solidFill>
              </a:rPr>
              <a:t>2</a:t>
            </a:r>
            <a:r>
              <a:rPr lang="tr-TR" altLang="ar-SY" sz="2800" dirty="0">
                <a:solidFill>
                  <a:srgbClr val="0070C0"/>
                </a:solidFill>
              </a:rPr>
              <a:t> yüzeyinden </a:t>
            </a:r>
            <a:r>
              <a:rPr lang="tr-TR" altLang="ar-SY" sz="2800" dirty="0">
                <a:solidFill>
                  <a:srgbClr val="FF0000"/>
                </a:solidFill>
              </a:rPr>
              <a:t>1 saatte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009900"/>
                </a:solidFill>
              </a:rPr>
              <a:t>sabit basınç farkında </a:t>
            </a:r>
            <a:r>
              <a:rPr lang="tr-TR" altLang="ar-SY" sz="2800" dirty="0">
                <a:solidFill>
                  <a:schemeClr val="tx1"/>
                </a:solidFill>
              </a:rPr>
              <a:t>geçen 20 ºC’deki saf su miktarıdır.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Birimi 1/m</a:t>
            </a:r>
            <a:r>
              <a:rPr lang="tr-TR" altLang="ar-SY" sz="2800" baseline="30000" dirty="0">
                <a:solidFill>
                  <a:schemeClr val="tx1"/>
                </a:solidFill>
              </a:rPr>
              <a:t>2</a:t>
            </a:r>
            <a:r>
              <a:rPr lang="tr-TR" altLang="ar-SY" sz="2800" dirty="0">
                <a:solidFill>
                  <a:schemeClr val="tx1"/>
                </a:solidFill>
              </a:rPr>
              <a:t>’dir ve değeri deneysel olarak bulunur.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i="1" dirty="0">
                <a:solidFill>
                  <a:srgbClr val="FF3300"/>
                </a:solidFill>
              </a:rPr>
              <a:t>Toplam süzme değeri </a:t>
            </a:r>
            <a:r>
              <a:rPr lang="tr-TR" altLang="ar-SY" sz="2800" dirty="0">
                <a:solidFill>
                  <a:schemeClr val="tx1"/>
                </a:solidFill>
              </a:rPr>
              <a:t>Filtrenin tamamen dolmasına (tıkanmasına) kadar 1 m</a:t>
            </a:r>
            <a:r>
              <a:rPr lang="tr-TR" altLang="ar-SY" sz="2800" baseline="30000" dirty="0">
                <a:solidFill>
                  <a:schemeClr val="tx1"/>
                </a:solidFill>
              </a:rPr>
              <a:t>2 </a:t>
            </a:r>
            <a:r>
              <a:rPr lang="tr-TR" altLang="ar-SY" sz="2800" dirty="0">
                <a:solidFill>
                  <a:schemeClr val="tx1"/>
                </a:solidFill>
              </a:rPr>
              <a:t>yüzeyden geçirebildiği </a:t>
            </a:r>
            <a:r>
              <a:rPr lang="tr-TR" altLang="ar-SY" sz="2800" dirty="0" err="1">
                <a:solidFill>
                  <a:srgbClr val="0070C0"/>
                </a:solidFill>
              </a:rPr>
              <a:t>filtrat</a:t>
            </a:r>
            <a:r>
              <a:rPr lang="tr-TR" altLang="ar-SY" sz="2800" dirty="0">
                <a:solidFill>
                  <a:schemeClr val="tx1"/>
                </a:solidFill>
              </a:rPr>
              <a:t> miktarıdır. </a:t>
            </a:r>
          </a:p>
          <a:p>
            <a:pPr algn="l" rtl="0"/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171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i="1" dirty="0" err="1">
                <a:solidFill>
                  <a:srgbClr val="FF3300"/>
                </a:solidFill>
              </a:rPr>
              <a:t>Filtrasyon</a:t>
            </a:r>
            <a:r>
              <a:rPr lang="tr-TR" altLang="ar-SY" sz="2800" i="1" dirty="0">
                <a:solidFill>
                  <a:srgbClr val="FF3300"/>
                </a:solidFill>
              </a:rPr>
              <a:t> etkisi </a:t>
            </a:r>
            <a:r>
              <a:rPr lang="tr-TR" altLang="ar-SY" sz="2800" dirty="0">
                <a:solidFill>
                  <a:schemeClr val="tx1"/>
                </a:solidFill>
              </a:rPr>
              <a:t>Filtre edilen sıvı ana fazdaki katı fazların ayrılmasındaki etkinlik derecesidir.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rgbClr val="0070C0"/>
                </a:solidFill>
              </a:rPr>
              <a:t>Filtratta</a:t>
            </a:r>
            <a:r>
              <a:rPr lang="tr-TR" altLang="ar-SY" sz="2800" dirty="0">
                <a:solidFill>
                  <a:schemeClr val="tx1"/>
                </a:solidFill>
              </a:rPr>
              <a:t> kalan parçacıkların büyüklüklerini ne kadar küçükse, tablanın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etkisi o kadar yüksektir. </a:t>
            </a:r>
          </a:p>
        </p:txBody>
      </p:sp>
    </p:spTree>
    <p:extLst>
      <p:ext uri="{BB962C8B-B14F-4D97-AF65-F5344CB8AC3E}">
        <p14:creationId xmlns:p14="http://schemas.microsoft.com/office/powerpoint/2010/main" val="381841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Santrifüjleme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Nitekim </a:t>
            </a:r>
            <a:r>
              <a:rPr lang="tr-TR" sz="2800" dirty="0">
                <a:solidFill>
                  <a:srgbClr val="009900"/>
                </a:solidFill>
              </a:rPr>
              <a:t>sütten kremanın ayrılması</a:t>
            </a:r>
            <a:r>
              <a:rPr lang="tr-TR" sz="2800" dirty="0">
                <a:solidFill>
                  <a:schemeClr val="tx1"/>
                </a:solidFill>
              </a:rPr>
              <a:t>, sütün kendi haline bırakılarak sadece yer çekimi kuvvetiyle gerçekleşmesi istenirse, olayın </a:t>
            </a:r>
            <a:r>
              <a:rPr lang="tr-TR" sz="2800" dirty="0">
                <a:solidFill>
                  <a:srgbClr val="0070C0"/>
                </a:solidFill>
              </a:rPr>
              <a:t>saatlerce, hatta gün </a:t>
            </a:r>
            <a:r>
              <a:rPr lang="tr-TR" sz="2800" dirty="0">
                <a:solidFill>
                  <a:schemeClr val="tx1"/>
                </a:solidFill>
              </a:rPr>
              <a:t>boyu sürdüğü görülecektir. 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yol, endüstriye uygun bir yöntem olamaz. 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Buna karşın bu işlemde </a:t>
            </a:r>
            <a:r>
              <a:rPr lang="tr-TR" sz="2800" dirty="0">
                <a:solidFill>
                  <a:srgbClr val="FF0000"/>
                </a:solidFill>
              </a:rPr>
              <a:t>santrifüjden</a:t>
            </a:r>
            <a:r>
              <a:rPr lang="tr-TR" sz="2800" dirty="0">
                <a:solidFill>
                  <a:schemeClr val="tx1"/>
                </a:solidFill>
              </a:rPr>
              <a:t> yararlanılmasıyla sütün kreması, </a:t>
            </a:r>
            <a:r>
              <a:rPr lang="tr-TR" sz="2800" dirty="0">
                <a:solidFill>
                  <a:srgbClr val="0070C0"/>
                </a:solidFill>
              </a:rPr>
              <a:t>dakika gibi kısa bir sürede </a:t>
            </a:r>
            <a:r>
              <a:rPr lang="tr-TR" sz="2800" dirty="0">
                <a:solidFill>
                  <a:schemeClr val="tx1"/>
                </a:solidFill>
              </a:rPr>
              <a:t>ayrılabilmektedir.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5126387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dirty="0"/>
            </a:br>
            <a:r>
              <a:rPr lang="tr-TR" altLang="ar-SY" dirty="0"/>
              <a:t>Filtre Tablalarında Aranan Özellikler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046567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Katı parçacıkları tutabilmeli, oldukça </a:t>
            </a:r>
            <a:r>
              <a:rPr lang="tr-TR" altLang="ar-SY" sz="2800" dirty="0">
                <a:solidFill>
                  <a:srgbClr val="0070C0"/>
                </a:solidFill>
              </a:rPr>
              <a:t>berrak ve parlak </a:t>
            </a:r>
            <a:r>
              <a:rPr lang="tr-TR" altLang="ar-SY" sz="2800" dirty="0" err="1">
                <a:solidFill>
                  <a:schemeClr val="tx1"/>
                </a:solidFill>
              </a:rPr>
              <a:t>filtrat</a:t>
            </a:r>
            <a:r>
              <a:rPr lang="tr-TR" altLang="ar-SY" sz="2800" dirty="0">
                <a:solidFill>
                  <a:schemeClr val="tx1"/>
                </a:solidFill>
              </a:rPr>
              <a:t> verebilmelidir.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Tıkanmamalıdır.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Kimyasal ve fiziksel faktör ve kuvvetlere ve çalışma koşullarına </a:t>
            </a:r>
            <a:r>
              <a:rPr lang="tr-TR" altLang="ar-SY" sz="2800" dirty="0">
                <a:solidFill>
                  <a:srgbClr val="FF0000"/>
                </a:solidFill>
              </a:rPr>
              <a:t>dayanıklı olmalıdır</a:t>
            </a:r>
            <a:r>
              <a:rPr lang="tr-TR" altLang="ar-SY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rgbClr val="0070C0"/>
                </a:solidFill>
              </a:rPr>
              <a:t>Kolay yıkanabilir </a:t>
            </a:r>
            <a:r>
              <a:rPr lang="tr-TR" altLang="ar-SY" sz="2800" dirty="0">
                <a:solidFill>
                  <a:schemeClr val="tx1"/>
                </a:solidFill>
              </a:rPr>
              <a:t>bir kek oluşturmaya uygun nitelikte olmalıdır.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altLang="ar-SY" sz="2800" dirty="0">
                <a:solidFill>
                  <a:schemeClr val="tx1"/>
                </a:solidFill>
              </a:rPr>
              <a:t>Pahalı olmamalıdır. </a:t>
            </a:r>
          </a:p>
        </p:txBody>
      </p:sp>
    </p:spTree>
    <p:extLst>
      <p:ext uri="{BB962C8B-B14F-4D97-AF65-F5344CB8AC3E}">
        <p14:creationId xmlns:p14="http://schemas.microsoft.com/office/powerpoint/2010/main" val="6334711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122402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Filtarsyon</a:t>
            </a:r>
            <a:r>
              <a:rPr lang="tr-TR" altLang="ar-SY" sz="2800" dirty="0">
                <a:solidFill>
                  <a:schemeClr val="tx1"/>
                </a:solidFill>
              </a:rPr>
              <a:t> işleminde filtre tablaları ile birlikte yardımcı elemanlar da kullanılır.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Özellikle şarap yapımında ve meyve suyu endüstrisinde kullanılan yardımcı elemanların başında </a:t>
            </a:r>
            <a:r>
              <a:rPr lang="tr-TR" altLang="ar-SY" sz="2800" dirty="0">
                <a:solidFill>
                  <a:srgbClr val="0070C0"/>
                </a:solidFill>
              </a:rPr>
              <a:t>selüloz lifleri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perlit </a:t>
            </a:r>
            <a:r>
              <a:rPr lang="tr-TR" altLang="ar-SY" sz="2800" dirty="0">
                <a:solidFill>
                  <a:schemeClr val="tx1"/>
                </a:solidFill>
              </a:rPr>
              <a:t>ve ‘</a:t>
            </a:r>
            <a:r>
              <a:rPr lang="tr-TR" altLang="ar-SY" sz="2800" dirty="0" err="1">
                <a:solidFill>
                  <a:srgbClr val="FF0000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‘ gelir.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yardımcı elemanları olarak kullanılan </a:t>
            </a:r>
            <a:r>
              <a:rPr lang="tr-TR" altLang="ar-SY" sz="2800" dirty="0">
                <a:solidFill>
                  <a:schemeClr val="hlink"/>
                </a:solidFill>
              </a:rPr>
              <a:t>perlit ve  </a:t>
            </a:r>
            <a:r>
              <a:rPr lang="tr-TR" altLang="ar-SY" sz="2800" dirty="0" err="1">
                <a:solidFill>
                  <a:schemeClr val="hlink"/>
                </a:solidFill>
              </a:rPr>
              <a:t>kieselguhr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filtre tablalarında </a:t>
            </a:r>
            <a:r>
              <a:rPr lang="tr-TR" altLang="ar-SY" sz="2800" dirty="0" err="1">
                <a:solidFill>
                  <a:srgbClr val="FF0000"/>
                </a:solidFill>
              </a:rPr>
              <a:t>filtrasyon</a:t>
            </a:r>
            <a:r>
              <a:rPr lang="tr-TR" altLang="ar-SY" sz="2800" dirty="0">
                <a:solidFill>
                  <a:srgbClr val="FF0000"/>
                </a:solidFill>
              </a:rPr>
              <a:t> etkisini arttırmakta</a:t>
            </a:r>
            <a:r>
              <a:rPr lang="tr-TR" altLang="ar-SY" sz="2800" dirty="0">
                <a:solidFill>
                  <a:schemeClr val="tx1"/>
                </a:solidFill>
              </a:rPr>
              <a:t>dırlar</a:t>
            </a:r>
            <a:r>
              <a:rPr lang="tr-TR" altLang="ar-SY" sz="2800" dirty="0"/>
              <a:t>. </a:t>
            </a:r>
            <a:endParaRPr lang="tr-TR" alt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95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hlink"/>
                </a:solidFill>
              </a:rPr>
              <a:t>Perlit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doğal </a:t>
            </a:r>
            <a:r>
              <a:rPr lang="tr-TR" altLang="ar-SY" sz="2800" dirty="0">
                <a:solidFill>
                  <a:srgbClr val="00B050"/>
                </a:solidFill>
              </a:rPr>
              <a:t>alüminyum silikatın </a:t>
            </a:r>
            <a:r>
              <a:rPr lang="tr-TR" altLang="ar-SY" sz="2800" dirty="0">
                <a:solidFill>
                  <a:schemeClr val="tx1"/>
                </a:solidFill>
              </a:rPr>
              <a:t>özel olarak işlenip parçacık büyüklüğüne göre sınıflanmış şeklidir.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65" y="2653048"/>
            <a:ext cx="9025670" cy="39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73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hlink"/>
                </a:solidFill>
              </a:rPr>
              <a:t>Kieselguhr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tatlı su </a:t>
            </a:r>
            <a:r>
              <a:rPr lang="tr-TR" altLang="ar-SY" sz="2800" dirty="0">
                <a:solidFill>
                  <a:schemeClr val="tx1"/>
                </a:solidFill>
              </a:rPr>
              <a:t>yataklarında yaşamış ve ölerek üst üste birikmiş mikroskobik </a:t>
            </a:r>
            <a:r>
              <a:rPr lang="tr-TR" altLang="ar-SY" sz="2800" dirty="0" err="1">
                <a:solidFill>
                  <a:srgbClr val="00B050"/>
                </a:solidFill>
              </a:rPr>
              <a:t>alg’ler</a:t>
            </a:r>
            <a:r>
              <a:rPr lang="tr-TR" altLang="ar-SY" sz="2800" dirty="0" err="1">
                <a:solidFill>
                  <a:schemeClr val="tx1"/>
                </a:solidFill>
              </a:rPr>
              <a:t>in</a:t>
            </a:r>
            <a:r>
              <a:rPr lang="tr-TR" altLang="ar-SY" sz="2800" dirty="0">
                <a:solidFill>
                  <a:schemeClr val="tx1"/>
                </a:solidFill>
              </a:rPr>
              <a:t> iskeletleridir.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Zamanla kuruyan göl alanlarında toprak altından çıkarılan ve özel yöntemlerle işlenerek hazırlanan </a:t>
            </a: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parçacıklar, büyüklerine göre sınıflanır.</a:t>
            </a:r>
          </a:p>
        </p:txBody>
      </p:sp>
    </p:spTree>
    <p:extLst>
      <p:ext uri="{BB962C8B-B14F-4D97-AF65-F5344CB8AC3E}">
        <p14:creationId xmlns:p14="http://schemas.microsoft.com/office/powerpoint/2010/main" val="29316735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/>
          </a:bodyPr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parçacıklarının büyüklükleri 10-20 µ arasında değişir.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50" y="3131127"/>
            <a:ext cx="5369768" cy="2656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985" y="3131127"/>
            <a:ext cx="4213955" cy="26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65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Kieselguhr</a:t>
            </a:r>
            <a:r>
              <a:rPr lang="tr-TR" sz="2800" dirty="0">
                <a:solidFill>
                  <a:schemeClr val="tx1"/>
                </a:solidFill>
              </a:rPr>
              <a:t> ekonomik bir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yapabilmek için filtre tablalarında yaygın olarak kullanılan yardımcı bir filtre elemanıdır.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İlke</a:t>
            </a:r>
            <a:r>
              <a:rPr lang="tr-TR" sz="2800" dirty="0">
                <a:solidFill>
                  <a:schemeClr val="tx1"/>
                </a:solidFill>
              </a:rPr>
              <a:t>, filtre edilecek olan sıvıya sürekli ve belli oranda </a:t>
            </a:r>
            <a:r>
              <a:rPr lang="tr-TR" sz="2800" dirty="0" err="1">
                <a:solidFill>
                  <a:srgbClr val="FF0000"/>
                </a:solidFill>
              </a:rPr>
              <a:t>Kieselguhr</a:t>
            </a:r>
            <a:r>
              <a:rPr lang="tr-TR" sz="2800" dirty="0">
                <a:solidFill>
                  <a:srgbClr val="FF0000"/>
                </a:solidFill>
              </a:rPr>
              <a:t> katmaktır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Böylece kaba katı faz parçacıklar </a:t>
            </a:r>
            <a:r>
              <a:rPr lang="tr-TR" sz="2800" dirty="0" err="1">
                <a:solidFill>
                  <a:schemeClr val="tx1"/>
                </a:solidFill>
              </a:rPr>
              <a:t>Kieselguhr</a:t>
            </a:r>
            <a:r>
              <a:rPr lang="tr-TR" sz="2800" dirty="0">
                <a:solidFill>
                  <a:schemeClr val="tx1"/>
                </a:solidFill>
              </a:rPr>
              <a:t> tanecikleri arasına yerleşerek filtre tablasını </a:t>
            </a:r>
            <a:r>
              <a:rPr lang="tr-TR" altLang="ar-SY" sz="2800" dirty="0">
                <a:solidFill>
                  <a:srgbClr val="FF0000"/>
                </a:solidFill>
              </a:rPr>
              <a:t>tıkaması önlenir.</a:t>
            </a:r>
          </a:p>
        </p:txBody>
      </p:sp>
    </p:spTree>
    <p:extLst>
      <p:ext uri="{BB962C8B-B14F-4D97-AF65-F5344CB8AC3E}">
        <p14:creationId xmlns:p14="http://schemas.microsoft.com/office/powerpoint/2010/main" val="6772963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işlemde </a:t>
            </a:r>
            <a:r>
              <a:rPr lang="tr-TR" sz="2800" dirty="0" err="1">
                <a:solidFill>
                  <a:schemeClr val="tx1"/>
                </a:solidFill>
              </a:rPr>
              <a:t>Kieselguhr’un</a:t>
            </a:r>
            <a:r>
              <a:rPr lang="tr-TR" sz="2800" dirty="0">
                <a:solidFill>
                  <a:schemeClr val="tx1"/>
                </a:solidFill>
              </a:rPr>
              <a:t> kesiksiz ve belli miktarda verilmesi en önemli aşamadır.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filtreleri çok çeşitlidir.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En yaygın olanları </a:t>
            </a:r>
            <a:r>
              <a:rPr lang="tr-TR" altLang="ar-SY" sz="2800" dirty="0">
                <a:solidFill>
                  <a:srgbClr val="FF0000"/>
                </a:solidFill>
              </a:rPr>
              <a:t>silindirik delikli metal </a:t>
            </a:r>
            <a:r>
              <a:rPr lang="tr-TR" altLang="ar-SY" sz="2800" dirty="0" err="1">
                <a:solidFill>
                  <a:srgbClr val="FF0000"/>
                </a:solidFill>
              </a:rPr>
              <a:t>elekli</a:t>
            </a:r>
            <a:r>
              <a:rPr lang="tr-TR" altLang="ar-SY" sz="2800" dirty="0">
                <a:solidFill>
                  <a:srgbClr val="FF00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FF0000"/>
                </a:solidFill>
              </a:rPr>
              <a:t>küresel çanak</a:t>
            </a:r>
            <a:r>
              <a:rPr lang="tr-TR" altLang="ar-SY" sz="2800" dirty="0">
                <a:solidFill>
                  <a:schemeClr val="tx1"/>
                </a:solidFill>
              </a:rPr>
              <a:t> biçiminde olanlardır.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98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br>
              <a:rPr lang="tr-TR" altLang="ar-SY" b="1" dirty="0">
                <a:solidFill>
                  <a:srgbClr val="92D050"/>
                </a:solidFill>
              </a:rPr>
            </a:br>
            <a:r>
              <a:rPr lang="tr-TR" altLang="ar-SY" b="1" dirty="0" err="1">
                <a:solidFill>
                  <a:srgbClr val="92D050"/>
                </a:solidFill>
              </a:rPr>
              <a:t>Filtrasyon</a:t>
            </a:r>
            <a:r>
              <a:rPr lang="tr-TR" altLang="ar-SY" b="1" dirty="0">
                <a:solidFill>
                  <a:srgbClr val="92D050"/>
                </a:solidFill>
              </a:rPr>
              <a:t> işleminde kullanılan yardımcı elemanlar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fontScale="77500" lnSpcReduction="20000"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yardımıyla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1. Filtre dokusu (metal elek, kanava ya da plaka) 2.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yardımcı elemanı 3. </a:t>
            </a: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ve  katı parçacıkların oluşturduğu kek 4. </a:t>
            </a:r>
            <a:r>
              <a:rPr lang="tr-TR" altLang="ar-SY" sz="2800" dirty="0" err="1">
                <a:solidFill>
                  <a:schemeClr val="tx1"/>
                </a:solidFill>
              </a:rPr>
              <a:t>Kieselguhr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 err="1">
                <a:solidFill>
                  <a:schemeClr val="tx1"/>
                </a:solidFill>
              </a:rPr>
              <a:t>doze</a:t>
            </a:r>
            <a:r>
              <a:rPr lang="tr-TR" altLang="ar-SY" sz="2800" dirty="0">
                <a:solidFill>
                  <a:schemeClr val="tx1"/>
                </a:solidFill>
              </a:rPr>
              <a:t> edilmiş ürün 5. Parlak ve berrak </a:t>
            </a:r>
            <a:r>
              <a:rPr lang="tr-TR" altLang="ar-SY" sz="2800" dirty="0" err="1">
                <a:solidFill>
                  <a:schemeClr val="tx1"/>
                </a:solidFill>
              </a:rPr>
              <a:t>filtrat</a:t>
            </a:r>
            <a:r>
              <a:rPr lang="tr-TR" altLang="ar-SY" sz="2800" dirty="0">
                <a:solidFill>
                  <a:schemeClr val="tx1"/>
                </a:solidFill>
              </a:rPr>
              <a:t> çıkışı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6" r="21021" b="27532"/>
          <a:stretch/>
        </p:blipFill>
        <p:spPr bwMode="auto">
          <a:xfrm>
            <a:off x="6091706" y="1326524"/>
            <a:ext cx="4692742" cy="3573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299" y="1482430"/>
            <a:ext cx="3699407" cy="326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06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Basit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Düzenleri</a:t>
            </a:r>
            <a:r>
              <a:rPr lang="tr-TR" altLang="ar-SY" dirty="0"/>
              <a:t>  - </a:t>
            </a:r>
            <a:r>
              <a:rPr lang="tr-TR" altLang="ar-SY" b="1" dirty="0">
                <a:solidFill>
                  <a:srgbClr val="FFFF00"/>
                </a:solidFill>
              </a:rPr>
              <a:t>Filtre Tablaları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3300"/>
                </a:solidFill>
              </a:rPr>
              <a:t>Filtre tablaları uygulanan basınç yönünden iki grupta incelenir</a:t>
            </a:r>
            <a:r>
              <a:rPr lang="tr-TR" altLang="ar-SY" sz="2800" dirty="0"/>
              <a:t> </a:t>
            </a:r>
            <a:endParaRPr lang="tr-TR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Atmosfer basıncı üzerinde basınç uygulananlar</a:t>
            </a:r>
          </a:p>
          <a:p>
            <a:pPr marL="514350" lvl="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Filtre </a:t>
            </a:r>
            <a:r>
              <a:rPr lang="tr-TR" sz="2800" dirty="0">
                <a:solidFill>
                  <a:srgbClr val="FF0000"/>
                </a:solidFill>
              </a:rPr>
              <a:t>üzerinde yüksek basınç</a:t>
            </a:r>
            <a:r>
              <a:rPr lang="tr-TR" sz="2800" dirty="0">
                <a:solidFill>
                  <a:schemeClr val="tx1"/>
                </a:solidFill>
              </a:rPr>
              <a:t>, filtre </a:t>
            </a:r>
            <a:r>
              <a:rPr lang="tr-TR" sz="2800" dirty="0">
                <a:solidFill>
                  <a:srgbClr val="00B050"/>
                </a:solidFill>
              </a:rPr>
              <a:t>altında vakum </a:t>
            </a:r>
            <a:r>
              <a:rPr lang="tr-TR" sz="2800" dirty="0">
                <a:solidFill>
                  <a:schemeClr val="tx1"/>
                </a:solidFill>
              </a:rPr>
              <a:t>uygulananlar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Yüksek basınç uygulanan filtrelerde, uygulanan basınç, </a:t>
            </a:r>
            <a:r>
              <a:rPr lang="tr-TR" sz="2800" dirty="0">
                <a:solidFill>
                  <a:srgbClr val="FF0000"/>
                </a:solidFill>
              </a:rPr>
              <a:t>sıvı sütununa</a:t>
            </a:r>
            <a:r>
              <a:rPr lang="tr-TR" sz="2800" dirty="0">
                <a:solidFill>
                  <a:schemeClr val="tx1"/>
                </a:solidFill>
              </a:rPr>
              <a:t> etki eden </a:t>
            </a:r>
            <a:r>
              <a:rPr lang="tr-TR" sz="2800" dirty="0">
                <a:solidFill>
                  <a:srgbClr val="7030A0"/>
                </a:solidFill>
              </a:rPr>
              <a:t>yerçekimi kuvvetiyle</a:t>
            </a:r>
            <a:r>
              <a:rPr lang="tr-TR" sz="2800" dirty="0">
                <a:solidFill>
                  <a:schemeClr val="tx1"/>
                </a:solidFill>
              </a:rPr>
              <a:t>, bir </a:t>
            </a:r>
            <a:r>
              <a:rPr lang="tr-TR" sz="2800" dirty="0">
                <a:solidFill>
                  <a:srgbClr val="C00000"/>
                </a:solidFill>
              </a:rPr>
              <a:t>pompa kuvvetiyle </a:t>
            </a:r>
            <a:r>
              <a:rPr lang="tr-TR" sz="2800" dirty="0">
                <a:solidFill>
                  <a:schemeClr val="tx1"/>
                </a:solidFill>
              </a:rPr>
              <a:t>ya da </a:t>
            </a:r>
            <a:r>
              <a:rPr lang="tr-TR" sz="2800" dirty="0" err="1">
                <a:solidFill>
                  <a:srgbClr val="002060"/>
                </a:solidFill>
              </a:rPr>
              <a:t>santrüfüj</a:t>
            </a:r>
            <a:r>
              <a:rPr lang="tr-TR" sz="2800" dirty="0">
                <a:solidFill>
                  <a:srgbClr val="002060"/>
                </a:solidFill>
              </a:rPr>
              <a:t> kuvvetiyle </a:t>
            </a:r>
            <a:r>
              <a:rPr lang="tr-TR" sz="2800" dirty="0">
                <a:solidFill>
                  <a:schemeClr val="tx1"/>
                </a:solidFill>
              </a:rPr>
              <a:t>sağlanır.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498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dirty="0"/>
              <a:t>Basınçlı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fontScale="92500" lnSpcReduction="2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Genellikle gıda endüstrisinde kullanılan filtreler basınçlı-makinalı filtrelerdir.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Bunlar </a:t>
            </a:r>
            <a:r>
              <a:rPr lang="tr-TR" sz="3000" dirty="0" err="1">
                <a:solidFill>
                  <a:schemeClr val="tx1"/>
                </a:solidFill>
              </a:rPr>
              <a:t>filtratın</a:t>
            </a:r>
            <a:r>
              <a:rPr lang="tr-TR" sz="3000" dirty="0">
                <a:solidFill>
                  <a:schemeClr val="tx1"/>
                </a:solidFill>
              </a:rPr>
              <a:t> “</a:t>
            </a:r>
            <a:r>
              <a:rPr lang="tr-TR" sz="3000" i="1" dirty="0">
                <a:solidFill>
                  <a:srgbClr val="FF0000"/>
                </a:solidFill>
              </a:rPr>
              <a:t>kesikli</a:t>
            </a:r>
            <a:r>
              <a:rPr lang="tr-TR" sz="3000" i="1" dirty="0">
                <a:solidFill>
                  <a:schemeClr val="tx1"/>
                </a:solidFill>
              </a:rPr>
              <a:t>” </a:t>
            </a:r>
            <a:r>
              <a:rPr lang="tr-TR" sz="3000" dirty="0">
                <a:solidFill>
                  <a:schemeClr val="tx1"/>
                </a:solidFill>
              </a:rPr>
              <a:t>ve “</a:t>
            </a:r>
            <a:r>
              <a:rPr lang="tr-TR" sz="3000" i="1" dirty="0">
                <a:solidFill>
                  <a:srgbClr val="FF0000"/>
                </a:solidFill>
              </a:rPr>
              <a:t>sürekli</a:t>
            </a:r>
            <a:r>
              <a:rPr lang="tr-TR" sz="3000" i="1" dirty="0">
                <a:solidFill>
                  <a:schemeClr val="tx1"/>
                </a:solidFill>
              </a:rPr>
              <a:t>”</a:t>
            </a:r>
            <a:r>
              <a:rPr lang="tr-TR" sz="3000" dirty="0">
                <a:solidFill>
                  <a:schemeClr val="tx1"/>
                </a:solidFill>
              </a:rPr>
              <a:t> çıkışına göre iki gruba ayrılırlar.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rgbClr val="FF0000"/>
                </a:solidFill>
              </a:rPr>
              <a:t>Kesikli çalışan </a:t>
            </a:r>
            <a:r>
              <a:rPr lang="tr-TR" sz="3000" dirty="0">
                <a:solidFill>
                  <a:schemeClr val="tx1"/>
                </a:solidFill>
              </a:rPr>
              <a:t>filtrelerde ürünün verilmesi süreklidir ancak filtrenin temizlenmesi, işlemi kesikli duruma çevirir.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rgbClr val="FF0000"/>
                </a:solidFill>
              </a:rPr>
              <a:t>Sürekli çalışan </a:t>
            </a:r>
            <a:r>
              <a:rPr lang="tr-TR" sz="3000" dirty="0">
                <a:solidFill>
                  <a:schemeClr val="tx1"/>
                </a:solidFill>
              </a:rPr>
              <a:t>filtrelerde ise katı fazın atılması işlemi durdurmaz.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8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Santrifüjleme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İşte bu nedenlerle </a:t>
            </a:r>
            <a:r>
              <a:rPr lang="tr-TR" sz="2800" dirty="0">
                <a:solidFill>
                  <a:srgbClr val="0070C0"/>
                </a:solidFill>
              </a:rPr>
              <a:t>bir sıvıdaki </a:t>
            </a:r>
            <a:r>
              <a:rPr lang="tr-TR" sz="2800" dirty="0">
                <a:solidFill>
                  <a:srgbClr val="009900"/>
                </a:solidFill>
              </a:rPr>
              <a:t>katı parçacıkların </a:t>
            </a:r>
            <a:r>
              <a:rPr lang="tr-TR" sz="2800" dirty="0">
                <a:solidFill>
                  <a:schemeClr val="tx1"/>
                </a:solidFill>
              </a:rPr>
              <a:t>ayrılmasında veya, birbirlerine </a:t>
            </a:r>
            <a:r>
              <a:rPr lang="tr-TR" sz="2800" dirty="0">
                <a:solidFill>
                  <a:srgbClr val="C00000"/>
                </a:solidFill>
              </a:rPr>
              <a:t>karışamaz nitelikteki iki sıvı </a:t>
            </a:r>
            <a:r>
              <a:rPr lang="tr-TR" sz="2800" dirty="0">
                <a:solidFill>
                  <a:schemeClr val="tx1"/>
                </a:solidFill>
              </a:rPr>
              <a:t>karışımının birbirlerinden hızlı bir şekilde ayırmada, </a:t>
            </a:r>
            <a:r>
              <a:rPr lang="tr-TR" sz="2800" dirty="0" err="1">
                <a:solidFill>
                  <a:srgbClr val="7030A0"/>
                </a:solidFill>
              </a:rPr>
              <a:t>santrifüjsel</a:t>
            </a:r>
            <a:r>
              <a:rPr lang="tr-TR" sz="2800" dirty="0">
                <a:solidFill>
                  <a:srgbClr val="7030A0"/>
                </a:solidFill>
              </a:rPr>
              <a:t> kuvvetten </a:t>
            </a:r>
            <a:r>
              <a:rPr lang="tr-TR" sz="2800" dirty="0">
                <a:solidFill>
                  <a:schemeClr val="tx1"/>
                </a:solidFill>
              </a:rPr>
              <a:t>yararlanılmaktadır.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Santrifüj kullanılmak suretiyle, ayrılmak istenen </a:t>
            </a:r>
            <a:r>
              <a:rPr lang="tr-TR" sz="2800" dirty="0">
                <a:solidFill>
                  <a:srgbClr val="C00000"/>
                </a:solidFill>
              </a:rPr>
              <a:t>ögeler üzerine etki eden kuvvet</a:t>
            </a:r>
            <a:r>
              <a:rPr lang="tr-TR" sz="2800" dirty="0">
                <a:solidFill>
                  <a:schemeClr val="tx1"/>
                </a:solidFill>
              </a:rPr>
              <a:t>, (</a:t>
            </a:r>
            <a:r>
              <a:rPr lang="tr-TR" sz="2800" dirty="0" err="1">
                <a:solidFill>
                  <a:schemeClr val="tx1"/>
                </a:solidFill>
              </a:rPr>
              <a:t>santrifüjsel</a:t>
            </a:r>
            <a:r>
              <a:rPr lang="tr-TR" sz="2800" dirty="0">
                <a:solidFill>
                  <a:schemeClr val="tx1"/>
                </a:solidFill>
              </a:rPr>
              <a:t> kuvvet) </a:t>
            </a:r>
            <a:r>
              <a:rPr lang="tr-TR" sz="2800" dirty="0">
                <a:solidFill>
                  <a:srgbClr val="009900"/>
                </a:solidFill>
              </a:rPr>
              <a:t>çok yüksek değerlere ulaştırılabilmektedir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74679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filtreler, </a:t>
            </a:r>
            <a:r>
              <a:rPr lang="tr-TR" sz="2800" dirty="0">
                <a:solidFill>
                  <a:srgbClr val="FF0000"/>
                </a:solidFill>
              </a:rPr>
              <a:t>viskozitesi yüksek </a:t>
            </a:r>
            <a:r>
              <a:rPr lang="tr-TR" sz="2800" dirty="0">
                <a:solidFill>
                  <a:schemeClr val="tx1"/>
                </a:solidFill>
              </a:rPr>
              <a:t>olan sıvı gıdaların </a:t>
            </a:r>
            <a:r>
              <a:rPr lang="tr-TR" sz="2800" dirty="0" err="1">
                <a:solidFill>
                  <a:schemeClr val="tx1"/>
                </a:solidFill>
              </a:rPr>
              <a:t>filtrasyonunda</a:t>
            </a:r>
            <a:r>
              <a:rPr lang="tr-TR" sz="2800" dirty="0">
                <a:solidFill>
                  <a:schemeClr val="tx1"/>
                </a:solidFill>
              </a:rPr>
              <a:t>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 yaygın olanları “</a:t>
            </a:r>
            <a:r>
              <a:rPr lang="tr-TR" sz="2800" i="1" dirty="0">
                <a:solidFill>
                  <a:srgbClr val="FF0000"/>
                </a:solidFill>
              </a:rPr>
              <a:t>pres filtreler</a:t>
            </a:r>
            <a:r>
              <a:rPr lang="tr-TR" sz="2800" i="1" dirty="0">
                <a:solidFill>
                  <a:schemeClr val="tx1"/>
                </a:solidFill>
              </a:rPr>
              <a:t>” ve “</a:t>
            </a:r>
            <a:r>
              <a:rPr lang="tr-TR" sz="2800" i="1" dirty="0">
                <a:solidFill>
                  <a:srgbClr val="FF0000"/>
                </a:solidFill>
              </a:rPr>
              <a:t>yaprak (plakalı) filtreler</a:t>
            </a:r>
            <a:r>
              <a:rPr lang="tr-TR" sz="2800" i="1" dirty="0">
                <a:solidFill>
                  <a:schemeClr val="tx1"/>
                </a:solidFill>
              </a:rPr>
              <a:t>”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filtrelerde tutulan katı parçacıklarının deşarjı, atmosferik basınç üstündeki basınçla karşı karşıya olduğundan kesikli çalışırlar.</a:t>
            </a:r>
          </a:p>
        </p:txBody>
      </p:sp>
    </p:spTree>
    <p:extLst>
      <p:ext uri="{BB962C8B-B14F-4D97-AF65-F5344CB8AC3E}">
        <p14:creationId xmlns:p14="http://schemas.microsoft.com/office/powerpoint/2010/main" val="39416277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Pres filtreler, </a:t>
            </a:r>
            <a:r>
              <a:rPr lang="tr-TR" altLang="ar-SY" sz="2800" dirty="0">
                <a:solidFill>
                  <a:srgbClr val="FF0000"/>
                </a:solidFill>
              </a:rPr>
              <a:t>bir seri filtre tablasının </a:t>
            </a:r>
            <a:r>
              <a:rPr lang="tr-TR" altLang="ar-SY" sz="2800" dirty="0">
                <a:solidFill>
                  <a:schemeClr val="tx1"/>
                </a:solidFill>
              </a:rPr>
              <a:t>birbiri ardına sıralanıp sıkıştırılmasıyla oluşmuştur.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431" y="2707644"/>
            <a:ext cx="4605270" cy="39605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854" y="2707644"/>
            <a:ext cx="3830820" cy="396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969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880" y="1326524"/>
            <a:ext cx="3625999" cy="28041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53" y="1326524"/>
            <a:ext cx="7620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93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Filtre tablaları, bir yüzü </a:t>
            </a:r>
            <a:r>
              <a:rPr lang="tr-TR" altLang="ar-SY" sz="2800" i="1" dirty="0">
                <a:solidFill>
                  <a:srgbClr val="FF0000"/>
                </a:solidFill>
              </a:rPr>
              <a:t>kanava</a:t>
            </a:r>
            <a:r>
              <a:rPr lang="tr-TR" altLang="ar-SY" sz="2800" dirty="0">
                <a:solidFill>
                  <a:schemeClr val="tx1"/>
                </a:solidFill>
              </a:rPr>
              <a:t> ve benzeri bir filtre elemanı ile kaplanmış plakalardır.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Basınçla filtreye verilen ana faz, filtre tablalarından geçerek çıkış vanasından alınır.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Geriye ıslak katı parçacıkların oluşturduğu bir </a:t>
            </a:r>
            <a:r>
              <a:rPr lang="tr-TR" altLang="ar-SY" sz="2800" dirty="0">
                <a:solidFill>
                  <a:srgbClr val="FF0000"/>
                </a:solidFill>
              </a:rPr>
              <a:t>kek</a:t>
            </a:r>
            <a:r>
              <a:rPr lang="tr-TR" altLang="ar-SY" sz="2800" dirty="0">
                <a:solidFill>
                  <a:schemeClr val="tx1"/>
                </a:solidFill>
              </a:rPr>
              <a:t> kalır.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rgbClr val="FF0000"/>
                </a:solidFill>
              </a:rPr>
              <a:t>Filtratın</a:t>
            </a:r>
            <a:r>
              <a:rPr lang="tr-TR" altLang="ar-SY" sz="2800" dirty="0">
                <a:solidFill>
                  <a:srgbClr val="FF0000"/>
                </a:solidFill>
              </a:rPr>
              <a:t> kesilmesi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hlink"/>
                </a:solidFill>
              </a:rPr>
              <a:t>tablanın dolduğunu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gösterir. </a:t>
            </a:r>
          </a:p>
        </p:txBody>
      </p:sp>
    </p:spTree>
    <p:extLst>
      <p:ext uri="{BB962C8B-B14F-4D97-AF65-F5344CB8AC3E}">
        <p14:creationId xmlns:p14="http://schemas.microsoft.com/office/powerpoint/2010/main" val="28194639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br>
              <a:rPr lang="tr-TR" altLang="ar-SY" dirty="0">
                <a:solidFill>
                  <a:srgbClr val="FFFF00"/>
                </a:solidFill>
              </a:rPr>
            </a:br>
            <a:r>
              <a:rPr lang="tr-TR" altLang="ar-SY" dirty="0"/>
              <a:t>Pres Filtrelerin Temizlenmesi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Pres filtrelerin temizlenmesinde kekin içinde </a:t>
            </a:r>
            <a:r>
              <a:rPr lang="tr-TR" altLang="ar-SY" sz="2800" dirty="0">
                <a:solidFill>
                  <a:srgbClr val="0070C0"/>
                </a:solidFill>
              </a:rPr>
              <a:t>çözünebilir nitelikteki parçacıkların uzaklaştırılması için </a:t>
            </a:r>
            <a:r>
              <a:rPr lang="tr-TR" altLang="ar-SY" sz="2800" dirty="0">
                <a:solidFill>
                  <a:srgbClr val="FF3300"/>
                </a:solidFill>
              </a:rPr>
              <a:t>tersten </a:t>
            </a:r>
            <a:r>
              <a:rPr lang="tr-TR" altLang="ar-SY" sz="2800" dirty="0">
                <a:solidFill>
                  <a:schemeClr val="tx1"/>
                </a:solidFill>
              </a:rPr>
              <a:t>(çıkış boğazından) bir </a:t>
            </a:r>
            <a:r>
              <a:rPr lang="tr-TR" altLang="ar-SY" sz="2800" dirty="0">
                <a:solidFill>
                  <a:srgbClr val="FF3300"/>
                </a:solidFill>
              </a:rPr>
              <a:t>yıkama sıvısı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sonra da </a:t>
            </a:r>
            <a:r>
              <a:rPr lang="tr-TR" altLang="ar-SY" sz="2800" dirty="0">
                <a:solidFill>
                  <a:srgbClr val="FF3300"/>
                </a:solidFill>
              </a:rPr>
              <a:t>buhar veya hava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basınçlı olarak filtre tablasından geçirilir. 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Ardından pres filtre </a:t>
            </a:r>
            <a:r>
              <a:rPr lang="tr-TR" altLang="ar-SY" sz="2800" dirty="0">
                <a:solidFill>
                  <a:srgbClr val="FF3300"/>
                </a:solidFill>
              </a:rPr>
              <a:t>sökülerek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tablada kalmış olan kek temizlenir. 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Bazı pres filtre tiplerinde temizlik işlemi </a:t>
            </a:r>
            <a:r>
              <a:rPr lang="tr-TR" altLang="ar-SY" sz="2800" dirty="0">
                <a:solidFill>
                  <a:srgbClr val="FF3300"/>
                </a:solidFill>
              </a:rPr>
              <a:t>otomatik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olarak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9514881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br>
              <a:rPr lang="tr-TR" altLang="ar-SY" dirty="0">
                <a:solidFill>
                  <a:srgbClr val="FFFF00"/>
                </a:solidFill>
              </a:rPr>
            </a:br>
            <a:r>
              <a:rPr lang="tr-TR" altLang="ar-SY" dirty="0"/>
              <a:t>Pres Filtrelerin Temizlenmesi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213" y="1541172"/>
            <a:ext cx="7620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022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br>
              <a:rPr lang="tr-TR" altLang="ar-SY" dirty="0">
                <a:solidFill>
                  <a:srgbClr val="FFFF00"/>
                </a:solidFill>
              </a:rPr>
            </a:br>
            <a:r>
              <a:rPr lang="tr-TR" altLang="ar-SY" dirty="0"/>
              <a:t>Pres Filtrelerin Temizlenmesi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320" y="1326525"/>
            <a:ext cx="8219565" cy="53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2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br>
              <a:rPr lang="tr-TR" altLang="ar-SY" dirty="0">
                <a:solidFill>
                  <a:srgbClr val="FFFF00"/>
                </a:solidFill>
              </a:rPr>
            </a:br>
            <a:r>
              <a:rPr lang="tr-TR" altLang="ar-SY" dirty="0"/>
              <a:t>Pres Filtrelerin Temizlenmesi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019" y="732629"/>
            <a:ext cx="9196388" cy="589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90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i="1" dirty="0">
                <a:solidFill>
                  <a:srgbClr val="FFFF00"/>
                </a:solidFill>
              </a:rPr>
              <a:t>Pres Filtreler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br>
              <a:rPr lang="tr-TR" altLang="ar-SY" dirty="0">
                <a:solidFill>
                  <a:srgbClr val="FFFF00"/>
                </a:solidFill>
              </a:rPr>
            </a:br>
            <a:r>
              <a:rPr lang="tr-TR" altLang="ar-SY" dirty="0"/>
              <a:t>Pres Filtrelerin Temizlenmesi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958" y="1326524"/>
            <a:ext cx="67056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265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dirty="0">
                <a:solidFill>
                  <a:srgbClr val="FFFF00"/>
                </a:solidFill>
              </a:rPr>
              <a:t>Yaprak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Pres filtrelere kıyasla daha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yüksek basınçlarla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çalışılabilen, yıkama işleminin </a:t>
            </a:r>
            <a:r>
              <a:rPr lang="tr-TR" altLang="ar-SY" sz="2800" dirty="0">
                <a:solidFill>
                  <a:srgbClr val="FF3300"/>
                </a:solidFill>
              </a:rPr>
              <a:t>daha kolay ve etkili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olarak yapıldığı, dolayısıyla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işçilikten ekonomi sağlanan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filtrelerdir.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Yatay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bir tankın içine çok sayıda dikey ve metal plakalardan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oluşan bir filtre elemanı yerleştirilmiştir.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Yaprak plakalardan geçen ürün </a:t>
            </a:r>
            <a:r>
              <a:rPr lang="tr-TR" altLang="ar-SY" sz="2800" dirty="0">
                <a:solidFill>
                  <a:srgbClr val="FF3300"/>
                </a:solidFill>
              </a:rPr>
              <a:t>ön kapaktaki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bir çıkış boğazından dışarıya alınır.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Yardımcı filtre elemanları kullanılır</a:t>
            </a:r>
          </a:p>
        </p:txBody>
      </p:sp>
    </p:spTree>
    <p:extLst>
      <p:ext uri="{BB962C8B-B14F-4D97-AF65-F5344CB8AC3E}">
        <p14:creationId xmlns:p14="http://schemas.microsoft.com/office/powerpoint/2010/main" val="439153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br>
              <a:rPr lang="tr-TR" dirty="0"/>
            </a:br>
            <a:r>
              <a:rPr lang="tr-TR" dirty="0">
                <a:solidFill>
                  <a:srgbClr val="FFFF00"/>
                </a:solidFill>
              </a:rPr>
              <a:t>Gıda Sanayinde Santrifüj Kullanımı</a:t>
            </a:r>
            <a:endParaRPr lang="ar-S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Hayvansal yağlar, bitkisel yağlar ve balık yağlarının </a:t>
            </a:r>
            <a:r>
              <a:rPr lang="tr-TR" sz="2800" dirty="0" err="1">
                <a:solidFill>
                  <a:schemeClr val="tx1"/>
                </a:solidFill>
              </a:rPr>
              <a:t>eldesinde</a:t>
            </a:r>
            <a:r>
              <a:rPr lang="tr-TR" sz="2800" dirty="0">
                <a:solidFill>
                  <a:schemeClr val="tx1"/>
                </a:solidFill>
              </a:rPr>
              <a:t> kullanılır.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Bitkisel ve hayvansal yağların </a:t>
            </a:r>
            <a:r>
              <a:rPr lang="tr-TR" sz="2800" dirty="0" err="1">
                <a:solidFill>
                  <a:schemeClr val="tx1"/>
                </a:solidFill>
              </a:rPr>
              <a:t>rafinasyonu</a:t>
            </a:r>
            <a:r>
              <a:rPr lang="tr-TR" sz="2800" dirty="0">
                <a:solidFill>
                  <a:schemeClr val="tx1"/>
                </a:solidFill>
              </a:rPr>
              <a:t> sırasında bu </a:t>
            </a:r>
            <a:r>
              <a:rPr lang="tr-TR" sz="2800" dirty="0">
                <a:solidFill>
                  <a:srgbClr val="0070C0"/>
                </a:solidFill>
              </a:rPr>
              <a:t>yağların kurutulmasında </a:t>
            </a:r>
            <a:r>
              <a:rPr lang="tr-TR" sz="2800" dirty="0">
                <a:solidFill>
                  <a:schemeClr val="tx1"/>
                </a:solidFill>
              </a:rPr>
              <a:t>amacıyla kullanılır.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Meyve sularının ve şuruplarının </a:t>
            </a:r>
            <a:r>
              <a:rPr lang="tr-TR" sz="2800" dirty="0">
                <a:solidFill>
                  <a:srgbClr val="00B050"/>
                </a:solidFill>
              </a:rPr>
              <a:t>berraklaştırılmasında</a:t>
            </a:r>
            <a:r>
              <a:rPr lang="tr-TR" sz="2800" dirty="0">
                <a:solidFill>
                  <a:schemeClr val="tx1"/>
                </a:solidFill>
              </a:rPr>
              <a:t> kullanılır.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 err="1">
                <a:solidFill>
                  <a:schemeClr val="tx1"/>
                </a:solidFill>
              </a:rPr>
              <a:t>Turunçgil</a:t>
            </a:r>
            <a:r>
              <a:rPr lang="tr-TR" sz="2800" dirty="0">
                <a:solidFill>
                  <a:schemeClr val="tx1"/>
                </a:solidFill>
              </a:rPr>
              <a:t> kabuk yağlarının </a:t>
            </a:r>
            <a:r>
              <a:rPr lang="tr-TR" sz="2800" dirty="0" err="1">
                <a:solidFill>
                  <a:schemeClr val="tx1"/>
                </a:solidFill>
              </a:rPr>
              <a:t>rafinasyonu</a:t>
            </a:r>
            <a:r>
              <a:rPr lang="tr-TR" sz="2800" dirty="0">
                <a:solidFill>
                  <a:schemeClr val="tx1"/>
                </a:solidFill>
              </a:rPr>
              <a:t> sırasında bu yağların kurutulması amacıyla kullanılır.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0673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chemeClr val="tx1"/>
                </a:solidFill>
              </a:rPr>
              <a:t>Kesikli Çalışan Basınçlı Filtreler</a:t>
            </a:r>
            <a:r>
              <a:rPr lang="tr-TR" altLang="ar-SY" dirty="0">
                <a:solidFill>
                  <a:schemeClr val="tx1"/>
                </a:solidFill>
              </a:rPr>
              <a:t> -</a:t>
            </a:r>
            <a:r>
              <a:rPr lang="tr-TR" altLang="ar-SY" b="1" dirty="0">
                <a:solidFill>
                  <a:srgbClr val="FFFF00"/>
                </a:solidFill>
              </a:rPr>
              <a:t>Yaprak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  <a:hlinkClick r:id="rId2"/>
              </a:rPr>
              <a:t>http://homepages.lboro.ac.uk/~cgest/filter_design_software.htm</a:t>
            </a:r>
            <a:endParaRPr lang="en-US" altLang="ar-SY" sz="2800" dirty="0">
              <a:solidFill>
                <a:schemeClr val="tx1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3" t="15860" r="7795"/>
          <a:stretch/>
        </p:blipFill>
        <p:spPr bwMode="auto">
          <a:xfrm>
            <a:off x="6127114" y="1326524"/>
            <a:ext cx="5792682" cy="530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2282312"/>
            <a:ext cx="5288913" cy="353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77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Sürekli Çalışan Basınçlı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Kesikli çalışan filtrelerde temizlik işlemi </a:t>
            </a:r>
            <a:r>
              <a:rPr lang="tr-TR" altLang="ar-SY" sz="2800" dirty="0">
                <a:solidFill>
                  <a:schemeClr val="hlink"/>
                </a:solidFill>
              </a:rPr>
              <a:t>iş gücü gerektiren ve pahalıya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mal olan işlemlerdir.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Sürekli çalışan düzenlerde iş gücünden ekonomi sağlanmışsa da bazı durumlarda sürekli çalışanlarda da işlem maliyetinin arttığı görülür.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filtrelerde temizlik işlemi otomatik olarak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3148187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 err="1"/>
              <a:t>Valsli</a:t>
            </a:r>
            <a:r>
              <a:rPr lang="tr-TR" altLang="ar-SY" b="1" i="1" dirty="0"/>
              <a:t> Vakum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395174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Yatay konumda dönmekte olan bir vals, ürün dolu tanka yarı daldırılmış durumdadır.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Silindirik yüzey kanava benzeri bir filtre elemanı ile kaplanmıştır.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Silindirik yüzey kesiklidir ve altında daha küçük çaplı ikinci bir vals vardır.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28" y="1326524"/>
            <a:ext cx="6281472" cy="523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855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 err="1"/>
              <a:t>Valsli</a:t>
            </a:r>
            <a:r>
              <a:rPr lang="tr-TR" altLang="ar-SY" b="1" i="1" dirty="0"/>
              <a:t> Vakum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395174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İki vals arasındaki </a:t>
            </a:r>
            <a:r>
              <a:rPr lang="tr-TR" altLang="ar-SY" sz="2800" dirty="0" err="1">
                <a:solidFill>
                  <a:schemeClr val="tx1"/>
                </a:solidFill>
              </a:rPr>
              <a:t>radyal</a:t>
            </a:r>
            <a:r>
              <a:rPr lang="tr-TR" altLang="ar-SY" sz="2800" dirty="0">
                <a:solidFill>
                  <a:schemeClr val="tx1"/>
                </a:solidFill>
              </a:rPr>
              <a:t> bölmelerin her birinde, çıkış boğazındaki döner </a:t>
            </a:r>
            <a:r>
              <a:rPr lang="tr-TR" altLang="ar-SY" sz="2800" dirty="0" err="1">
                <a:solidFill>
                  <a:schemeClr val="tx1"/>
                </a:solidFill>
              </a:rPr>
              <a:t>valfa</a:t>
            </a:r>
            <a:r>
              <a:rPr lang="tr-TR" altLang="ar-SY" sz="2800" dirty="0">
                <a:solidFill>
                  <a:schemeClr val="tx1"/>
                </a:solidFill>
              </a:rPr>
              <a:t> açılan borular yerleştirilmiştir.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Vals, ürün </a:t>
            </a:r>
            <a:r>
              <a:rPr lang="tr-TR" altLang="ar-SY" sz="2800" dirty="0">
                <a:solidFill>
                  <a:schemeClr val="hlink"/>
                </a:solidFill>
              </a:rPr>
              <a:t>içine daldığında, </a:t>
            </a:r>
            <a:r>
              <a:rPr lang="tr-TR" altLang="ar-SY" sz="2800" dirty="0" err="1">
                <a:solidFill>
                  <a:schemeClr val="hlink"/>
                </a:solidFill>
              </a:rPr>
              <a:t>valse</a:t>
            </a:r>
            <a:r>
              <a:rPr lang="tr-TR" altLang="ar-SY" sz="2800" dirty="0">
                <a:solidFill>
                  <a:schemeClr val="hlink"/>
                </a:solidFill>
              </a:rPr>
              <a:t> vakum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uygulanır. </a:t>
            </a:r>
          </a:p>
          <a:p>
            <a:pPr algn="l" rtl="0"/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28" y="1326524"/>
            <a:ext cx="6281472" cy="523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690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 err="1"/>
              <a:t>Valsli</a:t>
            </a:r>
            <a:r>
              <a:rPr lang="tr-TR" altLang="ar-SY" b="1" i="1" dirty="0"/>
              <a:t> Vakum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r="7001" b="9709"/>
          <a:stretch/>
        </p:blipFill>
        <p:spPr bwMode="auto">
          <a:xfrm>
            <a:off x="2187936" y="1326524"/>
            <a:ext cx="7589917" cy="530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8638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 err="1"/>
              <a:t>Valsli</a:t>
            </a:r>
            <a:r>
              <a:rPr lang="tr-TR" altLang="ar-SY" b="1" i="1" dirty="0"/>
              <a:t> Vakum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Tanktaki ürün </a:t>
            </a:r>
            <a:r>
              <a:rPr lang="tr-TR" altLang="ar-SY" sz="2800" dirty="0" err="1">
                <a:solidFill>
                  <a:schemeClr val="hlink"/>
                </a:solidFill>
              </a:rPr>
              <a:t>valsin</a:t>
            </a:r>
            <a:r>
              <a:rPr lang="tr-TR" altLang="ar-SY" sz="2800" dirty="0">
                <a:solidFill>
                  <a:schemeClr val="hlink"/>
                </a:solidFill>
              </a:rPr>
              <a:t> içine doğru emilir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kanavadan filtre edilerek döner </a:t>
            </a:r>
            <a:r>
              <a:rPr lang="tr-TR" altLang="ar-SY" sz="2800" dirty="0" err="1">
                <a:solidFill>
                  <a:schemeClr val="tx1"/>
                </a:solidFill>
              </a:rPr>
              <a:t>valftan</a:t>
            </a:r>
            <a:r>
              <a:rPr lang="tr-TR" altLang="ar-SY" sz="2800" dirty="0">
                <a:solidFill>
                  <a:schemeClr val="tx1"/>
                </a:solidFill>
              </a:rPr>
              <a:t> alınır.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İşlem sürdükçe </a:t>
            </a:r>
            <a:r>
              <a:rPr lang="tr-TR" altLang="ar-SY" sz="2800" dirty="0" err="1">
                <a:solidFill>
                  <a:schemeClr val="tx1"/>
                </a:solidFill>
              </a:rPr>
              <a:t>valsin</a:t>
            </a:r>
            <a:r>
              <a:rPr lang="tr-TR" altLang="ar-SY" sz="2800" dirty="0">
                <a:solidFill>
                  <a:schemeClr val="tx1"/>
                </a:solidFill>
              </a:rPr>
              <a:t> dış yüzeyindeki kanavanın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üzerinde katı parçacıkların oluşturduğu kek tabakası, ürün ayrıldıktan sonra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(yıkama ve kurutma bölmesi) su ile yıkanır ve kurutulur.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arada </a:t>
            </a:r>
            <a:r>
              <a:rPr lang="tr-TR" altLang="ar-SY" sz="2800" dirty="0">
                <a:solidFill>
                  <a:schemeClr val="hlink"/>
                </a:solidFill>
              </a:rPr>
              <a:t>vakum uygulanarak keki yıkayan su emilir</a:t>
            </a:r>
            <a:r>
              <a:rPr lang="tr-TR" altLang="ar-SY" sz="2800" dirty="0"/>
              <a:t>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Yıkama suyu ve filtre edilmiş sıvı ayrı tanklara gider. </a:t>
            </a:r>
          </a:p>
        </p:txBody>
      </p:sp>
    </p:spTree>
    <p:extLst>
      <p:ext uri="{BB962C8B-B14F-4D97-AF65-F5344CB8AC3E}">
        <p14:creationId xmlns:p14="http://schemas.microsoft.com/office/powerpoint/2010/main" val="16511157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 err="1"/>
              <a:t>Valsli</a:t>
            </a:r>
            <a:r>
              <a:rPr lang="tr-TR" altLang="ar-SY" b="1" i="1" dirty="0"/>
              <a:t> Vakum Filtreler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Bu arada </a:t>
            </a:r>
            <a:r>
              <a:rPr lang="tr-TR" altLang="ar-SY" sz="2800" dirty="0">
                <a:solidFill>
                  <a:schemeClr val="hlink"/>
                </a:solidFill>
              </a:rPr>
              <a:t>vals üzerindeki yıkanmış ve kurutulmuş kek, bir bıçak yardımıyla </a:t>
            </a:r>
            <a:r>
              <a:rPr lang="tr-TR" altLang="ar-SY" sz="2800" dirty="0" err="1">
                <a:solidFill>
                  <a:schemeClr val="hlink"/>
                </a:solidFill>
              </a:rPr>
              <a:t>valsten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sıyrılır.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Alttan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verilen basınçlı hava kalan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son kek parçacıklarını da uzaklaştırarak </a:t>
            </a:r>
            <a:r>
              <a:rPr lang="tr-TR" altLang="ar-SY" sz="2800" i="1" dirty="0" err="1">
                <a:solidFill>
                  <a:schemeClr val="tx1"/>
                </a:solidFill>
              </a:rPr>
              <a:t>kanava</a:t>
            </a:r>
            <a:r>
              <a:rPr lang="tr-TR" altLang="ar-SY" sz="2800" dirty="0" err="1">
                <a:solidFill>
                  <a:schemeClr val="tx1"/>
                </a:solidFill>
              </a:rPr>
              <a:t>’yı</a:t>
            </a:r>
            <a:r>
              <a:rPr lang="tr-TR" altLang="ar-SY" sz="2800" dirty="0">
                <a:solidFill>
                  <a:schemeClr val="tx1"/>
                </a:solidFill>
              </a:rPr>
              <a:t> tamamen temizler.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İşlem böylece kesiksiz olarak sürer. </a:t>
            </a:r>
          </a:p>
        </p:txBody>
      </p:sp>
    </p:spTree>
    <p:extLst>
      <p:ext uri="{BB962C8B-B14F-4D97-AF65-F5344CB8AC3E}">
        <p14:creationId xmlns:p14="http://schemas.microsoft.com/office/powerpoint/2010/main" val="33730471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Kalınlaştırıcı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Düşük </a:t>
            </a:r>
            <a:r>
              <a:rPr lang="tr-TR" altLang="ar-SY" sz="2800" dirty="0" err="1">
                <a:solidFill>
                  <a:schemeClr val="tx1"/>
                </a:solidFill>
              </a:rPr>
              <a:t>viskoziteli</a:t>
            </a:r>
            <a:r>
              <a:rPr lang="tr-TR" altLang="ar-SY" sz="2800" dirty="0">
                <a:solidFill>
                  <a:schemeClr val="tx1"/>
                </a:solidFill>
              </a:rPr>
              <a:t> sıvılardan kısmen ayırım yaparlar.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 taraftan temiz ve parlak sıvı faz çıkarken, diğer taraftan yine sıvı faz, ancak </a:t>
            </a:r>
            <a:r>
              <a:rPr lang="tr-TR" altLang="ar-SY" sz="2800" dirty="0">
                <a:solidFill>
                  <a:srgbClr val="FF3300"/>
                </a:solidFill>
              </a:rPr>
              <a:t>viskozitesi yüksek bir </a:t>
            </a:r>
            <a:r>
              <a:rPr lang="tr-TR" altLang="ar-SY" sz="2800" dirty="0" err="1">
                <a:solidFill>
                  <a:srgbClr val="FF3300"/>
                </a:solidFill>
              </a:rPr>
              <a:t>filtrat</a:t>
            </a:r>
            <a:r>
              <a:rPr lang="tr-TR" altLang="ar-SY" sz="2800" dirty="0">
                <a:solidFill>
                  <a:srgbClr val="FF3300"/>
                </a:solidFill>
              </a:rPr>
              <a:t> alınır</a:t>
            </a:r>
            <a:r>
              <a:rPr lang="tr-TR" altLang="ar-SY" sz="2800" dirty="0"/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b="1" dirty="0">
                <a:solidFill>
                  <a:schemeClr val="hlink"/>
                </a:solidFill>
              </a:rPr>
              <a:t>Konsantre ürün </a:t>
            </a:r>
            <a:r>
              <a:rPr lang="tr-TR" altLang="ar-SY" sz="2800" b="1" dirty="0" err="1">
                <a:solidFill>
                  <a:schemeClr val="hlink"/>
                </a:solidFill>
              </a:rPr>
              <a:t>eldesinde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kullanılırlar.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Görünümü bir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pres filtreye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benzemesine karşın </a:t>
            </a:r>
            <a:r>
              <a:rPr lang="tr-TR" altLang="ar-SY" sz="2800" dirty="0">
                <a:solidFill>
                  <a:schemeClr val="hlink"/>
                </a:solidFill>
              </a:rPr>
              <a:t>kalın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hlink"/>
                </a:solidFill>
              </a:rPr>
              <a:t>berrak </a:t>
            </a:r>
            <a:r>
              <a:rPr lang="tr-TR" altLang="ar-SY" sz="2800" dirty="0">
                <a:solidFill>
                  <a:schemeClr val="tx1"/>
                </a:solidFill>
              </a:rPr>
              <a:t>iki sıvı fazın çıkışı süreklidir. </a:t>
            </a:r>
          </a:p>
        </p:txBody>
      </p:sp>
    </p:spTree>
    <p:extLst>
      <p:ext uri="{BB962C8B-B14F-4D97-AF65-F5344CB8AC3E}">
        <p14:creationId xmlns:p14="http://schemas.microsoft.com/office/powerpoint/2010/main" val="10808983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Kalınlaştırıcı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022272" cy="530609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Birbirine kapanan iki filtre tablasında, yine birbiri karşısına gelen </a:t>
            </a:r>
            <a:r>
              <a:rPr lang="tr-TR" altLang="ar-SY" sz="2800" dirty="0">
                <a:solidFill>
                  <a:schemeClr val="hlink"/>
                </a:solidFill>
              </a:rPr>
              <a:t>sargı biçimindeki kanallar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ürünün akışını sağlar ve ürün için </a:t>
            </a:r>
            <a:r>
              <a:rPr lang="tr-TR" altLang="ar-SY" sz="2800" dirty="0">
                <a:solidFill>
                  <a:schemeClr val="hlink"/>
                </a:solidFill>
              </a:rPr>
              <a:t>uzun bir yol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oluşturur</a:t>
            </a:r>
            <a:r>
              <a:rPr lang="en-US" altLang="ar-SY" sz="2800" dirty="0">
                <a:solidFill>
                  <a:schemeClr val="tx1"/>
                </a:solidFill>
              </a:rPr>
              <a:t>.</a:t>
            </a: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218" y="1327195"/>
            <a:ext cx="60960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289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Kalınlaştırıcı Filtreler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022272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Ürün bu kanalları izleyerek bir tabladan çıkar, diğerine girer.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İki tabla arasında bir filtre elemanı konulmuştur.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Kalınlaşan fazın daha da kalınlaşması isteniyorsa</a:t>
            </a:r>
            <a:r>
              <a:rPr lang="tr-TR" altLang="ar-SY" sz="2800" dirty="0"/>
              <a:t>, </a:t>
            </a:r>
            <a:r>
              <a:rPr lang="tr-TR" altLang="ar-SY" sz="2800" dirty="0" err="1">
                <a:solidFill>
                  <a:schemeClr val="hlink"/>
                </a:solidFill>
              </a:rPr>
              <a:t>filtrat</a:t>
            </a:r>
            <a:r>
              <a:rPr lang="tr-TR" altLang="ar-SY" sz="2800" dirty="0">
                <a:solidFill>
                  <a:schemeClr val="hlink"/>
                </a:solidFill>
              </a:rPr>
              <a:t> ikinci bir düzenekten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geçirilir.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218" y="1327195"/>
            <a:ext cx="60960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7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br>
              <a:rPr lang="tr-TR" dirty="0"/>
            </a:br>
            <a:r>
              <a:rPr lang="tr-TR" dirty="0">
                <a:solidFill>
                  <a:srgbClr val="FFFF00"/>
                </a:solidFill>
              </a:rPr>
              <a:t>Gıda Sanayinde Santrifüj Kullanımı</a:t>
            </a:r>
            <a:endParaRPr lang="ar-SY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>
                <a:solidFill>
                  <a:schemeClr val="tx1"/>
                </a:solidFill>
              </a:rPr>
              <a:t>Şekerin kristallerinin ayrılması, yıkanması ve kurutulması işlemi </a:t>
            </a:r>
            <a:r>
              <a:rPr lang="tr-TR" sz="2800" dirty="0" err="1">
                <a:solidFill>
                  <a:schemeClr val="tx1"/>
                </a:solidFill>
              </a:rPr>
              <a:t>santrifüjleme</a:t>
            </a:r>
            <a:r>
              <a:rPr lang="tr-TR" sz="2800" dirty="0">
                <a:solidFill>
                  <a:schemeClr val="tx1"/>
                </a:solidFill>
              </a:rPr>
              <a:t> ile yapılır.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>
                <a:solidFill>
                  <a:schemeClr val="tx1"/>
                </a:solidFill>
              </a:rPr>
              <a:t>Sütteki yabancı maddelerin ayrılmasında kullanılır.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>
                <a:solidFill>
                  <a:srgbClr val="FF0000"/>
                </a:solidFill>
              </a:rPr>
              <a:t>Sütten kremanın </a:t>
            </a:r>
            <a:r>
              <a:rPr lang="tr-TR" sz="2800" dirty="0">
                <a:solidFill>
                  <a:schemeClr val="tx1"/>
                </a:solidFill>
              </a:rPr>
              <a:t>ayrılmasında kullanılır.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>
                <a:solidFill>
                  <a:srgbClr val="7030A0"/>
                </a:solidFill>
              </a:rPr>
              <a:t>Yağsız süt tozu </a:t>
            </a:r>
            <a:r>
              <a:rPr lang="tr-TR" sz="2800" dirty="0">
                <a:solidFill>
                  <a:schemeClr val="tx1"/>
                </a:solidFill>
              </a:rPr>
              <a:t>elde edilirken, sütün öncelikle </a:t>
            </a:r>
            <a:r>
              <a:rPr lang="tr-TR" sz="2800" dirty="0">
                <a:solidFill>
                  <a:srgbClr val="FF0000"/>
                </a:solidFill>
              </a:rPr>
              <a:t>yağının ayrılmasının </a:t>
            </a:r>
            <a:r>
              <a:rPr lang="tr-TR" sz="2800" dirty="0">
                <a:solidFill>
                  <a:schemeClr val="tx1"/>
                </a:solidFill>
              </a:rPr>
              <a:t>gerekliliğidir. Bu işlem </a:t>
            </a:r>
            <a:r>
              <a:rPr lang="tr-TR" sz="2800" dirty="0" err="1">
                <a:solidFill>
                  <a:schemeClr val="tx1"/>
                </a:solidFill>
              </a:rPr>
              <a:t>santrifüjlemeyle</a:t>
            </a:r>
            <a:r>
              <a:rPr lang="tr-TR" sz="2800" dirty="0">
                <a:solidFill>
                  <a:schemeClr val="tx1"/>
                </a:solidFill>
              </a:rPr>
              <a:t> yapılır ve sonradan kurutularak elde edilir.</a:t>
            </a:r>
          </a:p>
        </p:txBody>
      </p:sp>
    </p:spTree>
    <p:extLst>
      <p:ext uri="{BB962C8B-B14F-4D97-AF65-F5344CB8AC3E}">
        <p14:creationId xmlns:p14="http://schemas.microsoft.com/office/powerpoint/2010/main" val="26893440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/>
              <a:t>Kek </a:t>
            </a:r>
            <a:r>
              <a:rPr lang="tr-TR" altLang="ar-SY" b="1" i="1" dirty="0" err="1"/>
              <a:t>Filtrasyon</a:t>
            </a:r>
            <a:r>
              <a:rPr lang="tr-TR" altLang="ar-SY" b="1" i="1" dirty="0"/>
              <a:t> İlkeleri</a:t>
            </a:r>
            <a:r>
              <a:rPr lang="tr-TR" altLang="ar-SY" dirty="0"/>
              <a:t>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Akışkanlar mekaniği ilkelerine göre filtre, bir “</a:t>
            </a:r>
            <a:r>
              <a:rPr lang="tr-TR" sz="2800" dirty="0">
                <a:solidFill>
                  <a:srgbClr val="FF0000"/>
                </a:solidFill>
              </a:rPr>
              <a:t>akış düzeni</a:t>
            </a:r>
            <a:r>
              <a:rPr lang="tr-TR" sz="2800" dirty="0">
                <a:solidFill>
                  <a:schemeClr val="tx1"/>
                </a:solidFill>
              </a:rPr>
              <a:t>”’</a:t>
            </a:r>
            <a:r>
              <a:rPr lang="tr-TR" sz="2800" dirty="0" err="1">
                <a:solidFill>
                  <a:schemeClr val="tx1"/>
                </a:solidFill>
              </a:rPr>
              <a:t>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Sıvı-katı karışımın filtreye </a:t>
            </a:r>
            <a:r>
              <a:rPr lang="tr-TR" sz="2800" dirty="0">
                <a:solidFill>
                  <a:srgbClr val="0070C0"/>
                </a:solidFill>
              </a:rPr>
              <a:t>giriş basıncı </a:t>
            </a:r>
            <a:r>
              <a:rPr lang="tr-TR" sz="2800" dirty="0">
                <a:solidFill>
                  <a:schemeClr val="tx1"/>
                </a:solidFill>
              </a:rPr>
              <a:t>ile </a:t>
            </a:r>
            <a:r>
              <a:rPr lang="tr-TR" sz="2800" dirty="0" err="1">
                <a:solidFill>
                  <a:schemeClr val="tx1"/>
                </a:solidFill>
              </a:rPr>
              <a:t>filtratın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çıkış basıncı </a:t>
            </a:r>
            <a:r>
              <a:rPr lang="tr-TR" sz="2800" dirty="0">
                <a:solidFill>
                  <a:schemeClr val="tx1"/>
                </a:solidFill>
              </a:rPr>
              <a:t>arasındaki “</a:t>
            </a:r>
            <a:r>
              <a:rPr lang="tr-TR" sz="2800" dirty="0">
                <a:solidFill>
                  <a:srgbClr val="FF0000"/>
                </a:solidFill>
              </a:rPr>
              <a:t>basınç farkı</a:t>
            </a:r>
            <a:r>
              <a:rPr lang="tr-TR" sz="2800" dirty="0">
                <a:solidFill>
                  <a:schemeClr val="tx1"/>
                </a:solidFill>
              </a:rPr>
              <a:t>” </a:t>
            </a:r>
            <a:r>
              <a:rPr lang="tr-TR" sz="2800" dirty="0" err="1">
                <a:solidFill>
                  <a:schemeClr val="tx1"/>
                </a:solidFill>
              </a:rPr>
              <a:t>filtratın</a:t>
            </a:r>
            <a:r>
              <a:rPr lang="tr-TR" sz="2800" dirty="0">
                <a:solidFill>
                  <a:schemeClr val="tx1"/>
                </a:solidFill>
              </a:rPr>
              <a:t> filtreden geçmesini (süzülmesini, </a:t>
            </a:r>
            <a:r>
              <a:rPr lang="tr-TR" sz="2800" dirty="0" err="1">
                <a:solidFill>
                  <a:schemeClr val="tx1"/>
                </a:solidFill>
              </a:rPr>
              <a:t>filtrasyonunu</a:t>
            </a:r>
            <a:r>
              <a:rPr lang="tr-TR" sz="2800" dirty="0">
                <a:solidFill>
                  <a:schemeClr val="tx1"/>
                </a:solidFill>
              </a:rPr>
              <a:t>) sağlamaktadır. </a:t>
            </a:r>
          </a:p>
          <a:p>
            <a:pPr algn="l" rtl="0">
              <a:lnSpc>
                <a:spcPct val="160000"/>
              </a:lnSpc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217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Sistemdeki Basınç Kaybı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Filtreden geçen </a:t>
            </a:r>
            <a:r>
              <a:rPr lang="tr-TR" altLang="ar-SY" sz="2800" dirty="0" err="1">
                <a:solidFill>
                  <a:schemeClr val="tx1"/>
                </a:solidFill>
              </a:rPr>
              <a:t>filtrat</a:t>
            </a:r>
            <a:r>
              <a:rPr lang="tr-TR" altLang="ar-SY" sz="2800" dirty="0">
                <a:solidFill>
                  <a:schemeClr val="tx1"/>
                </a:solidFill>
              </a:rPr>
              <a:t> genellikle </a:t>
            </a:r>
            <a:r>
              <a:rPr lang="tr-TR" altLang="ar-SY" sz="2800" b="1" dirty="0">
                <a:solidFill>
                  <a:schemeClr val="hlink"/>
                </a:solidFill>
              </a:rPr>
              <a:t>dört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çeşit dirençle karşılaşır: </a:t>
            </a:r>
          </a:p>
          <a:p>
            <a:pPr marL="514350" indent="-51435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Filtre </a:t>
            </a:r>
            <a:r>
              <a:rPr lang="tr-TR" altLang="ar-SY" sz="2800" dirty="0">
                <a:solidFill>
                  <a:srgbClr val="FF3300"/>
                </a:solidFill>
              </a:rPr>
              <a:t>tablasının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gösterdiği direnç </a:t>
            </a:r>
          </a:p>
          <a:p>
            <a:pPr marL="514350" indent="-51435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Filtre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kekinin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gösterdiği direnç </a:t>
            </a:r>
          </a:p>
          <a:p>
            <a:pPr marL="514350" indent="-51435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Karışım filtre keki üst yüzeyine gelmeden önce </a:t>
            </a:r>
            <a:r>
              <a:rPr lang="tr-TR" altLang="ar-SY" sz="2800" dirty="0">
                <a:solidFill>
                  <a:srgbClr val="FF3300"/>
                </a:solidFill>
              </a:rPr>
              <a:t>filtre düzeni kanallarının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gösterdiği direnç </a:t>
            </a:r>
          </a:p>
          <a:p>
            <a:pPr marL="514350" indent="-514350" algn="l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Filtre düzeni </a:t>
            </a:r>
            <a:r>
              <a:rPr lang="tr-TR" altLang="ar-SY" sz="2800" dirty="0">
                <a:solidFill>
                  <a:srgbClr val="FF3300"/>
                </a:solidFill>
              </a:rPr>
              <a:t>bağlama elemanlarının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gösterdiği direnç</a:t>
            </a:r>
          </a:p>
          <a:p>
            <a:pPr algn="l" rtl="0"/>
            <a:endParaRPr lang="tr-TR" alt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12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Sistemdeki Basınç Kaybı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Akış sırasında sistemde oluşan </a:t>
            </a:r>
            <a:r>
              <a:rPr lang="tr-TR" altLang="ar-SY" sz="2800" dirty="0"/>
              <a:t>“</a:t>
            </a:r>
            <a:r>
              <a:rPr lang="tr-TR" altLang="ar-SY" sz="2800" i="1" dirty="0">
                <a:solidFill>
                  <a:srgbClr val="FF3300"/>
                </a:solidFill>
              </a:rPr>
              <a:t>toplam basınç kaybı</a:t>
            </a:r>
            <a:r>
              <a:rPr lang="tr-TR" altLang="ar-SY" sz="2800" dirty="0"/>
              <a:t>”, </a:t>
            </a:r>
            <a:r>
              <a:rPr lang="tr-TR" altLang="ar-SY" sz="2800" dirty="0">
                <a:solidFill>
                  <a:schemeClr val="tx1"/>
                </a:solidFill>
              </a:rPr>
              <a:t>sayılan </a:t>
            </a:r>
            <a:r>
              <a:rPr lang="tr-TR" altLang="ar-SY" sz="2800" dirty="0">
                <a:solidFill>
                  <a:srgbClr val="00B050"/>
                </a:solidFill>
              </a:rPr>
              <a:t>bireysel kayıpların </a:t>
            </a:r>
            <a:r>
              <a:rPr lang="tr-TR" altLang="ar-SY" sz="2800" dirty="0">
                <a:solidFill>
                  <a:schemeClr val="tx1"/>
                </a:solidFill>
              </a:rPr>
              <a:t>toplamıdır.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Üçüncü ve dördüncü sıradaki bireysel kayıpların değerleri ilk ikisine kıyasla çok küçük olduğundan </a:t>
            </a:r>
            <a:r>
              <a:rPr lang="tr-TR" altLang="ar-SY" sz="2800" dirty="0">
                <a:solidFill>
                  <a:srgbClr val="D24726"/>
                </a:solidFill>
              </a:rPr>
              <a:t>ihmal edilebilir</a:t>
            </a:r>
            <a:r>
              <a:rPr lang="tr-TR" altLang="ar-SY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İlk iki sıradaki bireysel basınç kayıpları önemlidir.</a:t>
            </a:r>
          </a:p>
        </p:txBody>
      </p:sp>
    </p:spTree>
    <p:extLst>
      <p:ext uri="{BB962C8B-B14F-4D97-AF65-F5344CB8AC3E}">
        <p14:creationId xmlns:p14="http://schemas.microsoft.com/office/powerpoint/2010/main" val="11780890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Sistemdeki Basınç Kaybı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başlangıcında, filtre tablası üzerinde </a:t>
            </a:r>
            <a:r>
              <a:rPr lang="tr-TR" altLang="ar-SY" sz="2800" dirty="0">
                <a:solidFill>
                  <a:schemeClr val="hlink"/>
                </a:solidFill>
              </a:rPr>
              <a:t>birikmeye başlayan katı parçacıklar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hemen bir direnç göstermeye başlarlar.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Filtre tablasının direncinden tamamen farklı olan bu dirence</a:t>
            </a:r>
            <a:r>
              <a:rPr lang="tr-TR" altLang="ar-SY" sz="2800" dirty="0"/>
              <a:t>, “</a:t>
            </a:r>
            <a:r>
              <a:rPr lang="tr-TR" altLang="ar-SY" sz="2800" i="1" dirty="0">
                <a:solidFill>
                  <a:srgbClr val="FF3300"/>
                </a:solidFill>
              </a:rPr>
              <a:t>filtre keki direnci</a:t>
            </a:r>
            <a:r>
              <a:rPr lang="tr-TR" altLang="ar-SY" sz="2800" dirty="0">
                <a:solidFill>
                  <a:schemeClr val="tx1"/>
                </a:solidFill>
              </a:rPr>
              <a:t>” adı verilir.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Kek direnci,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başlangıcında </a:t>
            </a:r>
            <a:r>
              <a:rPr lang="tr-TR" altLang="ar-SY" sz="2800" dirty="0">
                <a:solidFill>
                  <a:srgbClr val="FF3300"/>
                </a:solidFill>
              </a:rPr>
              <a:t>sıfır değerde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iken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</a:t>
            </a:r>
            <a:r>
              <a:rPr lang="tr-TR" altLang="ar-SY" sz="2800" dirty="0">
                <a:solidFill>
                  <a:schemeClr val="tx1"/>
                </a:solidFill>
              </a:rPr>
              <a:t> süresince yükselir ve </a:t>
            </a:r>
            <a:r>
              <a:rPr lang="tr-TR" altLang="ar-SY" sz="2800" dirty="0" err="1">
                <a:solidFill>
                  <a:schemeClr val="hlink"/>
                </a:solidFill>
              </a:rPr>
              <a:t>filtrasyon</a:t>
            </a:r>
            <a:r>
              <a:rPr lang="tr-TR" altLang="ar-SY" sz="2800" dirty="0">
                <a:solidFill>
                  <a:schemeClr val="hlink"/>
                </a:solidFill>
              </a:rPr>
              <a:t> sonunda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maksimuma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ulaşır. </a:t>
            </a:r>
          </a:p>
        </p:txBody>
      </p:sp>
    </p:spTree>
    <p:extLst>
      <p:ext uri="{BB962C8B-B14F-4D97-AF65-F5344CB8AC3E}">
        <p14:creationId xmlns:p14="http://schemas.microsoft.com/office/powerpoint/2010/main" val="21658867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>
                <a:solidFill>
                  <a:srgbClr val="FFFF00"/>
                </a:solidFill>
              </a:rPr>
              <a:t>Membran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0347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Sistemdeki Basınç Kaybı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r>
              <a:rPr lang="tr-TR" altLang="ar-SY" b="1" i="1" dirty="0"/>
              <a:t>Sürekli </a:t>
            </a:r>
            <a:r>
              <a:rPr lang="tr-TR" altLang="ar-SY" b="1" i="1" dirty="0" err="1"/>
              <a:t>Filtrasyon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Döner </a:t>
            </a:r>
            <a:r>
              <a:rPr lang="tr-TR" altLang="ar-SY" sz="2800" dirty="0" err="1">
                <a:solidFill>
                  <a:schemeClr val="tx1"/>
                </a:solidFill>
              </a:rPr>
              <a:t>valsli</a:t>
            </a:r>
            <a:r>
              <a:rPr lang="tr-TR" altLang="ar-SY" sz="2800" dirty="0">
                <a:solidFill>
                  <a:schemeClr val="tx1"/>
                </a:solidFill>
              </a:rPr>
              <a:t> filtrelerde olduğu gibi sürekli </a:t>
            </a:r>
            <a:r>
              <a:rPr lang="tr-TR" altLang="ar-SY" sz="2800" dirty="0" err="1">
                <a:solidFill>
                  <a:schemeClr val="tx1"/>
                </a:solidFill>
              </a:rPr>
              <a:t>filtrasyonda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besleme</a:t>
            </a:r>
            <a:r>
              <a:rPr lang="tr-TR" altLang="ar-SY" sz="2800" dirty="0"/>
              <a:t>, </a:t>
            </a:r>
            <a:r>
              <a:rPr lang="tr-TR" altLang="ar-SY" sz="2800" dirty="0" err="1">
                <a:solidFill>
                  <a:srgbClr val="FF3300"/>
                </a:solidFill>
              </a:rPr>
              <a:t>filtrat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kekte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3300"/>
                </a:solidFill>
              </a:rPr>
              <a:t>sabit hız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vardır.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Ancak, filtre yüzeyindeki herhangi belirgin bir madde için koşullar sabit değil, “</a:t>
            </a:r>
            <a:r>
              <a:rPr lang="tr-TR" altLang="ar-SY" sz="2800" i="1" dirty="0" err="1">
                <a:solidFill>
                  <a:srgbClr val="FF0000"/>
                </a:solidFill>
              </a:rPr>
              <a:t>geçici</a:t>
            </a:r>
            <a:r>
              <a:rPr lang="tr-TR" altLang="ar-SY" sz="2800" dirty="0" err="1">
                <a:solidFill>
                  <a:schemeClr val="tx1"/>
                </a:solidFill>
              </a:rPr>
              <a:t>”dir</a:t>
            </a:r>
            <a:r>
              <a:rPr lang="tr-TR" altLang="ar-SY" sz="2800" dirty="0">
                <a:solidFill>
                  <a:schemeClr val="tx1"/>
                </a:solidFill>
              </a:rPr>
              <a:t>. Örneğin, kanavada biriken kek az sonra sıyrılmaktadır.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Gerçekte kek oluşumu yıkama, kurutma ve sıyırma aşamalarının gelişerek ve değişerek sürmesidir. </a:t>
            </a:r>
          </a:p>
        </p:txBody>
      </p:sp>
    </p:spTree>
    <p:extLst>
      <p:ext uri="{BB962C8B-B14F-4D97-AF65-F5344CB8AC3E}">
        <p14:creationId xmlns:p14="http://schemas.microsoft.com/office/powerpoint/2010/main" val="20446232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Filtrasyon</a:t>
            </a:r>
            <a:r>
              <a:rPr lang="tr-TR" b="1" dirty="0"/>
              <a:t> Çeşitleri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buAutoNum type="arabicPeriod"/>
            </a:pPr>
            <a:r>
              <a:rPr lang="tr-TR" sz="2400" dirty="0">
                <a:solidFill>
                  <a:srgbClr val="FF0000"/>
                </a:solidFill>
              </a:rPr>
              <a:t>Basınç altında </a:t>
            </a:r>
            <a:r>
              <a:rPr lang="tr-TR" sz="2400" dirty="0" err="1">
                <a:solidFill>
                  <a:srgbClr val="FF0000"/>
                </a:solidFill>
              </a:rPr>
              <a:t>filtrasyon</a:t>
            </a:r>
            <a:r>
              <a:rPr lang="tr-TR" sz="2400" dirty="0">
                <a:solidFill>
                  <a:srgbClr val="FF0000"/>
                </a:solidFill>
              </a:rPr>
              <a:t>: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Santrifüj pompaları ile yapılır.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Basınç arttırılarak ürün süzme ortamına taşınır.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Filtre dokusunun özelliğine göre uygulanan basınç değişebilir. </a:t>
            </a:r>
            <a:endParaRPr lang="en-US" sz="2200" dirty="0">
              <a:solidFill>
                <a:schemeClr val="tx1"/>
              </a:solidFill>
            </a:endParaRPr>
          </a:p>
          <a:p>
            <a:pPr algn="l" rtl="0"/>
            <a:r>
              <a:rPr lang="tr-TR" sz="2400" dirty="0">
                <a:solidFill>
                  <a:srgbClr val="FF0000"/>
                </a:solidFill>
              </a:rPr>
              <a:t>2. Vakum altında </a:t>
            </a:r>
            <a:r>
              <a:rPr lang="tr-TR" sz="2400" dirty="0" err="1">
                <a:solidFill>
                  <a:srgbClr val="FF0000"/>
                </a:solidFill>
              </a:rPr>
              <a:t>filtrasyon</a:t>
            </a:r>
            <a:r>
              <a:rPr lang="tr-TR" sz="2400" dirty="0">
                <a:solidFill>
                  <a:srgbClr val="FF0000"/>
                </a:solidFill>
              </a:rPr>
              <a:t>: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Süzme ortamının alt kısmında havanın emilmesi suretiyle basınç farkı yaratılarak gerçekleştirilir. </a:t>
            </a:r>
            <a:endParaRPr lang="en-US" sz="22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115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Filtrasyon</a:t>
            </a:r>
            <a:r>
              <a:rPr lang="tr-TR" b="1" dirty="0"/>
              <a:t> Çeşitleri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tr-TR" sz="2400" dirty="0">
                <a:solidFill>
                  <a:srgbClr val="FF0000"/>
                </a:solidFill>
              </a:rPr>
              <a:t>3. Sabit debili </a:t>
            </a:r>
            <a:r>
              <a:rPr lang="tr-TR" sz="2400" dirty="0" err="1">
                <a:solidFill>
                  <a:srgbClr val="FF0000"/>
                </a:solidFill>
              </a:rPr>
              <a:t>filtrasyon</a:t>
            </a:r>
            <a:r>
              <a:rPr lang="tr-TR" sz="2400" dirty="0">
                <a:solidFill>
                  <a:srgbClr val="FF0000"/>
                </a:solidFill>
              </a:rPr>
              <a:t>: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Birim zamanda daima sabit miktarda </a:t>
            </a:r>
            <a:r>
              <a:rPr lang="tr-TR" sz="2200" dirty="0" err="1">
                <a:solidFill>
                  <a:schemeClr val="tx1"/>
                </a:solidFill>
              </a:rPr>
              <a:t>filtratın</a:t>
            </a:r>
            <a:r>
              <a:rPr lang="tr-TR" sz="2200" dirty="0">
                <a:solidFill>
                  <a:schemeClr val="tx1"/>
                </a:solidFill>
              </a:rPr>
              <a:t> elde edildiği </a:t>
            </a:r>
            <a:r>
              <a:rPr lang="tr-TR" sz="2200" dirty="0" err="1">
                <a:solidFill>
                  <a:schemeClr val="tx1"/>
                </a:solidFill>
              </a:rPr>
              <a:t>filtrasyonlardır</a:t>
            </a:r>
            <a:r>
              <a:rPr lang="tr-TR" sz="2200" dirty="0">
                <a:solidFill>
                  <a:schemeClr val="tx1"/>
                </a:solidFill>
              </a:rPr>
              <a:t>.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Karışıma basınçlı </a:t>
            </a:r>
            <a:r>
              <a:rPr lang="tr-TR" sz="2200" dirty="0" err="1">
                <a:solidFill>
                  <a:schemeClr val="tx1"/>
                </a:solidFill>
              </a:rPr>
              <a:t>filtrasyonla</a:t>
            </a:r>
            <a:r>
              <a:rPr lang="tr-TR" sz="2200" dirty="0">
                <a:solidFill>
                  <a:schemeClr val="tx1"/>
                </a:solidFill>
              </a:rPr>
              <a:t> debiyi sabit tutulur. </a:t>
            </a:r>
            <a:endParaRPr lang="en-US" sz="2200" dirty="0">
              <a:solidFill>
                <a:schemeClr val="tx1"/>
              </a:solidFill>
            </a:endParaRPr>
          </a:p>
          <a:p>
            <a:pPr algn="l" rtl="0"/>
            <a:r>
              <a:rPr lang="tr-TR" sz="2400" dirty="0">
                <a:solidFill>
                  <a:srgbClr val="FF0000"/>
                </a:solidFill>
              </a:rPr>
              <a:t>4. Sabit basınçlı </a:t>
            </a:r>
            <a:r>
              <a:rPr lang="tr-TR" sz="2400" dirty="0" err="1">
                <a:solidFill>
                  <a:srgbClr val="FF0000"/>
                </a:solidFill>
              </a:rPr>
              <a:t>filtrasyon</a:t>
            </a:r>
            <a:r>
              <a:rPr lang="tr-TR" sz="2400" dirty="0">
                <a:solidFill>
                  <a:srgbClr val="FF0000"/>
                </a:solidFill>
              </a:rPr>
              <a:t>: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Birim zamanda elde edilen </a:t>
            </a:r>
            <a:r>
              <a:rPr lang="tr-TR" sz="2200" dirty="0" err="1">
                <a:solidFill>
                  <a:schemeClr val="tx1"/>
                </a:solidFill>
              </a:rPr>
              <a:t>filtrat</a:t>
            </a:r>
            <a:r>
              <a:rPr lang="tr-TR" sz="2200" dirty="0">
                <a:solidFill>
                  <a:schemeClr val="tx1"/>
                </a:solidFill>
              </a:rPr>
              <a:t> zamanla azalır.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Avantajı; zamanla elde edilen </a:t>
            </a:r>
            <a:r>
              <a:rPr lang="tr-TR" sz="2200" dirty="0" err="1">
                <a:solidFill>
                  <a:schemeClr val="tx1"/>
                </a:solidFill>
              </a:rPr>
              <a:t>filtrat</a:t>
            </a:r>
            <a:r>
              <a:rPr lang="tr-TR" sz="2200" dirty="0">
                <a:solidFill>
                  <a:schemeClr val="tx1"/>
                </a:solidFill>
              </a:rPr>
              <a:t> azalır fakat berraklık artar. </a:t>
            </a:r>
          </a:p>
          <a:p>
            <a:pPr lvl="1" algn="l" rtl="0"/>
            <a:r>
              <a:rPr lang="tr-TR" sz="2200" dirty="0">
                <a:solidFill>
                  <a:schemeClr val="tx1"/>
                </a:solidFill>
              </a:rPr>
              <a:t>Yani berraklaştırmasıyla bulantıdan kaynaklanan sorunlar ortadan kalkıyor.</a:t>
            </a:r>
            <a:endParaRPr lang="en-US" sz="22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1802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Filtre Tablaları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946" y="1326524"/>
            <a:ext cx="7838341" cy="53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832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Filtre Tablaları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590878" y="319074"/>
            <a:ext cx="6803638" cy="63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175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br>
              <a:rPr lang="tr-TR" dirty="0"/>
            </a:br>
            <a:r>
              <a:rPr lang="tr-TR" dirty="0"/>
              <a:t>Gıda Sanayinde Santrifüj Kullanımı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9"/>
            </a:pPr>
            <a:r>
              <a:rPr lang="tr-TR" sz="2800" dirty="0">
                <a:solidFill>
                  <a:schemeClr val="tx1"/>
                </a:solidFill>
              </a:rPr>
              <a:t>Hayvansal ve bitkisel </a:t>
            </a:r>
            <a:r>
              <a:rPr lang="tr-TR" sz="2800" dirty="0">
                <a:solidFill>
                  <a:srgbClr val="FF0000"/>
                </a:solidFill>
              </a:rPr>
              <a:t>proteinlerin</a:t>
            </a:r>
            <a:r>
              <a:rPr lang="tr-TR" sz="2800" dirty="0">
                <a:solidFill>
                  <a:schemeClr val="tx1"/>
                </a:solidFill>
              </a:rPr>
              <a:t> elde edilmesinde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9"/>
            </a:pPr>
            <a:r>
              <a:rPr lang="tr-TR" sz="2800" dirty="0">
                <a:solidFill>
                  <a:schemeClr val="tx1"/>
                </a:solidFill>
              </a:rPr>
              <a:t>Petekteki baldan petek ve </a:t>
            </a:r>
            <a:r>
              <a:rPr lang="tr-TR" sz="2800" dirty="0">
                <a:solidFill>
                  <a:srgbClr val="FF0000"/>
                </a:solidFill>
              </a:rPr>
              <a:t>balın</a:t>
            </a:r>
            <a:r>
              <a:rPr lang="tr-TR" sz="2800" dirty="0">
                <a:solidFill>
                  <a:schemeClr val="tx1"/>
                </a:solidFill>
              </a:rPr>
              <a:t> ayrılmasında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9"/>
            </a:pPr>
            <a:r>
              <a:rPr lang="tr-TR" sz="2800" dirty="0">
                <a:solidFill>
                  <a:schemeClr val="tx1"/>
                </a:solidFill>
              </a:rPr>
              <a:t>Kakao, kahve ve çayın </a:t>
            </a:r>
            <a:r>
              <a:rPr lang="tr-TR" sz="2800" dirty="0" err="1">
                <a:solidFill>
                  <a:schemeClr val="tx1"/>
                </a:solidFill>
              </a:rPr>
              <a:t>ekstraktlarının</a:t>
            </a:r>
            <a:r>
              <a:rPr lang="tr-TR" sz="2800" dirty="0">
                <a:solidFill>
                  <a:schemeClr val="tx1"/>
                </a:solidFill>
              </a:rPr>
              <a:t> elde etmede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23615308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Filtre Tablaları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20000" contrast="40000"/>
          </a:blip>
          <a:stretch>
            <a:fillRect/>
          </a:stretch>
        </p:blipFill>
        <p:spPr>
          <a:xfrm>
            <a:off x="2331248" y="325168"/>
            <a:ext cx="7295737" cy="63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71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altLang="ar-SY" b="1" i="1" dirty="0">
                <a:solidFill>
                  <a:srgbClr val="FFFF00"/>
                </a:solidFill>
              </a:rPr>
              <a:t>Sistemdeki Basınç Kaybı</a:t>
            </a:r>
            <a:r>
              <a:rPr lang="tr-TR" altLang="ar-SY" dirty="0">
                <a:solidFill>
                  <a:srgbClr val="FFFF00"/>
                </a:solidFill>
              </a:rPr>
              <a:t> </a:t>
            </a:r>
            <a:r>
              <a:rPr lang="tr-TR" altLang="ar-SY" b="1" i="1" dirty="0"/>
              <a:t>Sürekli </a:t>
            </a:r>
            <a:r>
              <a:rPr lang="tr-TR" altLang="ar-SY" b="1" i="1" dirty="0" err="1"/>
              <a:t>Filtrasyon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algn="l" rtl="0"/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913" y="1991542"/>
            <a:ext cx="70866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455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Membran</a:t>
            </a:r>
            <a:r>
              <a:rPr lang="tr-TR" b="1" dirty="0"/>
              <a:t> </a:t>
            </a:r>
            <a:r>
              <a:rPr lang="tr-TR" b="1" dirty="0" err="1"/>
              <a:t>Filtrasyon</a:t>
            </a:r>
            <a:r>
              <a:rPr lang="tr-TR" b="1" dirty="0"/>
              <a:t> Düzenleri: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teknolojisi, </a:t>
            </a:r>
            <a:r>
              <a:rPr lang="tr-TR" sz="2800" dirty="0">
                <a:solidFill>
                  <a:srgbClr val="00B050"/>
                </a:solidFill>
              </a:rPr>
              <a:t>moleküler ve iyonik </a:t>
            </a:r>
            <a:r>
              <a:rPr lang="tr-TR" sz="2800" dirty="0">
                <a:solidFill>
                  <a:schemeClr val="tx1"/>
                </a:solidFill>
              </a:rPr>
              <a:t>düzeylerde ayrım yapılan bir teknoloji olarak tanımlanabilir.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Süt endüstrisinde sıklıkla kullanılan </a:t>
            </a: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teknolojisi başlıca aşağıdaki teknikler ile ilişkilidir: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Mikrofiltrasyon</a:t>
            </a:r>
            <a:r>
              <a:rPr lang="tr-TR" sz="2800" dirty="0">
                <a:solidFill>
                  <a:srgbClr val="FF0000"/>
                </a:solidFill>
              </a:rPr>
              <a:t> (MF): </a:t>
            </a:r>
            <a:r>
              <a:rPr lang="tr-TR" sz="2800" dirty="0">
                <a:solidFill>
                  <a:srgbClr val="0070C0"/>
                </a:solidFill>
              </a:rPr>
              <a:t>Bakterilerin</a:t>
            </a:r>
            <a:r>
              <a:rPr lang="tr-TR" sz="2800" dirty="0">
                <a:solidFill>
                  <a:schemeClr val="tx1"/>
                </a:solidFill>
              </a:rPr>
              <a:t> uzaklaştırılması ve </a:t>
            </a:r>
            <a:r>
              <a:rPr lang="tr-TR" sz="2800" dirty="0">
                <a:solidFill>
                  <a:srgbClr val="00B050"/>
                </a:solidFill>
              </a:rPr>
              <a:t>makro molekül ağırlıklı ögelerin </a:t>
            </a:r>
            <a:r>
              <a:rPr lang="tr-TR" sz="2800" dirty="0">
                <a:solidFill>
                  <a:schemeClr val="tx1"/>
                </a:solidFill>
              </a:rPr>
              <a:t>ayrılmasıdır. </a:t>
            </a:r>
          </a:p>
        </p:txBody>
      </p:sp>
    </p:spTree>
    <p:extLst>
      <p:ext uri="{BB962C8B-B14F-4D97-AF65-F5344CB8AC3E}">
        <p14:creationId xmlns:p14="http://schemas.microsoft.com/office/powerpoint/2010/main" val="16092846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Membran</a:t>
            </a:r>
            <a:r>
              <a:rPr lang="tr-TR" b="1" dirty="0"/>
              <a:t> </a:t>
            </a:r>
            <a:r>
              <a:rPr lang="tr-TR" b="1" dirty="0" err="1"/>
              <a:t>Filtrasyon</a:t>
            </a:r>
            <a:r>
              <a:rPr lang="tr-TR" b="1" dirty="0"/>
              <a:t> Düzenleri: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Ultrafiltrasyon</a:t>
            </a:r>
            <a:r>
              <a:rPr lang="tr-TR" sz="2800" dirty="0">
                <a:solidFill>
                  <a:srgbClr val="FF0000"/>
                </a:solidFill>
              </a:rPr>
              <a:t> (UF): </a:t>
            </a:r>
            <a:r>
              <a:rPr lang="tr-TR" sz="2800" dirty="0">
                <a:solidFill>
                  <a:schemeClr val="tx1"/>
                </a:solidFill>
              </a:rPr>
              <a:t>Ortamda sayıca çok olan </a:t>
            </a:r>
            <a:r>
              <a:rPr lang="tr-TR" sz="2800" dirty="0">
                <a:solidFill>
                  <a:srgbClr val="0070C0"/>
                </a:solidFill>
              </a:rPr>
              <a:t>makro moleküllerin </a:t>
            </a:r>
            <a:r>
              <a:rPr lang="tr-TR" sz="2800" dirty="0">
                <a:solidFill>
                  <a:schemeClr val="tx1"/>
                </a:solidFill>
              </a:rPr>
              <a:t>konsantre hale getirilmesidir.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Nanofiltrasyon</a:t>
            </a:r>
            <a:r>
              <a:rPr lang="tr-TR" sz="2800" dirty="0">
                <a:solidFill>
                  <a:srgbClr val="FF0000"/>
                </a:solidFill>
              </a:rPr>
              <a:t> (NF): </a:t>
            </a:r>
            <a:r>
              <a:rPr lang="tr-TR" sz="2800" dirty="0">
                <a:solidFill>
                  <a:srgbClr val="0070C0"/>
                </a:solidFill>
              </a:rPr>
              <a:t>Organik bileşiklerin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sodyum ve klorür </a:t>
            </a:r>
            <a:r>
              <a:rPr lang="tr-TR" sz="2800" dirty="0">
                <a:solidFill>
                  <a:schemeClr val="tx1"/>
                </a:solidFill>
              </a:rPr>
              <a:t>gibi </a:t>
            </a:r>
            <a:r>
              <a:rPr lang="tr-TR" sz="2800" dirty="0" err="1">
                <a:solidFill>
                  <a:schemeClr val="tx1"/>
                </a:solidFill>
              </a:rPr>
              <a:t>monovalent</a:t>
            </a:r>
            <a:r>
              <a:rPr lang="tr-TR" sz="2800" dirty="0">
                <a:solidFill>
                  <a:schemeClr val="tx1"/>
                </a:solidFill>
              </a:rPr>
              <a:t> iyonların uzaklaştırılması ile ortamın konsantre edilmesidir (</a:t>
            </a:r>
            <a:r>
              <a:rPr lang="tr-TR" sz="2800" dirty="0">
                <a:solidFill>
                  <a:srgbClr val="7030A0"/>
                </a:solidFill>
              </a:rPr>
              <a:t>kısmi </a:t>
            </a:r>
            <a:r>
              <a:rPr lang="tr-TR" sz="2800" dirty="0" err="1">
                <a:solidFill>
                  <a:srgbClr val="7030A0"/>
                </a:solidFill>
              </a:rPr>
              <a:t>demineralizasyon</a:t>
            </a:r>
            <a:r>
              <a:rPr lang="tr-TR" sz="2800" dirty="0">
                <a:solidFill>
                  <a:schemeClr val="tx1"/>
                </a:solidFill>
              </a:rPr>
              <a:t>).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Ters </a:t>
            </a:r>
            <a:r>
              <a:rPr lang="tr-TR" sz="2800" dirty="0" err="1">
                <a:solidFill>
                  <a:srgbClr val="FF0000"/>
                </a:solidFill>
              </a:rPr>
              <a:t>Ozmoz</a:t>
            </a:r>
            <a:r>
              <a:rPr lang="tr-TR" sz="2800" dirty="0">
                <a:solidFill>
                  <a:srgbClr val="FF0000"/>
                </a:solidFill>
              </a:rPr>
              <a:t>: (</a:t>
            </a:r>
            <a:r>
              <a:rPr lang="tr-TR" sz="2800" dirty="0" err="1">
                <a:solidFill>
                  <a:srgbClr val="FF0000"/>
                </a:solidFill>
              </a:rPr>
              <a:t>Reverse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osmosis</a:t>
            </a:r>
            <a:r>
              <a:rPr lang="tr-TR" sz="2800" dirty="0">
                <a:solidFill>
                  <a:srgbClr val="FF0000"/>
                </a:solidFill>
              </a:rPr>
              <a:t> RO) </a:t>
            </a:r>
            <a:r>
              <a:rPr lang="tr-TR" sz="2800" dirty="0">
                <a:solidFill>
                  <a:srgbClr val="0070C0"/>
                </a:solidFill>
              </a:rPr>
              <a:t>Suyun uzaklaştırılması </a:t>
            </a:r>
            <a:r>
              <a:rPr lang="tr-TR" sz="2800" dirty="0">
                <a:solidFill>
                  <a:schemeClr val="tx1"/>
                </a:solidFill>
              </a:rPr>
              <a:t>ile çözeltilerin konsantre edilmesidir.</a:t>
            </a:r>
          </a:p>
        </p:txBody>
      </p:sp>
    </p:spTree>
    <p:extLst>
      <p:ext uri="{BB962C8B-B14F-4D97-AF65-F5344CB8AC3E}">
        <p14:creationId xmlns:p14="http://schemas.microsoft.com/office/powerpoint/2010/main" val="19399728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077" y="188686"/>
            <a:ext cx="6234923" cy="63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0411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486331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b="1" dirty="0" err="1">
                <a:solidFill>
                  <a:schemeClr val="tx1"/>
                </a:solidFill>
              </a:rPr>
              <a:t>Membran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yöntemi su (içme, işletme, kullanma), meşrubat, gibi sıvı gıdaların ve suda tam olarak çözülen katı gıdaların analizinde ve özellikle gıdada aranılan </a:t>
            </a:r>
            <a:r>
              <a:rPr lang="tr-TR" sz="2800" dirty="0">
                <a:solidFill>
                  <a:srgbClr val="FF0000"/>
                </a:solidFill>
              </a:rPr>
              <a:t>mikroorganizma sayısı 10 ml ‘de 1</a:t>
            </a:r>
            <a:r>
              <a:rPr lang="tr-TR" sz="2800" dirty="0">
                <a:solidFill>
                  <a:schemeClr val="tx1"/>
                </a:solidFill>
              </a:rPr>
              <a:t> veya daha az ise uygulanabilecek hemen hemen tek yöntemdir. </a:t>
            </a:r>
          </a:p>
          <a:p>
            <a:pPr marL="342900" indent="-3429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filtrasyonda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kullanılan filtreler çok ince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çok </a:t>
            </a:r>
            <a:r>
              <a:rPr lang="tr-TR" sz="2800" dirty="0" err="1">
                <a:solidFill>
                  <a:srgbClr val="FF0000"/>
                </a:solidFill>
              </a:rPr>
              <a:t>poroz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selüloz asetat </a:t>
            </a:r>
            <a:r>
              <a:rPr lang="tr-TR" sz="2800" dirty="0">
                <a:solidFill>
                  <a:schemeClr val="tx1"/>
                </a:solidFill>
              </a:rPr>
              <a:t>ve/veya selüloz nitrattan oluşan disklerdir. </a:t>
            </a:r>
          </a:p>
        </p:txBody>
      </p:sp>
    </p:spTree>
    <p:extLst>
      <p:ext uri="{BB962C8B-B14F-4D97-AF65-F5344CB8AC3E}">
        <p14:creationId xmlns:p14="http://schemas.microsoft.com/office/powerpoint/2010/main" val="21462422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filtreler </a:t>
            </a:r>
            <a:r>
              <a:rPr lang="tr-TR" sz="2800" dirty="0">
                <a:solidFill>
                  <a:srgbClr val="FF0000"/>
                </a:solidFill>
              </a:rPr>
              <a:t>10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‘den 8 </a:t>
            </a:r>
            <a:r>
              <a:rPr lang="tr-TR" sz="2800" dirty="0" err="1">
                <a:solidFill>
                  <a:srgbClr val="FF0000"/>
                </a:solidFill>
              </a:rPr>
              <a:t>μm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ya da daha fazla </a:t>
            </a:r>
            <a:r>
              <a:rPr lang="tr-TR" sz="2800" dirty="0" err="1">
                <a:solidFill>
                  <a:schemeClr val="tx1"/>
                </a:solidFill>
              </a:rPr>
              <a:t>por</a:t>
            </a:r>
            <a:r>
              <a:rPr lang="tr-TR" sz="2800" dirty="0">
                <a:solidFill>
                  <a:schemeClr val="tx1"/>
                </a:solidFill>
              </a:rPr>
              <a:t> çaplı olarak sağlanabilmektedir.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yönteminin kullanımında </a:t>
            </a:r>
            <a:r>
              <a:rPr lang="tr-TR" sz="2800" dirty="0">
                <a:solidFill>
                  <a:srgbClr val="FF0000"/>
                </a:solidFill>
              </a:rPr>
              <a:t>bazı sınırlamalar </a:t>
            </a:r>
            <a:r>
              <a:rPr lang="tr-TR" sz="2800" dirty="0">
                <a:solidFill>
                  <a:schemeClr val="tx1"/>
                </a:solidFill>
              </a:rPr>
              <a:t>vardır.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Suda tam olarak eriyebilenlerin dışında kalan katı gıdalar ile </a:t>
            </a:r>
            <a:r>
              <a:rPr lang="tr-TR" sz="2800" dirty="0">
                <a:solidFill>
                  <a:srgbClr val="0070C0"/>
                </a:solidFill>
              </a:rPr>
              <a:t>boza ve şeftali suyu gibi </a:t>
            </a:r>
            <a:r>
              <a:rPr lang="tr-TR" sz="2800" dirty="0" err="1">
                <a:solidFill>
                  <a:srgbClr val="0070C0"/>
                </a:solidFill>
              </a:rPr>
              <a:t>pulplu</a:t>
            </a:r>
            <a:r>
              <a:rPr lang="tr-TR" sz="2800" dirty="0">
                <a:solidFill>
                  <a:srgbClr val="0070C0"/>
                </a:solidFill>
              </a:rPr>
              <a:t> sıvılar </a:t>
            </a:r>
            <a:r>
              <a:rPr lang="tr-TR" sz="2800" dirty="0">
                <a:solidFill>
                  <a:schemeClr val="tx1"/>
                </a:solidFill>
              </a:rPr>
              <a:t>normal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işlemi ile </a:t>
            </a:r>
            <a:r>
              <a:rPr lang="tr-TR" sz="2800" dirty="0" err="1">
                <a:solidFill>
                  <a:srgbClr val="FF0000"/>
                </a:solidFill>
              </a:rPr>
              <a:t>membran</a:t>
            </a:r>
            <a:r>
              <a:rPr lang="tr-TR" sz="2800" dirty="0">
                <a:solidFill>
                  <a:srgbClr val="FF0000"/>
                </a:solidFill>
              </a:rPr>
              <a:t> filtreden geçirilemezler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39480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Benzer şekilde normal </a:t>
            </a:r>
            <a:r>
              <a:rPr lang="tr-TR" sz="2800" dirty="0">
                <a:solidFill>
                  <a:srgbClr val="FF0000"/>
                </a:solidFill>
              </a:rPr>
              <a:t>yağlı süt </a:t>
            </a:r>
            <a:r>
              <a:rPr lang="tr-TR" sz="2800" dirty="0">
                <a:solidFill>
                  <a:schemeClr val="tx1"/>
                </a:solidFill>
              </a:rPr>
              <a:t>de kolaylıkla filtre edilemez.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Bununla beraber, bu gibi gıdaların </a:t>
            </a:r>
            <a:r>
              <a:rPr lang="tr-TR" sz="2800" dirty="0" err="1">
                <a:solidFill>
                  <a:schemeClr val="tx1"/>
                </a:solidFill>
              </a:rPr>
              <a:t>filtrasyonu</a:t>
            </a:r>
            <a:r>
              <a:rPr lang="tr-TR" sz="2800" dirty="0">
                <a:solidFill>
                  <a:schemeClr val="tx1"/>
                </a:solidFill>
              </a:rPr>
              <a:t> için özel çözücüler ve/veya enzimler ve/veya </a:t>
            </a:r>
            <a:r>
              <a:rPr lang="tr-TR" sz="2800" dirty="0">
                <a:solidFill>
                  <a:srgbClr val="0070C0"/>
                </a:solidFill>
              </a:rPr>
              <a:t>ön filtre kullanımı ile </a:t>
            </a: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r>
              <a:rPr lang="tr-TR" sz="2800" dirty="0">
                <a:solidFill>
                  <a:schemeClr val="tx1"/>
                </a:solidFill>
              </a:rPr>
              <a:t> yöntemi </a:t>
            </a:r>
            <a:r>
              <a:rPr lang="tr-TR" sz="2800" dirty="0">
                <a:solidFill>
                  <a:srgbClr val="00B050"/>
                </a:solidFill>
              </a:rPr>
              <a:t>pek çok katı gıda da </a:t>
            </a:r>
            <a:r>
              <a:rPr lang="tr-TR" sz="2800" dirty="0">
                <a:solidFill>
                  <a:schemeClr val="tx1"/>
                </a:solidFill>
              </a:rPr>
              <a:t>başarılı bir şekilde kullanılmaktadır.</a:t>
            </a:r>
          </a:p>
          <a:p>
            <a:pPr marL="342900" indent="-3429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71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761" y="1317650"/>
            <a:ext cx="4074202" cy="41965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76" y="1342620"/>
            <a:ext cx="4379436" cy="435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979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303" y="356807"/>
            <a:ext cx="8433497" cy="37783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29778"/>
            <a:ext cx="6435436" cy="249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16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dirty="0"/>
              <a:t>Santrifüj Cihazları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5"/>
            <a:ext cx="10302024" cy="4863318"/>
          </a:xfrm>
        </p:spPr>
        <p:txBody>
          <a:bodyPr>
            <a:normAutofit/>
          </a:bodyPr>
          <a:lstStyle/>
          <a:p>
            <a:pPr marL="360363" indent="-360363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Farklı amaçlarla yararlanılmaya uygun çeşitli tipte santrifüj cihazları bulunmaktadır.</a:t>
            </a:r>
          </a:p>
          <a:p>
            <a:pPr marL="360363" indent="-360363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Bununla birlikte santrifüjler genel olarak üç gruba ayrılmaktadır. </a:t>
            </a:r>
          </a:p>
          <a:p>
            <a:pPr marL="360363" indent="-360363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Bunlardan birbirleriyle karışamayan sıvıları birbirlerinden ayıran santrifüjler, "</a:t>
            </a:r>
            <a:r>
              <a:rPr lang="tr-TR" sz="2800" dirty="0">
                <a:solidFill>
                  <a:srgbClr val="FF0000"/>
                </a:solidFill>
              </a:rPr>
              <a:t>sıvı-sıvı santrifüjleri</a:t>
            </a:r>
            <a:r>
              <a:rPr lang="tr-TR" sz="2800" dirty="0">
                <a:solidFill>
                  <a:schemeClr val="tx1"/>
                </a:solidFill>
              </a:rPr>
              <a:t>" olarak anılırlar. </a:t>
            </a:r>
          </a:p>
        </p:txBody>
      </p:sp>
    </p:spTree>
    <p:extLst>
      <p:ext uri="{BB962C8B-B14F-4D97-AF65-F5344CB8AC3E}">
        <p14:creationId xmlns:p14="http://schemas.microsoft.com/office/powerpoint/2010/main" val="410652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66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9108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935050"/>
            <a:ext cx="6351392" cy="345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834" y="1498638"/>
            <a:ext cx="2642179" cy="452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079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110" y="35231"/>
            <a:ext cx="8260616" cy="67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853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 err="1">
                <a:solidFill>
                  <a:srgbClr val="FFFF00"/>
                </a:solidFill>
              </a:rPr>
              <a:t>Membran</a:t>
            </a:r>
            <a:r>
              <a:rPr lang="tr-TR" b="1" dirty="0">
                <a:solidFill>
                  <a:srgbClr val="FFFF00"/>
                </a:solidFill>
              </a:rPr>
              <a:t> </a:t>
            </a:r>
            <a:r>
              <a:rPr lang="tr-TR" b="1" dirty="0" err="1">
                <a:solidFill>
                  <a:srgbClr val="FFFF00"/>
                </a:solidFill>
              </a:rPr>
              <a:t>Filtrasyon</a:t>
            </a:r>
            <a:endParaRPr lang="ar-S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241702"/>
          </a:xfrm>
        </p:spPr>
        <p:txBody>
          <a:bodyPr>
            <a:no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556" y="1313644"/>
            <a:ext cx="3201101" cy="2540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867" y="1313644"/>
            <a:ext cx="5081113" cy="35949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774" y="4288029"/>
            <a:ext cx="2540557" cy="219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117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Membran</a:t>
            </a:r>
            <a:r>
              <a:rPr lang="tr-TR" b="1" dirty="0"/>
              <a:t> </a:t>
            </a:r>
            <a:r>
              <a:rPr lang="tr-TR" b="1" dirty="0" err="1"/>
              <a:t>Filtrasyon</a:t>
            </a:r>
            <a:r>
              <a:rPr lang="tr-TR" b="1" dirty="0"/>
              <a:t> Düzenleri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Yukarıda belirtilen tekniklerde, sıvı ürün </a:t>
            </a:r>
            <a:r>
              <a:rPr lang="tr-TR" sz="2800" dirty="0">
                <a:solidFill>
                  <a:srgbClr val="0070C0"/>
                </a:solidFill>
              </a:rPr>
              <a:t>basınç altında </a:t>
            </a:r>
            <a:r>
              <a:rPr lang="tr-TR" sz="2800" dirty="0">
                <a:solidFill>
                  <a:schemeClr val="tx1"/>
                </a:solidFill>
              </a:rPr>
              <a:t>bir </a:t>
            </a:r>
            <a:r>
              <a:rPr lang="tr-TR" sz="2800" dirty="0" err="1">
                <a:solidFill>
                  <a:srgbClr val="00B050"/>
                </a:solidFill>
              </a:rPr>
              <a:t>membran</a:t>
            </a:r>
            <a:r>
              <a:rPr lang="tr-TR" sz="2800" dirty="0">
                <a:solidFill>
                  <a:srgbClr val="00B050"/>
                </a:solidFill>
              </a:rPr>
              <a:t> filtreden </a:t>
            </a:r>
            <a:r>
              <a:rPr lang="tr-TR" sz="2800" dirty="0">
                <a:solidFill>
                  <a:schemeClr val="tx1"/>
                </a:solidFill>
              </a:rPr>
              <a:t>geçirilmekte, farklı boyutlardaki katı ve yarı katı bileşenler </a:t>
            </a:r>
            <a:r>
              <a:rPr lang="tr-TR" sz="2800" dirty="0" err="1">
                <a:solidFill>
                  <a:schemeClr val="tx1"/>
                </a:solidFill>
              </a:rPr>
              <a:t>membranda</a:t>
            </a:r>
            <a:r>
              <a:rPr lang="tr-TR" sz="2800" dirty="0">
                <a:solidFill>
                  <a:schemeClr val="tx1"/>
                </a:solidFill>
              </a:rPr>
              <a:t> tutulurken ayrılan diğer faz yani </a:t>
            </a:r>
            <a:r>
              <a:rPr lang="tr-TR" sz="2800" dirty="0" err="1">
                <a:solidFill>
                  <a:schemeClr val="tx1"/>
                </a:solidFill>
              </a:rPr>
              <a:t>filtrat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filtreden geçirilmektedir.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00B050"/>
                </a:solidFill>
              </a:rPr>
              <a:t>Membranlar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membrandan</a:t>
            </a:r>
            <a:r>
              <a:rPr lang="tr-TR" sz="2800" dirty="0">
                <a:solidFill>
                  <a:schemeClr val="tx1"/>
                </a:solidFill>
              </a:rPr>
              <a:t> geçemeyeceği </a:t>
            </a:r>
            <a:r>
              <a:rPr lang="tr-TR" sz="2800" dirty="0" err="1">
                <a:solidFill>
                  <a:schemeClr val="tx1"/>
                </a:solidFill>
              </a:rPr>
              <a:t>farzedilen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en küçük moleküllü ögelere göre sınıflandırılır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algn="l" rtl="0"/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5446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Membran</a:t>
            </a:r>
            <a:r>
              <a:rPr lang="tr-TR" b="1" dirty="0"/>
              <a:t> </a:t>
            </a:r>
            <a:r>
              <a:rPr lang="tr-TR" b="1" dirty="0" err="1"/>
              <a:t>Filtrasyon</a:t>
            </a:r>
            <a:r>
              <a:rPr lang="tr-TR" b="1" dirty="0"/>
              <a:t> İlkeleri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Süt işletmelerinde kullanılan </a:t>
            </a:r>
            <a:r>
              <a:rPr lang="tr-TR" sz="2800" dirty="0" err="1">
                <a:solidFill>
                  <a:schemeClr val="tx1"/>
                </a:solidFill>
              </a:rPr>
              <a:t>membran</a:t>
            </a:r>
            <a:r>
              <a:rPr lang="tr-TR" sz="2800" dirty="0">
                <a:solidFill>
                  <a:schemeClr val="tx1"/>
                </a:solidFill>
              </a:rPr>
              <a:t> ayırım işlemleri birbirinden farklı yerlerde ve amaçlar için kullanılır. </a:t>
            </a:r>
          </a:p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Örneğin, </a:t>
            </a:r>
            <a:r>
              <a:rPr lang="tr-TR" sz="2800" dirty="0">
                <a:solidFill>
                  <a:srgbClr val="7030A0"/>
                </a:solidFill>
              </a:rPr>
              <a:t>Ters </a:t>
            </a:r>
            <a:r>
              <a:rPr lang="tr-TR" sz="2800" dirty="0" err="1">
                <a:solidFill>
                  <a:srgbClr val="7030A0"/>
                </a:solidFill>
              </a:rPr>
              <a:t>osmoz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peynir suyunun </a:t>
            </a:r>
            <a:r>
              <a:rPr lang="tr-TR" sz="2800" dirty="0">
                <a:solidFill>
                  <a:schemeClr val="tx1"/>
                </a:solidFill>
              </a:rPr>
              <a:t>konsantre hale getirilmesinde, ultra </a:t>
            </a:r>
            <a:r>
              <a:rPr lang="tr-TR" sz="2800" dirty="0" err="1">
                <a:solidFill>
                  <a:schemeClr val="tx1"/>
                </a:solidFill>
              </a:rPr>
              <a:t>filtrasyon</a:t>
            </a:r>
            <a:endParaRPr lang="tr-TR" sz="2800" dirty="0">
              <a:solidFill>
                <a:schemeClr val="tx1"/>
              </a:solidFill>
            </a:endParaRPr>
          </a:p>
          <a:p>
            <a:pPr algn="l" rtl="0"/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853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 err="1"/>
              <a:t>Membran</a:t>
            </a:r>
            <a:r>
              <a:rPr lang="tr-TR" b="1" dirty="0"/>
              <a:t> </a:t>
            </a:r>
            <a:r>
              <a:rPr lang="tr-TR" b="1" dirty="0" err="1"/>
              <a:t>Filtrasyon</a:t>
            </a:r>
            <a:r>
              <a:rPr lang="tr-TR" b="1" dirty="0"/>
              <a:t> İlkeleri: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chemeClr val="tx1"/>
                </a:solidFill>
              </a:rPr>
              <a:t>permeat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 err="1">
                <a:solidFill>
                  <a:schemeClr val="tx1"/>
                </a:solidFill>
              </a:rPr>
              <a:t>retentat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eldesinde</a:t>
            </a:r>
            <a:r>
              <a:rPr lang="tr-TR" sz="2800" dirty="0">
                <a:solidFill>
                  <a:schemeClr val="tx1"/>
                </a:solidFill>
              </a:rPr>
              <a:t>; </a:t>
            </a:r>
            <a:r>
              <a:rPr lang="tr-TR" sz="2800" dirty="0" err="1">
                <a:solidFill>
                  <a:schemeClr val="tx1"/>
                </a:solidFill>
              </a:rPr>
              <a:t>nanofiltrasyon</a:t>
            </a:r>
            <a:r>
              <a:rPr lang="tr-TR" sz="2800" dirty="0">
                <a:solidFill>
                  <a:schemeClr val="tx1"/>
                </a:solidFill>
              </a:rPr>
              <a:t> peynir suyunun kısmi </a:t>
            </a:r>
            <a:r>
              <a:rPr lang="tr-TR" sz="2800" dirty="0" err="1">
                <a:solidFill>
                  <a:schemeClr val="tx1"/>
                </a:solidFill>
              </a:rPr>
              <a:t>desalinasyonunda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chemeClr val="tx1"/>
                </a:solidFill>
              </a:rPr>
              <a:t>ultrafiltrasyon</a:t>
            </a:r>
            <a:r>
              <a:rPr lang="tr-TR" sz="2800" dirty="0">
                <a:solidFill>
                  <a:schemeClr val="tx1"/>
                </a:solidFill>
              </a:rPr>
              <a:t> tipik olarak süt ve peynir suyundaki süt proteinlerinin konsantre hale getirilmesinde, peynir, yoğurt ve diğer ürünlerin imalatında kullanılacak sütün protein standardizasyonunda; </a:t>
            </a:r>
            <a:r>
              <a:rPr lang="tr-TR" sz="2800" dirty="0" err="1">
                <a:solidFill>
                  <a:schemeClr val="tx1"/>
                </a:solidFill>
              </a:rPr>
              <a:t>mikrofiltrasyon</a:t>
            </a:r>
            <a:r>
              <a:rPr lang="tr-TR" sz="2800" dirty="0">
                <a:solidFill>
                  <a:schemeClr val="tx1"/>
                </a:solidFill>
              </a:rPr>
              <a:t> ise yavan süt, peynir suyu ve salamuradaki bakteri sayısının azaltılmasında, peynir suyu ile taşınan yağın geri kazanımında, peynir suyu protein </a:t>
            </a:r>
            <a:r>
              <a:rPr lang="tr-TR" sz="2800" dirty="0" err="1">
                <a:solidFill>
                  <a:schemeClr val="tx1"/>
                </a:solidFill>
              </a:rPr>
              <a:t>konsantratı</a:t>
            </a:r>
            <a:r>
              <a:rPr lang="tr-TR" sz="2800" dirty="0">
                <a:solidFill>
                  <a:schemeClr val="tx1"/>
                </a:solidFill>
              </a:rPr>
              <a:t> ve protein fraksiyonu </a:t>
            </a:r>
            <a:r>
              <a:rPr lang="tr-TR" sz="2800" dirty="0" err="1">
                <a:solidFill>
                  <a:schemeClr val="tx1"/>
                </a:solidFill>
              </a:rPr>
              <a:t>eldesinde</a:t>
            </a:r>
            <a:r>
              <a:rPr lang="tr-TR" sz="2800" dirty="0">
                <a:solidFill>
                  <a:schemeClr val="tx1"/>
                </a:solidFill>
              </a:rPr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4443046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>
            <a:normAutofit fontScale="90000"/>
          </a:bodyPr>
          <a:lstStyle/>
          <a:p>
            <a:pPr rtl="0"/>
            <a:r>
              <a:rPr lang="tr-TR" altLang="ar-SY" b="1" i="1" dirty="0">
                <a:hlinkClick r:id="rId2"/>
              </a:rPr>
              <a:t>http://www.dekantor-separator.com/dekantor.html</a:t>
            </a:r>
            <a:br>
              <a:rPr lang="tr-TR" altLang="ar-SY" b="1" i="1" dirty="0"/>
            </a:br>
            <a:r>
              <a:rPr lang="tr-TR" altLang="ar-SY" b="1" i="1" dirty="0"/>
              <a:t>http://www.haus.com.tr/haustr/</a:t>
            </a:r>
            <a:br>
              <a:rPr lang="tr-TR" altLang="ar-SY" b="1" i="1" dirty="0"/>
            </a:br>
            <a:r>
              <a:rPr lang="tr-TR" altLang="ar-SY" b="1" i="1" dirty="0"/>
              <a:t>http://www.detaymetsan.com/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72" y="2125968"/>
            <a:ext cx="6978650" cy="334757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6" y="1326524"/>
            <a:ext cx="8128000" cy="3390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19" y="3595543"/>
            <a:ext cx="6096000" cy="2628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412" y="1697181"/>
            <a:ext cx="467677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7117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3651</TotalTime>
  <Words>3148</Words>
  <Application>Microsoft Office PowerPoint</Application>
  <PresentationFormat>Geniş ekran</PresentationFormat>
  <Paragraphs>310</Paragraphs>
  <Slides>97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97</vt:i4>
      </vt:variant>
    </vt:vector>
  </HeadingPairs>
  <TitlesOfParts>
    <vt:vector size="105" baseType="lpstr">
      <vt:lpstr>Arial</vt:lpstr>
      <vt:lpstr>Calibri</vt:lpstr>
      <vt:lpstr>Cambria Math</vt:lpstr>
      <vt:lpstr>Segoe UI</vt:lpstr>
      <vt:lpstr>Segoe UI Light</vt:lpstr>
      <vt:lpstr>Times New Roman</vt:lpstr>
      <vt:lpstr>Wingdings</vt:lpstr>
      <vt:lpstr>WelcomeDoc</vt:lpstr>
      <vt:lpstr>Temel İşlemler I  2018-2019 Santrifüjleme + Filtrasyon  </vt:lpstr>
      <vt:lpstr>Santrifüjleme</vt:lpstr>
      <vt:lpstr>Santrifüjleme</vt:lpstr>
      <vt:lpstr>Santrifüjleme</vt:lpstr>
      <vt:lpstr>Santrifüjleme</vt:lpstr>
      <vt:lpstr> Gıda Sanayinde Santrifüj Kullanımı</vt:lpstr>
      <vt:lpstr> Gıda Sanayinde Santrifüj Kullanımı</vt:lpstr>
      <vt:lpstr> Gıda Sanayinde Santrifüj Kullanımı</vt:lpstr>
      <vt:lpstr>Santrifüj Cihazları</vt:lpstr>
      <vt:lpstr>Santrifüj Cihazları</vt:lpstr>
      <vt:lpstr>Santrifüj Cihazları</vt:lpstr>
      <vt:lpstr>Santrifüj Cihazları</vt:lpstr>
      <vt:lpstr>Santrifüj Cihazları</vt:lpstr>
      <vt:lpstr>Santrifüj Cihazları</vt:lpstr>
      <vt:lpstr> </vt:lpstr>
      <vt:lpstr>Santrifüj Cihazları</vt:lpstr>
      <vt:lpstr> </vt:lpstr>
      <vt:lpstr>Santrifüjlemede Ayrılma Hızı </vt:lpstr>
      <vt:lpstr>Santrifüjlemede Ayrılma Hızı </vt:lpstr>
      <vt:lpstr>Santrifüjlemede Ayrılma Hızı </vt:lpstr>
      <vt:lpstr>Santrifüjlemede Ayrılma Hızı </vt:lpstr>
      <vt:lpstr>Örnek</vt:lpstr>
      <vt:lpstr>Örnek</vt:lpstr>
      <vt:lpstr>Çözüm</vt:lpstr>
      <vt:lpstr>Filtrasyon</vt:lpstr>
      <vt:lpstr>Filtrasyon İşleminde Kullanılan Terimleri</vt:lpstr>
      <vt:lpstr>Filtrasyon</vt:lpstr>
      <vt:lpstr>Filtrasyon</vt:lpstr>
      <vt:lpstr>SIVI FİLTRELERİ KULLANIM ALANLARI </vt:lpstr>
      <vt:lpstr>Filtrasyon Tipleri</vt:lpstr>
      <vt:lpstr>Basit Filtrasyon Düzenleri </vt:lpstr>
      <vt:lpstr>Basit Filtrasyon Düzenleri  - Süzgeçler</vt:lpstr>
      <vt:lpstr>Basit Filtrasyon Düzenleri  - Süzgeçler</vt:lpstr>
      <vt:lpstr>Basit Filtrasyon Düzenleri  - Süzgeçler</vt:lpstr>
      <vt:lpstr>Basit Filtrasyon Düzenleri  - Filtre Tablaları</vt:lpstr>
      <vt:lpstr>Basit Filtrasyon Düzenleri  - Filtre Tablaları</vt:lpstr>
      <vt:lpstr>Basit Filtrasyon Düzenleri  - Filtre Tablaları</vt:lpstr>
      <vt:lpstr>Basit Filtrasyon Düzenleri  - Filtre Tablaları</vt:lpstr>
      <vt:lpstr>Basit Filtrasyon Düzenleri  - Filtre Tablaları</vt:lpstr>
      <vt:lpstr>Basit Filtrasyon Düzenleri  - Filtre Tablaları Filtre Tablalarında Aranan Özellikler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 Filtrasyon işleminde kullanılan yardımcı elemanlar</vt:lpstr>
      <vt:lpstr>Basit Filtrasyon Düzenleri  - Filtre Tablaları</vt:lpstr>
      <vt:lpstr>Basınçlı Filtreler</vt:lpstr>
      <vt:lpstr>Kesikli Çalışan Basınçlı Filtreler </vt:lpstr>
      <vt:lpstr>Kesikli Çalışan Basınçlı Filtreler -Pres Filtreler </vt:lpstr>
      <vt:lpstr>Kesikli Çalışan Basınçlı Filtreler -Pres Filtreler </vt:lpstr>
      <vt:lpstr>Kesikli Çalışan Basınçlı Filtreler -Pres Filtreler </vt:lpstr>
      <vt:lpstr>Kesikli Çalışan Basınçlı Filtreler -Pres Filtreler  Pres Filtrelerin Temizlenmesi</vt:lpstr>
      <vt:lpstr>Kesikli Çalışan Basınçlı Filtreler -Pres Filtreler  Pres Filtrelerin Temizlenmesi</vt:lpstr>
      <vt:lpstr>Kesikli Çalışan Basınçlı Filtreler -Pres Filtreler  Pres Filtrelerin Temizlenmesi</vt:lpstr>
      <vt:lpstr>Kesikli Çalışan Basınçlı Filtreler -Pres Filtreler  Pres Filtrelerin Temizlenmesi</vt:lpstr>
      <vt:lpstr>Kesikli Çalışan Basınçlı Filtreler -Pres Filtreler  Pres Filtrelerin Temizlenmesi</vt:lpstr>
      <vt:lpstr>Kesikli Çalışan Basınçlı Filtreler -Yaprak Filtreler</vt:lpstr>
      <vt:lpstr>Kesikli Çalışan Basınçlı Filtreler -Yaprak Filtreler</vt:lpstr>
      <vt:lpstr>Sürekli Çalışan Basınçlı Filtreler</vt:lpstr>
      <vt:lpstr>Valsli Vakum Filtreler</vt:lpstr>
      <vt:lpstr>Valsli Vakum Filtreler</vt:lpstr>
      <vt:lpstr>Valsli Vakum Filtreler</vt:lpstr>
      <vt:lpstr>Valsli Vakum Filtreler</vt:lpstr>
      <vt:lpstr>Valsli Vakum Filtreler</vt:lpstr>
      <vt:lpstr>Kalınlaştırıcı Filtreler</vt:lpstr>
      <vt:lpstr>Kalınlaştırıcı Filtreler</vt:lpstr>
      <vt:lpstr>Kalınlaştırıcı Filtreler</vt:lpstr>
      <vt:lpstr>Kek Filtrasyon İlkeleri </vt:lpstr>
      <vt:lpstr>Sistemdeki Basınç Kaybı </vt:lpstr>
      <vt:lpstr>Sistemdeki Basınç Kaybı </vt:lpstr>
      <vt:lpstr>Sistemdeki Basınç Kaybı </vt:lpstr>
      <vt:lpstr>Membran</vt:lpstr>
      <vt:lpstr>Sistemdeki Basınç Kaybı Sürekli Filtrasyon</vt:lpstr>
      <vt:lpstr>Filtrasyon Çeşitleri </vt:lpstr>
      <vt:lpstr>Filtrasyon Çeşitleri </vt:lpstr>
      <vt:lpstr>Filtre Tablaları</vt:lpstr>
      <vt:lpstr>Filtre Tablaları</vt:lpstr>
      <vt:lpstr>Filtre Tablaları</vt:lpstr>
      <vt:lpstr>Sistemdeki Basınç Kaybı Sürekli Filtrasyon</vt:lpstr>
      <vt:lpstr>Membran Filtrasyon Düzenleri: </vt:lpstr>
      <vt:lpstr>Membran Filtrasyon Düzenleri: </vt:lpstr>
      <vt:lpstr>Membran Filtrasyon</vt:lpstr>
      <vt:lpstr>Membran Filtrasyon</vt:lpstr>
      <vt:lpstr>Membran Filtrasyon</vt:lpstr>
      <vt:lpstr>Membran Filtrasyon</vt:lpstr>
      <vt:lpstr>Membran Filtrasyon</vt:lpstr>
      <vt:lpstr>Membran Filtrasyon</vt:lpstr>
      <vt:lpstr>Membran Filtrasyon</vt:lpstr>
      <vt:lpstr>Membran Filtrasyon</vt:lpstr>
      <vt:lpstr>PowerPoint Sunusu</vt:lpstr>
      <vt:lpstr>Membran Filtrasyon</vt:lpstr>
      <vt:lpstr>Membran Filtrasyon Düzenleri </vt:lpstr>
      <vt:lpstr>Membran Filtrasyon İlkeleri </vt:lpstr>
      <vt:lpstr>Membran Filtrasyon İlkeleri: </vt:lpstr>
      <vt:lpstr>http://www.dekantor-separator.com/dekantor.html http://www.haus.com.tr/haustr/ http://www.detaymetsan.com/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571</cp:revision>
  <dcterms:created xsi:type="dcterms:W3CDTF">2015-08-29T01:16:41Z</dcterms:created>
  <dcterms:modified xsi:type="dcterms:W3CDTF">2018-12-25T13:03:18Z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