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69"/>
  </p:notesMasterIdLst>
  <p:sldIdLst>
    <p:sldId id="256" r:id="rId3"/>
    <p:sldId id="257" r:id="rId4"/>
    <p:sldId id="259" r:id="rId5"/>
    <p:sldId id="296" r:id="rId6"/>
    <p:sldId id="298" r:id="rId7"/>
    <p:sldId id="260" r:id="rId8"/>
    <p:sldId id="269" r:id="rId9"/>
    <p:sldId id="299" r:id="rId10"/>
    <p:sldId id="270" r:id="rId11"/>
    <p:sldId id="293" r:id="rId12"/>
    <p:sldId id="294" r:id="rId13"/>
    <p:sldId id="271" r:id="rId14"/>
    <p:sldId id="322" r:id="rId15"/>
    <p:sldId id="286" r:id="rId16"/>
    <p:sldId id="287" r:id="rId17"/>
    <p:sldId id="300" r:id="rId18"/>
    <p:sldId id="288" r:id="rId19"/>
    <p:sldId id="323" r:id="rId20"/>
    <p:sldId id="324" r:id="rId21"/>
    <p:sldId id="325" r:id="rId22"/>
    <p:sldId id="326" r:id="rId23"/>
    <p:sldId id="289" r:id="rId24"/>
    <p:sldId id="272" r:id="rId25"/>
    <p:sldId id="273" r:id="rId26"/>
    <p:sldId id="263" r:id="rId27"/>
    <p:sldId id="275" r:id="rId28"/>
    <p:sldId id="262" r:id="rId29"/>
    <p:sldId id="276" r:id="rId30"/>
    <p:sldId id="264" r:id="rId31"/>
    <p:sldId id="278" r:id="rId32"/>
    <p:sldId id="277" r:id="rId33"/>
    <p:sldId id="265" r:id="rId34"/>
    <p:sldId id="279" r:id="rId35"/>
    <p:sldId id="280" r:id="rId36"/>
    <p:sldId id="266" r:id="rId37"/>
    <p:sldId id="281" r:id="rId38"/>
    <p:sldId id="282" r:id="rId39"/>
    <p:sldId id="284" r:id="rId40"/>
    <p:sldId id="267" r:id="rId41"/>
    <p:sldId id="297" r:id="rId42"/>
    <p:sldId id="301" r:id="rId43"/>
    <p:sldId id="321" r:id="rId44"/>
    <p:sldId id="302" r:id="rId45"/>
    <p:sldId id="303" r:id="rId46"/>
    <p:sldId id="304" r:id="rId47"/>
    <p:sldId id="327" r:id="rId48"/>
    <p:sldId id="305" r:id="rId49"/>
    <p:sldId id="328" r:id="rId50"/>
    <p:sldId id="329" r:id="rId51"/>
    <p:sldId id="330" r:id="rId52"/>
    <p:sldId id="306" r:id="rId53"/>
    <p:sldId id="307" r:id="rId54"/>
    <p:sldId id="331" r:id="rId55"/>
    <p:sldId id="308" r:id="rId56"/>
    <p:sldId id="309" r:id="rId57"/>
    <p:sldId id="310" r:id="rId58"/>
    <p:sldId id="311" r:id="rId59"/>
    <p:sldId id="332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57"/>
            <p14:sldId id="259"/>
            <p14:sldId id="296"/>
            <p14:sldId id="298"/>
            <p14:sldId id="260"/>
            <p14:sldId id="269"/>
            <p14:sldId id="299"/>
            <p14:sldId id="270"/>
            <p14:sldId id="293"/>
            <p14:sldId id="294"/>
            <p14:sldId id="271"/>
            <p14:sldId id="322"/>
            <p14:sldId id="286"/>
            <p14:sldId id="287"/>
            <p14:sldId id="300"/>
            <p14:sldId id="288"/>
            <p14:sldId id="323"/>
            <p14:sldId id="324"/>
            <p14:sldId id="325"/>
            <p14:sldId id="326"/>
            <p14:sldId id="289"/>
            <p14:sldId id="272"/>
            <p14:sldId id="273"/>
            <p14:sldId id="263"/>
            <p14:sldId id="275"/>
            <p14:sldId id="262"/>
            <p14:sldId id="276"/>
            <p14:sldId id="264"/>
            <p14:sldId id="278"/>
            <p14:sldId id="277"/>
            <p14:sldId id="265"/>
            <p14:sldId id="279"/>
            <p14:sldId id="280"/>
            <p14:sldId id="266"/>
            <p14:sldId id="281"/>
            <p14:sldId id="282"/>
            <p14:sldId id="284"/>
            <p14:sldId id="267"/>
            <p14:sldId id="297"/>
            <p14:sldId id="301"/>
            <p14:sldId id="321"/>
            <p14:sldId id="302"/>
            <p14:sldId id="303"/>
            <p14:sldId id="304"/>
            <p14:sldId id="327"/>
            <p14:sldId id="305"/>
            <p14:sldId id="328"/>
            <p14:sldId id="329"/>
            <p14:sldId id="330"/>
            <p14:sldId id="306"/>
            <p14:sldId id="307"/>
            <p14:sldId id="331"/>
            <p14:sldId id="308"/>
            <p14:sldId id="309"/>
            <p14:sldId id="310"/>
            <p14:sldId id="311"/>
            <p14:sldId id="332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BFF"/>
    <a:srgbClr val="FFD649"/>
    <a:srgbClr val="DD462F"/>
    <a:srgbClr val="D45E87"/>
    <a:srgbClr val="D24726"/>
    <a:srgbClr val="ECE1CA"/>
    <a:srgbClr val="734F29"/>
    <a:srgbClr val="AEB785"/>
    <a:srgbClr val="FF99FF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A6B5CB-B0D2-4D05-AFD2-E677317A02C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9C10843-F656-4E7D-ABAF-0D35CB86995C}">
      <dgm:prSet phldrT="[Metin]" custT="1"/>
      <dgm:spPr/>
      <dgm:t>
        <a:bodyPr/>
        <a:lstStyle/>
        <a:p>
          <a:r>
            <a:rPr lang="tr-TR" altLang="en-US" sz="24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</a:t>
          </a:r>
          <a:r>
            <a:rPr lang="tr-TR" alt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-polar</a:t>
          </a:r>
          <a:r>
            <a:rPr lang="tr-TR" altLang="en-US" sz="2400" dirty="0"/>
            <a:t> (</a:t>
          </a:r>
          <a:r>
            <a:rPr lang="tr-TR" altLang="en-US" sz="2400" dirty="0" err="1"/>
            <a:t>Apolar</a:t>
          </a:r>
          <a:r>
            <a:rPr lang="tr-TR" altLang="en-US" sz="2400" dirty="0"/>
            <a:t>) </a:t>
          </a:r>
          <a:endParaRPr lang="tr-TR" sz="2400" dirty="0"/>
        </a:p>
      </dgm:t>
    </dgm:pt>
    <dgm:pt modelId="{6BC675AB-3D54-445D-B8C9-C163BB7C954D}" type="parTrans" cxnId="{76492A20-ECCB-477F-983B-D063D9C5C27E}">
      <dgm:prSet/>
      <dgm:spPr/>
      <dgm:t>
        <a:bodyPr/>
        <a:lstStyle/>
        <a:p>
          <a:endParaRPr lang="tr-TR" sz="2400"/>
        </a:p>
      </dgm:t>
    </dgm:pt>
    <dgm:pt modelId="{F30B23E3-8A5F-4CF1-AE0E-DE6F5178CB33}" type="sibTrans" cxnId="{76492A20-ECCB-477F-983B-D063D9C5C27E}">
      <dgm:prSet/>
      <dgm:spPr/>
      <dgm:t>
        <a:bodyPr/>
        <a:lstStyle/>
        <a:p>
          <a:endParaRPr lang="tr-TR" sz="2400"/>
        </a:p>
      </dgm:t>
    </dgm:pt>
    <dgm:pt modelId="{5A4A07D1-FF6B-4A6B-8D83-C28D57E68812}">
      <dgm:prSet phldrT="[Metin]" custT="1"/>
      <dgm:spPr/>
      <dgm:t>
        <a:bodyPr/>
        <a:lstStyle/>
        <a:p>
          <a:r>
            <a:rPr lang="tr-TR" altLang="en-US" sz="2000" b="1" dirty="0" err="1">
              <a:solidFill>
                <a:srgbClr val="FF0000"/>
              </a:solidFill>
            </a:rPr>
            <a:t>Hidrofilik-lipofilik</a:t>
          </a:r>
          <a:r>
            <a:rPr lang="tr-TR" altLang="en-US" sz="2000" b="1" dirty="0">
              <a:solidFill>
                <a:srgbClr val="FF0000"/>
              </a:solidFill>
            </a:rPr>
            <a:t> denge değerlerine (HLD)</a:t>
          </a:r>
          <a:r>
            <a:rPr lang="tr-TR" altLang="en-US" sz="2000" dirty="0">
              <a:solidFill>
                <a:srgbClr val="FF0000"/>
              </a:solidFill>
            </a:rPr>
            <a:t> </a:t>
          </a:r>
        </a:p>
        <a:p>
          <a:r>
            <a:rPr lang="tr-TR" altLang="en-US" sz="2000" dirty="0">
              <a:solidFill>
                <a:srgbClr val="FF0000"/>
              </a:solidFill>
            </a:rPr>
            <a:t>göre karakterize edilirler</a:t>
          </a:r>
          <a:endParaRPr lang="tr-TR" sz="2000" dirty="0">
            <a:solidFill>
              <a:srgbClr val="FF0000"/>
            </a:solidFill>
          </a:endParaRPr>
        </a:p>
      </dgm:t>
    </dgm:pt>
    <dgm:pt modelId="{C8C6F46D-C3F5-453E-AF3F-F1AD3AD667FD}" type="parTrans" cxnId="{AB9D9A94-EF48-4186-898B-A18003F176C6}">
      <dgm:prSet/>
      <dgm:spPr/>
      <dgm:t>
        <a:bodyPr/>
        <a:lstStyle/>
        <a:p>
          <a:endParaRPr lang="tr-TR" sz="2400"/>
        </a:p>
      </dgm:t>
    </dgm:pt>
    <dgm:pt modelId="{9C937414-9BBC-453B-9D2F-CFCBF9F6D9BD}" type="sibTrans" cxnId="{AB9D9A94-EF48-4186-898B-A18003F176C6}">
      <dgm:prSet/>
      <dgm:spPr/>
      <dgm:t>
        <a:bodyPr/>
        <a:lstStyle/>
        <a:p>
          <a:endParaRPr lang="tr-TR" sz="2400"/>
        </a:p>
      </dgm:t>
    </dgm:pt>
    <dgm:pt modelId="{3432F507-699A-48B9-87B3-968DD65B01E5}">
      <dgm:prSet phldrT="[Metin]" custT="1"/>
      <dgm:spPr/>
      <dgm:t>
        <a:bodyPr/>
        <a:lstStyle/>
        <a:p>
          <a:r>
            <a:rPr lang="tr-TR" altLang="en-US" sz="24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Polar</a:t>
          </a:r>
          <a:endParaRPr lang="tr-TR" sz="2400" dirty="0"/>
        </a:p>
      </dgm:t>
    </dgm:pt>
    <dgm:pt modelId="{DEF6724F-64A7-483F-A084-59F9A71CE88C}" type="parTrans" cxnId="{6AD0B2DD-E6F9-414F-AD5B-F75664A36861}">
      <dgm:prSet/>
      <dgm:spPr/>
      <dgm:t>
        <a:bodyPr/>
        <a:lstStyle/>
        <a:p>
          <a:endParaRPr lang="tr-TR" sz="2400"/>
        </a:p>
      </dgm:t>
    </dgm:pt>
    <dgm:pt modelId="{E9F5301F-CA8B-4F93-A3A3-3618374B2840}" type="sibTrans" cxnId="{6AD0B2DD-E6F9-414F-AD5B-F75664A36861}">
      <dgm:prSet/>
      <dgm:spPr/>
      <dgm:t>
        <a:bodyPr/>
        <a:lstStyle/>
        <a:p>
          <a:endParaRPr lang="tr-TR" sz="2400"/>
        </a:p>
      </dgm:t>
    </dgm:pt>
    <dgm:pt modelId="{F2C75EBA-E7C2-4A89-838E-62E68777345B}">
      <dgm:prSet phldrT="[Metin]" custT="1"/>
      <dgm:spPr/>
      <dgm:t>
        <a:bodyPr/>
        <a:lstStyle/>
        <a:p>
          <a:r>
            <a:rPr lang="tr-TR" sz="2400" dirty="0">
              <a:solidFill>
                <a:schemeClr val="tx1"/>
              </a:solidFill>
            </a:rPr>
            <a:t>İyonik</a:t>
          </a:r>
          <a:endParaRPr lang="tr-TR" sz="2400" dirty="0"/>
        </a:p>
      </dgm:t>
    </dgm:pt>
    <dgm:pt modelId="{4FF779E9-7C73-4FC1-9872-FBE1BF43246C}" type="parTrans" cxnId="{DA72BA98-E63C-4CD3-8D89-49D2CB32564D}">
      <dgm:prSet/>
      <dgm:spPr/>
      <dgm:t>
        <a:bodyPr/>
        <a:lstStyle/>
        <a:p>
          <a:endParaRPr lang="tr-TR" sz="2400"/>
        </a:p>
      </dgm:t>
    </dgm:pt>
    <dgm:pt modelId="{EDE69EA2-B16F-4C89-B6A5-1824F070EE46}" type="sibTrans" cxnId="{DA72BA98-E63C-4CD3-8D89-49D2CB32564D}">
      <dgm:prSet/>
      <dgm:spPr/>
      <dgm:t>
        <a:bodyPr/>
        <a:lstStyle/>
        <a:p>
          <a:endParaRPr lang="tr-TR" sz="2400"/>
        </a:p>
      </dgm:t>
    </dgm:pt>
    <dgm:pt modelId="{5FA1A36E-0CB9-4F3C-A63A-DA8B4BE16D91}">
      <dgm:prSet phldrT="[Metin]" custT="1"/>
      <dgm:spPr/>
      <dgm:t>
        <a:bodyPr/>
        <a:lstStyle/>
        <a:p>
          <a:r>
            <a:rPr lang="tr-TR" altLang="en-US" sz="2400" i="1" dirty="0"/>
            <a:t>EMÜLGATÖRLERİN TİPLERİ</a:t>
          </a:r>
          <a:endParaRPr lang="tr-TR" sz="2400" dirty="0"/>
        </a:p>
      </dgm:t>
    </dgm:pt>
    <dgm:pt modelId="{BD805843-85ED-4CA0-9DE8-C5F3A95A9811}" type="sibTrans" cxnId="{55A7BFAE-FD4A-4A2B-9098-1C742C1BEF6B}">
      <dgm:prSet/>
      <dgm:spPr/>
      <dgm:t>
        <a:bodyPr/>
        <a:lstStyle/>
        <a:p>
          <a:endParaRPr lang="tr-TR" sz="2400"/>
        </a:p>
      </dgm:t>
    </dgm:pt>
    <dgm:pt modelId="{0BEE3577-0EA0-4B38-B65B-466EB50B8F5B}" type="parTrans" cxnId="{55A7BFAE-FD4A-4A2B-9098-1C742C1BEF6B}">
      <dgm:prSet/>
      <dgm:spPr/>
      <dgm:t>
        <a:bodyPr/>
        <a:lstStyle/>
        <a:p>
          <a:endParaRPr lang="tr-TR" sz="2400"/>
        </a:p>
      </dgm:t>
    </dgm:pt>
    <dgm:pt modelId="{03D4ECBB-CAEC-4F4F-B1AD-1FC4E5F31EE6}">
      <dgm:prSet custT="1"/>
      <dgm:spPr/>
      <dgm:t>
        <a:bodyPr/>
        <a:lstStyle/>
        <a:p>
          <a:r>
            <a:rPr lang="tr-TR" sz="2400" dirty="0" err="1">
              <a:solidFill>
                <a:schemeClr val="tx1"/>
              </a:solidFill>
            </a:rPr>
            <a:t>Non</a:t>
          </a:r>
          <a:r>
            <a:rPr lang="tr-TR" sz="2400" dirty="0">
              <a:solidFill>
                <a:schemeClr val="tx1"/>
              </a:solidFill>
            </a:rPr>
            <a:t>-iyonik (iyonik olmayan)</a:t>
          </a:r>
          <a:endParaRPr lang="tr-TR" sz="2400" dirty="0"/>
        </a:p>
      </dgm:t>
    </dgm:pt>
    <dgm:pt modelId="{9ADC6110-6B94-46F0-AE16-889F92298A3E}" type="parTrans" cxnId="{4815B782-D895-4FDA-ADAE-4192FD4D2645}">
      <dgm:prSet/>
      <dgm:spPr/>
      <dgm:t>
        <a:bodyPr/>
        <a:lstStyle/>
        <a:p>
          <a:endParaRPr lang="tr-TR" sz="2400"/>
        </a:p>
      </dgm:t>
    </dgm:pt>
    <dgm:pt modelId="{7E096E29-E0EC-4C31-A380-65C35FEAE9C9}" type="sibTrans" cxnId="{4815B782-D895-4FDA-ADAE-4192FD4D2645}">
      <dgm:prSet/>
      <dgm:spPr/>
      <dgm:t>
        <a:bodyPr/>
        <a:lstStyle/>
        <a:p>
          <a:endParaRPr lang="tr-TR" sz="2400"/>
        </a:p>
      </dgm:t>
    </dgm:pt>
    <dgm:pt modelId="{95D172EB-7E8C-461E-8237-128A6AA74514}">
      <dgm:prSet custT="1"/>
      <dgm:spPr/>
      <dgm:t>
        <a:bodyPr/>
        <a:lstStyle/>
        <a:p>
          <a:r>
            <a:rPr lang="tr-TR" sz="2400" dirty="0" err="1">
              <a:solidFill>
                <a:schemeClr val="accent4">
                  <a:lumMod val="20000"/>
                  <a:lumOff val="80000"/>
                </a:schemeClr>
              </a:solidFill>
            </a:rPr>
            <a:t>Anyonik</a:t>
          </a:r>
          <a:endParaRPr lang="tr-TR" sz="2400" dirty="0">
            <a:solidFill>
              <a:schemeClr val="accent4">
                <a:lumMod val="20000"/>
                <a:lumOff val="80000"/>
              </a:schemeClr>
            </a:solidFill>
          </a:endParaRPr>
        </a:p>
      </dgm:t>
    </dgm:pt>
    <dgm:pt modelId="{198F412F-1A28-4930-ADB0-A497349CE2B6}" type="parTrans" cxnId="{80924CA6-FBBC-415B-8FF9-3547C891589F}">
      <dgm:prSet/>
      <dgm:spPr/>
      <dgm:t>
        <a:bodyPr/>
        <a:lstStyle/>
        <a:p>
          <a:endParaRPr lang="tr-TR"/>
        </a:p>
      </dgm:t>
    </dgm:pt>
    <dgm:pt modelId="{985DCB14-5935-4122-B6C1-8031DD0B7007}" type="sibTrans" cxnId="{80924CA6-FBBC-415B-8FF9-3547C891589F}">
      <dgm:prSet/>
      <dgm:spPr/>
      <dgm:t>
        <a:bodyPr/>
        <a:lstStyle/>
        <a:p>
          <a:endParaRPr lang="tr-TR"/>
        </a:p>
      </dgm:t>
    </dgm:pt>
    <dgm:pt modelId="{A7B01182-226A-4287-A61B-A71E4544953D}">
      <dgm:prSet custT="1"/>
      <dgm:spPr/>
      <dgm:t>
        <a:bodyPr/>
        <a:lstStyle/>
        <a:p>
          <a:r>
            <a:rPr lang="tr-TR" sz="2400" dirty="0">
              <a:solidFill>
                <a:schemeClr val="accent4">
                  <a:lumMod val="20000"/>
                  <a:lumOff val="80000"/>
                </a:schemeClr>
              </a:solidFill>
            </a:rPr>
            <a:t>Katyonik</a:t>
          </a:r>
        </a:p>
      </dgm:t>
    </dgm:pt>
    <dgm:pt modelId="{0995B260-B0DC-4277-A3F5-48634EAC47FC}" type="parTrans" cxnId="{8F18AECF-0BED-4738-8C42-651396A5D92E}">
      <dgm:prSet/>
      <dgm:spPr/>
      <dgm:t>
        <a:bodyPr/>
        <a:lstStyle/>
        <a:p>
          <a:endParaRPr lang="tr-TR"/>
        </a:p>
      </dgm:t>
    </dgm:pt>
    <dgm:pt modelId="{4F9199D3-42CF-40EA-A26A-54AB309EAC94}" type="sibTrans" cxnId="{8F18AECF-0BED-4738-8C42-651396A5D92E}">
      <dgm:prSet/>
      <dgm:spPr/>
      <dgm:t>
        <a:bodyPr/>
        <a:lstStyle/>
        <a:p>
          <a:endParaRPr lang="tr-TR"/>
        </a:p>
      </dgm:t>
    </dgm:pt>
    <dgm:pt modelId="{0DD9040E-1132-498E-A06A-8AFBF9E2C2D4}">
      <dgm:prSet custT="1"/>
      <dgm:spPr/>
      <dgm:t>
        <a:bodyPr/>
        <a:lstStyle/>
        <a:p>
          <a:r>
            <a:rPr lang="tr-TR" sz="2400" dirty="0" err="1">
              <a:solidFill>
                <a:schemeClr val="accent4">
                  <a:lumMod val="20000"/>
                  <a:lumOff val="80000"/>
                </a:schemeClr>
              </a:solidFill>
            </a:rPr>
            <a:t>Amfoterik</a:t>
          </a:r>
          <a:endParaRPr lang="tr-TR" sz="2400" dirty="0">
            <a:solidFill>
              <a:schemeClr val="accent4">
                <a:lumMod val="20000"/>
                <a:lumOff val="80000"/>
              </a:schemeClr>
            </a:solidFill>
          </a:endParaRPr>
        </a:p>
      </dgm:t>
    </dgm:pt>
    <dgm:pt modelId="{755184ED-51F1-4C1F-BFC9-1D809BA55DCA}" type="parTrans" cxnId="{458B7978-D19A-4977-9543-2EF4E928F91B}">
      <dgm:prSet/>
      <dgm:spPr/>
      <dgm:t>
        <a:bodyPr/>
        <a:lstStyle/>
        <a:p>
          <a:endParaRPr lang="tr-TR"/>
        </a:p>
      </dgm:t>
    </dgm:pt>
    <dgm:pt modelId="{0A97D80D-0165-4348-B878-49DE5DCD9E26}" type="sibTrans" cxnId="{458B7978-D19A-4977-9543-2EF4E928F91B}">
      <dgm:prSet/>
      <dgm:spPr/>
      <dgm:t>
        <a:bodyPr/>
        <a:lstStyle/>
        <a:p>
          <a:endParaRPr lang="tr-TR"/>
        </a:p>
      </dgm:t>
    </dgm:pt>
    <dgm:pt modelId="{BC72CDEE-A623-4CA1-A321-7A6CC3C52F68}" type="pres">
      <dgm:prSet presAssocID="{DBA6B5CB-B0D2-4D05-AFD2-E677317A02C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BC9872-6C37-4838-96B8-834620679B99}" type="pres">
      <dgm:prSet presAssocID="{5FA1A36E-0CB9-4F3C-A63A-DA8B4BE16D91}" presName="hierRoot1" presStyleCnt="0">
        <dgm:presLayoutVars>
          <dgm:hierBranch val="init"/>
        </dgm:presLayoutVars>
      </dgm:prSet>
      <dgm:spPr/>
    </dgm:pt>
    <dgm:pt modelId="{4685E637-B15E-40A1-A62E-4D21E0D4D678}" type="pres">
      <dgm:prSet presAssocID="{5FA1A36E-0CB9-4F3C-A63A-DA8B4BE16D91}" presName="rootComposite1" presStyleCnt="0"/>
      <dgm:spPr/>
    </dgm:pt>
    <dgm:pt modelId="{690453E6-D3B3-435C-A394-CFC64240F638}" type="pres">
      <dgm:prSet presAssocID="{5FA1A36E-0CB9-4F3C-A63A-DA8B4BE16D91}" presName="rootText1" presStyleLbl="node0" presStyleIdx="0" presStyleCnt="1" custScaleX="176647" custScaleY="66323">
        <dgm:presLayoutVars>
          <dgm:chPref val="3"/>
        </dgm:presLayoutVars>
      </dgm:prSet>
      <dgm:spPr/>
    </dgm:pt>
    <dgm:pt modelId="{7AE37976-83D7-4B76-97F8-FDE683CBAC12}" type="pres">
      <dgm:prSet presAssocID="{5FA1A36E-0CB9-4F3C-A63A-DA8B4BE16D91}" presName="rootConnector1" presStyleLbl="node1" presStyleIdx="0" presStyleCnt="0"/>
      <dgm:spPr/>
    </dgm:pt>
    <dgm:pt modelId="{4C1507E4-24B7-445F-8AFB-7D024CEB6618}" type="pres">
      <dgm:prSet presAssocID="{5FA1A36E-0CB9-4F3C-A63A-DA8B4BE16D91}" presName="hierChild2" presStyleCnt="0"/>
      <dgm:spPr/>
    </dgm:pt>
    <dgm:pt modelId="{7A23A417-D645-4D28-9061-F11805C12A9A}" type="pres">
      <dgm:prSet presAssocID="{6BC675AB-3D54-445D-B8C9-C163BB7C954D}" presName="Name37" presStyleLbl="parChTrans1D2" presStyleIdx="0" presStyleCnt="2"/>
      <dgm:spPr/>
    </dgm:pt>
    <dgm:pt modelId="{67325B2D-3851-4CA9-803B-C7CA564613B6}" type="pres">
      <dgm:prSet presAssocID="{19C10843-F656-4E7D-ABAF-0D35CB86995C}" presName="hierRoot2" presStyleCnt="0">
        <dgm:presLayoutVars>
          <dgm:hierBranch/>
        </dgm:presLayoutVars>
      </dgm:prSet>
      <dgm:spPr/>
    </dgm:pt>
    <dgm:pt modelId="{3A40AC3C-D5D7-4BE5-AA55-CE8E5F43DB98}" type="pres">
      <dgm:prSet presAssocID="{19C10843-F656-4E7D-ABAF-0D35CB86995C}" presName="rootComposite" presStyleCnt="0"/>
      <dgm:spPr/>
    </dgm:pt>
    <dgm:pt modelId="{434BBF5B-F554-4698-AB22-1062D2349597}" type="pres">
      <dgm:prSet presAssocID="{19C10843-F656-4E7D-ABAF-0D35CB86995C}" presName="rootText" presStyleLbl="node2" presStyleIdx="0" presStyleCnt="2" custScaleX="136073">
        <dgm:presLayoutVars>
          <dgm:chPref val="3"/>
        </dgm:presLayoutVars>
      </dgm:prSet>
      <dgm:spPr/>
    </dgm:pt>
    <dgm:pt modelId="{96ADF6E0-FBCA-418F-B253-BFB37E44AD9C}" type="pres">
      <dgm:prSet presAssocID="{19C10843-F656-4E7D-ABAF-0D35CB86995C}" presName="rootConnector" presStyleLbl="node2" presStyleIdx="0" presStyleCnt="2"/>
      <dgm:spPr/>
    </dgm:pt>
    <dgm:pt modelId="{E73A938A-5ADB-4E5A-A9EF-6D19196C87A0}" type="pres">
      <dgm:prSet presAssocID="{19C10843-F656-4E7D-ABAF-0D35CB86995C}" presName="hierChild4" presStyleCnt="0"/>
      <dgm:spPr/>
    </dgm:pt>
    <dgm:pt modelId="{6AA0E0C5-BF81-4467-8181-6D986D79C438}" type="pres">
      <dgm:prSet presAssocID="{C8C6F46D-C3F5-453E-AF3F-F1AD3AD667FD}" presName="Name35" presStyleLbl="parChTrans1D3" presStyleIdx="0" presStyleCnt="3"/>
      <dgm:spPr/>
    </dgm:pt>
    <dgm:pt modelId="{5BFDFB89-153F-49AF-A712-CDA44AFF95E4}" type="pres">
      <dgm:prSet presAssocID="{5A4A07D1-FF6B-4A6B-8D83-C28D57E68812}" presName="hierRoot2" presStyleCnt="0">
        <dgm:presLayoutVars>
          <dgm:hierBranch val="init"/>
        </dgm:presLayoutVars>
      </dgm:prSet>
      <dgm:spPr/>
    </dgm:pt>
    <dgm:pt modelId="{811A1F3B-B07E-4BF8-8B5E-B96D0ED136D8}" type="pres">
      <dgm:prSet presAssocID="{5A4A07D1-FF6B-4A6B-8D83-C28D57E68812}" presName="rootComposite" presStyleCnt="0"/>
      <dgm:spPr/>
    </dgm:pt>
    <dgm:pt modelId="{903C4E69-0D7A-4702-9F96-97E702BB1D97}" type="pres">
      <dgm:prSet presAssocID="{5A4A07D1-FF6B-4A6B-8D83-C28D57E68812}" presName="rootText" presStyleLbl="node3" presStyleIdx="0" presStyleCnt="3" custScaleX="136073">
        <dgm:presLayoutVars>
          <dgm:chPref val="3"/>
        </dgm:presLayoutVars>
      </dgm:prSet>
      <dgm:spPr/>
    </dgm:pt>
    <dgm:pt modelId="{C135B362-5334-4C5F-8546-D65C0B53FE5A}" type="pres">
      <dgm:prSet presAssocID="{5A4A07D1-FF6B-4A6B-8D83-C28D57E68812}" presName="rootConnector" presStyleLbl="node3" presStyleIdx="0" presStyleCnt="3"/>
      <dgm:spPr/>
    </dgm:pt>
    <dgm:pt modelId="{1279EF0E-8469-4047-8BEE-C79156C74690}" type="pres">
      <dgm:prSet presAssocID="{5A4A07D1-FF6B-4A6B-8D83-C28D57E68812}" presName="hierChild4" presStyleCnt="0"/>
      <dgm:spPr/>
    </dgm:pt>
    <dgm:pt modelId="{8FA3D3CF-C7A4-45ED-B6BA-54F6C9D07120}" type="pres">
      <dgm:prSet presAssocID="{5A4A07D1-FF6B-4A6B-8D83-C28D57E68812}" presName="hierChild5" presStyleCnt="0"/>
      <dgm:spPr/>
    </dgm:pt>
    <dgm:pt modelId="{8883BDC5-81A5-47E1-BA5C-00F005BA4203}" type="pres">
      <dgm:prSet presAssocID="{19C10843-F656-4E7D-ABAF-0D35CB86995C}" presName="hierChild5" presStyleCnt="0"/>
      <dgm:spPr/>
    </dgm:pt>
    <dgm:pt modelId="{D6152FCA-47F7-4159-9247-8EF6507AAF5A}" type="pres">
      <dgm:prSet presAssocID="{DEF6724F-64A7-483F-A084-59F9A71CE88C}" presName="Name37" presStyleLbl="parChTrans1D2" presStyleIdx="1" presStyleCnt="2"/>
      <dgm:spPr/>
    </dgm:pt>
    <dgm:pt modelId="{53E9F89F-8C9A-400D-93C6-9CFB23F2FDF1}" type="pres">
      <dgm:prSet presAssocID="{3432F507-699A-48B9-87B3-968DD65B01E5}" presName="hierRoot2" presStyleCnt="0">
        <dgm:presLayoutVars>
          <dgm:hierBranch val="init"/>
        </dgm:presLayoutVars>
      </dgm:prSet>
      <dgm:spPr/>
    </dgm:pt>
    <dgm:pt modelId="{B5CCFD31-0959-436D-A9CC-6AA81E7E4E0B}" type="pres">
      <dgm:prSet presAssocID="{3432F507-699A-48B9-87B3-968DD65B01E5}" presName="rootComposite" presStyleCnt="0"/>
      <dgm:spPr/>
    </dgm:pt>
    <dgm:pt modelId="{763AE72E-028D-4BC8-8BE4-F224E9499C4D}" type="pres">
      <dgm:prSet presAssocID="{3432F507-699A-48B9-87B3-968DD65B01E5}" presName="rootText" presStyleLbl="node2" presStyleIdx="1" presStyleCnt="2">
        <dgm:presLayoutVars>
          <dgm:chPref val="3"/>
        </dgm:presLayoutVars>
      </dgm:prSet>
      <dgm:spPr/>
    </dgm:pt>
    <dgm:pt modelId="{6963C880-C283-4B80-8F21-3D71F44B2E28}" type="pres">
      <dgm:prSet presAssocID="{3432F507-699A-48B9-87B3-968DD65B01E5}" presName="rootConnector" presStyleLbl="node2" presStyleIdx="1" presStyleCnt="2"/>
      <dgm:spPr/>
    </dgm:pt>
    <dgm:pt modelId="{7F4AF244-444D-4FAB-B66E-9CAA392E3316}" type="pres">
      <dgm:prSet presAssocID="{3432F507-699A-48B9-87B3-968DD65B01E5}" presName="hierChild4" presStyleCnt="0"/>
      <dgm:spPr/>
    </dgm:pt>
    <dgm:pt modelId="{2037C060-EA14-4F16-8A76-BCF59204972E}" type="pres">
      <dgm:prSet presAssocID="{4FF779E9-7C73-4FC1-9872-FBE1BF43246C}" presName="Name37" presStyleLbl="parChTrans1D3" presStyleIdx="1" presStyleCnt="3"/>
      <dgm:spPr/>
    </dgm:pt>
    <dgm:pt modelId="{8DD89F63-4825-4A10-9C20-DFF607DC0F8B}" type="pres">
      <dgm:prSet presAssocID="{F2C75EBA-E7C2-4A89-838E-62E68777345B}" presName="hierRoot2" presStyleCnt="0">
        <dgm:presLayoutVars>
          <dgm:hierBranch/>
        </dgm:presLayoutVars>
      </dgm:prSet>
      <dgm:spPr/>
    </dgm:pt>
    <dgm:pt modelId="{25E752B1-B20A-4D61-A104-358AFB106DA0}" type="pres">
      <dgm:prSet presAssocID="{F2C75EBA-E7C2-4A89-838E-62E68777345B}" presName="rootComposite" presStyleCnt="0"/>
      <dgm:spPr/>
    </dgm:pt>
    <dgm:pt modelId="{0CAB4018-AA45-42FE-8B92-F21B985990C5}" type="pres">
      <dgm:prSet presAssocID="{F2C75EBA-E7C2-4A89-838E-62E68777345B}" presName="rootText" presStyleLbl="node3" presStyleIdx="1" presStyleCnt="3">
        <dgm:presLayoutVars>
          <dgm:chPref val="3"/>
        </dgm:presLayoutVars>
      </dgm:prSet>
      <dgm:spPr/>
    </dgm:pt>
    <dgm:pt modelId="{166C5FF6-0261-43C9-8805-0E73F1D3C0D6}" type="pres">
      <dgm:prSet presAssocID="{F2C75EBA-E7C2-4A89-838E-62E68777345B}" presName="rootConnector" presStyleLbl="node3" presStyleIdx="1" presStyleCnt="3"/>
      <dgm:spPr/>
    </dgm:pt>
    <dgm:pt modelId="{150C75AF-A00A-4D11-9128-7A6B412B0965}" type="pres">
      <dgm:prSet presAssocID="{F2C75EBA-E7C2-4A89-838E-62E68777345B}" presName="hierChild4" presStyleCnt="0"/>
      <dgm:spPr/>
    </dgm:pt>
    <dgm:pt modelId="{6AB418F6-14F1-44DB-B328-A77D69C0F9CF}" type="pres">
      <dgm:prSet presAssocID="{198F412F-1A28-4930-ADB0-A497349CE2B6}" presName="Name35" presStyleLbl="parChTrans1D4" presStyleIdx="0" presStyleCnt="3"/>
      <dgm:spPr/>
    </dgm:pt>
    <dgm:pt modelId="{CA2B3B8F-A48F-4E24-B4E5-798B5E8308E7}" type="pres">
      <dgm:prSet presAssocID="{95D172EB-7E8C-461E-8237-128A6AA74514}" presName="hierRoot2" presStyleCnt="0">
        <dgm:presLayoutVars>
          <dgm:hierBranch val="init"/>
        </dgm:presLayoutVars>
      </dgm:prSet>
      <dgm:spPr/>
    </dgm:pt>
    <dgm:pt modelId="{EF6E0697-FA86-4819-9C71-5BC661EA4580}" type="pres">
      <dgm:prSet presAssocID="{95D172EB-7E8C-461E-8237-128A6AA74514}" presName="rootComposite" presStyleCnt="0"/>
      <dgm:spPr/>
    </dgm:pt>
    <dgm:pt modelId="{087DD437-A761-45BF-9C42-51B50FA1F541}" type="pres">
      <dgm:prSet presAssocID="{95D172EB-7E8C-461E-8237-128A6AA74514}" presName="rootText" presStyleLbl="node4" presStyleIdx="0" presStyleCnt="3">
        <dgm:presLayoutVars>
          <dgm:chPref val="3"/>
        </dgm:presLayoutVars>
      </dgm:prSet>
      <dgm:spPr/>
    </dgm:pt>
    <dgm:pt modelId="{B27E0A69-2416-4F39-83F4-0975638EEA65}" type="pres">
      <dgm:prSet presAssocID="{95D172EB-7E8C-461E-8237-128A6AA74514}" presName="rootConnector" presStyleLbl="node4" presStyleIdx="0" presStyleCnt="3"/>
      <dgm:spPr/>
    </dgm:pt>
    <dgm:pt modelId="{E10CFB41-0B05-403B-973A-B45E1799869B}" type="pres">
      <dgm:prSet presAssocID="{95D172EB-7E8C-461E-8237-128A6AA74514}" presName="hierChild4" presStyleCnt="0"/>
      <dgm:spPr/>
    </dgm:pt>
    <dgm:pt modelId="{AE5D1D91-2893-4B4C-8115-C4EF24027F41}" type="pres">
      <dgm:prSet presAssocID="{95D172EB-7E8C-461E-8237-128A6AA74514}" presName="hierChild5" presStyleCnt="0"/>
      <dgm:spPr/>
    </dgm:pt>
    <dgm:pt modelId="{758D2B42-859E-447F-841D-292E4AF8EFBA}" type="pres">
      <dgm:prSet presAssocID="{0995B260-B0DC-4277-A3F5-48634EAC47FC}" presName="Name35" presStyleLbl="parChTrans1D4" presStyleIdx="1" presStyleCnt="3"/>
      <dgm:spPr/>
    </dgm:pt>
    <dgm:pt modelId="{DC8866FB-27B8-4CE5-BAD6-A0F363E36EBA}" type="pres">
      <dgm:prSet presAssocID="{A7B01182-226A-4287-A61B-A71E4544953D}" presName="hierRoot2" presStyleCnt="0">
        <dgm:presLayoutVars>
          <dgm:hierBranch val="init"/>
        </dgm:presLayoutVars>
      </dgm:prSet>
      <dgm:spPr/>
    </dgm:pt>
    <dgm:pt modelId="{58F95817-A7F0-492D-98DC-B973AFF7B712}" type="pres">
      <dgm:prSet presAssocID="{A7B01182-226A-4287-A61B-A71E4544953D}" presName="rootComposite" presStyleCnt="0"/>
      <dgm:spPr/>
    </dgm:pt>
    <dgm:pt modelId="{90394761-0993-4AEB-A091-13C7CBAD7829}" type="pres">
      <dgm:prSet presAssocID="{A7B01182-226A-4287-A61B-A71E4544953D}" presName="rootText" presStyleLbl="node4" presStyleIdx="1" presStyleCnt="3">
        <dgm:presLayoutVars>
          <dgm:chPref val="3"/>
        </dgm:presLayoutVars>
      </dgm:prSet>
      <dgm:spPr/>
    </dgm:pt>
    <dgm:pt modelId="{4BE07CD2-3F5C-4CD8-8C7E-E72C0543CEE6}" type="pres">
      <dgm:prSet presAssocID="{A7B01182-226A-4287-A61B-A71E4544953D}" presName="rootConnector" presStyleLbl="node4" presStyleIdx="1" presStyleCnt="3"/>
      <dgm:spPr/>
    </dgm:pt>
    <dgm:pt modelId="{E0529286-3F80-4F4F-B4B0-42F4CAF7C4EE}" type="pres">
      <dgm:prSet presAssocID="{A7B01182-226A-4287-A61B-A71E4544953D}" presName="hierChild4" presStyleCnt="0"/>
      <dgm:spPr/>
    </dgm:pt>
    <dgm:pt modelId="{B0ABB3C6-EA98-4657-9ADB-E51CF88873F1}" type="pres">
      <dgm:prSet presAssocID="{A7B01182-226A-4287-A61B-A71E4544953D}" presName="hierChild5" presStyleCnt="0"/>
      <dgm:spPr/>
    </dgm:pt>
    <dgm:pt modelId="{9F2FC7D6-C4AA-4AB6-87A3-77BBE065BC85}" type="pres">
      <dgm:prSet presAssocID="{755184ED-51F1-4C1F-BFC9-1D809BA55DCA}" presName="Name35" presStyleLbl="parChTrans1D4" presStyleIdx="2" presStyleCnt="3"/>
      <dgm:spPr/>
    </dgm:pt>
    <dgm:pt modelId="{018C555B-9DE3-4A18-B702-0079D902CCC3}" type="pres">
      <dgm:prSet presAssocID="{0DD9040E-1132-498E-A06A-8AFBF9E2C2D4}" presName="hierRoot2" presStyleCnt="0">
        <dgm:presLayoutVars>
          <dgm:hierBranch val="init"/>
        </dgm:presLayoutVars>
      </dgm:prSet>
      <dgm:spPr/>
    </dgm:pt>
    <dgm:pt modelId="{110557B3-5405-45AD-9C91-A9110EBFEE1A}" type="pres">
      <dgm:prSet presAssocID="{0DD9040E-1132-498E-A06A-8AFBF9E2C2D4}" presName="rootComposite" presStyleCnt="0"/>
      <dgm:spPr/>
    </dgm:pt>
    <dgm:pt modelId="{8F85C9FF-4211-4411-8BA3-2E17919225A7}" type="pres">
      <dgm:prSet presAssocID="{0DD9040E-1132-498E-A06A-8AFBF9E2C2D4}" presName="rootText" presStyleLbl="node4" presStyleIdx="2" presStyleCnt="3">
        <dgm:presLayoutVars>
          <dgm:chPref val="3"/>
        </dgm:presLayoutVars>
      </dgm:prSet>
      <dgm:spPr/>
    </dgm:pt>
    <dgm:pt modelId="{7A1233D0-6DF7-4E74-9EBB-930CB01374E9}" type="pres">
      <dgm:prSet presAssocID="{0DD9040E-1132-498E-A06A-8AFBF9E2C2D4}" presName="rootConnector" presStyleLbl="node4" presStyleIdx="2" presStyleCnt="3"/>
      <dgm:spPr/>
    </dgm:pt>
    <dgm:pt modelId="{81023B8B-651A-4A7C-945A-C0BAACB08A4D}" type="pres">
      <dgm:prSet presAssocID="{0DD9040E-1132-498E-A06A-8AFBF9E2C2D4}" presName="hierChild4" presStyleCnt="0"/>
      <dgm:spPr/>
    </dgm:pt>
    <dgm:pt modelId="{9C11FB1F-CEC6-4E35-977D-D2C5E1E6CAF9}" type="pres">
      <dgm:prSet presAssocID="{0DD9040E-1132-498E-A06A-8AFBF9E2C2D4}" presName="hierChild5" presStyleCnt="0"/>
      <dgm:spPr/>
    </dgm:pt>
    <dgm:pt modelId="{8FB236BA-BA92-4D3D-A7B6-32177970D6F9}" type="pres">
      <dgm:prSet presAssocID="{F2C75EBA-E7C2-4A89-838E-62E68777345B}" presName="hierChild5" presStyleCnt="0"/>
      <dgm:spPr/>
    </dgm:pt>
    <dgm:pt modelId="{6321DCB3-FC3D-46D7-BBF1-231065EDECFC}" type="pres">
      <dgm:prSet presAssocID="{9ADC6110-6B94-46F0-AE16-889F92298A3E}" presName="Name37" presStyleLbl="parChTrans1D3" presStyleIdx="2" presStyleCnt="3"/>
      <dgm:spPr/>
    </dgm:pt>
    <dgm:pt modelId="{52DBA2E0-B7CE-4F2E-9228-92E0CE4F093D}" type="pres">
      <dgm:prSet presAssocID="{03D4ECBB-CAEC-4F4F-B1AD-1FC4E5F31EE6}" presName="hierRoot2" presStyleCnt="0">
        <dgm:presLayoutVars>
          <dgm:hierBranch val="init"/>
        </dgm:presLayoutVars>
      </dgm:prSet>
      <dgm:spPr/>
    </dgm:pt>
    <dgm:pt modelId="{6818E2C3-9830-4FBC-A5C7-E379C210E516}" type="pres">
      <dgm:prSet presAssocID="{03D4ECBB-CAEC-4F4F-B1AD-1FC4E5F31EE6}" presName="rootComposite" presStyleCnt="0"/>
      <dgm:spPr/>
    </dgm:pt>
    <dgm:pt modelId="{43A0845E-9A9C-4968-9671-D909AB3C50A7}" type="pres">
      <dgm:prSet presAssocID="{03D4ECBB-CAEC-4F4F-B1AD-1FC4E5F31EE6}" presName="rootText" presStyleLbl="node3" presStyleIdx="2" presStyleCnt="3">
        <dgm:presLayoutVars>
          <dgm:chPref val="3"/>
        </dgm:presLayoutVars>
      </dgm:prSet>
      <dgm:spPr/>
    </dgm:pt>
    <dgm:pt modelId="{42016E37-42F2-43AF-B64A-045A1CCE5BFE}" type="pres">
      <dgm:prSet presAssocID="{03D4ECBB-CAEC-4F4F-B1AD-1FC4E5F31EE6}" presName="rootConnector" presStyleLbl="node3" presStyleIdx="2" presStyleCnt="3"/>
      <dgm:spPr/>
    </dgm:pt>
    <dgm:pt modelId="{B5E19684-32A8-4757-A018-F0CC8F7989F2}" type="pres">
      <dgm:prSet presAssocID="{03D4ECBB-CAEC-4F4F-B1AD-1FC4E5F31EE6}" presName="hierChild4" presStyleCnt="0"/>
      <dgm:spPr/>
    </dgm:pt>
    <dgm:pt modelId="{90B3F26B-51D1-4F47-9148-CC8D7B9D121B}" type="pres">
      <dgm:prSet presAssocID="{03D4ECBB-CAEC-4F4F-B1AD-1FC4E5F31EE6}" presName="hierChild5" presStyleCnt="0"/>
      <dgm:spPr/>
    </dgm:pt>
    <dgm:pt modelId="{6F954868-2AA7-4F58-B8F8-A1D1B008F4AB}" type="pres">
      <dgm:prSet presAssocID="{3432F507-699A-48B9-87B3-968DD65B01E5}" presName="hierChild5" presStyleCnt="0"/>
      <dgm:spPr/>
    </dgm:pt>
    <dgm:pt modelId="{33AB5EF6-9084-468B-BE6C-BCDD0226F601}" type="pres">
      <dgm:prSet presAssocID="{5FA1A36E-0CB9-4F3C-A63A-DA8B4BE16D91}" presName="hierChild3" presStyleCnt="0"/>
      <dgm:spPr/>
    </dgm:pt>
  </dgm:ptLst>
  <dgm:cxnLst>
    <dgm:cxn modelId="{3466190E-608B-4429-B532-6227BC352A74}" type="presOf" srcId="{4FF779E9-7C73-4FC1-9872-FBE1BF43246C}" destId="{2037C060-EA14-4F16-8A76-BCF59204972E}" srcOrd="0" destOrd="0" presId="urn:microsoft.com/office/officeart/2005/8/layout/orgChart1"/>
    <dgm:cxn modelId="{EC489310-4467-44D1-9094-4BF233B890BD}" type="presOf" srcId="{9ADC6110-6B94-46F0-AE16-889F92298A3E}" destId="{6321DCB3-FC3D-46D7-BBF1-231065EDECFC}" srcOrd="0" destOrd="0" presId="urn:microsoft.com/office/officeart/2005/8/layout/orgChart1"/>
    <dgm:cxn modelId="{5E76421C-E8CB-4EB3-843B-03A99AB9BB3F}" type="presOf" srcId="{19C10843-F656-4E7D-ABAF-0D35CB86995C}" destId="{96ADF6E0-FBCA-418F-B253-BFB37E44AD9C}" srcOrd="1" destOrd="0" presId="urn:microsoft.com/office/officeart/2005/8/layout/orgChart1"/>
    <dgm:cxn modelId="{35305A1C-5771-46A3-8723-C450A135FC6D}" type="presOf" srcId="{DBA6B5CB-B0D2-4D05-AFD2-E677317A02CE}" destId="{BC72CDEE-A623-4CA1-A321-7A6CC3C52F68}" srcOrd="0" destOrd="0" presId="urn:microsoft.com/office/officeart/2005/8/layout/orgChart1"/>
    <dgm:cxn modelId="{76492A20-ECCB-477F-983B-D063D9C5C27E}" srcId="{5FA1A36E-0CB9-4F3C-A63A-DA8B4BE16D91}" destId="{19C10843-F656-4E7D-ABAF-0D35CB86995C}" srcOrd="0" destOrd="0" parTransId="{6BC675AB-3D54-445D-B8C9-C163BB7C954D}" sibTransId="{F30B23E3-8A5F-4CF1-AE0E-DE6F5178CB33}"/>
    <dgm:cxn modelId="{DF5D4728-E1BC-4F6E-B6E7-817DEA455A1B}" type="presOf" srcId="{198F412F-1A28-4930-ADB0-A497349CE2B6}" destId="{6AB418F6-14F1-44DB-B328-A77D69C0F9CF}" srcOrd="0" destOrd="0" presId="urn:microsoft.com/office/officeart/2005/8/layout/orgChart1"/>
    <dgm:cxn modelId="{14F8812A-7CE6-4269-95D7-0BBC4CA218AC}" type="presOf" srcId="{03D4ECBB-CAEC-4F4F-B1AD-1FC4E5F31EE6}" destId="{42016E37-42F2-43AF-B64A-045A1CCE5BFE}" srcOrd="1" destOrd="0" presId="urn:microsoft.com/office/officeart/2005/8/layout/orgChart1"/>
    <dgm:cxn modelId="{9D407333-91A9-4179-A7CF-84F5BEDA2D08}" type="presOf" srcId="{6BC675AB-3D54-445D-B8C9-C163BB7C954D}" destId="{7A23A417-D645-4D28-9061-F11805C12A9A}" srcOrd="0" destOrd="0" presId="urn:microsoft.com/office/officeart/2005/8/layout/orgChart1"/>
    <dgm:cxn modelId="{4DF28A34-DAAE-4119-88D7-2080F7EFF7EA}" type="presOf" srcId="{0DD9040E-1132-498E-A06A-8AFBF9E2C2D4}" destId="{8F85C9FF-4211-4411-8BA3-2E17919225A7}" srcOrd="0" destOrd="0" presId="urn:microsoft.com/office/officeart/2005/8/layout/orgChart1"/>
    <dgm:cxn modelId="{6BDAA53E-98DF-438E-88A0-6E61B9D07611}" type="presOf" srcId="{5FA1A36E-0CB9-4F3C-A63A-DA8B4BE16D91}" destId="{690453E6-D3B3-435C-A394-CFC64240F638}" srcOrd="0" destOrd="0" presId="urn:microsoft.com/office/officeart/2005/8/layout/orgChart1"/>
    <dgm:cxn modelId="{C814315B-BD8F-48C8-8B19-B65038688BF5}" type="presOf" srcId="{03D4ECBB-CAEC-4F4F-B1AD-1FC4E5F31EE6}" destId="{43A0845E-9A9C-4968-9671-D909AB3C50A7}" srcOrd="0" destOrd="0" presId="urn:microsoft.com/office/officeart/2005/8/layout/orgChart1"/>
    <dgm:cxn modelId="{351D0D5C-D6CF-44EB-B6B3-BD083A735A24}" type="presOf" srcId="{0DD9040E-1132-498E-A06A-8AFBF9E2C2D4}" destId="{7A1233D0-6DF7-4E74-9EBB-930CB01374E9}" srcOrd="1" destOrd="0" presId="urn:microsoft.com/office/officeart/2005/8/layout/orgChart1"/>
    <dgm:cxn modelId="{142E7E42-FDB1-4F99-9AD0-133C7A0C6A6E}" type="presOf" srcId="{755184ED-51F1-4C1F-BFC9-1D809BA55DCA}" destId="{9F2FC7D6-C4AA-4AB6-87A3-77BBE065BC85}" srcOrd="0" destOrd="0" presId="urn:microsoft.com/office/officeart/2005/8/layout/orgChart1"/>
    <dgm:cxn modelId="{12B39962-6176-4050-8F87-385A327FBD95}" type="presOf" srcId="{95D172EB-7E8C-461E-8237-128A6AA74514}" destId="{087DD437-A761-45BF-9C42-51B50FA1F541}" srcOrd="0" destOrd="0" presId="urn:microsoft.com/office/officeart/2005/8/layout/orgChart1"/>
    <dgm:cxn modelId="{5DCF3844-DAFB-4FBF-9756-D2746B04E62E}" type="presOf" srcId="{F2C75EBA-E7C2-4A89-838E-62E68777345B}" destId="{166C5FF6-0261-43C9-8805-0E73F1D3C0D6}" srcOrd="1" destOrd="0" presId="urn:microsoft.com/office/officeart/2005/8/layout/orgChart1"/>
    <dgm:cxn modelId="{3291AF4C-7243-4961-8076-7E9C4D639DF2}" type="presOf" srcId="{A7B01182-226A-4287-A61B-A71E4544953D}" destId="{4BE07CD2-3F5C-4CD8-8C7E-E72C0543CEE6}" srcOrd="1" destOrd="0" presId="urn:microsoft.com/office/officeart/2005/8/layout/orgChart1"/>
    <dgm:cxn modelId="{A113934E-7C7A-4054-90E2-8374B0EE6649}" type="presOf" srcId="{C8C6F46D-C3F5-453E-AF3F-F1AD3AD667FD}" destId="{6AA0E0C5-BF81-4467-8181-6D986D79C438}" srcOrd="0" destOrd="0" presId="urn:microsoft.com/office/officeart/2005/8/layout/orgChart1"/>
    <dgm:cxn modelId="{5785AA53-799E-402C-8C2D-EABB028CEDA6}" type="presOf" srcId="{5A4A07D1-FF6B-4A6B-8D83-C28D57E68812}" destId="{C135B362-5334-4C5F-8546-D65C0B53FE5A}" srcOrd="1" destOrd="0" presId="urn:microsoft.com/office/officeart/2005/8/layout/orgChart1"/>
    <dgm:cxn modelId="{BBAF7E55-6EC3-4A5E-8CA2-5A8CCB07028C}" type="presOf" srcId="{19C10843-F656-4E7D-ABAF-0D35CB86995C}" destId="{434BBF5B-F554-4698-AB22-1062D2349597}" srcOrd="0" destOrd="0" presId="urn:microsoft.com/office/officeart/2005/8/layout/orgChart1"/>
    <dgm:cxn modelId="{5189EC55-213C-4E92-AC20-C26B26304E17}" type="presOf" srcId="{0995B260-B0DC-4277-A3F5-48634EAC47FC}" destId="{758D2B42-859E-447F-841D-292E4AF8EFBA}" srcOrd="0" destOrd="0" presId="urn:microsoft.com/office/officeart/2005/8/layout/orgChart1"/>
    <dgm:cxn modelId="{458B7978-D19A-4977-9543-2EF4E928F91B}" srcId="{F2C75EBA-E7C2-4A89-838E-62E68777345B}" destId="{0DD9040E-1132-498E-A06A-8AFBF9E2C2D4}" srcOrd="2" destOrd="0" parTransId="{755184ED-51F1-4C1F-BFC9-1D809BA55DCA}" sibTransId="{0A97D80D-0165-4348-B878-49DE5DCD9E26}"/>
    <dgm:cxn modelId="{87655081-594E-46E1-A461-C398A7B61074}" type="presOf" srcId="{3432F507-699A-48B9-87B3-968DD65B01E5}" destId="{763AE72E-028D-4BC8-8BE4-F224E9499C4D}" srcOrd="0" destOrd="0" presId="urn:microsoft.com/office/officeart/2005/8/layout/orgChart1"/>
    <dgm:cxn modelId="{4815B782-D895-4FDA-ADAE-4192FD4D2645}" srcId="{3432F507-699A-48B9-87B3-968DD65B01E5}" destId="{03D4ECBB-CAEC-4F4F-B1AD-1FC4E5F31EE6}" srcOrd="1" destOrd="0" parTransId="{9ADC6110-6B94-46F0-AE16-889F92298A3E}" sibTransId="{7E096E29-E0EC-4C31-A380-65C35FEAE9C9}"/>
    <dgm:cxn modelId="{AB9D9A94-EF48-4186-898B-A18003F176C6}" srcId="{19C10843-F656-4E7D-ABAF-0D35CB86995C}" destId="{5A4A07D1-FF6B-4A6B-8D83-C28D57E68812}" srcOrd="0" destOrd="0" parTransId="{C8C6F46D-C3F5-453E-AF3F-F1AD3AD667FD}" sibTransId="{9C937414-9BBC-453B-9D2F-CFCBF9F6D9BD}"/>
    <dgm:cxn modelId="{DA72BA98-E63C-4CD3-8D89-49D2CB32564D}" srcId="{3432F507-699A-48B9-87B3-968DD65B01E5}" destId="{F2C75EBA-E7C2-4A89-838E-62E68777345B}" srcOrd="0" destOrd="0" parTransId="{4FF779E9-7C73-4FC1-9872-FBE1BF43246C}" sibTransId="{EDE69EA2-B16F-4C89-B6A5-1824F070EE46}"/>
    <dgm:cxn modelId="{303616A0-41A5-4D83-AA15-9CF24FF6D967}" type="presOf" srcId="{A7B01182-226A-4287-A61B-A71E4544953D}" destId="{90394761-0993-4AEB-A091-13C7CBAD7829}" srcOrd="0" destOrd="0" presId="urn:microsoft.com/office/officeart/2005/8/layout/orgChart1"/>
    <dgm:cxn modelId="{723494A2-E27C-45B8-98E0-9968BAEEC07A}" type="presOf" srcId="{F2C75EBA-E7C2-4A89-838E-62E68777345B}" destId="{0CAB4018-AA45-42FE-8B92-F21B985990C5}" srcOrd="0" destOrd="0" presId="urn:microsoft.com/office/officeart/2005/8/layout/orgChart1"/>
    <dgm:cxn modelId="{80924CA6-FBBC-415B-8FF9-3547C891589F}" srcId="{F2C75EBA-E7C2-4A89-838E-62E68777345B}" destId="{95D172EB-7E8C-461E-8237-128A6AA74514}" srcOrd="0" destOrd="0" parTransId="{198F412F-1A28-4930-ADB0-A497349CE2B6}" sibTransId="{985DCB14-5935-4122-B6C1-8031DD0B7007}"/>
    <dgm:cxn modelId="{55A7BFAE-FD4A-4A2B-9098-1C742C1BEF6B}" srcId="{DBA6B5CB-B0D2-4D05-AFD2-E677317A02CE}" destId="{5FA1A36E-0CB9-4F3C-A63A-DA8B4BE16D91}" srcOrd="0" destOrd="0" parTransId="{0BEE3577-0EA0-4B38-B65B-466EB50B8F5B}" sibTransId="{BD805843-85ED-4CA0-9DE8-C5F3A95A9811}"/>
    <dgm:cxn modelId="{018985B3-29B1-4D69-B947-A6F315E873B4}" type="presOf" srcId="{DEF6724F-64A7-483F-A084-59F9A71CE88C}" destId="{D6152FCA-47F7-4159-9247-8EF6507AAF5A}" srcOrd="0" destOrd="0" presId="urn:microsoft.com/office/officeart/2005/8/layout/orgChart1"/>
    <dgm:cxn modelId="{BB6526C1-A076-4EC7-86FF-16CE28D5FDAD}" type="presOf" srcId="{3432F507-699A-48B9-87B3-968DD65B01E5}" destId="{6963C880-C283-4B80-8F21-3D71F44B2E28}" srcOrd="1" destOrd="0" presId="urn:microsoft.com/office/officeart/2005/8/layout/orgChart1"/>
    <dgm:cxn modelId="{012E44C1-5335-4EC4-A7B4-962CFC1C606F}" type="presOf" srcId="{5FA1A36E-0CB9-4F3C-A63A-DA8B4BE16D91}" destId="{7AE37976-83D7-4B76-97F8-FDE683CBAC12}" srcOrd="1" destOrd="0" presId="urn:microsoft.com/office/officeart/2005/8/layout/orgChart1"/>
    <dgm:cxn modelId="{8F18AECF-0BED-4738-8C42-651396A5D92E}" srcId="{F2C75EBA-E7C2-4A89-838E-62E68777345B}" destId="{A7B01182-226A-4287-A61B-A71E4544953D}" srcOrd="1" destOrd="0" parTransId="{0995B260-B0DC-4277-A3F5-48634EAC47FC}" sibTransId="{4F9199D3-42CF-40EA-A26A-54AB309EAC94}"/>
    <dgm:cxn modelId="{0550FED3-EEEE-4FE1-AC7C-E2C84C76092B}" type="presOf" srcId="{5A4A07D1-FF6B-4A6B-8D83-C28D57E68812}" destId="{903C4E69-0D7A-4702-9F96-97E702BB1D97}" srcOrd="0" destOrd="0" presId="urn:microsoft.com/office/officeart/2005/8/layout/orgChart1"/>
    <dgm:cxn modelId="{6AD0B2DD-E6F9-414F-AD5B-F75664A36861}" srcId="{5FA1A36E-0CB9-4F3C-A63A-DA8B4BE16D91}" destId="{3432F507-699A-48B9-87B3-968DD65B01E5}" srcOrd="1" destOrd="0" parTransId="{DEF6724F-64A7-483F-A084-59F9A71CE88C}" sibTransId="{E9F5301F-CA8B-4F93-A3A3-3618374B2840}"/>
    <dgm:cxn modelId="{03729EE4-74A0-4B06-AD00-F9F54650A9E1}" type="presOf" srcId="{95D172EB-7E8C-461E-8237-128A6AA74514}" destId="{B27E0A69-2416-4F39-83F4-0975638EEA65}" srcOrd="1" destOrd="0" presId="urn:microsoft.com/office/officeart/2005/8/layout/orgChart1"/>
    <dgm:cxn modelId="{07B4EA8B-3E88-49D0-9A64-326EEDE6EA57}" type="presParOf" srcId="{BC72CDEE-A623-4CA1-A321-7A6CC3C52F68}" destId="{BABC9872-6C37-4838-96B8-834620679B99}" srcOrd="0" destOrd="0" presId="urn:microsoft.com/office/officeart/2005/8/layout/orgChart1"/>
    <dgm:cxn modelId="{4A9B6B10-6992-4EE8-8EF1-36565BE7EA27}" type="presParOf" srcId="{BABC9872-6C37-4838-96B8-834620679B99}" destId="{4685E637-B15E-40A1-A62E-4D21E0D4D678}" srcOrd="0" destOrd="0" presId="urn:microsoft.com/office/officeart/2005/8/layout/orgChart1"/>
    <dgm:cxn modelId="{1F67A1E7-BD15-4E24-A3E3-C59607D4670F}" type="presParOf" srcId="{4685E637-B15E-40A1-A62E-4D21E0D4D678}" destId="{690453E6-D3B3-435C-A394-CFC64240F638}" srcOrd="0" destOrd="0" presId="urn:microsoft.com/office/officeart/2005/8/layout/orgChart1"/>
    <dgm:cxn modelId="{B73BDF71-F650-4488-AFDC-C3A296CEDF72}" type="presParOf" srcId="{4685E637-B15E-40A1-A62E-4D21E0D4D678}" destId="{7AE37976-83D7-4B76-97F8-FDE683CBAC12}" srcOrd="1" destOrd="0" presId="urn:microsoft.com/office/officeart/2005/8/layout/orgChart1"/>
    <dgm:cxn modelId="{C2A320CE-7CDD-4F13-9808-3048596A7113}" type="presParOf" srcId="{BABC9872-6C37-4838-96B8-834620679B99}" destId="{4C1507E4-24B7-445F-8AFB-7D024CEB6618}" srcOrd="1" destOrd="0" presId="urn:microsoft.com/office/officeart/2005/8/layout/orgChart1"/>
    <dgm:cxn modelId="{CC83C584-3A8D-4D56-98D8-36B22E7AC44C}" type="presParOf" srcId="{4C1507E4-24B7-445F-8AFB-7D024CEB6618}" destId="{7A23A417-D645-4D28-9061-F11805C12A9A}" srcOrd="0" destOrd="0" presId="urn:microsoft.com/office/officeart/2005/8/layout/orgChart1"/>
    <dgm:cxn modelId="{65086C94-56BD-4F54-A013-A3781103617C}" type="presParOf" srcId="{4C1507E4-24B7-445F-8AFB-7D024CEB6618}" destId="{67325B2D-3851-4CA9-803B-C7CA564613B6}" srcOrd="1" destOrd="0" presId="urn:microsoft.com/office/officeart/2005/8/layout/orgChart1"/>
    <dgm:cxn modelId="{22C0EB1E-E402-484E-A0BB-A77EA3C7E495}" type="presParOf" srcId="{67325B2D-3851-4CA9-803B-C7CA564613B6}" destId="{3A40AC3C-D5D7-4BE5-AA55-CE8E5F43DB98}" srcOrd="0" destOrd="0" presId="urn:microsoft.com/office/officeart/2005/8/layout/orgChart1"/>
    <dgm:cxn modelId="{10C4D6A0-3037-4769-A4AD-BF027DE3A4FD}" type="presParOf" srcId="{3A40AC3C-D5D7-4BE5-AA55-CE8E5F43DB98}" destId="{434BBF5B-F554-4698-AB22-1062D2349597}" srcOrd="0" destOrd="0" presId="urn:microsoft.com/office/officeart/2005/8/layout/orgChart1"/>
    <dgm:cxn modelId="{4616FA3F-0EAF-4F81-AD9F-6A4DC178FC32}" type="presParOf" srcId="{3A40AC3C-D5D7-4BE5-AA55-CE8E5F43DB98}" destId="{96ADF6E0-FBCA-418F-B253-BFB37E44AD9C}" srcOrd="1" destOrd="0" presId="urn:microsoft.com/office/officeart/2005/8/layout/orgChart1"/>
    <dgm:cxn modelId="{6C1F88C3-CDCA-44E8-B085-02C0A535B79C}" type="presParOf" srcId="{67325B2D-3851-4CA9-803B-C7CA564613B6}" destId="{E73A938A-5ADB-4E5A-A9EF-6D19196C87A0}" srcOrd="1" destOrd="0" presId="urn:microsoft.com/office/officeart/2005/8/layout/orgChart1"/>
    <dgm:cxn modelId="{C5651F42-F031-4169-9C58-E387023F3F44}" type="presParOf" srcId="{E73A938A-5ADB-4E5A-A9EF-6D19196C87A0}" destId="{6AA0E0C5-BF81-4467-8181-6D986D79C438}" srcOrd="0" destOrd="0" presId="urn:microsoft.com/office/officeart/2005/8/layout/orgChart1"/>
    <dgm:cxn modelId="{0A948DE1-D8DD-4A73-84D0-55FCD263A338}" type="presParOf" srcId="{E73A938A-5ADB-4E5A-A9EF-6D19196C87A0}" destId="{5BFDFB89-153F-49AF-A712-CDA44AFF95E4}" srcOrd="1" destOrd="0" presId="urn:microsoft.com/office/officeart/2005/8/layout/orgChart1"/>
    <dgm:cxn modelId="{73169EE9-CF9E-4C38-8933-02A97653128B}" type="presParOf" srcId="{5BFDFB89-153F-49AF-A712-CDA44AFF95E4}" destId="{811A1F3B-B07E-4BF8-8B5E-B96D0ED136D8}" srcOrd="0" destOrd="0" presId="urn:microsoft.com/office/officeart/2005/8/layout/orgChart1"/>
    <dgm:cxn modelId="{DC39EBBE-8DF3-4113-AB67-E6E133A8E28A}" type="presParOf" srcId="{811A1F3B-B07E-4BF8-8B5E-B96D0ED136D8}" destId="{903C4E69-0D7A-4702-9F96-97E702BB1D97}" srcOrd="0" destOrd="0" presId="urn:microsoft.com/office/officeart/2005/8/layout/orgChart1"/>
    <dgm:cxn modelId="{A39347F9-6FAA-4CC6-8E74-01ABFFCA7402}" type="presParOf" srcId="{811A1F3B-B07E-4BF8-8B5E-B96D0ED136D8}" destId="{C135B362-5334-4C5F-8546-D65C0B53FE5A}" srcOrd="1" destOrd="0" presId="urn:microsoft.com/office/officeart/2005/8/layout/orgChart1"/>
    <dgm:cxn modelId="{79B5655E-D52E-4E8B-A38B-64D2F8F8BDF5}" type="presParOf" srcId="{5BFDFB89-153F-49AF-A712-CDA44AFF95E4}" destId="{1279EF0E-8469-4047-8BEE-C79156C74690}" srcOrd="1" destOrd="0" presId="urn:microsoft.com/office/officeart/2005/8/layout/orgChart1"/>
    <dgm:cxn modelId="{CFBA5F7C-6411-4B12-AE68-452A7036E2F3}" type="presParOf" srcId="{5BFDFB89-153F-49AF-A712-CDA44AFF95E4}" destId="{8FA3D3CF-C7A4-45ED-B6BA-54F6C9D07120}" srcOrd="2" destOrd="0" presId="urn:microsoft.com/office/officeart/2005/8/layout/orgChart1"/>
    <dgm:cxn modelId="{B79D5920-96F2-42E2-8EF6-C16C4724295A}" type="presParOf" srcId="{67325B2D-3851-4CA9-803B-C7CA564613B6}" destId="{8883BDC5-81A5-47E1-BA5C-00F005BA4203}" srcOrd="2" destOrd="0" presId="urn:microsoft.com/office/officeart/2005/8/layout/orgChart1"/>
    <dgm:cxn modelId="{93A4A71B-FC4B-440A-9F17-9400C80D8765}" type="presParOf" srcId="{4C1507E4-24B7-445F-8AFB-7D024CEB6618}" destId="{D6152FCA-47F7-4159-9247-8EF6507AAF5A}" srcOrd="2" destOrd="0" presId="urn:microsoft.com/office/officeart/2005/8/layout/orgChart1"/>
    <dgm:cxn modelId="{BC5DCC4C-94D5-4D9D-9D77-08147C06B260}" type="presParOf" srcId="{4C1507E4-24B7-445F-8AFB-7D024CEB6618}" destId="{53E9F89F-8C9A-400D-93C6-9CFB23F2FDF1}" srcOrd="3" destOrd="0" presId="urn:microsoft.com/office/officeart/2005/8/layout/orgChart1"/>
    <dgm:cxn modelId="{5F8C6A1B-10B4-4B6E-ACD4-4BF79760BF86}" type="presParOf" srcId="{53E9F89F-8C9A-400D-93C6-9CFB23F2FDF1}" destId="{B5CCFD31-0959-436D-A9CC-6AA81E7E4E0B}" srcOrd="0" destOrd="0" presId="urn:microsoft.com/office/officeart/2005/8/layout/orgChart1"/>
    <dgm:cxn modelId="{9851C37A-E884-4A56-8225-1B02E96F6F7D}" type="presParOf" srcId="{B5CCFD31-0959-436D-A9CC-6AA81E7E4E0B}" destId="{763AE72E-028D-4BC8-8BE4-F224E9499C4D}" srcOrd="0" destOrd="0" presId="urn:microsoft.com/office/officeart/2005/8/layout/orgChart1"/>
    <dgm:cxn modelId="{58F0E590-0070-48B3-A655-D068106AEB28}" type="presParOf" srcId="{B5CCFD31-0959-436D-A9CC-6AA81E7E4E0B}" destId="{6963C880-C283-4B80-8F21-3D71F44B2E28}" srcOrd="1" destOrd="0" presId="urn:microsoft.com/office/officeart/2005/8/layout/orgChart1"/>
    <dgm:cxn modelId="{725E897D-A24B-4F15-8CD8-42C42C9004E2}" type="presParOf" srcId="{53E9F89F-8C9A-400D-93C6-9CFB23F2FDF1}" destId="{7F4AF244-444D-4FAB-B66E-9CAA392E3316}" srcOrd="1" destOrd="0" presId="urn:microsoft.com/office/officeart/2005/8/layout/orgChart1"/>
    <dgm:cxn modelId="{B0291D48-345C-4312-B5BB-61259AE322A6}" type="presParOf" srcId="{7F4AF244-444D-4FAB-B66E-9CAA392E3316}" destId="{2037C060-EA14-4F16-8A76-BCF59204972E}" srcOrd="0" destOrd="0" presId="urn:microsoft.com/office/officeart/2005/8/layout/orgChart1"/>
    <dgm:cxn modelId="{F6FB70FE-FB2A-4849-B0B9-21877FDB7ED8}" type="presParOf" srcId="{7F4AF244-444D-4FAB-B66E-9CAA392E3316}" destId="{8DD89F63-4825-4A10-9C20-DFF607DC0F8B}" srcOrd="1" destOrd="0" presId="urn:microsoft.com/office/officeart/2005/8/layout/orgChart1"/>
    <dgm:cxn modelId="{026436BB-7527-4E9F-92A0-817056ADDF42}" type="presParOf" srcId="{8DD89F63-4825-4A10-9C20-DFF607DC0F8B}" destId="{25E752B1-B20A-4D61-A104-358AFB106DA0}" srcOrd="0" destOrd="0" presId="urn:microsoft.com/office/officeart/2005/8/layout/orgChart1"/>
    <dgm:cxn modelId="{DB384667-46FD-4AAF-AB05-FF025F42D052}" type="presParOf" srcId="{25E752B1-B20A-4D61-A104-358AFB106DA0}" destId="{0CAB4018-AA45-42FE-8B92-F21B985990C5}" srcOrd="0" destOrd="0" presId="urn:microsoft.com/office/officeart/2005/8/layout/orgChart1"/>
    <dgm:cxn modelId="{826A1D80-E627-4C1B-85AB-2C49828E17C5}" type="presParOf" srcId="{25E752B1-B20A-4D61-A104-358AFB106DA0}" destId="{166C5FF6-0261-43C9-8805-0E73F1D3C0D6}" srcOrd="1" destOrd="0" presId="urn:microsoft.com/office/officeart/2005/8/layout/orgChart1"/>
    <dgm:cxn modelId="{EFA2BC23-8F26-4702-B709-96E47FE3F2CB}" type="presParOf" srcId="{8DD89F63-4825-4A10-9C20-DFF607DC0F8B}" destId="{150C75AF-A00A-4D11-9128-7A6B412B0965}" srcOrd="1" destOrd="0" presId="urn:microsoft.com/office/officeart/2005/8/layout/orgChart1"/>
    <dgm:cxn modelId="{33BD1B63-A155-4ACF-87DE-E92E00CBCB5D}" type="presParOf" srcId="{150C75AF-A00A-4D11-9128-7A6B412B0965}" destId="{6AB418F6-14F1-44DB-B328-A77D69C0F9CF}" srcOrd="0" destOrd="0" presId="urn:microsoft.com/office/officeart/2005/8/layout/orgChart1"/>
    <dgm:cxn modelId="{535504C3-08BD-47CA-8A72-4DAF2B1043F6}" type="presParOf" srcId="{150C75AF-A00A-4D11-9128-7A6B412B0965}" destId="{CA2B3B8F-A48F-4E24-B4E5-798B5E8308E7}" srcOrd="1" destOrd="0" presId="urn:microsoft.com/office/officeart/2005/8/layout/orgChart1"/>
    <dgm:cxn modelId="{BDF45EA8-F6AB-422B-857A-FBEE3C6F3A0D}" type="presParOf" srcId="{CA2B3B8F-A48F-4E24-B4E5-798B5E8308E7}" destId="{EF6E0697-FA86-4819-9C71-5BC661EA4580}" srcOrd="0" destOrd="0" presId="urn:microsoft.com/office/officeart/2005/8/layout/orgChart1"/>
    <dgm:cxn modelId="{B412FDE8-45B7-40C3-8656-AC98FB589F81}" type="presParOf" srcId="{EF6E0697-FA86-4819-9C71-5BC661EA4580}" destId="{087DD437-A761-45BF-9C42-51B50FA1F541}" srcOrd="0" destOrd="0" presId="urn:microsoft.com/office/officeart/2005/8/layout/orgChart1"/>
    <dgm:cxn modelId="{9AF66D95-3106-46A6-B5A7-B31180C6A6F7}" type="presParOf" srcId="{EF6E0697-FA86-4819-9C71-5BC661EA4580}" destId="{B27E0A69-2416-4F39-83F4-0975638EEA65}" srcOrd="1" destOrd="0" presId="urn:microsoft.com/office/officeart/2005/8/layout/orgChart1"/>
    <dgm:cxn modelId="{6968C0DF-472B-468D-AD47-9D79932227A8}" type="presParOf" srcId="{CA2B3B8F-A48F-4E24-B4E5-798B5E8308E7}" destId="{E10CFB41-0B05-403B-973A-B45E1799869B}" srcOrd="1" destOrd="0" presId="urn:microsoft.com/office/officeart/2005/8/layout/orgChart1"/>
    <dgm:cxn modelId="{2A1FEB43-8830-4E74-A580-91F84C4495F1}" type="presParOf" srcId="{CA2B3B8F-A48F-4E24-B4E5-798B5E8308E7}" destId="{AE5D1D91-2893-4B4C-8115-C4EF24027F41}" srcOrd="2" destOrd="0" presId="urn:microsoft.com/office/officeart/2005/8/layout/orgChart1"/>
    <dgm:cxn modelId="{3B09DCD3-135E-4948-94D0-07B65F95F7EE}" type="presParOf" srcId="{150C75AF-A00A-4D11-9128-7A6B412B0965}" destId="{758D2B42-859E-447F-841D-292E4AF8EFBA}" srcOrd="2" destOrd="0" presId="urn:microsoft.com/office/officeart/2005/8/layout/orgChart1"/>
    <dgm:cxn modelId="{1F3E099A-D015-4F37-B865-912FACF1E944}" type="presParOf" srcId="{150C75AF-A00A-4D11-9128-7A6B412B0965}" destId="{DC8866FB-27B8-4CE5-BAD6-A0F363E36EBA}" srcOrd="3" destOrd="0" presId="urn:microsoft.com/office/officeart/2005/8/layout/orgChart1"/>
    <dgm:cxn modelId="{EE3612F7-3E40-4450-83FA-05E884D7E373}" type="presParOf" srcId="{DC8866FB-27B8-4CE5-BAD6-A0F363E36EBA}" destId="{58F95817-A7F0-492D-98DC-B973AFF7B712}" srcOrd="0" destOrd="0" presId="urn:microsoft.com/office/officeart/2005/8/layout/orgChart1"/>
    <dgm:cxn modelId="{0C598769-2D50-47D6-A29F-0BF49D268D61}" type="presParOf" srcId="{58F95817-A7F0-492D-98DC-B973AFF7B712}" destId="{90394761-0993-4AEB-A091-13C7CBAD7829}" srcOrd="0" destOrd="0" presId="urn:microsoft.com/office/officeart/2005/8/layout/orgChart1"/>
    <dgm:cxn modelId="{98311131-D74A-4398-8C0D-21D8163DEF21}" type="presParOf" srcId="{58F95817-A7F0-492D-98DC-B973AFF7B712}" destId="{4BE07CD2-3F5C-4CD8-8C7E-E72C0543CEE6}" srcOrd="1" destOrd="0" presId="urn:microsoft.com/office/officeart/2005/8/layout/orgChart1"/>
    <dgm:cxn modelId="{2D64CAE3-9E49-43B1-B9FE-7C726DC2EAF3}" type="presParOf" srcId="{DC8866FB-27B8-4CE5-BAD6-A0F363E36EBA}" destId="{E0529286-3F80-4F4F-B4B0-42F4CAF7C4EE}" srcOrd="1" destOrd="0" presId="urn:microsoft.com/office/officeart/2005/8/layout/orgChart1"/>
    <dgm:cxn modelId="{ADAD152A-A18D-44D0-8429-24C8FA6F8A6F}" type="presParOf" srcId="{DC8866FB-27B8-4CE5-BAD6-A0F363E36EBA}" destId="{B0ABB3C6-EA98-4657-9ADB-E51CF88873F1}" srcOrd="2" destOrd="0" presId="urn:microsoft.com/office/officeart/2005/8/layout/orgChart1"/>
    <dgm:cxn modelId="{D66247A6-28FE-49A0-BAD7-FA54A4003CF2}" type="presParOf" srcId="{150C75AF-A00A-4D11-9128-7A6B412B0965}" destId="{9F2FC7D6-C4AA-4AB6-87A3-77BBE065BC85}" srcOrd="4" destOrd="0" presId="urn:microsoft.com/office/officeart/2005/8/layout/orgChart1"/>
    <dgm:cxn modelId="{8BDE7FEE-9105-456A-BDCB-E19A2C20A23F}" type="presParOf" srcId="{150C75AF-A00A-4D11-9128-7A6B412B0965}" destId="{018C555B-9DE3-4A18-B702-0079D902CCC3}" srcOrd="5" destOrd="0" presId="urn:microsoft.com/office/officeart/2005/8/layout/orgChart1"/>
    <dgm:cxn modelId="{6369CD12-2D3D-4651-A681-01A654AF8C0E}" type="presParOf" srcId="{018C555B-9DE3-4A18-B702-0079D902CCC3}" destId="{110557B3-5405-45AD-9C91-A9110EBFEE1A}" srcOrd="0" destOrd="0" presId="urn:microsoft.com/office/officeart/2005/8/layout/orgChart1"/>
    <dgm:cxn modelId="{C2F77003-A047-49B7-851B-796116D95A67}" type="presParOf" srcId="{110557B3-5405-45AD-9C91-A9110EBFEE1A}" destId="{8F85C9FF-4211-4411-8BA3-2E17919225A7}" srcOrd="0" destOrd="0" presId="urn:microsoft.com/office/officeart/2005/8/layout/orgChart1"/>
    <dgm:cxn modelId="{7D94147F-98BE-4A63-964D-D2572B5E863B}" type="presParOf" srcId="{110557B3-5405-45AD-9C91-A9110EBFEE1A}" destId="{7A1233D0-6DF7-4E74-9EBB-930CB01374E9}" srcOrd="1" destOrd="0" presId="urn:microsoft.com/office/officeart/2005/8/layout/orgChart1"/>
    <dgm:cxn modelId="{DDFAD2DC-F3B1-4AFE-86DE-4DBEFE024534}" type="presParOf" srcId="{018C555B-9DE3-4A18-B702-0079D902CCC3}" destId="{81023B8B-651A-4A7C-945A-C0BAACB08A4D}" srcOrd="1" destOrd="0" presId="urn:microsoft.com/office/officeart/2005/8/layout/orgChart1"/>
    <dgm:cxn modelId="{97A0B7F6-4EF2-42EF-BEEB-CBEBEEE1373C}" type="presParOf" srcId="{018C555B-9DE3-4A18-B702-0079D902CCC3}" destId="{9C11FB1F-CEC6-4E35-977D-D2C5E1E6CAF9}" srcOrd="2" destOrd="0" presId="urn:microsoft.com/office/officeart/2005/8/layout/orgChart1"/>
    <dgm:cxn modelId="{1975814F-A145-400D-A3FD-C1D487407E46}" type="presParOf" srcId="{8DD89F63-4825-4A10-9C20-DFF607DC0F8B}" destId="{8FB236BA-BA92-4D3D-A7B6-32177970D6F9}" srcOrd="2" destOrd="0" presId="urn:microsoft.com/office/officeart/2005/8/layout/orgChart1"/>
    <dgm:cxn modelId="{50935094-0BB4-49C9-8761-543F8E4FD9F5}" type="presParOf" srcId="{7F4AF244-444D-4FAB-B66E-9CAA392E3316}" destId="{6321DCB3-FC3D-46D7-BBF1-231065EDECFC}" srcOrd="2" destOrd="0" presId="urn:microsoft.com/office/officeart/2005/8/layout/orgChart1"/>
    <dgm:cxn modelId="{A21490D5-6EED-494E-8F0C-8DEC9032D97A}" type="presParOf" srcId="{7F4AF244-444D-4FAB-B66E-9CAA392E3316}" destId="{52DBA2E0-B7CE-4F2E-9228-92E0CE4F093D}" srcOrd="3" destOrd="0" presId="urn:microsoft.com/office/officeart/2005/8/layout/orgChart1"/>
    <dgm:cxn modelId="{2A6C65FE-D356-41C9-B559-CA7A57328E8B}" type="presParOf" srcId="{52DBA2E0-B7CE-4F2E-9228-92E0CE4F093D}" destId="{6818E2C3-9830-4FBC-A5C7-E379C210E516}" srcOrd="0" destOrd="0" presId="urn:microsoft.com/office/officeart/2005/8/layout/orgChart1"/>
    <dgm:cxn modelId="{A9B7F059-6509-4B94-A484-B02B6DCD0D4B}" type="presParOf" srcId="{6818E2C3-9830-4FBC-A5C7-E379C210E516}" destId="{43A0845E-9A9C-4968-9671-D909AB3C50A7}" srcOrd="0" destOrd="0" presId="urn:microsoft.com/office/officeart/2005/8/layout/orgChart1"/>
    <dgm:cxn modelId="{B8BC9109-B8E9-48DE-AD07-57ABDCD2BB89}" type="presParOf" srcId="{6818E2C3-9830-4FBC-A5C7-E379C210E516}" destId="{42016E37-42F2-43AF-B64A-045A1CCE5BFE}" srcOrd="1" destOrd="0" presId="urn:microsoft.com/office/officeart/2005/8/layout/orgChart1"/>
    <dgm:cxn modelId="{6E4A2B8E-DFC9-4DDE-91D9-45F6CD8C9042}" type="presParOf" srcId="{52DBA2E0-B7CE-4F2E-9228-92E0CE4F093D}" destId="{B5E19684-32A8-4757-A018-F0CC8F7989F2}" srcOrd="1" destOrd="0" presId="urn:microsoft.com/office/officeart/2005/8/layout/orgChart1"/>
    <dgm:cxn modelId="{2659AE91-AB3C-4669-9AE0-2E6E1E683584}" type="presParOf" srcId="{52DBA2E0-B7CE-4F2E-9228-92E0CE4F093D}" destId="{90B3F26B-51D1-4F47-9148-CC8D7B9D121B}" srcOrd="2" destOrd="0" presId="urn:microsoft.com/office/officeart/2005/8/layout/orgChart1"/>
    <dgm:cxn modelId="{FDA24B1A-B946-42B0-9D81-EAEF773BBF55}" type="presParOf" srcId="{53E9F89F-8C9A-400D-93C6-9CFB23F2FDF1}" destId="{6F954868-2AA7-4F58-B8F8-A1D1B008F4AB}" srcOrd="2" destOrd="0" presId="urn:microsoft.com/office/officeart/2005/8/layout/orgChart1"/>
    <dgm:cxn modelId="{2D9C87DD-686F-450E-A098-3C30B747E5A0}" type="presParOf" srcId="{BABC9872-6C37-4838-96B8-834620679B99}" destId="{33AB5EF6-9084-468B-BE6C-BCDD0226F60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1DCB3-FC3D-46D7-BBF1-231065EDECFC}">
      <dsp:nvSpPr>
        <dsp:cNvPr id="0" name=""/>
        <dsp:cNvSpPr/>
      </dsp:nvSpPr>
      <dsp:spPr>
        <a:xfrm>
          <a:off x="6892294" y="2553289"/>
          <a:ext cx="1480976" cy="514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028"/>
              </a:lnTo>
              <a:lnTo>
                <a:pt x="1480976" y="257028"/>
              </a:lnTo>
              <a:lnTo>
                <a:pt x="1480976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FC7D6-C4AA-4AB6-87A3-77BBE065BC85}">
      <dsp:nvSpPr>
        <dsp:cNvPr id="0" name=""/>
        <dsp:cNvSpPr/>
      </dsp:nvSpPr>
      <dsp:spPr>
        <a:xfrm>
          <a:off x="5411318" y="4291295"/>
          <a:ext cx="2961953" cy="514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028"/>
              </a:lnTo>
              <a:lnTo>
                <a:pt x="2961953" y="257028"/>
              </a:lnTo>
              <a:lnTo>
                <a:pt x="2961953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2B42-859E-447F-841D-292E4AF8EFBA}">
      <dsp:nvSpPr>
        <dsp:cNvPr id="0" name=""/>
        <dsp:cNvSpPr/>
      </dsp:nvSpPr>
      <dsp:spPr>
        <a:xfrm>
          <a:off x="5365598" y="4291295"/>
          <a:ext cx="91440" cy="5140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418F6-14F1-44DB-B328-A77D69C0F9CF}">
      <dsp:nvSpPr>
        <dsp:cNvPr id="0" name=""/>
        <dsp:cNvSpPr/>
      </dsp:nvSpPr>
      <dsp:spPr>
        <a:xfrm>
          <a:off x="2449364" y="4291295"/>
          <a:ext cx="2961953" cy="514057"/>
        </a:xfrm>
        <a:custGeom>
          <a:avLst/>
          <a:gdLst/>
          <a:ahLst/>
          <a:cxnLst/>
          <a:rect l="0" t="0" r="0" b="0"/>
          <a:pathLst>
            <a:path>
              <a:moveTo>
                <a:pt x="2961953" y="0"/>
              </a:moveTo>
              <a:lnTo>
                <a:pt x="2961953" y="257028"/>
              </a:lnTo>
              <a:lnTo>
                <a:pt x="0" y="257028"/>
              </a:lnTo>
              <a:lnTo>
                <a:pt x="0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7C060-EA14-4F16-8A76-BCF59204972E}">
      <dsp:nvSpPr>
        <dsp:cNvPr id="0" name=""/>
        <dsp:cNvSpPr/>
      </dsp:nvSpPr>
      <dsp:spPr>
        <a:xfrm>
          <a:off x="5411318" y="2553289"/>
          <a:ext cx="1480976" cy="514057"/>
        </a:xfrm>
        <a:custGeom>
          <a:avLst/>
          <a:gdLst/>
          <a:ahLst/>
          <a:cxnLst/>
          <a:rect l="0" t="0" r="0" b="0"/>
          <a:pathLst>
            <a:path>
              <a:moveTo>
                <a:pt x="1480976" y="0"/>
              </a:moveTo>
              <a:lnTo>
                <a:pt x="1480976" y="257028"/>
              </a:lnTo>
              <a:lnTo>
                <a:pt x="0" y="257028"/>
              </a:lnTo>
              <a:lnTo>
                <a:pt x="0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52FCA-47F7-4159-9247-8EF6507AAF5A}">
      <dsp:nvSpPr>
        <dsp:cNvPr id="0" name=""/>
        <dsp:cNvSpPr/>
      </dsp:nvSpPr>
      <dsp:spPr>
        <a:xfrm>
          <a:off x="4229315" y="815284"/>
          <a:ext cx="2662979" cy="514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028"/>
              </a:lnTo>
              <a:lnTo>
                <a:pt x="2662979" y="257028"/>
              </a:lnTo>
              <a:lnTo>
                <a:pt x="2662979" y="5140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0E0C5-BF81-4467-8181-6D986D79C438}">
      <dsp:nvSpPr>
        <dsp:cNvPr id="0" name=""/>
        <dsp:cNvSpPr/>
      </dsp:nvSpPr>
      <dsp:spPr>
        <a:xfrm>
          <a:off x="1962130" y="2553289"/>
          <a:ext cx="91440" cy="5140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40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3A417-D645-4D28-9061-F11805C12A9A}">
      <dsp:nvSpPr>
        <dsp:cNvPr id="0" name=""/>
        <dsp:cNvSpPr/>
      </dsp:nvSpPr>
      <dsp:spPr>
        <a:xfrm>
          <a:off x="2007850" y="815284"/>
          <a:ext cx="2221464" cy="514057"/>
        </a:xfrm>
        <a:custGeom>
          <a:avLst/>
          <a:gdLst/>
          <a:ahLst/>
          <a:cxnLst/>
          <a:rect l="0" t="0" r="0" b="0"/>
          <a:pathLst>
            <a:path>
              <a:moveTo>
                <a:pt x="2221464" y="0"/>
              </a:moveTo>
              <a:lnTo>
                <a:pt x="2221464" y="257028"/>
              </a:lnTo>
              <a:lnTo>
                <a:pt x="0" y="257028"/>
              </a:lnTo>
              <a:lnTo>
                <a:pt x="0" y="5140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453E6-D3B3-435C-A394-CFC64240F638}">
      <dsp:nvSpPr>
        <dsp:cNvPr id="0" name=""/>
        <dsp:cNvSpPr/>
      </dsp:nvSpPr>
      <dsp:spPr>
        <a:xfrm>
          <a:off x="2067248" y="3525"/>
          <a:ext cx="4324133" cy="811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en-US" sz="2400" i="1" kern="1200" dirty="0"/>
            <a:t>EMÜLGATÖRLERİN TİPLERİ</a:t>
          </a:r>
          <a:endParaRPr lang="tr-TR" sz="2400" kern="1200" dirty="0"/>
        </a:p>
      </dsp:txBody>
      <dsp:txXfrm>
        <a:off x="2067248" y="3525"/>
        <a:ext cx="4324133" cy="811758"/>
      </dsp:txXfrm>
    </dsp:sp>
    <dsp:sp modelId="{434BBF5B-F554-4698-AB22-1062D2349597}">
      <dsp:nvSpPr>
        <dsp:cNvPr id="0" name=""/>
        <dsp:cNvSpPr/>
      </dsp:nvSpPr>
      <dsp:spPr>
        <a:xfrm>
          <a:off x="342388" y="1329342"/>
          <a:ext cx="3330924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en-US" sz="24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</a:t>
          </a:r>
          <a:r>
            <a:rPr lang="tr-TR" altLang="en-US" sz="24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-polar</a:t>
          </a:r>
          <a:r>
            <a:rPr lang="tr-TR" altLang="en-US" sz="2400" kern="1200" dirty="0"/>
            <a:t> (</a:t>
          </a:r>
          <a:r>
            <a:rPr lang="tr-TR" altLang="en-US" sz="2400" kern="1200" dirty="0" err="1"/>
            <a:t>Apolar</a:t>
          </a:r>
          <a:r>
            <a:rPr lang="tr-TR" altLang="en-US" sz="2400" kern="1200" dirty="0"/>
            <a:t>) </a:t>
          </a:r>
          <a:endParaRPr lang="tr-TR" sz="2400" kern="1200" dirty="0"/>
        </a:p>
      </dsp:txBody>
      <dsp:txXfrm>
        <a:off x="342388" y="1329342"/>
        <a:ext cx="3330924" cy="1223947"/>
      </dsp:txXfrm>
    </dsp:sp>
    <dsp:sp modelId="{903C4E69-0D7A-4702-9F96-97E702BB1D97}">
      <dsp:nvSpPr>
        <dsp:cNvPr id="0" name=""/>
        <dsp:cNvSpPr/>
      </dsp:nvSpPr>
      <dsp:spPr>
        <a:xfrm>
          <a:off x="342388" y="3067347"/>
          <a:ext cx="3330924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en-US" sz="2000" b="1" kern="1200" dirty="0" err="1">
              <a:solidFill>
                <a:srgbClr val="FF0000"/>
              </a:solidFill>
            </a:rPr>
            <a:t>Hidrofilik-lipofilik</a:t>
          </a:r>
          <a:r>
            <a:rPr lang="tr-TR" altLang="en-US" sz="2000" b="1" kern="1200" dirty="0">
              <a:solidFill>
                <a:srgbClr val="FF0000"/>
              </a:solidFill>
            </a:rPr>
            <a:t> denge değerlerine (HLD)</a:t>
          </a:r>
          <a:r>
            <a:rPr lang="tr-TR" altLang="en-US" sz="2000" kern="1200" dirty="0">
              <a:solidFill>
                <a:srgbClr val="FF0000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en-US" sz="2000" kern="1200" dirty="0">
              <a:solidFill>
                <a:srgbClr val="FF0000"/>
              </a:solidFill>
            </a:rPr>
            <a:t>göre karakterize edilirler</a:t>
          </a:r>
          <a:endParaRPr lang="tr-TR" sz="2000" kern="1200" dirty="0">
            <a:solidFill>
              <a:srgbClr val="FF0000"/>
            </a:solidFill>
          </a:endParaRPr>
        </a:p>
      </dsp:txBody>
      <dsp:txXfrm>
        <a:off x="342388" y="3067347"/>
        <a:ext cx="3330924" cy="1223947"/>
      </dsp:txXfrm>
    </dsp:sp>
    <dsp:sp modelId="{763AE72E-028D-4BC8-8BE4-F224E9499C4D}">
      <dsp:nvSpPr>
        <dsp:cNvPr id="0" name=""/>
        <dsp:cNvSpPr/>
      </dsp:nvSpPr>
      <dsp:spPr>
        <a:xfrm>
          <a:off x="5668347" y="1329342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en-US" sz="2400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Polar</a:t>
          </a:r>
          <a:endParaRPr lang="tr-TR" sz="2400" kern="1200" dirty="0"/>
        </a:p>
      </dsp:txBody>
      <dsp:txXfrm>
        <a:off x="5668347" y="1329342"/>
        <a:ext cx="2447895" cy="1223947"/>
      </dsp:txXfrm>
    </dsp:sp>
    <dsp:sp modelId="{0CAB4018-AA45-42FE-8B92-F21B985990C5}">
      <dsp:nvSpPr>
        <dsp:cNvPr id="0" name=""/>
        <dsp:cNvSpPr/>
      </dsp:nvSpPr>
      <dsp:spPr>
        <a:xfrm>
          <a:off x="4187370" y="3067347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tx1"/>
              </a:solidFill>
            </a:rPr>
            <a:t>İyonik</a:t>
          </a:r>
          <a:endParaRPr lang="tr-TR" sz="2400" kern="1200" dirty="0"/>
        </a:p>
      </dsp:txBody>
      <dsp:txXfrm>
        <a:off x="4187370" y="3067347"/>
        <a:ext cx="2447895" cy="1223947"/>
      </dsp:txXfrm>
    </dsp:sp>
    <dsp:sp modelId="{087DD437-A761-45BF-9C42-51B50FA1F541}">
      <dsp:nvSpPr>
        <dsp:cNvPr id="0" name=""/>
        <dsp:cNvSpPr/>
      </dsp:nvSpPr>
      <dsp:spPr>
        <a:xfrm>
          <a:off x="1225417" y="4805353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accent4">
                  <a:lumMod val="20000"/>
                  <a:lumOff val="80000"/>
                </a:schemeClr>
              </a:solidFill>
            </a:rPr>
            <a:t>Anyonik</a:t>
          </a:r>
          <a:endParaRPr lang="tr-TR" sz="2400" kern="1200" dirty="0">
            <a:solidFill>
              <a:schemeClr val="accent4">
                <a:lumMod val="20000"/>
                <a:lumOff val="80000"/>
              </a:schemeClr>
            </a:solidFill>
          </a:endParaRPr>
        </a:p>
      </dsp:txBody>
      <dsp:txXfrm>
        <a:off x="1225417" y="4805353"/>
        <a:ext cx="2447895" cy="1223947"/>
      </dsp:txXfrm>
    </dsp:sp>
    <dsp:sp modelId="{90394761-0993-4AEB-A091-13C7CBAD7829}">
      <dsp:nvSpPr>
        <dsp:cNvPr id="0" name=""/>
        <dsp:cNvSpPr/>
      </dsp:nvSpPr>
      <dsp:spPr>
        <a:xfrm>
          <a:off x="4187370" y="4805353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accent4">
                  <a:lumMod val="20000"/>
                  <a:lumOff val="80000"/>
                </a:schemeClr>
              </a:solidFill>
            </a:rPr>
            <a:t>Katyonik</a:t>
          </a:r>
        </a:p>
      </dsp:txBody>
      <dsp:txXfrm>
        <a:off x="4187370" y="4805353"/>
        <a:ext cx="2447895" cy="1223947"/>
      </dsp:txXfrm>
    </dsp:sp>
    <dsp:sp modelId="{8F85C9FF-4211-4411-8BA3-2E17919225A7}">
      <dsp:nvSpPr>
        <dsp:cNvPr id="0" name=""/>
        <dsp:cNvSpPr/>
      </dsp:nvSpPr>
      <dsp:spPr>
        <a:xfrm>
          <a:off x="7149323" y="4805353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accent4">
                  <a:lumMod val="20000"/>
                  <a:lumOff val="80000"/>
                </a:schemeClr>
              </a:solidFill>
            </a:rPr>
            <a:t>Amfoterik</a:t>
          </a:r>
          <a:endParaRPr lang="tr-TR" sz="2400" kern="1200" dirty="0">
            <a:solidFill>
              <a:schemeClr val="accent4">
                <a:lumMod val="20000"/>
                <a:lumOff val="80000"/>
              </a:schemeClr>
            </a:solidFill>
          </a:endParaRPr>
        </a:p>
      </dsp:txBody>
      <dsp:txXfrm>
        <a:off x="7149323" y="4805353"/>
        <a:ext cx="2447895" cy="1223947"/>
      </dsp:txXfrm>
    </dsp:sp>
    <dsp:sp modelId="{43A0845E-9A9C-4968-9671-D909AB3C50A7}">
      <dsp:nvSpPr>
        <dsp:cNvPr id="0" name=""/>
        <dsp:cNvSpPr/>
      </dsp:nvSpPr>
      <dsp:spPr>
        <a:xfrm>
          <a:off x="7149323" y="3067347"/>
          <a:ext cx="2447895" cy="122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1"/>
              </a:solidFill>
            </a:rPr>
            <a:t>Non</a:t>
          </a:r>
          <a:r>
            <a:rPr lang="tr-TR" sz="2400" kern="1200" dirty="0">
              <a:solidFill>
                <a:schemeClr val="tx1"/>
              </a:solidFill>
            </a:rPr>
            <a:t>-iyonik (iyonik olmayan)</a:t>
          </a:r>
          <a:endParaRPr lang="tr-TR" sz="2400" kern="1200" dirty="0"/>
        </a:p>
      </dsp:txBody>
      <dsp:txXfrm>
        <a:off x="7149323" y="3067347"/>
        <a:ext cx="2447895" cy="1223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tr.wikipedia.org/wiki/Resim:Phospholipid.png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/>
              <a:t>Temel İşlemler I		</a:t>
            </a:r>
            <a:r>
              <a:rPr lang="tr-TR" b="1" dirty="0">
                <a:solidFill>
                  <a:srgbClr val="00B0F0"/>
                </a:solidFill>
              </a:rPr>
              <a:t>2018-2019 </a:t>
            </a:r>
            <a:r>
              <a:rPr lang="tr-TR" dirty="0">
                <a:solidFill>
                  <a:srgbClr val="FFFF00"/>
                </a:solidFill>
              </a:rPr>
              <a:t>Emülsifikasyon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/>
            <a:r>
              <a:rPr lang="tr-TR" sz="2000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/>
            <a:r>
              <a:rPr lang="tr-TR" sz="2000" dirty="0"/>
              <a:t>Gıda Mühendisliği Bölümü</a:t>
            </a:r>
          </a:p>
          <a:p>
            <a:pPr rtl="0"/>
            <a:r>
              <a:rPr lang="tr-TR" sz="20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0" y="227717"/>
            <a:ext cx="3158836" cy="227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</a:t>
            </a:r>
            <a:endParaRPr lang="ar-SY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13287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Homojen görünüm sağlanır.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görünüm uzun süre kaldığında oluşan emülsiyonun dayanıklılığı da artmış olur.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Doğal olarak </a:t>
            </a:r>
            <a:r>
              <a:rPr lang="tr-TR" altLang="en-US" sz="2800" dirty="0">
                <a:solidFill>
                  <a:srgbClr val="00B050"/>
                </a:solidFill>
              </a:rPr>
              <a:t>gıdalarda bulunan </a:t>
            </a:r>
            <a:r>
              <a:rPr lang="tr-TR" altLang="en-US" sz="2800" dirty="0" err="1">
                <a:solidFill>
                  <a:srgbClr val="00B050"/>
                </a:solidFill>
              </a:rPr>
              <a:t>sürfektanlar</a:t>
            </a:r>
            <a:r>
              <a:rPr lang="tr-TR" altLang="en-US" sz="2800" dirty="0">
                <a:solidFill>
                  <a:srgbClr val="00B050"/>
                </a:solidFill>
              </a:rPr>
              <a:t>  </a:t>
            </a:r>
            <a:r>
              <a:rPr lang="tr-TR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alkoller</a:t>
            </a:r>
            <a:r>
              <a:rPr lang="tr-TR" altLang="en-US" sz="2800" dirty="0">
                <a:solidFill>
                  <a:schemeClr val="tx1"/>
                </a:solidFill>
              </a:rPr>
              <a:t>, </a:t>
            </a: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fosfolipidler</a:t>
            </a:r>
            <a:r>
              <a:rPr lang="tr-TR" altLang="en-US" sz="2800" dirty="0">
                <a:solidFill>
                  <a:schemeClr val="tx1"/>
                </a:solidFill>
              </a:rPr>
              <a:t> ve </a:t>
            </a:r>
            <a:r>
              <a:rPr lang="tr-TR" alt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proteinlerdir</a:t>
            </a:r>
            <a:r>
              <a:rPr lang="tr-TR" altLang="en-US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Bununla birlikte bazı </a:t>
            </a:r>
            <a:r>
              <a:rPr lang="tr-TR" sz="2800" dirty="0">
                <a:solidFill>
                  <a:srgbClr val="FF0000"/>
                </a:solidFill>
              </a:rPr>
              <a:t>yapay kimyasal maddeler </a:t>
            </a:r>
            <a:r>
              <a:rPr lang="tr-TR" sz="2800" dirty="0">
                <a:solidFill>
                  <a:schemeClr val="tx1"/>
                </a:solidFill>
              </a:rPr>
              <a:t>yüksek yüzey aktiviteye sahip olduklarından </a:t>
            </a:r>
            <a:r>
              <a:rPr lang="tr-TR" sz="2800" dirty="0">
                <a:solidFill>
                  <a:srgbClr val="0070C0"/>
                </a:solidFill>
              </a:rPr>
              <a:t>çok düşük miktarlarda </a:t>
            </a:r>
            <a:r>
              <a:rPr lang="tr-TR" sz="2800" dirty="0">
                <a:solidFill>
                  <a:schemeClr val="tx1"/>
                </a:solidFill>
              </a:rPr>
              <a:t>dahi </a:t>
            </a:r>
            <a:r>
              <a:rPr lang="tr-TR" sz="2800" dirty="0" err="1">
                <a:solidFill>
                  <a:schemeClr val="tx1"/>
                </a:solidFill>
              </a:rPr>
              <a:t>emülsifiyan</a:t>
            </a:r>
            <a:r>
              <a:rPr lang="tr-TR" sz="2800" dirty="0">
                <a:solidFill>
                  <a:schemeClr val="tx1"/>
                </a:solidFill>
              </a:rPr>
              <a:t> etki gösterirler.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673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</a:t>
            </a:r>
            <a:endParaRPr lang="ar-SY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Doğal </a:t>
            </a:r>
            <a:r>
              <a:rPr lang="tr-TR" sz="2800" dirty="0">
                <a:solidFill>
                  <a:srgbClr val="FF0000"/>
                </a:solidFill>
              </a:rPr>
              <a:t>proteinler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fosfolipidler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emülsifiyan</a:t>
            </a:r>
            <a:r>
              <a:rPr lang="tr-TR" sz="2800" dirty="0">
                <a:solidFill>
                  <a:schemeClr val="tx1"/>
                </a:solidFill>
              </a:rPr>
              <a:t> ajan gibi davranırlar ancak gıda işlemlerinde kullanılan bazı </a:t>
            </a:r>
            <a:r>
              <a:rPr lang="tr-T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yapay ajanlar daha etkili </a:t>
            </a:r>
            <a:r>
              <a:rPr lang="tr-TR" sz="2800" dirty="0">
                <a:solidFill>
                  <a:schemeClr val="tx1"/>
                </a:solidFill>
              </a:rPr>
              <a:t>olduklarından bu tip katkı maddeleri daha çok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Eklenen </a:t>
            </a:r>
            <a:r>
              <a:rPr lang="tr-TR" sz="2800" dirty="0" err="1">
                <a:solidFill>
                  <a:srgbClr val="0070C0"/>
                </a:solidFill>
              </a:rPr>
              <a:t>emülgatör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emülsiyonu oluşturan </a:t>
            </a:r>
            <a:r>
              <a:rPr lang="tr-TR" sz="2800" dirty="0">
                <a:solidFill>
                  <a:srgbClr val="FF0000"/>
                </a:solidFill>
              </a:rPr>
              <a:t>hidrofil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ve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hidrofob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fazlar arasında düzgün bir şekilde dağılır.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81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rtl="0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Emülsiyon Oluşumu </a:t>
            </a:r>
            <a:endParaRPr lang="ar-SY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algn="l" rtl="0"/>
            <a:endParaRPr lang="en-US" sz="2800" dirty="0"/>
          </a:p>
          <a:p>
            <a:pPr algn="l" rtl="0"/>
            <a:endParaRPr lang="tr-TR" sz="2800" dirty="0"/>
          </a:p>
          <a:p>
            <a:pPr algn="l" rtl="0"/>
            <a:r>
              <a:rPr lang="en-US" sz="2600" dirty="0">
                <a:solidFill>
                  <a:schemeClr val="tx1"/>
                </a:solidFill>
              </a:rPr>
              <a:t>	</a:t>
            </a:r>
            <a:r>
              <a:rPr lang="tr-TR" sz="2600" dirty="0" err="1">
                <a:solidFill>
                  <a:schemeClr val="tx1"/>
                </a:solidFill>
              </a:rPr>
              <a:t>Emülgatör</a:t>
            </a:r>
            <a:r>
              <a:rPr lang="tr-TR" sz="2600" dirty="0">
                <a:solidFill>
                  <a:schemeClr val="tx1"/>
                </a:solidFill>
              </a:rPr>
              <a:t> 		    </a:t>
            </a:r>
            <a:r>
              <a:rPr lang="en-US" sz="2600" dirty="0">
                <a:solidFill>
                  <a:schemeClr val="tx1"/>
                </a:solidFill>
              </a:rPr>
              <a:t>     </a:t>
            </a:r>
            <a:r>
              <a:rPr lang="tr-TR" sz="2600" dirty="0">
                <a:solidFill>
                  <a:schemeClr val="tx1"/>
                </a:solidFill>
              </a:rPr>
              <a:t>Bir emülsiyonda </a:t>
            </a:r>
            <a:r>
              <a:rPr lang="tr-TR" sz="2600" dirty="0" err="1">
                <a:solidFill>
                  <a:schemeClr val="tx1"/>
                </a:solidFill>
              </a:rPr>
              <a:t>emülgatörün</a:t>
            </a:r>
            <a:r>
              <a:rPr lang="tr-TR" sz="2600" dirty="0">
                <a:solidFill>
                  <a:schemeClr val="tx1"/>
                </a:solidFill>
              </a:rPr>
              <a:t> konumu </a:t>
            </a:r>
            <a:endParaRPr lang="en-US" sz="26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dağılım </a:t>
            </a:r>
            <a:r>
              <a:rPr lang="tr-TR" sz="2800" dirty="0">
                <a:solidFill>
                  <a:srgbClr val="FF0000"/>
                </a:solidFill>
              </a:rPr>
              <a:t>iç fazın damlacıkları </a:t>
            </a:r>
            <a:r>
              <a:rPr lang="tr-TR" sz="2800" dirty="0">
                <a:solidFill>
                  <a:schemeClr val="tx1"/>
                </a:solidFill>
              </a:rPr>
              <a:t>çevresinde gerçekleşerek iç faz damlacıklarının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bir araya gelmesini </a:t>
            </a:r>
            <a:r>
              <a:rPr lang="tr-TR" sz="2800" dirty="0">
                <a:solidFill>
                  <a:schemeClr val="tx1"/>
                </a:solidFill>
              </a:rPr>
              <a:t>engeller.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Böylece emülsiyon içinde </a:t>
            </a:r>
            <a:r>
              <a:rPr lang="tr-TR" sz="2800" dirty="0">
                <a:solidFill>
                  <a:srgbClr val="0070C0"/>
                </a:solidFill>
              </a:rPr>
              <a:t>homojen bir dağılım </a:t>
            </a:r>
            <a:r>
              <a:rPr lang="tr-TR" sz="2800" dirty="0">
                <a:solidFill>
                  <a:schemeClr val="tx1"/>
                </a:solidFill>
              </a:rPr>
              <a:t>sağlanır.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534" t="14119" r="2903" b="9043"/>
          <a:stretch/>
        </p:blipFill>
        <p:spPr>
          <a:xfrm>
            <a:off x="1033670" y="662609"/>
            <a:ext cx="4028660" cy="2173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2"/>
          <a:stretch/>
        </p:blipFill>
        <p:spPr>
          <a:xfrm>
            <a:off x="5596920" y="322840"/>
            <a:ext cx="4523547" cy="27093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45804" y="1677490"/>
            <a:ext cx="932499" cy="369332"/>
          </a:xfrm>
          <a:prstGeom prst="rect">
            <a:avLst/>
          </a:prstGeom>
          <a:solidFill>
            <a:srgbClr val="D45E87"/>
          </a:solidFill>
        </p:spPr>
        <p:txBody>
          <a:bodyPr wrap="none">
            <a:spAutoFit/>
          </a:bodyPr>
          <a:lstStyle/>
          <a:p>
            <a:r>
              <a:rPr lang="en-US" dirty="0"/>
              <a:t>H</a:t>
            </a:r>
            <a:r>
              <a:rPr lang="tr-TR" dirty="0" err="1"/>
              <a:t>idrofil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80767" y="1677490"/>
            <a:ext cx="1091196" cy="369332"/>
          </a:xfrm>
          <a:prstGeom prst="rect">
            <a:avLst/>
          </a:prstGeom>
          <a:solidFill>
            <a:srgbClr val="D45E87"/>
          </a:solidFill>
        </p:spPr>
        <p:txBody>
          <a:bodyPr wrap="none">
            <a:spAutoFit/>
          </a:bodyPr>
          <a:lstStyle/>
          <a:p>
            <a:r>
              <a:rPr lang="en-US" dirty="0" err="1"/>
              <a:t>H</a:t>
            </a:r>
            <a:r>
              <a:rPr lang="tr-TR" dirty="0" err="1"/>
              <a:t>idrofob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639514" y="394373"/>
            <a:ext cx="52610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/>
              <a:t>Y/S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06245" y="394373"/>
            <a:ext cx="52610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/>
              <a:t>S/Y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8E37EDCF-F1E2-4D91-8301-DEC29960A3AB}"/>
              </a:ext>
            </a:extLst>
          </p:cNvPr>
          <p:cNvSpPr/>
          <p:nvPr/>
        </p:nvSpPr>
        <p:spPr>
          <a:xfrm>
            <a:off x="8672922" y="1793870"/>
            <a:ext cx="756302" cy="307776"/>
          </a:xfrm>
          <a:prstGeom prst="rect">
            <a:avLst/>
          </a:prstGeom>
          <a:solidFill>
            <a:srgbClr val="9ACBFF"/>
          </a:solidFill>
        </p:spPr>
        <p:txBody>
          <a:bodyPr wrap="square">
            <a:spAutoFit/>
          </a:bodyPr>
          <a:lstStyle/>
          <a:p>
            <a:r>
              <a:rPr lang="tr-TR" sz="1400" dirty="0"/>
              <a:t>  </a:t>
            </a:r>
            <a:r>
              <a:rPr lang="en-US" sz="1400" dirty="0"/>
              <a:t>S</a:t>
            </a:r>
            <a:r>
              <a:rPr lang="tr-TR" sz="1400" dirty="0"/>
              <a:t>u </a:t>
            </a:r>
            <a:endParaRPr lang="en-US" sz="14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1034CF5-3C06-4241-8443-3A6E079C1FB4}"/>
              </a:ext>
            </a:extLst>
          </p:cNvPr>
          <p:cNvSpPr/>
          <p:nvPr/>
        </p:nvSpPr>
        <p:spPr>
          <a:xfrm>
            <a:off x="6632651" y="1793868"/>
            <a:ext cx="516210" cy="307777"/>
          </a:xfrm>
          <a:prstGeom prst="rect">
            <a:avLst/>
          </a:prstGeom>
          <a:solidFill>
            <a:srgbClr val="FFD649"/>
          </a:solidFill>
        </p:spPr>
        <p:txBody>
          <a:bodyPr wrap="square">
            <a:spAutoFit/>
          </a:bodyPr>
          <a:lstStyle/>
          <a:p>
            <a:r>
              <a:rPr lang="tr-TR" sz="1400" dirty="0"/>
              <a:t>Yağ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51887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yagram 6">
            <a:extLst>
              <a:ext uri="{FF2B5EF4-FFF2-40B4-BE49-F238E27FC236}">
                <a16:creationId xmlns:a16="http://schemas.microsoft.com/office/drawing/2014/main" id="{CED7D40F-E1E7-48C3-B255-675D9186F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4948468"/>
              </p:ext>
            </p:extLst>
          </p:nvPr>
        </p:nvGraphicFramePr>
        <p:xfrm>
          <a:off x="1126196" y="213229"/>
          <a:ext cx="9939607" cy="6032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7653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7399"/>
          </a:xfrm>
        </p:spPr>
        <p:txBody>
          <a:bodyPr>
            <a:normAutofit/>
          </a:bodyPr>
          <a:lstStyle/>
          <a:p>
            <a:pPr marL="365760" indent="-36576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Yapay </a:t>
            </a:r>
            <a:r>
              <a:rPr lang="tr-TR" altLang="en-US" sz="2800" dirty="0" err="1">
                <a:solidFill>
                  <a:schemeClr val="tx1"/>
                </a:solidFill>
              </a:rPr>
              <a:t>emülsifiyan</a:t>
            </a:r>
            <a:r>
              <a:rPr lang="tr-TR" altLang="en-US" sz="2800" dirty="0">
                <a:solidFill>
                  <a:schemeClr val="tx1"/>
                </a:solidFill>
              </a:rPr>
              <a:t> ajanlar </a:t>
            </a:r>
            <a:r>
              <a:rPr lang="tr-TR" altLang="en-US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</a:t>
            </a:r>
            <a:r>
              <a:rPr lang="tr-TR" altLang="en-US" sz="2800" dirty="0">
                <a:solidFill>
                  <a:schemeClr val="tx1"/>
                </a:solidFill>
              </a:rPr>
              <a:t> ve </a:t>
            </a:r>
            <a:r>
              <a:rPr lang="tr-TR" altLang="en-US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tr-TR" alt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-polar</a:t>
            </a:r>
            <a:r>
              <a:rPr lang="tr-TR" altLang="en-US" sz="2800" dirty="0">
                <a:solidFill>
                  <a:schemeClr val="tx1"/>
                </a:solidFill>
              </a:rPr>
              <a:t> (</a:t>
            </a:r>
            <a:r>
              <a:rPr lang="tr-TR" altLang="en-US" sz="2800" dirty="0" err="1">
                <a:solidFill>
                  <a:schemeClr val="tx1"/>
                </a:solidFill>
              </a:rPr>
              <a:t>apolar</a:t>
            </a:r>
            <a:r>
              <a:rPr lang="tr-TR" altLang="en-US" sz="2800" dirty="0">
                <a:solidFill>
                  <a:schemeClr val="tx1"/>
                </a:solidFill>
              </a:rPr>
              <a:t>) olarak sınıflandırılabilir.</a:t>
            </a:r>
            <a:endParaRPr lang="en-US" altLang="en-US" sz="2800" dirty="0">
              <a:solidFill>
                <a:schemeClr val="tx1"/>
              </a:solidFill>
            </a:endParaRPr>
          </a:p>
          <a:p>
            <a:pPr marL="365760" indent="-36576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Yapay </a:t>
            </a:r>
            <a:r>
              <a:rPr lang="tr-TR" altLang="en-US" sz="2800" dirty="0" err="1">
                <a:solidFill>
                  <a:schemeClr val="tx1"/>
                </a:solidFill>
              </a:rPr>
              <a:t>emülsifiyan</a:t>
            </a:r>
            <a:r>
              <a:rPr lang="tr-TR" altLang="en-US" sz="2800" dirty="0">
                <a:solidFill>
                  <a:schemeClr val="tx1"/>
                </a:solidFill>
              </a:rPr>
              <a:t> ajanlarda </a:t>
            </a:r>
            <a:r>
              <a:rPr lang="tr-TR" altLang="en-US" sz="2800" dirty="0">
                <a:solidFill>
                  <a:srgbClr val="0070C0"/>
                </a:solidFill>
              </a:rPr>
              <a:t>suya</a:t>
            </a:r>
            <a:r>
              <a:rPr lang="tr-TR" altLang="en-US" sz="2800" dirty="0">
                <a:solidFill>
                  <a:schemeClr val="tx1"/>
                </a:solidFill>
              </a:rPr>
              <a:t>, çoğunlukla </a:t>
            </a:r>
            <a:r>
              <a:rPr lang="tr-TR" altLang="en-US" sz="2800" dirty="0">
                <a:solidFill>
                  <a:srgbClr val="7030A0"/>
                </a:solidFill>
              </a:rPr>
              <a:t>polar uçların </a:t>
            </a:r>
            <a:r>
              <a:rPr lang="tr-TR" altLang="en-US" sz="2800" dirty="0">
                <a:solidFill>
                  <a:schemeClr val="tx1"/>
                </a:solidFill>
              </a:rPr>
              <a:t>bağlandığı gruplar ilgi duyduğundan, bu nedenle 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emülsiyonu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oluştururlar</a:t>
            </a:r>
            <a:r>
              <a:rPr lang="tr-TR" altLang="en-US" sz="2800" dirty="0"/>
              <a:t>.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3020"/>
          </a:xfrm>
        </p:spPr>
        <p:txBody>
          <a:bodyPr>
            <a:normAutofit/>
          </a:bodyPr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127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974614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Apolar</a:t>
            </a:r>
            <a:r>
              <a:rPr lang="tr-T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emülsifiyan</a:t>
            </a:r>
            <a:r>
              <a:rPr lang="tr-T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ajanlar, </a:t>
            </a:r>
            <a:r>
              <a:rPr lang="tr-TR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yağ tarafından </a:t>
            </a:r>
            <a:r>
              <a:rPr lang="tr-TR" altLang="en-US" sz="2800" dirty="0" err="1">
                <a:solidFill>
                  <a:schemeClr val="tx1"/>
                </a:solidFill>
              </a:rPr>
              <a:t>adsorbe</a:t>
            </a:r>
            <a:r>
              <a:rPr lang="tr-TR" altLang="en-US" sz="2800" dirty="0">
                <a:solidFill>
                  <a:schemeClr val="tx1"/>
                </a:solidFill>
              </a:rPr>
              <a:t> edilirler ve 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emülsiyonu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oluştururlar</a:t>
            </a:r>
            <a:r>
              <a:rPr lang="tr-TR" altLang="en-US" sz="2800" dirty="0"/>
              <a:t>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Bunlar (</a:t>
            </a: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Apolar</a:t>
            </a:r>
            <a:r>
              <a:rPr lang="tr-T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emülsifiyan</a:t>
            </a:r>
            <a:r>
              <a:rPr lang="tr-TR" sz="2800" dirty="0">
                <a:solidFill>
                  <a:schemeClr val="tx1"/>
                </a:solidFill>
              </a:rPr>
              <a:t>) hem </a:t>
            </a:r>
            <a:r>
              <a:rPr lang="tr-TR" sz="2800" dirty="0" err="1">
                <a:solidFill>
                  <a:srgbClr val="0070C0"/>
                </a:solidFill>
              </a:rPr>
              <a:t>hidrofilik</a:t>
            </a:r>
            <a:r>
              <a:rPr lang="tr-TR" sz="2800" dirty="0">
                <a:solidFill>
                  <a:schemeClr val="tx1"/>
                </a:solidFill>
              </a:rPr>
              <a:t> hem de </a:t>
            </a:r>
            <a:r>
              <a:rPr lang="tr-TR" sz="2800" dirty="0" err="1">
                <a:solidFill>
                  <a:srgbClr val="FF0000"/>
                </a:solidFill>
              </a:rPr>
              <a:t>hidrofobik</a:t>
            </a:r>
            <a:r>
              <a:rPr lang="tr-TR" sz="2800" dirty="0">
                <a:solidFill>
                  <a:schemeClr val="tx1"/>
                </a:solidFill>
              </a:rPr>
              <a:t> gruplar içerdiklerinden ve </a:t>
            </a:r>
            <a:r>
              <a:rPr lang="tr-TR" sz="2800" dirty="0" err="1">
                <a:solidFill>
                  <a:schemeClr val="tx1"/>
                </a:solidFill>
              </a:rPr>
              <a:t>emülgatörün</a:t>
            </a:r>
            <a:r>
              <a:rPr lang="tr-TR" sz="2800" dirty="0">
                <a:solidFill>
                  <a:schemeClr val="tx1"/>
                </a:solidFill>
              </a:rPr>
              <a:t> daha çok çözündüğü fazın genel olarak sürekli faz olması nedeniyle; oluşturulan emülsiyon tipi (Y/S veya S/Y), </a:t>
            </a:r>
            <a:r>
              <a:rPr lang="tr-TR" sz="2800" dirty="0" err="1">
                <a:solidFill>
                  <a:schemeClr val="tx1"/>
                </a:solidFill>
              </a:rPr>
              <a:t>emülgatörün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bağıl </a:t>
            </a:r>
            <a:r>
              <a:rPr lang="tr-TR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hidrofilik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tr-TR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lipofilik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özellikleri </a:t>
            </a:r>
            <a:r>
              <a:rPr lang="tr-TR" sz="2800" dirty="0">
                <a:solidFill>
                  <a:schemeClr val="tx1"/>
                </a:solidFill>
              </a:rPr>
              <a:t>esas alınarak tahmin edilebilmektedir.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57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en-US" sz="2800" dirty="0" err="1">
                <a:solidFill>
                  <a:schemeClr val="tx1"/>
                </a:solidFill>
              </a:rPr>
              <a:t>Emülsifiyan</a:t>
            </a:r>
            <a:r>
              <a:rPr lang="tr-TR" altLang="en-US" sz="2800" dirty="0">
                <a:solidFill>
                  <a:schemeClr val="tx1"/>
                </a:solidFill>
              </a:rPr>
              <a:t> ajanlar </a:t>
            </a:r>
            <a:r>
              <a:rPr lang="tr-TR" altLang="en-US" sz="2800" b="1" dirty="0" err="1">
                <a:solidFill>
                  <a:schemeClr val="tx2"/>
                </a:solidFill>
              </a:rPr>
              <a:t>hidrofilik-lipofilik</a:t>
            </a:r>
            <a:r>
              <a:rPr lang="tr-TR" altLang="en-US" sz="2800" b="1" dirty="0">
                <a:solidFill>
                  <a:schemeClr val="tx2"/>
                </a:solidFill>
              </a:rPr>
              <a:t> denge değerlerine (HLD)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göre karakterize edilirler.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En basit şekli ile </a:t>
            </a:r>
            <a:r>
              <a:rPr lang="tr-TR" sz="2800" dirty="0">
                <a:solidFill>
                  <a:srgbClr val="0070C0"/>
                </a:solidFill>
              </a:rPr>
              <a:t>HLD değeri</a:t>
            </a:r>
            <a:r>
              <a:rPr lang="tr-TR" sz="2800" dirty="0">
                <a:solidFill>
                  <a:schemeClr val="tx1"/>
                </a:solidFill>
              </a:rPr>
              <a:t>; </a:t>
            </a:r>
            <a:r>
              <a:rPr lang="tr-TR" sz="2800" dirty="0" err="1">
                <a:solidFill>
                  <a:schemeClr val="tx1"/>
                </a:solidFill>
              </a:rPr>
              <a:t>emülgatörlerin</a:t>
            </a:r>
            <a:r>
              <a:rPr lang="tr-TR" sz="2800" dirty="0">
                <a:solidFill>
                  <a:schemeClr val="tx1"/>
                </a:solidFill>
              </a:rPr>
              <a:t> yağ ve su fazları tarafından bağıl ıslatma ölçütü olarak düşünülmektedir.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HLD değeri düşük olan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ajanlar (9’dan az)</a:t>
            </a:r>
            <a:r>
              <a:rPr lang="tr-TR" altLang="en-US" sz="2800" dirty="0"/>
              <a:t> </a:t>
            </a:r>
            <a:r>
              <a:rPr lang="tr-TR" altLang="en-US" sz="2800" dirty="0" err="1">
                <a:solidFill>
                  <a:srgbClr val="FF0000"/>
                </a:solidFill>
              </a:rPr>
              <a:t>lipofilikdir</a:t>
            </a:r>
            <a:r>
              <a:rPr lang="tr-TR" altLang="en-US" sz="2800" dirty="0">
                <a:solidFill>
                  <a:schemeClr val="tx1"/>
                </a:solidFill>
              </a:rPr>
              <a:t> ve 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emülsiyonunda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kullanılırlar</a:t>
            </a:r>
            <a:r>
              <a:rPr lang="tr-TR" altLang="en-US" sz="2800" dirty="0"/>
              <a:t>;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89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143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HLD değeri 8-11 arasında olanlar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orta düzeydedir ve </a:t>
            </a:r>
            <a:r>
              <a:rPr lang="tr-TR" altLang="en-US" sz="2800" dirty="0">
                <a:solidFill>
                  <a:srgbClr val="FF0000"/>
                </a:solidFill>
              </a:rPr>
              <a:t>nemlendirici</a:t>
            </a:r>
            <a:r>
              <a:rPr lang="tr-TR" altLang="en-US" sz="2800" dirty="0">
                <a:solidFill>
                  <a:schemeClr val="tx1"/>
                </a:solidFill>
              </a:rPr>
              <a:t> olarak kullanılırlar. 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HLD değeri 11-20 arasında olanlar </a:t>
            </a:r>
            <a:r>
              <a:rPr lang="tr-TR" alt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hidrofiliktirler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ve tüm 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en-US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emülsiyonları</a:t>
            </a:r>
            <a:r>
              <a:rPr lang="tr-TR" altLang="en-US" sz="2800" dirty="0"/>
              <a:t>, </a:t>
            </a:r>
            <a:r>
              <a:rPr lang="tr-TR" altLang="en-US" sz="2800" dirty="0">
                <a:solidFill>
                  <a:schemeClr val="tx1"/>
                </a:solidFill>
              </a:rPr>
              <a:t>deterjanlar ve çözücülerde kullanılırlar.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703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143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 emülgatör </a:t>
            </a:r>
            <a:r>
              <a:rPr lang="tr-TR" sz="2800" dirty="0">
                <a:solidFill>
                  <a:schemeClr val="tx1"/>
                </a:solidFill>
              </a:rPr>
              <a:t>ajanlar </a:t>
            </a:r>
            <a:r>
              <a:rPr lang="tr-TR" sz="2800" dirty="0">
                <a:solidFill>
                  <a:srgbClr val="00B050"/>
                </a:solidFill>
              </a:rPr>
              <a:t>iyonik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non</a:t>
            </a:r>
            <a:r>
              <a:rPr lang="tr-TR" sz="2800" dirty="0">
                <a:solidFill>
                  <a:srgbClr val="0070C0"/>
                </a:solidFill>
              </a:rPr>
              <a:t>-iyonik</a:t>
            </a:r>
            <a:r>
              <a:rPr lang="tr-TR" sz="2800" dirty="0">
                <a:solidFill>
                  <a:schemeClr val="tx1"/>
                </a:solidFill>
              </a:rPr>
              <a:t> (iyonik olmayan) tipler olarak da sınıflandırılır.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C00000"/>
                </a:solidFill>
              </a:rPr>
              <a:t>Anyonik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rgbClr val="734F29"/>
                </a:solidFill>
              </a:rPr>
              <a:t>katyonik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amfoterik</a:t>
            </a:r>
            <a:r>
              <a:rPr lang="tr-TR" sz="2800" dirty="0">
                <a:solidFill>
                  <a:schemeClr val="tx1"/>
                </a:solidFill>
              </a:rPr>
              <a:t> olmak üzere üç tip </a:t>
            </a:r>
            <a:r>
              <a:rPr lang="tr-TR" sz="2800" dirty="0">
                <a:solidFill>
                  <a:srgbClr val="00B050"/>
                </a:solidFill>
              </a:rPr>
              <a:t>iyonik</a:t>
            </a:r>
            <a:r>
              <a:rPr lang="tr-TR" sz="2800" dirty="0">
                <a:solidFill>
                  <a:schemeClr val="tx1"/>
                </a:solidFill>
              </a:rPr>
              <a:t> ve bir tip de iyonik olmayan ajan vardır.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Bunların her biri, </a:t>
            </a:r>
            <a:r>
              <a:rPr lang="tr-TR" sz="2800" dirty="0">
                <a:solidFill>
                  <a:srgbClr val="D24726"/>
                </a:solidFill>
              </a:rPr>
              <a:t>farklı çözünürlük </a:t>
            </a:r>
            <a:r>
              <a:rPr lang="tr-TR" sz="2800" dirty="0">
                <a:solidFill>
                  <a:schemeClr val="tx1"/>
                </a:solidFill>
              </a:rPr>
              <a:t>davranışları nedeniyle </a:t>
            </a:r>
            <a:r>
              <a:rPr lang="tr-TR" sz="2800" dirty="0" err="1">
                <a:solidFill>
                  <a:srgbClr val="0070C0"/>
                </a:solidFill>
              </a:rPr>
              <a:t>pH</a:t>
            </a:r>
            <a:r>
              <a:rPr lang="tr-TR" sz="2800" dirty="0">
                <a:solidFill>
                  <a:srgbClr val="0070C0"/>
                </a:solidFill>
              </a:rPr>
              <a:t> aralığı üzerinde </a:t>
            </a:r>
            <a:r>
              <a:rPr lang="tr-TR" sz="2800" dirty="0">
                <a:solidFill>
                  <a:srgbClr val="7030A0"/>
                </a:solidFill>
              </a:rPr>
              <a:t>farklı yüzey aktifliğe </a:t>
            </a:r>
            <a:r>
              <a:rPr lang="tr-TR" sz="2800" dirty="0">
                <a:solidFill>
                  <a:schemeClr val="tx1"/>
                </a:solidFill>
              </a:rPr>
              <a:t>sahiptirler.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54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143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DD462F"/>
                </a:solidFill>
              </a:rPr>
              <a:t>Anyonik</a:t>
            </a:r>
            <a:r>
              <a:rPr lang="tr-TR" sz="2800" dirty="0">
                <a:solidFill>
                  <a:schemeClr val="tx1"/>
                </a:solidFill>
              </a:rPr>
              <a:t> tipler </a:t>
            </a:r>
            <a:r>
              <a:rPr lang="tr-TR" sz="2800" dirty="0">
                <a:solidFill>
                  <a:srgbClr val="FF0000"/>
                </a:solidFill>
              </a:rPr>
              <a:t>negatif değerli </a:t>
            </a:r>
            <a:r>
              <a:rPr lang="tr-TR" sz="2800" dirty="0">
                <a:solidFill>
                  <a:schemeClr val="tx1"/>
                </a:solidFill>
              </a:rPr>
              <a:t>iyonlar oluşturmakta ve </a:t>
            </a:r>
            <a:r>
              <a:rPr lang="tr-TR" sz="2800" dirty="0">
                <a:solidFill>
                  <a:srgbClr val="0070C0"/>
                </a:solidFill>
              </a:rPr>
              <a:t>alkali çözeltilere</a:t>
            </a:r>
            <a:r>
              <a:rPr lang="tr-TR" sz="2800" dirty="0">
                <a:solidFill>
                  <a:schemeClr val="tx1"/>
                </a:solidFill>
              </a:rPr>
              <a:t> karşı </a:t>
            </a:r>
            <a:r>
              <a:rPr lang="tr-TR" sz="2800" dirty="0">
                <a:solidFill>
                  <a:srgbClr val="00B050"/>
                </a:solidFill>
              </a:rPr>
              <a:t>nötr aktivite </a:t>
            </a:r>
            <a:r>
              <a:rPr lang="tr-TR" sz="2800" dirty="0">
                <a:solidFill>
                  <a:schemeClr val="tx1"/>
                </a:solidFill>
              </a:rPr>
              <a:t>göstermektedirler.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Katyonik</a:t>
            </a:r>
            <a:r>
              <a:rPr lang="tr-TR" sz="2800" dirty="0">
                <a:solidFill>
                  <a:schemeClr val="tx1"/>
                </a:solidFill>
              </a:rPr>
              <a:t> tipler ise </a:t>
            </a:r>
            <a:r>
              <a:rPr lang="tr-TR" sz="2800" dirty="0">
                <a:solidFill>
                  <a:srgbClr val="0070C0"/>
                </a:solidFill>
              </a:rPr>
              <a:t>pozitif değerli </a:t>
            </a:r>
            <a:r>
              <a:rPr lang="tr-TR" sz="2800" dirty="0">
                <a:solidFill>
                  <a:schemeClr val="tx1"/>
                </a:solidFill>
              </a:rPr>
              <a:t>iyonlar oluşturur ve </a:t>
            </a:r>
            <a:r>
              <a:rPr lang="tr-TR" sz="2800" dirty="0">
                <a:solidFill>
                  <a:srgbClr val="FF0000"/>
                </a:solidFill>
              </a:rPr>
              <a:t>asidik çözeltilerde </a:t>
            </a:r>
            <a:r>
              <a:rPr lang="tr-TR" sz="2800" dirty="0">
                <a:solidFill>
                  <a:schemeClr val="tx1"/>
                </a:solidFill>
              </a:rPr>
              <a:t>aktiftirler.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00B0F0"/>
                </a:solidFill>
              </a:rPr>
              <a:t>Amfoterik</a:t>
            </a:r>
            <a:r>
              <a:rPr lang="tr-TR" sz="2800" dirty="0">
                <a:solidFill>
                  <a:schemeClr val="tx1"/>
                </a:solidFill>
              </a:rPr>
              <a:t> emülgatörler, moleküldeki elektriksel değerlerin dengelendiği ve iyonlara karşı bir çözünmenin olmadığı bir </a:t>
            </a:r>
            <a:r>
              <a:rPr lang="tr-TR" sz="2800" dirty="0" err="1">
                <a:solidFill>
                  <a:schemeClr val="tx1"/>
                </a:solidFill>
              </a:rPr>
              <a:t>izoelektrik</a:t>
            </a:r>
            <a:r>
              <a:rPr lang="tr-TR" sz="2800" dirty="0">
                <a:solidFill>
                  <a:schemeClr val="tx1"/>
                </a:solidFill>
              </a:rPr>
              <a:t> bölgeye sahiptirler. </a:t>
            </a:r>
            <a:endParaRPr lang="tr-TR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21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EMÜLSİYON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Emülsiyon, </a:t>
            </a:r>
            <a:r>
              <a:rPr lang="tr-TR" sz="2800" dirty="0">
                <a:solidFill>
                  <a:srgbClr val="FF0000"/>
                </a:solidFill>
              </a:rPr>
              <a:t>karışmayan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B050"/>
                </a:solidFill>
              </a:rPr>
              <a:t>iki sıvının </a:t>
            </a:r>
            <a:r>
              <a:rPr lang="tr-TR" sz="2800" dirty="0">
                <a:solidFill>
                  <a:schemeClr val="tx1"/>
                </a:solidFill>
              </a:rPr>
              <a:t>birbiri içinde dağılmasıyla oluşan </a:t>
            </a:r>
            <a:r>
              <a:rPr lang="tr-TR" sz="2800" dirty="0">
                <a:solidFill>
                  <a:srgbClr val="C00000"/>
                </a:solidFill>
              </a:rPr>
              <a:t>heterojen sistemlerdir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Sıvılardan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70C0"/>
                </a:solidFill>
              </a:rPr>
              <a:t>dağılan damlacıklar </a:t>
            </a:r>
            <a:r>
              <a:rPr lang="tr-TR" sz="2800" dirty="0">
                <a:solidFill>
                  <a:schemeClr val="tx1"/>
                </a:solidFill>
              </a:rPr>
              <a:t>karışımın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iç fazını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1"/>
                </a:solidFill>
              </a:rPr>
              <a:t>dağılan damlacıkları içeren faz ise </a:t>
            </a:r>
            <a:r>
              <a:rPr lang="tr-TR" sz="2800" dirty="0">
                <a:solidFill>
                  <a:srgbClr val="FF0000"/>
                </a:solidFill>
              </a:rPr>
              <a:t>dış fazı </a:t>
            </a:r>
            <a:r>
              <a:rPr lang="tr-TR" sz="2800" dirty="0">
                <a:solidFill>
                  <a:schemeClr val="tx1"/>
                </a:solidFill>
              </a:rPr>
              <a:t>oluşturur.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İç fazı </a:t>
            </a:r>
            <a:r>
              <a:rPr lang="tr-TR" sz="2800" dirty="0">
                <a:solidFill>
                  <a:schemeClr val="tx1"/>
                </a:solidFill>
              </a:rPr>
              <a:t>oluşturan damlacıklara </a:t>
            </a:r>
            <a:r>
              <a:rPr lang="tr-TR" sz="2800" dirty="0"/>
              <a:t>“</a:t>
            </a:r>
            <a:r>
              <a:rPr lang="tr-TR" sz="2800" b="1" i="1" dirty="0" err="1">
                <a:solidFill>
                  <a:srgbClr val="FF0000"/>
                </a:solidFill>
              </a:rPr>
              <a:t>globül</a:t>
            </a:r>
            <a:r>
              <a:rPr lang="tr-TR" sz="2800" dirty="0"/>
              <a:t>” </a:t>
            </a:r>
            <a:r>
              <a:rPr lang="tr-TR" sz="2800" dirty="0">
                <a:solidFill>
                  <a:schemeClr val="tx1"/>
                </a:solidFill>
              </a:rPr>
              <a:t>adı verilir. </a:t>
            </a:r>
            <a:endParaRPr 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8666" y="4655131"/>
            <a:ext cx="3892131" cy="204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48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143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Bunlar, </a:t>
            </a:r>
            <a:r>
              <a:rPr lang="tr-TR" sz="2800" dirty="0" err="1">
                <a:solidFill>
                  <a:srgbClr val="002060"/>
                </a:solidFill>
              </a:rPr>
              <a:t>izoelektrik</a:t>
            </a:r>
            <a:r>
              <a:rPr lang="tr-TR" sz="2800" dirty="0">
                <a:solidFill>
                  <a:srgbClr val="002060"/>
                </a:solidFill>
              </a:rPr>
              <a:t> bölgenin </a:t>
            </a:r>
            <a:r>
              <a:rPr lang="tr-TR" sz="2800" dirty="0" err="1">
                <a:solidFill>
                  <a:schemeClr val="tx1"/>
                </a:solidFill>
              </a:rPr>
              <a:t>pH</a:t>
            </a:r>
            <a:r>
              <a:rPr lang="tr-TR" sz="2800" dirty="0">
                <a:solidFill>
                  <a:schemeClr val="tx1"/>
                </a:solidFill>
              </a:rPr>
              <a:t> dizininde </a:t>
            </a:r>
            <a:r>
              <a:rPr lang="tr-TR" sz="2800" dirty="0">
                <a:solidFill>
                  <a:srgbClr val="FF0000"/>
                </a:solidFill>
              </a:rPr>
              <a:t>etkisizdirler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Ancak, </a:t>
            </a:r>
            <a:r>
              <a:rPr lang="tr-TR" sz="2800" dirty="0" err="1">
                <a:solidFill>
                  <a:schemeClr val="tx1"/>
                </a:solidFill>
              </a:rPr>
              <a:t>pH</a:t>
            </a:r>
            <a:r>
              <a:rPr lang="tr-TR" sz="2800" dirty="0">
                <a:solidFill>
                  <a:schemeClr val="tx1"/>
                </a:solidFill>
              </a:rPr>
              <a:t> değiştirildiğinde (ilave edilenin asit veya alkali oluşuna bağlı olarak) emülgatör bir pozitif veya negatif şarj geliştirmekte ve </a:t>
            </a:r>
            <a:r>
              <a:rPr lang="tr-TR" sz="2800" dirty="0">
                <a:solidFill>
                  <a:srgbClr val="0070C0"/>
                </a:solidFill>
              </a:rPr>
              <a:t>yüzey aktif özellikleri </a:t>
            </a:r>
            <a:r>
              <a:rPr lang="tr-TR" sz="2800" dirty="0">
                <a:solidFill>
                  <a:schemeClr val="tx1"/>
                </a:solidFill>
              </a:rPr>
              <a:t>üzerine almaktadır.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651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04143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7030A0"/>
                </a:solidFill>
              </a:rPr>
              <a:t>İyonik olmayan </a:t>
            </a:r>
            <a:r>
              <a:rPr lang="tr-TR" sz="2800" dirty="0">
                <a:solidFill>
                  <a:schemeClr val="tx1"/>
                </a:solidFill>
              </a:rPr>
              <a:t>emülgatörlerin aktivitesi </a:t>
            </a:r>
            <a:r>
              <a:rPr lang="tr-TR" sz="2800" dirty="0" err="1">
                <a:solidFill>
                  <a:schemeClr val="tx1"/>
                </a:solidFill>
              </a:rPr>
              <a:t>pH</a:t>
            </a:r>
            <a:r>
              <a:rPr lang="tr-TR" sz="2800" dirty="0">
                <a:solidFill>
                  <a:schemeClr val="tx1"/>
                </a:solidFill>
              </a:rPr>
              <a:t>' dan bağımsızdır.</a:t>
            </a:r>
            <a:endParaRPr lang="tr-TR" alt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Bu nedenle, verilen bir gıda sisteminde istenilen </a:t>
            </a:r>
            <a:r>
              <a:rPr lang="tr-TR" altLang="en-US" sz="2800" dirty="0" err="1">
                <a:solidFill>
                  <a:schemeClr val="tx1"/>
                </a:solidFill>
              </a:rPr>
              <a:t>emülgatörü</a:t>
            </a:r>
            <a:r>
              <a:rPr lang="tr-TR" altLang="en-US" sz="2800" dirty="0">
                <a:solidFill>
                  <a:schemeClr val="tx1"/>
                </a:solidFill>
              </a:rPr>
              <a:t> oluşturmak için </a:t>
            </a:r>
            <a:r>
              <a:rPr lang="tr-TR" altLang="en-US" sz="2800" dirty="0" err="1">
                <a:solidFill>
                  <a:srgbClr val="00B050"/>
                </a:solidFill>
              </a:rPr>
              <a:t>emülgatör</a:t>
            </a:r>
            <a:r>
              <a:rPr lang="tr-TR" altLang="en-US" sz="2800" dirty="0">
                <a:solidFill>
                  <a:srgbClr val="00B050"/>
                </a:solidFill>
              </a:rPr>
              <a:t> ajan seçimi </a:t>
            </a:r>
            <a:r>
              <a:rPr lang="tr-TR" altLang="en-US" sz="2800" dirty="0">
                <a:solidFill>
                  <a:srgbClr val="FF0000"/>
                </a:solidFill>
              </a:rPr>
              <a:t>çok dikkatli </a:t>
            </a:r>
            <a:r>
              <a:rPr lang="tr-TR" altLang="en-US" sz="2800" dirty="0">
                <a:solidFill>
                  <a:schemeClr val="tx1"/>
                </a:solidFill>
              </a:rPr>
              <a:t>yapılmalıdır.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13644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EMÜLGATÖRLERİN TİPLERİ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719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Bileşenleri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Bir emülsiyon içeriğinde; </a:t>
            </a:r>
            <a:r>
              <a:rPr lang="tr-TR" sz="2800" dirty="0">
                <a:solidFill>
                  <a:srgbClr val="FF0000"/>
                </a:solidFill>
              </a:rPr>
              <a:t>yağ fazı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70C0"/>
                </a:solidFill>
              </a:rPr>
              <a:t>su fazı </a:t>
            </a:r>
            <a:r>
              <a:rPr lang="tr-TR" sz="2800" dirty="0"/>
              <a:t>ve </a:t>
            </a:r>
            <a:r>
              <a:rPr lang="tr-TR" sz="2800" dirty="0">
                <a:solidFill>
                  <a:srgbClr val="00B050"/>
                </a:solidFill>
              </a:rPr>
              <a:t>emülgatör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(emülsiyon oluşturucu) vardır.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kullanım amacına uygun olarak </a:t>
            </a:r>
            <a:r>
              <a:rPr lang="tr-TR" sz="2800" dirty="0" err="1">
                <a:solidFill>
                  <a:srgbClr val="FF0000"/>
                </a:solidFill>
              </a:rPr>
              <a:t>antimikrobiyal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50"/>
                </a:solidFill>
              </a:rPr>
              <a:t>antioksidan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70C0"/>
                </a:solidFill>
              </a:rPr>
              <a:t>koku veren </a:t>
            </a:r>
            <a:r>
              <a:rPr lang="tr-TR" sz="2800" dirty="0">
                <a:solidFill>
                  <a:schemeClr val="tx1"/>
                </a:solidFill>
              </a:rPr>
              <a:t>madde,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7030A0"/>
                </a:solidFill>
              </a:rPr>
              <a:t>tatlandırıcı </a:t>
            </a:r>
            <a:r>
              <a:rPr lang="tr-TR" sz="2800" dirty="0">
                <a:solidFill>
                  <a:schemeClr val="tx1"/>
                </a:solidFill>
              </a:rPr>
              <a:t>ve etken madde içerir.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 içerisinde yer alan </a:t>
            </a:r>
            <a:r>
              <a:rPr lang="tr-TR" sz="2800" dirty="0">
                <a:solidFill>
                  <a:srgbClr val="0070C0"/>
                </a:solidFill>
              </a:rPr>
              <a:t>karbonhidrat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C00000"/>
                </a:solidFill>
              </a:rPr>
              <a:t>protein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sterol</a:t>
            </a:r>
            <a:r>
              <a:rPr lang="tr-TR" sz="2800" dirty="0">
                <a:solidFill>
                  <a:schemeClr val="tx1"/>
                </a:solidFill>
              </a:rPr>
              <a:t> gibi maddeler </a:t>
            </a:r>
            <a:r>
              <a:rPr lang="tr-TR" sz="2800" dirty="0">
                <a:solidFill>
                  <a:srgbClr val="FF0000"/>
                </a:solidFill>
              </a:rPr>
              <a:t>mikroorganizmaların</a:t>
            </a:r>
            <a:r>
              <a:rPr lang="tr-TR" sz="2800" dirty="0">
                <a:solidFill>
                  <a:schemeClr val="tx1"/>
                </a:solidFill>
              </a:rPr>
              <a:t> üremesine neden olur.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2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Bileşenleri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7030A0"/>
                </a:solidFill>
              </a:rPr>
              <a:t>Mikroorganizmaların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üremesi sonucu emülsiyonun </a:t>
            </a:r>
            <a:r>
              <a:rPr lang="tr-TR" sz="2800" dirty="0">
                <a:solidFill>
                  <a:srgbClr val="DD462F"/>
                </a:solidFill>
              </a:rPr>
              <a:t>kokusu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ve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rengi </a:t>
            </a:r>
            <a:r>
              <a:rPr lang="tr-TR" sz="2800" dirty="0">
                <a:solidFill>
                  <a:schemeClr val="tx1"/>
                </a:solidFill>
              </a:rPr>
              <a:t>bozulabilir ve </a:t>
            </a:r>
            <a:r>
              <a:rPr lang="tr-TR" sz="2800" dirty="0">
                <a:solidFill>
                  <a:srgbClr val="0070C0"/>
                </a:solidFill>
              </a:rPr>
              <a:t>kıvamında</a:t>
            </a:r>
            <a:r>
              <a:rPr lang="tr-TR" sz="2800" dirty="0">
                <a:solidFill>
                  <a:schemeClr val="tx1"/>
                </a:solidFill>
              </a:rPr>
              <a:t> değişiklik gözlenebilir.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Yani emülsiyon </a:t>
            </a:r>
            <a:r>
              <a:rPr lang="tr-TR" sz="2800" dirty="0">
                <a:solidFill>
                  <a:srgbClr val="FF0000"/>
                </a:solidFill>
              </a:rPr>
              <a:t>kararsız</a:t>
            </a:r>
            <a:r>
              <a:rPr lang="tr-TR" sz="2800" dirty="0">
                <a:solidFill>
                  <a:schemeClr val="tx1"/>
                </a:solidFill>
              </a:rPr>
              <a:t> hale gelebilir.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durumu önlemek amacıyla emülsiyon içeriğine </a:t>
            </a:r>
            <a:r>
              <a:rPr lang="tr-TR" sz="2800" dirty="0" err="1">
                <a:solidFill>
                  <a:srgbClr val="FF0000"/>
                </a:solidFill>
              </a:rPr>
              <a:t>antimikrobiyal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maddeler eklenir.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299" y="4170821"/>
            <a:ext cx="2592476" cy="216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92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Bileşenleri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Emülsiyonlarda bulunan </a:t>
            </a:r>
            <a:r>
              <a:rPr lang="tr-TR" sz="2800" dirty="0">
                <a:solidFill>
                  <a:srgbClr val="0070C0"/>
                </a:solidFill>
              </a:rPr>
              <a:t>doymuş yağ </a:t>
            </a:r>
            <a:r>
              <a:rPr lang="tr-TR" sz="2800" dirty="0">
                <a:solidFill>
                  <a:schemeClr val="tx1"/>
                </a:solidFill>
              </a:rPr>
              <a:t>molekülleri ve </a:t>
            </a:r>
            <a:r>
              <a:rPr lang="tr-TR" sz="2800" dirty="0">
                <a:solidFill>
                  <a:srgbClr val="FF0000"/>
                </a:solidFill>
              </a:rPr>
              <a:t>doymamış hidrokarbonlar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kolaylıkla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oksidasyona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uğrayabilir.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Oksidasyon</a:t>
            </a:r>
            <a:r>
              <a:rPr lang="tr-TR" sz="2800" dirty="0">
                <a:solidFill>
                  <a:schemeClr val="tx1"/>
                </a:solidFill>
              </a:rPr>
              <a:t> emülsiyondaki yağın </a:t>
            </a:r>
            <a:r>
              <a:rPr lang="tr-TR" sz="2800" dirty="0">
                <a:solidFill>
                  <a:srgbClr val="00B050"/>
                </a:solidFill>
              </a:rPr>
              <a:t>acımasına</a:t>
            </a:r>
            <a:r>
              <a:rPr lang="tr-TR" sz="2800" dirty="0">
                <a:solidFill>
                  <a:schemeClr val="tx1"/>
                </a:solidFill>
              </a:rPr>
              <a:t> ve emülsiyonun bozulmasına neden olur.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 engellemek için emülsiyon bileşimine </a:t>
            </a:r>
            <a:r>
              <a:rPr lang="tr-TR" sz="2800" dirty="0">
                <a:solidFill>
                  <a:srgbClr val="FF0000"/>
                </a:solidFill>
              </a:rPr>
              <a:t>antioksidan </a:t>
            </a:r>
            <a:r>
              <a:rPr lang="tr-TR" sz="2800" dirty="0">
                <a:solidFill>
                  <a:schemeClr val="tx1"/>
                </a:solidFill>
              </a:rPr>
              <a:t>maddeler eklenir.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13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Emülsiyonların Kullanım Alanları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Emülsiyonlar, çözeltilere göre etken maddenin kimyasal kararlılığını (</a:t>
            </a:r>
            <a:r>
              <a:rPr lang="tr-TR" sz="2800" dirty="0" err="1">
                <a:solidFill>
                  <a:schemeClr val="tx1"/>
                </a:solidFill>
              </a:rPr>
              <a:t>stabilitesini</a:t>
            </a:r>
            <a:r>
              <a:rPr lang="tr-TR" sz="2800" dirty="0">
                <a:solidFill>
                  <a:schemeClr val="tx1"/>
                </a:solidFill>
              </a:rPr>
              <a:t>) daha iyi koruyan, </a:t>
            </a:r>
            <a:r>
              <a:rPr lang="tr-TR" sz="2800" dirty="0">
                <a:solidFill>
                  <a:srgbClr val="0070C0"/>
                </a:solidFill>
              </a:rPr>
              <a:t>tadı</a:t>
            </a:r>
            <a:r>
              <a:rPr lang="tr-TR" sz="2800" dirty="0"/>
              <a:t> ve </a:t>
            </a:r>
            <a:r>
              <a:rPr lang="tr-TR" sz="2800" dirty="0">
                <a:solidFill>
                  <a:srgbClr val="7030A0"/>
                </a:solidFill>
              </a:rPr>
              <a:t>kokusu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kötü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olan maddelerin kullanımında kolaylık sağlayan sistemlerdir. </a:t>
            </a:r>
            <a:endParaRPr 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Kozmetik </a:t>
            </a:r>
            <a:r>
              <a:rPr lang="tr-TR" sz="2800" dirty="0">
                <a:solidFill>
                  <a:schemeClr val="tx1"/>
                </a:solidFill>
              </a:rPr>
              <a:t>amaçlı kullanılan krem, losyon ve merhemlerin çoğu emülsiyon yapısındadır.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399" y="4267200"/>
            <a:ext cx="2346614" cy="23466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116" y="4267200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3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Emülsiyonların Kullanım Alanları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 dışında </a:t>
            </a:r>
            <a:r>
              <a:rPr lang="tr-TR" sz="2800" dirty="0">
                <a:solidFill>
                  <a:srgbClr val="FF0000"/>
                </a:solidFill>
              </a:rPr>
              <a:t>tarım ve gıda </a:t>
            </a:r>
            <a:r>
              <a:rPr lang="tr-TR" sz="2800" dirty="0">
                <a:solidFill>
                  <a:schemeClr val="tx1"/>
                </a:solidFill>
              </a:rPr>
              <a:t>(sosis, salam, helva, çikolata, margarin, mayonez vb.) endüstrisinde de yaygın olarak kullanılmaktadırlar. </a:t>
            </a:r>
            <a:endParaRPr 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3592106"/>
            <a:ext cx="2235690" cy="2235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110" y="3592106"/>
            <a:ext cx="2890589" cy="2235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918" y="3592106"/>
            <a:ext cx="2368402" cy="2235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4540" y="3586134"/>
            <a:ext cx="2212036" cy="224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98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Emülsiyonların Hazırlanış Yöntemleri 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Emülsiyon oluşturmak için üç önemli öge bir araya getirilir.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Bunlar sırasıyla 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yağ-su</a:t>
            </a:r>
            <a:r>
              <a:rPr lang="tr-TR" altLang="en-US" sz="2800" dirty="0"/>
              <a:t>, </a:t>
            </a:r>
            <a:r>
              <a:rPr lang="tr-TR" altLang="en-US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emülgatör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mekanik enerjidir (karıştırma, boyut küçültme </a:t>
            </a:r>
            <a:r>
              <a:rPr lang="tr-TR" altLang="en-US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vb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 err="1">
                <a:solidFill>
                  <a:schemeClr val="tx1"/>
                </a:solidFill>
              </a:rPr>
              <a:t>Emülgatörlerin</a:t>
            </a:r>
            <a:r>
              <a:rPr lang="tr-TR" altLang="en-US" sz="2800" dirty="0">
                <a:solidFill>
                  <a:schemeClr val="tx1"/>
                </a:solidFill>
              </a:rPr>
              <a:t> görevi yalnızca </a:t>
            </a:r>
            <a:r>
              <a:rPr lang="tr-TR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emülsiyon oluşturmak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değil aynı zamanda</a:t>
            </a:r>
            <a:r>
              <a:rPr lang="tr-TR" altLang="en-US" sz="2800" dirty="0"/>
              <a:t> </a:t>
            </a:r>
            <a:r>
              <a:rPr lang="tr-TR" altLang="en-US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emülsiyon </a:t>
            </a:r>
            <a:r>
              <a:rPr lang="tr-TR" altLang="en-US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stabilitesinin</a:t>
            </a:r>
            <a:r>
              <a:rPr lang="tr-TR" alt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sürekliliğini de sağlamak olmalıdır.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28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Emülsiyonların Hazırlanış Yöntemleri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Emülsiyonların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içeriğine</a:t>
            </a:r>
            <a:r>
              <a:rPr lang="tr-TR" sz="2800" dirty="0">
                <a:solidFill>
                  <a:srgbClr val="00B050"/>
                </a:solidFill>
              </a:rPr>
              <a:t>, ürün miktarına </a:t>
            </a:r>
            <a:r>
              <a:rPr lang="tr-TR" sz="2800" dirty="0"/>
              <a:t>ve </a:t>
            </a:r>
            <a:r>
              <a:rPr lang="tr-TR" sz="2800" dirty="0">
                <a:solidFill>
                  <a:srgbClr val="7030A0"/>
                </a:solidFill>
              </a:rPr>
              <a:t>çeşidine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göre farklı hazırlanış yöntemleri vardır.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Küçük çapta emülsiyon hazırlamada başlıca </a:t>
            </a:r>
            <a:r>
              <a:rPr lang="tr-TR" sz="2800" dirty="0">
                <a:solidFill>
                  <a:srgbClr val="FF0000"/>
                </a:solidFill>
              </a:rPr>
              <a:t>üç yöntem uygulanır</a:t>
            </a:r>
            <a:r>
              <a:rPr lang="tr-TR" sz="2800" dirty="0"/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Her üç yöntemde de </a:t>
            </a:r>
            <a:r>
              <a:rPr lang="tr-TR" sz="2800" dirty="0">
                <a:solidFill>
                  <a:srgbClr val="FF0000"/>
                </a:solidFill>
              </a:rPr>
              <a:t>önce çekirdek (</a:t>
            </a:r>
            <a:r>
              <a:rPr lang="tr-TR" sz="2800" dirty="0" err="1">
                <a:solidFill>
                  <a:srgbClr val="FF0000"/>
                </a:solidFill>
              </a:rPr>
              <a:t>primer</a:t>
            </a:r>
            <a:r>
              <a:rPr lang="tr-TR" sz="2800" dirty="0">
                <a:solidFill>
                  <a:srgbClr val="FF0000"/>
                </a:solidFill>
              </a:rPr>
              <a:t>) emülsiyon </a:t>
            </a:r>
            <a:r>
              <a:rPr lang="tr-TR" sz="2800" dirty="0">
                <a:solidFill>
                  <a:schemeClr val="tx1"/>
                </a:solidFill>
              </a:rPr>
              <a:t>oluşturulur. </a:t>
            </a:r>
          </a:p>
        </p:txBody>
      </p:sp>
    </p:spTree>
    <p:extLst>
      <p:ext uri="{BB962C8B-B14F-4D97-AF65-F5344CB8AC3E}">
        <p14:creationId xmlns:p14="http://schemas.microsoft.com/office/powerpoint/2010/main" val="2856759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>
                <a:solidFill>
                  <a:srgbClr val="ECE1CA"/>
                </a:solidFill>
              </a:rPr>
              <a:t>Kuru Zamk Yöntemi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3644"/>
            <a:ext cx="8623852" cy="508715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yöntem y/s tipi emülsiyon hazırlamada uygulanır.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Çekirdek </a:t>
            </a:r>
            <a:r>
              <a:rPr lang="tr-TR" sz="2800" dirty="0">
                <a:solidFill>
                  <a:schemeClr val="tx1"/>
                </a:solidFill>
              </a:rPr>
              <a:t>emülsiyon için </a:t>
            </a:r>
            <a:r>
              <a:rPr lang="tr-TR" sz="2800" dirty="0">
                <a:solidFill>
                  <a:srgbClr val="00B0F0"/>
                </a:solidFill>
              </a:rPr>
              <a:t>yağ, su ve zamk </a:t>
            </a:r>
            <a:r>
              <a:rPr lang="tr-TR" sz="2800" dirty="0">
                <a:solidFill>
                  <a:schemeClr val="tx1"/>
                </a:solidFill>
              </a:rPr>
              <a:t>belirli oranlarda karıştırılır.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yöntemde </a:t>
            </a:r>
            <a:r>
              <a:rPr lang="tr-TR" sz="2800" dirty="0" err="1">
                <a:solidFill>
                  <a:srgbClr val="FF0000"/>
                </a:solidFill>
              </a:rPr>
              <a:t>emülgatör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B050"/>
                </a:solidFill>
              </a:rPr>
              <a:t>çözünmediği faza (iç faz) </a:t>
            </a:r>
            <a:r>
              <a:rPr lang="tr-TR" sz="2800" dirty="0">
                <a:solidFill>
                  <a:schemeClr val="tx1"/>
                </a:solidFill>
              </a:rPr>
              <a:t>serpiştirilerek eklenir.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Homojen oluncaya kadar hızlı bir şekilde karıştırılır.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8892208" y="1466981"/>
            <a:ext cx="3073460" cy="28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2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rtl="0"/>
            <a:r>
              <a:rPr lang="tr-TR" altLang="en-US" b="1" dirty="0">
                <a:solidFill>
                  <a:srgbClr val="FF99FF"/>
                </a:solidFill>
              </a:rPr>
              <a:t>EMÜLSİYON TİPLERİ</a:t>
            </a:r>
            <a:r>
              <a:rPr lang="tr-TR" b="1" dirty="0">
                <a:solidFill>
                  <a:srgbClr val="FF99FF"/>
                </a:solidFill>
              </a:rPr>
              <a:t> </a:t>
            </a:r>
            <a:endParaRPr lang="ar-SY" b="1" dirty="0">
              <a:solidFill>
                <a:srgbClr val="FF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Emülsiyonlar genellikle </a:t>
            </a:r>
            <a:r>
              <a:rPr lang="tr-TR" sz="2800" dirty="0">
                <a:solidFill>
                  <a:srgbClr val="FFC000"/>
                </a:solidFill>
              </a:rPr>
              <a:t>yağ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su</a:t>
            </a:r>
            <a:r>
              <a:rPr lang="tr-TR" sz="2800" dirty="0">
                <a:solidFill>
                  <a:schemeClr val="tx1"/>
                </a:solidFill>
              </a:rPr>
              <a:t> gibi </a:t>
            </a:r>
            <a:r>
              <a:rPr lang="tr-TR" sz="2800" dirty="0">
                <a:solidFill>
                  <a:srgbClr val="C00000"/>
                </a:solidFill>
              </a:rPr>
              <a:t>iki sıvı faz </a:t>
            </a:r>
            <a:r>
              <a:rPr lang="tr-TR" sz="2800" dirty="0">
                <a:solidFill>
                  <a:schemeClr val="tx1"/>
                </a:solidFill>
              </a:rPr>
              <a:t>içermektedir.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 hazırlanmasında emülsiyonu oluşturan yağ ve su fazları </a:t>
            </a:r>
            <a:r>
              <a:rPr lang="tr-TR" sz="2800" dirty="0">
                <a:solidFill>
                  <a:srgbClr val="00B050"/>
                </a:solidFill>
              </a:rPr>
              <a:t>iki şekilde dağılım </a:t>
            </a:r>
            <a:r>
              <a:rPr lang="tr-TR" sz="2800" dirty="0">
                <a:solidFill>
                  <a:schemeClr val="tx1"/>
                </a:solidFill>
              </a:rPr>
              <a:t>gösterir: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Su iç fazı yağ dış fazı oluşturuyorsa su/yağ (s/y: </a:t>
            </a:r>
            <a:r>
              <a:rPr lang="tr-TR" sz="2800" dirty="0">
                <a:solidFill>
                  <a:srgbClr val="FF0000"/>
                </a:solidFill>
              </a:rPr>
              <a:t>yağ içinde su</a:t>
            </a:r>
            <a:r>
              <a:rPr lang="tr-TR" sz="2800" dirty="0">
                <a:solidFill>
                  <a:schemeClr val="tx1"/>
                </a:solidFill>
              </a:rPr>
              <a:t>)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Yağ iç fazı su dış fazı oluşturuyorsa yağ/su (y/s: </a:t>
            </a:r>
            <a:r>
              <a:rPr lang="tr-TR" sz="2800" dirty="0">
                <a:solidFill>
                  <a:srgbClr val="0070C0"/>
                </a:solidFill>
              </a:rPr>
              <a:t>su içinde yağ</a:t>
            </a:r>
            <a:r>
              <a:rPr lang="tr-TR" sz="2800" dirty="0">
                <a:solidFill>
                  <a:schemeClr val="tx1"/>
                </a:solidFill>
              </a:rPr>
              <a:t>) şeklinde ifade edilir. </a:t>
            </a:r>
            <a:endParaRPr 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4528" y="4695012"/>
            <a:ext cx="4454873" cy="202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97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rtl="0"/>
            <a:r>
              <a:rPr lang="tr-TR" dirty="0">
                <a:solidFill>
                  <a:srgbClr val="ECE1CA"/>
                </a:solidFill>
              </a:rPr>
              <a:t>Kuru Zamk Yöntemi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Çekirdek emülsiyon için gerekli </a:t>
            </a:r>
            <a:r>
              <a:rPr lang="tr-TR" sz="2800" dirty="0">
                <a:solidFill>
                  <a:srgbClr val="FF0000"/>
                </a:solidFill>
              </a:rPr>
              <a:t>su ilave </a:t>
            </a:r>
            <a:r>
              <a:rPr lang="tr-TR" sz="2800" dirty="0">
                <a:solidFill>
                  <a:schemeClr val="tx1"/>
                </a:solidFill>
              </a:rPr>
              <a:t>edilerek aynı yönde sürekli karıştırılır.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Çekirdek emülsiyon oluşunca karakteristik </a:t>
            </a:r>
            <a:r>
              <a:rPr lang="tr-TR" sz="2800" dirty="0">
                <a:solidFill>
                  <a:srgbClr val="0070C0"/>
                </a:solidFill>
              </a:rPr>
              <a:t>şakırtı sesi duyulur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347472" indent="-347472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Oluşan çekirdek emülsiyona dış faz durumunda olan </a:t>
            </a:r>
            <a:r>
              <a:rPr lang="tr-TR" sz="2800" dirty="0">
                <a:solidFill>
                  <a:srgbClr val="0070C0"/>
                </a:solidFill>
              </a:rPr>
              <a:t>sulu faz azar azar </a:t>
            </a:r>
            <a:r>
              <a:rPr lang="tr-TR" sz="2800" dirty="0">
                <a:solidFill>
                  <a:schemeClr val="tx1"/>
                </a:solidFill>
              </a:rPr>
              <a:t>ilave edilerek emülsiyon istenilen miktara tamamlanır.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067" y="4797251"/>
            <a:ext cx="3930100" cy="179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77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Yaş Zamk Yöntemi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Kullanılacak </a:t>
            </a:r>
            <a:r>
              <a:rPr lang="tr-TR" sz="2800" dirty="0" err="1">
                <a:solidFill>
                  <a:srgbClr val="0070C0"/>
                </a:solidFill>
              </a:rPr>
              <a:t>emülgatör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çözündüğü faza (dış faz) </a:t>
            </a:r>
            <a:r>
              <a:rPr lang="tr-TR" sz="2800" dirty="0">
                <a:solidFill>
                  <a:schemeClr val="tx1"/>
                </a:solidFill>
              </a:rPr>
              <a:t>eklenir ve eritilir.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Üzerine diğer faz </a:t>
            </a:r>
            <a:r>
              <a:rPr lang="tr-TR" sz="2800" dirty="0">
                <a:solidFill>
                  <a:srgbClr val="FF0000"/>
                </a:solidFill>
              </a:rPr>
              <a:t>(iç faz) eklenerek </a:t>
            </a:r>
            <a:r>
              <a:rPr lang="tr-TR" sz="2800" dirty="0">
                <a:solidFill>
                  <a:schemeClr val="tx1"/>
                </a:solidFill>
              </a:rPr>
              <a:t>çekirdek emülsiyon oluşturulur.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Daha sonra </a:t>
            </a:r>
            <a:r>
              <a:rPr lang="tr-TR" sz="2800" dirty="0">
                <a:solidFill>
                  <a:schemeClr val="tx1"/>
                </a:solidFill>
              </a:rPr>
              <a:t>dış fazın geri kalan kısmı eklenerek emülsiyon istenilen miktara tamamlanır.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yöntemle hem </a:t>
            </a:r>
            <a:r>
              <a:rPr lang="tr-TR" sz="2800" dirty="0">
                <a:solidFill>
                  <a:srgbClr val="FF0000"/>
                </a:solidFill>
              </a:rPr>
              <a:t>y/s, hem de s/y </a:t>
            </a:r>
            <a:r>
              <a:rPr lang="tr-TR" sz="2800" dirty="0">
                <a:solidFill>
                  <a:schemeClr val="tx1"/>
                </a:solidFill>
              </a:rPr>
              <a:t>tipi emülsiyon hazırlanabilir.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66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Şişe Yöntemi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yöntem </a:t>
            </a:r>
            <a:r>
              <a:rPr lang="tr-TR" sz="2800" dirty="0">
                <a:solidFill>
                  <a:srgbClr val="FF0000"/>
                </a:solidFill>
              </a:rPr>
              <a:t>uçucu yağ </a:t>
            </a:r>
            <a:r>
              <a:rPr lang="tr-TR" sz="2800" dirty="0">
                <a:solidFill>
                  <a:schemeClr val="tx1"/>
                </a:solidFill>
              </a:rPr>
              <a:t>içeren emülsiyonların hazırlanması için uygulanır.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 için </a:t>
            </a:r>
            <a:r>
              <a:rPr lang="tr-TR" sz="2800" dirty="0">
                <a:solidFill>
                  <a:srgbClr val="FF0000"/>
                </a:solidFill>
              </a:rPr>
              <a:t>yağlı faz şişe içine konur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1"/>
                </a:solidFill>
              </a:rPr>
              <a:t>içine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arap</a:t>
            </a:r>
            <a:r>
              <a:rPr lang="tr-TR" sz="2800" dirty="0">
                <a:solidFill>
                  <a:srgbClr val="FF0000"/>
                </a:solidFill>
              </a:rPr>
              <a:t> zamkı </a:t>
            </a:r>
            <a:r>
              <a:rPr lang="tr-TR" sz="2800" dirty="0">
                <a:solidFill>
                  <a:schemeClr val="tx1"/>
                </a:solidFill>
              </a:rPr>
              <a:t>ilave edilerek iyice çalkalanır.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Üzerine </a:t>
            </a:r>
            <a:r>
              <a:rPr lang="tr-TR" sz="2800" dirty="0">
                <a:solidFill>
                  <a:srgbClr val="FF0000"/>
                </a:solidFill>
              </a:rPr>
              <a:t>dış faz olan su </a:t>
            </a:r>
            <a:r>
              <a:rPr lang="tr-TR" sz="2800" dirty="0">
                <a:solidFill>
                  <a:schemeClr val="tx1"/>
                </a:solidFill>
              </a:rPr>
              <a:t>eklenerek çalkalanır.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Böylece çekirdek emülsiyon elde edilir, sonra </a:t>
            </a:r>
            <a:r>
              <a:rPr lang="tr-TR" sz="2800" dirty="0">
                <a:solidFill>
                  <a:srgbClr val="0070C0"/>
                </a:solidFill>
              </a:rPr>
              <a:t>kalan dış faz </a:t>
            </a:r>
            <a:r>
              <a:rPr lang="tr-TR" sz="2800" dirty="0">
                <a:solidFill>
                  <a:schemeClr val="tx1"/>
                </a:solidFill>
              </a:rPr>
              <a:t>ile istenilen miktara tamamlanır. </a:t>
            </a:r>
          </a:p>
        </p:txBody>
      </p:sp>
    </p:spTree>
    <p:extLst>
      <p:ext uri="{BB962C8B-B14F-4D97-AF65-F5344CB8AC3E}">
        <p14:creationId xmlns:p14="http://schemas.microsoft.com/office/powerpoint/2010/main" val="2139444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Emülsiyonların Hazırlanış Yöntemleri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İlaç sanayinde </a:t>
            </a:r>
            <a:r>
              <a:rPr lang="tr-TR" sz="2800" dirty="0">
                <a:solidFill>
                  <a:schemeClr val="tx1"/>
                </a:solidFill>
              </a:rPr>
              <a:t>büyük miktarda emülsiyonların üretiminde iç ve dış fazlar 70-72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sz="2800" dirty="0">
                <a:solidFill>
                  <a:schemeClr val="tx1"/>
                </a:solidFill>
              </a:rPr>
              <a:t>C’de ısıtılır.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İki faz daima ayrı karışımlar olarak hazırlanır.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Her iki karışım da filtre edilir.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Genellikle </a:t>
            </a:r>
            <a:r>
              <a:rPr lang="tr-TR" sz="2800" dirty="0">
                <a:solidFill>
                  <a:srgbClr val="FF0000"/>
                </a:solidFill>
              </a:rPr>
              <a:t>iç faz </a:t>
            </a:r>
            <a:r>
              <a:rPr lang="tr-TR" sz="2800" dirty="0">
                <a:solidFill>
                  <a:srgbClr val="0070C0"/>
                </a:solidFill>
              </a:rPr>
              <a:t>dış faz üzerine </a:t>
            </a:r>
            <a:r>
              <a:rPr lang="tr-TR" sz="2800" dirty="0">
                <a:solidFill>
                  <a:schemeClr val="tx1"/>
                </a:solidFill>
              </a:rPr>
              <a:t>yavaş yavaş ve karıştırılarak ilave edilir.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Karıştırma işlemi emülsiyon soğuyuncaya kadar devam eder. </a:t>
            </a:r>
          </a:p>
        </p:txBody>
      </p:sp>
    </p:spTree>
    <p:extLst>
      <p:ext uri="{BB962C8B-B14F-4D97-AF65-F5344CB8AC3E}">
        <p14:creationId xmlns:p14="http://schemas.microsoft.com/office/powerpoint/2010/main" val="2990217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Emülsiyon karıştırıcı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Karıştırma için </a:t>
            </a:r>
            <a:r>
              <a:rPr lang="tr-TR" sz="2800" dirty="0">
                <a:solidFill>
                  <a:srgbClr val="7030A0"/>
                </a:solidFill>
              </a:rPr>
              <a:t>yüksek devirli bir karıştırıcı </a:t>
            </a:r>
            <a:r>
              <a:rPr lang="tr-TR" sz="2800" dirty="0">
                <a:solidFill>
                  <a:schemeClr val="tx1"/>
                </a:solidFill>
              </a:rPr>
              <a:t>kullanılır.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DF426-3951-4C85-8A04-53CFE3817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344" y="2114282"/>
            <a:ext cx="4491927" cy="449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64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Kontrolü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Emülsiyonlar </a:t>
            </a:r>
            <a:r>
              <a:rPr lang="tr-TR" sz="2800" dirty="0">
                <a:solidFill>
                  <a:srgbClr val="FF0000"/>
                </a:solidFill>
              </a:rPr>
              <a:t>fiziksel olarak </a:t>
            </a:r>
            <a:r>
              <a:rPr lang="tr-TR" sz="2800" dirty="0">
                <a:solidFill>
                  <a:schemeClr val="tx1"/>
                </a:solidFill>
              </a:rPr>
              <a:t>genellikle </a:t>
            </a:r>
            <a:r>
              <a:rPr lang="tr-TR" sz="2800" dirty="0">
                <a:solidFill>
                  <a:srgbClr val="FF0000"/>
                </a:solidFill>
              </a:rPr>
              <a:t>dayanıksızdırlar.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Dayanıklı bir emülsiyonda; </a:t>
            </a:r>
          </a:p>
          <a:p>
            <a:pPr marL="12001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Dağılmış olan fazda hiçbir ayrılma görülmemeli, </a:t>
            </a:r>
          </a:p>
          <a:p>
            <a:pPr marL="12001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Kolaylıkla akabilmeli, </a:t>
            </a:r>
          </a:p>
          <a:p>
            <a:pPr marL="12001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Az bir çalkalamada tekrar dayanıklı görünümüne gelmelidir. </a:t>
            </a:r>
          </a:p>
        </p:txBody>
      </p:sp>
    </p:spTree>
    <p:extLst>
      <p:ext uri="{BB962C8B-B14F-4D97-AF65-F5344CB8AC3E}">
        <p14:creationId xmlns:p14="http://schemas.microsoft.com/office/powerpoint/2010/main" val="205495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Kontrolü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Emülsiyonun bekletilmesi </a:t>
            </a:r>
            <a:r>
              <a:rPr lang="tr-TR" sz="2800" dirty="0">
                <a:solidFill>
                  <a:schemeClr val="tx1"/>
                </a:solidFill>
              </a:rPr>
              <a:t>sırasında bazı sorunlarla karşılaşılabilir. Bunlar aşağıda açıklanmıştır.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Kremalaşma</a:t>
            </a:r>
            <a:r>
              <a:rPr 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dirty="0">
                <a:solidFill>
                  <a:srgbClr val="00B0F0"/>
                </a:solidFill>
              </a:rPr>
              <a:t>Dış faz </a:t>
            </a:r>
            <a:r>
              <a:rPr lang="tr-TR" sz="2800" dirty="0">
                <a:solidFill>
                  <a:schemeClr val="tx1"/>
                </a:solidFill>
              </a:rPr>
              <a:t>iç fazdan daha yoğunken (y/s emülsiyonu) damlacıkların </a:t>
            </a:r>
            <a:r>
              <a:rPr lang="tr-TR" sz="2800" dirty="0">
                <a:solidFill>
                  <a:srgbClr val="00B0F0"/>
                </a:solidFill>
              </a:rPr>
              <a:t>üste toplanmasıdır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  <a:r>
              <a:rPr lang="tr-TR" sz="2800" dirty="0" err="1">
                <a:solidFill>
                  <a:schemeClr val="tx1"/>
                </a:solidFill>
              </a:rPr>
              <a:t>Kremalaşma</a:t>
            </a:r>
            <a:r>
              <a:rPr lang="tr-TR" sz="2800" dirty="0">
                <a:solidFill>
                  <a:schemeClr val="tx1"/>
                </a:solidFill>
              </a:rPr>
              <a:t> sonrasında emülsiyon </a:t>
            </a:r>
            <a:r>
              <a:rPr lang="tr-TR" sz="2800" dirty="0">
                <a:solidFill>
                  <a:srgbClr val="FF0000"/>
                </a:solidFill>
              </a:rPr>
              <a:t>çalkalandığında</a:t>
            </a:r>
            <a:r>
              <a:rPr lang="tr-TR" sz="2800" dirty="0">
                <a:solidFill>
                  <a:schemeClr val="tx1"/>
                </a:solidFill>
              </a:rPr>
              <a:t> tekrar eski görünümünü alır.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410" y="4680501"/>
            <a:ext cx="2786867" cy="199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511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Kontrolü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347472" indent="-347472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Flokülasyon</a:t>
            </a:r>
            <a:r>
              <a:rPr 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dirty="0">
                <a:solidFill>
                  <a:srgbClr val="7030A0"/>
                </a:solidFill>
              </a:rPr>
              <a:t>İç faz</a:t>
            </a:r>
            <a:r>
              <a:rPr lang="tr-TR" sz="2800" dirty="0">
                <a:solidFill>
                  <a:schemeClr val="tx1"/>
                </a:solidFill>
              </a:rPr>
              <a:t>, damlacıklarının geri dönüşümlü olarak bir araya gelmesidir. Bu durum </a:t>
            </a:r>
            <a:r>
              <a:rPr lang="tr-TR" sz="2800" dirty="0" err="1">
                <a:solidFill>
                  <a:srgbClr val="0070C0"/>
                </a:solidFill>
              </a:rPr>
              <a:t>kremalaşma</a:t>
            </a:r>
            <a:r>
              <a:rPr lang="tr-TR" sz="2800" dirty="0">
                <a:solidFill>
                  <a:srgbClr val="0070C0"/>
                </a:solidFill>
              </a:rPr>
              <a:t> esnasında</a:t>
            </a:r>
            <a:r>
              <a:rPr lang="tr-TR" sz="2800" dirty="0">
                <a:solidFill>
                  <a:schemeClr val="tx1"/>
                </a:solidFill>
              </a:rPr>
              <a:t>, öncesinde ve sonrasında gerçekleşebilir. </a:t>
            </a:r>
          </a:p>
          <a:p>
            <a:pPr marL="347472" indent="-347472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Koalesans</a:t>
            </a:r>
            <a:r>
              <a:rPr lang="tr-TR" sz="2800" dirty="0">
                <a:solidFill>
                  <a:schemeClr val="tx1"/>
                </a:solidFill>
              </a:rPr>
              <a:t>: Emülsiyon damlacıklarının birleşerek </a:t>
            </a:r>
            <a:r>
              <a:rPr lang="tr-TR" sz="2800" dirty="0">
                <a:solidFill>
                  <a:srgbClr val="00B050"/>
                </a:solidFill>
              </a:rPr>
              <a:t>büyük damlalar </a:t>
            </a:r>
            <a:r>
              <a:rPr lang="tr-TR" sz="2800" dirty="0">
                <a:solidFill>
                  <a:schemeClr val="tx1"/>
                </a:solidFill>
              </a:rPr>
              <a:t>oluşturmasıdır.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456" y="4126480"/>
            <a:ext cx="3660288" cy="261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69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Kontrolü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347472" indent="-347472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 Ayrılması: </a:t>
            </a:r>
            <a:r>
              <a:rPr lang="tr-TR" sz="2800" dirty="0">
                <a:solidFill>
                  <a:schemeClr val="tx1"/>
                </a:solidFill>
              </a:rPr>
              <a:t>Damlacıkların </a:t>
            </a:r>
            <a:r>
              <a:rPr lang="tr-TR" sz="2800" dirty="0" err="1">
                <a:solidFill>
                  <a:schemeClr val="tx1"/>
                </a:solidFill>
              </a:rPr>
              <a:t>kremalaşma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chemeClr val="tx1"/>
                </a:solidFill>
              </a:rPr>
              <a:t>koalesansa</a:t>
            </a:r>
            <a:r>
              <a:rPr lang="tr-TR" sz="2800" dirty="0">
                <a:solidFill>
                  <a:schemeClr val="tx1"/>
                </a:solidFill>
              </a:rPr>
              <a:t> göre daha fazla miktarının birleşmesiyle oluşur. </a:t>
            </a:r>
            <a:r>
              <a:rPr lang="tr-TR" sz="2800" dirty="0">
                <a:solidFill>
                  <a:srgbClr val="FF0000"/>
                </a:solidFill>
              </a:rPr>
              <a:t>Çalkalama sonrasında emülsiyon tekrar eski halini almaz. </a:t>
            </a:r>
          </a:p>
          <a:p>
            <a:pPr marL="347472" indent="-347472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 Dönüşümü: </a:t>
            </a:r>
            <a:r>
              <a:rPr lang="tr-TR" sz="2800" dirty="0">
                <a:solidFill>
                  <a:schemeClr val="tx1"/>
                </a:solidFill>
              </a:rPr>
              <a:t>Bir emülsiyonun </a:t>
            </a:r>
            <a:r>
              <a:rPr lang="tr-TR" sz="2800" dirty="0">
                <a:solidFill>
                  <a:srgbClr val="0070C0"/>
                </a:solidFill>
              </a:rPr>
              <a:t>s/y tipinden </a:t>
            </a:r>
            <a:r>
              <a:rPr lang="tr-TR" sz="2800" dirty="0">
                <a:solidFill>
                  <a:srgbClr val="00B050"/>
                </a:solidFill>
              </a:rPr>
              <a:t>y/s tipine </a:t>
            </a:r>
            <a:r>
              <a:rPr lang="tr-TR" sz="2800" dirty="0">
                <a:solidFill>
                  <a:schemeClr val="tx1"/>
                </a:solidFill>
              </a:rPr>
              <a:t>dönüşmesi veya bu olayın tersine denir. Bu durum emülsiyon hazırlanırken her </a:t>
            </a:r>
            <a:r>
              <a:rPr lang="tr-TR" sz="2800" dirty="0">
                <a:solidFill>
                  <a:srgbClr val="7030A0"/>
                </a:solidFill>
              </a:rPr>
              <a:t>iki fazın karıştırılması</a:t>
            </a:r>
            <a:r>
              <a:rPr lang="tr-TR" sz="2800" dirty="0">
                <a:solidFill>
                  <a:schemeClr val="tx1"/>
                </a:solidFill>
              </a:rPr>
              <a:t>, ısıtılması veya soğutulması sırasında görülebilir.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 Kontrolü </a:t>
            </a:r>
            <a:endParaRPr lang="ar-S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713" y="399710"/>
            <a:ext cx="7962807" cy="62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1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rtl="0"/>
            <a:r>
              <a:rPr lang="tr-TR" altLang="en-US" b="1" dirty="0">
                <a:solidFill>
                  <a:srgbClr val="FF99FF"/>
                </a:solidFill>
              </a:rPr>
              <a:t>EMÜLSİYON TİPLERİ</a:t>
            </a:r>
            <a:r>
              <a:rPr lang="tr-TR" b="1" dirty="0">
                <a:solidFill>
                  <a:srgbClr val="FF99FF"/>
                </a:solidFill>
              </a:rPr>
              <a:t> </a:t>
            </a:r>
            <a:endParaRPr lang="ar-SY" b="1" dirty="0">
              <a:solidFill>
                <a:srgbClr val="FF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Emülsiyon tipinin bilinmesi </a:t>
            </a:r>
            <a:r>
              <a:rPr lang="tr-TR" altLang="en-US" sz="2800" dirty="0">
                <a:solidFill>
                  <a:srgbClr val="0070C0"/>
                </a:solidFill>
              </a:rPr>
              <a:t>emülsiyonun seyreltilmesi </a:t>
            </a:r>
            <a:r>
              <a:rPr lang="tr-TR" altLang="en-US" sz="2800" dirty="0">
                <a:solidFill>
                  <a:schemeClr val="tx1"/>
                </a:solidFill>
              </a:rPr>
              <a:t>açısından önem taşır.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Genellikle Y/S emülsiyonu en yaygın olanıdır.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rgbClr val="FF0000"/>
                </a:solidFill>
              </a:rPr>
              <a:t>Y/S emülsiyonuna </a:t>
            </a:r>
            <a:r>
              <a:rPr lang="tr-TR" altLang="en-US" sz="2800" dirty="0">
                <a:solidFill>
                  <a:schemeClr val="tx1"/>
                </a:solidFill>
              </a:rPr>
              <a:t>örnek olarak soslar, </a:t>
            </a:r>
            <a:r>
              <a:rPr lang="tr-TR" altLang="en-US" sz="2800" dirty="0">
                <a:solidFill>
                  <a:srgbClr val="00B050"/>
                </a:solidFill>
              </a:rPr>
              <a:t>süt ve ürünleri</a:t>
            </a:r>
            <a:r>
              <a:rPr lang="tr-TR" altLang="en-US" sz="2800" dirty="0">
                <a:solidFill>
                  <a:schemeClr val="tx1"/>
                </a:solidFill>
              </a:rPr>
              <a:t>, çorba ve salata sosları gösterilebilir.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rgbClr val="FF0000"/>
                </a:solidFill>
              </a:rPr>
              <a:t>S/Y emülsiyonlar </a:t>
            </a:r>
            <a:r>
              <a:rPr lang="tr-TR" altLang="en-US" sz="2800" dirty="0">
                <a:solidFill>
                  <a:schemeClr val="tx1"/>
                </a:solidFill>
              </a:rPr>
              <a:t>için en tipik örnekler ise </a:t>
            </a:r>
            <a:r>
              <a:rPr lang="tr-TR" altLang="en-US" sz="2800" dirty="0" err="1">
                <a:solidFill>
                  <a:schemeClr val="accent4">
                    <a:lumMod val="75000"/>
                  </a:schemeClr>
                </a:solidFill>
              </a:rPr>
              <a:t>tereyağ</a:t>
            </a:r>
            <a:r>
              <a:rPr lang="tr-TR" altLang="en-US" sz="2800" dirty="0">
                <a:solidFill>
                  <a:schemeClr val="tx1"/>
                </a:solidFill>
              </a:rPr>
              <a:t> ve </a:t>
            </a:r>
            <a:r>
              <a:rPr lang="tr-TR" altLang="en-US" sz="2800" dirty="0">
                <a:solidFill>
                  <a:schemeClr val="accent2">
                    <a:lumMod val="75000"/>
                  </a:schemeClr>
                </a:solidFill>
              </a:rPr>
              <a:t>margarinlerdir</a:t>
            </a:r>
            <a:r>
              <a:rPr lang="tr-TR" alt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42504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altLang="en-US" b="1" i="1" dirty="0">
                <a:solidFill>
                  <a:srgbClr val="AEB785"/>
                </a:solidFill>
              </a:rPr>
              <a:t>EMÜLSİYON OLUŞUMU</a:t>
            </a:r>
            <a:r>
              <a:rPr lang="tr-TR" altLang="en-US" b="1" dirty="0">
                <a:solidFill>
                  <a:srgbClr val="AEB785"/>
                </a:solidFill>
              </a:rPr>
              <a:t> 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r="6143"/>
          <a:stretch>
            <a:fillRect/>
          </a:stretch>
        </p:blipFill>
        <p:spPr bwMode="auto">
          <a:xfrm>
            <a:off x="1978617" y="1574800"/>
            <a:ext cx="8001000" cy="46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5232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/>
              <a:t>Emülgatörlerin</a:t>
            </a:r>
            <a:r>
              <a:rPr lang="tr-TR" b="1" dirty="0"/>
              <a:t> Sınıflandırılması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Gıda </a:t>
            </a:r>
            <a:r>
              <a:rPr lang="tr-TR" sz="2800" dirty="0" err="1">
                <a:solidFill>
                  <a:srgbClr val="0070C0"/>
                </a:solidFill>
              </a:rPr>
              <a:t>emülgatörleri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rgbClr val="C00000"/>
                </a:solidFill>
              </a:rPr>
              <a:t>hayvansal</a:t>
            </a:r>
            <a:r>
              <a:rPr lang="tr-TR" sz="2800" dirty="0">
                <a:solidFill>
                  <a:schemeClr val="tx1"/>
                </a:solidFill>
              </a:rPr>
              <a:t> veya </a:t>
            </a:r>
            <a:r>
              <a:rPr lang="tr-TR" sz="2800" dirty="0">
                <a:solidFill>
                  <a:srgbClr val="00B050"/>
                </a:solidFill>
              </a:rPr>
              <a:t>bitkisel</a:t>
            </a:r>
            <a:r>
              <a:rPr lang="tr-TR" sz="2800" dirty="0">
                <a:solidFill>
                  <a:schemeClr val="tx1"/>
                </a:solidFill>
              </a:rPr>
              <a:t> orjinli yenilebilir </a:t>
            </a:r>
            <a:r>
              <a:rPr lang="tr-TR" sz="2800" dirty="0">
                <a:solidFill>
                  <a:schemeClr val="accent5">
                    <a:lumMod val="75000"/>
                  </a:schemeClr>
                </a:solidFill>
              </a:rPr>
              <a:t>yağ asitlerinin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 err="1">
                <a:solidFill>
                  <a:srgbClr val="C00000"/>
                </a:solidFill>
              </a:rPr>
              <a:t>gliserol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propilen</a:t>
            </a:r>
            <a:r>
              <a:rPr lang="tr-TR" sz="2800" dirty="0">
                <a:solidFill>
                  <a:schemeClr val="tx1"/>
                </a:solidFill>
              </a:rPr>
              <a:t> glikol, </a:t>
            </a:r>
            <a:r>
              <a:rPr lang="tr-TR" sz="2800" dirty="0" err="1">
                <a:solidFill>
                  <a:schemeClr val="tx1"/>
                </a:solidFill>
              </a:rPr>
              <a:t>sorbitol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sukroz</a:t>
            </a:r>
            <a:r>
              <a:rPr lang="tr-TR" sz="2800" dirty="0">
                <a:solidFill>
                  <a:schemeClr val="tx1"/>
                </a:solidFill>
              </a:rPr>
              <a:t> gibi </a:t>
            </a:r>
            <a:r>
              <a:rPr lang="tr-TR" sz="2800" dirty="0" err="1">
                <a:solidFill>
                  <a:schemeClr val="tx1"/>
                </a:solidFill>
              </a:rPr>
              <a:t>polivalan</a:t>
            </a:r>
            <a:r>
              <a:rPr lang="tr-TR" sz="2800" dirty="0">
                <a:solidFill>
                  <a:schemeClr val="tx1"/>
                </a:solidFill>
              </a:rPr>
              <a:t> alkollerin, </a:t>
            </a:r>
            <a:r>
              <a:rPr lang="tr-TR" sz="2800" dirty="0">
                <a:solidFill>
                  <a:srgbClr val="7030A0"/>
                </a:solidFill>
              </a:rPr>
              <a:t>esterlerinden</a:t>
            </a:r>
            <a:r>
              <a:rPr lang="tr-TR" sz="2800" dirty="0">
                <a:solidFill>
                  <a:schemeClr val="tx1"/>
                </a:solidFill>
              </a:rPr>
              <a:t> oluşmaktadır.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</a:t>
            </a:r>
            <a:r>
              <a:rPr lang="tr-TR" sz="2800" dirty="0">
                <a:solidFill>
                  <a:srgbClr val="0070C0"/>
                </a:solidFill>
              </a:rPr>
              <a:t>esterler</a:t>
            </a:r>
            <a:r>
              <a:rPr lang="tr-TR" sz="2800" dirty="0">
                <a:solidFill>
                  <a:schemeClr val="tx1"/>
                </a:solidFill>
              </a:rPr>
              <a:t>; laktik, tartarik ve sitrik asit gibi </a:t>
            </a:r>
            <a:r>
              <a:rPr lang="tr-TR" sz="2800" dirty="0">
                <a:solidFill>
                  <a:srgbClr val="00B050"/>
                </a:solidFill>
              </a:rPr>
              <a:t>organik asitler </a:t>
            </a:r>
            <a:r>
              <a:rPr lang="tr-TR" sz="2800" dirty="0">
                <a:solidFill>
                  <a:schemeClr val="tx1"/>
                </a:solidFill>
              </a:rPr>
              <a:t>ile daha ileri bir </a:t>
            </a:r>
            <a:r>
              <a:rPr lang="tr-TR" sz="2800" dirty="0" err="1">
                <a:solidFill>
                  <a:srgbClr val="7030A0"/>
                </a:solidFill>
              </a:rPr>
              <a:t>esterifikasyona</a:t>
            </a:r>
            <a:r>
              <a:rPr lang="tr-TR" sz="2800" dirty="0">
                <a:solidFill>
                  <a:schemeClr val="tx1"/>
                </a:solidFill>
              </a:rPr>
              <a:t> tabi tutularak farklı emülgatör tipleri elde edilmektedir.</a:t>
            </a:r>
            <a:endParaRPr lang="tr-TR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/>
              <a:t>Emülgatörlerin</a:t>
            </a:r>
            <a:r>
              <a:rPr lang="tr-TR" b="1" dirty="0"/>
              <a:t> Sınıflandırılması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sanayiinde kullanılan emülgatörler genelde </a:t>
            </a:r>
            <a:r>
              <a:rPr lang="tr-TR" sz="2800" dirty="0">
                <a:solidFill>
                  <a:srgbClr val="00B050"/>
                </a:solidFill>
              </a:rPr>
              <a:t>doğal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>
                <a:solidFill>
                  <a:srgbClr val="FF0000"/>
                </a:solidFill>
              </a:rPr>
              <a:t>sentetik</a:t>
            </a:r>
            <a:r>
              <a:rPr lang="tr-TR" sz="2800" dirty="0">
                <a:solidFill>
                  <a:schemeClr val="tx1"/>
                </a:solidFill>
              </a:rPr>
              <a:t> olarak iki grupta bulunmaktadır.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Doğal</a:t>
            </a:r>
            <a:r>
              <a:rPr lang="tr-TR" sz="2800" dirty="0">
                <a:solidFill>
                  <a:schemeClr val="tx1"/>
                </a:solidFill>
              </a:rPr>
              <a:t> emülgatörler </a:t>
            </a:r>
            <a:r>
              <a:rPr lang="tr-TR" sz="2800" dirty="0" err="1">
                <a:solidFill>
                  <a:srgbClr val="0070C0"/>
                </a:solidFill>
              </a:rPr>
              <a:t>fosfolipidleri</a:t>
            </a:r>
            <a:r>
              <a:rPr lang="tr-TR" sz="2800" dirty="0">
                <a:solidFill>
                  <a:schemeClr val="tx1"/>
                </a:solidFill>
              </a:rPr>
              <a:t> içermekte; </a:t>
            </a:r>
            <a:r>
              <a:rPr lang="tr-TR" sz="2800" dirty="0">
                <a:solidFill>
                  <a:srgbClr val="FF0000"/>
                </a:solidFill>
              </a:rPr>
              <a:t>sentetik</a:t>
            </a:r>
            <a:r>
              <a:rPr lang="tr-TR" sz="2800" dirty="0">
                <a:solidFill>
                  <a:schemeClr val="tx1"/>
                </a:solidFill>
              </a:rPr>
              <a:t> emülgatörler ise </a:t>
            </a:r>
            <a:r>
              <a:rPr lang="tr-TR" sz="2800" dirty="0" err="1">
                <a:solidFill>
                  <a:srgbClr val="002060"/>
                </a:solidFill>
              </a:rPr>
              <a:t>poliol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>
                <a:solidFill>
                  <a:srgbClr val="7030A0"/>
                </a:solidFill>
              </a:rPr>
              <a:t>yağ asitlerinden </a:t>
            </a:r>
            <a:r>
              <a:rPr lang="tr-TR" sz="2800" dirty="0">
                <a:solidFill>
                  <a:schemeClr val="tx1"/>
                </a:solidFill>
              </a:rPr>
              <a:t>veya katı yağlardan </a:t>
            </a:r>
            <a:r>
              <a:rPr lang="tr-TR" sz="2800" dirty="0" err="1">
                <a:solidFill>
                  <a:schemeClr val="tx1"/>
                </a:solidFill>
              </a:rPr>
              <a:t>türevlendirilmekte</a:t>
            </a:r>
            <a:r>
              <a:rPr lang="tr-TR" sz="2800" dirty="0">
                <a:solidFill>
                  <a:schemeClr val="tx1"/>
                </a:solidFill>
              </a:rPr>
              <a:t> ve bu amaçla </a:t>
            </a:r>
            <a:r>
              <a:rPr lang="tr-TR" sz="2800" dirty="0" err="1">
                <a:solidFill>
                  <a:srgbClr val="0070C0"/>
                </a:solidFill>
              </a:rPr>
              <a:t>propilen</a:t>
            </a:r>
            <a:r>
              <a:rPr lang="tr-TR" sz="2800" dirty="0">
                <a:solidFill>
                  <a:srgbClr val="0070C0"/>
                </a:solidFill>
              </a:rPr>
              <a:t> glikol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2060"/>
                </a:solidFill>
              </a:rPr>
              <a:t>gliserin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chemeClr val="tx1"/>
                </a:solidFill>
              </a:rPr>
              <a:t>sorbitol</a:t>
            </a:r>
            <a:r>
              <a:rPr lang="tr-TR" sz="2800" dirty="0">
                <a:solidFill>
                  <a:schemeClr val="tx1"/>
                </a:solidFill>
              </a:rPr>
              <a:t> gibi </a:t>
            </a:r>
            <a:r>
              <a:rPr lang="tr-TR" sz="2800" dirty="0" err="1">
                <a:solidFill>
                  <a:schemeClr val="tx1"/>
                </a:solidFill>
              </a:rPr>
              <a:t>polioller</a:t>
            </a:r>
            <a:r>
              <a:rPr lang="tr-TR" sz="2800" dirty="0">
                <a:solidFill>
                  <a:schemeClr val="tx1"/>
                </a:solidFill>
              </a:rPr>
              <a:t> sıklıkla kullanılmaktadır.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43746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9107658" cy="4863319"/>
          </a:xfrm>
        </p:spPr>
        <p:txBody>
          <a:bodyPr>
            <a:no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Lesitin</a:t>
            </a:r>
            <a:endParaRPr lang="tr-TR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Kimyasal yapı olarak </a:t>
            </a:r>
            <a:r>
              <a:rPr lang="tr-TR" sz="2800" dirty="0">
                <a:solidFill>
                  <a:srgbClr val="FFC000"/>
                </a:solidFill>
              </a:rPr>
              <a:t>katı yağlara </a:t>
            </a:r>
            <a:r>
              <a:rPr lang="tr-TR" sz="2800" dirty="0">
                <a:solidFill>
                  <a:schemeClr val="tx1"/>
                </a:solidFill>
              </a:rPr>
              <a:t>benzemekte ancak </a:t>
            </a:r>
            <a:r>
              <a:rPr lang="tr-TR" sz="2800" dirty="0">
                <a:solidFill>
                  <a:srgbClr val="DD462F"/>
                </a:solidFill>
              </a:rPr>
              <a:t>fosforik aside </a:t>
            </a:r>
            <a:r>
              <a:rPr lang="tr-TR" sz="2800" dirty="0">
                <a:solidFill>
                  <a:schemeClr val="tx1"/>
                </a:solidFill>
              </a:rPr>
              <a:t>bağlanmış kolin molekülü içermektedir.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Lesitin</a:t>
            </a:r>
            <a:r>
              <a:rPr lang="tr-TR" sz="2800" dirty="0">
                <a:solidFill>
                  <a:schemeClr val="tx1"/>
                </a:solidFill>
              </a:rPr>
              <a:t>, kolin molekülünden başka </a:t>
            </a:r>
            <a:r>
              <a:rPr lang="tr-TR" sz="2800" dirty="0" err="1">
                <a:solidFill>
                  <a:schemeClr val="tx1"/>
                </a:solidFill>
              </a:rPr>
              <a:t>fosfatidiletanolamin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fosfatidilinositol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chemeClr val="tx1"/>
                </a:solidFill>
              </a:rPr>
              <a:t>fosfatidik</a:t>
            </a:r>
            <a:r>
              <a:rPr lang="tr-TR" sz="2800" dirty="0">
                <a:solidFill>
                  <a:schemeClr val="tx1"/>
                </a:solidFill>
              </a:rPr>
              <a:t> asit gibi ek </a:t>
            </a:r>
            <a:r>
              <a:rPr lang="tr-TR" sz="2800" dirty="0" err="1">
                <a:solidFill>
                  <a:srgbClr val="00B050"/>
                </a:solidFill>
              </a:rPr>
              <a:t>fosfolipid</a:t>
            </a:r>
            <a:r>
              <a:rPr lang="tr-TR" sz="2800" dirty="0">
                <a:solidFill>
                  <a:srgbClr val="00B050"/>
                </a:solidFill>
              </a:rPr>
              <a:t> gruplarını </a:t>
            </a:r>
            <a:r>
              <a:rPr lang="tr-TR" sz="2800" dirty="0">
                <a:solidFill>
                  <a:schemeClr val="tx1"/>
                </a:solidFill>
              </a:rPr>
              <a:t>da içermektedir.</a:t>
            </a:r>
          </a:p>
          <a:p>
            <a:pPr>
              <a:buClr>
                <a:schemeClr val="tx1"/>
              </a:buClr>
              <a:defRPr/>
            </a:pPr>
            <a:r>
              <a:rPr lang="tr-TR" sz="2800" b="1" dirty="0"/>
              <a:t>	</a:t>
            </a: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9570CDB5-A92C-4013-BED2-AD42E1290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9" r="17631"/>
          <a:stretch/>
        </p:blipFill>
        <p:spPr bwMode="auto">
          <a:xfrm>
            <a:off x="9945859" y="2422939"/>
            <a:ext cx="188624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Lesitin">
            <a:extLst>
              <a:ext uri="{FF2B5EF4-FFF2-40B4-BE49-F238E27FC236}">
                <a16:creationId xmlns:a16="http://schemas.microsoft.com/office/drawing/2014/main" id="{D9AF297D-CAE6-4AE3-B611-7543CF814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649" y="233061"/>
            <a:ext cx="4222150" cy="183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432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Fosfolipidler</a:t>
            </a:r>
            <a:endParaRPr lang="tr-TR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rgbClr val="0070C0"/>
                </a:solidFill>
              </a:rPr>
              <a:t>Gliserol</a:t>
            </a:r>
            <a:r>
              <a:rPr lang="tr-TR" sz="2800" dirty="0">
                <a:solidFill>
                  <a:schemeClr val="tx1"/>
                </a:solidFill>
              </a:rPr>
              <a:t> pozisyonlarının birinde </a:t>
            </a:r>
            <a:r>
              <a:rPr lang="tr-TR" sz="2800" dirty="0" err="1">
                <a:solidFill>
                  <a:schemeClr val="tx1"/>
                </a:solidFill>
              </a:rPr>
              <a:t>esterleştirilmiş</a:t>
            </a:r>
            <a:r>
              <a:rPr lang="tr-TR" sz="2800" dirty="0">
                <a:solidFill>
                  <a:schemeClr val="tx1"/>
                </a:solidFill>
              </a:rPr>
              <a:t> bir </a:t>
            </a:r>
            <a:r>
              <a:rPr lang="tr-TR" sz="2800" dirty="0">
                <a:solidFill>
                  <a:srgbClr val="D24726"/>
                </a:solidFill>
              </a:rPr>
              <a:t>fosforik asit </a:t>
            </a:r>
            <a:r>
              <a:rPr lang="tr-TR" sz="2800" dirty="0">
                <a:solidFill>
                  <a:schemeClr val="tx1"/>
                </a:solidFill>
              </a:rPr>
              <a:t>molekülünü içermektedir.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Fosforik asit genellikle kolin, </a:t>
            </a:r>
            <a:r>
              <a:rPr lang="tr-TR" sz="2800" dirty="0" err="1">
                <a:solidFill>
                  <a:schemeClr val="tx1"/>
                </a:solidFill>
              </a:rPr>
              <a:t>etenolamin</a:t>
            </a:r>
            <a:r>
              <a:rPr lang="tr-TR" sz="2800" dirty="0">
                <a:solidFill>
                  <a:schemeClr val="tx1"/>
                </a:solidFill>
              </a:rPr>
              <a:t> veya </a:t>
            </a:r>
            <a:r>
              <a:rPr lang="tr-TR" sz="2800" dirty="0" err="1">
                <a:solidFill>
                  <a:schemeClr val="tx1"/>
                </a:solidFill>
              </a:rPr>
              <a:t>inositol</a:t>
            </a:r>
            <a:r>
              <a:rPr lang="tr-TR" sz="2800" dirty="0">
                <a:solidFill>
                  <a:schemeClr val="tx1"/>
                </a:solidFill>
              </a:rPr>
              <a:t> gibi bir diğer bileşik ile </a:t>
            </a:r>
            <a:r>
              <a:rPr lang="tr-TR" sz="2800" dirty="0" err="1">
                <a:solidFill>
                  <a:schemeClr val="tx1"/>
                </a:solidFill>
              </a:rPr>
              <a:t>esterleştirilmektedir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Bu yüzden </a:t>
            </a:r>
            <a:r>
              <a:rPr lang="tr-TR" sz="2800" dirty="0" err="1">
                <a:solidFill>
                  <a:schemeClr val="tx1"/>
                </a:solidFill>
              </a:rPr>
              <a:t>fosfolipidlerin</a:t>
            </a:r>
            <a:r>
              <a:rPr lang="tr-TR" sz="2800" dirty="0">
                <a:solidFill>
                  <a:schemeClr val="tx1"/>
                </a:solidFill>
              </a:rPr>
              <a:t> isimlendirilmesi </a:t>
            </a:r>
            <a:r>
              <a:rPr lang="tr-TR" sz="2800" dirty="0" err="1">
                <a:solidFill>
                  <a:schemeClr val="tx1"/>
                </a:solidFill>
              </a:rPr>
              <a:t>trigliseridler</a:t>
            </a:r>
            <a:r>
              <a:rPr lang="tr-TR" sz="2800" dirty="0">
                <a:solidFill>
                  <a:schemeClr val="tx1"/>
                </a:solidFill>
              </a:rPr>
              <a:t> ile benzerlik göstermektedir.</a:t>
            </a:r>
          </a:p>
        </p:txBody>
      </p:sp>
      <p:pic>
        <p:nvPicPr>
          <p:cNvPr id="4" name="Picture 5" descr="Fosfolipitlerin şematik gösterimi.  R1 ve R2, yağ asil grupları; X, fosfolipidin tipini belirleyen bir alkol grubu.  Molekülün polar kısmı suyla temasa eğilimlidir, apolar kısmı ise sudan kaçınır.">
            <a:hlinkClick r:id="rId2" tooltip="Fosfolipitlerin şematik gösterimi.  R1 ve R2, yağ asil grupları; X, fosfolipidin tipini belirleyen bir alkol grubu.  Molekülün polar kısmı suyla temasa eğilimlidir, apolar kısmı ise sudan kaçınır."/>
            <a:extLst>
              <a:ext uri="{FF2B5EF4-FFF2-40B4-BE49-F238E27FC236}">
                <a16:creationId xmlns:a16="http://schemas.microsoft.com/office/drawing/2014/main" id="{F7793B4C-180C-4B0C-BD73-5A61662E3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654" y="276298"/>
            <a:ext cx="3744912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793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DD46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Gliseridler</a:t>
            </a:r>
            <a:endParaRPr lang="tr-TR" sz="2800" dirty="0">
              <a:solidFill>
                <a:srgbClr val="DD46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rgbClr val="0070C0"/>
                </a:solidFill>
              </a:rPr>
              <a:t>Mono-(MG) </a:t>
            </a:r>
            <a:r>
              <a:rPr lang="tr-TR" sz="2800" dirty="0">
                <a:solidFill>
                  <a:schemeClr val="tx1"/>
                </a:solidFill>
              </a:rPr>
              <a:t>ve </a:t>
            </a:r>
            <a:r>
              <a:rPr lang="tr-TR" sz="2800" dirty="0" err="1">
                <a:solidFill>
                  <a:srgbClr val="00B050"/>
                </a:solidFill>
              </a:rPr>
              <a:t>digliseridler</a:t>
            </a:r>
            <a:r>
              <a:rPr lang="tr-TR" sz="2800" dirty="0">
                <a:solidFill>
                  <a:srgbClr val="00B050"/>
                </a:solidFill>
              </a:rPr>
              <a:t> (DG), </a:t>
            </a:r>
            <a:r>
              <a:rPr lang="tr-TR" sz="2800" dirty="0">
                <a:solidFill>
                  <a:schemeClr val="tx1"/>
                </a:solidFill>
              </a:rPr>
              <a:t>gıda endüstrisinde en yaygın şekilde kullanılan emülgatörler içinde yer almaktadırlar.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Monogliseridlerin</a:t>
            </a:r>
            <a:r>
              <a:rPr lang="tr-TR" sz="2800" dirty="0">
                <a:solidFill>
                  <a:schemeClr val="tx1"/>
                </a:solidFill>
              </a:rPr>
              <a:t> üretimi; yağ asidi ve </a:t>
            </a:r>
            <a:r>
              <a:rPr lang="tr-TR" sz="2800" dirty="0" err="1">
                <a:solidFill>
                  <a:schemeClr val="tx1"/>
                </a:solidFill>
              </a:rPr>
              <a:t>gliserolun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esterifikasyonu</a:t>
            </a:r>
            <a:r>
              <a:rPr lang="tr-TR" sz="2800" dirty="0">
                <a:solidFill>
                  <a:schemeClr val="tx1"/>
                </a:solidFill>
              </a:rPr>
              <a:t> ile ilk kez 1893’te gerçekleştirilmiştir.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2512258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Monogliseridlerin</a:t>
            </a:r>
            <a:r>
              <a:rPr lang="tr-TR" sz="2800" dirty="0">
                <a:solidFill>
                  <a:schemeClr val="tx1"/>
                </a:solidFill>
              </a:rPr>
              <a:t> gıda emülgatörü olarak ilk ticari kullanımları 1929da ABD de yapılmış ve geçen süreç arasında </a:t>
            </a:r>
            <a:r>
              <a:rPr lang="tr-TR" sz="2800" dirty="0" err="1">
                <a:solidFill>
                  <a:schemeClr val="tx1"/>
                </a:solidFill>
              </a:rPr>
              <a:t>monogliseridlerin</a:t>
            </a:r>
            <a:r>
              <a:rPr lang="tr-TR" sz="2800" dirty="0">
                <a:solidFill>
                  <a:schemeClr val="tx1"/>
                </a:solidFill>
              </a:rPr>
              <a:t> üretimi amacıyla geliştirilen yöntemler içerisinde ‘Moleküler </a:t>
            </a:r>
            <a:r>
              <a:rPr lang="tr-TR" sz="2800" dirty="0" err="1">
                <a:solidFill>
                  <a:schemeClr val="tx1"/>
                </a:solidFill>
              </a:rPr>
              <a:t>destilasyon</a:t>
            </a:r>
            <a:r>
              <a:rPr lang="tr-TR" sz="2800" dirty="0">
                <a:solidFill>
                  <a:schemeClr val="tx1"/>
                </a:solidFill>
              </a:rPr>
              <a:t>’ en pratik bir teknik olarak ortaya çıkmıştır</a:t>
            </a:r>
          </a:p>
        </p:txBody>
      </p:sp>
    </p:spTree>
    <p:extLst>
      <p:ext uri="{BB962C8B-B14F-4D97-AF65-F5344CB8AC3E}">
        <p14:creationId xmlns:p14="http://schemas.microsoft.com/office/powerpoint/2010/main" val="17297186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Monogliserid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türevleri;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Gıda sanayindeki değişik uygulamalarda </a:t>
            </a:r>
            <a:r>
              <a:rPr lang="tr-TR" sz="2800" dirty="0" err="1">
                <a:solidFill>
                  <a:schemeClr val="tx1"/>
                </a:solidFill>
              </a:rPr>
              <a:t>monogliseridlerin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daha </a:t>
            </a:r>
            <a:r>
              <a:rPr lang="tr-TR" sz="2800" dirty="0" err="1">
                <a:solidFill>
                  <a:srgbClr val="0070C0"/>
                </a:solidFill>
              </a:rPr>
              <a:t>hidrofilik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karakterde olan tiplerine gereksinim duyulmaktadır.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Monogliseridlerin</a:t>
            </a:r>
            <a:r>
              <a:rPr lang="tr-TR" sz="2800" dirty="0">
                <a:solidFill>
                  <a:schemeClr val="tx1"/>
                </a:solidFill>
              </a:rPr>
              <a:t> gıda asidi esterleri ve diğer yağ asidi </a:t>
            </a:r>
            <a:r>
              <a:rPr lang="tr-TR" sz="2800" dirty="0" err="1">
                <a:solidFill>
                  <a:schemeClr val="tx1"/>
                </a:solidFill>
              </a:rPr>
              <a:t>poliol</a:t>
            </a:r>
            <a:r>
              <a:rPr lang="tr-TR" sz="2800" dirty="0">
                <a:solidFill>
                  <a:schemeClr val="tx1"/>
                </a:solidFill>
              </a:rPr>
              <a:t> esterleri bu amaçla kullanılan </a:t>
            </a:r>
            <a:r>
              <a:rPr lang="tr-TR" sz="2800" dirty="0" err="1">
                <a:solidFill>
                  <a:schemeClr val="tx1"/>
                </a:solidFill>
              </a:rPr>
              <a:t>emülgatörlere</a:t>
            </a:r>
            <a:r>
              <a:rPr lang="tr-TR" sz="2800" dirty="0">
                <a:solidFill>
                  <a:schemeClr val="tx1"/>
                </a:solidFill>
              </a:rPr>
              <a:t> örnek olarak verilebilirler.</a:t>
            </a:r>
          </a:p>
        </p:txBody>
      </p:sp>
    </p:spTree>
    <p:extLst>
      <p:ext uri="{BB962C8B-B14F-4D97-AF65-F5344CB8AC3E}">
        <p14:creationId xmlns:p14="http://schemas.microsoft.com/office/powerpoint/2010/main" val="370726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FF0000"/>
                </a:solidFill>
              </a:rPr>
              <a:t>Gliserol</a:t>
            </a:r>
            <a:r>
              <a:rPr lang="tr-TR" sz="2800" dirty="0">
                <a:solidFill>
                  <a:srgbClr val="FF0000"/>
                </a:solidFill>
              </a:rPr>
              <a:t> dışındaki </a:t>
            </a:r>
            <a:r>
              <a:rPr lang="tr-TR" sz="2800" dirty="0">
                <a:solidFill>
                  <a:schemeClr val="tx1"/>
                </a:solidFill>
              </a:rPr>
              <a:t>alkollerin  yağ asidi esterleri;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Gliserol</a:t>
            </a:r>
            <a:r>
              <a:rPr lang="tr-TR" sz="2800" dirty="0">
                <a:solidFill>
                  <a:schemeClr val="tx1"/>
                </a:solidFill>
              </a:rPr>
              <a:t> dışındaki alkoller ile </a:t>
            </a:r>
            <a:r>
              <a:rPr lang="tr-TR" sz="2800" dirty="0" err="1">
                <a:solidFill>
                  <a:schemeClr val="tx1"/>
                </a:solidFill>
              </a:rPr>
              <a:t>esterleştirilen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yağ asitlerinin </a:t>
            </a:r>
            <a:r>
              <a:rPr lang="tr-TR" sz="2800" dirty="0">
                <a:solidFill>
                  <a:schemeClr val="tx1"/>
                </a:solidFill>
              </a:rPr>
              <a:t>türevleri iyi bir gıda emülgatör kaynağı olarak bilinmektedir.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1-propilen glikol </a:t>
            </a:r>
            <a:r>
              <a:rPr lang="tr-TR" sz="2800" dirty="0" err="1">
                <a:solidFill>
                  <a:schemeClr val="tx1"/>
                </a:solidFill>
              </a:rPr>
              <a:t>monostearat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stearoil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laktilat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sorbitan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monostearat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trigliserol</a:t>
            </a:r>
            <a:r>
              <a:rPr lang="tr-TR" sz="2800" dirty="0">
                <a:solidFill>
                  <a:schemeClr val="tx1"/>
                </a:solidFill>
              </a:rPr>
              <a:t> 1-monostearat ve </a:t>
            </a:r>
            <a:r>
              <a:rPr lang="tr-TR" sz="2800" dirty="0" err="1">
                <a:solidFill>
                  <a:schemeClr val="tx1"/>
                </a:solidFill>
              </a:rPr>
              <a:t>sukroz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monostearat</a:t>
            </a:r>
            <a:r>
              <a:rPr lang="tr-TR" sz="2800" dirty="0">
                <a:solidFill>
                  <a:schemeClr val="tx1"/>
                </a:solidFill>
              </a:rPr>
              <a:t> bu bileşiklere örnek olarak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26989230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84104"/>
          </a:xfrm>
        </p:spPr>
        <p:txBody>
          <a:bodyPr>
            <a:normAutofit/>
          </a:bodyPr>
          <a:lstStyle/>
          <a:p>
            <a:pPr algn="ctr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Propilen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glikol esterleri;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Propilen</a:t>
            </a:r>
            <a:r>
              <a:rPr lang="tr-TR" sz="2800" dirty="0">
                <a:solidFill>
                  <a:schemeClr val="tx1"/>
                </a:solidFill>
              </a:rPr>
              <a:t> glikol mono- ve </a:t>
            </a:r>
            <a:r>
              <a:rPr lang="tr-TR" sz="2800" dirty="0" err="1">
                <a:solidFill>
                  <a:schemeClr val="tx1"/>
                </a:solidFill>
              </a:rPr>
              <a:t>di</a:t>
            </a:r>
            <a:r>
              <a:rPr lang="tr-TR" sz="2800" dirty="0">
                <a:solidFill>
                  <a:schemeClr val="tx1"/>
                </a:solidFill>
              </a:rPr>
              <a:t> esterleri genelde, yağ asitlerinin </a:t>
            </a:r>
            <a:r>
              <a:rPr lang="tr-TR" sz="2800" dirty="0" err="1">
                <a:solidFill>
                  <a:schemeClr val="tx1"/>
                </a:solidFill>
              </a:rPr>
              <a:t>propilen</a:t>
            </a:r>
            <a:r>
              <a:rPr lang="tr-TR" sz="2800" dirty="0">
                <a:solidFill>
                  <a:schemeClr val="tx1"/>
                </a:solidFill>
              </a:rPr>
              <a:t> glikol ve direkt </a:t>
            </a:r>
            <a:r>
              <a:rPr lang="tr-TR" sz="2800" dirty="0" err="1">
                <a:solidFill>
                  <a:schemeClr val="tx1"/>
                </a:solidFill>
              </a:rPr>
              <a:t>esterifikasyonu</a:t>
            </a:r>
            <a:r>
              <a:rPr lang="tr-TR" sz="2800" dirty="0">
                <a:solidFill>
                  <a:schemeClr val="tx1"/>
                </a:solidFill>
              </a:rPr>
              <a:t> sonucu üretilmekte olup </a:t>
            </a:r>
            <a:r>
              <a:rPr lang="tr-TR" sz="2800" dirty="0" err="1">
                <a:solidFill>
                  <a:schemeClr val="tx1"/>
                </a:solidFill>
              </a:rPr>
              <a:t>lipofilik</a:t>
            </a:r>
            <a:r>
              <a:rPr lang="tr-TR" sz="2800" dirty="0">
                <a:solidFill>
                  <a:schemeClr val="tx1"/>
                </a:solidFill>
              </a:rPr>
              <a:t> karakterleri nedeni ile S/Y tipi emülgatör olarak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60833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altLang="en-US" b="1" dirty="0">
                <a:solidFill>
                  <a:srgbClr val="FF99FF"/>
                </a:solidFill>
              </a:rPr>
              <a:t>EMÜLSİYON TİPLERİ</a:t>
            </a:r>
            <a:r>
              <a:rPr lang="tr-TR" b="1" dirty="0">
                <a:solidFill>
                  <a:srgbClr val="FF99FF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906" y="1313643"/>
            <a:ext cx="8710422" cy="48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13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84104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Propilen</a:t>
            </a:r>
            <a:r>
              <a:rPr lang="tr-TR" sz="2800" dirty="0">
                <a:solidFill>
                  <a:schemeClr val="tx1"/>
                </a:solidFill>
              </a:rPr>
              <a:t> glikol </a:t>
            </a:r>
            <a:r>
              <a:rPr lang="tr-TR" sz="2800" dirty="0" err="1">
                <a:solidFill>
                  <a:schemeClr val="tx1"/>
                </a:solidFill>
              </a:rPr>
              <a:t>monostearat</a:t>
            </a:r>
            <a:r>
              <a:rPr lang="tr-TR" sz="2800" dirty="0">
                <a:solidFill>
                  <a:schemeClr val="tx1"/>
                </a:solidFill>
              </a:rPr>
              <a:t> (PGMS) ve </a:t>
            </a:r>
            <a:r>
              <a:rPr lang="tr-TR" sz="2800" dirty="0" err="1">
                <a:solidFill>
                  <a:schemeClr val="tx1"/>
                </a:solidFill>
              </a:rPr>
              <a:t>propilen</a:t>
            </a:r>
            <a:r>
              <a:rPr lang="tr-TR" sz="2800" dirty="0">
                <a:solidFill>
                  <a:schemeClr val="tx1"/>
                </a:solidFill>
              </a:rPr>
              <a:t> glikol mono palmitat </a:t>
            </a:r>
            <a:r>
              <a:rPr lang="tr-TR" sz="2800" dirty="0">
                <a:solidFill>
                  <a:srgbClr val="C00000"/>
                </a:solidFill>
              </a:rPr>
              <a:t>kek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D45E87"/>
                </a:solidFill>
              </a:rPr>
              <a:t>kek karışımlarında</a:t>
            </a:r>
            <a:r>
              <a:rPr lang="tr-TR" sz="2800" dirty="0">
                <a:solidFill>
                  <a:schemeClr val="tx1"/>
                </a:solidFill>
              </a:rPr>
              <a:t>, havalandırılmış pastacılık soslarında ve ekmekte sıklıkla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9621282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Stearoil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laktilatlar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rgbClr val="FF0000"/>
                </a:solidFill>
              </a:rPr>
              <a:t>Stearoil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laktilatlar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(SL) yağ asidi, laktik asit ve uygun bir sodyum veya kalsiyum kaynağının reaksiyonları sonucunda oluşturulmaktadır.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Laktilatlar</a:t>
            </a:r>
            <a:r>
              <a:rPr lang="tr-TR" sz="2800" dirty="0">
                <a:solidFill>
                  <a:schemeClr val="tx1"/>
                </a:solidFill>
              </a:rPr>
              <a:t>, ayrıca </a:t>
            </a:r>
            <a:r>
              <a:rPr lang="tr-TR" sz="2800" dirty="0">
                <a:solidFill>
                  <a:srgbClr val="0070C0"/>
                </a:solidFill>
              </a:rPr>
              <a:t>unlu sistemlerde </a:t>
            </a:r>
            <a:r>
              <a:rPr lang="tr-TR" sz="2800" dirty="0">
                <a:solidFill>
                  <a:schemeClr val="tx1"/>
                </a:solidFill>
              </a:rPr>
              <a:t>protein ve nişasta fraksiyonlarının her ikisiyle de kompleksler oluşturabilmektedirler.</a:t>
            </a:r>
          </a:p>
        </p:txBody>
      </p:sp>
    </p:spTree>
    <p:extLst>
      <p:ext uri="{BB962C8B-B14F-4D97-AF65-F5344CB8AC3E}">
        <p14:creationId xmlns:p14="http://schemas.microsoft.com/office/powerpoint/2010/main" val="6226159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Sorbitan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esterleri ve </a:t>
            </a: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polisorbatlar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Sorbitol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glukozun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hidrojenasyonu</a:t>
            </a:r>
            <a:r>
              <a:rPr lang="tr-TR" sz="2800" dirty="0">
                <a:solidFill>
                  <a:schemeClr val="tx1"/>
                </a:solidFill>
              </a:rPr>
              <a:t> ile oluşan </a:t>
            </a:r>
            <a:r>
              <a:rPr lang="tr-TR" sz="2800" dirty="0" err="1">
                <a:solidFill>
                  <a:schemeClr val="tx1"/>
                </a:solidFill>
              </a:rPr>
              <a:t>hegzahidrik</a:t>
            </a:r>
            <a:r>
              <a:rPr lang="tr-TR" sz="2800" dirty="0">
                <a:solidFill>
                  <a:schemeClr val="tx1"/>
                </a:solidFill>
              </a:rPr>
              <a:t> alkoller grubuna ait bir şeker alkolüdür.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Sorbitol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esterleştirildiği</a:t>
            </a:r>
            <a:r>
              <a:rPr lang="tr-TR" sz="2800" dirty="0">
                <a:solidFill>
                  <a:schemeClr val="tx1"/>
                </a:solidFill>
              </a:rPr>
              <a:t> zaman su uzaklaşmakta ve hidroksile edilmiş </a:t>
            </a:r>
            <a:r>
              <a:rPr lang="tr-TR" sz="2800" dirty="0" err="1">
                <a:solidFill>
                  <a:schemeClr val="tx1"/>
                </a:solidFill>
              </a:rPr>
              <a:t>tetrahidrofuran</a:t>
            </a:r>
            <a:r>
              <a:rPr lang="tr-TR" sz="2800" dirty="0">
                <a:solidFill>
                  <a:schemeClr val="tx1"/>
                </a:solidFill>
              </a:rPr>
              <a:t> ile 1,4 – </a:t>
            </a:r>
            <a:r>
              <a:rPr lang="tr-TR" sz="2800" dirty="0" err="1">
                <a:solidFill>
                  <a:schemeClr val="tx1"/>
                </a:solidFill>
              </a:rPr>
              <a:t>anhidrosorbitan</a:t>
            </a:r>
            <a:r>
              <a:rPr lang="tr-TR" sz="2800" dirty="0">
                <a:solidFill>
                  <a:schemeClr val="tx1"/>
                </a:solidFill>
              </a:rPr>
              <a:t> ana ürün olarak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41067202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Sorbitan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monostearat</a:t>
            </a:r>
            <a:r>
              <a:rPr lang="tr-TR" sz="2800" dirty="0">
                <a:solidFill>
                  <a:schemeClr val="tx1"/>
                </a:solidFill>
              </a:rPr>
              <a:t>, stearik asidin </a:t>
            </a:r>
            <a:r>
              <a:rPr lang="tr-TR" sz="2800" dirty="0" err="1">
                <a:solidFill>
                  <a:schemeClr val="tx1"/>
                </a:solidFill>
              </a:rPr>
              <a:t>sorbitol</a:t>
            </a:r>
            <a:r>
              <a:rPr lang="tr-TR" sz="2800" dirty="0">
                <a:solidFill>
                  <a:schemeClr val="tx1"/>
                </a:solidFill>
              </a:rPr>
              <a:t> ile asit katalizörü varlığında reaksiyonu sonucunda üretilmektedir.</a:t>
            </a:r>
          </a:p>
          <a:p>
            <a:pPr>
              <a:lnSpc>
                <a:spcPct val="80000"/>
              </a:lnSpc>
              <a:defRPr/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8573525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Poligliserol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esterleri;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Poligliseroller</a:t>
            </a:r>
            <a:r>
              <a:rPr lang="tr-TR" sz="2800" dirty="0">
                <a:solidFill>
                  <a:schemeClr val="tx1"/>
                </a:solidFill>
              </a:rPr>
              <a:t>, genel olarak </a:t>
            </a:r>
            <a:r>
              <a:rPr lang="tr-TR" sz="2800" dirty="0" err="1">
                <a:solidFill>
                  <a:schemeClr val="tx1"/>
                </a:solidFill>
              </a:rPr>
              <a:t>gliserolün</a:t>
            </a:r>
            <a:r>
              <a:rPr lang="tr-TR" sz="2800" dirty="0">
                <a:solidFill>
                  <a:schemeClr val="tx1"/>
                </a:solidFill>
              </a:rPr>
              <a:t> 230 C’de ve alkali bir katalizör varlığında </a:t>
            </a:r>
            <a:r>
              <a:rPr lang="tr-TR" sz="2800" dirty="0" err="1">
                <a:solidFill>
                  <a:schemeClr val="tx1"/>
                </a:solidFill>
              </a:rPr>
              <a:t>polimerizasyon</a:t>
            </a:r>
            <a:r>
              <a:rPr lang="tr-TR" sz="2800" dirty="0">
                <a:solidFill>
                  <a:schemeClr val="tx1"/>
                </a:solidFill>
              </a:rPr>
              <a:t> sonucu üretilmektedir.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Oluşturulan </a:t>
            </a:r>
            <a:r>
              <a:rPr lang="tr-TR" sz="2800" dirty="0" err="1">
                <a:solidFill>
                  <a:schemeClr val="tx1"/>
                </a:solidFill>
              </a:rPr>
              <a:t>poligliserollerin</a:t>
            </a:r>
            <a:r>
              <a:rPr lang="tr-TR" sz="2800" dirty="0">
                <a:solidFill>
                  <a:schemeClr val="tx1"/>
                </a:solidFill>
              </a:rPr>
              <a:t>, 3 hidroksil gruplu </a:t>
            </a:r>
            <a:r>
              <a:rPr lang="tr-TR" sz="2800" dirty="0" err="1">
                <a:solidFill>
                  <a:schemeClr val="tx1"/>
                </a:solidFill>
              </a:rPr>
              <a:t>digliserol</a:t>
            </a:r>
            <a:r>
              <a:rPr lang="tr-TR" sz="2800" dirty="0">
                <a:solidFill>
                  <a:schemeClr val="tx1"/>
                </a:solidFill>
              </a:rPr>
              <a:t> ile 32 hidroksil gruplu </a:t>
            </a:r>
            <a:r>
              <a:rPr lang="tr-TR" sz="2800" dirty="0" err="1">
                <a:solidFill>
                  <a:schemeClr val="tx1"/>
                </a:solidFill>
              </a:rPr>
              <a:t>triakontagliserol</a:t>
            </a:r>
            <a:r>
              <a:rPr lang="tr-TR" sz="2800" dirty="0">
                <a:solidFill>
                  <a:schemeClr val="tx1"/>
                </a:solidFill>
              </a:rPr>
              <a:t> arasında yer aldığı belirtilmektedir.</a:t>
            </a:r>
          </a:p>
          <a:p>
            <a:pPr>
              <a:lnSpc>
                <a:spcPct val="80000"/>
              </a:lnSpc>
              <a:defRPr/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41441415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143427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Poligliserol</a:t>
            </a:r>
            <a:r>
              <a:rPr lang="tr-TR" sz="2800" dirty="0">
                <a:solidFill>
                  <a:schemeClr val="tx1"/>
                </a:solidFill>
              </a:rPr>
              <a:t> esterleri çok fonksiyonlu emülgatörler olarak bilinmektedir.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Örneğin;pasta</a:t>
            </a:r>
            <a:r>
              <a:rPr lang="tr-TR" sz="2800" dirty="0">
                <a:solidFill>
                  <a:schemeClr val="tx1"/>
                </a:solidFill>
              </a:rPr>
              <a:t> soslarında ve dondurulmuş tatlılarda yüzey aktif ajanları olarak şekerlemelerde çiçeklenmeyi önleyici ajanlar olarak, yemeklik yağlarda </a:t>
            </a:r>
            <a:r>
              <a:rPr lang="tr-TR" sz="2800" dirty="0" err="1">
                <a:solidFill>
                  <a:schemeClr val="tx1"/>
                </a:solidFill>
              </a:rPr>
              <a:t>çamurumsuluğu</a:t>
            </a:r>
            <a:r>
              <a:rPr lang="tr-TR" sz="2800" dirty="0">
                <a:solidFill>
                  <a:schemeClr val="tx1"/>
                </a:solidFill>
              </a:rPr>
              <a:t> önleyici ajanlar olarak, içeceklerde </a:t>
            </a:r>
            <a:r>
              <a:rPr lang="tr-TR" sz="2800" dirty="0" err="1">
                <a:solidFill>
                  <a:schemeClr val="tx1"/>
                </a:solidFill>
              </a:rPr>
              <a:t>stabilizör</a:t>
            </a:r>
            <a:r>
              <a:rPr lang="tr-TR" sz="2800" dirty="0">
                <a:solidFill>
                  <a:schemeClr val="tx1"/>
                </a:solidFill>
              </a:rPr>
              <a:t> ve lezzet dağılımını sağlayan ajanlar olarak ve hazır kek karışımlarında doku kuvvetlendiricileri olarak kullanılmaktadırlar.</a:t>
            </a:r>
          </a:p>
        </p:txBody>
      </p:sp>
    </p:spTree>
    <p:extLst>
      <p:ext uri="{BB962C8B-B14F-4D97-AF65-F5344CB8AC3E}">
        <p14:creationId xmlns:p14="http://schemas.microsoft.com/office/powerpoint/2010/main" val="39072710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Doğal </a:t>
            </a:r>
            <a:r>
              <a:rPr lang="tr-TR" b="1" dirty="0" err="1"/>
              <a:t>emülgatörler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Sukroz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esterleri;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Gıdalarad</a:t>
            </a:r>
            <a:r>
              <a:rPr lang="tr-TR" sz="2800" dirty="0">
                <a:solidFill>
                  <a:schemeClr val="tx1"/>
                </a:solidFill>
              </a:rPr>
              <a:t> kullanımı için </a:t>
            </a:r>
            <a:r>
              <a:rPr lang="tr-TR" sz="2800" dirty="0" err="1">
                <a:solidFill>
                  <a:schemeClr val="tx1"/>
                </a:solidFill>
              </a:rPr>
              <a:t>sukroz</a:t>
            </a:r>
            <a:r>
              <a:rPr lang="tr-TR" sz="2800" dirty="0">
                <a:solidFill>
                  <a:schemeClr val="tx1"/>
                </a:solidFill>
              </a:rPr>
              <a:t> esterleri üretimi ilk olarak 1969 yılında gerçekleştirilmiştir.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Sukroz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esterleri,yağ</a:t>
            </a:r>
            <a:r>
              <a:rPr lang="tr-TR" sz="2800" dirty="0">
                <a:solidFill>
                  <a:schemeClr val="tx1"/>
                </a:solidFill>
              </a:rPr>
              <a:t> asidi esterleri ile erimiş </a:t>
            </a:r>
            <a:r>
              <a:rPr lang="tr-TR" sz="2800" dirty="0" err="1">
                <a:solidFill>
                  <a:schemeClr val="tx1"/>
                </a:solidFill>
              </a:rPr>
              <a:t>sukrozun</a:t>
            </a:r>
            <a:r>
              <a:rPr lang="tr-TR" sz="2800" dirty="0">
                <a:solidFill>
                  <a:schemeClr val="tx1"/>
                </a:solidFill>
              </a:rPr>
              <a:t> 170-180C arasındaki bir sıcaklıkta </a:t>
            </a:r>
            <a:r>
              <a:rPr lang="tr-TR" sz="2800" dirty="0" err="1">
                <a:solidFill>
                  <a:schemeClr val="tx1"/>
                </a:solidFill>
              </a:rPr>
              <a:t>çözgensiz</a:t>
            </a:r>
            <a:r>
              <a:rPr lang="tr-TR" sz="2800" dirty="0">
                <a:solidFill>
                  <a:schemeClr val="tx1"/>
                </a:solidFill>
              </a:rPr>
              <a:t> iç </a:t>
            </a:r>
            <a:r>
              <a:rPr lang="tr-TR" sz="2800" dirty="0" err="1">
                <a:solidFill>
                  <a:schemeClr val="tx1"/>
                </a:solidFill>
              </a:rPr>
              <a:t>esterifikasyonu</a:t>
            </a:r>
            <a:r>
              <a:rPr lang="tr-TR" sz="2800" dirty="0">
                <a:solidFill>
                  <a:schemeClr val="tx1"/>
                </a:solidFill>
              </a:rPr>
              <a:t> ile üretilmektedir.</a:t>
            </a:r>
          </a:p>
        </p:txBody>
      </p:sp>
    </p:spTree>
    <p:extLst>
      <p:ext uri="{BB962C8B-B14F-4D97-AF65-F5344CB8AC3E}">
        <p14:creationId xmlns:p14="http://schemas.microsoft.com/office/powerpoint/2010/main" val="2141122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Hububat ürünleri;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Unlu </a:t>
            </a:r>
            <a:r>
              <a:rPr lang="tr-TR" sz="2800" dirty="0" err="1">
                <a:solidFill>
                  <a:schemeClr val="tx1"/>
                </a:solidFill>
              </a:rPr>
              <a:t>mamüllerde</a:t>
            </a:r>
            <a:r>
              <a:rPr lang="tr-TR" sz="2800" dirty="0">
                <a:solidFill>
                  <a:schemeClr val="tx1"/>
                </a:solidFill>
              </a:rPr>
              <a:t> emülgatör olarak genellikle </a:t>
            </a:r>
            <a:r>
              <a:rPr lang="tr-TR" sz="2800" dirty="0">
                <a:solidFill>
                  <a:srgbClr val="FF0000"/>
                </a:solidFill>
              </a:rPr>
              <a:t>yağ asidi </a:t>
            </a:r>
            <a:r>
              <a:rPr lang="tr-TR" sz="2800" dirty="0">
                <a:solidFill>
                  <a:srgbClr val="00B050"/>
                </a:solidFill>
              </a:rPr>
              <a:t>esterleri</a:t>
            </a:r>
            <a:r>
              <a:rPr lang="tr-TR" sz="2800" dirty="0">
                <a:solidFill>
                  <a:schemeClr val="tx1"/>
                </a:solidFill>
              </a:rPr>
              <a:t> ve serbest hidroksil veya alkol grubu içeren bileşikler kullanılmaktadır.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Bir </a:t>
            </a:r>
            <a:r>
              <a:rPr lang="tr-TR" sz="2800" dirty="0">
                <a:solidFill>
                  <a:srgbClr val="0070C0"/>
                </a:solidFill>
              </a:rPr>
              <a:t>hayvansal margarin </a:t>
            </a:r>
            <a:r>
              <a:rPr lang="tr-TR" sz="2800" dirty="0">
                <a:solidFill>
                  <a:schemeClr val="tx1"/>
                </a:solidFill>
              </a:rPr>
              <a:t>için istenilen fonksiyonlara olan uygunluğundan dolayı, </a:t>
            </a:r>
            <a:r>
              <a:rPr lang="tr-TR" sz="2800" dirty="0">
                <a:solidFill>
                  <a:srgbClr val="FF0000"/>
                </a:solidFill>
              </a:rPr>
              <a:t>mono ve </a:t>
            </a:r>
            <a:r>
              <a:rPr lang="tr-TR" sz="2800" dirty="0" err="1">
                <a:solidFill>
                  <a:srgbClr val="FF0000"/>
                </a:solidFill>
              </a:rPr>
              <a:t>digliseridler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de bu bileşiklerin en çok kullanılanları arasında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67590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Hububat ürünleri;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Ekmek ve diğer unlu mamullerdeki kaliteyi değerlendirmede tüketiciler tarafından dikkate alınan en önemli faktörlerden birisi, </a:t>
            </a:r>
            <a:r>
              <a:rPr lang="tr-TR" sz="2800" dirty="0">
                <a:solidFill>
                  <a:srgbClr val="DD462F"/>
                </a:solidFill>
              </a:rPr>
              <a:t>ekmek içi </a:t>
            </a:r>
            <a:r>
              <a:rPr lang="tr-TR" sz="2800" dirty="0">
                <a:solidFill>
                  <a:schemeClr val="tx1"/>
                </a:solidFill>
              </a:rPr>
              <a:t>ve kabuğunun </a:t>
            </a:r>
            <a:r>
              <a:rPr lang="tr-TR" sz="2800" dirty="0" err="1">
                <a:solidFill>
                  <a:schemeClr val="tx1"/>
                </a:solidFill>
              </a:rPr>
              <a:t>dokusal</a:t>
            </a:r>
            <a:r>
              <a:rPr lang="tr-TR" sz="2800" dirty="0">
                <a:solidFill>
                  <a:schemeClr val="tx1"/>
                </a:solidFill>
              </a:rPr>
              <a:t> bir özelliği  olan </a:t>
            </a:r>
            <a:r>
              <a:rPr lang="tr-TR" sz="2800" dirty="0">
                <a:solidFill>
                  <a:srgbClr val="FF0000"/>
                </a:solidFill>
              </a:rPr>
              <a:t>tazelik özelliğidir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Ekmek içi yumuşaklığını düzenlemek için emülgatörler genel olarak </a:t>
            </a:r>
            <a:r>
              <a:rPr lang="tr-TR" sz="2800" dirty="0">
                <a:solidFill>
                  <a:srgbClr val="0070C0"/>
                </a:solidFill>
              </a:rPr>
              <a:t>%0,3-0,6 </a:t>
            </a:r>
            <a:r>
              <a:rPr lang="tr-TR" sz="2800" dirty="0">
                <a:solidFill>
                  <a:schemeClr val="tx1"/>
                </a:solidFill>
              </a:rPr>
              <a:t>oranlarında kullanılmaktadır.</a:t>
            </a:r>
          </a:p>
          <a:p>
            <a:pPr marL="571500" indent="-5715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69131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dirty="0">
                <a:solidFill>
                  <a:srgbClr val="ECE1CA"/>
                </a:solidFill>
              </a:rPr>
              <a:t>Et</a:t>
            </a:r>
            <a:r>
              <a:rPr lang="tr-TR" b="1" dirty="0">
                <a:solidFill>
                  <a:srgbClr val="ECE1CA"/>
                </a:solidFill>
              </a:rPr>
              <a:t> ürünleri;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Et ürünleri; Emülgatörler, islenmiş et ürünlerinde görünüşün iyileştirilmesi ve kalitenin oluşturulmasında önemli bir rol oynamaktadırlar.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Et sanayiinde özellikle </a:t>
            </a:r>
            <a:r>
              <a:rPr lang="tr-TR" sz="2800" dirty="0" err="1">
                <a:solidFill>
                  <a:schemeClr val="tx1"/>
                </a:solidFill>
              </a:rPr>
              <a:t>sosis,salam</a:t>
            </a:r>
            <a:r>
              <a:rPr lang="tr-TR" sz="2800" dirty="0">
                <a:solidFill>
                  <a:schemeClr val="tx1"/>
                </a:solidFill>
              </a:rPr>
              <a:t> ve et sosları hazırlanmasında et yağlarını </a:t>
            </a:r>
            <a:r>
              <a:rPr lang="tr-TR" sz="2800" dirty="0" err="1">
                <a:solidFill>
                  <a:schemeClr val="tx1"/>
                </a:solidFill>
              </a:rPr>
              <a:t>emülsifiye</a:t>
            </a:r>
            <a:r>
              <a:rPr lang="tr-TR" sz="2800" dirty="0">
                <a:solidFill>
                  <a:schemeClr val="tx1"/>
                </a:solidFill>
              </a:rPr>
              <a:t> etmek ve et bağlayıcılara yardımcı olmak için geniş bir şekilde </a:t>
            </a:r>
            <a:r>
              <a:rPr lang="tr-TR" sz="2800" dirty="0" err="1">
                <a:solidFill>
                  <a:schemeClr val="tx1"/>
                </a:solidFill>
              </a:rPr>
              <a:t>emülgatörlerden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yaralanılmaktadır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80000"/>
              </a:lnSpc>
              <a:defRPr/>
            </a:pPr>
            <a:r>
              <a:rPr lang="tr-TR" sz="3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4199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Emülsiyonlarda Aranan Özellikler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Emülsiyonu oluşturan iki faz birbirinden </a:t>
            </a:r>
            <a:r>
              <a:rPr lang="tr-TR" sz="2800" dirty="0">
                <a:solidFill>
                  <a:srgbClr val="FF0000"/>
                </a:solidFill>
              </a:rPr>
              <a:t>ayrılmamalıdır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Emülsiyon içinde bulunan </a:t>
            </a:r>
            <a:r>
              <a:rPr lang="tr-TR" sz="2800" dirty="0">
                <a:solidFill>
                  <a:srgbClr val="FF0000"/>
                </a:solidFill>
              </a:rPr>
              <a:t>yağ acımamalıdır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İçerisinde </a:t>
            </a:r>
            <a:r>
              <a:rPr lang="tr-TR" sz="2800" dirty="0">
                <a:solidFill>
                  <a:srgbClr val="00B050"/>
                </a:solidFill>
              </a:rPr>
              <a:t>küf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mikroorganizma</a:t>
            </a:r>
            <a:r>
              <a:rPr lang="tr-TR" sz="2800" dirty="0">
                <a:solidFill>
                  <a:schemeClr val="tx1"/>
                </a:solidFill>
              </a:rPr>
              <a:t> ürememelidir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309" y="3572779"/>
            <a:ext cx="2254326" cy="300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402" y="3572779"/>
            <a:ext cx="2255981" cy="300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96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b="1" dirty="0"/>
              <a:t>Süt ürünleri;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Emülgatörler, dondurulmuş sütlü tatlılarda özellikle dondurmada; karışımın dondurulmasından önce, dağılmış ve süspansiyon haldeki yağları koruyarak yağ emülsiyonunun </a:t>
            </a:r>
            <a:r>
              <a:rPr lang="tr-TR" sz="2800" dirty="0" err="1">
                <a:solidFill>
                  <a:schemeClr val="tx1"/>
                </a:solidFill>
              </a:rPr>
              <a:t>stabilitesinin</a:t>
            </a:r>
            <a:r>
              <a:rPr lang="tr-TR" sz="2800" dirty="0">
                <a:solidFill>
                  <a:schemeClr val="tx1"/>
                </a:solidFill>
              </a:rPr>
              <a:t> sağlanmasına yardımcı olmaktadırlar.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Dondurmanın yapısal özelliklerini geliştirmede, mono ve </a:t>
            </a:r>
            <a:r>
              <a:rPr lang="tr-TR" sz="2800" dirty="0" err="1">
                <a:solidFill>
                  <a:schemeClr val="tx1"/>
                </a:solidFill>
              </a:rPr>
              <a:t>digliseridler</a:t>
            </a:r>
            <a:r>
              <a:rPr lang="tr-TR" sz="2800" dirty="0">
                <a:solidFill>
                  <a:schemeClr val="tx1"/>
                </a:solidFill>
              </a:rPr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2218720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Karameller;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7294025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Karamellere %0,5-1 arasında mono ve </a:t>
            </a:r>
            <a:r>
              <a:rPr lang="tr-TR" sz="2800" dirty="0" err="1">
                <a:solidFill>
                  <a:schemeClr val="tx1"/>
                </a:solidFill>
              </a:rPr>
              <a:t>digliseridlerin</a:t>
            </a:r>
            <a:r>
              <a:rPr lang="tr-TR" sz="2800" dirty="0">
                <a:solidFill>
                  <a:schemeClr val="tx1"/>
                </a:solidFill>
              </a:rPr>
              <a:t> katılması ile çiğneme kalitesinin iyileştirilebileceği, mükemmel bir kayganlık sağlayarak ekipmanlara olan yapışkanlığın azaltılabileceği belirtilmektedir.</a:t>
            </a:r>
          </a:p>
          <a:p>
            <a:pPr>
              <a:lnSpc>
                <a:spcPct val="90000"/>
              </a:lnSpc>
              <a:defRPr/>
            </a:pPr>
            <a:r>
              <a:rPr lang="tr-TR" sz="4400" b="1" dirty="0"/>
              <a:t>	</a:t>
            </a:r>
            <a:endParaRPr lang="tr-TR" sz="4400" dirty="0"/>
          </a:p>
        </p:txBody>
      </p:sp>
      <p:pic>
        <p:nvPicPr>
          <p:cNvPr id="4" name="Picture 8" descr="http://mutfakozlemi.blogspot.com/2007/10/krem-karamel.html">
            <a:extLst>
              <a:ext uri="{FF2B5EF4-FFF2-40B4-BE49-F238E27FC236}">
                <a16:creationId xmlns:a16="http://schemas.microsoft.com/office/drawing/2014/main" id="{78D43A03-6211-41CF-ACC2-A2AE41D97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26" y="3959201"/>
            <a:ext cx="39608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http://www.nes-kafe.com/index.php?s_id=590">
            <a:extLst>
              <a:ext uri="{FF2B5EF4-FFF2-40B4-BE49-F238E27FC236}">
                <a16:creationId xmlns:a16="http://schemas.microsoft.com/office/drawing/2014/main" id="{DA3284AB-EAB0-4128-88D9-E3CA42F7F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613" y="1511276"/>
            <a:ext cx="2951163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9046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Koruyucu kaplamalar;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yapılan laboratuvar testleri sonucunda; kaplamaların, düzgün bir şekilde uygulandıkları zaman, nem transferine ve oksijen, azot ve karbon dioksit gibi atmosfer gazlarının olumsuzluklarına karşı etkili oldukları bulunmuştur. </a:t>
            </a:r>
          </a:p>
        </p:txBody>
      </p:sp>
    </p:spTree>
    <p:extLst>
      <p:ext uri="{BB962C8B-B14F-4D97-AF65-F5344CB8AC3E}">
        <p14:creationId xmlns:p14="http://schemas.microsoft.com/office/powerpoint/2010/main" val="22423940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Koruyucu kaplamalar;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6928265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yapılan laboratuvar testleri sonucunda; kaplamaların, düzgün bir şekilde uygulandıkları zaman, nem transferine ve oksijen, azot ve karbon dioksit gibi atmosfer gazlarının olumsuzluklarına karşı etkili oldukları bulunmuştur. </a:t>
            </a:r>
          </a:p>
        </p:txBody>
      </p:sp>
      <p:pic>
        <p:nvPicPr>
          <p:cNvPr id="4" name="Picture 7" descr="332">
            <a:extLst>
              <a:ext uri="{FF2B5EF4-FFF2-40B4-BE49-F238E27FC236}">
                <a16:creationId xmlns:a16="http://schemas.microsoft.com/office/drawing/2014/main" id="{6E7DBB19-C264-41D1-B8AB-313EC5B50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466" y="1529203"/>
            <a:ext cx="417671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328">
            <a:extLst>
              <a:ext uri="{FF2B5EF4-FFF2-40B4-BE49-F238E27FC236}">
                <a16:creationId xmlns:a16="http://schemas.microsoft.com/office/drawing/2014/main" id="{0BECB28C-2AF2-4FFB-A854-5C05BF46E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466" y="4048565"/>
            <a:ext cx="403225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0002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Standardize edilmemiş</a:t>
            </a:r>
            <a:r>
              <a:rPr lang="tr-TR" dirty="0"/>
              <a:t> </a:t>
            </a:r>
            <a:r>
              <a:rPr lang="tr-TR" b="1" dirty="0"/>
              <a:t>salata sosları;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Yumurta sarısı içermeyen standardize edilmemiş tipteki salata soslarında </a:t>
            </a:r>
            <a:r>
              <a:rPr lang="tr-TR" sz="2800" dirty="0" err="1">
                <a:solidFill>
                  <a:schemeClr val="tx1"/>
                </a:solidFill>
              </a:rPr>
              <a:t>polisorbat</a:t>
            </a:r>
            <a:r>
              <a:rPr lang="tr-TR" sz="2800" dirty="0">
                <a:solidFill>
                  <a:schemeClr val="tx1"/>
                </a:solidFill>
              </a:rPr>
              <a:t> 60 gibi </a:t>
            </a:r>
            <a:r>
              <a:rPr lang="tr-TR" sz="2800" dirty="0" err="1">
                <a:solidFill>
                  <a:schemeClr val="tx1"/>
                </a:solidFill>
              </a:rPr>
              <a:t>hidrofilik</a:t>
            </a:r>
            <a:r>
              <a:rPr lang="tr-TR" sz="2800" dirty="0">
                <a:solidFill>
                  <a:schemeClr val="tx1"/>
                </a:solidFill>
              </a:rPr>
              <a:t> bir </a:t>
            </a:r>
            <a:r>
              <a:rPr lang="tr-TR" sz="2800" dirty="0" err="1">
                <a:solidFill>
                  <a:schemeClr val="tx1"/>
                </a:solidFill>
              </a:rPr>
              <a:t>emülgatörün</a:t>
            </a:r>
            <a:r>
              <a:rPr lang="tr-TR" sz="2800" dirty="0">
                <a:solidFill>
                  <a:schemeClr val="tx1"/>
                </a:solidFill>
              </a:rPr>
              <a:t> %0,3 düzeyinde kullanılması ile emülsiyon </a:t>
            </a:r>
            <a:r>
              <a:rPr lang="tr-TR" sz="2800" dirty="0" err="1">
                <a:solidFill>
                  <a:schemeClr val="tx1"/>
                </a:solidFill>
              </a:rPr>
              <a:t>stabilitesi</a:t>
            </a:r>
            <a:r>
              <a:rPr lang="tr-TR" sz="2800" dirty="0">
                <a:solidFill>
                  <a:schemeClr val="tx1"/>
                </a:solidFill>
              </a:rPr>
              <a:t> sağlanabilmektedir.</a:t>
            </a:r>
          </a:p>
        </p:txBody>
      </p:sp>
    </p:spTree>
    <p:extLst>
      <p:ext uri="{BB962C8B-B14F-4D97-AF65-F5344CB8AC3E}">
        <p14:creationId xmlns:p14="http://schemas.microsoft.com/office/powerpoint/2010/main" val="22256040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Diğerleri;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Emülsiyonlar; içecekler. şekerlemeler, kekler gibi bir çok gıdada önemli rol oynamaktadır.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Lesitinin</a:t>
            </a:r>
            <a:r>
              <a:rPr lang="tr-TR" sz="2800" dirty="0">
                <a:solidFill>
                  <a:schemeClr val="tx1"/>
                </a:solidFill>
              </a:rPr>
              <a:t> de bu rol </a:t>
            </a:r>
            <a:r>
              <a:rPr lang="tr-TR" sz="2800" dirty="0" err="1">
                <a:solidFill>
                  <a:schemeClr val="tx1"/>
                </a:solidFill>
              </a:rPr>
              <a:t>içersinde</a:t>
            </a:r>
            <a:r>
              <a:rPr lang="tr-TR" sz="2800" dirty="0">
                <a:solidFill>
                  <a:schemeClr val="tx1"/>
                </a:solidFill>
              </a:rPr>
              <a:t> önemli bir yeri bulunmaktadır.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Örneğin çikolatalarda; çikolatanın kalitesini ve özelliklerini iyileştirmek, </a:t>
            </a:r>
            <a:r>
              <a:rPr lang="tr-TR" sz="2800" dirty="0" err="1">
                <a:solidFill>
                  <a:schemeClr val="tx1"/>
                </a:solidFill>
              </a:rPr>
              <a:t>vizkoziteyi</a:t>
            </a:r>
            <a:r>
              <a:rPr lang="tr-TR" sz="2800" dirty="0">
                <a:solidFill>
                  <a:schemeClr val="tx1"/>
                </a:solidFill>
              </a:rPr>
              <a:t> stabilize etmek ve raf ömrünü uzatmak için </a:t>
            </a:r>
            <a:r>
              <a:rPr lang="tr-TR" sz="2800" dirty="0" err="1">
                <a:solidFill>
                  <a:schemeClr val="tx1"/>
                </a:solidFill>
              </a:rPr>
              <a:t>lesitin</a:t>
            </a:r>
            <a:r>
              <a:rPr lang="tr-TR" sz="2800" dirty="0">
                <a:solidFill>
                  <a:schemeClr val="tx1"/>
                </a:solidFill>
              </a:rPr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679200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Diğerleri;</a:t>
            </a:r>
            <a:endParaRPr lang="tr-TR" b="1" dirty="0">
              <a:solidFill>
                <a:srgbClr val="AEB78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 err="1">
                <a:solidFill>
                  <a:schemeClr val="tx1"/>
                </a:solidFill>
              </a:rPr>
              <a:t>Lesitin</a:t>
            </a:r>
            <a:r>
              <a:rPr lang="tr-TR" sz="2800" dirty="0">
                <a:solidFill>
                  <a:schemeClr val="tx1"/>
                </a:solidFill>
              </a:rPr>
              <a:t>, bisküvi ve krakerler gibi yağ ve şekerce zengin hamurlarda yapışkanlığı önlemede, sakızlarda sakız mayasının işlenmesi sırasında </a:t>
            </a:r>
            <a:r>
              <a:rPr lang="tr-TR" sz="2800" dirty="0" err="1">
                <a:solidFill>
                  <a:schemeClr val="tx1"/>
                </a:solidFill>
              </a:rPr>
              <a:t>plastikleştirici</a:t>
            </a:r>
            <a:r>
              <a:rPr lang="tr-TR" sz="2800" dirty="0">
                <a:solidFill>
                  <a:schemeClr val="tx1"/>
                </a:solidFill>
              </a:rPr>
              <a:t> bir etki oluşturmada ve yumuşaklığı sağlamada yardımcı olmaktadır</a:t>
            </a:r>
          </a:p>
        </p:txBody>
      </p:sp>
    </p:spTree>
    <p:extLst>
      <p:ext uri="{BB962C8B-B14F-4D97-AF65-F5344CB8AC3E}">
        <p14:creationId xmlns:p14="http://schemas.microsoft.com/office/powerpoint/2010/main" val="149690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Birbirine karışmayan iki sıvı, çalkalandığı zaman her iki fazda da damlalar oluşur.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Çalkalama tamamlandıktan </a:t>
            </a:r>
            <a:r>
              <a:rPr lang="tr-TR" sz="2800" dirty="0">
                <a:solidFill>
                  <a:srgbClr val="7030A0"/>
                </a:solidFill>
              </a:rPr>
              <a:t>bir süre sonra </a:t>
            </a:r>
            <a:r>
              <a:rPr lang="tr-TR" sz="2800" dirty="0">
                <a:solidFill>
                  <a:schemeClr val="tx1"/>
                </a:solidFill>
              </a:rPr>
              <a:t>damlalar bir araya gelerek </a:t>
            </a:r>
            <a:r>
              <a:rPr lang="tr-TR" sz="2800" dirty="0">
                <a:solidFill>
                  <a:srgbClr val="00B050"/>
                </a:solidFill>
              </a:rPr>
              <a:t>tekrar ayrı iki faz </a:t>
            </a:r>
            <a:r>
              <a:rPr lang="tr-TR" sz="2800" dirty="0">
                <a:solidFill>
                  <a:schemeClr val="tx1"/>
                </a:solidFill>
              </a:rPr>
              <a:t>oluştururlar.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Sıvıların birbiri içinde </a:t>
            </a:r>
            <a:r>
              <a:rPr lang="tr-TR" sz="2800" dirty="0">
                <a:solidFill>
                  <a:srgbClr val="D45E87"/>
                </a:solidFill>
              </a:rPr>
              <a:t>homojen bir şekilde dağılması </a:t>
            </a:r>
            <a:r>
              <a:rPr lang="tr-TR" sz="2800" dirty="0">
                <a:solidFill>
                  <a:schemeClr val="tx1"/>
                </a:solidFill>
              </a:rPr>
              <a:t>ve damlaların iç fazda uzun süre kalması için sisteme </a:t>
            </a:r>
            <a:r>
              <a:rPr lang="tr-TR" sz="2800" i="1" dirty="0" err="1">
                <a:solidFill>
                  <a:srgbClr val="FF0000"/>
                </a:solidFill>
              </a:rPr>
              <a:t>emülgatör</a:t>
            </a:r>
            <a:r>
              <a:rPr lang="tr-TR" sz="2800" i="1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(</a:t>
            </a:r>
            <a:r>
              <a:rPr lang="tr-TR" sz="2800" dirty="0">
                <a:solidFill>
                  <a:srgbClr val="0070C0"/>
                </a:solidFill>
              </a:rPr>
              <a:t>yüzey etken madde</a:t>
            </a:r>
            <a:r>
              <a:rPr lang="tr-TR" sz="2800" dirty="0">
                <a:solidFill>
                  <a:schemeClr val="tx1"/>
                </a:solidFill>
              </a:rPr>
              <a:t>) eklenir.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541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958" y="3871462"/>
            <a:ext cx="3843842" cy="27662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923" y="1265450"/>
            <a:ext cx="6637477" cy="27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8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>
            <a:normAutofit/>
          </a:bodyPr>
          <a:lstStyle/>
          <a:p>
            <a:pPr algn="ctr" rtl="0"/>
            <a:r>
              <a:rPr lang="tr-TR" altLang="en-US" i="1" dirty="0">
                <a:solidFill>
                  <a:srgbClr val="FFFF00"/>
                </a:solidFill>
              </a:rPr>
              <a:t>EMÜLGATÖRLER</a:t>
            </a:r>
            <a:endParaRPr lang="ar-SY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Akışkanların </a:t>
            </a:r>
            <a:r>
              <a:rPr lang="tr-TR" sz="2800" dirty="0">
                <a:solidFill>
                  <a:srgbClr val="FF0000"/>
                </a:solidFill>
              </a:rPr>
              <a:t>yüzey gerilimini düşüren </a:t>
            </a:r>
            <a:r>
              <a:rPr lang="tr-TR" sz="2800" dirty="0">
                <a:solidFill>
                  <a:schemeClr val="tx1"/>
                </a:solidFill>
              </a:rPr>
              <a:t>ajanlar olarak bilinen kimyasallara genellikle "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sürfektan</a:t>
            </a:r>
            <a:r>
              <a:rPr lang="tr-TR" sz="2800" dirty="0">
                <a:solidFill>
                  <a:schemeClr val="tx1"/>
                </a:solidFill>
              </a:rPr>
              <a:t>", "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yüzey aktif madde</a:t>
            </a:r>
            <a:r>
              <a:rPr lang="tr-TR" sz="2800" dirty="0">
                <a:solidFill>
                  <a:schemeClr val="tx1"/>
                </a:solidFill>
              </a:rPr>
              <a:t>" veya "</a:t>
            </a:r>
            <a:r>
              <a:rPr lang="tr-TR" sz="28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emülgatör</a:t>
            </a:r>
            <a:r>
              <a:rPr 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ajan</a:t>
            </a:r>
            <a:r>
              <a:rPr lang="tr-TR" sz="2800" dirty="0">
                <a:solidFill>
                  <a:schemeClr val="tx1"/>
                </a:solidFill>
              </a:rPr>
              <a:t>" gibi isimler verilir.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 Yüzey gerilimi düşürülerek yapıya </a:t>
            </a:r>
            <a:r>
              <a:rPr lang="tr-TR" sz="2800" dirty="0">
                <a:solidFill>
                  <a:srgbClr val="FF0000"/>
                </a:solidFill>
              </a:rPr>
              <a:t>enerji verildiğinde </a:t>
            </a:r>
            <a:r>
              <a:rPr lang="tr-TR" sz="2800" dirty="0">
                <a:solidFill>
                  <a:schemeClr val="tx1"/>
                </a:solidFill>
              </a:rPr>
              <a:t>(</a:t>
            </a:r>
            <a:r>
              <a:rPr lang="tr-TR" sz="2800" dirty="0" err="1">
                <a:solidFill>
                  <a:schemeClr val="tx1"/>
                </a:solidFill>
              </a:rPr>
              <a:t>emülgatör</a:t>
            </a:r>
            <a:r>
              <a:rPr lang="tr-TR" sz="2800" dirty="0">
                <a:solidFill>
                  <a:schemeClr val="tx1"/>
                </a:solidFill>
              </a:rPr>
              <a:t> kullanarak veya </a:t>
            </a:r>
            <a:r>
              <a:rPr lang="tr-TR" sz="2800" dirty="0" err="1">
                <a:solidFill>
                  <a:schemeClr val="tx1"/>
                </a:solidFill>
              </a:rPr>
              <a:t>homojenizatörle</a:t>
            </a:r>
            <a:r>
              <a:rPr lang="tr-TR" sz="2800" dirty="0">
                <a:solidFill>
                  <a:schemeClr val="tx1"/>
                </a:solidFill>
              </a:rPr>
              <a:t>), </a:t>
            </a:r>
            <a:r>
              <a:rPr lang="tr-TR" sz="2800" dirty="0">
                <a:solidFill>
                  <a:srgbClr val="7030A0"/>
                </a:solidFill>
              </a:rPr>
              <a:t>daha küçük partiküller</a:t>
            </a:r>
            <a:r>
              <a:rPr lang="tr-TR" sz="2800" dirty="0">
                <a:solidFill>
                  <a:schemeClr val="tx1"/>
                </a:solidFill>
              </a:rPr>
              <a:t> ve yeni yüzeylerin oluşumu gerçekleşir.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Böylece sıvılar arasındaki </a:t>
            </a:r>
            <a:r>
              <a:rPr lang="tr-TR" sz="2800" dirty="0">
                <a:solidFill>
                  <a:srgbClr val="FF0000"/>
                </a:solidFill>
              </a:rPr>
              <a:t>yüzey gerilimi </a:t>
            </a:r>
            <a:r>
              <a:rPr lang="tr-TR" sz="2800" dirty="0">
                <a:solidFill>
                  <a:schemeClr val="tx1"/>
                </a:solidFill>
              </a:rPr>
              <a:t>de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azalmış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1"/>
                </a:solidFill>
              </a:rPr>
              <a:t>olur. </a:t>
            </a:r>
          </a:p>
        </p:txBody>
      </p:sp>
    </p:spTree>
    <p:extLst>
      <p:ext uri="{BB962C8B-B14F-4D97-AF65-F5344CB8AC3E}">
        <p14:creationId xmlns:p14="http://schemas.microsoft.com/office/powerpoint/2010/main" val="2551189834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3516</TotalTime>
  <Words>2490</Words>
  <Application>Microsoft Office PowerPoint</Application>
  <PresentationFormat>Geniş ekran</PresentationFormat>
  <Paragraphs>243</Paragraphs>
  <Slides>66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2" baseType="lpstr">
      <vt:lpstr>Arial</vt:lpstr>
      <vt:lpstr>Calibri</vt:lpstr>
      <vt:lpstr>Segoe UI</vt:lpstr>
      <vt:lpstr>Segoe UI Light</vt:lpstr>
      <vt:lpstr>Times New Roman</vt:lpstr>
      <vt:lpstr>WelcomeDoc</vt:lpstr>
      <vt:lpstr>Temel İşlemler I  2018-2019 Emülsifikasyon</vt:lpstr>
      <vt:lpstr>EMÜLSİYON </vt:lpstr>
      <vt:lpstr>EMÜLSİYON TİPLERİ </vt:lpstr>
      <vt:lpstr>EMÜLSİYON TİPLERİ </vt:lpstr>
      <vt:lpstr>EMÜLSİYON TİPLERİ </vt:lpstr>
      <vt:lpstr>Emülsiyonlarda Aranan Özellikler </vt:lpstr>
      <vt:lpstr>EMÜLGATÖRLER</vt:lpstr>
      <vt:lpstr>EMÜLGATÖRLER</vt:lpstr>
      <vt:lpstr>EMÜLGATÖRLER</vt:lpstr>
      <vt:lpstr>EMÜLGATÖRLER</vt:lpstr>
      <vt:lpstr>EMÜLGATÖRLER</vt:lpstr>
      <vt:lpstr>Emülsiyon Oluşumu </vt:lpstr>
      <vt:lpstr>PowerPoint Sunusu</vt:lpstr>
      <vt:lpstr>EMÜLGATÖRLERİN TİPLERİ</vt:lpstr>
      <vt:lpstr>EMÜLGATÖRLERİN TİPLERİ</vt:lpstr>
      <vt:lpstr>EMÜLGATÖRLERİN TİPLERİ</vt:lpstr>
      <vt:lpstr>EMÜLGATÖRLERİN TİPLERİ</vt:lpstr>
      <vt:lpstr>EMÜLGATÖRLERİN TİPLERİ</vt:lpstr>
      <vt:lpstr>EMÜLGATÖRLERİN TİPLERİ</vt:lpstr>
      <vt:lpstr>EMÜLGATÖRLERİN TİPLERİ</vt:lpstr>
      <vt:lpstr>EMÜLGATÖRLERİN TİPLERİ</vt:lpstr>
      <vt:lpstr>Emülsiyon Bileşenleri </vt:lpstr>
      <vt:lpstr>Emülsiyon Bileşenleri </vt:lpstr>
      <vt:lpstr>Emülsiyon Bileşenleri </vt:lpstr>
      <vt:lpstr>Emülsiyonların Kullanım Alanları </vt:lpstr>
      <vt:lpstr>Emülsiyonların Kullanım Alanları </vt:lpstr>
      <vt:lpstr>Emülsiyonların Hazırlanış Yöntemleri </vt:lpstr>
      <vt:lpstr>Emülsiyonların Hazırlanış Yöntemleri </vt:lpstr>
      <vt:lpstr>Kuru Zamk Yöntemi </vt:lpstr>
      <vt:lpstr>Kuru Zamk Yöntemi </vt:lpstr>
      <vt:lpstr>Yaş Zamk Yöntemi </vt:lpstr>
      <vt:lpstr>Şişe Yöntemi </vt:lpstr>
      <vt:lpstr>Emülsiyonların Hazırlanış Yöntemleri </vt:lpstr>
      <vt:lpstr>Emülsiyon karıştırıcı</vt:lpstr>
      <vt:lpstr>Emülsiyon Kontrolü </vt:lpstr>
      <vt:lpstr>Emülsiyon Kontrolü </vt:lpstr>
      <vt:lpstr>Emülsiyon Kontrolü </vt:lpstr>
      <vt:lpstr>Emülsiyon Kontrolü </vt:lpstr>
      <vt:lpstr>Emülsiyon Kontrolü </vt:lpstr>
      <vt:lpstr>EMÜLSİYON OLUŞUMU </vt:lpstr>
      <vt:lpstr>Emülgatörlerin Sınıflandırılması</vt:lpstr>
      <vt:lpstr>Emülgatörlerin Sınıflandırılması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Doğal emülgatörler</vt:lpstr>
      <vt:lpstr>Hububat ürünleri;</vt:lpstr>
      <vt:lpstr>Hububat ürünleri;</vt:lpstr>
      <vt:lpstr>Et ürünleri;</vt:lpstr>
      <vt:lpstr>Süt ürünleri;</vt:lpstr>
      <vt:lpstr>Karameller;</vt:lpstr>
      <vt:lpstr>Koruyucu kaplamalar;</vt:lpstr>
      <vt:lpstr>Koruyucu kaplamalar;</vt:lpstr>
      <vt:lpstr>Standardize edilmemiş salata sosları;</vt:lpstr>
      <vt:lpstr>Diğerleri;</vt:lpstr>
      <vt:lpstr>Diğerleri;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376</cp:revision>
  <dcterms:created xsi:type="dcterms:W3CDTF">2015-08-29T01:16:41Z</dcterms:created>
  <dcterms:modified xsi:type="dcterms:W3CDTF">2021-05-12T12:35:08Z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