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98" r:id="rId3"/>
    <p:sldId id="336" r:id="rId4"/>
    <p:sldId id="299" r:id="rId5"/>
    <p:sldId id="300" r:id="rId6"/>
    <p:sldId id="301" r:id="rId7"/>
    <p:sldId id="337"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32" r:id="rId27"/>
    <p:sldId id="320" r:id="rId28"/>
    <p:sldId id="321" r:id="rId29"/>
    <p:sldId id="322" r:id="rId30"/>
    <p:sldId id="323" r:id="rId31"/>
    <p:sldId id="325" r:id="rId32"/>
    <p:sldId id="326" r:id="rId33"/>
    <p:sldId id="327" r:id="rId34"/>
    <p:sldId id="328" r:id="rId35"/>
    <p:sldId id="333" r:id="rId36"/>
    <p:sldId id="329" r:id="rId37"/>
    <p:sldId id="330" r:id="rId38"/>
    <p:sldId id="33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5/19/2015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5/19/2015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SY" sz="8800" dirty="0" smtClean="0">
                <a:solidFill>
                  <a:srgbClr val="FF0000"/>
                </a:solidFill>
              </a:rPr>
              <a:t>التعبئة والتغليف</a:t>
            </a:r>
            <a:r>
              <a:rPr lang="en-US" sz="6000" dirty="0" smtClean="0"/>
              <a:t/>
            </a:r>
            <a:br>
              <a:rPr lang="en-US" sz="6000" dirty="0" smtClean="0"/>
            </a:br>
            <a:r>
              <a:rPr lang="ar-SA" sz="6000" b="1" dirty="0">
                <a:effectLst/>
              </a:rPr>
              <a:t>أهم المواد الغذائية وما يناسبها من مواد التعبئة </a:t>
            </a:r>
            <a:r>
              <a:rPr lang="ar-SA" sz="6000" b="1" dirty="0" smtClean="0">
                <a:effectLst/>
              </a:rPr>
              <a:t>والتغليف</a:t>
            </a:r>
            <a:endParaRPr lang="en-US" sz="6000" dirty="0"/>
          </a:p>
        </p:txBody>
      </p:sp>
      <p:sp>
        <p:nvSpPr>
          <p:cNvPr id="3" name="Subtitle 2"/>
          <p:cNvSpPr>
            <a:spLocks noGrp="1"/>
          </p:cNvSpPr>
          <p:nvPr>
            <p:ph type="subTitle" idx="1"/>
          </p:nvPr>
        </p:nvSpPr>
        <p:spPr/>
        <p:txBody>
          <a:bodyPr/>
          <a:lstStyle/>
          <a:p>
            <a:pPr rtl="1"/>
            <a:r>
              <a:rPr lang="ar-SY" dirty="0" smtClean="0"/>
              <a:t>د. فرحان ألفين</a:t>
            </a:r>
          </a:p>
          <a:p>
            <a:pPr rtl="1"/>
            <a:r>
              <a:rPr lang="ar-SY" dirty="0" smtClean="0"/>
              <a:t>قسم الهندسة الغذائية</a:t>
            </a:r>
            <a:endParaRPr lang="en-US" dirty="0"/>
          </a:p>
        </p:txBody>
      </p:sp>
    </p:spTree>
    <p:extLst>
      <p:ext uri="{BB962C8B-B14F-4D97-AF65-F5344CB8AC3E}">
        <p14:creationId xmlns:p14="http://schemas.microsoft.com/office/powerpoint/2010/main" val="426812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dirty="0" smtClean="0">
                <a:solidFill>
                  <a:srgbClr val="00B050"/>
                </a:solidFill>
                <a:effectLst/>
              </a:rPr>
              <a:t>مواصفات </a:t>
            </a:r>
            <a:r>
              <a:rPr lang="ar-SA" dirty="0" smtClean="0">
                <a:solidFill>
                  <a:srgbClr val="00B050"/>
                </a:solidFill>
                <a:effectLst/>
              </a:rPr>
              <a:t>مواد </a:t>
            </a:r>
            <a:r>
              <a:rPr lang="ar-SA" dirty="0">
                <a:solidFill>
                  <a:srgbClr val="00B050"/>
                </a:solidFill>
                <a:effectLst/>
              </a:rPr>
              <a:t>تعبئة منتجات الحليب الحامضية </a:t>
            </a:r>
            <a:endParaRPr lang="en-US" dirty="0">
              <a:solidFill>
                <a:srgbClr val="00B050"/>
              </a:solidFill>
            </a:endParaRPr>
          </a:p>
        </p:txBody>
      </p:sp>
      <p:sp>
        <p:nvSpPr>
          <p:cNvPr id="3" name="Content Placeholder 2"/>
          <p:cNvSpPr>
            <a:spLocks noGrp="1"/>
          </p:cNvSpPr>
          <p:nvPr>
            <p:ph idx="1"/>
          </p:nvPr>
        </p:nvSpPr>
        <p:spPr/>
        <p:txBody>
          <a:bodyPr>
            <a:normAutofit/>
          </a:bodyPr>
          <a:lstStyle/>
          <a:p>
            <a:pPr algn="r" rtl="1"/>
            <a:r>
              <a:rPr lang="en-US" sz="3200" dirty="0"/>
              <a:t>.(1)</a:t>
            </a:r>
            <a:r>
              <a:rPr lang="ar-SA" sz="3200" dirty="0"/>
              <a:t> غير نفوذة للماء ومقاومة للرطوبة.</a:t>
            </a:r>
            <a:endParaRPr lang="en-US" sz="3200" dirty="0"/>
          </a:p>
          <a:p>
            <a:pPr algn="r" rtl="1"/>
            <a:r>
              <a:rPr lang="en-US" sz="3200" dirty="0"/>
              <a:t>.(2)</a:t>
            </a:r>
            <a:r>
              <a:rPr lang="ar-SA" sz="3200" dirty="0"/>
              <a:t> غير نفوذة للرائحة.</a:t>
            </a:r>
            <a:endParaRPr lang="en-US" sz="3200" dirty="0"/>
          </a:p>
          <a:p>
            <a:pPr algn="r" rtl="1"/>
            <a:r>
              <a:rPr lang="en-US" sz="3200" dirty="0"/>
              <a:t>.(3)</a:t>
            </a:r>
            <a:r>
              <a:rPr lang="ar-SA" sz="3200" dirty="0"/>
              <a:t> أن تكون ثابتة ومقاومة للّبن بشكل خاص.</a:t>
            </a:r>
            <a:endParaRPr lang="en-US" sz="3200" dirty="0"/>
          </a:p>
          <a:p>
            <a:pPr algn="r" rtl="1"/>
            <a:r>
              <a:rPr lang="en-US" sz="3200" dirty="0"/>
              <a:t>.(4)</a:t>
            </a:r>
            <a:r>
              <a:rPr lang="ar-SA" sz="3200" dirty="0"/>
              <a:t> غير نفوذة للأشعة، والعمل على تقليل الأشعة النافذة من سطح العبوة عن </a:t>
            </a:r>
            <a:r>
              <a:rPr lang="ar-SA" sz="3200" dirty="0" smtClean="0"/>
              <a:t> </a:t>
            </a:r>
            <a:r>
              <a:rPr lang="ar-SA" sz="3200" dirty="0"/>
              <a:t>طريقة تلوينه.</a:t>
            </a:r>
            <a:endParaRPr lang="en-US" sz="3200" dirty="0"/>
          </a:p>
          <a:p>
            <a:pPr algn="r" rtl="1"/>
            <a:r>
              <a:rPr lang="en-US" sz="3200" dirty="0"/>
              <a:t>.(5)</a:t>
            </a:r>
            <a:r>
              <a:rPr lang="ar-SA" sz="3200" dirty="0"/>
              <a:t> يجب أن يكون الفراغ المتروك بدون تعبئة في العلبة قليل الحجم.</a:t>
            </a:r>
            <a:endParaRPr lang="en-US" sz="3200" dirty="0"/>
          </a:p>
          <a:p>
            <a:pPr algn="r" rtl="1"/>
            <a:r>
              <a:rPr lang="en-US" sz="3200" dirty="0"/>
              <a:t>.(6)</a:t>
            </a:r>
            <a:r>
              <a:rPr lang="ar-SA" sz="3200" dirty="0"/>
              <a:t> سهلة الفتح.</a:t>
            </a:r>
            <a:endParaRPr lang="en-US" sz="3200" dirty="0"/>
          </a:p>
        </p:txBody>
      </p:sp>
    </p:spTree>
    <p:extLst>
      <p:ext uri="{BB962C8B-B14F-4D97-AF65-F5344CB8AC3E}">
        <p14:creationId xmlns:p14="http://schemas.microsoft.com/office/powerpoint/2010/main" val="167142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lstStyle/>
          <a:p>
            <a:pPr rtl="1"/>
            <a:r>
              <a:rPr lang="ar-SY" dirty="0">
                <a:solidFill>
                  <a:srgbClr val="00B050"/>
                </a:solidFill>
                <a:effectLst/>
              </a:rPr>
              <a:t>مواصفات </a:t>
            </a:r>
            <a:r>
              <a:rPr lang="ar-SA" dirty="0">
                <a:solidFill>
                  <a:srgbClr val="00B050"/>
                </a:solidFill>
                <a:effectLst/>
              </a:rPr>
              <a:t>مواد تعبئة منتجات الحليب الحامضية </a:t>
            </a:r>
            <a:endParaRPr lang="en-US" dirty="0">
              <a:solidFill>
                <a:srgbClr val="FF0000"/>
              </a:solidFill>
            </a:endParaRPr>
          </a:p>
        </p:txBody>
      </p:sp>
      <p:sp>
        <p:nvSpPr>
          <p:cNvPr id="3" name="Content Placeholder 2"/>
          <p:cNvSpPr>
            <a:spLocks noGrp="1"/>
          </p:cNvSpPr>
          <p:nvPr>
            <p:ph idx="1"/>
          </p:nvPr>
        </p:nvSpPr>
        <p:spPr>
          <a:xfrm>
            <a:off x="457200" y="1752600"/>
            <a:ext cx="8229600" cy="4373563"/>
          </a:xfrm>
        </p:spPr>
        <p:txBody>
          <a:bodyPr>
            <a:normAutofit fontScale="92500" lnSpcReduction="10000"/>
          </a:bodyPr>
          <a:lstStyle/>
          <a:p>
            <a:pPr algn="r" rtl="1"/>
            <a:r>
              <a:rPr lang="en-US" sz="3600" dirty="0"/>
              <a:t>.(7)</a:t>
            </a:r>
            <a:r>
              <a:rPr lang="ar-SA" sz="3600" dirty="0"/>
              <a:t> يجب عدم احتواء جسم العلب أو أغطيتها على الميكروبات الملوثة. </a:t>
            </a:r>
            <a:endParaRPr lang="en-US" sz="3600" dirty="0"/>
          </a:p>
          <a:p>
            <a:pPr algn="r" rtl="1"/>
            <a:r>
              <a:rPr lang="en-US" sz="3600" dirty="0"/>
              <a:t>.(8)</a:t>
            </a:r>
            <a:r>
              <a:rPr lang="ar-SA" sz="3600" dirty="0"/>
              <a:t> يجب أن تتصف العلب التي تعاد للتعبئة بملاءمتها لسهولة التنظيف والتعبئة.</a:t>
            </a:r>
            <a:endParaRPr lang="en-US" sz="3600" dirty="0"/>
          </a:p>
          <a:p>
            <a:pPr algn="r" rtl="1"/>
            <a:r>
              <a:rPr lang="en-US" sz="3600" dirty="0"/>
              <a:t>.(9)</a:t>
            </a:r>
            <a:r>
              <a:rPr lang="ar-SA" sz="3600" dirty="0"/>
              <a:t> يجب أن تتحمل أغطية العبوات ضغط الغاز وخاصة الحاوية منها على غاز </a:t>
            </a:r>
            <a:r>
              <a:rPr lang="en-US" sz="3600" dirty="0"/>
              <a:t>CO</a:t>
            </a:r>
            <a:r>
              <a:rPr lang="en-US" sz="3600" baseline="-25000" dirty="0"/>
              <a:t>2      </a:t>
            </a:r>
            <a:r>
              <a:rPr lang="ar-SA" sz="3600" dirty="0"/>
              <a:t>.</a:t>
            </a:r>
            <a:endParaRPr lang="en-US" sz="3600" dirty="0"/>
          </a:p>
          <a:p>
            <a:pPr algn="r" rtl="1"/>
            <a:r>
              <a:rPr lang="en-US" sz="3600" dirty="0"/>
              <a:t>(10)</a:t>
            </a:r>
            <a:r>
              <a:rPr lang="ar-SA" sz="3600" dirty="0"/>
              <a:t>. يجب أن تكون العبوات محكمة القفل بشكل جيد لمنع تسرب النكهة </a:t>
            </a:r>
            <a:r>
              <a:rPr lang="ar-SA" sz="3600" dirty="0" smtClean="0"/>
              <a:t>والمواد </a:t>
            </a:r>
            <a:r>
              <a:rPr lang="ar-SA" sz="3600" dirty="0"/>
              <a:t>العطرية التي يمكن أن تتواجد فيها.</a:t>
            </a:r>
            <a:endParaRPr lang="en-US" sz="3600" dirty="0"/>
          </a:p>
          <a:p>
            <a:pPr algn="r" rtl="1"/>
            <a:endParaRPr lang="ar-SY" sz="3600" dirty="0" smtClean="0"/>
          </a:p>
          <a:p>
            <a:pPr algn="r" rtl="1"/>
            <a:endParaRPr lang="en-US" sz="3600" dirty="0"/>
          </a:p>
        </p:txBody>
      </p:sp>
    </p:spTree>
    <p:extLst>
      <p:ext uri="{BB962C8B-B14F-4D97-AF65-F5344CB8AC3E}">
        <p14:creationId xmlns:p14="http://schemas.microsoft.com/office/powerpoint/2010/main" val="4259611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dirty="0">
                <a:solidFill>
                  <a:srgbClr val="00B050"/>
                </a:solidFill>
                <a:effectLst/>
              </a:rPr>
              <a:t>مواصفات </a:t>
            </a:r>
            <a:r>
              <a:rPr lang="ar-SA" dirty="0">
                <a:solidFill>
                  <a:srgbClr val="00B050"/>
                </a:solidFill>
                <a:effectLst/>
              </a:rPr>
              <a:t>مواد تعبئة منتجات الحليب الحامضية </a:t>
            </a:r>
            <a:endParaRPr lang="en-US" dirty="0"/>
          </a:p>
        </p:txBody>
      </p:sp>
      <p:sp>
        <p:nvSpPr>
          <p:cNvPr id="3" name="Content Placeholder 2"/>
          <p:cNvSpPr>
            <a:spLocks noGrp="1"/>
          </p:cNvSpPr>
          <p:nvPr>
            <p:ph idx="1"/>
          </p:nvPr>
        </p:nvSpPr>
        <p:spPr/>
        <p:txBody>
          <a:bodyPr>
            <a:normAutofit/>
          </a:bodyPr>
          <a:lstStyle/>
          <a:p>
            <a:pPr algn="r" rtl="1"/>
            <a:r>
              <a:rPr lang="en-US" sz="3200" dirty="0"/>
              <a:t>(11)</a:t>
            </a:r>
            <a:r>
              <a:rPr lang="ar-SA" sz="3200" dirty="0"/>
              <a:t>. يجب أن تتحمل العبوات والأغطية الحموضة الطبيعية للفواكه </a:t>
            </a:r>
            <a:r>
              <a:rPr lang="ar-SA" sz="3200" dirty="0" smtClean="0"/>
              <a:t>بطلائها  </a:t>
            </a:r>
            <a:r>
              <a:rPr lang="ar-SA" sz="3200" dirty="0"/>
              <a:t>بالطلاء المناسب.</a:t>
            </a:r>
            <a:endParaRPr lang="en-US" sz="3200" dirty="0"/>
          </a:p>
          <a:p>
            <a:pPr algn="r" rtl="1"/>
            <a:r>
              <a:rPr lang="en-US" sz="3200" dirty="0"/>
              <a:t>(12)</a:t>
            </a:r>
            <a:r>
              <a:rPr lang="ar-SA" sz="3200" dirty="0"/>
              <a:t>. يجب أن تكون الطباعة والكتابة ثابتة ومقاومة لتأثير الحموضة الحرة </a:t>
            </a:r>
            <a:r>
              <a:rPr lang="ar-SA" sz="3200" dirty="0" smtClean="0"/>
              <a:t>التي  </a:t>
            </a:r>
            <a:r>
              <a:rPr lang="ar-SA" sz="3200" dirty="0"/>
              <a:t>يمكن أن تمسها</a:t>
            </a:r>
            <a:r>
              <a:rPr lang="ar-SA" sz="3200" dirty="0" smtClean="0"/>
              <a:t>.</a:t>
            </a:r>
            <a:endParaRPr lang="ar-SY" sz="3200" dirty="0" smtClean="0"/>
          </a:p>
          <a:p>
            <a:pPr algn="r" rtl="1"/>
            <a:endParaRPr lang="ar-SY" sz="3200" dirty="0"/>
          </a:p>
          <a:p>
            <a:pPr algn="r" rtl="1"/>
            <a:r>
              <a:rPr lang="ar-SA" sz="3200" dirty="0"/>
              <a:t>يستخدم في هذا المجال العبوات الزجاجية، أو البلاستيكية المغطاة بالكرتون، وتستخدم أغطية من الـ</a:t>
            </a:r>
            <a:r>
              <a:rPr lang="en-US" sz="3200" dirty="0"/>
              <a:t>PP, PS, PVC, PE,  </a:t>
            </a:r>
            <a:r>
              <a:rPr lang="ar-SA" sz="3200" dirty="0"/>
              <a:t>على شرط عدم احتوائها على مواد مطرية.</a:t>
            </a:r>
            <a:endParaRPr lang="en-US" sz="3200" dirty="0"/>
          </a:p>
          <a:p>
            <a:pPr algn="r" rtl="1"/>
            <a:endParaRPr lang="en-US" sz="3200" dirty="0"/>
          </a:p>
        </p:txBody>
      </p:sp>
    </p:spTree>
    <p:extLst>
      <p:ext uri="{BB962C8B-B14F-4D97-AF65-F5344CB8AC3E}">
        <p14:creationId xmlns:p14="http://schemas.microsoft.com/office/powerpoint/2010/main" val="1938513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تعبئة اللبن </a:t>
            </a:r>
            <a:r>
              <a:rPr lang="ar-SA" b="1" dirty="0" smtClean="0">
                <a:effectLst/>
              </a:rPr>
              <a:t>الرائب</a:t>
            </a:r>
            <a:r>
              <a:rPr lang="ar-SY" b="1" dirty="0" smtClean="0">
                <a:effectLst/>
              </a:rPr>
              <a:t> </a:t>
            </a:r>
            <a:r>
              <a:rPr lang="en-US" b="1" dirty="0">
                <a:effectLst/>
              </a:rPr>
              <a:t>yogurt</a:t>
            </a:r>
            <a:endParaRPr lang="en-US" dirty="0"/>
          </a:p>
        </p:txBody>
      </p:sp>
      <p:sp>
        <p:nvSpPr>
          <p:cNvPr id="3" name="Content Placeholder 2"/>
          <p:cNvSpPr>
            <a:spLocks noGrp="1"/>
          </p:cNvSpPr>
          <p:nvPr>
            <p:ph idx="1"/>
          </p:nvPr>
        </p:nvSpPr>
        <p:spPr/>
        <p:txBody>
          <a:bodyPr>
            <a:normAutofit/>
          </a:bodyPr>
          <a:lstStyle/>
          <a:p>
            <a:pPr algn="r" rtl="1"/>
            <a:r>
              <a:rPr lang="ar-SA" sz="4000" dirty="0"/>
              <a:t>هو الحليب المتغير الناتج عن التخمر اللبني الحامضي بفعل البكتريا اللبنية للحليب </a:t>
            </a:r>
            <a:r>
              <a:rPr lang="ar-SA" sz="4000" dirty="0" smtClean="0"/>
              <a:t>المبستر.</a:t>
            </a:r>
            <a:endParaRPr lang="ar-SY" sz="4000" dirty="0" smtClean="0"/>
          </a:p>
          <a:p>
            <a:pPr algn="r" rtl="1"/>
            <a:r>
              <a:rPr lang="ar-SA" sz="4000" dirty="0"/>
              <a:t>يعبأ اللبن الرائب بعبوات مصنعة من البولي ستايرن </a:t>
            </a:r>
            <a:r>
              <a:rPr lang="en-US" sz="4000" dirty="0"/>
              <a:t>PS</a:t>
            </a:r>
            <a:r>
              <a:rPr lang="ar-SA" sz="4000" dirty="0"/>
              <a:t> الذي يتصف بأنه </a:t>
            </a:r>
            <a:r>
              <a:rPr lang="ar-SA" sz="4000" dirty="0">
                <a:solidFill>
                  <a:srgbClr val="FF0000"/>
                </a:solidFill>
              </a:rPr>
              <a:t>عديم الطعم والرائحة</a:t>
            </a:r>
            <a:r>
              <a:rPr lang="ar-SA" sz="4000" dirty="0"/>
              <a:t>، سريع الكسر، بسبب هشاشيته، وهو </a:t>
            </a:r>
            <a:r>
              <a:rPr lang="ar-SA" sz="4000" dirty="0">
                <a:solidFill>
                  <a:srgbClr val="FF0000"/>
                </a:solidFill>
              </a:rPr>
              <a:t>مقاوم جيد للدسم</a:t>
            </a:r>
            <a:r>
              <a:rPr lang="ar-SA" sz="4000" dirty="0"/>
              <a:t>.</a:t>
            </a:r>
            <a:endParaRPr lang="en-US" sz="4000" dirty="0"/>
          </a:p>
          <a:p>
            <a:pPr algn="r" rtl="1"/>
            <a:endParaRPr lang="en-US" sz="4000" dirty="0"/>
          </a:p>
        </p:txBody>
      </p:sp>
    </p:spTree>
    <p:extLst>
      <p:ext uri="{BB962C8B-B14F-4D97-AF65-F5344CB8AC3E}">
        <p14:creationId xmlns:p14="http://schemas.microsoft.com/office/powerpoint/2010/main" val="1999567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rtl="1"/>
            <a:r>
              <a:rPr lang="ar-SA" b="1" dirty="0">
                <a:effectLst/>
              </a:rPr>
              <a:t>تعبئة اللبن الرائب</a:t>
            </a:r>
            <a:r>
              <a:rPr lang="ar-SY" b="1" dirty="0">
                <a:effectLst/>
              </a:rPr>
              <a:t> </a:t>
            </a:r>
            <a:r>
              <a:rPr lang="en-US" b="1" dirty="0">
                <a:effectLst/>
              </a:rPr>
              <a:t>yogurt</a:t>
            </a:r>
            <a:endParaRPr lang="en-US" dirty="0">
              <a:solidFill>
                <a:srgbClr val="FF0000"/>
              </a:solidFill>
            </a:endParaRPr>
          </a:p>
        </p:txBody>
      </p:sp>
      <p:sp>
        <p:nvSpPr>
          <p:cNvPr id="3" name="Content Placeholder 2"/>
          <p:cNvSpPr>
            <a:spLocks noGrp="1"/>
          </p:cNvSpPr>
          <p:nvPr>
            <p:ph idx="1"/>
          </p:nvPr>
        </p:nvSpPr>
        <p:spPr>
          <a:xfrm>
            <a:off x="457200" y="1524000"/>
            <a:ext cx="8229600" cy="4602163"/>
          </a:xfrm>
        </p:spPr>
        <p:txBody>
          <a:bodyPr>
            <a:normAutofit lnSpcReduction="10000"/>
          </a:bodyPr>
          <a:lstStyle/>
          <a:p>
            <a:pPr algn="r" rtl="1"/>
            <a:r>
              <a:rPr lang="ar-SA" sz="3200" dirty="0"/>
              <a:t>بعد إجراء عملية الاختبار للحليب الخام و تنقيته تتم عملية إجراء المعاملة الحرارية حيث يبستر الحليب على الدرجة </a:t>
            </a:r>
            <a:r>
              <a:rPr lang="en-US" sz="3200" dirty="0"/>
              <a:t>95 </a:t>
            </a:r>
            <a:r>
              <a:rPr lang="en-US" sz="3200" baseline="30000" dirty="0"/>
              <a:t>O</a:t>
            </a:r>
            <a:r>
              <a:rPr lang="en-US" sz="3200" dirty="0"/>
              <a:t>C</a:t>
            </a:r>
            <a:r>
              <a:rPr lang="ar-SA" sz="3200" dirty="0"/>
              <a:t> لمدة 5 دقائق بعدها يبرد إلى </a:t>
            </a:r>
            <a:r>
              <a:rPr lang="en-US" sz="3200" dirty="0"/>
              <a:t>40</a:t>
            </a:r>
            <a:r>
              <a:rPr lang="en-US" sz="3200" dirty="0">
                <a:sym typeface="Symbol"/>
              </a:rPr>
              <a:t></a:t>
            </a:r>
            <a:r>
              <a:rPr lang="en-US" sz="3200" dirty="0"/>
              <a:t>45 </a:t>
            </a:r>
            <a:r>
              <a:rPr lang="en-US" sz="3200" baseline="30000" dirty="0"/>
              <a:t>O</a:t>
            </a:r>
            <a:r>
              <a:rPr lang="en-US" sz="3200" dirty="0"/>
              <a:t>C</a:t>
            </a:r>
            <a:r>
              <a:rPr lang="ar-SA" sz="3200" dirty="0"/>
              <a:t> وهي الدرجة الملائمة لإضافة البادئ بنسبة % 2 تتم عملية التعبئة بعبوات من البولي ستايرن، </a:t>
            </a:r>
            <a:endParaRPr lang="ar-SY" sz="3200" dirty="0" smtClean="0"/>
          </a:p>
          <a:p>
            <a:pPr algn="r" rtl="1"/>
            <a:r>
              <a:rPr lang="ar-SA" sz="3200" dirty="0" smtClean="0"/>
              <a:t>يتم </a:t>
            </a:r>
            <a:r>
              <a:rPr lang="ar-SA" sz="3200" dirty="0"/>
              <a:t>تجهيزها من رول الستايرن </a:t>
            </a:r>
            <a:r>
              <a:rPr lang="en-US" sz="3200" dirty="0"/>
              <a:t>)</a:t>
            </a:r>
            <a:r>
              <a:rPr lang="ar-SA" sz="3200" dirty="0"/>
              <a:t>بكرة</a:t>
            </a:r>
            <a:r>
              <a:rPr lang="en-US" sz="3200" dirty="0"/>
              <a:t>(</a:t>
            </a:r>
            <a:r>
              <a:rPr lang="ar-SA" sz="3200" dirty="0"/>
              <a:t> بسماكة </a:t>
            </a:r>
            <a:r>
              <a:rPr lang="en-US" sz="3200" dirty="0"/>
              <a:t>1.4 mm</a:t>
            </a:r>
            <a:r>
              <a:rPr lang="ar-SA" sz="3200" dirty="0"/>
              <a:t>، والذي يسخن حتى الدرجة </a:t>
            </a:r>
            <a:r>
              <a:rPr lang="en-US" sz="3200" dirty="0"/>
              <a:t>65</a:t>
            </a:r>
            <a:r>
              <a:rPr lang="en-US" sz="3200" baseline="30000" dirty="0"/>
              <a:t> O</a:t>
            </a:r>
            <a:r>
              <a:rPr lang="en-US" sz="3200" dirty="0"/>
              <a:t>C</a:t>
            </a:r>
            <a:r>
              <a:rPr lang="ar-SA" sz="3200" dirty="0"/>
              <a:t> وتكون الآلة مجهزة بأربعة تفلونات مهمتها الدخول في قالب التشكيل وتحيط به دارة تبريد من أجل تبريد العلب بعد خروجها والفترة الزمنية بين الدخول والخروج بحدود 8 ثواني.</a:t>
            </a:r>
            <a:endParaRPr lang="en-US" sz="3200" dirty="0"/>
          </a:p>
        </p:txBody>
      </p:sp>
    </p:spTree>
    <p:extLst>
      <p:ext uri="{BB962C8B-B14F-4D97-AF65-F5344CB8AC3E}">
        <p14:creationId xmlns:p14="http://schemas.microsoft.com/office/powerpoint/2010/main" val="632904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تعبئة اللبن الرائب</a:t>
            </a:r>
            <a:r>
              <a:rPr lang="ar-SY" b="1" dirty="0">
                <a:effectLst/>
              </a:rPr>
              <a:t> </a:t>
            </a:r>
            <a:r>
              <a:rPr lang="en-US" b="1" dirty="0">
                <a:effectLst/>
              </a:rPr>
              <a:t>yogurt</a:t>
            </a:r>
            <a:endParaRPr lang="en-US" dirty="0"/>
          </a:p>
        </p:txBody>
      </p:sp>
      <p:sp>
        <p:nvSpPr>
          <p:cNvPr id="3" name="Content Placeholder 2"/>
          <p:cNvSpPr>
            <a:spLocks noGrp="1"/>
          </p:cNvSpPr>
          <p:nvPr>
            <p:ph idx="1"/>
          </p:nvPr>
        </p:nvSpPr>
        <p:spPr/>
        <p:txBody>
          <a:bodyPr>
            <a:normAutofit/>
          </a:bodyPr>
          <a:lstStyle/>
          <a:p>
            <a:pPr algn="r" rtl="1"/>
            <a:r>
              <a:rPr lang="ar-SA" sz="3200" dirty="0"/>
              <a:t>بعد التعبئة تأتي مرحلة الإغلاق وهي الختم برقاقة الألمنيوم بضغط قدره </a:t>
            </a:r>
            <a:r>
              <a:rPr lang="en-US" sz="3200" dirty="0"/>
              <a:t>6 bar</a:t>
            </a:r>
            <a:r>
              <a:rPr lang="ar-SA" sz="3200" dirty="0"/>
              <a:t> خلال زمن</a:t>
            </a:r>
            <a:r>
              <a:rPr lang="en-US" sz="3200" dirty="0"/>
              <a:t>2 Sec </a:t>
            </a:r>
            <a:r>
              <a:rPr lang="ar-SA" sz="3200" dirty="0"/>
              <a:t>، و درجة حرارة اللحام </a:t>
            </a:r>
            <a:r>
              <a:rPr lang="en-US" sz="3200" dirty="0"/>
              <a:t>250 </a:t>
            </a:r>
            <a:r>
              <a:rPr lang="en-US" sz="3200" baseline="30000" dirty="0"/>
              <a:t>O</a:t>
            </a:r>
            <a:r>
              <a:rPr lang="en-US" sz="3200" dirty="0"/>
              <a:t>C</a:t>
            </a:r>
            <a:r>
              <a:rPr lang="ar-SA" sz="3200" dirty="0"/>
              <a:t>، يلي ذلك مرحلة القص من أجل التخلص من الزوائد</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9" y="3429000"/>
            <a:ext cx="3429000" cy="3429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2470" y="4996787"/>
            <a:ext cx="2447925" cy="1866900"/>
          </a:xfrm>
          <a:prstGeom prst="rect">
            <a:avLst/>
          </a:prstGeom>
        </p:spPr>
      </p:pic>
    </p:spTree>
    <p:extLst>
      <p:ext uri="{BB962C8B-B14F-4D97-AF65-F5344CB8AC3E}">
        <p14:creationId xmlns:p14="http://schemas.microsoft.com/office/powerpoint/2010/main" val="1369014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743200"/>
          </a:xfrm>
        </p:spPr>
        <p:txBody>
          <a:bodyPr/>
          <a:lstStyle/>
          <a:p>
            <a:pPr rtl="1"/>
            <a:r>
              <a:rPr lang="ar-SA" b="1" dirty="0">
                <a:effectLst/>
              </a:rPr>
              <a:t>تعبئة اللبن الرائب</a:t>
            </a:r>
            <a:r>
              <a:rPr lang="ar-SY" b="1" dirty="0">
                <a:effectLst/>
              </a:rPr>
              <a:t> </a:t>
            </a:r>
            <a:r>
              <a:rPr lang="en-US" b="1" dirty="0" smtClean="0">
                <a:effectLst/>
              </a:rPr>
              <a:t>yogurt</a:t>
            </a:r>
            <a:r>
              <a:rPr lang="ar-SY" b="1" dirty="0" smtClean="0">
                <a:effectLst/>
              </a:rPr>
              <a:t/>
            </a:r>
            <a:br>
              <a:rPr lang="ar-SY" b="1" dirty="0" smtClean="0">
                <a:effectLst/>
              </a:rPr>
            </a:br>
            <a:r>
              <a:rPr lang="ar-SA" b="1" dirty="0">
                <a:effectLst/>
              </a:rPr>
              <a:t>المواصفات الفنية لرقائق البولي ستايرن</a:t>
            </a:r>
            <a:endParaRPr lang="en-US" dirty="0"/>
          </a:p>
        </p:txBody>
      </p:sp>
      <p:sp>
        <p:nvSpPr>
          <p:cNvPr id="3" name="Content Placeholder 2"/>
          <p:cNvSpPr>
            <a:spLocks noGrp="1"/>
          </p:cNvSpPr>
          <p:nvPr>
            <p:ph idx="1"/>
          </p:nvPr>
        </p:nvSpPr>
        <p:spPr>
          <a:xfrm>
            <a:off x="457200" y="2895600"/>
            <a:ext cx="8229600" cy="3230563"/>
          </a:xfrm>
        </p:spPr>
        <p:txBody>
          <a:bodyPr>
            <a:noAutofit/>
          </a:bodyPr>
          <a:lstStyle/>
          <a:p>
            <a:pPr algn="r" rtl="1"/>
            <a:r>
              <a:rPr lang="ar-SA" sz="3200" dirty="0"/>
              <a:t>رقائق البولي ستايرن </a:t>
            </a:r>
            <a:r>
              <a:rPr lang="ar-SA" sz="3200" dirty="0">
                <a:solidFill>
                  <a:srgbClr val="FF0000"/>
                </a:solidFill>
              </a:rPr>
              <a:t>بيضاء نقية</a:t>
            </a:r>
            <a:r>
              <a:rPr lang="ar-SA" sz="3200" dirty="0"/>
              <a:t> صالحة لتشكيل عبوات سعة </a:t>
            </a:r>
            <a:r>
              <a:rPr lang="en-US" sz="3200" dirty="0"/>
              <a:t>1Kg</a:t>
            </a:r>
            <a:r>
              <a:rPr lang="ar-SA" sz="3200" dirty="0"/>
              <a:t> لحفظ المواد الغذائية </a:t>
            </a:r>
            <a:r>
              <a:rPr lang="en-US" sz="3200" dirty="0"/>
              <a:t>)</a:t>
            </a:r>
            <a:r>
              <a:rPr lang="ar-SA" sz="3200" dirty="0"/>
              <a:t>كاللبن الرائب</a:t>
            </a:r>
            <a:r>
              <a:rPr lang="en-US" sz="3200" dirty="0"/>
              <a:t>(</a:t>
            </a:r>
            <a:r>
              <a:rPr lang="ar-SA" sz="3200" dirty="0"/>
              <a:t> </a:t>
            </a:r>
            <a:endParaRPr lang="en-US" sz="3200" dirty="0" smtClean="0"/>
          </a:p>
          <a:p>
            <a:pPr algn="r" rtl="1"/>
            <a:r>
              <a:rPr lang="ar-SA" sz="3200" dirty="0" smtClean="0"/>
              <a:t>مقاومة </a:t>
            </a:r>
            <a:r>
              <a:rPr lang="ar-SA" sz="3200" dirty="0"/>
              <a:t>للحموضة </a:t>
            </a:r>
            <a:endParaRPr lang="en-US" sz="3200" dirty="0" smtClean="0"/>
          </a:p>
          <a:p>
            <a:pPr algn="r" rtl="1"/>
            <a:r>
              <a:rPr lang="ar-SA" sz="3200" dirty="0" smtClean="0">
                <a:solidFill>
                  <a:srgbClr val="FF0000"/>
                </a:solidFill>
              </a:rPr>
              <a:t>وخالية </a:t>
            </a:r>
            <a:r>
              <a:rPr lang="ar-SA" sz="3200" dirty="0">
                <a:solidFill>
                  <a:srgbClr val="FF0000"/>
                </a:solidFill>
              </a:rPr>
              <a:t>من مادة فينيل كلوريد</a:t>
            </a:r>
            <a:r>
              <a:rPr lang="ar-SA" sz="3200" dirty="0"/>
              <a:t>، </a:t>
            </a:r>
            <a:endParaRPr lang="en-US" sz="3200" dirty="0" smtClean="0"/>
          </a:p>
          <a:p>
            <a:pPr algn="r" rtl="1"/>
            <a:r>
              <a:rPr lang="ar-SA" sz="3200" dirty="0" smtClean="0"/>
              <a:t>قابلة </a:t>
            </a:r>
            <a:r>
              <a:rPr lang="ar-SA" sz="3200" dirty="0"/>
              <a:t>للصق رقائق الألمنيوم عليها بواسطة الحرارة </a:t>
            </a:r>
            <a:endParaRPr lang="en-US" sz="3200" dirty="0" smtClean="0"/>
          </a:p>
          <a:p>
            <a:pPr algn="r" rtl="1"/>
            <a:r>
              <a:rPr lang="ar-SA" sz="3200" dirty="0" smtClean="0">
                <a:solidFill>
                  <a:srgbClr val="FF0000"/>
                </a:solidFill>
              </a:rPr>
              <a:t>وتسمح </a:t>
            </a:r>
            <a:r>
              <a:rPr lang="ar-SA" sz="3200" dirty="0">
                <a:solidFill>
                  <a:srgbClr val="FF0000"/>
                </a:solidFill>
              </a:rPr>
              <a:t>برؤية مستوى السائل ضمن العبوة بعد التعبئة.</a:t>
            </a:r>
            <a:endParaRPr lang="en-US" sz="3200" dirty="0">
              <a:solidFill>
                <a:srgbClr val="FF0000"/>
              </a:solidFill>
            </a:endParaRPr>
          </a:p>
          <a:p>
            <a:pPr algn="r" rtl="1"/>
            <a:endParaRPr lang="en-US" sz="3200" dirty="0"/>
          </a:p>
        </p:txBody>
      </p:sp>
    </p:spTree>
    <p:extLst>
      <p:ext uri="{BB962C8B-B14F-4D97-AF65-F5344CB8AC3E}">
        <p14:creationId xmlns:p14="http://schemas.microsoft.com/office/powerpoint/2010/main" val="599236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pPr algn="r" rtl="1"/>
            <a:r>
              <a:rPr lang="en-US" sz="3200" dirty="0"/>
              <a:t> .(1)</a:t>
            </a:r>
            <a:r>
              <a:rPr lang="ar-SA" sz="3200" dirty="0"/>
              <a:t>رقائق الألمنيوم مصقولة ناعمة لماعة مطبوعة من الجهة الخارجية منها </a:t>
            </a:r>
            <a:r>
              <a:rPr lang="ar-SA" sz="3200" dirty="0" smtClean="0"/>
              <a:t>بالألوان </a:t>
            </a:r>
            <a:r>
              <a:rPr lang="ar-SA" sz="3200" dirty="0"/>
              <a:t>حسب التصميم المعتمد في الشركة </a:t>
            </a:r>
            <a:r>
              <a:rPr lang="ar-SA" sz="3200" dirty="0" smtClean="0"/>
              <a:t>والوجه </a:t>
            </a:r>
            <a:r>
              <a:rPr lang="ar-SA" sz="3200" dirty="0"/>
              <a:t>الأخر الداخلي غير لماع مبطن </a:t>
            </a:r>
            <a:r>
              <a:rPr lang="ar-SA" sz="3200" dirty="0" smtClean="0"/>
              <a:t>بطبقة </a:t>
            </a:r>
            <a:r>
              <a:rPr lang="ar-SA" sz="3200" dirty="0"/>
              <a:t>ورنيشة</a:t>
            </a:r>
            <a:r>
              <a:rPr lang="ar-SA" sz="3200" dirty="0" smtClean="0"/>
              <a:t>.</a:t>
            </a:r>
            <a:endParaRPr lang="ar-SY" sz="3200" dirty="0" smtClean="0"/>
          </a:p>
          <a:p>
            <a:pPr algn="r" rtl="1"/>
            <a:r>
              <a:rPr lang="en-US" sz="3200" dirty="0"/>
              <a:t>.(2) </a:t>
            </a:r>
            <a:r>
              <a:rPr lang="ar-SA" sz="3200" dirty="0"/>
              <a:t>الورنيش </a:t>
            </a:r>
            <a:r>
              <a:rPr lang="en-US" sz="3200" dirty="0"/>
              <a:t>Varnish </a:t>
            </a:r>
            <a:r>
              <a:rPr lang="ar-SY" sz="3200" dirty="0"/>
              <a:t> </a:t>
            </a:r>
            <a:r>
              <a:rPr lang="ar-SA" sz="3200" dirty="0" smtClean="0"/>
              <a:t>وهو </a:t>
            </a:r>
            <a:r>
              <a:rPr lang="ar-SA" sz="3200" dirty="0"/>
              <a:t>مفيد لتأمين اللصق الحراري، وهو مقاوم للأحماض </a:t>
            </a:r>
            <a:r>
              <a:rPr lang="ar-SA" sz="3200" dirty="0" smtClean="0"/>
              <a:t>خاصة </a:t>
            </a:r>
            <a:r>
              <a:rPr lang="ar-SA" sz="3200" dirty="0"/>
              <a:t>لأغطية عبوات اللبن المصنعة من رقائق البولي ستايرن .</a:t>
            </a:r>
            <a:endParaRPr lang="en-US" sz="3200" dirty="0"/>
          </a:p>
          <a:p>
            <a:pPr algn="r" rtl="1"/>
            <a:endParaRPr lang="en-US" sz="3200" dirty="0"/>
          </a:p>
          <a:p>
            <a:pPr algn="r"/>
            <a:endParaRPr lang="en-US" sz="3200" dirty="0"/>
          </a:p>
        </p:txBody>
      </p:sp>
      <p:sp>
        <p:nvSpPr>
          <p:cNvPr id="4" name="Title 1"/>
          <p:cNvSpPr>
            <a:spLocks noGrp="1"/>
          </p:cNvSpPr>
          <p:nvPr>
            <p:ph type="title"/>
          </p:nvPr>
        </p:nvSpPr>
        <p:spPr>
          <a:xfrm>
            <a:off x="457200" y="0"/>
            <a:ext cx="8229600" cy="2286000"/>
          </a:xfrm>
        </p:spPr>
        <p:txBody>
          <a:bodyPr/>
          <a:lstStyle/>
          <a:p>
            <a:pPr rtl="1"/>
            <a:r>
              <a:rPr lang="ar-SA" b="1" dirty="0">
                <a:effectLst/>
              </a:rPr>
              <a:t>تعبئة اللبن الرائب</a:t>
            </a:r>
            <a:r>
              <a:rPr lang="ar-SY" b="1" dirty="0">
                <a:effectLst/>
              </a:rPr>
              <a:t> </a:t>
            </a:r>
            <a:r>
              <a:rPr lang="en-US" b="1" dirty="0">
                <a:effectLst/>
              </a:rPr>
              <a:t>yogurt</a:t>
            </a:r>
            <a:r>
              <a:rPr lang="ar-SY" b="1" dirty="0">
                <a:effectLst/>
              </a:rPr>
              <a:t/>
            </a:r>
            <a:br>
              <a:rPr lang="ar-SY" b="1" dirty="0">
                <a:effectLst/>
              </a:rPr>
            </a:br>
            <a:r>
              <a:rPr lang="ar-SA" b="1" dirty="0" smtClean="0">
                <a:effectLst/>
              </a:rPr>
              <a:t>المواصفات </a:t>
            </a:r>
            <a:r>
              <a:rPr lang="ar-SA" b="1" dirty="0">
                <a:effectLst/>
              </a:rPr>
              <a:t>الفنية لأغطية عبوات اللبن </a:t>
            </a:r>
            <a:endParaRPr lang="en-US" dirty="0"/>
          </a:p>
        </p:txBody>
      </p:sp>
    </p:spTree>
    <p:extLst>
      <p:ext uri="{BB962C8B-B14F-4D97-AF65-F5344CB8AC3E}">
        <p14:creationId xmlns:p14="http://schemas.microsoft.com/office/powerpoint/2010/main" val="1039106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76400"/>
          </a:xfrm>
        </p:spPr>
        <p:txBody>
          <a:bodyPr/>
          <a:lstStyle/>
          <a:p>
            <a:pPr rtl="1"/>
            <a:r>
              <a:rPr lang="ar-SA" b="1" dirty="0" smtClean="0">
                <a:effectLst/>
              </a:rPr>
              <a:t>الجبنة</a:t>
            </a:r>
            <a:r>
              <a:rPr lang="ar-SY" b="1" dirty="0" smtClean="0">
                <a:effectLst/>
              </a:rPr>
              <a:t/>
            </a:r>
            <a:br>
              <a:rPr lang="ar-SY" b="1" dirty="0" smtClean="0">
                <a:effectLst/>
              </a:rPr>
            </a:br>
            <a:r>
              <a:rPr lang="ar-SY" dirty="0">
                <a:effectLst/>
              </a:rPr>
              <a:t>مواصفات </a:t>
            </a:r>
            <a:r>
              <a:rPr lang="ar-SA" dirty="0">
                <a:effectLst/>
              </a:rPr>
              <a:t>مواد تغليف الجبنة </a:t>
            </a:r>
            <a:endParaRPr lang="en-US" dirty="0"/>
          </a:p>
        </p:txBody>
      </p:sp>
      <p:sp>
        <p:nvSpPr>
          <p:cNvPr id="3" name="Content Placeholder 2"/>
          <p:cNvSpPr>
            <a:spLocks noGrp="1"/>
          </p:cNvSpPr>
          <p:nvPr>
            <p:ph idx="1"/>
          </p:nvPr>
        </p:nvSpPr>
        <p:spPr>
          <a:xfrm>
            <a:off x="457200" y="1981200"/>
            <a:ext cx="8229600" cy="4495800"/>
          </a:xfrm>
        </p:spPr>
        <p:txBody>
          <a:bodyPr>
            <a:normAutofit fontScale="92500" lnSpcReduction="20000"/>
          </a:bodyPr>
          <a:lstStyle/>
          <a:p>
            <a:pPr algn="r" rtl="1"/>
            <a:r>
              <a:rPr lang="ar-SA" sz="3200" dirty="0" smtClean="0"/>
              <a:t>أن </a:t>
            </a:r>
            <a:r>
              <a:rPr lang="ar-SA" sz="3200" dirty="0"/>
              <a:t>تكون صحية  ومانعة للميكروبات، </a:t>
            </a:r>
            <a:endParaRPr lang="ar-SY" sz="3200" dirty="0" smtClean="0"/>
          </a:p>
          <a:p>
            <a:pPr algn="r" rtl="1"/>
            <a:r>
              <a:rPr lang="ar-SA" sz="3200" dirty="0" smtClean="0"/>
              <a:t>عديمة </a:t>
            </a:r>
            <a:r>
              <a:rPr lang="ar-SA" sz="3200" dirty="0"/>
              <a:t>الرائحة والطعم، </a:t>
            </a:r>
            <a:endParaRPr lang="ar-SY" sz="3200" dirty="0" smtClean="0"/>
          </a:p>
          <a:p>
            <a:pPr algn="r" rtl="1"/>
            <a:r>
              <a:rPr lang="ar-SA" sz="3200" dirty="0" smtClean="0"/>
              <a:t>منخفضة </a:t>
            </a:r>
            <a:r>
              <a:rPr lang="ar-SA" sz="3200" dirty="0"/>
              <a:t>النفاذية لبخار الماء، </a:t>
            </a:r>
            <a:endParaRPr lang="ar-SY" sz="3200" dirty="0" smtClean="0"/>
          </a:p>
          <a:p>
            <a:pPr algn="r" rtl="1"/>
            <a:r>
              <a:rPr lang="ar-SA" sz="3200" dirty="0" smtClean="0"/>
              <a:t>في </a:t>
            </a:r>
            <a:r>
              <a:rPr lang="ar-SA" sz="3200" dirty="0">
                <a:solidFill>
                  <a:srgbClr val="FF0000"/>
                </a:solidFill>
              </a:rPr>
              <a:t>الجبنة كاملة الدسم</a:t>
            </a:r>
            <a:r>
              <a:rPr lang="ar-SA" sz="3200" dirty="0"/>
              <a:t>، يجب أن تكون مادة  تغليفها غير نفوذة للدسم والأشعة الضوئية</a:t>
            </a:r>
            <a:r>
              <a:rPr lang="ar-SA" sz="3200" dirty="0" smtClean="0"/>
              <a:t>.</a:t>
            </a:r>
            <a:endParaRPr lang="ar-SY" sz="3200" dirty="0" smtClean="0"/>
          </a:p>
          <a:p>
            <a:pPr algn="r" rtl="1"/>
            <a:r>
              <a:rPr lang="ar-SA" sz="3200" dirty="0">
                <a:solidFill>
                  <a:srgbClr val="FF0000"/>
                </a:solidFill>
              </a:rPr>
              <a:t>للجبنة الطازجة</a:t>
            </a:r>
            <a:r>
              <a:rPr lang="ar-SA" sz="3200" dirty="0" smtClean="0"/>
              <a:t>،</a:t>
            </a:r>
            <a:r>
              <a:rPr lang="ar-SY" sz="3200" dirty="0" smtClean="0"/>
              <a:t> </a:t>
            </a:r>
            <a:r>
              <a:rPr lang="ar-SA" sz="3200" dirty="0"/>
              <a:t>المقاومة العالية لنفاذية الماء، وضرورة مقاومتها للملح والأمونياك، والمشتقات الكبريتية.</a:t>
            </a:r>
            <a:endParaRPr lang="en-US" sz="3200" dirty="0"/>
          </a:p>
          <a:p>
            <a:pPr algn="r" rtl="1"/>
            <a:r>
              <a:rPr lang="ar-SA" sz="3200" dirty="0"/>
              <a:t>أما في حال تغليف </a:t>
            </a:r>
            <a:r>
              <a:rPr lang="ar-SA" sz="3200" dirty="0">
                <a:solidFill>
                  <a:srgbClr val="FF0000"/>
                </a:solidFill>
              </a:rPr>
              <a:t>الجبنة القاسية </a:t>
            </a:r>
            <a:r>
              <a:rPr lang="ar-SA" sz="3200" dirty="0"/>
              <a:t>ونصف القاسية فيتوجب في هذه الحالة أن تكون مواد تغليفها غير نفوذة للماء والغازات، ومواد الطعم والنكهة</a:t>
            </a:r>
            <a:r>
              <a:rPr lang="ar-SA" sz="3200" dirty="0" smtClean="0"/>
              <a:t>.</a:t>
            </a:r>
            <a:endParaRPr lang="en-US" sz="3200" dirty="0"/>
          </a:p>
          <a:p>
            <a:pPr algn="r"/>
            <a:endParaRPr lang="en-US" sz="3200" dirty="0"/>
          </a:p>
        </p:txBody>
      </p:sp>
    </p:spTree>
    <p:extLst>
      <p:ext uri="{BB962C8B-B14F-4D97-AF65-F5344CB8AC3E}">
        <p14:creationId xmlns:p14="http://schemas.microsoft.com/office/powerpoint/2010/main" val="3549950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الجبنة</a:t>
            </a:r>
            <a:endParaRPr lang="en-US" dirty="0"/>
          </a:p>
        </p:txBody>
      </p:sp>
      <p:sp>
        <p:nvSpPr>
          <p:cNvPr id="3" name="Content Placeholder 2"/>
          <p:cNvSpPr>
            <a:spLocks noGrp="1"/>
          </p:cNvSpPr>
          <p:nvPr>
            <p:ph idx="1"/>
          </p:nvPr>
        </p:nvSpPr>
        <p:spPr/>
        <p:txBody>
          <a:bodyPr>
            <a:normAutofit/>
          </a:bodyPr>
          <a:lstStyle/>
          <a:p>
            <a:pPr algn="r" rtl="1"/>
            <a:r>
              <a:rPr lang="ar-SA" sz="3600" dirty="0"/>
              <a:t>تحوي </a:t>
            </a:r>
            <a:r>
              <a:rPr lang="ar-SA" sz="3600" dirty="0">
                <a:solidFill>
                  <a:srgbClr val="FF0000"/>
                </a:solidFill>
              </a:rPr>
              <a:t>الجبنة القاسية كاملة الدسم </a:t>
            </a:r>
            <a:r>
              <a:rPr lang="ar-SA" sz="3600" dirty="0"/>
              <a:t>حوالي % 62</a:t>
            </a:r>
            <a:r>
              <a:rPr lang="en-US" sz="3600" dirty="0">
                <a:sym typeface="Symbol"/>
              </a:rPr>
              <a:t></a:t>
            </a:r>
            <a:r>
              <a:rPr lang="ar-SA" sz="3600" dirty="0"/>
              <a:t>60 من وزنها مادة جافة، </a:t>
            </a:r>
            <a:endParaRPr lang="ar-SY" sz="3600" dirty="0" smtClean="0"/>
          </a:p>
          <a:p>
            <a:pPr algn="r" rtl="1"/>
            <a:r>
              <a:rPr lang="ar-SA" sz="3600" dirty="0" smtClean="0"/>
              <a:t>أما </a:t>
            </a:r>
            <a:r>
              <a:rPr lang="ar-SA" sz="3600" dirty="0">
                <a:solidFill>
                  <a:srgbClr val="FF0000"/>
                </a:solidFill>
              </a:rPr>
              <a:t>نصف الصلبة </a:t>
            </a:r>
            <a:r>
              <a:rPr lang="ar-SA" sz="3600" dirty="0"/>
              <a:t>فتحوي حوالي% 55</a:t>
            </a:r>
            <a:r>
              <a:rPr lang="en-US" sz="3600" dirty="0">
                <a:sym typeface="Symbol"/>
              </a:rPr>
              <a:t></a:t>
            </a:r>
            <a:r>
              <a:rPr lang="ar-SA" sz="3600" dirty="0"/>
              <a:t>53 مادة </a:t>
            </a:r>
            <a:r>
              <a:rPr lang="ar-SA" sz="3600" dirty="0" smtClean="0"/>
              <a:t>جافة</a:t>
            </a:r>
            <a:endParaRPr lang="ar-SY" sz="3600" dirty="0" smtClean="0"/>
          </a:p>
          <a:p>
            <a:pPr algn="r" rtl="1"/>
            <a:r>
              <a:rPr lang="ar-SA" sz="3600" dirty="0"/>
              <a:t>ويقترح لتغليف هذا النوع </a:t>
            </a:r>
            <a:r>
              <a:rPr lang="en-US" sz="3600" dirty="0"/>
              <a:t>)</a:t>
            </a:r>
            <a:r>
              <a:rPr lang="ar-SA" sz="3600" dirty="0">
                <a:solidFill>
                  <a:srgbClr val="FF0000"/>
                </a:solidFill>
              </a:rPr>
              <a:t>السيلوفان والبولي ايتيلين</a:t>
            </a:r>
            <a:r>
              <a:rPr lang="en-US" sz="3600" dirty="0"/>
              <a:t>(</a:t>
            </a:r>
            <a:r>
              <a:rPr lang="ar-SA" sz="3600" dirty="0"/>
              <a:t> أو </a:t>
            </a:r>
            <a:r>
              <a:rPr lang="en-US" sz="3600" dirty="0"/>
              <a:t>PETP/PE</a:t>
            </a:r>
            <a:r>
              <a:rPr lang="ar-SA" sz="3600" dirty="0"/>
              <a:t> أو الـ </a:t>
            </a:r>
            <a:r>
              <a:rPr lang="en-US" sz="3600" dirty="0"/>
              <a:t>PVDC</a:t>
            </a:r>
            <a:r>
              <a:rPr lang="ar-SA" sz="3600" dirty="0"/>
              <a:t> المغطى بمواد أخرى</a:t>
            </a:r>
            <a:r>
              <a:rPr lang="ar-SA" sz="3600" dirty="0" smtClean="0"/>
              <a:t>.</a:t>
            </a:r>
            <a:endParaRPr lang="ar-SY" sz="3600" dirty="0" smtClean="0"/>
          </a:p>
          <a:p>
            <a:pPr algn="r" rtl="1"/>
            <a:r>
              <a:rPr lang="ar-SA" sz="3600" dirty="0"/>
              <a:t>ويمكن تعبئة هذا النوع من الجبنة </a:t>
            </a:r>
            <a:r>
              <a:rPr lang="ar-SA" sz="3600" dirty="0">
                <a:solidFill>
                  <a:srgbClr val="FF0000"/>
                </a:solidFill>
              </a:rPr>
              <a:t>تحت التفريغ أو بوجود غاز </a:t>
            </a:r>
            <a:r>
              <a:rPr lang="ar-SA" sz="3600" dirty="0" smtClean="0">
                <a:solidFill>
                  <a:srgbClr val="FF0000"/>
                </a:solidFill>
              </a:rPr>
              <a:t>خامل</a:t>
            </a:r>
            <a:endParaRPr lang="en-US" sz="3600" dirty="0">
              <a:solidFill>
                <a:srgbClr val="FF0000"/>
              </a:solidFill>
            </a:endParaRPr>
          </a:p>
        </p:txBody>
      </p:sp>
    </p:spTree>
    <p:extLst>
      <p:ext uri="{BB962C8B-B14F-4D97-AF65-F5344CB8AC3E}">
        <p14:creationId xmlns:p14="http://schemas.microsoft.com/office/powerpoint/2010/main" val="591861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http://4.bp.blogspot.com/_PUoIm_a8734/Skdd3DaSV2I/AAAAAAAABuQ/DnSmH5V3iRY/s400/Blue+and+Milk+Splash-wallp.png"/>
          <p:cNvPicPr>
            <a:picLocks noChangeAspect="1" noChangeArrowheads="1"/>
          </p:cNvPicPr>
          <p:nvPr/>
        </p:nvPicPr>
        <p:blipFill>
          <a:blip r:embed="rId2" cstate="print"/>
          <a:srcRect/>
          <a:stretch>
            <a:fillRect/>
          </a:stretch>
        </p:blipFill>
        <p:spPr bwMode="auto">
          <a:xfrm>
            <a:off x="0" y="13648"/>
            <a:ext cx="9144000" cy="6858000"/>
          </a:xfrm>
          <a:prstGeom prst="rect">
            <a:avLst/>
          </a:prstGeom>
          <a:noFill/>
        </p:spPr>
      </p:pic>
      <p:sp>
        <p:nvSpPr>
          <p:cNvPr id="2" name="Title 1"/>
          <p:cNvSpPr>
            <a:spLocks noGrp="1"/>
          </p:cNvSpPr>
          <p:nvPr>
            <p:ph type="title"/>
          </p:nvPr>
        </p:nvSpPr>
        <p:spPr/>
        <p:txBody>
          <a:bodyPr/>
          <a:lstStyle/>
          <a:p>
            <a:pPr rtl="1"/>
            <a:r>
              <a:rPr lang="ar-SA" b="1" dirty="0">
                <a:effectLst/>
              </a:rPr>
              <a:t>الحليب </a:t>
            </a:r>
            <a:r>
              <a:rPr lang="ar-SA" b="1" dirty="0" smtClean="0">
                <a:effectLst/>
              </a:rPr>
              <a:t>ومشتقاته</a:t>
            </a:r>
            <a:r>
              <a:rPr lang="en-US" b="1" dirty="0" smtClean="0">
                <a:effectLst/>
              </a:rPr>
              <a:t/>
            </a:r>
            <a:br>
              <a:rPr lang="en-US" b="1" dirty="0" smtClean="0">
                <a:effectLst/>
              </a:rPr>
            </a:br>
            <a:r>
              <a:rPr lang="ar-SA" b="1" dirty="0">
                <a:solidFill>
                  <a:srgbClr val="FF0000"/>
                </a:solidFill>
                <a:effectLst/>
              </a:rPr>
              <a:t>الحليب المبستر</a:t>
            </a:r>
            <a:endParaRPr lang="en-US" dirty="0">
              <a:solidFill>
                <a:srgbClr val="FF0000"/>
              </a:solidFill>
            </a:endParaRPr>
          </a:p>
        </p:txBody>
      </p:sp>
      <p:sp>
        <p:nvSpPr>
          <p:cNvPr id="3" name="Content Placeholder 2"/>
          <p:cNvSpPr>
            <a:spLocks noGrp="1"/>
          </p:cNvSpPr>
          <p:nvPr>
            <p:ph idx="1"/>
          </p:nvPr>
        </p:nvSpPr>
        <p:spPr>
          <a:xfrm>
            <a:off x="457200" y="1600200"/>
            <a:ext cx="8229600" cy="4953000"/>
          </a:xfrm>
        </p:spPr>
        <p:txBody>
          <a:bodyPr>
            <a:normAutofit/>
          </a:bodyPr>
          <a:lstStyle/>
          <a:p>
            <a:pPr algn="r" rtl="1"/>
            <a:r>
              <a:rPr lang="ar-SA" sz="3600" dirty="0">
                <a:solidFill>
                  <a:srgbClr val="002060"/>
                </a:solidFill>
              </a:rPr>
              <a:t>يعتبر الحليب من أكثر المواد الغذائية المعرضة للفساد، بسبب احتوائه على الدسم والفيتامينات والأملاح المعدنية، وارتفاع المحتوى المائي له</a:t>
            </a:r>
            <a:r>
              <a:rPr lang="ar-SA" sz="3600" dirty="0" smtClean="0">
                <a:solidFill>
                  <a:srgbClr val="002060"/>
                </a:solidFill>
              </a:rPr>
              <a:t>.</a:t>
            </a:r>
            <a:endParaRPr lang="en-US" sz="3600" dirty="0" smtClean="0">
              <a:solidFill>
                <a:srgbClr val="002060"/>
              </a:solidFill>
            </a:endParaRPr>
          </a:p>
          <a:p>
            <a:pPr algn="r" rtl="1"/>
            <a:r>
              <a:rPr lang="ar-SA" sz="3600" dirty="0">
                <a:solidFill>
                  <a:srgbClr val="002060"/>
                </a:solidFill>
              </a:rPr>
              <a:t>لذلك يجب أن تتصف مادة التغليف المستخدمة بملاءمتها الصحية، </a:t>
            </a:r>
            <a:r>
              <a:rPr lang="ar-SA" sz="3600" dirty="0">
                <a:solidFill>
                  <a:srgbClr val="FF0000"/>
                </a:solidFill>
              </a:rPr>
              <a:t>وخلوها من الميكروبات والطعم غير المرغوب</a:t>
            </a:r>
            <a:r>
              <a:rPr lang="ar-SA" sz="3600" dirty="0">
                <a:solidFill>
                  <a:srgbClr val="002060"/>
                </a:solidFill>
              </a:rPr>
              <a:t>، وأن تكون </a:t>
            </a:r>
            <a:r>
              <a:rPr lang="ar-SA" sz="3600" dirty="0">
                <a:solidFill>
                  <a:schemeClr val="bg2">
                    <a:lumMod val="10000"/>
                  </a:schemeClr>
                </a:solidFill>
              </a:rPr>
              <a:t>عديمة النفاذية للماء </a:t>
            </a:r>
            <a:r>
              <a:rPr lang="ar-SA" sz="3600" dirty="0">
                <a:solidFill>
                  <a:srgbClr val="FF0000"/>
                </a:solidFill>
              </a:rPr>
              <a:t>والروائح</a:t>
            </a:r>
            <a:r>
              <a:rPr lang="ar-SA" sz="3600" dirty="0">
                <a:solidFill>
                  <a:srgbClr val="002060"/>
                </a:solidFill>
              </a:rPr>
              <a:t>، وذات </a:t>
            </a:r>
            <a:r>
              <a:rPr lang="ar-SA" sz="3600" dirty="0">
                <a:solidFill>
                  <a:srgbClr val="FF0000"/>
                </a:solidFill>
              </a:rPr>
              <a:t>مقاومة عالية تجاه الرطوبة</a:t>
            </a:r>
            <a:r>
              <a:rPr lang="ar-SA" sz="3600" dirty="0">
                <a:solidFill>
                  <a:srgbClr val="002060"/>
                </a:solidFill>
              </a:rPr>
              <a:t>، وكذلك </a:t>
            </a:r>
            <a:r>
              <a:rPr lang="ar-SA" sz="3600" dirty="0">
                <a:solidFill>
                  <a:srgbClr val="FF0000"/>
                </a:solidFill>
              </a:rPr>
              <a:t>عديمة النفاذية </a:t>
            </a:r>
            <a:r>
              <a:rPr lang="ar-SA" sz="3600" dirty="0" smtClean="0">
                <a:solidFill>
                  <a:srgbClr val="FF0000"/>
                </a:solidFill>
              </a:rPr>
              <a:t>الأوكسجين</a:t>
            </a:r>
            <a:endParaRPr lang="en-US" sz="3600" dirty="0">
              <a:solidFill>
                <a:srgbClr val="FF0000"/>
              </a:solidFill>
            </a:endParaRPr>
          </a:p>
          <a:p>
            <a:pPr algn="r" rtl="1"/>
            <a:endParaRPr lang="en-US" sz="3600" dirty="0"/>
          </a:p>
        </p:txBody>
      </p:sp>
    </p:spTree>
    <p:extLst>
      <p:ext uri="{BB962C8B-B14F-4D97-AF65-F5344CB8AC3E}">
        <p14:creationId xmlns:p14="http://schemas.microsoft.com/office/powerpoint/2010/main" val="2970698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الجبنة</a:t>
            </a:r>
            <a:endParaRPr lang="en-US" dirty="0"/>
          </a:p>
        </p:txBody>
      </p:sp>
      <p:sp>
        <p:nvSpPr>
          <p:cNvPr id="3" name="Content Placeholder 2"/>
          <p:cNvSpPr>
            <a:spLocks noGrp="1"/>
          </p:cNvSpPr>
          <p:nvPr>
            <p:ph idx="1"/>
          </p:nvPr>
        </p:nvSpPr>
        <p:spPr/>
        <p:txBody>
          <a:bodyPr>
            <a:normAutofit/>
          </a:bodyPr>
          <a:lstStyle/>
          <a:p>
            <a:r>
              <a:rPr lang="en-US" sz="3200" dirty="0"/>
              <a:t>PVDC/ Cellophane/ PVDC/ LDPE</a:t>
            </a:r>
          </a:p>
          <a:p>
            <a:r>
              <a:rPr lang="en-US" sz="3200" dirty="0" smtClean="0"/>
              <a:t>PETP</a:t>
            </a:r>
            <a:r>
              <a:rPr lang="en-US" sz="3200" dirty="0"/>
              <a:t>/ PVDC/ LDPE</a:t>
            </a:r>
          </a:p>
          <a:p>
            <a:r>
              <a:rPr lang="en-US" sz="3200" dirty="0" smtClean="0"/>
              <a:t>PA</a:t>
            </a:r>
            <a:r>
              <a:rPr lang="en-US" sz="3200" dirty="0"/>
              <a:t>/ PVDC/ </a:t>
            </a:r>
            <a:r>
              <a:rPr lang="en-US" sz="3200" dirty="0" smtClean="0"/>
              <a:t>LDPE</a:t>
            </a:r>
            <a:endParaRPr lang="en-US" sz="3200" dirty="0"/>
          </a:p>
          <a:p>
            <a:pPr algn="r" rtl="1"/>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4314825"/>
            <a:ext cx="5257800" cy="2543175"/>
          </a:xfrm>
          <a:prstGeom prst="rect">
            <a:avLst/>
          </a:prstGeom>
        </p:spPr>
      </p:pic>
    </p:spTree>
    <p:extLst>
      <p:ext uri="{BB962C8B-B14F-4D97-AF65-F5344CB8AC3E}">
        <p14:creationId xmlns:p14="http://schemas.microsoft.com/office/powerpoint/2010/main" val="3635617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الجبنة القاسية </a:t>
            </a:r>
            <a:r>
              <a:rPr lang="ar-SY" b="1" dirty="0" smtClean="0">
                <a:solidFill>
                  <a:srgbClr val="FF0000"/>
                </a:solidFill>
                <a:effectLst/>
              </a:rPr>
              <a:t/>
            </a:r>
            <a:br>
              <a:rPr lang="ar-SY" b="1" dirty="0" smtClean="0">
                <a:solidFill>
                  <a:srgbClr val="FF0000"/>
                </a:solidFill>
                <a:effectLst/>
              </a:rPr>
            </a:br>
            <a:r>
              <a:rPr lang="ar-SA" b="1" dirty="0" smtClean="0">
                <a:solidFill>
                  <a:srgbClr val="FF0000"/>
                </a:solidFill>
                <a:effectLst/>
              </a:rPr>
              <a:t>ونصف </a:t>
            </a:r>
            <a:r>
              <a:rPr lang="ar-SA" b="1" dirty="0">
                <a:solidFill>
                  <a:srgbClr val="FF0000"/>
                </a:solidFill>
                <a:effectLst/>
              </a:rPr>
              <a:t>القاسية المشمعة</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3600" dirty="0"/>
              <a:t>لقد استخدمت </a:t>
            </a:r>
            <a:r>
              <a:rPr lang="ar-SA" sz="3600" dirty="0">
                <a:solidFill>
                  <a:srgbClr val="FF0000"/>
                </a:solidFill>
              </a:rPr>
              <a:t>مادة البرافين </a:t>
            </a:r>
            <a:r>
              <a:rPr lang="ar-SA" sz="3600" dirty="0"/>
              <a:t>كمادة أساسية في تغليف الجبنة منذ القدم، ومن فوائد هذه الطريقة</a:t>
            </a:r>
            <a:r>
              <a:rPr lang="ar-SA" sz="3600" dirty="0" smtClean="0"/>
              <a:t>:</a:t>
            </a:r>
            <a:endParaRPr lang="ar-SY" sz="3600" dirty="0" smtClean="0"/>
          </a:p>
          <a:p>
            <a:pPr lvl="0" algn="r" rtl="1"/>
            <a:r>
              <a:rPr lang="ar-SA" sz="3600" dirty="0"/>
              <a:t>إبقاء الجبنة نظيفة، وإعطاؤها منظراً جذاباً.</a:t>
            </a:r>
            <a:endParaRPr lang="en-US" sz="3600" dirty="0"/>
          </a:p>
          <a:p>
            <a:pPr lvl="0" algn="r" rtl="1"/>
            <a:r>
              <a:rPr lang="ar-SA" sz="3600" dirty="0">
                <a:solidFill>
                  <a:srgbClr val="FF0000"/>
                </a:solidFill>
              </a:rPr>
              <a:t>تمنع فقد المياه أثناء النقل والتعبئة</a:t>
            </a:r>
            <a:r>
              <a:rPr lang="ar-SA" sz="3600" dirty="0"/>
              <a:t>، مما يقلل الخسارة.</a:t>
            </a:r>
            <a:endParaRPr lang="en-US" sz="3600" dirty="0"/>
          </a:p>
          <a:p>
            <a:pPr lvl="0" algn="r" rtl="1"/>
            <a:r>
              <a:rPr lang="ar-SA" sz="3600" dirty="0"/>
              <a:t>تمنع تشكل القشرة القاسية </a:t>
            </a:r>
            <a:r>
              <a:rPr lang="en-US" sz="3600" dirty="0"/>
              <a:t>)</a:t>
            </a:r>
            <a:r>
              <a:rPr lang="ar-SA" sz="3600" dirty="0"/>
              <a:t>جفافها</a:t>
            </a:r>
            <a:r>
              <a:rPr lang="en-US" sz="3600" dirty="0"/>
              <a:t>(</a:t>
            </a:r>
            <a:r>
              <a:rPr lang="ar-SA" sz="3600" dirty="0"/>
              <a:t> نتيجة فقد المياه.</a:t>
            </a:r>
            <a:endParaRPr lang="en-US" sz="3600" dirty="0"/>
          </a:p>
          <a:p>
            <a:pPr lvl="0" algn="r" rtl="1"/>
            <a:r>
              <a:rPr lang="ar-SA" sz="3600" dirty="0">
                <a:solidFill>
                  <a:srgbClr val="FF0000"/>
                </a:solidFill>
              </a:rPr>
              <a:t>تمنع نمو الفطور</a:t>
            </a:r>
            <a:r>
              <a:rPr lang="ar-SA" sz="3600" dirty="0"/>
              <a:t>، وتقلل من العمليات الضرورية اللازمة لنضج الجبنة. </a:t>
            </a:r>
            <a:endParaRPr lang="en-US" sz="3600" dirty="0"/>
          </a:p>
          <a:p>
            <a:pPr algn="r" rtl="1"/>
            <a:endParaRPr lang="en-US" sz="3600" dirty="0"/>
          </a:p>
        </p:txBody>
      </p:sp>
    </p:spTree>
    <p:extLst>
      <p:ext uri="{BB962C8B-B14F-4D97-AF65-F5344CB8AC3E}">
        <p14:creationId xmlns:p14="http://schemas.microsoft.com/office/powerpoint/2010/main" val="807169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الجبنة القاسية </a:t>
            </a:r>
            <a:r>
              <a:rPr lang="ar-SY" b="1" dirty="0" smtClean="0">
                <a:solidFill>
                  <a:srgbClr val="FF0000"/>
                </a:solidFill>
                <a:effectLst/>
              </a:rPr>
              <a:t/>
            </a:r>
            <a:br>
              <a:rPr lang="ar-SY" b="1" dirty="0" smtClean="0">
                <a:solidFill>
                  <a:srgbClr val="FF0000"/>
                </a:solidFill>
                <a:effectLst/>
              </a:rPr>
            </a:br>
            <a:r>
              <a:rPr lang="ar-SA" b="1" dirty="0" smtClean="0">
                <a:solidFill>
                  <a:srgbClr val="FF0000"/>
                </a:solidFill>
                <a:effectLst/>
              </a:rPr>
              <a:t>ونصف </a:t>
            </a:r>
            <a:r>
              <a:rPr lang="ar-SA" b="1" dirty="0">
                <a:solidFill>
                  <a:srgbClr val="FF0000"/>
                </a:solidFill>
                <a:effectLst/>
              </a:rPr>
              <a:t>القاسية المشمعة</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81600"/>
            <a:ext cx="1533526" cy="1533526"/>
          </a:xfrm>
          <a:prstGeom prst="rect">
            <a:avLst/>
          </a:prstGeom>
        </p:spPr>
      </p:pic>
      <p:sp>
        <p:nvSpPr>
          <p:cNvPr id="3" name="Content Placeholder 2"/>
          <p:cNvSpPr>
            <a:spLocks noGrp="1"/>
          </p:cNvSpPr>
          <p:nvPr>
            <p:ph idx="1"/>
          </p:nvPr>
        </p:nvSpPr>
        <p:spPr/>
        <p:txBody>
          <a:bodyPr>
            <a:normAutofit/>
          </a:bodyPr>
          <a:lstStyle/>
          <a:p>
            <a:pPr algn="r" rtl="1"/>
            <a:r>
              <a:rPr lang="ar-SA" sz="3600" dirty="0"/>
              <a:t>يتوجب إجراء عملية التشميع </a:t>
            </a:r>
            <a:r>
              <a:rPr lang="ar-SA" sz="3600" dirty="0">
                <a:solidFill>
                  <a:srgbClr val="7030A0"/>
                </a:solidFill>
              </a:rPr>
              <a:t>بجو حرارته لا تزيد عن </a:t>
            </a:r>
            <a:r>
              <a:rPr lang="en-US" sz="3600" dirty="0">
                <a:solidFill>
                  <a:srgbClr val="7030A0"/>
                </a:solidFill>
              </a:rPr>
              <a:t>12</a:t>
            </a:r>
            <a:r>
              <a:rPr lang="en-US" sz="3600" baseline="30000" dirty="0">
                <a:solidFill>
                  <a:srgbClr val="7030A0"/>
                </a:solidFill>
              </a:rPr>
              <a:t> O</a:t>
            </a:r>
            <a:r>
              <a:rPr lang="en-US" sz="3600" dirty="0">
                <a:solidFill>
                  <a:srgbClr val="7030A0"/>
                </a:solidFill>
              </a:rPr>
              <a:t>C</a:t>
            </a:r>
            <a:r>
              <a:rPr lang="ar-SA" sz="3600" dirty="0"/>
              <a:t>، وأن تكون درجة حرارة شمع البرافين المستخدم في عملية التغطية حوالي </a:t>
            </a:r>
            <a:r>
              <a:rPr lang="en-US" sz="3600" dirty="0">
                <a:solidFill>
                  <a:srgbClr val="0070C0"/>
                </a:solidFill>
              </a:rPr>
              <a:t>130</a:t>
            </a:r>
            <a:r>
              <a:rPr lang="en-US" sz="3600" dirty="0">
                <a:solidFill>
                  <a:srgbClr val="0070C0"/>
                </a:solidFill>
                <a:sym typeface="Symbol"/>
              </a:rPr>
              <a:t></a:t>
            </a:r>
            <a:r>
              <a:rPr lang="en-US" sz="3600" dirty="0">
                <a:solidFill>
                  <a:srgbClr val="0070C0"/>
                </a:solidFill>
              </a:rPr>
              <a:t>140 </a:t>
            </a:r>
            <a:r>
              <a:rPr lang="en-US" sz="3600" baseline="30000" dirty="0" smtClean="0">
                <a:solidFill>
                  <a:srgbClr val="0070C0"/>
                </a:solidFill>
              </a:rPr>
              <a:t>O</a:t>
            </a:r>
            <a:r>
              <a:rPr lang="en-US" sz="3600" dirty="0" smtClean="0">
                <a:solidFill>
                  <a:srgbClr val="0070C0"/>
                </a:solidFill>
              </a:rPr>
              <a:t>C</a:t>
            </a:r>
            <a:r>
              <a:rPr lang="ar-SA" sz="3600" dirty="0" smtClean="0"/>
              <a:t>، </a:t>
            </a:r>
            <a:r>
              <a:rPr lang="ar-SA" sz="3600" dirty="0"/>
              <a:t>ويتم تغطيس الأقراص ضمن الشمع لمدة لا تزيد عن </a:t>
            </a:r>
            <a:r>
              <a:rPr lang="en-US" sz="3600" dirty="0">
                <a:solidFill>
                  <a:srgbClr val="00B0F0"/>
                </a:solidFill>
              </a:rPr>
              <a:t>4</a:t>
            </a:r>
            <a:r>
              <a:rPr lang="en-US" sz="3600" dirty="0">
                <a:solidFill>
                  <a:srgbClr val="00B0F0"/>
                </a:solidFill>
                <a:sym typeface="Symbol"/>
              </a:rPr>
              <a:t></a:t>
            </a:r>
            <a:r>
              <a:rPr lang="en-US" sz="3600" dirty="0">
                <a:solidFill>
                  <a:srgbClr val="00B0F0"/>
                </a:solidFill>
              </a:rPr>
              <a:t>5 sec</a:t>
            </a:r>
            <a:r>
              <a:rPr lang="ar-SA" sz="3600" dirty="0"/>
              <a:t>، وإذا كانت درجة حرارة البرافين أقل من السابق تكون طبقة التشميع سميكة، وأما إذا ارتفعت درجة الحرارة أكثر من السابق تكون الطبقة الشمعية المتشكلة رقيقة لدرجة غير مقبولة. </a:t>
            </a:r>
            <a:endParaRPr lang="en-US" sz="3600" dirty="0"/>
          </a:p>
        </p:txBody>
      </p:sp>
    </p:spTree>
    <p:extLst>
      <p:ext uri="{BB962C8B-B14F-4D97-AF65-F5344CB8AC3E}">
        <p14:creationId xmlns:p14="http://schemas.microsoft.com/office/powerpoint/2010/main" val="2038100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solidFill>
                  <a:srgbClr val="FF0000"/>
                </a:solidFill>
                <a:effectLst/>
              </a:rPr>
              <a:t>الجبنة الذائبة</a:t>
            </a:r>
            <a:endParaRPr lang="en-US" dirty="0">
              <a:solidFill>
                <a:srgbClr val="FF0000"/>
              </a:solidFill>
              <a:effectLst/>
            </a:endParaRPr>
          </a:p>
        </p:txBody>
      </p:sp>
      <p:sp>
        <p:nvSpPr>
          <p:cNvPr id="3" name="Content Placeholder 2"/>
          <p:cNvSpPr>
            <a:spLocks noGrp="1"/>
          </p:cNvSpPr>
          <p:nvPr>
            <p:ph idx="1"/>
          </p:nvPr>
        </p:nvSpPr>
        <p:spPr/>
        <p:txBody>
          <a:bodyPr>
            <a:normAutofit/>
          </a:bodyPr>
          <a:lstStyle/>
          <a:p>
            <a:pPr algn="r" rtl="1"/>
            <a:r>
              <a:rPr lang="ar-SA" sz="3600" dirty="0"/>
              <a:t>يجب أن تكون مادة تغليفها مقاومة للملح والمواد المضافة الأخرى، كما أنها تتحمل التعبئة الحارة </a:t>
            </a:r>
            <a:r>
              <a:rPr lang="en-US" sz="3600" dirty="0"/>
              <a:t> )</a:t>
            </a:r>
            <a:r>
              <a:rPr lang="ar-SA" sz="3600" dirty="0"/>
              <a:t>حوالي </a:t>
            </a:r>
            <a:r>
              <a:rPr lang="en-US" sz="3600" dirty="0"/>
              <a:t>(80</a:t>
            </a:r>
            <a:r>
              <a:rPr lang="en-US" sz="3600" baseline="30000" dirty="0"/>
              <a:t> O</a:t>
            </a:r>
            <a:r>
              <a:rPr lang="en-US" sz="3600" dirty="0"/>
              <a:t>C</a:t>
            </a:r>
            <a:r>
              <a:rPr lang="ar-SA" sz="3600" dirty="0"/>
              <a:t>.</a:t>
            </a:r>
            <a:endParaRPr lang="en-US" sz="3600" dirty="0"/>
          </a:p>
        </p:txBody>
      </p:sp>
    </p:spTree>
    <p:extLst>
      <p:ext uri="{BB962C8B-B14F-4D97-AF65-F5344CB8AC3E}">
        <p14:creationId xmlns:p14="http://schemas.microsoft.com/office/powerpoint/2010/main" val="842401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solidFill>
                  <a:srgbClr val="FF0000"/>
                </a:solidFill>
                <a:effectLst/>
              </a:rPr>
              <a:t>الزبدة </a:t>
            </a:r>
            <a:r>
              <a:rPr lang="en-US" b="1" dirty="0">
                <a:solidFill>
                  <a:srgbClr val="FF0000"/>
                </a:solidFill>
                <a:effectLst/>
              </a:rPr>
              <a:t>Butter </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3600" dirty="0"/>
              <a:t>تعتبر الزبدة من المواد الحساسة </a:t>
            </a:r>
            <a:r>
              <a:rPr lang="ar-SA" sz="3600" dirty="0">
                <a:solidFill>
                  <a:srgbClr val="002060"/>
                </a:solidFill>
              </a:rPr>
              <a:t>وسريعة الفساد </a:t>
            </a:r>
            <a:r>
              <a:rPr lang="ar-SA" sz="3600" dirty="0"/>
              <a:t>بسبب </a:t>
            </a:r>
            <a:r>
              <a:rPr lang="ar-SA" sz="3600" dirty="0">
                <a:solidFill>
                  <a:srgbClr val="00B0F0"/>
                </a:solidFill>
              </a:rPr>
              <a:t>محتواها العالي من المواد الدسمة</a:t>
            </a:r>
            <a:r>
              <a:rPr lang="ar-SA" sz="3600" dirty="0"/>
              <a:t>، وخاصة إذا لم تجهز وتحفظ ضمن ظروف باردة جداً </a:t>
            </a:r>
            <a:r>
              <a:rPr lang="en-US" sz="3600" dirty="0">
                <a:solidFill>
                  <a:srgbClr val="FF0000"/>
                </a:solidFill>
              </a:rPr>
              <a:t>-15 </a:t>
            </a:r>
            <a:r>
              <a:rPr lang="en-US" sz="3600" baseline="30000" dirty="0">
                <a:solidFill>
                  <a:srgbClr val="FF0000"/>
                </a:solidFill>
              </a:rPr>
              <a:t>O</a:t>
            </a:r>
            <a:r>
              <a:rPr lang="en-US" sz="3600" dirty="0">
                <a:solidFill>
                  <a:srgbClr val="FF0000"/>
                </a:solidFill>
              </a:rPr>
              <a:t>C</a:t>
            </a:r>
            <a:r>
              <a:rPr lang="ar-SA" sz="3600" dirty="0"/>
              <a:t>، حيث تخرب الزبدة بسرعة عند تعرضها للحرارة أو الضوء أو احتوت على أيونات العناصر الثقيلة، والتي تسهم في عملية التزنخ والتحلل الكيميائي لها.</a:t>
            </a:r>
            <a:endParaRPr lang="en-US" sz="3600" dirty="0"/>
          </a:p>
          <a:p>
            <a:pPr algn="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026072"/>
            <a:ext cx="2466975" cy="1847850"/>
          </a:xfrm>
          <a:prstGeom prst="rect">
            <a:avLst/>
          </a:prstGeom>
        </p:spPr>
      </p:pic>
    </p:spTree>
    <p:extLst>
      <p:ext uri="{BB962C8B-B14F-4D97-AF65-F5344CB8AC3E}">
        <p14:creationId xmlns:p14="http://schemas.microsoft.com/office/powerpoint/2010/main" val="3375870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00200"/>
          </a:xfrm>
        </p:spPr>
        <p:txBody>
          <a:bodyPr/>
          <a:lstStyle/>
          <a:p>
            <a:pPr rtl="1"/>
            <a:r>
              <a:rPr lang="ar-SA" b="1" dirty="0">
                <a:solidFill>
                  <a:srgbClr val="FF0000"/>
                </a:solidFill>
                <a:effectLst/>
              </a:rPr>
              <a:t>أهم المواد المستخدمة في تغليف الزبدة</a:t>
            </a:r>
            <a:endParaRPr lang="en-US" dirty="0">
              <a:solidFill>
                <a:srgbClr val="FF0000"/>
              </a:solidFill>
            </a:endParaRPr>
          </a:p>
        </p:txBody>
      </p:sp>
      <p:sp>
        <p:nvSpPr>
          <p:cNvPr id="3" name="Content Placeholder 2"/>
          <p:cNvSpPr>
            <a:spLocks noGrp="1"/>
          </p:cNvSpPr>
          <p:nvPr>
            <p:ph idx="1"/>
          </p:nvPr>
        </p:nvSpPr>
        <p:spPr>
          <a:xfrm>
            <a:off x="457200" y="1905000"/>
            <a:ext cx="8229600" cy="4221163"/>
          </a:xfrm>
        </p:spPr>
        <p:txBody>
          <a:bodyPr>
            <a:normAutofit/>
          </a:bodyPr>
          <a:lstStyle/>
          <a:p>
            <a:pPr algn="r" rtl="1"/>
            <a:r>
              <a:rPr lang="ar-SA" sz="3200" dirty="0"/>
              <a:t>ورق البرشومان، أو رقائق الـ </a:t>
            </a:r>
            <a:r>
              <a:rPr lang="en-US" sz="3200" dirty="0"/>
              <a:t>PE </a:t>
            </a:r>
            <a:r>
              <a:rPr lang="ar-SY" sz="3200" dirty="0" smtClean="0"/>
              <a:t> </a:t>
            </a:r>
            <a:r>
              <a:rPr lang="ar-SA" sz="3200" dirty="0" smtClean="0"/>
              <a:t>المبطنين </a:t>
            </a:r>
            <a:r>
              <a:rPr lang="ar-SA" sz="3200" dirty="0"/>
              <a:t>برقائق الألمنيوم أو الـ</a:t>
            </a:r>
            <a:r>
              <a:rPr lang="en-US" sz="3200" dirty="0"/>
              <a:t>PVC </a:t>
            </a:r>
            <a:r>
              <a:rPr lang="ar-SA" sz="3200" dirty="0"/>
              <a:t> أو </a:t>
            </a:r>
            <a:r>
              <a:rPr lang="en-US" sz="3200" dirty="0"/>
              <a:t>PP</a:t>
            </a:r>
            <a:r>
              <a:rPr lang="ar-SA" sz="3200" dirty="0"/>
              <a:t> بحيث يكون ورق البرشومان أو </a:t>
            </a:r>
            <a:r>
              <a:rPr lang="en-US" sz="3200" dirty="0"/>
              <a:t>PE</a:t>
            </a:r>
            <a:r>
              <a:rPr lang="ar-SA" sz="3200" dirty="0"/>
              <a:t> على تماس مباشر مع الزبدة</a:t>
            </a:r>
            <a:r>
              <a:rPr lang="ar-SA" sz="3200" dirty="0" smtClean="0"/>
              <a:t>.</a:t>
            </a:r>
            <a:endParaRPr lang="ar-SY" sz="3200" dirty="0" smtClean="0"/>
          </a:p>
          <a:p>
            <a:pPr algn="r" rtl="1"/>
            <a:r>
              <a:rPr lang="ar-SA" sz="3200" dirty="0"/>
              <a:t>ومن المعروف أن </a:t>
            </a:r>
            <a:r>
              <a:rPr lang="ar-SA" sz="3200" dirty="0">
                <a:solidFill>
                  <a:srgbClr val="FF0000"/>
                </a:solidFill>
              </a:rPr>
              <a:t>ورق البرشومان </a:t>
            </a:r>
            <a:r>
              <a:rPr lang="ar-SA" sz="3200" dirty="0"/>
              <a:t>لا يكفي وحده لحماية المنتج من الأشعة، إضافة إلى أن </a:t>
            </a:r>
            <a:r>
              <a:rPr lang="ar-SA" sz="3200" dirty="0">
                <a:solidFill>
                  <a:srgbClr val="00B050"/>
                </a:solidFill>
              </a:rPr>
              <a:t>نفاذيته لبخار الماء مرتفعة </a:t>
            </a:r>
            <a:r>
              <a:rPr lang="ar-SA" sz="3200" dirty="0"/>
              <a:t>أيضاً، ولذلك عند التغليف به، يتوجب أن لا تزيد درجة </a:t>
            </a:r>
            <a:r>
              <a:rPr lang="ar-SA" sz="3200" dirty="0">
                <a:solidFill>
                  <a:srgbClr val="0070C0"/>
                </a:solidFill>
              </a:rPr>
              <a:t>حرارة التخزين عن </a:t>
            </a:r>
            <a:r>
              <a:rPr lang="en-US" sz="3200" dirty="0">
                <a:solidFill>
                  <a:srgbClr val="0070C0"/>
                </a:solidFill>
              </a:rPr>
              <a:t>10 </a:t>
            </a:r>
            <a:r>
              <a:rPr lang="en-US" sz="3200" baseline="30000" dirty="0">
                <a:solidFill>
                  <a:srgbClr val="0070C0"/>
                </a:solidFill>
              </a:rPr>
              <a:t>O</a:t>
            </a:r>
            <a:r>
              <a:rPr lang="en-US" sz="3200" dirty="0">
                <a:solidFill>
                  <a:srgbClr val="0070C0"/>
                </a:solidFill>
              </a:rPr>
              <a:t>C</a:t>
            </a:r>
            <a:r>
              <a:rPr lang="ar-SA" sz="3200" dirty="0"/>
              <a:t>، ولمدة أسبوع واحد.</a:t>
            </a:r>
            <a:endParaRPr lang="en-US" sz="3200" dirty="0"/>
          </a:p>
          <a:p>
            <a:pPr marL="0" indent="0" algn="r" rtl="1">
              <a:buNone/>
            </a:pPr>
            <a:endParaRPr lang="en-US" sz="3200" dirty="0"/>
          </a:p>
        </p:txBody>
      </p:sp>
    </p:spTree>
    <p:extLst>
      <p:ext uri="{BB962C8B-B14F-4D97-AF65-F5344CB8AC3E}">
        <p14:creationId xmlns:p14="http://schemas.microsoft.com/office/powerpoint/2010/main" val="1942244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أهم المواد المستخدمة في تغليف الزبدة</a:t>
            </a:r>
            <a:endParaRPr lang="en-US" dirty="0"/>
          </a:p>
        </p:txBody>
      </p:sp>
      <p:sp>
        <p:nvSpPr>
          <p:cNvPr id="3" name="Content Placeholder 2"/>
          <p:cNvSpPr>
            <a:spLocks noGrp="1"/>
          </p:cNvSpPr>
          <p:nvPr>
            <p:ph idx="1"/>
          </p:nvPr>
        </p:nvSpPr>
        <p:spPr/>
        <p:txBody>
          <a:bodyPr>
            <a:normAutofit/>
          </a:bodyPr>
          <a:lstStyle/>
          <a:p>
            <a:pPr algn="r" rtl="1"/>
            <a:r>
              <a:rPr lang="ar-SA" sz="3200" dirty="0"/>
              <a:t>ومن أهم صفات البولي ايتيلين بجميع أنواعه، أنه يتمتع بخاصية اللحام، والشفافية، ولهذا تغطى معظم الأغلفة الغذائية أو العلب بطبقة خارجية من البولي ايتيلين، كونه يسمح بإغلاق العبوة بواسطة اللحام الحراري.</a:t>
            </a:r>
            <a:endParaRPr lang="en-US" sz="3200" dirty="0"/>
          </a:p>
          <a:p>
            <a:pPr algn="r" rtl="1"/>
            <a:r>
              <a:rPr lang="ar-SA" sz="3200" dirty="0"/>
              <a:t>وتغطية أحد وجوه ورق البرشومان المطلي بالشمع بطبقة من الـ </a:t>
            </a:r>
            <a:r>
              <a:rPr lang="en-US" sz="3200" dirty="0"/>
              <a:t>LDPE</a:t>
            </a:r>
            <a:r>
              <a:rPr lang="ar-SA" sz="3200" dirty="0"/>
              <a:t> أو </a:t>
            </a:r>
            <a:r>
              <a:rPr lang="en-US" sz="3200" dirty="0"/>
              <a:t>PVDC</a:t>
            </a:r>
            <a:r>
              <a:rPr lang="ar-SA" sz="3200" dirty="0"/>
              <a:t> لا يكفي لحماية المنتج من الأشعة، لكن إذا ما تم إكساؤها بغبار الألمنيوم </a:t>
            </a:r>
            <a:r>
              <a:rPr lang="en-US" sz="3200" dirty="0"/>
              <a:t>)</a:t>
            </a:r>
            <a:r>
              <a:rPr lang="ar-SA" sz="3200" dirty="0"/>
              <a:t>الطلاء بالألمنيوم تحت التفريغ</a:t>
            </a:r>
            <a:r>
              <a:rPr lang="en-US" sz="3200" dirty="0"/>
              <a:t>(</a:t>
            </a:r>
            <a:r>
              <a:rPr lang="ar-SA" sz="3200" dirty="0"/>
              <a:t> يتم عند ئذ حمايته من الأشعة.</a:t>
            </a:r>
            <a:endParaRPr lang="en-US" sz="3200" dirty="0"/>
          </a:p>
          <a:p>
            <a:endParaRPr lang="en-US" sz="3200" dirty="0"/>
          </a:p>
        </p:txBody>
      </p:sp>
    </p:spTree>
    <p:extLst>
      <p:ext uri="{BB962C8B-B14F-4D97-AF65-F5344CB8AC3E}">
        <p14:creationId xmlns:p14="http://schemas.microsoft.com/office/powerpoint/2010/main" val="881184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28800"/>
          </a:xfrm>
        </p:spPr>
        <p:txBody>
          <a:bodyPr/>
          <a:lstStyle/>
          <a:p>
            <a:pPr rtl="1"/>
            <a:r>
              <a:rPr lang="ar-SA" b="1" dirty="0">
                <a:solidFill>
                  <a:srgbClr val="FF0000"/>
                </a:solidFill>
                <a:effectLst/>
              </a:rPr>
              <a:t>أهم المواد المستخدمة في تغليف الزبدة</a:t>
            </a:r>
            <a:endParaRPr lang="en-US" dirty="0"/>
          </a:p>
        </p:txBody>
      </p:sp>
      <p:sp>
        <p:nvSpPr>
          <p:cNvPr id="3" name="Content Placeholder 2"/>
          <p:cNvSpPr>
            <a:spLocks noGrp="1"/>
          </p:cNvSpPr>
          <p:nvPr>
            <p:ph idx="1"/>
          </p:nvPr>
        </p:nvSpPr>
        <p:spPr>
          <a:xfrm>
            <a:off x="457200" y="2057400"/>
            <a:ext cx="8229600" cy="4068763"/>
          </a:xfrm>
        </p:spPr>
        <p:txBody>
          <a:bodyPr>
            <a:normAutofit/>
          </a:bodyPr>
          <a:lstStyle/>
          <a:p>
            <a:pPr algn="r" rtl="1"/>
            <a:r>
              <a:rPr lang="ar-SA" sz="3200" dirty="0"/>
              <a:t>لذلك فإن أفضل مادة لتغليف الزبدة أو السمنة الحيوانية التي يمكن اقتراحها هي:</a:t>
            </a:r>
            <a:endParaRPr lang="en-US" sz="3200" dirty="0"/>
          </a:p>
          <a:p>
            <a:pPr algn="r" rtl="1"/>
            <a:r>
              <a:rPr lang="en-US" sz="3200" dirty="0"/>
              <a:t>AL-foil/ Parchment paper</a:t>
            </a:r>
            <a:r>
              <a:rPr lang="ar-SA" sz="3200" dirty="0"/>
              <a:t>، بحيث لا تقل سماكة الألمنيوم عن </a:t>
            </a:r>
            <a:r>
              <a:rPr lang="en-US" sz="3200" dirty="0"/>
              <a:t>9μm</a:t>
            </a:r>
            <a:r>
              <a:rPr lang="ar-SA" sz="3200" dirty="0"/>
              <a:t>،  </a:t>
            </a:r>
            <a:r>
              <a:rPr lang="ar-SA" sz="3200" dirty="0" smtClean="0"/>
              <a:t>والسماكة </a:t>
            </a:r>
            <a:r>
              <a:rPr lang="ar-SA" sz="3200" dirty="0"/>
              <a:t>الإجمالية لمادة التغليف عن </a:t>
            </a:r>
            <a:r>
              <a:rPr lang="en-US" sz="3200" dirty="0"/>
              <a:t>70μm</a:t>
            </a:r>
            <a:r>
              <a:rPr lang="ar-SA" sz="3200" dirty="0"/>
              <a:t>، وكمية الشمع المطلي به ورق التغليف يقدر بـ </a:t>
            </a:r>
            <a:r>
              <a:rPr lang="en-US" sz="3200" dirty="0"/>
              <a:t>10</a:t>
            </a:r>
            <a:r>
              <a:rPr lang="en-US" sz="3200" dirty="0">
                <a:sym typeface="Symbol"/>
              </a:rPr>
              <a:t></a:t>
            </a:r>
            <a:r>
              <a:rPr lang="en-US" sz="3200" dirty="0"/>
              <a:t>12 g/ m</a:t>
            </a:r>
            <a:r>
              <a:rPr lang="en-US" sz="3200" baseline="30000" dirty="0"/>
              <a:t>2</a:t>
            </a:r>
            <a:r>
              <a:rPr lang="ar-SA" sz="3200" dirty="0"/>
              <a:t>، وغراماج ورق التغليف </a:t>
            </a:r>
            <a:r>
              <a:rPr lang="en-US" sz="3200" dirty="0"/>
              <a:t>40 g / m</a:t>
            </a:r>
            <a:r>
              <a:rPr lang="en-US" sz="3200" baseline="30000" dirty="0"/>
              <a:t>2</a:t>
            </a:r>
            <a:r>
              <a:rPr lang="ar-SA" sz="3200" dirty="0"/>
              <a:t>، وعدد المسامات في واحدة السطح </a:t>
            </a:r>
            <a:r>
              <a:rPr lang="en-US" sz="3200" dirty="0"/>
              <a:t>5 / dm</a:t>
            </a:r>
            <a:r>
              <a:rPr lang="en-US" sz="3200" baseline="30000" dirty="0"/>
              <a:t>2</a:t>
            </a:r>
            <a:r>
              <a:rPr lang="ar-SA" sz="3200" dirty="0"/>
              <a:t> على الأكثر. </a:t>
            </a:r>
            <a:endParaRPr lang="en-US" sz="3200" dirty="0"/>
          </a:p>
        </p:txBody>
      </p:sp>
    </p:spTree>
    <p:extLst>
      <p:ext uri="{BB962C8B-B14F-4D97-AF65-F5344CB8AC3E}">
        <p14:creationId xmlns:p14="http://schemas.microsoft.com/office/powerpoint/2010/main" val="4249714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الخضار والفواكه ومنتجاتها</a:t>
            </a:r>
            <a:endParaRPr lang="en-US" dirty="0">
              <a:effectLst/>
            </a:endParaRPr>
          </a:p>
        </p:txBody>
      </p:sp>
      <p:sp>
        <p:nvSpPr>
          <p:cNvPr id="3" name="Content Placeholder 2"/>
          <p:cNvSpPr>
            <a:spLocks noGrp="1"/>
          </p:cNvSpPr>
          <p:nvPr>
            <p:ph idx="1"/>
          </p:nvPr>
        </p:nvSpPr>
        <p:spPr/>
        <p:txBody>
          <a:bodyPr>
            <a:normAutofit/>
          </a:bodyPr>
          <a:lstStyle/>
          <a:p>
            <a:pPr algn="r" rtl="1"/>
            <a:r>
              <a:rPr lang="en-US" sz="3200" dirty="0"/>
              <a:t>.(1)</a:t>
            </a:r>
            <a:r>
              <a:rPr lang="ar-SA" sz="3200" dirty="0"/>
              <a:t> أن تكون مقاومة للعوامل الخارجية والتأثرات المحيطة.</a:t>
            </a:r>
            <a:endParaRPr lang="en-US" sz="3200" dirty="0"/>
          </a:p>
          <a:p>
            <a:pPr algn="r" rtl="1"/>
            <a:r>
              <a:rPr lang="en-US" sz="3200" dirty="0"/>
              <a:t>.(2)</a:t>
            </a:r>
            <a:r>
              <a:rPr lang="ar-SA" sz="3200" dirty="0"/>
              <a:t> حماية المنتج من التأثيرات الفيزيائية </a:t>
            </a:r>
            <a:r>
              <a:rPr lang="ar-SA" sz="3200" dirty="0" smtClean="0"/>
              <a:t>مثل</a:t>
            </a:r>
            <a:endParaRPr lang="en-US" sz="3200" dirty="0" smtClean="0"/>
          </a:p>
          <a:p>
            <a:pPr lvl="1" algn="r" rtl="1"/>
            <a:r>
              <a:rPr lang="en-US" dirty="0" smtClean="0"/>
              <a:t>)</a:t>
            </a:r>
            <a:r>
              <a:rPr lang="ar-SA" sz="2800" dirty="0" smtClean="0">
                <a:solidFill>
                  <a:srgbClr val="FF0000"/>
                </a:solidFill>
              </a:rPr>
              <a:t> </a:t>
            </a:r>
            <a:r>
              <a:rPr lang="ar-SA" sz="2800" dirty="0">
                <a:solidFill>
                  <a:srgbClr val="FF0000"/>
                </a:solidFill>
              </a:rPr>
              <a:t>الاهتزازات، الصدمات،...</a:t>
            </a:r>
            <a:r>
              <a:rPr lang="en-US" sz="2800" dirty="0">
                <a:solidFill>
                  <a:srgbClr val="FF0000"/>
                </a:solidFill>
              </a:rPr>
              <a:t>(</a:t>
            </a:r>
          </a:p>
          <a:p>
            <a:pPr algn="r" rtl="1"/>
            <a:r>
              <a:rPr lang="en-US" sz="3200" dirty="0"/>
              <a:t>.(3)</a:t>
            </a:r>
            <a:r>
              <a:rPr lang="ar-SA" sz="3200" dirty="0"/>
              <a:t> حماية المنتج من الرطوبة، والضوء، والهواء.</a:t>
            </a:r>
            <a:endParaRPr lang="en-US" sz="3200" dirty="0"/>
          </a:p>
          <a:p>
            <a:pPr algn="r" rtl="1"/>
            <a:r>
              <a:rPr lang="en-US" sz="3200" dirty="0"/>
              <a:t>.(4)</a:t>
            </a:r>
            <a:r>
              <a:rPr lang="ar-SA" sz="3200" dirty="0"/>
              <a:t> أن تكون ملائمة لعمليات الصف والترتيب فوق بعضها أو بجانب بعضها </a:t>
            </a:r>
            <a:r>
              <a:rPr lang="ar-SA" sz="3200" dirty="0" smtClean="0"/>
              <a:t>بشكل </a:t>
            </a:r>
            <a:r>
              <a:rPr lang="ar-SA" sz="3200" dirty="0"/>
              <a:t>مريح.</a:t>
            </a:r>
            <a:endParaRPr lang="en-US" sz="3200" dirty="0"/>
          </a:p>
          <a:p>
            <a:pPr algn="r" rtl="1"/>
            <a:r>
              <a:rPr lang="en-US" sz="3200" dirty="0"/>
              <a:t>.(5)</a:t>
            </a:r>
            <a:r>
              <a:rPr lang="ar-SA" sz="3200" dirty="0"/>
              <a:t> السماح للهواء بالمرور، أي إمكانية تهوية المنتج بشكل جيد.</a:t>
            </a:r>
            <a:endParaRPr lang="en-US" sz="3200" dirty="0"/>
          </a:p>
        </p:txBody>
      </p:sp>
    </p:spTree>
    <p:extLst>
      <p:ext uri="{BB962C8B-B14F-4D97-AF65-F5344CB8AC3E}">
        <p14:creationId xmlns:p14="http://schemas.microsoft.com/office/powerpoint/2010/main" val="3322605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362200"/>
          </a:xfrm>
        </p:spPr>
        <p:txBody>
          <a:bodyPr/>
          <a:lstStyle/>
          <a:p>
            <a:pPr rtl="1"/>
            <a:r>
              <a:rPr lang="ar-SA" b="1" dirty="0">
                <a:solidFill>
                  <a:srgbClr val="FF0000"/>
                </a:solidFill>
                <a:effectLst/>
              </a:rPr>
              <a:t>أهم المواد المستخدمة في تعبئة الخضار والفواكه الطازجة</a:t>
            </a:r>
            <a:endParaRPr lang="en-US" dirty="0">
              <a:solidFill>
                <a:srgbClr val="FF0000"/>
              </a:solidFill>
            </a:endParaRPr>
          </a:p>
        </p:txBody>
      </p:sp>
      <p:sp>
        <p:nvSpPr>
          <p:cNvPr id="3" name="Content Placeholder 2"/>
          <p:cNvSpPr>
            <a:spLocks noGrp="1"/>
          </p:cNvSpPr>
          <p:nvPr>
            <p:ph idx="1"/>
          </p:nvPr>
        </p:nvSpPr>
        <p:spPr>
          <a:xfrm>
            <a:off x="457200" y="2590800"/>
            <a:ext cx="8229600" cy="3535363"/>
          </a:xfrm>
        </p:spPr>
        <p:txBody>
          <a:bodyPr>
            <a:normAutofit/>
          </a:bodyPr>
          <a:lstStyle/>
          <a:p>
            <a:pPr algn="r" rtl="1"/>
            <a:r>
              <a:rPr lang="en-US" sz="3600" dirty="0"/>
              <a:t>(1)</a:t>
            </a:r>
            <a:r>
              <a:rPr lang="ar-SA" sz="3600" dirty="0"/>
              <a:t>. الأوعية الخشبية </a:t>
            </a:r>
            <a:r>
              <a:rPr lang="en-US" sz="3600" dirty="0"/>
              <a:t>)</a:t>
            </a:r>
            <a:r>
              <a:rPr lang="ar-SA" sz="3600" dirty="0"/>
              <a:t>الصناديق، السلل،...</a:t>
            </a:r>
            <a:r>
              <a:rPr lang="en-US" sz="3600" dirty="0"/>
              <a:t>(</a:t>
            </a:r>
            <a:r>
              <a:rPr lang="ar-SA" sz="3600" dirty="0"/>
              <a:t>.</a:t>
            </a:r>
            <a:endParaRPr lang="en-US" sz="3600" dirty="0"/>
          </a:p>
          <a:p>
            <a:pPr algn="r" rtl="1"/>
            <a:r>
              <a:rPr lang="en-US" sz="3600" dirty="0"/>
              <a:t>(2)</a:t>
            </a:r>
            <a:r>
              <a:rPr lang="ar-SA" sz="3600" dirty="0"/>
              <a:t>. الأوعية المصنعة من الورق المقوى والمعاكس.</a:t>
            </a:r>
            <a:endParaRPr lang="en-US" sz="3600" dirty="0"/>
          </a:p>
          <a:p>
            <a:pPr algn="r" rtl="1"/>
            <a:r>
              <a:rPr lang="en-US" sz="3600" dirty="0"/>
              <a:t>.(3)</a:t>
            </a:r>
            <a:r>
              <a:rPr lang="ar-SA" sz="3600" dirty="0"/>
              <a:t> الأوعية البلاستيكية.</a:t>
            </a:r>
            <a:endParaRPr lang="en-US" sz="3600" dirty="0"/>
          </a:p>
          <a:p>
            <a:pPr algn="r" rtl="1"/>
            <a:endParaRPr lang="en-US" sz="3600" dirty="0"/>
          </a:p>
        </p:txBody>
      </p:sp>
    </p:spTree>
    <p:extLst>
      <p:ext uri="{BB962C8B-B14F-4D97-AF65-F5344CB8AC3E}">
        <p14:creationId xmlns:p14="http://schemas.microsoft.com/office/powerpoint/2010/main" val="428612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graphicFrame>
        <p:nvGraphicFramePr>
          <p:cNvPr id="4" name="Table 3"/>
          <p:cNvGraphicFramePr>
            <a:graphicFrameLocks noGrp="1"/>
          </p:cNvGraphicFramePr>
          <p:nvPr>
            <p:extLst>
              <p:ext uri="{D42A27DB-BD31-4B8C-83A1-F6EECF244321}">
                <p14:modId xmlns:p14="http://schemas.microsoft.com/office/powerpoint/2010/main" val="3845851134"/>
              </p:ext>
            </p:extLst>
          </p:nvPr>
        </p:nvGraphicFramePr>
        <p:xfrm>
          <a:off x="976312" y="1295400"/>
          <a:ext cx="7010400" cy="1788160"/>
        </p:xfrm>
        <a:graphic>
          <a:graphicData uri="http://schemas.openxmlformats.org/drawingml/2006/table">
            <a:tbl>
              <a:tblPr firstRow="1" bandRow="1">
                <a:tableStyleId>{21E4AEA4-8DFA-4A89-87EB-49C32662AFE0}</a:tableStyleId>
              </a:tblPr>
              <a:tblGrid>
                <a:gridCol w="2015490"/>
                <a:gridCol w="2658110"/>
                <a:gridCol w="2336800"/>
              </a:tblGrid>
              <a:tr h="370840">
                <a:tc>
                  <a:txBody>
                    <a:bodyPr/>
                    <a:lstStyle/>
                    <a:p>
                      <a:r>
                        <a:rPr lang="en-US" dirty="0" smtClean="0"/>
                        <a:t>Type of heat treatment</a:t>
                      </a:r>
                      <a:endParaRPr lang="en-US" dirty="0"/>
                    </a:p>
                  </a:txBody>
                  <a:tcPr/>
                </a:tc>
                <a:tc>
                  <a:txBody>
                    <a:bodyPr/>
                    <a:lstStyle/>
                    <a:p>
                      <a:r>
                        <a:rPr lang="en-US" dirty="0" smtClean="0"/>
                        <a:t>Temperature</a:t>
                      </a:r>
                      <a:endParaRPr lang="en-US" dirty="0"/>
                    </a:p>
                  </a:txBody>
                  <a:tcPr/>
                </a:tc>
                <a:tc>
                  <a:txBody>
                    <a:bodyPr/>
                    <a:lstStyle/>
                    <a:p>
                      <a:r>
                        <a:rPr lang="en-US" dirty="0" smtClean="0"/>
                        <a:t>Shelf-life</a:t>
                      </a:r>
                      <a:endParaRPr lang="en-US" dirty="0"/>
                    </a:p>
                  </a:txBody>
                  <a:tcPr/>
                </a:tc>
              </a:tr>
              <a:tr h="508000">
                <a:tc>
                  <a:txBody>
                    <a:bodyPr/>
                    <a:lstStyle/>
                    <a:p>
                      <a:r>
                        <a:rPr lang="en-US" dirty="0" smtClean="0"/>
                        <a:t>Pasteurization</a:t>
                      </a:r>
                      <a:endParaRPr lang="en-US" dirty="0"/>
                    </a:p>
                  </a:txBody>
                  <a:tcPr/>
                </a:tc>
                <a:tc>
                  <a:txBody>
                    <a:bodyPr/>
                    <a:lstStyle/>
                    <a:p>
                      <a:r>
                        <a:rPr lang="en-US" dirty="0" smtClean="0"/>
                        <a:t>72-75 </a:t>
                      </a:r>
                      <a:r>
                        <a:rPr lang="en-US" baseline="30000" dirty="0" smtClean="0"/>
                        <a:t>o </a:t>
                      </a:r>
                      <a:r>
                        <a:rPr lang="en-US" dirty="0" smtClean="0"/>
                        <a:t>C , 15-40 sec</a:t>
                      </a:r>
                      <a:endParaRPr lang="en-US" dirty="0"/>
                    </a:p>
                  </a:txBody>
                  <a:tcPr/>
                </a:tc>
                <a:tc>
                  <a:txBody>
                    <a:bodyPr/>
                    <a:lstStyle/>
                    <a:p>
                      <a:r>
                        <a:rPr lang="en-US" dirty="0" smtClean="0"/>
                        <a:t>4-7 days</a:t>
                      </a:r>
                      <a:endParaRPr lang="en-US" dirty="0"/>
                    </a:p>
                  </a:txBody>
                  <a:tcPr/>
                </a:tc>
              </a:tr>
              <a:tr h="370840">
                <a:tc>
                  <a:txBody>
                    <a:bodyPr/>
                    <a:lstStyle/>
                    <a:p>
                      <a:r>
                        <a:rPr lang="en-US" dirty="0" smtClean="0"/>
                        <a:t>UHT</a:t>
                      </a:r>
                      <a:endParaRPr lang="en-US" dirty="0"/>
                    </a:p>
                  </a:txBody>
                  <a:tcPr/>
                </a:tc>
                <a:tc>
                  <a:txBody>
                    <a:bodyPr/>
                    <a:lstStyle/>
                    <a:p>
                      <a:r>
                        <a:rPr lang="en-US" dirty="0" smtClean="0"/>
                        <a:t>135-150 </a:t>
                      </a:r>
                      <a:r>
                        <a:rPr lang="en-US" baseline="30000" dirty="0" smtClean="0"/>
                        <a:t>o </a:t>
                      </a:r>
                      <a:r>
                        <a:rPr lang="en-US" dirty="0" smtClean="0"/>
                        <a:t>C,</a:t>
                      </a:r>
                      <a:r>
                        <a:rPr lang="en-US" baseline="0" dirty="0" smtClean="0"/>
                        <a:t> 4-20  sec</a:t>
                      </a:r>
                      <a:endParaRPr lang="en-US" dirty="0"/>
                    </a:p>
                  </a:txBody>
                  <a:tcPr/>
                </a:tc>
                <a:tc>
                  <a:txBody>
                    <a:bodyPr/>
                    <a:lstStyle/>
                    <a:p>
                      <a:r>
                        <a:rPr lang="en-US" dirty="0" smtClean="0"/>
                        <a:t>6 months at</a:t>
                      </a:r>
                      <a:r>
                        <a:rPr lang="en-US" baseline="0" dirty="0" smtClean="0"/>
                        <a:t> ambient temperature</a:t>
                      </a:r>
                      <a:endParaRPr lang="en-US" dirty="0"/>
                    </a:p>
                  </a:txBody>
                  <a:tcPr/>
                </a:tc>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282855"/>
            <a:ext cx="8963025" cy="3543300"/>
          </a:xfrm>
          <a:prstGeom prst="rect">
            <a:avLst/>
          </a:prstGeom>
        </p:spPr>
      </p:pic>
    </p:spTree>
    <p:extLst>
      <p:ext uri="{BB962C8B-B14F-4D97-AF65-F5344CB8AC3E}">
        <p14:creationId xmlns:p14="http://schemas.microsoft.com/office/powerpoint/2010/main" val="6531424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algn="r" rtl="1"/>
            <a:r>
              <a:rPr lang="ar-SA" sz="3600" dirty="0"/>
              <a:t>يفضل استخدام الصناديق الخشبية على تلك المصنعة من الورق المقوى أو المعاكس في </a:t>
            </a:r>
            <a:r>
              <a:rPr lang="ar-SA" sz="3600" dirty="0">
                <a:solidFill>
                  <a:srgbClr val="FF0000"/>
                </a:solidFill>
              </a:rPr>
              <a:t>حال أن التخزين يتطلب التهوية ضمن وسط بارد</a:t>
            </a:r>
            <a:r>
              <a:rPr lang="ar-SA" sz="3600" dirty="0"/>
              <a:t>، حيث أنها تسمح بمرور الهواء والحرارة بشكل مريح، وقد تم تصنيع أنواع من صناديق </a:t>
            </a:r>
            <a:r>
              <a:rPr lang="ar-SA" sz="3600" dirty="0">
                <a:solidFill>
                  <a:srgbClr val="FF0000"/>
                </a:solidFill>
              </a:rPr>
              <a:t>المقوى والمعاكس المثقبة </a:t>
            </a:r>
            <a:r>
              <a:rPr lang="ar-SA" sz="3600" dirty="0"/>
              <a:t>لتأمين الغرض السابق الذكر مع إضافة بعض المواد المساعدة في تقوية جوانبها، وهي </a:t>
            </a:r>
            <a:r>
              <a:rPr lang="ar-SA" sz="3600" dirty="0">
                <a:solidFill>
                  <a:srgbClr val="FF0000"/>
                </a:solidFill>
              </a:rPr>
              <a:t>تمتاز عن الصناديق الخشبية بخفة وزنها</a:t>
            </a:r>
            <a:r>
              <a:rPr lang="ar-SA" sz="3600" dirty="0"/>
              <a:t>.</a:t>
            </a:r>
            <a:endParaRPr lang="en-US" sz="3600" dirty="0"/>
          </a:p>
          <a:p>
            <a:pPr algn="r" rtl="1"/>
            <a:endParaRPr lang="en-US" sz="3600" dirty="0"/>
          </a:p>
        </p:txBody>
      </p:sp>
    </p:spTree>
    <p:extLst>
      <p:ext uri="{BB962C8B-B14F-4D97-AF65-F5344CB8AC3E}">
        <p14:creationId xmlns:p14="http://schemas.microsoft.com/office/powerpoint/2010/main" val="2500256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rtl="1"/>
            <a:r>
              <a:rPr lang="ar-SA" b="1" dirty="0">
                <a:solidFill>
                  <a:srgbClr val="FF0000"/>
                </a:solidFill>
                <a:effectLst/>
              </a:rPr>
              <a:t>تعليب البندورة</a:t>
            </a:r>
            <a:r>
              <a:rPr lang="en-US" dirty="0">
                <a:solidFill>
                  <a:srgbClr val="FF0000"/>
                </a:solidFill>
                <a:effectLst/>
              </a:rPr>
              <a:t>Tomatoes</a:t>
            </a:r>
            <a:r>
              <a:rPr lang="en-US" b="1" dirty="0">
                <a:solidFill>
                  <a:srgbClr val="FF0000"/>
                </a:solidFill>
                <a:effectLst/>
              </a:rPr>
              <a:t> :</a:t>
            </a:r>
            <a:endParaRPr lang="en-US" dirty="0">
              <a:solidFill>
                <a:srgbClr val="FF0000"/>
              </a:solidFill>
              <a:effectLst/>
            </a:endParaRPr>
          </a:p>
        </p:txBody>
      </p:sp>
      <p:sp>
        <p:nvSpPr>
          <p:cNvPr id="3" name="Content Placeholder 2"/>
          <p:cNvSpPr>
            <a:spLocks noGrp="1"/>
          </p:cNvSpPr>
          <p:nvPr>
            <p:ph idx="1"/>
          </p:nvPr>
        </p:nvSpPr>
        <p:spPr>
          <a:xfrm>
            <a:off x="457200" y="1600200"/>
            <a:ext cx="8229600" cy="4525963"/>
          </a:xfrm>
        </p:spPr>
        <p:txBody>
          <a:bodyPr>
            <a:normAutofit fontScale="92500" lnSpcReduction="20000"/>
          </a:bodyPr>
          <a:lstStyle/>
          <a:p>
            <a:pPr algn="r" rtl="1"/>
            <a:r>
              <a:rPr lang="ar-SA" sz="3200" dirty="0"/>
              <a:t>تستهلك البندورة بكثرة وهي طازجة، كما وتستعمل في صناعة </a:t>
            </a:r>
            <a:r>
              <a:rPr lang="ar-SA" sz="3200" dirty="0">
                <a:solidFill>
                  <a:srgbClr val="FF0000"/>
                </a:solidFill>
              </a:rPr>
              <a:t>العصير</a:t>
            </a:r>
            <a:r>
              <a:rPr lang="ar-SA" sz="3200" dirty="0"/>
              <a:t> </a:t>
            </a:r>
            <a:r>
              <a:rPr lang="ar-SA" sz="3200" dirty="0" smtClean="0"/>
              <a:t>و</a:t>
            </a:r>
            <a:r>
              <a:rPr lang="ar-SA" sz="3200" dirty="0" smtClean="0">
                <a:solidFill>
                  <a:srgbClr val="92D050"/>
                </a:solidFill>
              </a:rPr>
              <a:t>المعجون</a:t>
            </a:r>
            <a:r>
              <a:rPr lang="ar-SA" sz="3200" dirty="0" smtClean="0"/>
              <a:t> و</a:t>
            </a:r>
            <a:r>
              <a:rPr lang="ar-SA" sz="3200" dirty="0" smtClean="0">
                <a:solidFill>
                  <a:srgbClr val="0070C0"/>
                </a:solidFill>
              </a:rPr>
              <a:t>الكتشب</a:t>
            </a:r>
            <a:r>
              <a:rPr lang="ar-SA" sz="3200" dirty="0" smtClean="0"/>
              <a:t> </a:t>
            </a:r>
            <a:r>
              <a:rPr lang="ar-SA" sz="3200" dirty="0"/>
              <a:t>و </a:t>
            </a:r>
            <a:r>
              <a:rPr lang="ar-SA" sz="3200" dirty="0">
                <a:solidFill>
                  <a:srgbClr val="7030A0"/>
                </a:solidFill>
              </a:rPr>
              <a:t>الصلصة </a:t>
            </a:r>
            <a:r>
              <a:rPr lang="en-US" sz="3200" dirty="0"/>
              <a:t>Sauce</a:t>
            </a:r>
            <a:r>
              <a:rPr lang="ar-SA" sz="3200" dirty="0"/>
              <a:t>، وأخيراً ظهرت </a:t>
            </a:r>
            <a:r>
              <a:rPr lang="ar-SA" sz="3200" dirty="0" smtClean="0">
                <a:solidFill>
                  <a:srgbClr val="FF0000"/>
                </a:solidFill>
              </a:rPr>
              <a:t>صناعة تعليب حبة البندورة الكاملة </a:t>
            </a:r>
            <a:r>
              <a:rPr lang="ar-SA" sz="3200" dirty="0" smtClean="0"/>
              <a:t>وأن </a:t>
            </a:r>
            <a:r>
              <a:rPr lang="ar-SA" sz="3200" dirty="0"/>
              <a:t>الإقبال عليها آخذاً بالإزدياد في كل مكان</a:t>
            </a:r>
            <a:r>
              <a:rPr lang="ar-SA" sz="3200" dirty="0" smtClean="0"/>
              <a:t>.</a:t>
            </a:r>
            <a:endParaRPr lang="en-US" sz="3200" dirty="0" smtClean="0"/>
          </a:p>
          <a:p>
            <a:pPr algn="r" rtl="1"/>
            <a:r>
              <a:rPr lang="ar-SA" sz="3200" dirty="0"/>
              <a:t>تعبأ </a:t>
            </a:r>
            <a:r>
              <a:rPr lang="ar-SA" sz="3200" dirty="0">
                <a:solidFill>
                  <a:srgbClr val="0070C0"/>
                </a:solidFill>
              </a:rPr>
              <a:t>أقراص البندورة المقشرة </a:t>
            </a:r>
            <a:r>
              <a:rPr lang="ar-SA" sz="3200" dirty="0"/>
              <a:t>في العلب المعدنية ثم يضاف لها عصير البندورة ساخناً مع إضافة </a:t>
            </a:r>
            <a:r>
              <a:rPr lang="ar-SA" sz="3200" dirty="0">
                <a:solidFill>
                  <a:srgbClr val="00B050"/>
                </a:solidFill>
              </a:rPr>
              <a:t>حامض الستريك </a:t>
            </a:r>
            <a:r>
              <a:rPr lang="ar-SA" sz="3200" dirty="0"/>
              <a:t>بنسبة </a:t>
            </a:r>
            <a:r>
              <a:rPr lang="en-US" sz="3200" dirty="0"/>
              <a:t>0.1</a:t>
            </a:r>
            <a:r>
              <a:rPr lang="en-US" sz="3200" dirty="0">
                <a:sym typeface="Symbol"/>
              </a:rPr>
              <a:t></a:t>
            </a:r>
            <a:r>
              <a:rPr lang="en-US" sz="3200" dirty="0"/>
              <a:t>0.2%</a:t>
            </a:r>
            <a:r>
              <a:rPr lang="ar-SA" sz="3200" dirty="0"/>
              <a:t> لغرض </a:t>
            </a:r>
            <a:r>
              <a:rPr lang="ar-SA" sz="3200" dirty="0">
                <a:solidFill>
                  <a:srgbClr val="FF0000"/>
                </a:solidFill>
              </a:rPr>
              <a:t>تقليل وقت </a:t>
            </a:r>
            <a:r>
              <a:rPr lang="ar-SA" sz="3200" dirty="0" smtClean="0">
                <a:solidFill>
                  <a:srgbClr val="FF0000"/>
                </a:solidFill>
              </a:rPr>
              <a:t>التعقيم </a:t>
            </a:r>
            <a:r>
              <a:rPr lang="ar-SA" sz="3200" dirty="0"/>
              <a:t>ولكثرة الحموضة هذه يعمد الصناعيون إلى إضافة </a:t>
            </a:r>
            <a:r>
              <a:rPr lang="en-US" sz="3200" dirty="0"/>
              <a:t>2</a:t>
            </a:r>
            <a:r>
              <a:rPr lang="en-US" sz="3200" dirty="0">
                <a:sym typeface="Symbol"/>
              </a:rPr>
              <a:t></a:t>
            </a:r>
            <a:r>
              <a:rPr lang="en-US" sz="3200" dirty="0"/>
              <a:t>3 %</a:t>
            </a:r>
            <a:r>
              <a:rPr lang="ar-SA" sz="3200" dirty="0"/>
              <a:t> </a:t>
            </a:r>
            <a:r>
              <a:rPr lang="ar-SA" sz="3200" dirty="0">
                <a:solidFill>
                  <a:srgbClr val="FF0000"/>
                </a:solidFill>
              </a:rPr>
              <a:t>سكر للتخفيف </a:t>
            </a:r>
            <a:r>
              <a:rPr lang="ar-SA" sz="3200" dirty="0"/>
              <a:t>من هذه الحموضة</a:t>
            </a:r>
            <a:r>
              <a:rPr lang="ar-SA" sz="3200" dirty="0" smtClean="0"/>
              <a:t>.</a:t>
            </a:r>
            <a:r>
              <a:rPr lang="en-US" sz="3200" dirty="0" smtClean="0"/>
              <a:t> </a:t>
            </a:r>
            <a:r>
              <a:rPr lang="ar-SA" sz="3200" dirty="0"/>
              <a:t>بعدها تسخن محتويات العلبة لطرد الهواء وذلك على درجة حرارة    </a:t>
            </a:r>
            <a:r>
              <a:rPr lang="en-US" sz="3200" dirty="0"/>
              <a:t>71 </a:t>
            </a:r>
            <a:r>
              <a:rPr lang="en-US" sz="3200" baseline="30000" dirty="0"/>
              <a:t>O</a:t>
            </a:r>
            <a:r>
              <a:rPr lang="en-US" sz="3200" dirty="0"/>
              <a:t>C</a:t>
            </a:r>
            <a:r>
              <a:rPr lang="ar-SA" sz="3200" dirty="0"/>
              <a:t> ثم بعدها تغلق وتعقم، بعدها تبرد وتخزن.</a:t>
            </a:r>
            <a:endParaRPr lang="en-US" sz="3200" dirty="0"/>
          </a:p>
        </p:txBody>
      </p:sp>
    </p:spTree>
    <p:extLst>
      <p:ext uri="{BB962C8B-B14F-4D97-AF65-F5344CB8AC3E}">
        <p14:creationId xmlns:p14="http://schemas.microsoft.com/office/powerpoint/2010/main" val="38493098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solidFill>
                  <a:srgbClr val="FF0000"/>
                </a:solidFill>
                <a:effectLst/>
              </a:rPr>
              <a:t>تعليب معجون البندورة</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3200" dirty="0"/>
              <a:t>هو السائل الكثيف المنتج من تصفية البندورة السليمة الطازجة مكتملة اللون الأحمر وعلى أن يكون السائل خالياً من البذور والقشور والأنسجة الخشنة، ويحتوي على مواد ذائبة وغير ذائبة من لب البندورة ومركزة بالحرارة تحت التفريغ، وتختلف نسبة المواد الصلبة الكلية حيث تتراوح ما بين </a:t>
            </a:r>
            <a:r>
              <a:rPr lang="en-US" sz="3200" dirty="0"/>
              <a:t>20</a:t>
            </a:r>
            <a:r>
              <a:rPr lang="en-US" sz="3200" dirty="0">
                <a:sym typeface="Symbol"/>
              </a:rPr>
              <a:t></a:t>
            </a:r>
            <a:r>
              <a:rPr lang="en-US" sz="3200" dirty="0"/>
              <a:t>32 %</a:t>
            </a:r>
            <a:r>
              <a:rPr lang="ar-SA" sz="3200" dirty="0"/>
              <a:t> وقد يضاف ملح الطعام بحيث لا يزيد عن </a:t>
            </a:r>
            <a:r>
              <a:rPr lang="en-US" sz="3200" dirty="0"/>
              <a:t>2</a:t>
            </a:r>
            <a:r>
              <a:rPr lang="en-US" sz="3200" dirty="0">
                <a:sym typeface="Symbol"/>
              </a:rPr>
              <a:t></a:t>
            </a:r>
            <a:r>
              <a:rPr lang="en-US" sz="3200" dirty="0"/>
              <a:t>3 %</a:t>
            </a:r>
            <a:r>
              <a:rPr lang="ar-SA" sz="3200" dirty="0"/>
              <a:t> في المنتج النهائي، وتحفظ بعد ذلك في عبوات محكمة القفل من الصفيح أو الزجاج بدون إضافة أي لون أو أي مواد حافظة. </a:t>
            </a:r>
            <a:endParaRPr lang="en-US" sz="3200" dirty="0"/>
          </a:p>
          <a:p>
            <a:pPr algn="r" rtl="1"/>
            <a:endParaRPr lang="en-US" sz="3200" dirty="0"/>
          </a:p>
        </p:txBody>
      </p:sp>
    </p:spTree>
    <p:extLst>
      <p:ext uri="{BB962C8B-B14F-4D97-AF65-F5344CB8AC3E}">
        <p14:creationId xmlns:p14="http://schemas.microsoft.com/office/powerpoint/2010/main" val="4385741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524000"/>
          </a:xfrm>
        </p:spPr>
        <p:txBody>
          <a:bodyPr/>
          <a:lstStyle/>
          <a:p>
            <a:pPr rtl="1"/>
            <a:r>
              <a:rPr lang="ar-SA" b="1" dirty="0">
                <a:solidFill>
                  <a:srgbClr val="FF0000"/>
                </a:solidFill>
                <a:effectLst/>
              </a:rPr>
              <a:t>عصير البندورة</a:t>
            </a:r>
            <a:endParaRPr lang="en-US" dirty="0">
              <a:solidFill>
                <a:srgbClr val="FF0000"/>
              </a:solidFill>
            </a:endParaRPr>
          </a:p>
        </p:txBody>
      </p:sp>
      <p:sp>
        <p:nvSpPr>
          <p:cNvPr id="3" name="Content Placeholder 2"/>
          <p:cNvSpPr>
            <a:spLocks noGrp="1"/>
          </p:cNvSpPr>
          <p:nvPr>
            <p:ph idx="1"/>
          </p:nvPr>
        </p:nvSpPr>
        <p:spPr>
          <a:xfrm>
            <a:off x="457200" y="1905000"/>
            <a:ext cx="8229600" cy="4221163"/>
          </a:xfrm>
        </p:spPr>
        <p:txBody>
          <a:bodyPr>
            <a:normAutofit/>
          </a:bodyPr>
          <a:lstStyle/>
          <a:p>
            <a:pPr algn="r" rtl="1"/>
            <a:r>
              <a:rPr lang="ar-SA" sz="3200" dirty="0"/>
              <a:t>فهو العصير الطبيعي غير المركز المستخلص من البندورة السليمة الناضجة مكتملة اللون ويكون العصير خالياً من البذور والقشور والأنسجة الخشنة، ويحتوي فقط على المواد الذائبة من لب البندورة والذي يضاف إليه في بعض الأحيان ملح الطعام بنسبة </a:t>
            </a:r>
            <a:r>
              <a:rPr lang="en-US" sz="3200" dirty="0"/>
              <a:t>0.7 %</a:t>
            </a:r>
            <a:r>
              <a:rPr lang="ar-SA" sz="3200" dirty="0"/>
              <a:t> على أن لا تقل نسبة المواد الصلبة الذائبة للبندورة في هذا العصير عن </a:t>
            </a:r>
            <a:r>
              <a:rPr lang="en-US" sz="3200" dirty="0"/>
              <a:t>4</a:t>
            </a:r>
            <a:r>
              <a:rPr lang="en-US" sz="3200" dirty="0">
                <a:sym typeface="Symbol"/>
              </a:rPr>
              <a:t></a:t>
            </a:r>
            <a:r>
              <a:rPr lang="en-US" sz="3200" dirty="0"/>
              <a:t>5%</a:t>
            </a:r>
            <a:r>
              <a:rPr lang="ar-SA" sz="3200" dirty="0"/>
              <a:t> بالوزن.</a:t>
            </a:r>
            <a:endParaRPr lang="en-US" sz="3200" dirty="0"/>
          </a:p>
        </p:txBody>
      </p:sp>
    </p:spTree>
    <p:extLst>
      <p:ext uri="{BB962C8B-B14F-4D97-AF65-F5344CB8AC3E}">
        <p14:creationId xmlns:p14="http://schemas.microsoft.com/office/powerpoint/2010/main" val="2262273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rtl="1"/>
            <a:endParaRPr lang="en-US" dirty="0"/>
          </a:p>
        </p:txBody>
      </p:sp>
      <p:sp>
        <p:nvSpPr>
          <p:cNvPr id="3" name="Content Placeholder 2"/>
          <p:cNvSpPr>
            <a:spLocks noGrp="1"/>
          </p:cNvSpPr>
          <p:nvPr>
            <p:ph idx="1"/>
          </p:nvPr>
        </p:nvSpPr>
        <p:spPr>
          <a:xfrm>
            <a:off x="457200" y="1600200"/>
            <a:ext cx="8229600" cy="4525963"/>
          </a:xfrm>
        </p:spPr>
        <p:txBody>
          <a:bodyPr>
            <a:normAutofit/>
          </a:bodyPr>
          <a:lstStyle/>
          <a:p>
            <a:pPr algn="r" rtl="1"/>
            <a:r>
              <a:rPr lang="ar-SA" sz="3200" dirty="0"/>
              <a:t>يعبأ المعجون </a:t>
            </a:r>
            <a:r>
              <a:rPr lang="ar-SA" sz="3200" dirty="0" smtClean="0"/>
              <a:t>وعصير ال</a:t>
            </a:r>
            <a:r>
              <a:rPr lang="ar-SY" sz="3200" dirty="0" smtClean="0"/>
              <a:t>بندورة</a:t>
            </a:r>
            <a:r>
              <a:rPr lang="ar-SA" sz="3200" dirty="0" smtClean="0"/>
              <a:t> </a:t>
            </a:r>
            <a:r>
              <a:rPr lang="ar-SA" sz="3200" dirty="0"/>
              <a:t>في علب ذات عبوات ومقاسات ما بين </a:t>
            </a:r>
            <a:r>
              <a:rPr lang="en-US" sz="3200" dirty="0"/>
              <a:t>100</a:t>
            </a:r>
            <a:r>
              <a:rPr lang="en-US" sz="3200" dirty="0">
                <a:sym typeface="Symbol"/>
              </a:rPr>
              <a:t></a:t>
            </a:r>
            <a:r>
              <a:rPr lang="en-US" sz="3200" dirty="0"/>
              <a:t>1000 g</a:t>
            </a:r>
            <a:r>
              <a:rPr lang="ar-SA" sz="3200" dirty="0"/>
              <a:t> وما بين </a:t>
            </a:r>
            <a:r>
              <a:rPr lang="en-US" sz="3200" dirty="0"/>
              <a:t>51</a:t>
            </a:r>
            <a:r>
              <a:rPr lang="en-US" sz="3200" dirty="0">
                <a:sym typeface="Symbol"/>
              </a:rPr>
              <a:t></a:t>
            </a:r>
            <a:r>
              <a:rPr lang="en-US" sz="3200" dirty="0"/>
              <a:t>110 mm </a:t>
            </a:r>
            <a:r>
              <a:rPr lang="ar-SA" sz="3200" dirty="0"/>
              <a:t> للقطر و </a:t>
            </a:r>
            <a:r>
              <a:rPr lang="en-US" sz="3200" dirty="0"/>
              <a:t>39</a:t>
            </a:r>
            <a:r>
              <a:rPr lang="en-US" sz="3200" dirty="0">
                <a:sym typeface="Symbol"/>
              </a:rPr>
              <a:t></a:t>
            </a:r>
            <a:r>
              <a:rPr lang="en-US" sz="3200" dirty="0"/>
              <a:t>135 mm</a:t>
            </a:r>
            <a:r>
              <a:rPr lang="ar-SA" sz="3200" dirty="0"/>
              <a:t> للارتفاع يتم آليا واتوماتيكياً حسب الحجم المقرر لهما كما هو الحال بالنسبة للحام.</a:t>
            </a:r>
            <a:endParaRPr lang="en-US" sz="3200" dirty="0"/>
          </a:p>
          <a:p>
            <a:pPr algn="r" rtl="1"/>
            <a:r>
              <a:rPr lang="ar-SA" sz="3200" dirty="0"/>
              <a:t>وتعبأ المعجون </a:t>
            </a:r>
            <a:r>
              <a:rPr lang="ar-SA" sz="3200" dirty="0" smtClean="0"/>
              <a:t>وعصير </a:t>
            </a:r>
            <a:r>
              <a:rPr lang="ar-SA" sz="3200" dirty="0"/>
              <a:t>البندورة ساخنة بعد خروجها من أجهزة التعقيم ومن ثم تأتي عملية التبريد.</a:t>
            </a:r>
            <a:endParaRPr lang="en-US" sz="3200" dirty="0"/>
          </a:p>
          <a:p>
            <a:pPr algn="r" rtl="1"/>
            <a:endParaRPr lang="en-US" sz="3200" dirty="0"/>
          </a:p>
        </p:txBody>
      </p:sp>
    </p:spTree>
    <p:extLst>
      <p:ext uri="{BB962C8B-B14F-4D97-AF65-F5344CB8AC3E}">
        <p14:creationId xmlns:p14="http://schemas.microsoft.com/office/powerpoint/2010/main" val="2169408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ar-SA" b="1" dirty="0">
                <a:effectLst/>
              </a:rPr>
              <a:t>تعبئة عصير الفواكه</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sz="3200" dirty="0"/>
              <a:t>هو من المواد الغذائية الحساسة تجاه </a:t>
            </a:r>
            <a:r>
              <a:rPr lang="ar-SA" sz="3200" dirty="0">
                <a:solidFill>
                  <a:srgbClr val="FF0000"/>
                </a:solidFill>
              </a:rPr>
              <a:t>الأوكسجين </a:t>
            </a:r>
            <a:r>
              <a:rPr lang="ar-SA" sz="3200" dirty="0" smtClean="0">
                <a:solidFill>
                  <a:srgbClr val="FF0000"/>
                </a:solidFill>
              </a:rPr>
              <a:t>والضوء</a:t>
            </a:r>
            <a:r>
              <a:rPr lang="ar-SY" sz="3200" dirty="0" smtClean="0">
                <a:solidFill>
                  <a:srgbClr val="FF0000"/>
                </a:solidFill>
              </a:rPr>
              <a:t>.</a:t>
            </a:r>
            <a:endParaRPr lang="en-US" sz="3200" dirty="0" smtClean="0"/>
          </a:p>
          <a:p>
            <a:pPr algn="r" rtl="1"/>
            <a:r>
              <a:rPr lang="ar-SA" sz="3200" dirty="0" smtClean="0"/>
              <a:t>يطلق </a:t>
            </a:r>
            <a:r>
              <a:rPr lang="ar-SA" sz="3200" dirty="0"/>
              <a:t>على عصير الفاكهة المنقى والمضاف له أحياناً الماء و الحمض والسكر بغية إعطاء اللذة اسم   </a:t>
            </a:r>
            <a:r>
              <a:rPr lang="en-US" sz="3200" dirty="0"/>
              <a:t>  </a:t>
            </a:r>
            <a:r>
              <a:rPr lang="en-US" sz="3200" dirty="0">
                <a:solidFill>
                  <a:srgbClr val="FF0000"/>
                </a:solidFill>
              </a:rPr>
              <a:t>Nectar</a:t>
            </a:r>
            <a:r>
              <a:rPr lang="en-US" sz="3200" dirty="0"/>
              <a:t> ”</a:t>
            </a:r>
            <a:r>
              <a:rPr lang="ar-SA" sz="3200" dirty="0"/>
              <a:t>" </a:t>
            </a:r>
            <a:endParaRPr lang="en-US" sz="3200" dirty="0" smtClean="0"/>
          </a:p>
          <a:p>
            <a:pPr algn="r" rtl="1"/>
            <a:r>
              <a:rPr lang="ar-SA" sz="3200" dirty="0"/>
              <a:t>يعبأ هذا العصير </a:t>
            </a:r>
            <a:r>
              <a:rPr lang="ar-SA" sz="3200" dirty="0">
                <a:solidFill>
                  <a:srgbClr val="FF0000"/>
                </a:solidFill>
              </a:rPr>
              <a:t>بأوعية زجاجية</a:t>
            </a:r>
            <a:r>
              <a:rPr lang="ar-SA" sz="3200" dirty="0"/>
              <a:t>، مع ترك فراغ صغير أعلى القوارير بدون تعبئة، ويجب أن تكون مادة التغليف </a:t>
            </a:r>
            <a:r>
              <a:rPr lang="ar-SA" sz="3200" dirty="0">
                <a:solidFill>
                  <a:srgbClr val="FF0000"/>
                </a:solidFill>
              </a:rPr>
              <a:t>لا تمرر الأوكسجين</a:t>
            </a:r>
            <a:r>
              <a:rPr lang="ar-SA" sz="3200" dirty="0"/>
              <a:t> بشكل قاطع، </a:t>
            </a:r>
            <a:endParaRPr lang="en-US" sz="3200" dirty="0" smtClean="0"/>
          </a:p>
          <a:p>
            <a:pPr algn="r" rtl="1"/>
            <a:r>
              <a:rPr lang="ar-SA" sz="3200" dirty="0"/>
              <a:t>يمكن استخدام </a:t>
            </a:r>
            <a:r>
              <a:rPr lang="ar-SA" sz="3200" dirty="0">
                <a:solidFill>
                  <a:srgbClr val="FF0000"/>
                </a:solidFill>
              </a:rPr>
              <a:t>علب </a:t>
            </a:r>
            <a:r>
              <a:rPr lang="ar-SA" sz="3200" dirty="0" smtClean="0">
                <a:solidFill>
                  <a:srgbClr val="FF0000"/>
                </a:solidFill>
              </a:rPr>
              <a:t>التنك</a:t>
            </a:r>
            <a:endParaRPr lang="en-US" sz="3200" dirty="0" smtClean="0">
              <a:solidFill>
                <a:srgbClr val="FF0000"/>
              </a:solidFill>
            </a:endParaRPr>
          </a:p>
          <a:p>
            <a:pPr algn="r" rtl="1"/>
            <a:r>
              <a:rPr lang="ar-SA" sz="3200" dirty="0"/>
              <a:t>عبوات متعددة الطبقات </a:t>
            </a:r>
            <a:r>
              <a:rPr lang="en-US" sz="3200" dirty="0"/>
              <a:t>Laminate</a:t>
            </a:r>
            <a:r>
              <a:rPr lang="ar-SA" sz="3200" dirty="0"/>
              <a:t> مكونة من :</a:t>
            </a:r>
            <a:endParaRPr lang="en-US" sz="3200" dirty="0"/>
          </a:p>
          <a:p>
            <a:r>
              <a:rPr lang="en-US" sz="3200" dirty="0"/>
              <a:t>LDPE / paper / LDPE/ AL-foil / </a:t>
            </a:r>
            <a:r>
              <a:rPr lang="en-US" sz="3200" dirty="0" smtClean="0"/>
              <a:t>LDPE</a:t>
            </a:r>
          </a:p>
          <a:p>
            <a:pPr algn="r" rtl="1"/>
            <a:r>
              <a:rPr lang="ar-SA" sz="3200" dirty="0">
                <a:solidFill>
                  <a:srgbClr val="FF0000"/>
                </a:solidFill>
              </a:rPr>
              <a:t>أوعية بلاستكية </a:t>
            </a:r>
            <a:r>
              <a:rPr lang="ar-SA" sz="3200" dirty="0"/>
              <a:t>قاسية مثل </a:t>
            </a:r>
            <a:r>
              <a:rPr lang="en-US" sz="3200" dirty="0"/>
              <a:t>PS</a:t>
            </a:r>
            <a:r>
              <a:rPr lang="ar-SA" sz="3200" dirty="0"/>
              <a:t> أو </a:t>
            </a:r>
            <a:r>
              <a:rPr lang="en-US" sz="3200" dirty="0"/>
              <a:t>PVC</a:t>
            </a:r>
          </a:p>
        </p:txBody>
      </p:sp>
    </p:spTree>
    <p:extLst>
      <p:ext uri="{BB962C8B-B14F-4D97-AF65-F5344CB8AC3E}">
        <p14:creationId xmlns:p14="http://schemas.microsoft.com/office/powerpoint/2010/main" val="39895636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تعبئة عصير الفواكه</a:t>
            </a:r>
            <a:endParaRPr lang="en-US" dirty="0"/>
          </a:p>
        </p:txBody>
      </p:sp>
      <p:sp>
        <p:nvSpPr>
          <p:cNvPr id="3" name="Content Placeholder 2"/>
          <p:cNvSpPr>
            <a:spLocks noGrp="1"/>
          </p:cNvSpPr>
          <p:nvPr>
            <p:ph idx="1"/>
          </p:nvPr>
        </p:nvSpPr>
        <p:spPr/>
        <p:txBody>
          <a:bodyPr>
            <a:normAutofit fontScale="92500"/>
          </a:bodyPr>
          <a:lstStyle/>
          <a:p>
            <a:pPr algn="r" rtl="1"/>
            <a:r>
              <a:rPr lang="ar-SA" sz="3200" dirty="0"/>
              <a:t>إن </a:t>
            </a:r>
            <a:r>
              <a:rPr lang="ar-SA" sz="3200" dirty="0">
                <a:solidFill>
                  <a:srgbClr val="FF0000"/>
                </a:solidFill>
              </a:rPr>
              <a:t>الزجاجات</a:t>
            </a:r>
            <a:r>
              <a:rPr lang="ar-SA" sz="3200" dirty="0"/>
              <a:t> أو القوارير المستخدمة في تعبئة عصير الفواكه تكون </a:t>
            </a:r>
            <a:r>
              <a:rPr lang="ar-SA" sz="3200" dirty="0">
                <a:solidFill>
                  <a:srgbClr val="FF0000"/>
                </a:solidFill>
              </a:rPr>
              <a:t>بنية أو خضراء اللون</a:t>
            </a:r>
            <a:r>
              <a:rPr lang="ar-SA" sz="3200" dirty="0"/>
              <a:t>، بغية تقليل تأثير </a:t>
            </a:r>
            <a:r>
              <a:rPr lang="ar-SA" sz="3200" dirty="0">
                <a:solidFill>
                  <a:srgbClr val="FF0000"/>
                </a:solidFill>
              </a:rPr>
              <a:t>الضوء</a:t>
            </a:r>
            <a:r>
              <a:rPr lang="ar-SA" sz="3200" dirty="0"/>
              <a:t> على المادة </a:t>
            </a:r>
            <a:r>
              <a:rPr lang="ar-SA" sz="3200" dirty="0" smtClean="0"/>
              <a:t>الغذائية</a:t>
            </a:r>
            <a:endParaRPr lang="en-US" sz="3200" dirty="0" smtClean="0"/>
          </a:p>
          <a:p>
            <a:pPr algn="r" rtl="1"/>
            <a:r>
              <a:rPr lang="ar-SA" sz="3200" dirty="0"/>
              <a:t>ويمكن إجراء تعبئة العصير بارداً، أو فاتراً أو ساخناً</a:t>
            </a:r>
            <a:r>
              <a:rPr lang="ar-SA" sz="3200" dirty="0" smtClean="0"/>
              <a:t>،</a:t>
            </a:r>
            <a:endParaRPr lang="en-US" sz="3200" dirty="0" smtClean="0"/>
          </a:p>
          <a:p>
            <a:pPr algn="r" rtl="1"/>
            <a:r>
              <a:rPr lang="ar-SA" sz="3200" dirty="0"/>
              <a:t>ففي حال تعبئة المنتج ساخناً يجب غسل القوارير بآلة الغسيل بماء درجة حرارته </a:t>
            </a:r>
            <a:r>
              <a:rPr lang="en-US" sz="3200" dirty="0"/>
              <a:t>90</a:t>
            </a:r>
            <a:r>
              <a:rPr lang="en-US" sz="3200" baseline="-25000" dirty="0"/>
              <a:t> </a:t>
            </a:r>
            <a:r>
              <a:rPr lang="en-US" sz="3200" baseline="30000" dirty="0"/>
              <a:t>O</a:t>
            </a:r>
            <a:r>
              <a:rPr lang="en-US" sz="3200" dirty="0"/>
              <a:t>C</a:t>
            </a:r>
            <a:r>
              <a:rPr lang="ar-SA" sz="3200" dirty="0" smtClean="0"/>
              <a:t>،</a:t>
            </a:r>
            <a:endParaRPr lang="en-US" sz="3200" dirty="0" smtClean="0"/>
          </a:p>
          <a:p>
            <a:pPr algn="r" rtl="1"/>
            <a:r>
              <a:rPr lang="ar-SA" sz="3200" dirty="0"/>
              <a:t>أما العبوات المراد تعبئتها على البارد أو الفاتر، فيجب أن يكون الفرق ما بين درجة حرارة المنتج وحرارة القارورة لا يزيد عن </a:t>
            </a:r>
            <a:r>
              <a:rPr lang="en-US" sz="3200" dirty="0"/>
              <a:t>15~20 </a:t>
            </a:r>
            <a:r>
              <a:rPr lang="en-US" sz="3200" baseline="30000" dirty="0"/>
              <a:t>O</a:t>
            </a:r>
            <a:r>
              <a:rPr lang="en-US" sz="3200" dirty="0"/>
              <a:t>C</a:t>
            </a:r>
            <a:r>
              <a:rPr lang="ar-SA" sz="3200" dirty="0"/>
              <a:t>، و إلا فإن نسبة الكسر بين القوارير تزداد عادة. </a:t>
            </a:r>
            <a:endParaRPr lang="en-US" sz="3200" dirty="0"/>
          </a:p>
        </p:txBody>
      </p:sp>
    </p:spTree>
    <p:extLst>
      <p:ext uri="{BB962C8B-B14F-4D97-AF65-F5344CB8AC3E}">
        <p14:creationId xmlns:p14="http://schemas.microsoft.com/office/powerpoint/2010/main" val="1647369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تعبئة عصير الفواكه</a:t>
            </a:r>
            <a:endParaRPr lang="en-US" dirty="0"/>
          </a:p>
        </p:txBody>
      </p:sp>
      <p:sp>
        <p:nvSpPr>
          <p:cNvPr id="3" name="Content Placeholder 2"/>
          <p:cNvSpPr>
            <a:spLocks noGrp="1"/>
          </p:cNvSpPr>
          <p:nvPr>
            <p:ph idx="1"/>
          </p:nvPr>
        </p:nvSpPr>
        <p:spPr/>
        <p:txBody>
          <a:bodyPr>
            <a:normAutofit/>
          </a:bodyPr>
          <a:lstStyle/>
          <a:p>
            <a:pPr algn="r" rtl="1"/>
            <a:r>
              <a:rPr lang="ar-SA" sz="3200" dirty="0"/>
              <a:t>ومن أجل تقليل كسر القوارير و زيادة ثباتيتها للتبدلات الحرارية عند تعبئتها بعصير ساخن حوالي </a:t>
            </a:r>
            <a:r>
              <a:rPr lang="en-US" sz="3200" dirty="0"/>
              <a:t>85</a:t>
            </a:r>
            <a:r>
              <a:rPr lang="en-US" sz="3200" baseline="30000" dirty="0"/>
              <a:t> O</a:t>
            </a:r>
            <a:r>
              <a:rPr lang="en-US" sz="3200" dirty="0"/>
              <a:t>C</a:t>
            </a:r>
            <a:r>
              <a:rPr lang="ar-SA" sz="3200" dirty="0"/>
              <a:t> بغية التعقيم، يجري تبريدها وهي معلقة وبشكل متدرج برذاذ من الماء حتى الوصول إلى الدرجة </a:t>
            </a:r>
            <a:r>
              <a:rPr lang="ar-SA" sz="3200" dirty="0" smtClean="0"/>
              <a:t>العادية </a:t>
            </a:r>
            <a:r>
              <a:rPr lang="ar-SA" sz="3200" dirty="0"/>
              <a:t>من الحرارة، </a:t>
            </a:r>
            <a:endParaRPr lang="en-US" sz="3200" dirty="0" smtClean="0"/>
          </a:p>
          <a:p>
            <a:pPr algn="r" rtl="1"/>
            <a:r>
              <a:rPr lang="ar-SA" sz="3200" dirty="0"/>
              <a:t>أو يمكن أن تعبأ القوارير على الدرجة العادية من الحرارة، ومن ثم تتم عملية البسترة، </a:t>
            </a:r>
            <a:endParaRPr lang="en-US" sz="3200" dirty="0" smtClean="0"/>
          </a:p>
          <a:p>
            <a:pPr algn="r" rtl="1"/>
            <a:r>
              <a:rPr lang="ar-SA" sz="3200" dirty="0"/>
              <a:t>يتم إغلاق القوارير بأغطية مصنعة من </a:t>
            </a:r>
            <a:r>
              <a:rPr lang="en-US" sz="3200" dirty="0"/>
              <a:t>0.12 mm AL–foil</a:t>
            </a:r>
          </a:p>
        </p:txBody>
      </p:sp>
    </p:spTree>
    <p:extLst>
      <p:ext uri="{BB962C8B-B14F-4D97-AF65-F5344CB8AC3E}">
        <p14:creationId xmlns:p14="http://schemas.microsoft.com/office/powerpoint/2010/main" val="204554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تعليب التفاح </a:t>
            </a:r>
            <a:r>
              <a:rPr lang="en-US" b="1" dirty="0">
                <a:effectLst/>
              </a:rPr>
              <a:t>Apples</a:t>
            </a:r>
            <a:endParaRPr lang="en-US" dirty="0"/>
          </a:p>
        </p:txBody>
      </p:sp>
      <p:sp>
        <p:nvSpPr>
          <p:cNvPr id="3" name="Content Placeholder 2"/>
          <p:cNvSpPr>
            <a:spLocks noGrp="1"/>
          </p:cNvSpPr>
          <p:nvPr>
            <p:ph idx="1"/>
          </p:nvPr>
        </p:nvSpPr>
        <p:spPr/>
        <p:txBody>
          <a:bodyPr>
            <a:normAutofit fontScale="92500"/>
          </a:bodyPr>
          <a:lstStyle/>
          <a:p>
            <a:pPr algn="r" rtl="1"/>
            <a:r>
              <a:rPr lang="ar-SA" sz="3600" dirty="0"/>
              <a:t>تتم الاستفادة من الأنواع التي لا تصلح للاستهلاك الطازج و أما </a:t>
            </a:r>
            <a:r>
              <a:rPr lang="ar-SA" sz="3600" dirty="0">
                <a:solidFill>
                  <a:srgbClr val="FF0000"/>
                </a:solidFill>
              </a:rPr>
              <a:t>الذي لا يصلح للتعليب فيذهب لصناعة الخل</a:t>
            </a:r>
            <a:r>
              <a:rPr lang="ar-SA" sz="3600" dirty="0" smtClean="0"/>
              <a:t>.</a:t>
            </a:r>
            <a:endParaRPr lang="en-US" sz="3600" dirty="0" smtClean="0"/>
          </a:p>
          <a:p>
            <a:pPr algn="r" rtl="1"/>
            <a:r>
              <a:rPr lang="ar-SA" sz="3600" dirty="0"/>
              <a:t>أما الأصناف الملائمة فتمتاز باحتوائها على </a:t>
            </a:r>
            <a:r>
              <a:rPr lang="ar-SA" sz="3600" dirty="0">
                <a:solidFill>
                  <a:srgbClr val="FF0000"/>
                </a:solidFill>
              </a:rPr>
              <a:t>نسيج صلب </a:t>
            </a:r>
            <a:r>
              <a:rPr lang="ar-SA" sz="3600" dirty="0"/>
              <a:t>ومحتفظة بشكلها المتماسك بعد التعليب وبنفس الوقت ذات </a:t>
            </a:r>
            <a:r>
              <a:rPr lang="ar-SA" sz="3600" dirty="0">
                <a:solidFill>
                  <a:srgbClr val="FF0000"/>
                </a:solidFill>
              </a:rPr>
              <a:t>نكهة مميزة </a:t>
            </a:r>
            <a:r>
              <a:rPr lang="ar-SA" sz="3600" dirty="0"/>
              <a:t>ومقبول ولهذا السبب تفضل الأصناف ذات </a:t>
            </a:r>
            <a:r>
              <a:rPr lang="ar-SA" sz="3600" dirty="0">
                <a:solidFill>
                  <a:srgbClr val="FF0000"/>
                </a:solidFill>
              </a:rPr>
              <a:t>اللون الفاتح</a:t>
            </a:r>
            <a:r>
              <a:rPr lang="ar-SA" sz="3600" dirty="0"/>
              <a:t>. أما الأخرى التي يظهر عليها اللون الوردي أو الأصفر أو التي ينهار نسيجها بسهولة أثناء التعقيم فلا يصلح لهذا الغرض</a:t>
            </a:r>
            <a:r>
              <a:rPr lang="ar-SA" sz="3600" dirty="0" smtClean="0"/>
              <a:t>.</a:t>
            </a:r>
            <a:endParaRPr lang="en-US" sz="3600" dirty="0"/>
          </a:p>
        </p:txBody>
      </p:sp>
    </p:spTree>
    <p:extLst>
      <p:ext uri="{BB962C8B-B14F-4D97-AF65-F5344CB8AC3E}">
        <p14:creationId xmlns:p14="http://schemas.microsoft.com/office/powerpoint/2010/main" val="476583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solidFill>
                  <a:srgbClr val="FF0000"/>
                </a:solidFill>
                <a:effectLst/>
              </a:rPr>
              <a:t>الحليب المبستر</a:t>
            </a:r>
            <a:endParaRPr lang="en-US" dirty="0"/>
          </a:p>
        </p:txBody>
      </p:sp>
      <p:sp>
        <p:nvSpPr>
          <p:cNvPr id="3" name="Content Placeholder 2"/>
          <p:cNvSpPr>
            <a:spLocks noGrp="1"/>
          </p:cNvSpPr>
          <p:nvPr>
            <p:ph idx="1"/>
          </p:nvPr>
        </p:nvSpPr>
        <p:spPr>
          <a:xfrm>
            <a:off x="2543174" y="1600200"/>
            <a:ext cx="6143625" cy="4525963"/>
          </a:xfrm>
        </p:spPr>
        <p:txBody>
          <a:bodyPr>
            <a:normAutofit fontScale="92500"/>
          </a:bodyPr>
          <a:lstStyle/>
          <a:p>
            <a:pPr algn="r" rtl="1"/>
            <a:r>
              <a:rPr lang="ar-SA" sz="3600" dirty="0"/>
              <a:t>يستخدم في تعبئة الحليب المبستر قوارير </a:t>
            </a:r>
            <a:r>
              <a:rPr lang="ar-SA" sz="3600" dirty="0">
                <a:solidFill>
                  <a:srgbClr val="00B0F0"/>
                </a:solidFill>
              </a:rPr>
              <a:t>زجاجية</a:t>
            </a:r>
            <a:r>
              <a:rPr lang="ar-SA" sz="3600" dirty="0"/>
              <a:t>، </a:t>
            </a:r>
            <a:endParaRPr lang="en-US" sz="3600" dirty="0" smtClean="0"/>
          </a:p>
          <a:p>
            <a:pPr algn="r" rtl="1"/>
            <a:r>
              <a:rPr lang="ar-SY" sz="3600" dirty="0" smtClean="0"/>
              <a:t>أكياس بلاستيكية </a:t>
            </a:r>
            <a:r>
              <a:rPr lang="en-US" sz="3600" dirty="0" smtClean="0"/>
              <a:t>LDPE/HDPE</a:t>
            </a:r>
          </a:p>
          <a:p>
            <a:pPr algn="r" rtl="1"/>
            <a:r>
              <a:rPr lang="ar-SA" sz="3600" dirty="0" smtClean="0"/>
              <a:t>علب </a:t>
            </a:r>
            <a:r>
              <a:rPr lang="ar-SA" sz="3600" dirty="0"/>
              <a:t>متعددة الطبقات مكونة من: </a:t>
            </a:r>
            <a:r>
              <a:rPr lang="en-US" sz="3600" dirty="0">
                <a:solidFill>
                  <a:srgbClr val="00B050"/>
                </a:solidFill>
              </a:rPr>
              <a:t>LDPE/ Colored Paper</a:t>
            </a:r>
            <a:r>
              <a:rPr lang="ar-SA" sz="3600" dirty="0">
                <a:solidFill>
                  <a:srgbClr val="00B050"/>
                </a:solidFill>
              </a:rPr>
              <a:t> </a:t>
            </a:r>
            <a:r>
              <a:rPr lang="ar-SA" sz="3600" dirty="0"/>
              <a:t>والتي تكون ملونة على الغالب بلون بني أو أسود، </a:t>
            </a:r>
            <a:endParaRPr lang="en-US" sz="3600" dirty="0" smtClean="0"/>
          </a:p>
          <a:p>
            <a:pPr algn="r" rtl="1"/>
            <a:r>
              <a:rPr lang="ar-SA" sz="3600" dirty="0" smtClean="0"/>
              <a:t>ضمن </a:t>
            </a:r>
            <a:r>
              <a:rPr lang="ar-SA" sz="3600" dirty="0"/>
              <a:t>قوارير مصنعة من </a:t>
            </a:r>
            <a:r>
              <a:rPr lang="en-US" sz="3600" dirty="0">
                <a:solidFill>
                  <a:srgbClr val="C00000"/>
                </a:solidFill>
              </a:rPr>
              <a:t>LDPE </a:t>
            </a:r>
            <a:r>
              <a:rPr lang="ar-SA" sz="3600" dirty="0">
                <a:solidFill>
                  <a:srgbClr val="C00000"/>
                </a:solidFill>
              </a:rPr>
              <a:t> و الـ </a:t>
            </a:r>
            <a:r>
              <a:rPr lang="en-US" sz="3600" dirty="0" smtClean="0">
                <a:solidFill>
                  <a:srgbClr val="C00000"/>
                </a:solidFill>
              </a:rPr>
              <a:t>HDPE</a:t>
            </a:r>
            <a:r>
              <a:rPr lang="ar-SA" sz="3600" dirty="0" smtClean="0"/>
              <a:t>.</a:t>
            </a:r>
            <a:endParaRPr lang="en-US" sz="3600" dirty="0"/>
          </a:p>
          <a:p>
            <a:pPr algn="r" rtl="1"/>
            <a:endParaRPr lang="en-US" sz="3600" dirty="0"/>
          </a:p>
          <a:p>
            <a:pPr algn="r" rtl="1"/>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57" y="1143000"/>
            <a:ext cx="2543175" cy="18002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819400"/>
            <a:ext cx="2305050" cy="1981200"/>
          </a:xfrm>
          <a:prstGeom prst="rect">
            <a:avLst/>
          </a:prstGeom>
        </p:spPr>
      </p:pic>
      <p:pic>
        <p:nvPicPr>
          <p:cNvPr id="8" name="Picture 7" descr="5-milk.jpg"/>
          <p:cNvPicPr>
            <a:picLocks noChangeAspect="1"/>
          </p:cNvPicPr>
          <p:nvPr/>
        </p:nvPicPr>
        <p:blipFill>
          <a:blip r:embed="rId4"/>
          <a:stretch>
            <a:fillRect/>
          </a:stretch>
        </p:blipFill>
        <p:spPr>
          <a:xfrm>
            <a:off x="28433" y="4609504"/>
            <a:ext cx="2276617" cy="2248495"/>
          </a:xfrm>
          <a:prstGeom prst="rect">
            <a:avLst/>
          </a:prstGeom>
          <a:ln>
            <a:noFill/>
          </a:ln>
          <a:effectLst>
            <a:softEdge rad="112500"/>
          </a:effectLst>
        </p:spPr>
      </p:pic>
    </p:spTree>
    <p:extLst>
      <p:ext uri="{BB962C8B-B14F-4D97-AF65-F5344CB8AC3E}">
        <p14:creationId xmlns:p14="http://schemas.microsoft.com/office/powerpoint/2010/main" val="152573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lnSpcReduction="10000"/>
          </a:bodyPr>
          <a:lstStyle/>
          <a:p>
            <a:pPr algn="r" rtl="1"/>
            <a:r>
              <a:rPr lang="ar-SA" sz="2800" dirty="0"/>
              <a:t>يستخدم لتعبئة الحليب المعامل بالحرارة العالية أوعية التعبئة المطهرة، على أن تكون غير نفوذه للأوكسجين والضوء، وبحيث لا يزيد عدد الأحياء الدقيقة على السطح الداخلي عن </a:t>
            </a:r>
            <a:r>
              <a:rPr lang="en-US" sz="2800" dirty="0"/>
              <a:t>10</a:t>
            </a:r>
            <a:r>
              <a:rPr lang="en-US" sz="2800" baseline="30000" dirty="0"/>
              <a:t>5</a:t>
            </a:r>
            <a:r>
              <a:rPr lang="en-US" sz="2800" dirty="0"/>
              <a:t>~10</a:t>
            </a:r>
            <a:r>
              <a:rPr lang="en-US" sz="2800" baseline="30000" dirty="0"/>
              <a:t>6</a:t>
            </a:r>
            <a:r>
              <a:rPr lang="en-US" sz="2800" dirty="0"/>
              <a:t> / cm</a:t>
            </a:r>
            <a:r>
              <a:rPr lang="en-US" sz="2800" baseline="30000" dirty="0"/>
              <a:t>2</a:t>
            </a:r>
            <a:r>
              <a:rPr lang="ar-SA" sz="3200" dirty="0" smtClean="0"/>
              <a:t> </a:t>
            </a:r>
            <a:endParaRPr lang="en-US" sz="3200" dirty="0" smtClean="0"/>
          </a:p>
          <a:p>
            <a:pPr algn="r" rtl="1"/>
            <a:r>
              <a:rPr lang="ar-SA" sz="3200" dirty="0"/>
              <a:t>بغلاف متعدد الطبقات، مؤلف من الطبقات التالية من الخارج باتجاه الداخل:</a:t>
            </a:r>
            <a:endParaRPr lang="en-US" sz="3200" dirty="0"/>
          </a:p>
          <a:p>
            <a:pPr rtl="1"/>
            <a:r>
              <a:rPr lang="en-US" sz="3200" dirty="0"/>
              <a:t>“LDPE (15g/m</a:t>
            </a:r>
            <a:r>
              <a:rPr lang="en-US" sz="3200" baseline="30000" dirty="0"/>
              <a:t>2</a:t>
            </a:r>
            <a:r>
              <a:rPr lang="en-US" sz="3200" dirty="0"/>
              <a:t>)/carton (240g/m</a:t>
            </a:r>
            <a:r>
              <a:rPr lang="en-US" sz="3200" baseline="30000" dirty="0"/>
              <a:t>2</a:t>
            </a:r>
            <a:r>
              <a:rPr lang="en-US" sz="3200" dirty="0"/>
              <a:t>)/LDPE (20g/m</a:t>
            </a:r>
            <a:r>
              <a:rPr lang="en-US" sz="3200" baseline="30000" dirty="0"/>
              <a:t>2</a:t>
            </a:r>
            <a:r>
              <a:rPr lang="en-US" sz="3200" dirty="0"/>
              <a:t>)/AL-foil(10μm)/LDPE(70g/m</a:t>
            </a:r>
            <a:r>
              <a:rPr lang="en-US" sz="3200" baseline="30000" dirty="0"/>
              <a:t>2</a:t>
            </a:r>
            <a:r>
              <a:rPr lang="en-US" sz="3200" dirty="0"/>
              <a:t>)” </a:t>
            </a:r>
          </a:p>
          <a:p>
            <a:pPr algn="r" rtl="1"/>
            <a:endParaRPr lang="en-US" sz="3200" dirty="0"/>
          </a:p>
        </p:txBody>
      </p:sp>
      <p:sp>
        <p:nvSpPr>
          <p:cNvPr id="4" name="Title 1"/>
          <p:cNvSpPr>
            <a:spLocks noGrp="1"/>
          </p:cNvSpPr>
          <p:nvPr>
            <p:ph type="title"/>
          </p:nvPr>
        </p:nvSpPr>
        <p:spPr>
          <a:xfrm>
            <a:off x="457200" y="0"/>
            <a:ext cx="8229600" cy="2362200"/>
          </a:xfrm>
        </p:spPr>
        <p:txBody>
          <a:bodyPr/>
          <a:lstStyle/>
          <a:p>
            <a:pPr rtl="1"/>
            <a:r>
              <a:rPr lang="ar-SA" b="1" dirty="0" smtClean="0">
                <a:solidFill>
                  <a:srgbClr val="FF0000"/>
                </a:solidFill>
                <a:effectLst/>
              </a:rPr>
              <a:t>الحليب المعقم </a:t>
            </a:r>
            <a:r>
              <a:rPr lang="en-US" b="1" dirty="0" smtClean="0">
                <a:solidFill>
                  <a:srgbClr val="FF0000"/>
                </a:solidFill>
                <a:effectLst/>
              </a:rPr>
              <a:t/>
            </a:r>
            <a:br>
              <a:rPr lang="en-US" b="1" dirty="0" smtClean="0">
                <a:solidFill>
                  <a:srgbClr val="FF0000"/>
                </a:solidFill>
                <a:effectLst/>
              </a:rPr>
            </a:br>
            <a:r>
              <a:rPr lang="en-US" b="1" dirty="0" smtClean="0">
                <a:solidFill>
                  <a:srgbClr val="FF0000"/>
                </a:solidFill>
                <a:effectLst/>
              </a:rPr>
              <a:t>Ultra High Temperature (UHT- milk)</a:t>
            </a:r>
            <a:endParaRPr lang="en-US" dirty="0">
              <a:solidFill>
                <a:srgbClr val="FF0000"/>
              </a:solidFill>
              <a:effectLst/>
            </a:endParaRPr>
          </a:p>
        </p:txBody>
      </p:sp>
    </p:spTree>
    <p:extLst>
      <p:ext uri="{BB962C8B-B14F-4D97-AF65-F5344CB8AC3E}">
        <p14:creationId xmlns:p14="http://schemas.microsoft.com/office/powerpoint/2010/main" val="3563910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667000"/>
          </a:xfrm>
        </p:spPr>
        <p:txBody>
          <a:bodyPr/>
          <a:lstStyle/>
          <a:p>
            <a:pPr rtl="1"/>
            <a:r>
              <a:rPr lang="ar-SA" b="1" dirty="0">
                <a:solidFill>
                  <a:srgbClr val="FF0000"/>
                </a:solidFill>
                <a:effectLst/>
              </a:rPr>
              <a:t>الحليب المعقم </a:t>
            </a:r>
            <a:r>
              <a:rPr lang="en-US" b="1" dirty="0">
                <a:solidFill>
                  <a:srgbClr val="FF0000"/>
                </a:solidFill>
                <a:effectLst/>
              </a:rPr>
              <a:t/>
            </a:r>
            <a:br>
              <a:rPr lang="en-US" b="1" dirty="0">
                <a:solidFill>
                  <a:srgbClr val="FF0000"/>
                </a:solidFill>
                <a:effectLst/>
              </a:rPr>
            </a:br>
            <a:r>
              <a:rPr lang="en-US" b="1" dirty="0">
                <a:solidFill>
                  <a:srgbClr val="FF0000"/>
                </a:solidFill>
                <a:effectLst/>
              </a:rPr>
              <a:t>Ultra High Temperature (UHT- milk)</a:t>
            </a:r>
            <a:endParaRPr lang="en-US" dirty="0"/>
          </a:p>
        </p:txBody>
      </p:sp>
      <p:sp>
        <p:nvSpPr>
          <p:cNvPr id="3" name="Content Placeholder 2"/>
          <p:cNvSpPr>
            <a:spLocks noGrp="1"/>
          </p:cNvSpPr>
          <p:nvPr>
            <p:ph idx="1"/>
          </p:nvPr>
        </p:nvSpPr>
        <p:spPr>
          <a:xfrm>
            <a:off x="457200" y="3276600"/>
            <a:ext cx="8229600" cy="2849563"/>
          </a:xfrm>
        </p:spPr>
        <p:txBody>
          <a:bodyPr>
            <a:normAutofit/>
          </a:bodyPr>
          <a:lstStyle/>
          <a:p>
            <a:pPr algn="r" rtl="1"/>
            <a:r>
              <a:rPr lang="ar-SA" sz="3200" dirty="0"/>
              <a:t>ويمكن تعبئة القوارير بالطريقة التقليدية باستخدام العبوات </a:t>
            </a:r>
            <a:r>
              <a:rPr lang="ar-SA" sz="3200" dirty="0">
                <a:solidFill>
                  <a:srgbClr val="FF0000"/>
                </a:solidFill>
              </a:rPr>
              <a:t>الزجاجية</a:t>
            </a:r>
            <a:r>
              <a:rPr lang="ar-SA" sz="3200" dirty="0"/>
              <a:t> أو البلاستيكية المصنعة من </a:t>
            </a:r>
            <a:r>
              <a:rPr lang="en-US" sz="3200" dirty="0"/>
              <a:t>LDPE</a:t>
            </a:r>
            <a:r>
              <a:rPr lang="ar-SA" sz="3200" dirty="0"/>
              <a:t>، وفي بعض الحالات  قوارير الـ </a:t>
            </a:r>
            <a:r>
              <a:rPr lang="en-US" sz="3200" dirty="0" smtClean="0">
                <a:solidFill>
                  <a:srgbClr val="FF0000"/>
                </a:solidFill>
              </a:rPr>
              <a:t>PC</a:t>
            </a:r>
            <a:r>
              <a:rPr lang="ar-SY" sz="3200" dirty="0" smtClean="0"/>
              <a:t> </a:t>
            </a:r>
            <a:r>
              <a:rPr lang="ar-SA" sz="3200" dirty="0" smtClean="0"/>
              <a:t>ذات </a:t>
            </a:r>
            <a:r>
              <a:rPr lang="ar-SA" sz="3200" dirty="0"/>
              <a:t>المواصفات الممتازة، رغم غلاء ثمنها.</a:t>
            </a:r>
            <a:endParaRPr lang="en-US" sz="3200" dirty="0"/>
          </a:p>
          <a:p>
            <a:pPr algn="r" rtl="1"/>
            <a:endParaRPr lang="ar-SY" sz="3600" dirty="0" smtClean="0"/>
          </a:p>
          <a:p>
            <a:pPr algn="r" rtl="1"/>
            <a:endParaRPr lang="en-US" sz="3600" dirty="0"/>
          </a:p>
        </p:txBody>
      </p:sp>
    </p:spTree>
    <p:extLst>
      <p:ext uri="{BB962C8B-B14F-4D97-AF65-F5344CB8AC3E}">
        <p14:creationId xmlns:p14="http://schemas.microsoft.com/office/powerpoint/2010/main" val="3392794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Flowchart: Process 3"/>
          <p:cNvSpPr/>
          <p:nvPr/>
        </p:nvSpPr>
        <p:spPr>
          <a:xfrm>
            <a:off x="3048000" y="2286000"/>
            <a:ext cx="327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MILK CARTON</a:t>
            </a:r>
            <a:endParaRPr lang="en-US" dirty="0"/>
          </a:p>
        </p:txBody>
      </p:sp>
      <p:sp>
        <p:nvSpPr>
          <p:cNvPr id="5" name="Flowchart: Predefined Process 4"/>
          <p:cNvSpPr/>
          <p:nvPr/>
        </p:nvSpPr>
        <p:spPr>
          <a:xfrm>
            <a:off x="3429000" y="304800"/>
            <a:ext cx="2057400" cy="838200"/>
          </a:xfrm>
          <a:prstGeom prst="flowChartPredefinedProcess">
            <a:avLst/>
          </a:prstGeom>
          <a:solidFill>
            <a:schemeClr val="bg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FF0000"/>
                </a:solidFill>
              </a:rPr>
              <a:t>1) Polyethylene</a:t>
            </a:r>
            <a:r>
              <a:rPr lang="en-US" sz="1400" dirty="0" smtClean="0">
                <a:solidFill>
                  <a:schemeClr val="tx1"/>
                </a:solidFill>
              </a:rPr>
              <a:t>: Against moisture</a:t>
            </a:r>
            <a:endParaRPr lang="en-US" sz="1400" dirty="0">
              <a:solidFill>
                <a:schemeClr val="tx1"/>
              </a:solidFill>
            </a:endParaRPr>
          </a:p>
        </p:txBody>
      </p:sp>
      <p:sp>
        <p:nvSpPr>
          <p:cNvPr id="6" name="Flowchart: Predefined Process 5"/>
          <p:cNvSpPr/>
          <p:nvPr/>
        </p:nvSpPr>
        <p:spPr>
          <a:xfrm>
            <a:off x="6096000" y="1219200"/>
            <a:ext cx="2057400" cy="838200"/>
          </a:xfrm>
          <a:prstGeom prst="flowChartPredefinedProcess">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FF0000"/>
                </a:solidFill>
              </a:rPr>
              <a:t>2)Paper</a:t>
            </a:r>
            <a:r>
              <a:rPr lang="en-US" sz="1400" dirty="0" smtClean="0">
                <a:solidFill>
                  <a:schemeClr val="tx1"/>
                </a:solidFill>
              </a:rPr>
              <a:t>: Strength &amp; Stability.</a:t>
            </a:r>
            <a:endParaRPr lang="en-US" sz="1400" dirty="0">
              <a:solidFill>
                <a:schemeClr val="tx1"/>
              </a:solidFill>
            </a:endParaRPr>
          </a:p>
        </p:txBody>
      </p:sp>
      <p:sp>
        <p:nvSpPr>
          <p:cNvPr id="7" name="Flowchart: Predefined Process 6"/>
          <p:cNvSpPr/>
          <p:nvPr/>
        </p:nvSpPr>
        <p:spPr>
          <a:xfrm>
            <a:off x="6248400" y="3352800"/>
            <a:ext cx="2057400" cy="838200"/>
          </a:xfrm>
          <a:prstGeom prst="flowChartPredefinedProcess">
            <a:avLst/>
          </a:prstGeom>
          <a:solidFill>
            <a:schemeClr val="bg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FF0000"/>
                </a:solidFill>
              </a:rPr>
              <a:t>3)Adhesion</a:t>
            </a:r>
            <a:endParaRPr lang="en-US" sz="1400" dirty="0">
              <a:solidFill>
                <a:srgbClr val="FF0000"/>
              </a:solidFill>
            </a:endParaRPr>
          </a:p>
        </p:txBody>
      </p:sp>
      <p:sp>
        <p:nvSpPr>
          <p:cNvPr id="8" name="Flowchart: Predefined Process 7"/>
          <p:cNvSpPr/>
          <p:nvPr/>
        </p:nvSpPr>
        <p:spPr>
          <a:xfrm>
            <a:off x="3505200" y="4114800"/>
            <a:ext cx="2057400" cy="838200"/>
          </a:xfrm>
          <a:prstGeom prst="flowChartPredefinedProcess">
            <a:avLst/>
          </a:prstGeom>
          <a:solidFill>
            <a:schemeClr val="bg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FF0000"/>
                </a:solidFill>
              </a:rPr>
              <a:t>4) </a:t>
            </a:r>
            <a:r>
              <a:rPr lang="en-US" sz="1400" dirty="0" err="1" smtClean="0">
                <a:solidFill>
                  <a:srgbClr val="FF0000"/>
                </a:solidFill>
              </a:rPr>
              <a:t>Aluminium</a:t>
            </a:r>
            <a:r>
              <a:rPr lang="en-US" sz="1400" dirty="0" smtClean="0">
                <a:solidFill>
                  <a:srgbClr val="FF0000"/>
                </a:solidFill>
              </a:rPr>
              <a:t> foil</a:t>
            </a:r>
            <a:r>
              <a:rPr lang="en-US" sz="1400" dirty="0" smtClean="0">
                <a:solidFill>
                  <a:schemeClr val="tx1"/>
                </a:solidFill>
              </a:rPr>
              <a:t>: Light, </a:t>
            </a:r>
            <a:r>
              <a:rPr lang="en-US" sz="1400" dirty="0" err="1" smtClean="0">
                <a:solidFill>
                  <a:schemeClr val="tx1"/>
                </a:solidFill>
              </a:rPr>
              <a:t>flavour,oxygen</a:t>
            </a:r>
            <a:r>
              <a:rPr lang="en-US" sz="1400" dirty="0" smtClean="0">
                <a:solidFill>
                  <a:schemeClr val="tx1"/>
                </a:solidFill>
              </a:rPr>
              <a:t>.</a:t>
            </a:r>
            <a:endParaRPr lang="en-US" sz="1400" dirty="0">
              <a:solidFill>
                <a:schemeClr val="tx1"/>
              </a:solidFill>
            </a:endParaRPr>
          </a:p>
        </p:txBody>
      </p:sp>
      <p:sp>
        <p:nvSpPr>
          <p:cNvPr id="9" name="Flowchart: Predefined Process 8"/>
          <p:cNvSpPr/>
          <p:nvPr/>
        </p:nvSpPr>
        <p:spPr>
          <a:xfrm>
            <a:off x="990600" y="3352800"/>
            <a:ext cx="2057400" cy="838200"/>
          </a:xfrm>
          <a:prstGeom prst="flowChartPredefinedProcess">
            <a:avLst/>
          </a:prstGeom>
          <a:solidFill>
            <a:schemeClr val="bg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FF0000"/>
                </a:solidFill>
              </a:rPr>
              <a:t>5) Adhesion</a:t>
            </a:r>
            <a:endParaRPr lang="en-US" sz="1400" dirty="0">
              <a:solidFill>
                <a:srgbClr val="FF0000"/>
              </a:solidFill>
            </a:endParaRPr>
          </a:p>
        </p:txBody>
      </p:sp>
      <p:sp>
        <p:nvSpPr>
          <p:cNvPr id="10" name="Flowchart: Predefined Process 9"/>
          <p:cNvSpPr/>
          <p:nvPr/>
        </p:nvSpPr>
        <p:spPr>
          <a:xfrm>
            <a:off x="914400" y="1295400"/>
            <a:ext cx="2057400" cy="838200"/>
          </a:xfrm>
          <a:prstGeom prst="flowChartPredefinedProcess">
            <a:avLst/>
          </a:prstGeom>
          <a:solidFill>
            <a:schemeClr val="bg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FF0000"/>
                </a:solidFill>
              </a:rPr>
              <a:t>6) Polyethylene</a:t>
            </a:r>
            <a:r>
              <a:rPr lang="en-US" sz="1400" dirty="0" smtClean="0">
                <a:solidFill>
                  <a:schemeClr val="tx1"/>
                </a:solidFill>
              </a:rPr>
              <a:t>:</a:t>
            </a:r>
          </a:p>
          <a:p>
            <a:pPr algn="ctr"/>
            <a:r>
              <a:rPr lang="en-US" sz="1400" dirty="0" smtClean="0">
                <a:solidFill>
                  <a:schemeClr val="tx1"/>
                </a:solidFill>
              </a:rPr>
              <a:t>Seals in the liquid</a:t>
            </a:r>
            <a:endParaRPr lang="en-US" sz="1400" dirty="0">
              <a:solidFill>
                <a:schemeClr val="tx1"/>
              </a:solidFill>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34" y="4495800"/>
            <a:ext cx="3542257" cy="2372519"/>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1200" y="4340271"/>
            <a:ext cx="3376684" cy="2532513"/>
          </a:xfrm>
          <a:prstGeom prst="rect">
            <a:avLst/>
          </a:prstGeom>
        </p:spPr>
      </p:pic>
    </p:spTree>
    <p:extLst>
      <p:ext uri="{BB962C8B-B14F-4D97-AF65-F5344CB8AC3E}">
        <p14:creationId xmlns:p14="http://schemas.microsoft.com/office/powerpoint/2010/main" val="170788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منتجات الحليب الحامضة </a:t>
            </a:r>
            <a:r>
              <a:rPr lang="en-US" b="1" dirty="0">
                <a:solidFill>
                  <a:srgbClr val="FF0000"/>
                </a:solidFill>
                <a:effectLst/>
              </a:rPr>
              <a:t>)</a:t>
            </a:r>
            <a:r>
              <a:rPr lang="ar-SA" b="1" dirty="0">
                <a:solidFill>
                  <a:srgbClr val="FF0000"/>
                </a:solidFill>
                <a:effectLst/>
              </a:rPr>
              <a:t>المخمرة</a:t>
            </a:r>
            <a:r>
              <a:rPr lang="en-US" b="1" dirty="0">
                <a:solidFill>
                  <a:srgbClr val="FF0000"/>
                </a:solidFill>
                <a:effectLst/>
              </a:rPr>
              <a:t>( </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3600" dirty="0"/>
              <a:t>كما هو معروف أن اللبن، واللبن مع الفواكه، العيران، الكريما </a:t>
            </a:r>
            <a:r>
              <a:rPr lang="ar-SA" sz="3600" dirty="0" smtClean="0"/>
              <a:t>الحامضية</a:t>
            </a:r>
            <a:r>
              <a:rPr lang="ar-SY" sz="3600" dirty="0" smtClean="0"/>
              <a:t> </a:t>
            </a:r>
            <a:r>
              <a:rPr lang="ar-SA" sz="3600" dirty="0"/>
              <a:t>هي مجموعة من منتجات الحليب الحامضية التي تتصف بالمواصفات التالية: </a:t>
            </a:r>
            <a:endParaRPr lang="en-US" sz="3600" dirty="0"/>
          </a:p>
          <a:p>
            <a:pPr algn="r" rtl="1"/>
            <a:r>
              <a:rPr lang="en-US" sz="3600" dirty="0"/>
              <a:t>.(1)</a:t>
            </a:r>
            <a:r>
              <a:rPr lang="ar-SA" sz="3600" dirty="0"/>
              <a:t> تفسد بسهولة من قبل الفطور العفنة والخميرة.</a:t>
            </a:r>
            <a:endParaRPr lang="en-US" sz="3600" dirty="0"/>
          </a:p>
          <a:p>
            <a:pPr algn="r" rtl="1"/>
            <a:r>
              <a:rPr lang="en-US" sz="3600" dirty="0"/>
              <a:t>.(2)</a:t>
            </a:r>
            <a:r>
              <a:rPr lang="ar-SA" sz="3600" dirty="0"/>
              <a:t> تحمض بسرعة في شروط تخزينية فوق الدرجة </a:t>
            </a:r>
            <a:r>
              <a:rPr lang="en-US" sz="3600" dirty="0"/>
              <a:t>10 </a:t>
            </a:r>
            <a:r>
              <a:rPr lang="en-US" sz="3600" baseline="30000" dirty="0"/>
              <a:t>O</a:t>
            </a:r>
            <a:r>
              <a:rPr lang="en-US" sz="3600" dirty="0"/>
              <a:t>C</a:t>
            </a:r>
            <a:r>
              <a:rPr lang="ar-SA" sz="3600" dirty="0"/>
              <a:t>.</a:t>
            </a:r>
            <a:endParaRPr lang="en-US" sz="3600" dirty="0"/>
          </a:p>
          <a:p>
            <a:pPr algn="r" rtl="1"/>
            <a:r>
              <a:rPr lang="en-US" sz="3600" dirty="0"/>
              <a:t>.(3)</a:t>
            </a:r>
            <a:r>
              <a:rPr lang="ar-SA" sz="3600" dirty="0"/>
              <a:t> حساسة للضوء " خاصة اللبن الرائب ".</a:t>
            </a:r>
            <a:endParaRPr lang="en-US" sz="3600" dirty="0"/>
          </a:p>
          <a:p>
            <a:pPr algn="r" rtl="1"/>
            <a:endParaRPr lang="en-US" sz="3600" dirty="0"/>
          </a:p>
          <a:p>
            <a:pPr algn="r" rtl="1"/>
            <a:endParaRPr lang="en-US" sz="3600" dirty="0"/>
          </a:p>
        </p:txBody>
      </p:sp>
    </p:spTree>
    <p:extLst>
      <p:ext uri="{BB962C8B-B14F-4D97-AF65-F5344CB8AC3E}">
        <p14:creationId xmlns:p14="http://schemas.microsoft.com/office/powerpoint/2010/main" val="10330364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منتجات الحليب الحامضة </a:t>
            </a:r>
            <a:r>
              <a:rPr lang="en-US" b="1" dirty="0">
                <a:solidFill>
                  <a:srgbClr val="FF0000"/>
                </a:solidFill>
                <a:effectLst/>
              </a:rPr>
              <a:t>)</a:t>
            </a:r>
            <a:r>
              <a:rPr lang="ar-SA" b="1" dirty="0">
                <a:solidFill>
                  <a:srgbClr val="FF0000"/>
                </a:solidFill>
                <a:effectLst/>
              </a:rPr>
              <a:t>المخمرة</a:t>
            </a:r>
            <a:r>
              <a:rPr lang="en-US" b="1" dirty="0">
                <a:solidFill>
                  <a:srgbClr val="FF0000"/>
                </a:solidFill>
                <a:effectLst/>
              </a:rPr>
              <a:t>( </a:t>
            </a:r>
            <a:endParaRPr lang="en-US" dirty="0"/>
          </a:p>
        </p:txBody>
      </p:sp>
      <p:sp>
        <p:nvSpPr>
          <p:cNvPr id="3" name="Content Placeholder 2"/>
          <p:cNvSpPr>
            <a:spLocks noGrp="1"/>
          </p:cNvSpPr>
          <p:nvPr>
            <p:ph idx="1"/>
          </p:nvPr>
        </p:nvSpPr>
        <p:spPr/>
        <p:txBody>
          <a:bodyPr>
            <a:normAutofit/>
          </a:bodyPr>
          <a:lstStyle/>
          <a:p>
            <a:pPr algn="r" rtl="1"/>
            <a:r>
              <a:rPr lang="en-US" sz="3200" dirty="0"/>
              <a:t>.(4</a:t>
            </a:r>
            <a:r>
              <a:rPr lang="en-US" sz="3200" dirty="0" smtClean="0"/>
              <a:t>)</a:t>
            </a:r>
            <a:r>
              <a:rPr lang="ar-SA" sz="3200" dirty="0" smtClean="0"/>
              <a:t> </a:t>
            </a:r>
            <a:r>
              <a:rPr lang="ar-SA" sz="3200" dirty="0"/>
              <a:t>تحدث تغيرات أوكسيدية بوجود الأوكسجين، </a:t>
            </a:r>
            <a:r>
              <a:rPr lang="ar-SA" sz="3200" dirty="0" smtClean="0"/>
              <a:t>ونتيجة </a:t>
            </a:r>
            <a:r>
              <a:rPr lang="ar-SA" sz="3200" dirty="0"/>
              <a:t>هذه التغيرات </a:t>
            </a:r>
            <a:r>
              <a:rPr lang="ar-SA" sz="3200" dirty="0" smtClean="0"/>
              <a:t>تتشكل </a:t>
            </a:r>
            <a:r>
              <a:rPr lang="ar-SA" sz="3200" dirty="0"/>
              <a:t>رائحة كريهة.</a:t>
            </a:r>
            <a:endParaRPr lang="en-US" sz="3200" dirty="0"/>
          </a:p>
          <a:p>
            <a:pPr algn="r" rtl="1"/>
            <a:r>
              <a:rPr lang="en-US" sz="3200" dirty="0"/>
              <a:t>.(5) </a:t>
            </a:r>
            <a:r>
              <a:rPr lang="ar-SA" sz="3200" dirty="0"/>
              <a:t>تمتص الروائح الغريبة بسهولة</a:t>
            </a:r>
            <a:r>
              <a:rPr lang="ar-SA" sz="3200" dirty="0" smtClean="0"/>
              <a:t>.</a:t>
            </a:r>
            <a:endParaRPr lang="en-US" sz="3200" dirty="0" smtClean="0"/>
          </a:p>
          <a:p>
            <a:pPr algn="r" rtl="1"/>
            <a:r>
              <a:rPr lang="en-US" sz="3200" dirty="0"/>
              <a:t>.(6) </a:t>
            </a:r>
            <a:r>
              <a:rPr lang="ar-SA" sz="3200" dirty="0"/>
              <a:t>يوجد مخاطر من انفصال المصل عن اللبن كما هو في العيران والمشروبات المشابهة له.</a:t>
            </a:r>
            <a:endParaRPr lang="en-US" sz="3200" dirty="0"/>
          </a:p>
          <a:p>
            <a:pPr algn="r" rtl="1"/>
            <a:r>
              <a:rPr lang="en-US" sz="3200" dirty="0"/>
              <a:t>.(7) </a:t>
            </a:r>
            <a:r>
              <a:rPr lang="ar-SA" sz="3200" dirty="0"/>
              <a:t>تميل مشروبات الكيفير</a:t>
            </a:r>
            <a:r>
              <a:rPr lang="en-US" sz="3200" dirty="0"/>
              <a:t>Kefir </a:t>
            </a:r>
            <a:r>
              <a:rPr lang="en-US" sz="3200" dirty="0" smtClean="0"/>
              <a:t>)</a:t>
            </a:r>
            <a:r>
              <a:rPr lang="ar-SY" sz="3200" dirty="0" smtClean="0"/>
              <a:t> </a:t>
            </a:r>
            <a:r>
              <a:rPr lang="ar-SA" sz="3200" dirty="0" smtClean="0"/>
              <a:t>نوع </a:t>
            </a:r>
            <a:r>
              <a:rPr lang="ar-SA" sz="3200" dirty="0"/>
              <a:t>من الخمور</a:t>
            </a:r>
            <a:r>
              <a:rPr lang="en-US" sz="3200" dirty="0"/>
              <a:t>( </a:t>
            </a:r>
            <a:r>
              <a:rPr lang="ar-SA" sz="3200" dirty="0"/>
              <a:t>و الكوميس </a:t>
            </a:r>
            <a:r>
              <a:rPr lang="en-US" sz="3200" dirty="0" err="1"/>
              <a:t>Koumis</a:t>
            </a:r>
            <a:r>
              <a:rPr lang="en-US" sz="3200" dirty="0"/>
              <a:t>  </a:t>
            </a:r>
            <a:r>
              <a:rPr lang="en-US" sz="3200" dirty="0" smtClean="0"/>
              <a:t>)</a:t>
            </a:r>
            <a:r>
              <a:rPr lang="ar-SY" sz="3200" dirty="0" smtClean="0"/>
              <a:t> </a:t>
            </a:r>
            <a:r>
              <a:rPr lang="ar-SA" sz="3200" dirty="0" smtClean="0"/>
              <a:t>وهو </a:t>
            </a:r>
            <a:r>
              <a:rPr lang="ar-SA" sz="3200" dirty="0"/>
              <a:t>نوع آخر من المشروبات تصنع في جنوب روسيا من حليب الخيل</a:t>
            </a:r>
            <a:r>
              <a:rPr lang="en-US" sz="3200" dirty="0"/>
              <a:t>(</a:t>
            </a:r>
            <a:r>
              <a:rPr lang="ar-SA" sz="3200" dirty="0"/>
              <a:t> إلى إنتاج غاز </a:t>
            </a:r>
            <a:r>
              <a:rPr lang="en-US" sz="3200" dirty="0"/>
              <a:t>CO</a:t>
            </a:r>
            <a:r>
              <a:rPr lang="en-US" sz="3200" baseline="-25000" dirty="0"/>
              <a:t>2</a:t>
            </a:r>
            <a:r>
              <a:rPr lang="ar-SA" sz="3200" dirty="0"/>
              <a:t> </a:t>
            </a:r>
            <a:endParaRPr lang="en-US" sz="3200" dirty="0"/>
          </a:p>
          <a:p>
            <a:pPr algn="r" rtl="1"/>
            <a:endParaRPr lang="en-US" sz="3200" dirty="0"/>
          </a:p>
        </p:txBody>
      </p:sp>
    </p:spTree>
    <p:extLst>
      <p:ext uri="{BB962C8B-B14F-4D97-AF65-F5344CB8AC3E}">
        <p14:creationId xmlns:p14="http://schemas.microsoft.com/office/powerpoint/2010/main" val="25191270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30865</TotalTime>
  <Words>2292</Words>
  <Application>Microsoft Office PowerPoint</Application>
  <PresentationFormat>On-screen Show (4:3)</PresentationFormat>
  <Paragraphs>156</Paragraphs>
  <Slides>38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Century Gothic</vt:lpstr>
      <vt:lpstr>Courier New</vt:lpstr>
      <vt:lpstr>Palatino Linotype</vt:lpstr>
      <vt:lpstr>Symbol</vt:lpstr>
      <vt:lpstr>Tahoma</vt:lpstr>
      <vt:lpstr>Times New Roman</vt:lpstr>
      <vt:lpstr>Executive</vt:lpstr>
      <vt:lpstr>التعبئة والتغليف أهم المواد الغذائية وما يناسبها من مواد التعبئة والتغليف</vt:lpstr>
      <vt:lpstr>الحليب ومشتقاته الحليب المبستر</vt:lpstr>
      <vt:lpstr>PowerPoint Presentation</vt:lpstr>
      <vt:lpstr>الحليب المبستر</vt:lpstr>
      <vt:lpstr>الحليب المعقم  Ultra High Temperature (UHT- milk)</vt:lpstr>
      <vt:lpstr>الحليب المعقم  Ultra High Temperature (UHT- milk)</vt:lpstr>
      <vt:lpstr>PowerPoint Presentation</vt:lpstr>
      <vt:lpstr>منتجات الحليب الحامضة )المخمرة( </vt:lpstr>
      <vt:lpstr>منتجات الحليب الحامضة )المخمرة( </vt:lpstr>
      <vt:lpstr>مواصفات مواد تعبئة منتجات الحليب الحامضية </vt:lpstr>
      <vt:lpstr>مواصفات مواد تعبئة منتجات الحليب الحامضية </vt:lpstr>
      <vt:lpstr>مواصفات مواد تعبئة منتجات الحليب الحامضية </vt:lpstr>
      <vt:lpstr>تعبئة اللبن الرائب yogurt</vt:lpstr>
      <vt:lpstr>تعبئة اللبن الرائب yogurt</vt:lpstr>
      <vt:lpstr>تعبئة اللبن الرائب yogurt</vt:lpstr>
      <vt:lpstr>تعبئة اللبن الرائب yogurt المواصفات الفنية لرقائق البولي ستايرن</vt:lpstr>
      <vt:lpstr>تعبئة اللبن الرائب yogurt المواصفات الفنية لأغطية عبوات اللبن </vt:lpstr>
      <vt:lpstr>الجبنة مواصفات مواد تغليف الجبنة </vt:lpstr>
      <vt:lpstr>الجبنة</vt:lpstr>
      <vt:lpstr>الجبنة</vt:lpstr>
      <vt:lpstr>الجبنة القاسية  ونصف القاسية المشمعة</vt:lpstr>
      <vt:lpstr>الجبنة القاسية  ونصف القاسية المشمعة</vt:lpstr>
      <vt:lpstr>الجبنة الذائبة</vt:lpstr>
      <vt:lpstr>الزبدة Butter </vt:lpstr>
      <vt:lpstr>أهم المواد المستخدمة في تغليف الزبدة</vt:lpstr>
      <vt:lpstr>أهم المواد المستخدمة في تغليف الزبدة</vt:lpstr>
      <vt:lpstr>أهم المواد المستخدمة في تغليف الزبدة</vt:lpstr>
      <vt:lpstr>الخضار والفواكه ومنتجاتها</vt:lpstr>
      <vt:lpstr>أهم المواد المستخدمة في تعبئة الخضار والفواكه الطازجة</vt:lpstr>
      <vt:lpstr>PowerPoint Presentation</vt:lpstr>
      <vt:lpstr>تعليب البندورةTomatoes :</vt:lpstr>
      <vt:lpstr>تعليب معجون البندورة</vt:lpstr>
      <vt:lpstr>عصير البندورة</vt:lpstr>
      <vt:lpstr>PowerPoint Presentation</vt:lpstr>
      <vt:lpstr>تعبئة عصير الفواكه</vt:lpstr>
      <vt:lpstr>تعبئة عصير الفواكه</vt:lpstr>
      <vt:lpstr>تعبئة عصير الفواكه</vt:lpstr>
      <vt:lpstr>تعليب التفاح Apples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التعبئة والتغليف</dc:title>
  <dc:creator/>
  <cp:lastModifiedBy>farhan alfin</cp:lastModifiedBy>
  <cp:revision>517</cp:revision>
  <dcterms:created xsi:type="dcterms:W3CDTF">2006-08-16T00:00:00Z</dcterms:created>
  <dcterms:modified xsi:type="dcterms:W3CDTF">2015-05-20T05:24:05Z</dcterms:modified>
</cp:coreProperties>
</file>