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4/28/2015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2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sz="8800" dirty="0" smtClean="0">
                <a:solidFill>
                  <a:srgbClr val="FF0000"/>
                </a:solidFill>
              </a:rPr>
              <a:t>التعبئة والتغليف</a:t>
            </a:r>
            <a:br>
              <a:rPr lang="ar-SY" sz="8800" dirty="0" smtClean="0">
                <a:solidFill>
                  <a:srgbClr val="FF0000"/>
                </a:solidFill>
              </a:rPr>
            </a:br>
            <a:r>
              <a:rPr lang="en-US" sz="6000" dirty="0" smtClean="0"/>
              <a:t/>
            </a:r>
            <a:br>
              <a:rPr lang="en-US" sz="6000" dirty="0" smtClean="0"/>
            </a:br>
            <a:r>
              <a:rPr lang="ar-SA" sz="6000" b="1" dirty="0">
                <a:effectLst/>
              </a:rPr>
              <a:t>تحضير المواد الغذائية للتعبئة </a:t>
            </a:r>
            <a:r>
              <a:rPr lang="ar-SA" sz="6000" b="1" dirty="0" smtClean="0">
                <a:effectLst/>
              </a:rPr>
              <a:t>والتغليف</a:t>
            </a:r>
            <a:endParaRPr lang="en-US" sz="6000"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المواد </a:t>
            </a:r>
            <a:r>
              <a:rPr lang="ar-SA" b="1" dirty="0" smtClean="0">
                <a:effectLst/>
              </a:rPr>
              <a:t>الحافظة</a:t>
            </a:r>
            <a:r>
              <a:rPr lang="ar-SY" b="1" dirty="0" smtClean="0">
                <a:effectLst/>
              </a:rPr>
              <a:t/>
            </a:r>
            <a:br>
              <a:rPr lang="ar-SY" b="1" dirty="0" smtClean="0">
                <a:effectLst/>
              </a:rPr>
            </a:br>
            <a:r>
              <a:rPr lang="ar-SA" sz="2800" b="1" dirty="0">
                <a:solidFill>
                  <a:srgbClr val="FF0000"/>
                </a:solidFill>
                <a:effectLst/>
              </a:rPr>
              <a:t>المواد الكيميائية </a:t>
            </a:r>
            <a:r>
              <a:rPr lang="ar-SA" sz="2800" b="1" dirty="0" smtClean="0">
                <a:solidFill>
                  <a:srgbClr val="FF0000"/>
                </a:solidFill>
                <a:effectLst/>
              </a:rPr>
              <a:t>الحافظة </a:t>
            </a:r>
            <a:r>
              <a:rPr lang="en-US" sz="2800" dirty="0" smtClean="0">
                <a:solidFill>
                  <a:srgbClr val="FF0000"/>
                </a:solidFill>
                <a:effectLst/>
              </a:rPr>
              <a:t>Chemical preservatives</a:t>
            </a:r>
            <a:endParaRPr lang="ar-SY" sz="2800" dirty="0">
              <a:solidFill>
                <a:srgbClr val="FF0000"/>
              </a:solidFill>
            </a:endParaRPr>
          </a:p>
        </p:txBody>
      </p:sp>
      <p:sp>
        <p:nvSpPr>
          <p:cNvPr id="3" name="Content Placeholder 2"/>
          <p:cNvSpPr>
            <a:spLocks noGrp="1"/>
          </p:cNvSpPr>
          <p:nvPr>
            <p:ph idx="1"/>
          </p:nvPr>
        </p:nvSpPr>
        <p:spPr/>
        <p:txBody>
          <a:bodyPr>
            <a:noAutofit/>
          </a:bodyPr>
          <a:lstStyle/>
          <a:p>
            <a:pPr algn="r" rtl="1"/>
            <a:r>
              <a:rPr lang="ar-SA" sz="2800" b="1" dirty="0">
                <a:solidFill>
                  <a:srgbClr val="0070C0"/>
                </a:solidFill>
              </a:rPr>
              <a:t>مواد كيميائية عضوية</a:t>
            </a:r>
            <a:r>
              <a:rPr lang="ar-SA" sz="2800" dirty="0">
                <a:solidFill>
                  <a:srgbClr val="0070C0"/>
                </a:solidFill>
              </a:rPr>
              <a:t>: </a:t>
            </a:r>
            <a:r>
              <a:rPr lang="ar-SA" sz="2800" dirty="0" smtClean="0"/>
              <a:t>حمض </a:t>
            </a:r>
            <a:r>
              <a:rPr lang="ar-SA" sz="2800" dirty="0"/>
              <a:t>الخل، حمض اللبن، حمض الليمون، حمض البروبيونيك، حمض الطرطريك</a:t>
            </a:r>
            <a:r>
              <a:rPr lang="ar-SA" sz="2800" dirty="0" smtClean="0"/>
              <a:t>.</a:t>
            </a:r>
            <a:endParaRPr lang="en-US" sz="2800" dirty="0" smtClean="0"/>
          </a:p>
          <a:p>
            <a:pPr algn="r" rtl="1"/>
            <a:r>
              <a:rPr lang="ar-SA" sz="2800" dirty="0"/>
              <a:t>ويرجع تأثيرها إلى تركيز </a:t>
            </a:r>
            <a:r>
              <a:rPr lang="ar-SA" sz="2800" dirty="0">
                <a:solidFill>
                  <a:srgbClr val="C00000"/>
                </a:solidFill>
              </a:rPr>
              <a:t>الشق الأنيوني غير المنحل ذي الشحنة الكهربائية </a:t>
            </a:r>
            <a:r>
              <a:rPr lang="ar-SA" sz="2800" dirty="0" smtClean="0">
                <a:solidFill>
                  <a:srgbClr val="C00000"/>
                </a:solidFill>
              </a:rPr>
              <a:t>السالبة</a:t>
            </a:r>
            <a:r>
              <a:rPr lang="ar-SY" sz="2800" dirty="0">
                <a:solidFill>
                  <a:srgbClr val="C00000"/>
                </a:solidFill>
              </a:rPr>
              <a:t>.</a:t>
            </a:r>
            <a:endParaRPr lang="ar-SY" sz="2800" dirty="0" smtClean="0">
              <a:solidFill>
                <a:srgbClr val="C00000"/>
              </a:solidFill>
            </a:endParaRPr>
          </a:p>
          <a:p>
            <a:pPr algn="r" rtl="1"/>
            <a:r>
              <a:rPr lang="ar-SA" sz="2800" dirty="0" smtClean="0"/>
              <a:t>وتؤدي </a:t>
            </a:r>
            <a:r>
              <a:rPr lang="ar-SA" sz="2800" dirty="0"/>
              <a:t>إضافة السكر إلى الأحماض العضوية السابقة الذكر إلى زيادة تأثيرها الحافظ المعقم.</a:t>
            </a:r>
            <a:endParaRPr lang="en-US" sz="2800" dirty="0"/>
          </a:p>
          <a:p>
            <a:pPr algn="r" rtl="1"/>
            <a:r>
              <a:rPr lang="ar-SA" sz="2800" dirty="0"/>
              <a:t>وقد انتشر حديثاً استخدام </a:t>
            </a:r>
            <a:r>
              <a:rPr lang="ar-SA" sz="2800" dirty="0">
                <a:solidFill>
                  <a:srgbClr val="00B050"/>
                </a:solidFill>
              </a:rPr>
              <a:t>حمض البروبيونيك </a:t>
            </a:r>
            <a:r>
              <a:rPr lang="ar-SA" sz="2800" dirty="0"/>
              <a:t>وأملاحه في صناعة الخبز لمقاومة الفطريات </a:t>
            </a:r>
            <a:r>
              <a:rPr lang="ar-SA" sz="2800" dirty="0" smtClean="0"/>
              <a:t>والخمائر</a:t>
            </a:r>
            <a:r>
              <a:rPr lang="ar-SY" sz="2800" dirty="0" smtClean="0"/>
              <a:t>. </a:t>
            </a:r>
            <a:r>
              <a:rPr lang="ar-SA" sz="2800" dirty="0" smtClean="0"/>
              <a:t>ويضاف </a:t>
            </a:r>
            <a:r>
              <a:rPr lang="ar-SA" sz="2800" dirty="0"/>
              <a:t>للمربيات لمنع نمو الفطريات ويسمح باستخدامه بنسبة </a:t>
            </a:r>
            <a:endParaRPr lang="tr-TR" sz="2800" dirty="0" smtClean="0"/>
          </a:p>
          <a:p>
            <a:pPr algn="r" rtl="1"/>
            <a:r>
              <a:rPr lang="tr-TR" sz="2800" dirty="0" smtClean="0">
                <a:solidFill>
                  <a:srgbClr val="FF0000"/>
                </a:solidFill>
              </a:rPr>
              <a:t>0</a:t>
            </a:r>
            <a:r>
              <a:rPr lang="tr-TR" sz="2800" dirty="0">
                <a:solidFill>
                  <a:srgbClr val="FF0000"/>
                </a:solidFill>
              </a:rPr>
              <a:t>. 1</a:t>
            </a:r>
            <a:r>
              <a:rPr lang="tr-TR" sz="2800" dirty="0">
                <a:solidFill>
                  <a:srgbClr val="FF0000"/>
                </a:solidFill>
                <a:sym typeface="Symbol" panose="05050102010706020507" pitchFamily="18" charset="2"/>
              </a:rPr>
              <a:t></a:t>
            </a:r>
            <a:r>
              <a:rPr lang="tr-TR" sz="2800" dirty="0">
                <a:solidFill>
                  <a:srgbClr val="FF0000"/>
                </a:solidFill>
              </a:rPr>
              <a:t> 0.5 %</a:t>
            </a:r>
            <a:endParaRPr lang="ar-SY" sz="2800" dirty="0">
              <a:solidFill>
                <a:srgbClr val="FF0000"/>
              </a:solidFill>
            </a:endParaRPr>
          </a:p>
        </p:txBody>
      </p:sp>
    </p:spTree>
    <p:extLst>
      <p:ext uri="{BB962C8B-B14F-4D97-AF65-F5344CB8AC3E}">
        <p14:creationId xmlns:p14="http://schemas.microsoft.com/office/powerpoint/2010/main" val="4104094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sz="4400" b="1" dirty="0">
                <a:solidFill>
                  <a:srgbClr val="FF0000"/>
                </a:solidFill>
                <a:effectLst/>
              </a:rPr>
              <a:t>حمض البنزوئيك وأملاحه</a:t>
            </a:r>
            <a:r>
              <a:rPr lang="ar-SY" sz="4400" dirty="0">
                <a:solidFill>
                  <a:srgbClr val="FF0000"/>
                </a:solidFill>
              </a:rPr>
              <a:t/>
            </a:r>
            <a:br>
              <a:rPr lang="ar-SY" sz="4400" dirty="0">
                <a:solidFill>
                  <a:srgbClr val="FF0000"/>
                </a:solidFill>
              </a:rPr>
            </a:br>
            <a:r>
              <a:rPr lang="ar-SA" sz="4400" b="1" dirty="0" smtClean="0">
                <a:solidFill>
                  <a:srgbClr val="FF0000"/>
                </a:solidFill>
                <a:effectLst/>
              </a:rPr>
              <a:t> </a:t>
            </a:r>
            <a:r>
              <a:rPr lang="tr-TR" sz="4400" dirty="0" smtClean="0">
                <a:solidFill>
                  <a:srgbClr val="FF0000"/>
                </a:solidFill>
                <a:effectLst/>
              </a:rPr>
              <a:t>C</a:t>
            </a:r>
            <a:r>
              <a:rPr lang="tr-TR" sz="4400" baseline="-25000" dirty="0" smtClean="0">
                <a:solidFill>
                  <a:srgbClr val="FF0000"/>
                </a:solidFill>
                <a:effectLst/>
              </a:rPr>
              <a:t>6</a:t>
            </a:r>
            <a:r>
              <a:rPr lang="tr-TR" sz="4400" dirty="0" smtClean="0">
                <a:solidFill>
                  <a:srgbClr val="FF0000"/>
                </a:solidFill>
                <a:effectLst/>
              </a:rPr>
              <a:t>H</a:t>
            </a:r>
            <a:r>
              <a:rPr lang="tr-TR" sz="4400" baseline="-25000" dirty="0" smtClean="0">
                <a:solidFill>
                  <a:srgbClr val="FF0000"/>
                </a:solidFill>
                <a:effectLst/>
              </a:rPr>
              <a:t>5</a:t>
            </a:r>
            <a:r>
              <a:rPr lang="tr-TR" sz="4400" dirty="0" smtClean="0">
                <a:solidFill>
                  <a:srgbClr val="FF0000"/>
                </a:solidFill>
                <a:effectLst/>
              </a:rPr>
              <a:t>COOH</a:t>
            </a:r>
            <a:endParaRPr lang="ar-SY" sz="4400" dirty="0">
              <a:solidFill>
                <a:srgbClr val="FF0000"/>
              </a:solidFill>
            </a:endParaRPr>
          </a:p>
        </p:txBody>
      </p:sp>
      <p:sp>
        <p:nvSpPr>
          <p:cNvPr id="3" name="Content Placeholder 2"/>
          <p:cNvSpPr>
            <a:spLocks noGrp="1"/>
          </p:cNvSpPr>
          <p:nvPr>
            <p:ph idx="1"/>
          </p:nvPr>
        </p:nvSpPr>
        <p:spPr/>
        <p:txBody>
          <a:bodyPr>
            <a:noAutofit/>
          </a:bodyPr>
          <a:lstStyle/>
          <a:p>
            <a:pPr algn="r" rtl="1"/>
            <a:r>
              <a:rPr lang="ar-SA" sz="2800" dirty="0"/>
              <a:t>يذوب حمض </a:t>
            </a:r>
            <a:r>
              <a:rPr lang="ar-SA" sz="2800" dirty="0" smtClean="0"/>
              <a:t>البنزويك</a:t>
            </a:r>
            <a:r>
              <a:rPr lang="en-US" sz="2800" dirty="0" smtClean="0"/>
              <a:t>Benzoic </a:t>
            </a:r>
            <a:r>
              <a:rPr lang="en-US" sz="2800" dirty="0"/>
              <a:t>acid </a:t>
            </a:r>
            <a:r>
              <a:rPr lang="ar-SY" sz="2800" dirty="0"/>
              <a:t> </a:t>
            </a:r>
            <a:r>
              <a:rPr lang="ar-SA" sz="2800" dirty="0" smtClean="0"/>
              <a:t>في </a:t>
            </a:r>
            <a:r>
              <a:rPr lang="ar-SA" sz="2800" dirty="0"/>
              <a:t>الماء والكحول</a:t>
            </a:r>
            <a:r>
              <a:rPr lang="ar-SA" sz="2800" dirty="0" smtClean="0"/>
              <a:t>،</a:t>
            </a:r>
            <a:endParaRPr lang="ar-SY" sz="2800" dirty="0" smtClean="0"/>
          </a:p>
          <a:p>
            <a:pPr algn="r" rtl="1"/>
            <a:r>
              <a:rPr lang="ar-SA" sz="2800" dirty="0" smtClean="0"/>
              <a:t>تبلغ </a:t>
            </a:r>
            <a:r>
              <a:rPr lang="ar-SA" sz="2800" dirty="0"/>
              <a:t>النسبة المسموح بها في </a:t>
            </a:r>
            <a:r>
              <a:rPr lang="ar-SA" sz="2800" dirty="0">
                <a:solidFill>
                  <a:srgbClr val="00B050"/>
                </a:solidFill>
              </a:rPr>
              <a:t>المواد الغذائية كالشرابات، والمياه الغازية </a:t>
            </a:r>
            <a:r>
              <a:rPr lang="ar-SA" sz="2800" dirty="0"/>
              <a:t>حوالي</a:t>
            </a:r>
            <a:r>
              <a:rPr lang="tr-TR" sz="2800" dirty="0"/>
              <a:t>1~1.2 g /L</a:t>
            </a:r>
            <a:r>
              <a:rPr lang="tr-TR" sz="2800" i="1" dirty="0"/>
              <a:t> </a:t>
            </a:r>
            <a:r>
              <a:rPr lang="ar-SA" sz="2800" dirty="0"/>
              <a:t>، </a:t>
            </a:r>
            <a:endParaRPr lang="ar-SY" sz="2800" dirty="0" smtClean="0"/>
          </a:p>
          <a:p>
            <a:pPr algn="r" rtl="1"/>
            <a:r>
              <a:rPr lang="ar-SA" sz="2800" dirty="0" smtClean="0"/>
              <a:t>ومن </a:t>
            </a:r>
            <a:r>
              <a:rPr lang="ar-SA" sz="2800" dirty="0"/>
              <a:t>أملاحه الهامة </a:t>
            </a:r>
            <a:r>
              <a:rPr lang="ar-SA" sz="2800" dirty="0">
                <a:solidFill>
                  <a:srgbClr val="0070C0"/>
                </a:solidFill>
              </a:rPr>
              <a:t>بنزوات الصوديوم </a:t>
            </a:r>
            <a:r>
              <a:rPr lang="en-US" sz="2800" dirty="0">
                <a:solidFill>
                  <a:srgbClr val="0070C0"/>
                </a:solidFill>
              </a:rPr>
              <a:t>C</a:t>
            </a:r>
            <a:r>
              <a:rPr lang="en-US" sz="2800" baseline="-25000" dirty="0">
                <a:solidFill>
                  <a:srgbClr val="0070C0"/>
                </a:solidFill>
              </a:rPr>
              <a:t>6</a:t>
            </a:r>
            <a:r>
              <a:rPr lang="en-US" sz="2800" dirty="0">
                <a:solidFill>
                  <a:srgbClr val="0070C0"/>
                </a:solidFill>
              </a:rPr>
              <a:t>H</a:t>
            </a:r>
            <a:r>
              <a:rPr lang="en-US" sz="2800" baseline="-25000" dirty="0">
                <a:solidFill>
                  <a:srgbClr val="0070C0"/>
                </a:solidFill>
              </a:rPr>
              <a:t>5</a:t>
            </a:r>
            <a:r>
              <a:rPr lang="en-US" sz="2800" dirty="0">
                <a:solidFill>
                  <a:srgbClr val="0070C0"/>
                </a:solidFill>
              </a:rPr>
              <a:t>COONa</a:t>
            </a:r>
            <a:r>
              <a:rPr lang="ar-SA" sz="2800" dirty="0"/>
              <a:t>، والتي تستعمل بالنسبة السابقة نفسها في حفظ منتجات الفاكهة والمياه الغازية والخمور والألبان وبعض منتجات البندورة. </a:t>
            </a:r>
            <a:endParaRPr lang="ar-SY" sz="2800" dirty="0" smtClean="0"/>
          </a:p>
          <a:p>
            <a:pPr algn="r" rtl="1"/>
            <a:r>
              <a:rPr lang="ar-SA" sz="2800" dirty="0" smtClean="0"/>
              <a:t>يتوقف </a:t>
            </a:r>
            <a:r>
              <a:rPr lang="ar-SA" sz="2800" dirty="0"/>
              <a:t>المقدار اللازم من الملح لقتل أو </a:t>
            </a:r>
            <a:r>
              <a:rPr lang="ar-SA" sz="2800" b="1" dirty="0">
                <a:solidFill>
                  <a:srgbClr val="7030A0"/>
                </a:solidFill>
              </a:rPr>
              <a:t>وقف نشاط الأحياء الدقيقة على قيمة الـ </a:t>
            </a:r>
            <a:r>
              <a:rPr lang="tr-TR" sz="2800" b="1" dirty="0">
                <a:solidFill>
                  <a:srgbClr val="7030A0"/>
                </a:solidFill>
              </a:rPr>
              <a:t>pH</a:t>
            </a:r>
            <a:r>
              <a:rPr lang="ar-SA" sz="2800" dirty="0"/>
              <a:t> </a:t>
            </a:r>
            <a:r>
              <a:rPr lang="ar-SA" sz="2800" dirty="0" smtClean="0"/>
              <a:t>ويكفي</a:t>
            </a:r>
            <a:r>
              <a:rPr lang="tr-TR" sz="2800" dirty="0" smtClean="0"/>
              <a:t>1g </a:t>
            </a:r>
            <a:r>
              <a:rPr lang="tr-TR" sz="2800" dirty="0"/>
              <a:t>/kg</a:t>
            </a:r>
            <a:r>
              <a:rPr lang="tr-TR" sz="2800" i="1" dirty="0"/>
              <a:t> </a:t>
            </a:r>
            <a:r>
              <a:rPr lang="ar-SA" sz="2800" dirty="0"/>
              <a:t>من المادة الغذائية عند ما يكون الـ</a:t>
            </a:r>
            <a:r>
              <a:rPr lang="ar-SA" sz="2800" i="1" dirty="0"/>
              <a:t> </a:t>
            </a:r>
            <a:r>
              <a:rPr lang="tr-TR" sz="2800" dirty="0"/>
              <a:t>pH = 4.3</a:t>
            </a:r>
            <a:r>
              <a:rPr lang="ar-SA" sz="2800" i="1" dirty="0"/>
              <a:t> ، </a:t>
            </a:r>
            <a:r>
              <a:rPr lang="ar-SA" sz="2800" dirty="0"/>
              <a:t>ويرجع قتلها للأحياء الدقيقة </a:t>
            </a:r>
            <a:r>
              <a:rPr lang="ar-SA" sz="2800" b="1" dirty="0">
                <a:solidFill>
                  <a:srgbClr val="FF0000"/>
                </a:solidFill>
              </a:rPr>
              <a:t>لتأثيرها السمي على سيتوبلازما الخلايا. </a:t>
            </a:r>
            <a:endParaRPr lang="en-US" sz="2800" b="1" dirty="0">
              <a:solidFill>
                <a:srgbClr val="FF0000"/>
              </a:solidFill>
            </a:endParaRPr>
          </a:p>
          <a:p>
            <a:pPr algn="r" rtl="1"/>
            <a:endParaRPr lang="ar-SY" sz="2800" dirty="0"/>
          </a:p>
        </p:txBody>
      </p:sp>
    </p:spTree>
    <p:extLst>
      <p:ext uri="{BB962C8B-B14F-4D97-AF65-F5344CB8AC3E}">
        <p14:creationId xmlns:p14="http://schemas.microsoft.com/office/powerpoint/2010/main" val="4286451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حمض </a:t>
            </a:r>
            <a:r>
              <a:rPr lang="ar-SA" b="1" dirty="0" smtClean="0">
                <a:solidFill>
                  <a:srgbClr val="FF0000"/>
                </a:solidFill>
                <a:effectLst/>
              </a:rPr>
              <a:t>الكبريتي</a:t>
            </a:r>
            <a:r>
              <a:rPr lang="ar-SY" b="1" dirty="0" smtClean="0">
                <a:solidFill>
                  <a:srgbClr val="FF0000"/>
                </a:solidFill>
                <a:effectLst/>
              </a:rPr>
              <a:t> </a:t>
            </a:r>
            <a:r>
              <a:rPr lang="ar-SA" b="1" dirty="0" smtClean="0">
                <a:solidFill>
                  <a:srgbClr val="FF0000"/>
                </a:solidFill>
                <a:effectLst/>
              </a:rPr>
              <a:t>وأملاحه</a:t>
            </a:r>
            <a:r>
              <a:rPr lang="ar-SY" dirty="0">
                <a:solidFill>
                  <a:srgbClr val="FF0000"/>
                </a:solidFill>
              </a:rPr>
              <a:t/>
            </a:r>
            <a:br>
              <a:rPr lang="ar-SY" dirty="0">
                <a:solidFill>
                  <a:srgbClr val="FF0000"/>
                </a:solidFill>
              </a:rPr>
            </a:br>
            <a:r>
              <a:rPr lang="ar-SA" b="1" dirty="0" smtClean="0">
                <a:solidFill>
                  <a:srgbClr val="FF0000"/>
                </a:solidFill>
                <a:effectLst/>
              </a:rPr>
              <a:t> </a:t>
            </a:r>
            <a:r>
              <a:rPr lang="en-US" dirty="0" smtClean="0">
                <a:solidFill>
                  <a:srgbClr val="FF0000"/>
                </a:solidFill>
                <a:effectLst/>
              </a:rPr>
              <a:t> H</a:t>
            </a:r>
            <a:r>
              <a:rPr lang="en-US" baseline="-25000" dirty="0" smtClean="0">
                <a:solidFill>
                  <a:srgbClr val="FF0000"/>
                </a:solidFill>
                <a:effectLst/>
              </a:rPr>
              <a:t>2</a:t>
            </a:r>
            <a:r>
              <a:rPr lang="en-US" dirty="0" smtClean="0">
                <a:solidFill>
                  <a:srgbClr val="FF0000"/>
                </a:solidFill>
                <a:effectLst/>
              </a:rPr>
              <a:t>SO</a:t>
            </a:r>
            <a:r>
              <a:rPr lang="en-US" baseline="-25000" dirty="0" smtClean="0">
                <a:solidFill>
                  <a:srgbClr val="FF0000"/>
                </a:solidFill>
                <a:effectLst/>
              </a:rPr>
              <a:t>3</a:t>
            </a:r>
            <a:endParaRPr lang="ar-SY" dirty="0">
              <a:solidFill>
                <a:srgbClr val="FF0000"/>
              </a:solidFill>
            </a:endParaRPr>
          </a:p>
        </p:txBody>
      </p:sp>
      <p:sp>
        <p:nvSpPr>
          <p:cNvPr id="3" name="Content Placeholder 2"/>
          <p:cNvSpPr>
            <a:spLocks noGrp="1"/>
          </p:cNvSpPr>
          <p:nvPr>
            <p:ph idx="1"/>
          </p:nvPr>
        </p:nvSpPr>
        <p:spPr/>
        <p:txBody>
          <a:bodyPr>
            <a:noAutofit/>
          </a:bodyPr>
          <a:lstStyle/>
          <a:p>
            <a:pPr algn="r" rtl="1"/>
            <a:r>
              <a:rPr lang="ar-SA" sz="4000" dirty="0" smtClean="0"/>
              <a:t>كبريتيت </a:t>
            </a:r>
            <a:r>
              <a:rPr lang="ar-SA" sz="4000" dirty="0"/>
              <a:t>الصوديوم </a:t>
            </a:r>
            <a:r>
              <a:rPr lang="en-US" sz="4000" dirty="0"/>
              <a:t>Na</a:t>
            </a:r>
            <a:r>
              <a:rPr lang="en-US" sz="4000" baseline="-25000" dirty="0"/>
              <a:t>2</a:t>
            </a:r>
            <a:r>
              <a:rPr lang="en-US" sz="4000" dirty="0"/>
              <a:t>SO</a:t>
            </a:r>
            <a:r>
              <a:rPr lang="en-US" sz="4000" baseline="-25000" dirty="0"/>
              <a:t>3</a:t>
            </a:r>
            <a:r>
              <a:rPr lang="ar-SA" sz="4000" dirty="0"/>
              <a:t> </a:t>
            </a:r>
            <a:endParaRPr lang="ar-SY" sz="4000" dirty="0" smtClean="0"/>
          </a:p>
          <a:p>
            <a:pPr algn="r" rtl="1"/>
            <a:r>
              <a:rPr lang="ar-SA" sz="4000" dirty="0" smtClean="0"/>
              <a:t>ميتا </a:t>
            </a:r>
            <a:r>
              <a:rPr lang="ar-SA" sz="4000" dirty="0"/>
              <a:t>كبريتيت الصوديوم </a:t>
            </a:r>
            <a:r>
              <a:rPr lang="en-US" sz="4000" dirty="0"/>
              <a:t>Na</a:t>
            </a:r>
            <a:r>
              <a:rPr lang="en-US" sz="4000" baseline="-25000" dirty="0"/>
              <a:t>2</a:t>
            </a:r>
            <a:r>
              <a:rPr lang="en-US" sz="4000" dirty="0"/>
              <a:t>S</a:t>
            </a:r>
            <a:r>
              <a:rPr lang="en-US" sz="4000" baseline="-25000" dirty="0"/>
              <a:t>2</a:t>
            </a:r>
            <a:r>
              <a:rPr lang="en-US" sz="4000" dirty="0"/>
              <a:t>O</a:t>
            </a:r>
            <a:r>
              <a:rPr lang="en-US" sz="4000" baseline="-25000" dirty="0"/>
              <a:t>5</a:t>
            </a:r>
            <a:r>
              <a:rPr lang="ar-SA" sz="4000" dirty="0"/>
              <a:t> </a:t>
            </a:r>
            <a:endParaRPr lang="ar-SY" sz="4000" dirty="0" smtClean="0"/>
          </a:p>
          <a:p>
            <a:pPr algn="r" rtl="1"/>
            <a:r>
              <a:rPr lang="ar-SA" sz="4000" dirty="0" smtClean="0"/>
              <a:t>والمادة </a:t>
            </a:r>
            <a:r>
              <a:rPr lang="ar-SA" sz="4000" dirty="0"/>
              <a:t>الحافظة هي ثاني أوكسيد الكبريت </a:t>
            </a:r>
            <a:r>
              <a:rPr lang="tr-TR" sz="4000" dirty="0"/>
              <a:t>SO</a:t>
            </a:r>
            <a:r>
              <a:rPr lang="tr-TR" sz="4000" baseline="-25000" dirty="0"/>
              <a:t>2</a:t>
            </a:r>
            <a:r>
              <a:rPr lang="ar-SA" sz="4000" dirty="0"/>
              <a:t>، </a:t>
            </a:r>
            <a:endParaRPr lang="ar-SY" sz="4000" dirty="0" smtClean="0"/>
          </a:p>
          <a:p>
            <a:pPr algn="r" rtl="1"/>
            <a:r>
              <a:rPr lang="ar-SA" sz="4000" dirty="0" smtClean="0"/>
              <a:t>والنسبة </a:t>
            </a:r>
            <a:r>
              <a:rPr lang="ar-SA" sz="4000" dirty="0"/>
              <a:t>الحافظة </a:t>
            </a:r>
            <a:r>
              <a:rPr lang="ar-SA" sz="4000" dirty="0" smtClean="0"/>
              <a:t>منه  </a:t>
            </a:r>
            <a:r>
              <a:rPr lang="tr-TR" sz="4000" dirty="0"/>
              <a:t>100 ~150 ppm</a:t>
            </a:r>
            <a:r>
              <a:rPr lang="ar-SA" sz="4000" dirty="0"/>
              <a:t>، </a:t>
            </a:r>
            <a:endParaRPr lang="ar-SY" sz="4000" dirty="0" smtClean="0"/>
          </a:p>
          <a:p>
            <a:pPr algn="r" rtl="1"/>
            <a:r>
              <a:rPr lang="ar-SA" sz="4000" dirty="0" smtClean="0"/>
              <a:t>وتحفظ </a:t>
            </a:r>
            <a:r>
              <a:rPr lang="ar-SA" sz="4000" dirty="0"/>
              <a:t>به بعض أنواع </a:t>
            </a:r>
            <a:r>
              <a:rPr lang="ar-SA" sz="4000" dirty="0">
                <a:solidFill>
                  <a:srgbClr val="FF0000"/>
                </a:solidFill>
              </a:rPr>
              <a:t>عصير الفاكهة، والخمور، والفاكهة المجففة، </a:t>
            </a:r>
            <a:endParaRPr lang="ar-SY" sz="4000" dirty="0" smtClean="0">
              <a:solidFill>
                <a:srgbClr val="FF0000"/>
              </a:solidFill>
            </a:endParaRPr>
          </a:p>
          <a:p>
            <a:pPr algn="r" rtl="1"/>
            <a:endParaRPr lang="ar-SY" sz="4000" dirty="0"/>
          </a:p>
        </p:txBody>
      </p:sp>
    </p:spTree>
    <p:extLst>
      <p:ext uri="{BB962C8B-B14F-4D97-AF65-F5344CB8AC3E}">
        <p14:creationId xmlns:p14="http://schemas.microsoft.com/office/powerpoint/2010/main" val="1303794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solidFill>
                  <a:srgbClr val="FF0000"/>
                </a:solidFill>
                <a:effectLst/>
              </a:rPr>
              <a:t>حمض </a:t>
            </a:r>
            <a:r>
              <a:rPr lang="ar-SA" b="1" dirty="0" smtClean="0">
                <a:solidFill>
                  <a:srgbClr val="FF0000"/>
                </a:solidFill>
                <a:effectLst/>
              </a:rPr>
              <a:t>البوريك</a:t>
            </a:r>
            <a:r>
              <a:rPr lang="ar-SY" b="1" dirty="0" smtClean="0">
                <a:solidFill>
                  <a:srgbClr val="FF0000"/>
                </a:solidFill>
                <a:effectLst/>
              </a:rPr>
              <a:t> </a:t>
            </a:r>
            <a:r>
              <a:rPr lang="ar-SA" b="1" dirty="0" smtClean="0">
                <a:solidFill>
                  <a:srgbClr val="FF0000"/>
                </a:solidFill>
                <a:effectLst/>
              </a:rPr>
              <a:t>وأملاحه</a:t>
            </a:r>
            <a:r>
              <a:rPr lang="ar-SY" b="1" dirty="0" smtClean="0">
                <a:solidFill>
                  <a:srgbClr val="FF0000"/>
                </a:solidFill>
                <a:effectLst/>
              </a:rPr>
              <a:t/>
            </a:r>
            <a:br>
              <a:rPr lang="ar-SY" b="1" dirty="0" smtClean="0">
                <a:solidFill>
                  <a:srgbClr val="FF0000"/>
                </a:solidFill>
                <a:effectLst/>
              </a:rPr>
            </a:br>
            <a:r>
              <a:rPr lang="ar-SA" b="1" dirty="0" smtClean="0">
                <a:solidFill>
                  <a:srgbClr val="FF0000"/>
                </a:solidFill>
                <a:effectLst/>
              </a:rPr>
              <a:t> </a:t>
            </a:r>
            <a:r>
              <a:rPr lang="tr-TR" dirty="0" smtClean="0">
                <a:solidFill>
                  <a:srgbClr val="FF0000"/>
                </a:solidFill>
                <a:effectLst/>
              </a:rPr>
              <a:t>H</a:t>
            </a:r>
            <a:r>
              <a:rPr lang="tr-TR" baseline="-25000" dirty="0" smtClean="0">
                <a:solidFill>
                  <a:srgbClr val="FF0000"/>
                </a:solidFill>
                <a:effectLst/>
              </a:rPr>
              <a:t>3</a:t>
            </a:r>
            <a:r>
              <a:rPr lang="tr-TR" dirty="0" smtClean="0">
                <a:solidFill>
                  <a:srgbClr val="FF0000"/>
                </a:solidFill>
                <a:effectLst/>
              </a:rPr>
              <a:t>BO</a:t>
            </a:r>
            <a:r>
              <a:rPr lang="tr-TR" baseline="-25000" dirty="0" smtClean="0">
                <a:solidFill>
                  <a:srgbClr val="FF0000"/>
                </a:solidFill>
                <a:effectLst/>
              </a:rPr>
              <a:t>3</a:t>
            </a:r>
            <a:endParaRPr lang="ar-SY" dirty="0">
              <a:solidFill>
                <a:srgbClr val="FF0000"/>
              </a:solidFill>
            </a:endParaRPr>
          </a:p>
        </p:txBody>
      </p:sp>
      <p:sp>
        <p:nvSpPr>
          <p:cNvPr id="3" name="Content Placeholder 2"/>
          <p:cNvSpPr>
            <a:spLocks noGrp="1"/>
          </p:cNvSpPr>
          <p:nvPr>
            <p:ph idx="1"/>
          </p:nvPr>
        </p:nvSpPr>
        <p:spPr/>
        <p:txBody>
          <a:bodyPr>
            <a:normAutofit fontScale="92500"/>
          </a:bodyPr>
          <a:lstStyle/>
          <a:p>
            <a:pPr algn="r" rtl="1"/>
            <a:r>
              <a:rPr lang="ar-SA" sz="4800" dirty="0"/>
              <a:t>ومن أهم أملاحه بورات </a:t>
            </a:r>
            <a:r>
              <a:rPr lang="ar-SA" sz="4800" dirty="0" smtClean="0"/>
              <a:t>الصوديوم</a:t>
            </a:r>
            <a:endParaRPr lang="ar-SY" sz="4800" dirty="0" smtClean="0"/>
          </a:p>
          <a:p>
            <a:pPr algn="r" rtl="1"/>
            <a:r>
              <a:rPr lang="ar-SA" sz="4800" dirty="0" smtClean="0"/>
              <a:t>وتستعمل </a:t>
            </a:r>
            <a:r>
              <a:rPr lang="ar-SA" sz="4800" dirty="0"/>
              <a:t>في بعض البلدان في حفظ الألبان والزبدة واللحوم، والخمور والمياه الغازية. </a:t>
            </a:r>
            <a:endParaRPr lang="ar-SY" sz="4800" dirty="0" smtClean="0"/>
          </a:p>
          <a:p>
            <a:pPr algn="r" rtl="1"/>
            <a:r>
              <a:rPr lang="ar-SA" sz="4800" dirty="0" smtClean="0"/>
              <a:t>المقدار </a:t>
            </a:r>
            <a:r>
              <a:rPr lang="ar-SA" sz="4800" dirty="0"/>
              <a:t>المستعمل </a:t>
            </a:r>
            <a:r>
              <a:rPr lang="ar-SA" sz="4800" dirty="0" smtClean="0"/>
              <a:t>منه </a:t>
            </a:r>
            <a:r>
              <a:rPr lang="tr-TR" sz="4800" dirty="0"/>
              <a:t>0.2 ~ 0.4 %</a:t>
            </a:r>
            <a:r>
              <a:rPr lang="ar-SA" sz="4800" dirty="0"/>
              <a:t> وزناً، </a:t>
            </a:r>
            <a:endParaRPr lang="ar-SY" sz="4800" dirty="0" smtClean="0"/>
          </a:p>
          <a:p>
            <a:pPr algn="r" rtl="1"/>
            <a:r>
              <a:rPr lang="ar-SA" sz="4800" dirty="0" smtClean="0">
                <a:solidFill>
                  <a:srgbClr val="FF0000"/>
                </a:solidFill>
              </a:rPr>
              <a:t>بعض </a:t>
            </a:r>
            <a:r>
              <a:rPr lang="ar-SA" sz="4800" dirty="0">
                <a:solidFill>
                  <a:srgbClr val="FF0000"/>
                </a:solidFill>
              </a:rPr>
              <a:t>الدول التي تحرم استخدامه</a:t>
            </a:r>
            <a:r>
              <a:rPr lang="ar-SA" sz="4800" dirty="0"/>
              <a:t>. </a:t>
            </a:r>
            <a:endParaRPr lang="en-US" sz="4800" dirty="0"/>
          </a:p>
          <a:p>
            <a:pPr algn="r" rtl="1"/>
            <a:endParaRPr lang="ar-SY" sz="4800" dirty="0"/>
          </a:p>
        </p:txBody>
      </p:sp>
    </p:spTree>
    <p:extLst>
      <p:ext uri="{BB962C8B-B14F-4D97-AF65-F5344CB8AC3E}">
        <p14:creationId xmlns:p14="http://schemas.microsoft.com/office/powerpoint/2010/main" val="1412376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ar-SA" b="1" dirty="0">
                <a:solidFill>
                  <a:srgbClr val="FF0000"/>
                </a:solidFill>
                <a:effectLst/>
              </a:rPr>
              <a:t>الفورم ألدهيد</a:t>
            </a:r>
            <a:endParaRPr lang="ar-SY" dirty="0">
              <a:solidFill>
                <a:srgbClr val="FF0000"/>
              </a:solidFill>
            </a:endParaRPr>
          </a:p>
        </p:txBody>
      </p:sp>
      <p:sp>
        <p:nvSpPr>
          <p:cNvPr id="3" name="Content Placeholder 2"/>
          <p:cNvSpPr>
            <a:spLocks noGrp="1"/>
          </p:cNvSpPr>
          <p:nvPr>
            <p:ph idx="1"/>
          </p:nvPr>
        </p:nvSpPr>
        <p:spPr/>
        <p:txBody>
          <a:bodyPr>
            <a:normAutofit/>
          </a:bodyPr>
          <a:lstStyle/>
          <a:p>
            <a:pPr algn="r" rtl="1"/>
            <a:r>
              <a:rPr lang="ar-SA" sz="4800" dirty="0"/>
              <a:t>ويحضر بتقطير فورمات </a:t>
            </a:r>
            <a:r>
              <a:rPr lang="ar-SA" sz="4800" dirty="0" smtClean="0"/>
              <a:t>الكالسيوم</a:t>
            </a:r>
            <a:endParaRPr lang="ar-SY" sz="4800" dirty="0" smtClean="0"/>
          </a:p>
          <a:p>
            <a:pPr algn="r" rtl="1"/>
            <a:r>
              <a:rPr lang="ar-SA" sz="4800" dirty="0" smtClean="0"/>
              <a:t>ويعرف </a:t>
            </a:r>
            <a:r>
              <a:rPr lang="ar-SA" sz="4800" dirty="0"/>
              <a:t>محلوله بالماء بالفورمالين</a:t>
            </a:r>
            <a:r>
              <a:rPr lang="ar-SA" sz="4800" dirty="0" smtClean="0"/>
              <a:t>،</a:t>
            </a:r>
            <a:endParaRPr lang="ar-SY" sz="4800" dirty="0" smtClean="0"/>
          </a:p>
          <a:p>
            <a:pPr algn="r" rtl="1"/>
            <a:r>
              <a:rPr lang="ar-SA" sz="4800" dirty="0" smtClean="0">
                <a:solidFill>
                  <a:srgbClr val="FF0000"/>
                </a:solidFill>
              </a:rPr>
              <a:t>يكفي </a:t>
            </a:r>
            <a:r>
              <a:rPr lang="ar-SA" sz="4800" dirty="0">
                <a:solidFill>
                  <a:srgbClr val="FF0000"/>
                </a:solidFill>
              </a:rPr>
              <a:t>إضافة </a:t>
            </a:r>
            <a:r>
              <a:rPr lang="tr-TR" sz="4800" dirty="0">
                <a:solidFill>
                  <a:srgbClr val="FF0000"/>
                </a:solidFill>
              </a:rPr>
              <a:t>50 ppm</a:t>
            </a:r>
            <a:r>
              <a:rPr lang="ar-SA" sz="4800" dirty="0">
                <a:solidFill>
                  <a:srgbClr val="FF0000"/>
                </a:solidFill>
              </a:rPr>
              <a:t> من الفورم ألدهيد لحفظ اللبن من الفساد لمدة أربعة أيام خلال فصل الصيف</a:t>
            </a:r>
            <a:r>
              <a:rPr lang="ar-SA" sz="4800" dirty="0"/>
              <a:t>. </a:t>
            </a:r>
            <a:endParaRPr lang="en-US" sz="4800" dirty="0"/>
          </a:p>
          <a:p>
            <a:pPr algn="r" rtl="1"/>
            <a:endParaRPr lang="ar-SY" sz="48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Y"/>
          </a:p>
        </p:txBody>
      </p:sp>
      <p:graphicFrame>
        <p:nvGraphicFramePr>
          <p:cNvPr id="5" name="Object 4"/>
          <p:cNvGraphicFramePr>
            <a:graphicFrameLocks noChangeAspect="1"/>
          </p:cNvGraphicFramePr>
          <p:nvPr>
            <p:extLst>
              <p:ext uri="{D42A27DB-BD31-4B8C-83A1-F6EECF244321}">
                <p14:modId xmlns:p14="http://schemas.microsoft.com/office/powerpoint/2010/main" val="305772481"/>
              </p:ext>
            </p:extLst>
          </p:nvPr>
        </p:nvGraphicFramePr>
        <p:xfrm>
          <a:off x="0" y="0"/>
          <a:ext cx="2379306" cy="1371600"/>
        </p:xfrm>
        <a:graphic>
          <a:graphicData uri="http://schemas.openxmlformats.org/presentationml/2006/ole">
            <mc:AlternateContent xmlns:mc="http://schemas.openxmlformats.org/markup-compatibility/2006">
              <mc:Choice xmlns:v="urn:schemas-microsoft-com:vml" Requires="v">
                <p:oleObj spid="_x0000_s1071" r:id="rId3" imgW="952633" imgH="571731" progId="MSPhotoEd.3">
                  <p:embed/>
                </p:oleObj>
              </mc:Choice>
              <mc:Fallback>
                <p:oleObj r:id="rId3" imgW="952633" imgH="571731" progId="MSPhotoEd.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379306" cy="1371600"/>
                      </a:xfrm>
                      <a:prstGeom prst="rect">
                        <a:avLst/>
                      </a:prstGeom>
                      <a:noFill/>
                    </p:spPr>
                  </p:pic>
                </p:oleObj>
              </mc:Fallback>
            </mc:AlternateContent>
          </a:graphicData>
        </a:graphic>
      </p:graphicFrame>
    </p:spTree>
    <p:extLst>
      <p:ext uri="{BB962C8B-B14F-4D97-AF65-F5344CB8AC3E}">
        <p14:creationId xmlns:p14="http://schemas.microsoft.com/office/powerpoint/2010/main" val="3517609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الحفظ بالبسترة </a:t>
            </a:r>
            <a:r>
              <a:rPr lang="tr-TR" dirty="0">
                <a:effectLst/>
              </a:rPr>
              <a:t>Pasteurization</a:t>
            </a:r>
            <a:endParaRPr lang="ar-SY" dirty="0"/>
          </a:p>
        </p:txBody>
      </p:sp>
      <p:sp>
        <p:nvSpPr>
          <p:cNvPr id="3" name="Content Placeholder 2"/>
          <p:cNvSpPr>
            <a:spLocks noGrp="1"/>
          </p:cNvSpPr>
          <p:nvPr>
            <p:ph idx="1"/>
          </p:nvPr>
        </p:nvSpPr>
        <p:spPr/>
        <p:txBody>
          <a:bodyPr>
            <a:normAutofit fontScale="92500" lnSpcReduction="10000"/>
          </a:bodyPr>
          <a:lstStyle/>
          <a:p>
            <a:pPr algn="r" rtl="1"/>
            <a:r>
              <a:rPr lang="ar-SA" dirty="0"/>
              <a:t>ويعود هذا الاسم للعالم الفرنسي باستور</a:t>
            </a:r>
            <a:r>
              <a:rPr lang="en-US" dirty="0"/>
              <a:t>Pasteur </a:t>
            </a:r>
            <a:r>
              <a:rPr lang="ar-SA" dirty="0"/>
              <a:t>، </a:t>
            </a:r>
            <a:endParaRPr lang="ar-SY" dirty="0" smtClean="0"/>
          </a:p>
          <a:p>
            <a:pPr algn="r" rtl="1"/>
            <a:r>
              <a:rPr lang="ar-SA" dirty="0" smtClean="0"/>
              <a:t>معاملة </a:t>
            </a:r>
            <a:r>
              <a:rPr lang="ar-SA" dirty="0"/>
              <a:t>المادة الغذائية بالحرارة على </a:t>
            </a:r>
            <a:r>
              <a:rPr lang="ar-SA" b="1" dirty="0">
                <a:solidFill>
                  <a:srgbClr val="7030A0"/>
                </a:solidFill>
              </a:rPr>
              <a:t>الدرجة </a:t>
            </a:r>
            <a:r>
              <a:rPr lang="tr-TR" b="1" dirty="0">
                <a:solidFill>
                  <a:srgbClr val="7030A0"/>
                </a:solidFill>
              </a:rPr>
              <a:t>62.5°C</a:t>
            </a:r>
            <a:r>
              <a:rPr lang="ar-SA" b="1" dirty="0">
                <a:solidFill>
                  <a:srgbClr val="7030A0"/>
                </a:solidFill>
              </a:rPr>
              <a:t> لمدة </a:t>
            </a:r>
            <a:r>
              <a:rPr lang="tr-TR" b="1" dirty="0">
                <a:solidFill>
                  <a:srgbClr val="7030A0"/>
                </a:solidFill>
              </a:rPr>
              <a:t>30 min</a:t>
            </a:r>
            <a:r>
              <a:rPr lang="ar-SA" b="1" dirty="0">
                <a:solidFill>
                  <a:srgbClr val="7030A0"/>
                </a:solidFill>
              </a:rPr>
              <a:t>، </a:t>
            </a:r>
            <a:endParaRPr lang="tr-TR" b="1" dirty="0" smtClean="0">
              <a:solidFill>
                <a:srgbClr val="7030A0"/>
              </a:solidFill>
            </a:endParaRPr>
          </a:p>
          <a:p>
            <a:pPr algn="r" rtl="1"/>
            <a:r>
              <a:rPr lang="ar-SA" dirty="0" smtClean="0"/>
              <a:t>تسمى </a:t>
            </a:r>
            <a:r>
              <a:rPr lang="ar-SA" dirty="0"/>
              <a:t>بالبسترة </a:t>
            </a:r>
            <a:r>
              <a:rPr lang="ar-SA" dirty="0" smtClean="0"/>
              <a:t>البطيئة </a:t>
            </a:r>
            <a:r>
              <a:rPr lang="en-US" dirty="0"/>
              <a:t>(</a:t>
            </a:r>
            <a:r>
              <a:rPr lang="en-US" dirty="0">
                <a:solidFill>
                  <a:srgbClr val="FF0000"/>
                </a:solidFill>
              </a:rPr>
              <a:t>Low Temperature-Long Time, LTLT</a:t>
            </a:r>
            <a:r>
              <a:rPr lang="en-US" dirty="0"/>
              <a:t>)</a:t>
            </a:r>
            <a:r>
              <a:rPr lang="ar-SA" dirty="0"/>
              <a:t>، </a:t>
            </a:r>
            <a:endParaRPr lang="tr-TR" dirty="0" smtClean="0"/>
          </a:p>
          <a:p>
            <a:pPr algn="r" rtl="1"/>
            <a:r>
              <a:rPr lang="ar-SA" dirty="0" smtClean="0"/>
              <a:t>أو </a:t>
            </a:r>
            <a:r>
              <a:rPr lang="ar-SA" dirty="0"/>
              <a:t>تتم على </a:t>
            </a:r>
            <a:r>
              <a:rPr lang="ar-SA" b="1" dirty="0">
                <a:solidFill>
                  <a:srgbClr val="7030A0"/>
                </a:solidFill>
              </a:rPr>
              <a:t>الدرجة </a:t>
            </a:r>
            <a:r>
              <a:rPr lang="tr-TR" b="1" dirty="0">
                <a:solidFill>
                  <a:srgbClr val="7030A0"/>
                </a:solidFill>
              </a:rPr>
              <a:t>72°C</a:t>
            </a:r>
            <a:r>
              <a:rPr lang="ar-SA" b="1" dirty="0">
                <a:solidFill>
                  <a:srgbClr val="7030A0"/>
                </a:solidFill>
              </a:rPr>
              <a:t> لمدة </a:t>
            </a:r>
            <a:r>
              <a:rPr lang="tr-TR" b="1" dirty="0">
                <a:solidFill>
                  <a:srgbClr val="7030A0"/>
                </a:solidFill>
              </a:rPr>
              <a:t>15 sec</a:t>
            </a:r>
            <a:r>
              <a:rPr lang="ar-SA" dirty="0"/>
              <a:t> </a:t>
            </a:r>
            <a:endParaRPr lang="tr-TR" dirty="0" smtClean="0"/>
          </a:p>
          <a:p>
            <a:pPr algn="r" rtl="1"/>
            <a:r>
              <a:rPr lang="ar-SA" dirty="0" smtClean="0"/>
              <a:t>وتسمى </a:t>
            </a:r>
            <a:r>
              <a:rPr lang="ar-SA" dirty="0"/>
              <a:t>بالبسترة السريعة</a:t>
            </a:r>
            <a:r>
              <a:rPr lang="en-US" dirty="0">
                <a:solidFill>
                  <a:srgbClr val="FF0000"/>
                </a:solidFill>
              </a:rPr>
              <a:t>(High Temperature-Short Time, HTST</a:t>
            </a:r>
            <a:r>
              <a:rPr lang="en-US" dirty="0"/>
              <a:t>)</a:t>
            </a:r>
            <a:r>
              <a:rPr lang="ar-SA" dirty="0"/>
              <a:t>، </a:t>
            </a:r>
            <a:endParaRPr lang="tr-TR" dirty="0" smtClean="0"/>
          </a:p>
          <a:p>
            <a:pPr algn="r" rtl="1"/>
            <a:r>
              <a:rPr lang="ar-SA" dirty="0" smtClean="0"/>
              <a:t>ويرجع </a:t>
            </a:r>
            <a:r>
              <a:rPr lang="ar-SA" dirty="0"/>
              <a:t>تأثير الحفظ فيها إلى أنها </a:t>
            </a:r>
            <a:r>
              <a:rPr lang="ar-SA" b="1" dirty="0">
                <a:solidFill>
                  <a:srgbClr val="00B0F0"/>
                </a:solidFill>
              </a:rPr>
              <a:t>تعمل على خفض عدد الميكروبات الحية والتخلص من الميكروبات الممرضة</a:t>
            </a:r>
            <a:r>
              <a:rPr lang="ar-SA" dirty="0"/>
              <a:t>، </a:t>
            </a:r>
            <a:endParaRPr lang="en-US" dirty="0" smtClean="0"/>
          </a:p>
          <a:p>
            <a:pPr algn="r" rtl="1"/>
            <a:r>
              <a:rPr lang="ar-SA" b="1" dirty="0" smtClean="0">
                <a:solidFill>
                  <a:srgbClr val="FF0000"/>
                </a:solidFill>
              </a:rPr>
              <a:t>لذا </a:t>
            </a:r>
            <a:r>
              <a:rPr lang="ar-SA" b="1" dirty="0">
                <a:solidFill>
                  <a:srgbClr val="FF0000"/>
                </a:solidFill>
              </a:rPr>
              <a:t>فالبسترة لا تقضي على كل الميكروبات الحية. </a:t>
            </a:r>
            <a:endParaRPr lang="en-US" b="1" dirty="0" smtClean="0">
              <a:solidFill>
                <a:srgbClr val="FF0000"/>
              </a:solidFill>
            </a:endParaRPr>
          </a:p>
          <a:p>
            <a:pPr algn="r" rtl="1"/>
            <a:r>
              <a:rPr lang="ar-SA" dirty="0" smtClean="0"/>
              <a:t>ومن </a:t>
            </a:r>
            <a:r>
              <a:rPr lang="ar-SA" dirty="0"/>
              <a:t>هنا كان لا بد من استعمال طريقة إضافية أخرى من أجل إطالة فترة صلاحية المنتج. وعادة ما تكون </a:t>
            </a:r>
            <a:r>
              <a:rPr lang="ar-SA" b="1" dirty="0">
                <a:solidFill>
                  <a:srgbClr val="00B050"/>
                </a:solidFill>
              </a:rPr>
              <a:t>بالتبريد وذلك لتأخير ولخفض معدل نمو الميكروبات</a:t>
            </a:r>
            <a:r>
              <a:rPr lang="ar-SA" dirty="0"/>
              <a:t>. </a:t>
            </a:r>
            <a:endParaRPr lang="en-US" dirty="0" smtClean="0"/>
          </a:p>
          <a:p>
            <a:pPr algn="r" rtl="1"/>
            <a:r>
              <a:rPr lang="ar-SA" dirty="0" smtClean="0">
                <a:solidFill>
                  <a:srgbClr val="0070C0"/>
                </a:solidFill>
              </a:rPr>
              <a:t>وتتميز </a:t>
            </a:r>
            <a:r>
              <a:rPr lang="ar-SA" dirty="0">
                <a:solidFill>
                  <a:srgbClr val="0070C0"/>
                </a:solidFill>
              </a:rPr>
              <a:t>هذه الطريقة بالمحافظة على الطعم الطبيعي للمادة الغذائية، وتستخدم في حفظ عصير الفاكهة والألبان. </a:t>
            </a:r>
            <a:endParaRPr lang="en-US" dirty="0">
              <a:solidFill>
                <a:srgbClr val="0070C0"/>
              </a:solidFill>
            </a:endParaRPr>
          </a:p>
          <a:p>
            <a:pPr algn="r" rtl="1"/>
            <a:endParaRPr lang="ar-SY"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10" y="5486400"/>
            <a:ext cx="2026966" cy="134885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33" y="0"/>
            <a:ext cx="2105278" cy="2133600"/>
          </a:xfrm>
          <a:prstGeom prst="rect">
            <a:avLst/>
          </a:prstGeom>
        </p:spPr>
      </p:pic>
    </p:spTree>
    <p:extLst>
      <p:ext uri="{BB962C8B-B14F-4D97-AF65-F5344CB8AC3E}">
        <p14:creationId xmlns:p14="http://schemas.microsoft.com/office/powerpoint/2010/main" val="1713610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التدخين</a:t>
            </a:r>
            <a:r>
              <a:rPr lang="ar-SA" dirty="0">
                <a:effectLst/>
              </a:rPr>
              <a:t> </a:t>
            </a:r>
            <a:r>
              <a:rPr lang="en-US" dirty="0">
                <a:effectLst/>
              </a:rPr>
              <a:t>Fumigation</a:t>
            </a:r>
            <a:endParaRPr lang="ar-SY" dirty="0"/>
          </a:p>
        </p:txBody>
      </p:sp>
      <p:sp>
        <p:nvSpPr>
          <p:cNvPr id="3" name="Content Placeholder 2"/>
          <p:cNvSpPr>
            <a:spLocks noGrp="1"/>
          </p:cNvSpPr>
          <p:nvPr>
            <p:ph idx="1"/>
          </p:nvPr>
        </p:nvSpPr>
        <p:spPr/>
        <p:txBody>
          <a:bodyPr>
            <a:normAutofit lnSpcReduction="10000"/>
          </a:bodyPr>
          <a:lstStyle/>
          <a:p>
            <a:pPr algn="r" rtl="1"/>
            <a:r>
              <a:rPr lang="ar-SA" sz="3200" dirty="0"/>
              <a:t>ويتم الحفظ بهذه الطريقة </a:t>
            </a:r>
            <a:r>
              <a:rPr lang="ar-SA" sz="3200" dirty="0">
                <a:solidFill>
                  <a:srgbClr val="00B050"/>
                </a:solidFill>
              </a:rPr>
              <a:t>للحوم والأسماك </a:t>
            </a:r>
            <a:r>
              <a:rPr lang="ar-SA" sz="3200" dirty="0"/>
              <a:t>على الأغلب، حيث </a:t>
            </a:r>
            <a:r>
              <a:rPr lang="ar-SA" sz="3200" dirty="0">
                <a:solidFill>
                  <a:srgbClr val="FF0000"/>
                </a:solidFill>
              </a:rPr>
              <a:t>يتم تجفيفها </a:t>
            </a:r>
            <a:r>
              <a:rPr lang="ar-SA" sz="3200" dirty="0"/>
              <a:t>إلى حد ما بالإضافة إلى تكون </a:t>
            </a:r>
            <a:r>
              <a:rPr lang="ar-SA" sz="3200" dirty="0">
                <a:solidFill>
                  <a:srgbClr val="002060"/>
                </a:solidFill>
              </a:rPr>
              <a:t>مادة الفورم ألدهيد </a:t>
            </a:r>
            <a:r>
              <a:rPr lang="ar-SA" sz="3200" dirty="0"/>
              <a:t>التي تؤثر على نمو الأحياء الدقيقة، كما أن </a:t>
            </a:r>
            <a:r>
              <a:rPr lang="ar-SA" sz="3200" dirty="0">
                <a:solidFill>
                  <a:srgbClr val="0070C0"/>
                </a:solidFill>
              </a:rPr>
              <a:t>حرارة التدخين تعمل على قتل جزء من الأحياء الدقيقة</a:t>
            </a:r>
            <a:r>
              <a:rPr lang="ar-SA" sz="3200" dirty="0"/>
              <a:t> وتجفيف السطوح الخارجية، </a:t>
            </a:r>
            <a:endParaRPr lang="ar-SY" sz="3200" dirty="0" smtClean="0"/>
          </a:p>
          <a:p>
            <a:pPr algn="r" rtl="1"/>
            <a:r>
              <a:rPr lang="ar-SA" sz="3200" dirty="0" smtClean="0">
                <a:solidFill>
                  <a:srgbClr val="C00000"/>
                </a:solidFill>
              </a:rPr>
              <a:t>حديثاً </a:t>
            </a:r>
            <a:r>
              <a:rPr lang="ar-SA" sz="3200" dirty="0">
                <a:solidFill>
                  <a:srgbClr val="C00000"/>
                </a:solidFill>
              </a:rPr>
              <a:t>تجري عملية التدخين على البارد للمحافظة على نكهة المادة الغذائية </a:t>
            </a:r>
            <a:r>
              <a:rPr lang="ar-SA" sz="3200" dirty="0"/>
              <a:t>وتحسينها وليس كطريقة أساسية من طرق الحفظ، لذلك تحفظ المواد المدخنة باستعمال مواد كيميائية حافظة أو وضعها في جو بارد. </a:t>
            </a:r>
            <a:endParaRPr lang="en-US" sz="3200" dirty="0"/>
          </a:p>
          <a:p>
            <a:pPr algn="r" rtl="1"/>
            <a:endParaRPr lang="ar-SY" sz="3200" dirty="0"/>
          </a:p>
        </p:txBody>
      </p:sp>
    </p:spTree>
    <p:extLst>
      <p:ext uri="{BB962C8B-B14F-4D97-AF65-F5344CB8AC3E}">
        <p14:creationId xmlns:p14="http://schemas.microsoft.com/office/powerpoint/2010/main" val="1626314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خلخلة الهواء أو التعبئة في جو خامل</a:t>
            </a:r>
            <a:endParaRPr lang="ar-SY" dirty="0"/>
          </a:p>
        </p:txBody>
      </p:sp>
      <p:sp>
        <p:nvSpPr>
          <p:cNvPr id="3" name="Content Placeholder 2"/>
          <p:cNvSpPr>
            <a:spLocks noGrp="1"/>
          </p:cNvSpPr>
          <p:nvPr>
            <p:ph idx="1"/>
          </p:nvPr>
        </p:nvSpPr>
        <p:spPr/>
        <p:txBody>
          <a:bodyPr>
            <a:normAutofit/>
          </a:bodyPr>
          <a:lstStyle/>
          <a:p>
            <a:pPr algn="r" rtl="1"/>
            <a:r>
              <a:rPr lang="ar-SA" sz="3600" dirty="0"/>
              <a:t>في هذه الطريقة </a:t>
            </a:r>
            <a:r>
              <a:rPr lang="ar-SA" sz="3600" dirty="0">
                <a:solidFill>
                  <a:srgbClr val="FF0000"/>
                </a:solidFill>
              </a:rPr>
              <a:t>لا تنمو الأحياء الدقيقة الهوائية </a:t>
            </a:r>
            <a:r>
              <a:rPr lang="ar-SA" sz="3600" dirty="0"/>
              <a:t>حتماً كالفطور والبكتريا الهوائية، كما </a:t>
            </a:r>
            <a:r>
              <a:rPr lang="ar-SA" sz="3600" dirty="0">
                <a:solidFill>
                  <a:srgbClr val="00B050"/>
                </a:solidFill>
              </a:rPr>
              <a:t>تمنع التفاعلات الكيميائية والإنزيمية التي تتطلب وجود أوكسجين </a:t>
            </a:r>
            <a:r>
              <a:rPr lang="ar-SA" sz="3600" dirty="0"/>
              <a:t>الهواء، ومثال ذلك </a:t>
            </a:r>
            <a:r>
              <a:rPr lang="ar-SA" sz="3600" dirty="0">
                <a:solidFill>
                  <a:srgbClr val="00B0F0"/>
                </a:solidFill>
              </a:rPr>
              <a:t>تزنخ الزيوت والدهون </a:t>
            </a:r>
            <a:r>
              <a:rPr lang="ar-SA" sz="3600" dirty="0"/>
              <a:t>أو تأكسد اللوز واكتساب الطعم غير الطبيعي أو رائحة غير مرغوب بها كما في حالة التجفيف للفاكهة أو حفظ محلولها، والأساس في هذه الطريقة هو طرد الهواء وإحلال غاز خامل مثل الآزوت بدلاً عنه.</a:t>
            </a:r>
            <a:endParaRPr lang="en-US" sz="3600" dirty="0"/>
          </a:p>
          <a:p>
            <a:pPr algn="r" rtl="1"/>
            <a:endParaRPr lang="ar-SY" sz="3600" dirty="0"/>
          </a:p>
        </p:txBody>
      </p:sp>
    </p:spTree>
    <p:extLst>
      <p:ext uri="{BB962C8B-B14F-4D97-AF65-F5344CB8AC3E}">
        <p14:creationId xmlns:p14="http://schemas.microsoft.com/office/powerpoint/2010/main" val="2027368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تخفيض نسبة الرطوبة</a:t>
            </a:r>
            <a:endParaRPr lang="ar-SY" dirty="0"/>
          </a:p>
        </p:txBody>
      </p:sp>
      <p:sp>
        <p:nvSpPr>
          <p:cNvPr id="3" name="Content Placeholder 2"/>
          <p:cNvSpPr>
            <a:spLocks noGrp="1"/>
          </p:cNvSpPr>
          <p:nvPr>
            <p:ph idx="1"/>
          </p:nvPr>
        </p:nvSpPr>
        <p:spPr/>
        <p:txBody>
          <a:bodyPr>
            <a:normAutofit/>
          </a:bodyPr>
          <a:lstStyle/>
          <a:p>
            <a:pPr algn="r" rtl="1"/>
            <a:r>
              <a:rPr lang="ar-SA" sz="4400" dirty="0"/>
              <a:t>والمقصود بهذه الحالة إزالة جزء من الرطوبة من المادة الغذائية </a:t>
            </a:r>
            <a:r>
              <a:rPr lang="ar-SA" sz="4400" dirty="0">
                <a:solidFill>
                  <a:srgbClr val="00B0F0"/>
                </a:solidFill>
              </a:rPr>
              <a:t>دون الوصول إلى التجفيف النهائي</a:t>
            </a:r>
            <a:r>
              <a:rPr lang="ar-SA" sz="4400" dirty="0"/>
              <a:t>، مثل تركيز عصير الفاكهة أو تركيز عصير قصب السكر، كما هو الحال في تحضير المولاس </a:t>
            </a:r>
            <a:r>
              <a:rPr lang="ar-SA" sz="4400" dirty="0">
                <a:solidFill>
                  <a:srgbClr val="002060"/>
                </a:solidFill>
              </a:rPr>
              <a:t>وشراب الفاكهة الطبيعي</a:t>
            </a:r>
            <a:r>
              <a:rPr lang="ar-SA" sz="4400" dirty="0"/>
              <a:t>.</a:t>
            </a:r>
            <a:endParaRPr lang="ar-SY" sz="4400" dirty="0"/>
          </a:p>
        </p:txBody>
      </p:sp>
    </p:spTree>
    <p:extLst>
      <p:ext uri="{BB962C8B-B14F-4D97-AF65-F5344CB8AC3E}">
        <p14:creationId xmlns:p14="http://schemas.microsoft.com/office/powerpoint/2010/main" val="992618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طرائق حفظ الأغذية </a:t>
            </a:r>
            <a:r>
              <a:rPr lang="ar-SA" b="1" dirty="0" smtClean="0">
                <a:solidFill>
                  <a:srgbClr val="00B050"/>
                </a:solidFill>
                <a:effectLst/>
              </a:rPr>
              <a:t>الحفظ </a:t>
            </a:r>
            <a:r>
              <a:rPr lang="ar-SA" b="1" dirty="0">
                <a:solidFill>
                  <a:srgbClr val="00B050"/>
                </a:solidFill>
                <a:effectLst/>
              </a:rPr>
              <a:t>الدائم</a:t>
            </a:r>
            <a:r>
              <a:rPr lang="ar-SA" dirty="0">
                <a:solidFill>
                  <a:srgbClr val="00B050"/>
                </a:solidFill>
                <a:effectLst/>
              </a:rPr>
              <a:t> </a:t>
            </a:r>
            <a:endParaRPr lang="ar-SY" dirty="0">
              <a:solidFill>
                <a:srgbClr val="00B050"/>
              </a:solidFill>
            </a:endParaRPr>
          </a:p>
        </p:txBody>
      </p:sp>
      <p:sp>
        <p:nvSpPr>
          <p:cNvPr id="3" name="Content Placeholder 2"/>
          <p:cNvSpPr>
            <a:spLocks noGrp="1"/>
          </p:cNvSpPr>
          <p:nvPr>
            <p:ph idx="1"/>
          </p:nvPr>
        </p:nvSpPr>
        <p:spPr/>
        <p:txBody>
          <a:bodyPr>
            <a:normAutofit/>
          </a:bodyPr>
          <a:lstStyle/>
          <a:p>
            <a:pPr algn="r" rtl="1"/>
            <a:r>
              <a:rPr lang="ar-SA" sz="5400" b="1" dirty="0"/>
              <a:t>التعقيم </a:t>
            </a:r>
            <a:r>
              <a:rPr lang="en-US" sz="5400" dirty="0" smtClean="0"/>
              <a:t>Sterilization</a:t>
            </a:r>
            <a:endParaRPr lang="ar-SY" sz="5400" dirty="0" smtClean="0"/>
          </a:p>
          <a:p>
            <a:pPr algn="r" rtl="1"/>
            <a:r>
              <a:rPr lang="ar-SA" sz="5400" b="1" dirty="0" smtClean="0"/>
              <a:t>التجفيف</a:t>
            </a:r>
            <a:r>
              <a:rPr lang="ar-SY" sz="5400" b="1" dirty="0" smtClean="0"/>
              <a:t> </a:t>
            </a:r>
            <a:r>
              <a:rPr lang="en-US" sz="5400" dirty="0"/>
              <a:t>Drying</a:t>
            </a:r>
            <a:endParaRPr lang="ar-SY" sz="5400" dirty="0"/>
          </a:p>
          <a:p>
            <a:pPr algn="r" rtl="1"/>
            <a:r>
              <a:rPr lang="ar-SA" sz="5400" b="1" dirty="0"/>
              <a:t>التجميد </a:t>
            </a:r>
            <a:r>
              <a:rPr lang="tr-TR" sz="5400" dirty="0" smtClean="0"/>
              <a:t>Freezing</a:t>
            </a:r>
            <a:endParaRPr lang="ar-SY" sz="5400" dirty="0" smtClean="0"/>
          </a:p>
          <a:p>
            <a:pPr algn="r" rtl="1"/>
            <a:r>
              <a:rPr lang="ar-SA" sz="5400" b="1" dirty="0"/>
              <a:t>التشعيع</a:t>
            </a:r>
            <a:r>
              <a:rPr lang="ar-SA" sz="5400" i="1" dirty="0"/>
              <a:t> </a:t>
            </a:r>
            <a:r>
              <a:rPr lang="tr-TR" sz="5400" dirty="0" smtClean="0"/>
              <a:t>Irradiation</a:t>
            </a:r>
            <a:r>
              <a:rPr lang="ar-SY" sz="5400" dirty="0" smtClean="0"/>
              <a:t> </a:t>
            </a:r>
            <a:endParaRPr lang="ar-SY" sz="5400" dirty="0"/>
          </a:p>
        </p:txBody>
      </p:sp>
    </p:spTree>
    <p:extLst>
      <p:ext uri="{BB962C8B-B14F-4D97-AF65-F5344CB8AC3E}">
        <p14:creationId xmlns:p14="http://schemas.microsoft.com/office/powerpoint/2010/main" val="80694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smtClean="0">
                <a:effectLst/>
              </a:rPr>
              <a:t>فساد المواد الغذائية</a:t>
            </a:r>
            <a:br>
              <a:rPr lang="ar-SY" b="1" dirty="0" smtClean="0">
                <a:effectLst/>
              </a:rPr>
            </a:br>
            <a:r>
              <a:rPr lang="ar-SA" b="1" dirty="0">
                <a:solidFill>
                  <a:srgbClr val="FF0000"/>
                </a:solidFill>
                <a:effectLst/>
              </a:rPr>
              <a:t>الأغذية سريعة الفساد</a:t>
            </a: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ar-SA" sz="4000" dirty="0"/>
              <a:t>هي مواد غذائية ذات تركيبة ملائمة للتأثر بعوامل الفساد المختلفة </a:t>
            </a:r>
            <a:r>
              <a:rPr lang="ar-SA" sz="4000" dirty="0" smtClean="0"/>
              <a:t>نظراً</a:t>
            </a:r>
            <a:r>
              <a:rPr lang="ar-SY" sz="4000" dirty="0" smtClean="0"/>
              <a:t> </a:t>
            </a:r>
            <a:r>
              <a:rPr lang="ar-SA" sz="4000" dirty="0" smtClean="0"/>
              <a:t>لأن </a:t>
            </a:r>
            <a:r>
              <a:rPr lang="ar-SA" sz="4000" dirty="0">
                <a:solidFill>
                  <a:srgbClr val="0070C0"/>
                </a:solidFill>
              </a:rPr>
              <a:t>محتواها من الرطوبة عال جداً</a:t>
            </a:r>
            <a:r>
              <a:rPr lang="ar-SA" sz="4000" dirty="0"/>
              <a:t>، وتتراوح المدة اللازمة لفسادها من عدة ساعات إلى عدة أيام ومثال ذلك </a:t>
            </a:r>
            <a:r>
              <a:rPr lang="en-US" sz="4000" dirty="0"/>
              <a:t>)}</a:t>
            </a:r>
            <a:r>
              <a:rPr lang="ar-SA" sz="4000" dirty="0"/>
              <a:t> </a:t>
            </a:r>
            <a:r>
              <a:rPr lang="ar-SA" sz="4000" dirty="0">
                <a:solidFill>
                  <a:srgbClr val="00B050"/>
                </a:solidFill>
              </a:rPr>
              <a:t>اللحوم، والألبان ومنتجاتها، وبعض الخضار والفواكه </a:t>
            </a:r>
            <a:r>
              <a:rPr lang="ar-SA" sz="4000" dirty="0"/>
              <a:t>مثل </a:t>
            </a:r>
            <a:r>
              <a:rPr lang="tr-TR" sz="4000" dirty="0"/>
              <a:t>)</a:t>
            </a:r>
            <a:r>
              <a:rPr lang="ar-SA" sz="4000" dirty="0"/>
              <a:t> البندورة و الفريز، ...</a:t>
            </a:r>
            <a:r>
              <a:rPr lang="tr-TR" sz="4000" dirty="0"/>
              <a:t>(</a:t>
            </a:r>
            <a:r>
              <a:rPr lang="tr-TR" sz="4000" i="1" dirty="0"/>
              <a:t> </a:t>
            </a:r>
            <a:r>
              <a:rPr lang="en-US" sz="4000" dirty="0"/>
              <a:t>{</a:t>
            </a:r>
            <a:r>
              <a:rPr lang="ar-SA" sz="4000" dirty="0" smtClean="0"/>
              <a:t>.</a:t>
            </a:r>
            <a:endParaRPr lang="en-US" sz="4000" dirty="0"/>
          </a:p>
        </p:txBody>
      </p:sp>
    </p:spTree>
    <p:extLst>
      <p:ext uri="{BB962C8B-B14F-4D97-AF65-F5344CB8AC3E}">
        <p14:creationId xmlns:p14="http://schemas.microsoft.com/office/powerpoint/2010/main" val="2970698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t>التعقيم </a:t>
            </a:r>
            <a:r>
              <a:rPr lang="en-US" dirty="0" smtClean="0"/>
              <a:t>Sterilization</a:t>
            </a:r>
            <a:endParaRPr lang="ar-SY" dirty="0"/>
          </a:p>
        </p:txBody>
      </p:sp>
      <p:sp>
        <p:nvSpPr>
          <p:cNvPr id="3" name="Content Placeholder 2"/>
          <p:cNvSpPr>
            <a:spLocks noGrp="1"/>
          </p:cNvSpPr>
          <p:nvPr>
            <p:ph idx="1"/>
          </p:nvPr>
        </p:nvSpPr>
        <p:spPr>
          <a:xfrm>
            <a:off x="457200" y="1219200"/>
            <a:ext cx="8229600" cy="4906963"/>
          </a:xfrm>
        </p:spPr>
        <p:txBody>
          <a:bodyPr>
            <a:noAutofit/>
          </a:bodyPr>
          <a:lstStyle/>
          <a:p>
            <a:pPr algn="r" rtl="1"/>
            <a:r>
              <a:rPr lang="ar-SA" sz="3200" dirty="0"/>
              <a:t>هو المعاملة الحرارية اللازمة لشل جميع الأحياء الدقيقة المجهرية وأبواغها والتي إذا بقيت بالأغذية فإنها تنمو خلال عملية الخزن وتسبب فساد الأغذية مع المحافظة ما أمكن على القيمة الغذائية للمنتج</a:t>
            </a:r>
            <a:r>
              <a:rPr lang="ar-SA" sz="3200" dirty="0" smtClean="0"/>
              <a:t>.</a:t>
            </a:r>
            <a:endParaRPr lang="en-US" sz="3200" dirty="0" smtClean="0"/>
          </a:p>
          <a:p>
            <a:pPr algn="r" rtl="1"/>
            <a:r>
              <a:rPr lang="ar-SA" sz="3200" b="1" dirty="0" smtClean="0"/>
              <a:t>الأغذية </a:t>
            </a:r>
            <a:r>
              <a:rPr lang="ar-SA" sz="3200" b="1" dirty="0"/>
              <a:t>الحامضية</a:t>
            </a:r>
            <a:r>
              <a:rPr lang="ar-SA" sz="3200" dirty="0"/>
              <a:t>: وهي الأغذية التي لها </a:t>
            </a:r>
            <a:r>
              <a:rPr lang="tr-TR" sz="3200" dirty="0"/>
              <a:t>pH&lt; 4.5 </a:t>
            </a:r>
            <a:r>
              <a:rPr lang="ar-SA" sz="3200" dirty="0"/>
              <a:t> و التي تحتاج لمعاملتها حرارياً في الدرجة </a:t>
            </a:r>
            <a:r>
              <a:rPr lang="tr-TR" sz="3200" dirty="0"/>
              <a:t>100</a:t>
            </a:r>
            <a:r>
              <a:rPr lang="tr-TR" sz="3200" i="1" dirty="0"/>
              <a:t> °</a:t>
            </a:r>
            <a:r>
              <a:rPr lang="tr-TR" sz="3200" dirty="0"/>
              <a:t>C</a:t>
            </a:r>
            <a:r>
              <a:rPr lang="ar-SA" sz="3200" dirty="0"/>
              <a:t> لمدة </a:t>
            </a:r>
            <a:r>
              <a:rPr lang="tr-TR" sz="3200" dirty="0"/>
              <a:t>30 </a:t>
            </a:r>
            <a:r>
              <a:rPr lang="tr-TR" sz="3200" dirty="0" smtClean="0"/>
              <a:t>min</a:t>
            </a:r>
            <a:r>
              <a:rPr lang="ar-SY" sz="3200" dirty="0" smtClean="0"/>
              <a:t>.</a:t>
            </a:r>
          </a:p>
          <a:p>
            <a:pPr algn="r" rtl="1"/>
            <a:r>
              <a:rPr lang="ar-SA" sz="3200" b="1" dirty="0"/>
              <a:t>الأغذية غير الحامضية</a:t>
            </a:r>
            <a:r>
              <a:rPr lang="ar-SA" sz="3200" dirty="0"/>
              <a:t>: وهي الأغذية ذات الـ </a:t>
            </a:r>
            <a:r>
              <a:rPr lang="tr-TR" sz="3200" dirty="0"/>
              <a:t>pH &gt; 4.5 </a:t>
            </a:r>
            <a:r>
              <a:rPr lang="ar-SA" sz="3200" dirty="0"/>
              <a:t> وهي تحتاج لمعاملة حرارية تحت درجة حرارة ما بين </a:t>
            </a:r>
            <a:r>
              <a:rPr lang="tr-TR" sz="3200" dirty="0"/>
              <a:t>1</a:t>
            </a:r>
            <a:r>
              <a:rPr lang="en-US" sz="3200" dirty="0"/>
              <a:t>1</a:t>
            </a:r>
            <a:r>
              <a:rPr lang="tr-TR" sz="3200" dirty="0"/>
              <a:t>6 ~120°C</a:t>
            </a:r>
            <a:r>
              <a:rPr lang="ar-SA" sz="3200" dirty="0"/>
              <a:t> لمدة </a:t>
            </a:r>
            <a:r>
              <a:rPr lang="tr-TR" sz="3200" dirty="0"/>
              <a:t>40 ~ 60</a:t>
            </a:r>
            <a:r>
              <a:rPr lang="tr-TR" sz="3200" i="1" dirty="0"/>
              <a:t> </a:t>
            </a:r>
            <a:r>
              <a:rPr lang="tr-TR" sz="3200" dirty="0"/>
              <a:t>min</a:t>
            </a:r>
            <a:r>
              <a:rPr lang="ar-SA" sz="3200" dirty="0"/>
              <a:t>.</a:t>
            </a:r>
            <a:endParaRPr lang="ar-SY" sz="3200" dirty="0"/>
          </a:p>
        </p:txBody>
      </p:sp>
    </p:spTree>
    <p:extLst>
      <p:ext uri="{BB962C8B-B14F-4D97-AF65-F5344CB8AC3E}">
        <p14:creationId xmlns:p14="http://schemas.microsoft.com/office/powerpoint/2010/main" val="1745366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t>التعقيم </a:t>
            </a:r>
            <a:r>
              <a:rPr lang="en-US" dirty="0"/>
              <a:t>Sterilization</a:t>
            </a:r>
            <a:endParaRPr lang="ar-SY" dirty="0"/>
          </a:p>
        </p:txBody>
      </p:sp>
      <p:sp>
        <p:nvSpPr>
          <p:cNvPr id="3" name="Content Placeholder 2"/>
          <p:cNvSpPr>
            <a:spLocks noGrp="1"/>
          </p:cNvSpPr>
          <p:nvPr>
            <p:ph idx="1"/>
          </p:nvPr>
        </p:nvSpPr>
        <p:spPr/>
        <p:txBody>
          <a:bodyPr>
            <a:normAutofit/>
          </a:bodyPr>
          <a:lstStyle/>
          <a:p>
            <a:pPr algn="r" rtl="1"/>
            <a:r>
              <a:rPr lang="ar-SA" sz="4000" dirty="0"/>
              <a:t>كما يمكن تعقيم المواد الحساسة للحرارة مثل الحليب على درجة حرارة عالية ولمدة وجيزة جداً من الزمن</a:t>
            </a:r>
            <a:r>
              <a:rPr lang="tr-TR" sz="4000" dirty="0"/>
              <a:t>) </a:t>
            </a:r>
            <a:r>
              <a:rPr lang="en-US" sz="4000" dirty="0"/>
              <a:t>141</a:t>
            </a:r>
            <a:r>
              <a:rPr lang="en-US" sz="4000" baseline="30000" dirty="0"/>
              <a:t>O</a:t>
            </a:r>
            <a:r>
              <a:rPr lang="en-US" sz="4000" dirty="0"/>
              <a:t>C</a:t>
            </a:r>
            <a:r>
              <a:rPr lang="ar-SA" sz="4000" dirty="0"/>
              <a:t> لمدة</a:t>
            </a:r>
            <a:r>
              <a:rPr lang="ar-SA" sz="4000" i="1" dirty="0"/>
              <a:t> </a:t>
            </a:r>
            <a:r>
              <a:rPr lang="ar-SA" sz="4000" dirty="0"/>
              <a:t>ثانيتين</a:t>
            </a:r>
            <a:r>
              <a:rPr lang="en-US" sz="4000" dirty="0"/>
              <a:t>( </a:t>
            </a:r>
            <a:r>
              <a:rPr lang="ar-SY" sz="4000" dirty="0" smtClean="0"/>
              <a:t> </a:t>
            </a:r>
            <a:r>
              <a:rPr lang="ar-SA" sz="4000" dirty="0" smtClean="0"/>
              <a:t>وتسمى </a:t>
            </a:r>
            <a:r>
              <a:rPr lang="ar-SA" sz="4000" dirty="0"/>
              <a:t>هذه الطريقة التعقيم بالحرارة فوق العالية </a:t>
            </a:r>
            <a:r>
              <a:rPr lang="en-US" sz="4000" dirty="0"/>
              <a:t>(Ultra High Temperature, UHT)</a:t>
            </a:r>
            <a:r>
              <a:rPr lang="en-US" sz="4000" i="1" dirty="0"/>
              <a:t> </a:t>
            </a:r>
            <a:endParaRPr lang="en-US" sz="4000" dirty="0"/>
          </a:p>
          <a:p>
            <a:endParaRPr lang="ar-SY"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7025" y="5010150"/>
            <a:ext cx="2466975" cy="18478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9937" y="5029200"/>
            <a:ext cx="2524125" cy="18097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792923"/>
            <a:ext cx="2200275" cy="2076450"/>
          </a:xfrm>
          <a:prstGeom prst="rect">
            <a:avLst/>
          </a:prstGeom>
        </p:spPr>
      </p:pic>
    </p:spTree>
    <p:extLst>
      <p:ext uri="{BB962C8B-B14F-4D97-AF65-F5344CB8AC3E}">
        <p14:creationId xmlns:p14="http://schemas.microsoft.com/office/powerpoint/2010/main" val="490959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smtClean="0"/>
              <a:t>التجفيف</a:t>
            </a:r>
            <a:r>
              <a:rPr lang="ar-SY" b="1" dirty="0" smtClean="0"/>
              <a:t> </a:t>
            </a:r>
            <a:r>
              <a:rPr lang="en-US" dirty="0" smtClean="0"/>
              <a:t>Drying</a:t>
            </a:r>
            <a:endParaRPr lang="ar-SY" dirty="0"/>
          </a:p>
        </p:txBody>
      </p:sp>
      <p:sp>
        <p:nvSpPr>
          <p:cNvPr id="3" name="Content Placeholder 2"/>
          <p:cNvSpPr>
            <a:spLocks noGrp="1"/>
          </p:cNvSpPr>
          <p:nvPr>
            <p:ph idx="1"/>
          </p:nvPr>
        </p:nvSpPr>
        <p:spPr/>
        <p:txBody>
          <a:bodyPr>
            <a:normAutofit/>
          </a:bodyPr>
          <a:lstStyle/>
          <a:p>
            <a:pPr algn="r" rtl="1"/>
            <a:r>
              <a:rPr lang="ar-SA" sz="3600" dirty="0" smtClean="0"/>
              <a:t>تتم </a:t>
            </a:r>
            <a:r>
              <a:rPr lang="ar-SA" sz="3600" dirty="0"/>
              <a:t>عن طريق تقليل أو تخفيض درجة رطوبة المادة الغذائية إلى الدرجة التي لا تسمح لنمو الأحياء الدقيقة أو عمل عوامل الفساد </a:t>
            </a:r>
            <a:r>
              <a:rPr lang="ar-SA" sz="3600" dirty="0" smtClean="0"/>
              <a:t>الأخرى</a:t>
            </a:r>
            <a:endParaRPr lang="ar-SY" sz="3600" dirty="0" smtClean="0"/>
          </a:p>
          <a:p>
            <a:pPr algn="r" rtl="1"/>
            <a:r>
              <a:rPr lang="ar-SA" sz="3600" dirty="0" smtClean="0"/>
              <a:t>تختلف </a:t>
            </a:r>
            <a:r>
              <a:rPr lang="ar-SA" sz="3600" dirty="0"/>
              <a:t>نسبة الرطوبة النهائية في المواد المجففة وفقاً لنوعها وطبيعتها فهي تتراوح ما بين </a:t>
            </a:r>
            <a:r>
              <a:rPr lang="tr-TR" sz="3600" dirty="0"/>
              <a:t>16 ~22 %</a:t>
            </a:r>
            <a:r>
              <a:rPr lang="ar-SA" sz="3600" dirty="0"/>
              <a:t>، في الفاكهة، بينما في الخضراوات ما بين </a:t>
            </a:r>
            <a:r>
              <a:rPr lang="tr-TR" sz="3600" dirty="0"/>
              <a:t>4 ~ 8 %</a:t>
            </a:r>
            <a:r>
              <a:rPr lang="ar-SA" sz="3600" dirty="0"/>
              <a:t>. </a:t>
            </a:r>
            <a:endParaRPr lang="en-US" sz="3600" dirty="0"/>
          </a:p>
          <a:p>
            <a:endParaRPr lang="ar-SY"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46" y="5125303"/>
            <a:ext cx="2667000" cy="17145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3610" y="5033607"/>
            <a:ext cx="2457450" cy="185737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86990" y="5090756"/>
            <a:ext cx="2619375" cy="1743075"/>
          </a:xfrm>
          <a:prstGeom prst="rect">
            <a:avLst/>
          </a:prstGeom>
        </p:spPr>
      </p:pic>
    </p:spTree>
    <p:extLst>
      <p:ext uri="{BB962C8B-B14F-4D97-AF65-F5344CB8AC3E}">
        <p14:creationId xmlns:p14="http://schemas.microsoft.com/office/powerpoint/2010/main" val="3236326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t>التجميد </a:t>
            </a:r>
            <a:r>
              <a:rPr lang="tr-TR" dirty="0" smtClean="0"/>
              <a:t>Freezing</a:t>
            </a:r>
            <a:endParaRPr lang="ar-SY" dirty="0"/>
          </a:p>
        </p:txBody>
      </p:sp>
      <p:sp>
        <p:nvSpPr>
          <p:cNvPr id="3" name="Content Placeholder 2"/>
          <p:cNvSpPr>
            <a:spLocks noGrp="1"/>
          </p:cNvSpPr>
          <p:nvPr>
            <p:ph idx="1"/>
          </p:nvPr>
        </p:nvSpPr>
        <p:spPr/>
        <p:txBody>
          <a:bodyPr>
            <a:noAutofit/>
          </a:bodyPr>
          <a:lstStyle/>
          <a:p>
            <a:pPr algn="r" rtl="1"/>
            <a:r>
              <a:rPr lang="ar-SA" sz="3600" dirty="0"/>
              <a:t>وتعتبر من الطرق الحديثة حيث تحافظ هذه الطريقة على القيمة الغذائية للمادة المحفوظة وعلى خواصها الطبيعية كالطعم والرائحة، </a:t>
            </a:r>
            <a:endParaRPr lang="ar-SY" sz="3600" dirty="0" smtClean="0"/>
          </a:p>
          <a:p>
            <a:pPr algn="r" rtl="1"/>
            <a:r>
              <a:rPr lang="ar-SA" sz="3600" dirty="0" smtClean="0"/>
              <a:t>درجات </a:t>
            </a:r>
            <a:r>
              <a:rPr lang="ar-SA" sz="3600" dirty="0"/>
              <a:t>الحرارة </a:t>
            </a:r>
            <a:r>
              <a:rPr lang="tr-TR" sz="3600" dirty="0" smtClean="0"/>
              <a:t>-</a:t>
            </a:r>
            <a:r>
              <a:rPr lang="tr-TR" sz="3600" dirty="0"/>
              <a:t>10 ~ -</a:t>
            </a:r>
            <a:r>
              <a:rPr lang="tr-TR" sz="3600" dirty="0" smtClean="0"/>
              <a:t>20°C  </a:t>
            </a:r>
            <a:endParaRPr lang="ar-SY" sz="3600" dirty="0" smtClean="0"/>
          </a:p>
          <a:p>
            <a:pPr algn="r" rtl="1"/>
            <a:r>
              <a:rPr lang="ar-SA" sz="3600" dirty="0" smtClean="0"/>
              <a:t>لا </a:t>
            </a:r>
            <a:r>
              <a:rPr lang="ar-SA" sz="3600" dirty="0"/>
              <a:t>يقتل التجميد كل الأحياء الدقيقة، إذ أن التجميد لا يتلفها جميعها، إنما يتلف جزءاً كبيراً منها، ويوقف تماماً نشاط الجزء الآخر الباقي، </a:t>
            </a:r>
            <a:endParaRPr lang="ar-SY" sz="3600" dirty="0"/>
          </a:p>
        </p:txBody>
      </p:sp>
    </p:spTree>
    <p:extLst>
      <p:ext uri="{BB962C8B-B14F-4D97-AF65-F5344CB8AC3E}">
        <p14:creationId xmlns:p14="http://schemas.microsoft.com/office/powerpoint/2010/main" val="3203367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55784" cy="6858000"/>
          </a:xfrm>
          <a:prstGeom prst="rect">
            <a:avLst/>
          </a:prstGeom>
        </p:spPr>
      </p:pic>
    </p:spTree>
    <p:extLst>
      <p:ext uri="{BB962C8B-B14F-4D97-AF65-F5344CB8AC3E}">
        <p14:creationId xmlns:p14="http://schemas.microsoft.com/office/powerpoint/2010/main" val="388209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a:effectLst/>
              </a:rPr>
              <a:t>فساد المواد الغذائية</a:t>
            </a:r>
            <a:br>
              <a:rPr lang="ar-SY" b="1" dirty="0">
                <a:effectLst/>
              </a:rPr>
            </a:br>
            <a:r>
              <a:rPr lang="ar-SY" sz="4800" b="1" dirty="0" smtClean="0">
                <a:solidFill>
                  <a:srgbClr val="FF0000"/>
                </a:solidFill>
                <a:effectLst/>
              </a:rPr>
              <a:t>الأغذية </a:t>
            </a:r>
            <a:r>
              <a:rPr lang="ar-SA" sz="4800" b="1" dirty="0" smtClean="0">
                <a:solidFill>
                  <a:srgbClr val="FF0000"/>
                </a:solidFill>
                <a:effectLst/>
              </a:rPr>
              <a:t>الأقل </a:t>
            </a:r>
            <a:r>
              <a:rPr lang="ar-SA" sz="4800" b="1" dirty="0">
                <a:solidFill>
                  <a:srgbClr val="FF0000"/>
                </a:solidFill>
                <a:effectLst/>
              </a:rPr>
              <a:t>تعرضاً للفساد </a:t>
            </a:r>
            <a:endParaRPr lang="ar-SY" sz="4800" dirty="0">
              <a:solidFill>
                <a:srgbClr val="FF0000"/>
              </a:solidFill>
            </a:endParaRPr>
          </a:p>
        </p:txBody>
      </p:sp>
      <p:sp>
        <p:nvSpPr>
          <p:cNvPr id="3" name="Content Placeholder 2"/>
          <p:cNvSpPr>
            <a:spLocks noGrp="1"/>
          </p:cNvSpPr>
          <p:nvPr>
            <p:ph idx="1"/>
          </p:nvPr>
        </p:nvSpPr>
        <p:spPr/>
        <p:txBody>
          <a:bodyPr>
            <a:noAutofit/>
          </a:bodyPr>
          <a:lstStyle/>
          <a:p>
            <a:pPr algn="r" rtl="1"/>
            <a:r>
              <a:rPr lang="ar-SA" sz="4400" dirty="0"/>
              <a:t>وهي مواد غذائية </a:t>
            </a:r>
            <a:r>
              <a:rPr lang="ar-SA" sz="4400" dirty="0">
                <a:solidFill>
                  <a:srgbClr val="7030A0"/>
                </a:solidFill>
              </a:rPr>
              <a:t>تقاوم الفساد لمدة طويلة </a:t>
            </a:r>
            <a:r>
              <a:rPr lang="ar-SA" sz="4400" dirty="0"/>
              <a:t>إذا ما تم تداولها بعناية، ويعود ذلك لاحتوائها على </a:t>
            </a:r>
            <a:r>
              <a:rPr lang="ar-SA" sz="4400" dirty="0">
                <a:solidFill>
                  <a:srgbClr val="002060"/>
                </a:solidFill>
              </a:rPr>
              <a:t>نسبة أقل من الرطوبة </a:t>
            </a:r>
            <a:r>
              <a:rPr lang="ar-SA" sz="4400" dirty="0"/>
              <a:t>مقارنة </a:t>
            </a:r>
            <a:r>
              <a:rPr lang="ar-SY" sz="4400" dirty="0" smtClean="0"/>
              <a:t>ب</a:t>
            </a:r>
            <a:r>
              <a:rPr lang="ar-SA" sz="4400" dirty="0" smtClean="0"/>
              <a:t>المجموعة </a:t>
            </a:r>
            <a:r>
              <a:rPr lang="ar-SA" sz="4400" dirty="0"/>
              <a:t>السابقة، كما أن أغلبها يحتوي على </a:t>
            </a:r>
            <a:r>
              <a:rPr lang="ar-SA" sz="4400" dirty="0">
                <a:solidFill>
                  <a:srgbClr val="0070C0"/>
                </a:solidFill>
              </a:rPr>
              <a:t>قشرة سميكة </a:t>
            </a:r>
            <a:r>
              <a:rPr lang="ar-SA" sz="4400" dirty="0"/>
              <a:t>تحميها من </a:t>
            </a:r>
            <a:r>
              <a:rPr lang="ar-SA" sz="4400" dirty="0">
                <a:solidFill>
                  <a:srgbClr val="FF0000"/>
                </a:solidFill>
              </a:rPr>
              <a:t>الأحياء الدقيقة </a:t>
            </a:r>
            <a:r>
              <a:rPr lang="ar-SA" sz="4400" dirty="0"/>
              <a:t>للحد المعقول ومنها </a:t>
            </a:r>
            <a:r>
              <a:rPr lang="tr-TR" sz="4400" dirty="0" smtClean="0"/>
              <a:t>)</a:t>
            </a:r>
            <a:r>
              <a:rPr lang="ar-SA" sz="4400" dirty="0">
                <a:solidFill>
                  <a:srgbClr val="C00000"/>
                </a:solidFill>
              </a:rPr>
              <a:t>البطاطا، التفاح، البصل، الحمضيات، الرمان</a:t>
            </a:r>
            <a:r>
              <a:rPr lang="ar-SA" sz="4400" dirty="0"/>
              <a:t>،...</a:t>
            </a:r>
            <a:r>
              <a:rPr lang="tr-TR" sz="4400" dirty="0"/>
              <a:t>(</a:t>
            </a:r>
            <a:r>
              <a:rPr lang="ar-SA" sz="4400" dirty="0"/>
              <a:t>.</a:t>
            </a:r>
            <a:endParaRPr lang="en-US" sz="4400" dirty="0"/>
          </a:p>
          <a:p>
            <a:endParaRPr lang="ar-SY" sz="4400" dirty="0"/>
          </a:p>
        </p:txBody>
      </p:sp>
    </p:spTree>
    <p:extLst>
      <p:ext uri="{BB962C8B-B14F-4D97-AF65-F5344CB8AC3E}">
        <p14:creationId xmlns:p14="http://schemas.microsoft.com/office/powerpoint/2010/main" val="86110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rPr>
              <a:t>فساد المواد الغذائية</a:t>
            </a:r>
            <a:br>
              <a:rPr lang="ar-SY" b="1" dirty="0">
                <a:effectLst/>
              </a:rPr>
            </a:br>
            <a:r>
              <a:rPr lang="ar-SY" sz="4800" b="1" dirty="0">
                <a:solidFill>
                  <a:srgbClr val="FF0000"/>
                </a:solidFill>
                <a:effectLst/>
              </a:rPr>
              <a:t>الأغذية </a:t>
            </a:r>
            <a:r>
              <a:rPr lang="ar-SA" sz="4800" b="1" dirty="0">
                <a:solidFill>
                  <a:srgbClr val="FF0000"/>
                </a:solidFill>
                <a:effectLst/>
              </a:rPr>
              <a:t>عديمة الفساد </a:t>
            </a:r>
            <a:endParaRPr lang="ar-SY" sz="4800" b="1" dirty="0">
              <a:solidFill>
                <a:srgbClr val="FF0000"/>
              </a:solidFill>
              <a:effectLst/>
            </a:endParaRPr>
          </a:p>
        </p:txBody>
      </p:sp>
      <p:sp>
        <p:nvSpPr>
          <p:cNvPr id="3" name="Content Placeholder 2"/>
          <p:cNvSpPr>
            <a:spLocks noGrp="1"/>
          </p:cNvSpPr>
          <p:nvPr>
            <p:ph idx="1"/>
          </p:nvPr>
        </p:nvSpPr>
        <p:spPr/>
        <p:txBody>
          <a:bodyPr>
            <a:normAutofit/>
          </a:bodyPr>
          <a:lstStyle/>
          <a:p>
            <a:pPr algn="r" rtl="1"/>
            <a:r>
              <a:rPr lang="ar-SA" sz="4400" dirty="0"/>
              <a:t>وهي مواد غذائية </a:t>
            </a:r>
            <a:r>
              <a:rPr lang="ar-SA" sz="4400" dirty="0">
                <a:solidFill>
                  <a:srgbClr val="7030A0"/>
                </a:solidFill>
              </a:rPr>
              <a:t>تقاوم عوامل الفساد لمدة طويلة</a:t>
            </a:r>
            <a:r>
              <a:rPr lang="ar-SA" sz="4400" dirty="0"/>
              <a:t>. وهذه الأغذية لا تفسد إلا إذا عوملت بإهمال، وذلك لعدم ملاءمتها لعوامل الفساد ومنها </a:t>
            </a:r>
            <a:r>
              <a:rPr lang="tr-TR" sz="4400" dirty="0"/>
              <a:t>)</a:t>
            </a:r>
            <a:r>
              <a:rPr lang="ar-SA" sz="4400" dirty="0">
                <a:solidFill>
                  <a:srgbClr val="00B0F0"/>
                </a:solidFill>
              </a:rPr>
              <a:t>الحبوب، البلح الجاف، السكر</a:t>
            </a:r>
            <a:r>
              <a:rPr lang="ar-SA" sz="4400" dirty="0"/>
              <a:t>،...</a:t>
            </a:r>
            <a:r>
              <a:rPr lang="tr-TR" sz="4400" dirty="0"/>
              <a:t>(</a:t>
            </a:r>
            <a:r>
              <a:rPr lang="ar-SA" sz="4400" dirty="0"/>
              <a:t> ويرجع السبب في بقائها بدون تلف إلى احتوائها على </a:t>
            </a:r>
            <a:r>
              <a:rPr lang="ar-SA" sz="4400" dirty="0">
                <a:solidFill>
                  <a:srgbClr val="C00000"/>
                </a:solidFill>
              </a:rPr>
              <a:t>نسبة قليلة جداً من الرطوبة</a:t>
            </a:r>
            <a:r>
              <a:rPr lang="ar-SA" sz="4400" dirty="0"/>
              <a:t>.</a:t>
            </a:r>
            <a:endParaRPr lang="en-US" sz="4400" dirty="0"/>
          </a:p>
          <a:p>
            <a:pPr algn="r" rtl="1"/>
            <a:endParaRPr lang="ar-SY" sz="4400" dirty="0"/>
          </a:p>
        </p:txBody>
      </p:sp>
    </p:spTree>
    <p:extLst>
      <p:ext uri="{BB962C8B-B14F-4D97-AF65-F5344CB8AC3E}">
        <p14:creationId xmlns:p14="http://schemas.microsoft.com/office/powerpoint/2010/main" val="2559451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طرائق حفظ الأغذية</a:t>
            </a:r>
            <a:endParaRPr lang="ar-SY" dirty="0"/>
          </a:p>
        </p:txBody>
      </p:sp>
      <p:sp>
        <p:nvSpPr>
          <p:cNvPr id="3" name="Content Placeholder 2"/>
          <p:cNvSpPr>
            <a:spLocks noGrp="1"/>
          </p:cNvSpPr>
          <p:nvPr>
            <p:ph idx="1"/>
          </p:nvPr>
        </p:nvSpPr>
        <p:spPr/>
        <p:txBody>
          <a:bodyPr>
            <a:noAutofit/>
          </a:bodyPr>
          <a:lstStyle/>
          <a:p>
            <a:pPr algn="r" rtl="1"/>
            <a:r>
              <a:rPr lang="ar-SA" sz="3600" dirty="0"/>
              <a:t>خواص المادة الغذائية و</a:t>
            </a:r>
            <a:r>
              <a:rPr lang="ar-SA" sz="3600" dirty="0">
                <a:solidFill>
                  <a:srgbClr val="C00000"/>
                </a:solidFill>
              </a:rPr>
              <a:t>الكيميائية</a:t>
            </a:r>
            <a:r>
              <a:rPr lang="ar-SA" sz="3600" dirty="0"/>
              <a:t> و</a:t>
            </a:r>
            <a:r>
              <a:rPr lang="ar-SA" sz="3600" dirty="0">
                <a:solidFill>
                  <a:srgbClr val="7030A0"/>
                </a:solidFill>
              </a:rPr>
              <a:t>الطبيعية </a:t>
            </a:r>
            <a:r>
              <a:rPr lang="ar-SA" sz="3600" dirty="0"/>
              <a:t>بالإضافة إلى </a:t>
            </a:r>
            <a:r>
              <a:rPr lang="ar-SA" sz="3600" dirty="0">
                <a:solidFill>
                  <a:srgbClr val="0070C0"/>
                </a:solidFill>
              </a:rPr>
              <a:t>قيمتها الاقتصادية </a:t>
            </a:r>
            <a:r>
              <a:rPr lang="ar-SA" sz="3600" dirty="0"/>
              <a:t>من أهم العوامل التي </a:t>
            </a:r>
            <a:r>
              <a:rPr lang="ar-SA" sz="3600" dirty="0">
                <a:solidFill>
                  <a:srgbClr val="00B050"/>
                </a:solidFill>
              </a:rPr>
              <a:t>تحدد اختيار إحدى طرق الحفظ المعروفة</a:t>
            </a:r>
            <a:r>
              <a:rPr lang="ar-SA" sz="3600" dirty="0"/>
              <a:t>، </a:t>
            </a:r>
            <a:endParaRPr lang="ar-SY" sz="3600" dirty="0" smtClean="0"/>
          </a:p>
          <a:p>
            <a:pPr algn="r" rtl="1"/>
            <a:r>
              <a:rPr lang="ar-SA" sz="3600" dirty="0" smtClean="0"/>
              <a:t>حفظ </a:t>
            </a:r>
            <a:r>
              <a:rPr lang="ar-SA" sz="3600" dirty="0"/>
              <a:t>اللحوم بالتبريد والتجميد أفضل من حفظها بالتجفيف </a:t>
            </a:r>
            <a:endParaRPr lang="ar-SY" sz="3600" dirty="0" smtClean="0"/>
          </a:p>
          <a:p>
            <a:pPr algn="r" rtl="1"/>
            <a:r>
              <a:rPr lang="ar-SA" sz="3600" dirty="0" smtClean="0"/>
              <a:t>والعكس للبصل</a:t>
            </a:r>
            <a:endParaRPr lang="ar-SY" sz="3600" dirty="0" smtClean="0"/>
          </a:p>
          <a:p>
            <a:pPr algn="r" rtl="1"/>
            <a:r>
              <a:rPr lang="ar-SA" sz="3600" dirty="0" smtClean="0"/>
              <a:t>حفظ </a:t>
            </a:r>
            <a:r>
              <a:rPr lang="ar-SA" sz="3600" dirty="0"/>
              <a:t>السمك بالتجميد أو التعليب ضمن صفائح من الصفيح أفضل من حفظها بالتجفيف أو التمليح.</a:t>
            </a:r>
            <a:endParaRPr lang="en-US" sz="3600" dirty="0"/>
          </a:p>
          <a:p>
            <a:endParaRPr lang="ar-SY" sz="3600" dirty="0"/>
          </a:p>
        </p:txBody>
      </p:sp>
    </p:spTree>
    <p:extLst>
      <p:ext uri="{BB962C8B-B14F-4D97-AF65-F5344CB8AC3E}">
        <p14:creationId xmlns:p14="http://schemas.microsoft.com/office/powerpoint/2010/main" val="2379193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a:effectLst/>
              </a:rPr>
              <a:t>طرائق حفظ الأغذية</a:t>
            </a:r>
            <a:endParaRPr lang="ar-SY" dirty="0"/>
          </a:p>
        </p:txBody>
      </p:sp>
      <p:sp>
        <p:nvSpPr>
          <p:cNvPr id="3" name="Content Placeholder 2"/>
          <p:cNvSpPr>
            <a:spLocks noGrp="1"/>
          </p:cNvSpPr>
          <p:nvPr>
            <p:ph idx="1"/>
          </p:nvPr>
        </p:nvSpPr>
        <p:spPr/>
        <p:txBody>
          <a:bodyPr>
            <a:normAutofit/>
          </a:bodyPr>
          <a:lstStyle/>
          <a:p>
            <a:pPr algn="r" rtl="1"/>
            <a:r>
              <a:rPr lang="ar-SA" sz="6000" b="1" dirty="0" smtClean="0"/>
              <a:t>الحفظ </a:t>
            </a:r>
            <a:r>
              <a:rPr lang="ar-SA" sz="6000" b="1" dirty="0"/>
              <a:t>المؤقت.</a:t>
            </a:r>
            <a:endParaRPr lang="en-US" sz="6000" dirty="0"/>
          </a:p>
          <a:p>
            <a:pPr algn="r" rtl="1"/>
            <a:r>
              <a:rPr lang="ar-SA" sz="6000" b="1" dirty="0" smtClean="0"/>
              <a:t>الحفظ </a:t>
            </a:r>
            <a:r>
              <a:rPr lang="ar-SA" sz="6000" b="1" dirty="0"/>
              <a:t>الدائم.</a:t>
            </a:r>
            <a:endParaRPr lang="en-US" sz="6000" dirty="0"/>
          </a:p>
          <a:p>
            <a:pPr algn="r"/>
            <a:endParaRPr lang="ar-SY" sz="6000" dirty="0"/>
          </a:p>
        </p:txBody>
      </p:sp>
    </p:spTree>
    <p:extLst>
      <p:ext uri="{BB962C8B-B14F-4D97-AF65-F5344CB8AC3E}">
        <p14:creationId xmlns:p14="http://schemas.microsoft.com/office/powerpoint/2010/main" val="2423273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b="1" dirty="0" smtClean="0">
                <a:effectLst/>
              </a:rPr>
              <a:t>طرائق حفظ الأغذية</a:t>
            </a:r>
            <a:r>
              <a:rPr lang="ar-SY" b="1" dirty="0" smtClean="0">
                <a:effectLst/>
              </a:rPr>
              <a:t/>
            </a:r>
            <a:br>
              <a:rPr lang="ar-SY" b="1" dirty="0" smtClean="0">
                <a:effectLst/>
              </a:rPr>
            </a:br>
            <a:r>
              <a:rPr lang="ar-SA" b="1" dirty="0">
                <a:solidFill>
                  <a:srgbClr val="00B050"/>
                </a:solidFill>
              </a:rPr>
              <a:t>الحفظ المؤقت</a:t>
            </a:r>
            <a:endParaRPr lang="ar-SY" dirty="0">
              <a:solidFill>
                <a:srgbClr val="00B050"/>
              </a:solidFill>
            </a:endParaRPr>
          </a:p>
        </p:txBody>
      </p:sp>
      <p:sp>
        <p:nvSpPr>
          <p:cNvPr id="3" name="Content Placeholder 2"/>
          <p:cNvSpPr>
            <a:spLocks noGrp="1"/>
          </p:cNvSpPr>
          <p:nvPr>
            <p:ph idx="1"/>
          </p:nvPr>
        </p:nvSpPr>
        <p:spPr/>
        <p:txBody>
          <a:bodyPr>
            <a:noAutofit/>
          </a:bodyPr>
          <a:lstStyle/>
          <a:p>
            <a:pPr algn="r" rtl="1"/>
            <a:r>
              <a:rPr lang="ar-SA" sz="2800" b="1" dirty="0" smtClean="0"/>
              <a:t>الحفظ </a:t>
            </a:r>
            <a:r>
              <a:rPr lang="ar-SA" sz="2800" b="1" dirty="0"/>
              <a:t>بالتبريد </a:t>
            </a:r>
            <a:r>
              <a:rPr lang="tr-TR" sz="2800" dirty="0"/>
              <a:t>Cold </a:t>
            </a:r>
            <a:r>
              <a:rPr lang="tr-TR" sz="2800" dirty="0" smtClean="0"/>
              <a:t>storage</a:t>
            </a:r>
            <a:endParaRPr lang="ar-SY" sz="2800" dirty="0" smtClean="0"/>
          </a:p>
          <a:p>
            <a:pPr algn="r" rtl="1"/>
            <a:r>
              <a:rPr lang="ar-SA" sz="2800" b="1" dirty="0"/>
              <a:t>الحفظ بإضافة المواد الحافظة </a:t>
            </a:r>
            <a:r>
              <a:rPr lang="tr-TR" sz="2800" dirty="0"/>
              <a:t>Preservation </a:t>
            </a:r>
            <a:r>
              <a:rPr lang="tr-TR" sz="2800" dirty="0" smtClean="0"/>
              <a:t>materials</a:t>
            </a:r>
            <a:endParaRPr lang="ar-SY" sz="2800" dirty="0" smtClean="0"/>
          </a:p>
          <a:p>
            <a:pPr lvl="1" algn="r" rtl="1"/>
            <a:r>
              <a:rPr lang="ar-SA" sz="2400" b="1" dirty="0"/>
              <a:t>المواد الطبيعية الحافظة</a:t>
            </a:r>
            <a:r>
              <a:rPr lang="ar-SA" sz="2400" b="1" i="1" dirty="0"/>
              <a:t> </a:t>
            </a:r>
            <a:r>
              <a:rPr lang="en-US" sz="2400" dirty="0"/>
              <a:t>Natural preservation </a:t>
            </a:r>
            <a:r>
              <a:rPr lang="en-US" sz="2400" dirty="0" smtClean="0"/>
              <a:t>materials</a:t>
            </a:r>
            <a:endParaRPr lang="ar-SY" sz="2400" dirty="0" smtClean="0"/>
          </a:p>
          <a:p>
            <a:pPr lvl="1" algn="r" rtl="1"/>
            <a:r>
              <a:rPr lang="ar-SA" sz="2400" b="1" dirty="0"/>
              <a:t>المواد الكيميائية الحافظة </a:t>
            </a:r>
            <a:r>
              <a:rPr lang="en-US" sz="2400" dirty="0"/>
              <a:t>Chemical </a:t>
            </a:r>
            <a:r>
              <a:rPr lang="en-US" sz="2400" dirty="0" smtClean="0"/>
              <a:t>preservatives</a:t>
            </a:r>
            <a:endParaRPr lang="ar-SY" sz="2400" dirty="0" smtClean="0"/>
          </a:p>
          <a:p>
            <a:pPr algn="r" rtl="1"/>
            <a:r>
              <a:rPr lang="ar-SA" sz="2800" b="1" dirty="0"/>
              <a:t>الحفظ بالبسترة </a:t>
            </a:r>
            <a:r>
              <a:rPr lang="tr-TR" sz="2800" dirty="0" smtClean="0"/>
              <a:t>Pasteurization</a:t>
            </a:r>
            <a:endParaRPr lang="ar-SY" sz="2800" dirty="0" smtClean="0"/>
          </a:p>
          <a:p>
            <a:pPr algn="r" rtl="1"/>
            <a:r>
              <a:rPr lang="ar-SA" sz="2800" b="1" dirty="0"/>
              <a:t>التدخين</a:t>
            </a:r>
            <a:r>
              <a:rPr lang="ar-SA" sz="2800" dirty="0"/>
              <a:t> </a:t>
            </a:r>
            <a:r>
              <a:rPr lang="en-US" sz="2800" dirty="0" smtClean="0"/>
              <a:t>Fumigation</a:t>
            </a:r>
            <a:endParaRPr lang="ar-SY" sz="2800" dirty="0" smtClean="0"/>
          </a:p>
          <a:p>
            <a:pPr algn="r" rtl="1"/>
            <a:r>
              <a:rPr lang="ar-SA" sz="2800" b="1" dirty="0"/>
              <a:t>خلخلة الهواء أو التعبئة في جو </a:t>
            </a:r>
            <a:r>
              <a:rPr lang="ar-SA" sz="2800" b="1" dirty="0" smtClean="0"/>
              <a:t>خامل</a:t>
            </a:r>
            <a:endParaRPr lang="ar-SY" sz="2800" b="1" dirty="0" smtClean="0"/>
          </a:p>
          <a:p>
            <a:pPr algn="r" rtl="1"/>
            <a:r>
              <a:rPr lang="ar-SA" sz="2800" b="1" dirty="0"/>
              <a:t>تخفيض نسبة الرطوبة</a:t>
            </a:r>
            <a:endParaRPr lang="ar-SY" sz="2800" dirty="0"/>
          </a:p>
        </p:txBody>
      </p:sp>
    </p:spTree>
    <p:extLst>
      <p:ext uri="{BB962C8B-B14F-4D97-AF65-F5344CB8AC3E}">
        <p14:creationId xmlns:p14="http://schemas.microsoft.com/office/powerpoint/2010/main" val="3745407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rtl="1"/>
            <a:r>
              <a:rPr lang="ar-SA" sz="4800" b="1" dirty="0"/>
              <a:t>الحفظ بالتبريد </a:t>
            </a:r>
            <a:r>
              <a:rPr lang="tr-TR" sz="4800" dirty="0"/>
              <a:t>Cold </a:t>
            </a:r>
            <a:r>
              <a:rPr lang="tr-TR" sz="4800" dirty="0" smtClean="0"/>
              <a:t>storage</a:t>
            </a:r>
            <a:endParaRPr lang="ar-SY" sz="4800" dirty="0"/>
          </a:p>
        </p:txBody>
      </p:sp>
      <p:sp>
        <p:nvSpPr>
          <p:cNvPr id="3" name="Content Placeholder 2"/>
          <p:cNvSpPr>
            <a:spLocks noGrp="1"/>
          </p:cNvSpPr>
          <p:nvPr>
            <p:ph idx="1"/>
          </p:nvPr>
        </p:nvSpPr>
        <p:spPr/>
        <p:txBody>
          <a:bodyPr>
            <a:normAutofit/>
          </a:bodyPr>
          <a:lstStyle/>
          <a:p>
            <a:pPr algn="r" rtl="1"/>
            <a:r>
              <a:rPr lang="ar-SA" sz="3600" dirty="0"/>
              <a:t>وفيه تحفظ المواد الغذائية بالتخزين في درجات حرارة منخفضة من </a:t>
            </a:r>
            <a:r>
              <a:rPr lang="tr-TR" sz="3600" dirty="0" smtClean="0"/>
              <a:t>0~10</a:t>
            </a:r>
            <a:r>
              <a:rPr lang="tr-TR" sz="3600" i="1" dirty="0" smtClean="0"/>
              <a:t>°</a:t>
            </a:r>
            <a:r>
              <a:rPr lang="tr-TR" sz="3600" dirty="0" smtClean="0"/>
              <a:t>C</a:t>
            </a:r>
            <a:r>
              <a:rPr lang="ar-SA" sz="3600" dirty="0"/>
              <a:t>، </a:t>
            </a:r>
            <a:r>
              <a:rPr lang="ar-SA" sz="3600" dirty="0">
                <a:solidFill>
                  <a:srgbClr val="00B050"/>
                </a:solidFill>
              </a:rPr>
              <a:t>والغرض منها تقليل نشاط عوامل الفساد</a:t>
            </a:r>
            <a:r>
              <a:rPr lang="ar-SA" sz="3600" dirty="0"/>
              <a:t>، ولكنها </a:t>
            </a:r>
            <a:r>
              <a:rPr lang="ar-SA" sz="3600" dirty="0">
                <a:solidFill>
                  <a:srgbClr val="FF0000"/>
                </a:solidFill>
              </a:rPr>
              <a:t>لا تمنع من نمو بعض الأحياء الدقيقة المحبة للبرودة</a:t>
            </a:r>
            <a:r>
              <a:rPr lang="ar-SA" sz="3600" dirty="0"/>
              <a:t>، هذا مع كون البرودة لا تتلف الأحياء الدقيقة، ويستخدم التبريد بدرجات حرارة منخفضة فقط، أو </a:t>
            </a:r>
            <a:r>
              <a:rPr lang="ar-SA" sz="3600" dirty="0">
                <a:solidFill>
                  <a:srgbClr val="7030A0"/>
                </a:solidFill>
              </a:rPr>
              <a:t>التبريد بمرافقة غاز </a:t>
            </a:r>
            <a:r>
              <a:rPr lang="tr-TR" sz="3600" dirty="0">
                <a:solidFill>
                  <a:srgbClr val="7030A0"/>
                </a:solidFill>
              </a:rPr>
              <a:t>CO</a:t>
            </a:r>
            <a:r>
              <a:rPr lang="tr-TR" sz="3600" baseline="-25000" dirty="0">
                <a:solidFill>
                  <a:srgbClr val="7030A0"/>
                </a:solidFill>
              </a:rPr>
              <a:t>2</a:t>
            </a:r>
            <a:r>
              <a:rPr lang="ar-SA" sz="3600" dirty="0">
                <a:solidFill>
                  <a:srgbClr val="7030A0"/>
                </a:solidFill>
              </a:rPr>
              <a:t> معه</a:t>
            </a:r>
            <a:r>
              <a:rPr lang="ar-SA" sz="3600" dirty="0"/>
              <a:t>، وتتراوح مدة الحفظ بهذه الطريقة من </a:t>
            </a:r>
            <a:r>
              <a:rPr lang="ar-SA" sz="3600" dirty="0">
                <a:solidFill>
                  <a:srgbClr val="0070C0"/>
                </a:solidFill>
              </a:rPr>
              <a:t>عدة أسابيع إلى بضعة أشهر</a:t>
            </a:r>
            <a:r>
              <a:rPr lang="ar-SA" sz="3600" dirty="0"/>
              <a:t>.</a:t>
            </a:r>
            <a:endParaRPr lang="en-US" sz="3600" dirty="0"/>
          </a:p>
          <a:p>
            <a:pPr algn="r" rtl="1"/>
            <a:endParaRPr lang="ar-SY" sz="3600" dirty="0"/>
          </a:p>
        </p:txBody>
      </p:sp>
    </p:spTree>
    <p:extLst>
      <p:ext uri="{BB962C8B-B14F-4D97-AF65-F5344CB8AC3E}">
        <p14:creationId xmlns:p14="http://schemas.microsoft.com/office/powerpoint/2010/main" val="260480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المواد الحافظة </a:t>
            </a:r>
            <a:r>
              <a:rPr lang="ar-SY" b="1" dirty="0" smtClean="0">
                <a:effectLst/>
              </a:rPr>
              <a:t/>
            </a:r>
            <a:br>
              <a:rPr lang="ar-SY" b="1" dirty="0" smtClean="0">
                <a:effectLst/>
              </a:rPr>
            </a:br>
            <a:r>
              <a:rPr lang="ar-SA" b="1" dirty="0">
                <a:solidFill>
                  <a:srgbClr val="FF0000"/>
                </a:solidFill>
                <a:effectLst/>
              </a:rPr>
              <a:t>المواد الطبيعية الحافظة</a:t>
            </a:r>
            <a:r>
              <a:rPr lang="ar-SA" b="1" i="1" dirty="0">
                <a:solidFill>
                  <a:srgbClr val="FF0000"/>
                </a:solidFill>
                <a:effectLst/>
              </a:rPr>
              <a:t> </a:t>
            </a:r>
            <a:endParaRPr lang="ar-SY" dirty="0">
              <a:solidFill>
                <a:srgbClr val="FF0000"/>
              </a:solidFill>
            </a:endParaRPr>
          </a:p>
        </p:txBody>
      </p:sp>
      <p:sp>
        <p:nvSpPr>
          <p:cNvPr id="3" name="Content Placeholder 2"/>
          <p:cNvSpPr>
            <a:spLocks noGrp="1"/>
          </p:cNvSpPr>
          <p:nvPr>
            <p:ph idx="1"/>
          </p:nvPr>
        </p:nvSpPr>
        <p:spPr/>
        <p:txBody>
          <a:bodyPr>
            <a:noAutofit/>
          </a:bodyPr>
          <a:lstStyle/>
          <a:p>
            <a:pPr algn="r" rtl="1"/>
            <a:r>
              <a:rPr lang="ar-SA" sz="2800" dirty="0"/>
              <a:t>ويرجع تأثيرها إلى </a:t>
            </a:r>
            <a:r>
              <a:rPr lang="ar-SA" sz="2800" dirty="0">
                <a:solidFill>
                  <a:srgbClr val="00B050"/>
                </a:solidFill>
              </a:rPr>
              <a:t>رفع الضغط الأسموزي للمواد الغذائية</a:t>
            </a:r>
            <a:r>
              <a:rPr lang="ar-SA" sz="2800" dirty="0"/>
              <a:t>، مما يؤدي إلى تثبيط عمل الأحياء الدقيقة ومنها: </a:t>
            </a:r>
            <a:r>
              <a:rPr lang="ar-SA" sz="2800" dirty="0">
                <a:solidFill>
                  <a:srgbClr val="C00000"/>
                </a:solidFill>
              </a:rPr>
              <a:t>المواد السكرية</a:t>
            </a:r>
            <a:r>
              <a:rPr lang="ar-SA" sz="2800" dirty="0"/>
              <a:t>، </a:t>
            </a:r>
            <a:r>
              <a:rPr lang="ar-SA" sz="2800" dirty="0">
                <a:solidFill>
                  <a:srgbClr val="002060"/>
                </a:solidFill>
              </a:rPr>
              <a:t>وملح الطعام </a:t>
            </a:r>
            <a:r>
              <a:rPr lang="ar-SA" sz="2800" dirty="0"/>
              <a:t>الذي يملك أيضاً تأثيراً مطهراً، </a:t>
            </a:r>
            <a:endParaRPr lang="en-US" sz="2800" dirty="0" smtClean="0"/>
          </a:p>
          <a:p>
            <a:pPr algn="r" rtl="1"/>
            <a:r>
              <a:rPr lang="ar-SA" sz="2800" dirty="0" smtClean="0">
                <a:solidFill>
                  <a:srgbClr val="00B0F0"/>
                </a:solidFill>
              </a:rPr>
              <a:t>النسبة </a:t>
            </a:r>
            <a:r>
              <a:rPr lang="ar-SA" sz="2800" dirty="0">
                <a:solidFill>
                  <a:srgbClr val="00B0F0"/>
                </a:solidFill>
              </a:rPr>
              <a:t>الحافظة للمواد السكرية هي </a:t>
            </a:r>
            <a:r>
              <a:rPr lang="tr-TR" sz="2800" dirty="0">
                <a:solidFill>
                  <a:srgbClr val="00B0F0"/>
                </a:solidFill>
              </a:rPr>
              <a:t>70</a:t>
            </a:r>
            <a:r>
              <a:rPr lang="tr-TR" sz="2800" dirty="0">
                <a:solidFill>
                  <a:srgbClr val="00B0F0"/>
                </a:solidFill>
                <a:sym typeface="Symbol" panose="05050102010706020507" pitchFamily="18" charset="2"/>
              </a:rPr>
              <a:t></a:t>
            </a:r>
            <a:r>
              <a:rPr lang="tr-TR" sz="2800" dirty="0">
                <a:solidFill>
                  <a:srgbClr val="00B0F0"/>
                </a:solidFill>
              </a:rPr>
              <a:t>75%</a:t>
            </a:r>
            <a:r>
              <a:rPr lang="ar-SA" sz="2800" dirty="0"/>
              <a:t> </a:t>
            </a:r>
            <a:endParaRPr lang="tr-TR" sz="2800" dirty="0" smtClean="0"/>
          </a:p>
          <a:p>
            <a:pPr algn="r" rtl="1"/>
            <a:r>
              <a:rPr lang="ar-SA" sz="2800" dirty="0">
                <a:solidFill>
                  <a:srgbClr val="FF0000"/>
                </a:solidFill>
              </a:rPr>
              <a:t>النسبة الحافظة </a:t>
            </a:r>
            <a:r>
              <a:rPr lang="ar-SY" sz="2800" dirty="0" smtClean="0">
                <a:solidFill>
                  <a:srgbClr val="FF0000"/>
                </a:solidFill>
              </a:rPr>
              <a:t>ل</a:t>
            </a:r>
            <a:r>
              <a:rPr lang="ar-SA" sz="2800" dirty="0" smtClean="0">
                <a:solidFill>
                  <a:srgbClr val="FF0000"/>
                </a:solidFill>
              </a:rPr>
              <a:t>ملح </a:t>
            </a:r>
            <a:r>
              <a:rPr lang="ar-SA" sz="2800" dirty="0">
                <a:solidFill>
                  <a:srgbClr val="FF0000"/>
                </a:solidFill>
              </a:rPr>
              <a:t>الطعام </a:t>
            </a:r>
            <a:r>
              <a:rPr lang="tr-TR" sz="2800" dirty="0">
                <a:solidFill>
                  <a:srgbClr val="FF0000"/>
                </a:solidFill>
              </a:rPr>
              <a:t>15</a:t>
            </a:r>
            <a:r>
              <a:rPr lang="tr-TR" sz="2800" dirty="0">
                <a:solidFill>
                  <a:srgbClr val="FF0000"/>
                </a:solidFill>
                <a:sym typeface="Symbol" panose="05050102010706020507" pitchFamily="18" charset="2"/>
              </a:rPr>
              <a:t></a:t>
            </a:r>
            <a:r>
              <a:rPr lang="tr-TR" sz="2800" dirty="0">
                <a:solidFill>
                  <a:srgbClr val="FF0000"/>
                </a:solidFill>
              </a:rPr>
              <a:t>16 %</a:t>
            </a:r>
            <a:r>
              <a:rPr lang="ar-SA" sz="2800" dirty="0">
                <a:solidFill>
                  <a:srgbClr val="FF0000"/>
                </a:solidFill>
              </a:rPr>
              <a:t>، </a:t>
            </a:r>
            <a:endParaRPr lang="tr-TR" sz="2800" dirty="0" smtClean="0">
              <a:solidFill>
                <a:srgbClr val="FF0000"/>
              </a:solidFill>
            </a:endParaRPr>
          </a:p>
          <a:p>
            <a:pPr algn="r" rtl="1"/>
            <a:r>
              <a:rPr lang="ar-SA" sz="2800" dirty="0" smtClean="0"/>
              <a:t>من </a:t>
            </a:r>
            <a:r>
              <a:rPr lang="ar-SA" sz="2800" dirty="0"/>
              <a:t>المواد المحفوظة بهذه الطريقة: </a:t>
            </a:r>
            <a:r>
              <a:rPr lang="ar-SA" sz="2800" dirty="0" smtClean="0"/>
              <a:t>المربيات</a:t>
            </a:r>
            <a:r>
              <a:rPr lang="ar-SA" sz="2800" dirty="0"/>
              <a:t>، المرملاد، الجل، الشراب، الفاكهة المسكرة، و التمليح والتخليل.</a:t>
            </a:r>
            <a:endParaRPr lang="en-US" sz="2800" dirty="0"/>
          </a:p>
          <a:p>
            <a:pPr algn="r" rtl="1"/>
            <a:r>
              <a:rPr lang="ar-SA" sz="2800" dirty="0"/>
              <a:t>وعلاوةً على ذلك هنالك بعض المواد الحافظة الأخرى من أنواع التوابل مثل الثوم والبصل والقرفة و...، وهذه المجموعة يرجع فعلها الحافظ إلى احتوائها على الزيوت الطيارة</a:t>
            </a:r>
            <a:r>
              <a:rPr lang="ar-SA" sz="2800" dirty="0" smtClean="0"/>
              <a:t>.</a:t>
            </a:r>
            <a:endParaRPr lang="en-US" sz="2800" dirty="0"/>
          </a:p>
        </p:txBody>
      </p:sp>
    </p:spTree>
    <p:extLst>
      <p:ext uri="{BB962C8B-B14F-4D97-AF65-F5344CB8AC3E}">
        <p14:creationId xmlns:p14="http://schemas.microsoft.com/office/powerpoint/2010/main" val="2109997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31466</TotalTime>
  <Words>1268</Words>
  <Application>Microsoft Office PowerPoint</Application>
  <PresentationFormat>On-screen Show (4:3)</PresentationFormat>
  <Paragraphs>95</Paragraphs>
  <Slides>24</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3" baseType="lpstr">
      <vt:lpstr>Arial</vt:lpstr>
      <vt:lpstr>Century Gothic</vt:lpstr>
      <vt:lpstr>Courier New</vt:lpstr>
      <vt:lpstr>Palatino Linotype</vt:lpstr>
      <vt:lpstr>Symbol</vt:lpstr>
      <vt:lpstr>Tahoma</vt:lpstr>
      <vt:lpstr>Times New Roman</vt:lpstr>
      <vt:lpstr>Executive</vt:lpstr>
      <vt:lpstr>MSPhotoEd.3</vt:lpstr>
      <vt:lpstr>التعبئة والتغليف  تحضير المواد الغذائية للتعبئة والتغليف</vt:lpstr>
      <vt:lpstr>فساد المواد الغذائية الأغذية سريعة الفساد</vt:lpstr>
      <vt:lpstr>فساد المواد الغذائية الأغذية الأقل تعرضاً للفساد </vt:lpstr>
      <vt:lpstr>فساد المواد الغذائية الأغذية عديمة الفساد </vt:lpstr>
      <vt:lpstr>طرائق حفظ الأغذية</vt:lpstr>
      <vt:lpstr>طرائق حفظ الأغذية</vt:lpstr>
      <vt:lpstr>طرائق حفظ الأغذية الحفظ المؤقت</vt:lpstr>
      <vt:lpstr>الحفظ بالتبريد Cold storage</vt:lpstr>
      <vt:lpstr>المواد الحافظة  المواد الطبيعية الحافظة </vt:lpstr>
      <vt:lpstr>المواد الحافظة المواد الكيميائية الحافظة Chemical preservatives</vt:lpstr>
      <vt:lpstr>حمض البنزوئيك وأملاحه  C6H5COOH</vt:lpstr>
      <vt:lpstr>حمض الكبريتي وأملاحه   H2SO3</vt:lpstr>
      <vt:lpstr>حمض البوريك وأملاحه  H3BO3</vt:lpstr>
      <vt:lpstr>الفورم ألدهيد</vt:lpstr>
      <vt:lpstr>الحفظ بالبسترة Pasteurization</vt:lpstr>
      <vt:lpstr>التدخين Fumigation</vt:lpstr>
      <vt:lpstr>خلخلة الهواء أو التعبئة في جو خامل</vt:lpstr>
      <vt:lpstr>تخفيض نسبة الرطوبة</vt:lpstr>
      <vt:lpstr>طرائق حفظ الأغذية الحفظ الدائم </vt:lpstr>
      <vt:lpstr>التعقيم Sterilization</vt:lpstr>
      <vt:lpstr>التعقيم Sterilization</vt:lpstr>
      <vt:lpstr>التجفيف Drying</vt:lpstr>
      <vt:lpstr>التجميد Freezing</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572</cp:revision>
  <dcterms:created xsi:type="dcterms:W3CDTF">2006-08-16T00:00:00Z</dcterms:created>
  <dcterms:modified xsi:type="dcterms:W3CDTF">2015-04-28T21:43:00Z</dcterms:modified>
</cp:coreProperties>
</file>