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32" r:id="rId25"/>
    <p:sldId id="320" r:id="rId26"/>
    <p:sldId id="321" r:id="rId27"/>
    <p:sldId id="322" r:id="rId28"/>
    <p:sldId id="323" r:id="rId29"/>
    <p:sldId id="325" r:id="rId30"/>
    <p:sldId id="326" r:id="rId31"/>
    <p:sldId id="327" r:id="rId32"/>
    <p:sldId id="328" r:id="rId33"/>
    <p:sldId id="333" r:id="rId34"/>
    <p:sldId id="329" r:id="rId35"/>
    <p:sldId id="330" r:id="rId36"/>
    <p:sldId id="331" r:id="rId37"/>
    <p:sldId id="334" r:id="rId38"/>
    <p:sldId id="336" r:id="rId39"/>
    <p:sldId id="337" r:id="rId40"/>
    <p:sldId id="338" r:id="rId41"/>
    <p:sldId id="339" r:id="rId42"/>
    <p:sldId id="340" r:id="rId43"/>
    <p:sldId id="341" r:id="rId44"/>
    <p:sldId id="342" r:id="rId45"/>
    <p:sldId id="343" r:id="rId46"/>
    <p:sldId id="344" r:id="rId47"/>
    <p:sldId id="345" r:id="rId48"/>
    <p:sldId id="346" r:id="rId49"/>
    <p:sldId id="347" r:id="rId50"/>
    <p:sldId id="348" r:id="rId51"/>
    <p:sldId id="349" r:id="rId52"/>
    <p:sldId id="350" r:id="rId53"/>
    <p:sldId id="351" r:id="rId54"/>
    <p:sldId id="352" r:id="rId55"/>
    <p:sldId id="353" r:id="rId56"/>
    <p:sldId id="357" r:id="rId57"/>
    <p:sldId id="354" r:id="rId58"/>
    <p:sldId id="355" r:id="rId59"/>
    <p:sldId id="356" r:id="rId60"/>
    <p:sldId id="35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4/21/2015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4/21/2015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4/21/2015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SY" dirty="0" smtClean="0"/>
              <a:t>التعبئة والتغليف</a:t>
            </a:r>
            <a:r>
              <a:rPr lang="en-US" dirty="0" smtClean="0"/>
              <a:t/>
            </a:r>
            <a:br>
              <a:rPr lang="en-US" dirty="0" smtClean="0"/>
            </a:br>
            <a:r>
              <a:rPr lang="ar-SA" sz="6600" b="1" dirty="0">
                <a:effectLst/>
              </a:rPr>
              <a:t>المواد البوليميرية </a:t>
            </a:r>
            <a:r>
              <a:rPr lang="en-US" sz="6600" b="1" dirty="0">
                <a:effectLst/>
              </a:rPr>
              <a:t>)</a:t>
            </a:r>
            <a:r>
              <a:rPr lang="ar-SA" sz="6600" b="1" dirty="0">
                <a:effectLst/>
              </a:rPr>
              <a:t>البلاستيكية</a:t>
            </a:r>
            <a:r>
              <a:rPr lang="en-US" sz="6600" b="1" dirty="0" smtClean="0">
                <a:effectLst/>
              </a:rPr>
              <a:t>(</a:t>
            </a:r>
            <a:endParaRPr lang="en-US" sz="6600" dirty="0"/>
          </a:p>
        </p:txBody>
      </p:sp>
      <p:sp>
        <p:nvSpPr>
          <p:cNvPr id="3" name="Subtitle 2"/>
          <p:cNvSpPr>
            <a:spLocks noGrp="1"/>
          </p:cNvSpPr>
          <p:nvPr>
            <p:ph type="subTitle" idx="1"/>
          </p:nvPr>
        </p:nvSpPr>
        <p:spPr/>
        <p:txBody>
          <a:bodyPr/>
          <a:lstStyle/>
          <a:p>
            <a:pPr rtl="1"/>
            <a:r>
              <a:rPr lang="ar-SY" dirty="0" smtClean="0"/>
              <a:t>د. فرحان ألفين</a:t>
            </a:r>
          </a:p>
          <a:p>
            <a:pPr rtl="1"/>
            <a:r>
              <a:rPr lang="ar-SY" dirty="0" smtClean="0"/>
              <a:t>قسم الهندسة الغذائية</a:t>
            </a:r>
            <a:endParaRPr lang="en-US" dirty="0"/>
          </a:p>
        </p:txBody>
      </p:sp>
    </p:spTree>
    <p:extLst>
      <p:ext uri="{BB962C8B-B14F-4D97-AF65-F5344CB8AC3E}">
        <p14:creationId xmlns:p14="http://schemas.microsoft.com/office/powerpoint/2010/main" val="426812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بالحقن</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sz="3200" dirty="0"/>
              <a:t>إن المواد البلاستيكية اللدنة </a:t>
            </a:r>
            <a:r>
              <a:rPr lang="en-US" sz="3200" dirty="0"/>
              <a:t>(TP) </a:t>
            </a:r>
            <a:r>
              <a:rPr lang="ar-SA" sz="3200" dirty="0"/>
              <a:t>هي صالحة لهذا النوع من القولبة. في حين أن المواد البلاستيكية المقساة </a:t>
            </a:r>
            <a:r>
              <a:rPr lang="en-US" sz="3200" dirty="0"/>
              <a:t>TS) ( </a:t>
            </a:r>
            <a:r>
              <a:rPr lang="ar-SA" sz="3200" dirty="0"/>
              <a:t>استثنيت من هذه الطريقة بسبب انصهارها بالتسخين بسرعة أكبر كما أن تجمدها أسرع ودون أن يكون لها أي مرونة على عكس المواد البلاستيكية الملدنة </a:t>
            </a:r>
            <a:r>
              <a:rPr lang="en-US" sz="3200" dirty="0"/>
              <a:t>(TP)</a:t>
            </a:r>
            <a:r>
              <a:rPr lang="ar-SA" sz="3200" dirty="0"/>
              <a:t> التي يمكن انتزاعها وتحريرها بسهولة مهما كانت معقدة الشكل.  </a:t>
            </a:r>
            <a:endParaRPr lang="en-US" sz="3200" dirty="0" smtClean="0"/>
          </a:p>
          <a:p>
            <a:pPr algn="r" rtl="1"/>
            <a:r>
              <a:rPr lang="ar-SA" sz="3200" dirty="0" smtClean="0"/>
              <a:t>يعتمد </a:t>
            </a:r>
            <a:r>
              <a:rPr lang="ar-SA" sz="3200" dirty="0"/>
              <a:t>على تسخين المادة بشكل يحولها إلى مائع بدرجات مختلفة من اللزوجة حسب نوع المادة وإجبارها على الجريان تحت الضغط داخل القالب البارد.</a:t>
            </a:r>
            <a:endParaRPr lang="en-US" sz="3200" dirty="0"/>
          </a:p>
          <a:p>
            <a:pPr algn="r" rtl="1"/>
            <a:r>
              <a:rPr lang="ar-SA" sz="3200" dirty="0"/>
              <a:t>درجة الحرارة تحدد بالحساب وبالأخذ بعين الاعتبار التبادل الحراري الحاصل بين المادة وجدران القالب.</a:t>
            </a:r>
            <a:endParaRPr lang="en-US" sz="3200" dirty="0"/>
          </a:p>
        </p:txBody>
      </p:sp>
    </p:spTree>
    <p:extLst>
      <p:ext uri="{BB962C8B-B14F-4D97-AF65-F5344CB8AC3E}">
        <p14:creationId xmlns:p14="http://schemas.microsoft.com/office/powerpoint/2010/main" val="1938513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ar-SA" b="1" dirty="0">
                <a:effectLst/>
              </a:rPr>
              <a:t>التشكيل بالحقن</a:t>
            </a:r>
            <a:endParaRPr lang="en-US" dirty="0"/>
          </a:p>
        </p:txBody>
      </p:sp>
      <p:sp>
        <p:nvSpPr>
          <p:cNvPr id="3" name="Content Placeholder 2"/>
          <p:cNvSpPr>
            <a:spLocks noGrp="1"/>
          </p:cNvSpPr>
          <p:nvPr>
            <p:ph idx="1"/>
          </p:nvPr>
        </p:nvSpPr>
        <p:spPr/>
        <p:txBody>
          <a:bodyPr>
            <a:normAutofit lnSpcReduction="10000"/>
          </a:bodyPr>
          <a:lstStyle/>
          <a:p>
            <a:pPr algn="r" rtl="1"/>
            <a:r>
              <a:rPr lang="ar-SA" sz="4000" b="1" u="sng" dirty="0"/>
              <a:t>ميزات عملية الحقن</a:t>
            </a:r>
            <a:r>
              <a:rPr lang="ar-SA" sz="4000" b="1" dirty="0"/>
              <a:t>:</a:t>
            </a:r>
            <a:endParaRPr lang="en-US" sz="4000" dirty="0"/>
          </a:p>
          <a:p>
            <a:pPr lvl="0" algn="r" rtl="1"/>
            <a:r>
              <a:rPr lang="ar-SA" sz="4000" dirty="0"/>
              <a:t>إمكانية الإنتاج بأعداد وأوزان كبيرة .</a:t>
            </a:r>
            <a:endParaRPr lang="en-US" sz="4000" dirty="0"/>
          </a:p>
          <a:p>
            <a:pPr lvl="0" algn="r" rtl="1"/>
            <a:r>
              <a:rPr lang="ar-SA" sz="4000" dirty="0"/>
              <a:t>التجانس والدقة للمنتجات.</a:t>
            </a:r>
            <a:endParaRPr lang="en-US" sz="4000" dirty="0"/>
          </a:p>
          <a:p>
            <a:pPr algn="r" rtl="1"/>
            <a:r>
              <a:rPr lang="ar-SA" sz="4000" b="1" u="sng" dirty="0"/>
              <a:t>مساوئ عملية الحقن</a:t>
            </a:r>
            <a:r>
              <a:rPr lang="ar-SA" sz="4000" b="1" dirty="0"/>
              <a:t>:</a:t>
            </a:r>
            <a:endParaRPr lang="en-US" sz="4000" dirty="0"/>
          </a:p>
          <a:p>
            <a:pPr algn="r" rtl="1"/>
            <a:r>
              <a:rPr lang="ar-SA" sz="4000" dirty="0"/>
              <a:t>ارتفاع كلفة الآلات والقوالب، وهذا يحتم أن يكون الإنتاج بكميات كبيرة </a:t>
            </a:r>
            <a:r>
              <a:rPr lang="en-US" sz="4000" dirty="0" smtClean="0"/>
              <a:t>)</a:t>
            </a:r>
            <a:r>
              <a:rPr lang="ar-SA" sz="4000" dirty="0" smtClean="0"/>
              <a:t>لا </a:t>
            </a:r>
            <a:r>
              <a:rPr lang="ar-SA" sz="4000" dirty="0"/>
              <a:t>تقل عن عشرة آلاف قطعة، وقد تصل إلى مئات الألوف</a:t>
            </a:r>
            <a:r>
              <a:rPr lang="en-US" sz="4000" dirty="0"/>
              <a:t>(</a:t>
            </a:r>
            <a:r>
              <a:rPr lang="ar-SA" sz="4000" dirty="0"/>
              <a:t>.</a:t>
            </a:r>
            <a:endParaRPr lang="en-US" sz="4000" dirty="0"/>
          </a:p>
        </p:txBody>
      </p:sp>
    </p:spTree>
    <p:extLst>
      <p:ext uri="{BB962C8B-B14F-4D97-AF65-F5344CB8AC3E}">
        <p14:creationId xmlns:p14="http://schemas.microsoft.com/office/powerpoint/2010/main" val="1999567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lstStyle/>
          <a:p>
            <a:pPr rtl="1"/>
            <a:r>
              <a:rPr lang="ar-SA" b="1" u="sng" dirty="0">
                <a:effectLst/>
              </a:rPr>
              <a:t>تقنيات مشتقة من عملية </a:t>
            </a:r>
            <a:r>
              <a:rPr lang="ar-SA" b="1" u="sng" dirty="0" smtClean="0">
                <a:effectLst/>
              </a:rPr>
              <a:t>الحقن</a:t>
            </a:r>
            <a:r>
              <a:rPr lang="ar-SY" b="1" u="sng" dirty="0" smtClean="0">
                <a:effectLst/>
              </a:rPr>
              <a:t/>
            </a:r>
            <a:br>
              <a:rPr lang="ar-SY" b="1" u="sng" dirty="0" smtClean="0">
                <a:effectLst/>
              </a:rPr>
            </a:br>
            <a:r>
              <a:rPr lang="ar-SA" b="1" dirty="0">
                <a:solidFill>
                  <a:srgbClr val="FF0000"/>
                </a:solidFill>
                <a:effectLst/>
              </a:rPr>
              <a:t>الحقن والنفخ</a:t>
            </a:r>
            <a:endParaRPr lang="en-US" dirty="0">
              <a:solidFill>
                <a:srgbClr val="FF0000"/>
              </a:solidFill>
            </a:endParaRPr>
          </a:p>
        </p:txBody>
      </p:sp>
      <p:sp>
        <p:nvSpPr>
          <p:cNvPr id="3" name="Content Placeholder 2"/>
          <p:cNvSpPr>
            <a:spLocks noGrp="1"/>
          </p:cNvSpPr>
          <p:nvPr>
            <p:ph idx="1"/>
          </p:nvPr>
        </p:nvSpPr>
        <p:spPr>
          <a:xfrm>
            <a:off x="457200" y="2438400"/>
            <a:ext cx="8229600" cy="3687763"/>
          </a:xfrm>
        </p:spPr>
        <p:txBody>
          <a:bodyPr>
            <a:normAutofit/>
          </a:bodyPr>
          <a:lstStyle/>
          <a:p>
            <a:pPr algn="r" rtl="1"/>
            <a:r>
              <a:rPr lang="ar-SA" sz="2800" dirty="0"/>
              <a:t>من أجل إنتاج أجسام مفرغة يمكن القيام بحقن نموذج القطعة الأولى، ومن ثم يحول هذا النموذج داخل قالب ثان لينفخ بالهواء المضغوط ليعطي الشكل النهائي للقطعة المنتجة، وهذه التقنية تسمح بتحديد دقة أكبر.</a:t>
            </a: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4775" y="3886200"/>
            <a:ext cx="222885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2904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بآلات البثق</a:t>
            </a:r>
            <a:endParaRPr lang="en-US" dirty="0"/>
          </a:p>
        </p:txBody>
      </p:sp>
      <p:sp>
        <p:nvSpPr>
          <p:cNvPr id="3" name="Content Placeholder 2"/>
          <p:cNvSpPr>
            <a:spLocks noGrp="1"/>
          </p:cNvSpPr>
          <p:nvPr>
            <p:ph idx="1"/>
          </p:nvPr>
        </p:nvSpPr>
        <p:spPr/>
        <p:txBody>
          <a:bodyPr>
            <a:normAutofit/>
          </a:bodyPr>
          <a:lstStyle/>
          <a:p>
            <a:pPr algn="r" rtl="1"/>
            <a:r>
              <a:rPr lang="ar-SA" sz="4400" dirty="0"/>
              <a:t>تعتبر عملية البثق من العمليات الهامة جداً لتصنيع البلاستيك، وتحديداً المواد البلاستيكية الملدنة </a:t>
            </a:r>
            <a:r>
              <a:rPr lang="en-US" sz="4400" dirty="0"/>
              <a:t>(TP)</a:t>
            </a:r>
            <a:r>
              <a:rPr lang="ar-SA" sz="4400" dirty="0"/>
              <a:t> هذه العملية تؤدي لإنتاج مستمر من المقاطع </a:t>
            </a:r>
            <a:r>
              <a:rPr lang="en-US" sz="4400" dirty="0"/>
              <a:t>Profiles </a:t>
            </a:r>
            <a:r>
              <a:rPr lang="ar-SA" sz="4400" dirty="0"/>
              <a:t> اللينة والصلبة ومن الخيوط والأشرطة والكابلات والأنابيب</a:t>
            </a:r>
            <a:r>
              <a:rPr lang="ar-SA" sz="4400" b="1" dirty="0"/>
              <a:t>. </a:t>
            </a:r>
            <a:endParaRPr lang="en-US" sz="4400" dirty="0"/>
          </a:p>
        </p:txBody>
      </p:sp>
    </p:spTree>
    <p:extLst>
      <p:ext uri="{BB962C8B-B14F-4D97-AF65-F5344CB8AC3E}">
        <p14:creationId xmlns:p14="http://schemas.microsoft.com/office/powerpoint/2010/main" val="1369014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u="sng" dirty="0">
                <a:effectLst/>
              </a:rPr>
              <a:t>المبدأ</a:t>
            </a:r>
            <a:endParaRPr lang="en-US" dirty="0"/>
          </a:p>
        </p:txBody>
      </p:sp>
      <p:sp>
        <p:nvSpPr>
          <p:cNvPr id="3" name="Content Placeholder 2"/>
          <p:cNvSpPr>
            <a:spLocks noGrp="1"/>
          </p:cNvSpPr>
          <p:nvPr>
            <p:ph idx="1"/>
          </p:nvPr>
        </p:nvSpPr>
        <p:spPr/>
        <p:txBody>
          <a:bodyPr>
            <a:noAutofit/>
          </a:bodyPr>
          <a:lstStyle/>
          <a:p>
            <a:pPr algn="r" rtl="1"/>
            <a:r>
              <a:rPr lang="ar-SA" sz="3200" dirty="0"/>
              <a:t>يعتمد مبدأ العملية على استخدام آلة البثق </a:t>
            </a:r>
            <a:r>
              <a:rPr lang="en-US" sz="3200" dirty="0" smtClean="0"/>
              <a:t>Extruder</a:t>
            </a:r>
            <a:r>
              <a:rPr lang="ar-SY" sz="3200" dirty="0" smtClean="0"/>
              <a:t> </a:t>
            </a:r>
            <a:r>
              <a:rPr lang="ar-SA" sz="3200" dirty="0" smtClean="0"/>
              <a:t>التي </a:t>
            </a:r>
            <a:r>
              <a:rPr lang="ar-SA" sz="3200" dirty="0"/>
              <a:t>تحتوي على لولب أو أكثر يدور داخل الغلاف </a:t>
            </a:r>
            <a:r>
              <a:rPr lang="en-US" sz="3200" dirty="0"/>
              <a:t>)</a:t>
            </a:r>
            <a:r>
              <a:rPr lang="ar-SA" sz="3200" dirty="0"/>
              <a:t>الأسطوانة</a:t>
            </a:r>
            <a:r>
              <a:rPr lang="en-US" sz="3200" dirty="0"/>
              <a:t> (</a:t>
            </a:r>
            <a:r>
              <a:rPr lang="ar-SA" sz="3200" dirty="0"/>
              <a:t>المسخن، ويدفع أمامه بصورة مستمرة المادة اللينة حيث تدخل الحبيبات من قمع الآلة، تمزج مع بعض الإضافات </a:t>
            </a:r>
            <a:r>
              <a:rPr lang="en-US" sz="3200" dirty="0"/>
              <a:t>)</a:t>
            </a:r>
            <a:r>
              <a:rPr lang="ar-SA" sz="3200" dirty="0"/>
              <a:t>إذا كان مرغوباً بذلك</a:t>
            </a:r>
            <a:r>
              <a:rPr lang="en-US" sz="3200" dirty="0"/>
              <a:t>(</a:t>
            </a:r>
            <a:r>
              <a:rPr lang="ar-SA" sz="3200" dirty="0"/>
              <a:t>، تسخن وتضغط بواسطة اللولب حيث المخرج يعطيها شكل البروفيل أو المنتج المطلوب الذي يبرد ومن ثم تجر بواسطة مجموعة خارجية.</a:t>
            </a:r>
            <a:endParaRPr lang="en-US" sz="3200" dirty="0"/>
          </a:p>
          <a:p>
            <a:pPr algn="r" rtl="1"/>
            <a:endParaRPr lang="en-US" sz="3200" dirty="0"/>
          </a:p>
        </p:txBody>
      </p:sp>
    </p:spTree>
    <p:extLst>
      <p:ext uri="{BB962C8B-B14F-4D97-AF65-F5344CB8AC3E}">
        <p14:creationId xmlns:p14="http://schemas.microsoft.com/office/powerpoint/2010/main" val="5992360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373563"/>
          </a:xfrm>
        </p:spPr>
        <p:txBody>
          <a:bodyPr>
            <a:normAutofit/>
          </a:bodyPr>
          <a:lstStyle/>
          <a:p>
            <a:pPr algn="r" rtl="1"/>
            <a:r>
              <a:rPr lang="ar-SA" sz="3200" dirty="0"/>
              <a:t>- إنتاج مستمر.</a:t>
            </a:r>
            <a:endParaRPr lang="en-US" sz="3200" dirty="0"/>
          </a:p>
          <a:p>
            <a:pPr algn="r" rtl="1"/>
            <a:r>
              <a:rPr lang="ar-SA" sz="3200" dirty="0"/>
              <a:t>- المعدات نسبياً قليلة الكلفة للقطع الصغيرة. </a:t>
            </a:r>
            <a:endParaRPr lang="en-US" sz="3200" dirty="0"/>
          </a:p>
          <a:p>
            <a:pPr algn="r" rtl="1"/>
            <a:r>
              <a:rPr lang="ar-SA" sz="3200" dirty="0"/>
              <a:t>- إنتاج مقاطع مختلفة الليونة.</a:t>
            </a:r>
            <a:endParaRPr lang="en-US" sz="3200" dirty="0"/>
          </a:p>
          <a:p>
            <a:pPr algn="r" rtl="1"/>
            <a:r>
              <a:rPr lang="ar-SA" sz="3200" dirty="0"/>
              <a:t>- من أكثر الطرق استخداماً في حالة تصنيع الفضلات البلاستيكية.</a:t>
            </a:r>
            <a:endParaRPr lang="en-US" sz="3200" dirty="0"/>
          </a:p>
          <a:p>
            <a:pPr algn="r"/>
            <a:endParaRPr lang="en-US" sz="3200" dirty="0"/>
          </a:p>
        </p:txBody>
      </p:sp>
      <p:sp>
        <p:nvSpPr>
          <p:cNvPr id="4" name="Title 1"/>
          <p:cNvSpPr>
            <a:spLocks noGrp="1"/>
          </p:cNvSpPr>
          <p:nvPr>
            <p:ph type="title"/>
          </p:nvPr>
        </p:nvSpPr>
        <p:spPr>
          <a:xfrm>
            <a:off x="457200" y="0"/>
            <a:ext cx="8229600" cy="1600200"/>
          </a:xfrm>
        </p:spPr>
        <p:txBody>
          <a:bodyPr anchor="ctr"/>
          <a:lstStyle/>
          <a:p>
            <a:pPr rtl="1"/>
            <a:r>
              <a:rPr lang="ar-SA" b="1" u="sng" dirty="0">
                <a:effectLst/>
              </a:rPr>
              <a:t>ميزات البثق</a:t>
            </a:r>
            <a:endParaRPr lang="en-US" dirty="0"/>
          </a:p>
        </p:txBody>
      </p:sp>
    </p:spTree>
    <p:extLst>
      <p:ext uri="{BB962C8B-B14F-4D97-AF65-F5344CB8AC3E}">
        <p14:creationId xmlns:p14="http://schemas.microsoft.com/office/powerpoint/2010/main" val="10391067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u="sng" dirty="0">
                <a:effectLst/>
              </a:rPr>
              <a:t>مساوئ عملية البثق</a:t>
            </a:r>
            <a:endParaRPr lang="en-US" dirty="0"/>
          </a:p>
        </p:txBody>
      </p:sp>
      <p:sp>
        <p:nvSpPr>
          <p:cNvPr id="3" name="Content Placeholder 2"/>
          <p:cNvSpPr>
            <a:spLocks noGrp="1"/>
          </p:cNvSpPr>
          <p:nvPr>
            <p:ph idx="1"/>
          </p:nvPr>
        </p:nvSpPr>
        <p:spPr/>
        <p:txBody>
          <a:bodyPr>
            <a:normAutofit/>
          </a:bodyPr>
          <a:lstStyle/>
          <a:p>
            <a:pPr algn="r" rtl="1"/>
            <a:r>
              <a:rPr lang="ar-SA" sz="3200" dirty="0"/>
              <a:t>- ضرورة استخدام لوالب مختلفة لكل مادة مبثوقة.</a:t>
            </a:r>
            <a:endParaRPr lang="en-US" sz="3200" dirty="0"/>
          </a:p>
          <a:p>
            <a:pPr algn="r" rtl="1"/>
            <a:r>
              <a:rPr lang="ar-SA" sz="3200" dirty="0"/>
              <a:t>- ضرورة وجود أو استخدام تجهيزات إضافية للمخرج لايمكن إهمالها .</a:t>
            </a:r>
            <a:endParaRPr lang="en-US" sz="3200" dirty="0"/>
          </a:p>
          <a:p>
            <a:pPr algn="r" rtl="1"/>
            <a:r>
              <a:rPr lang="ar-SA" sz="3200" dirty="0"/>
              <a:t>- ضبط وموازنة آلة البثق يتطلب من </a:t>
            </a:r>
            <a:r>
              <a:rPr lang="en-US" sz="3200" dirty="0"/>
              <a:t>2</a:t>
            </a:r>
            <a:r>
              <a:rPr lang="en-US" sz="3200" dirty="0">
                <a:sym typeface="Symbol"/>
              </a:rPr>
              <a:t></a:t>
            </a:r>
            <a:r>
              <a:rPr lang="en-US" sz="3200" dirty="0"/>
              <a:t>8 h</a:t>
            </a:r>
            <a:r>
              <a:rPr lang="ar-SA" sz="3200" dirty="0"/>
              <a:t>.</a:t>
            </a:r>
            <a:endParaRPr lang="en-US" sz="3200" dirty="0"/>
          </a:p>
          <a:p>
            <a:pPr algn="r"/>
            <a:endParaRPr lang="en-US" sz="3200" dirty="0"/>
          </a:p>
        </p:txBody>
      </p:sp>
    </p:spTree>
    <p:extLst>
      <p:ext uri="{BB962C8B-B14F-4D97-AF65-F5344CB8AC3E}">
        <p14:creationId xmlns:p14="http://schemas.microsoft.com/office/powerpoint/2010/main" val="3549950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algn="r" rtl="1"/>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609600"/>
            <a:ext cx="8305801" cy="489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1861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بالنفخ</a:t>
            </a:r>
            <a:endParaRPr lang="en-US" dirty="0"/>
          </a:p>
        </p:txBody>
      </p:sp>
      <p:sp>
        <p:nvSpPr>
          <p:cNvPr id="3" name="Content Placeholder 2"/>
          <p:cNvSpPr>
            <a:spLocks noGrp="1"/>
          </p:cNvSpPr>
          <p:nvPr>
            <p:ph idx="1"/>
          </p:nvPr>
        </p:nvSpPr>
        <p:spPr/>
        <p:txBody>
          <a:bodyPr>
            <a:normAutofit/>
          </a:bodyPr>
          <a:lstStyle/>
          <a:p>
            <a:pPr algn="r" rtl="1"/>
            <a:r>
              <a:rPr lang="ar-SA" sz="3200" dirty="0"/>
              <a:t>يشمل ثلاث طرائق أساسية تدخل جميعها تحت عنوان التشكيل بالنفخ.</a:t>
            </a:r>
            <a:endParaRPr lang="en-US" sz="3200" dirty="0"/>
          </a:p>
          <a:p>
            <a:pPr algn="r" rtl="1"/>
            <a:r>
              <a:rPr lang="ar-SA" sz="3200" dirty="0"/>
              <a:t> فالسلع المقولبة بهذه الطرائق هي بحد ذاتها متشابهة الشكل ولكن تعدد أشكال تلدين وصهر المواد المصنعة بتعدد الطرائق المستعملة وهي:</a:t>
            </a:r>
            <a:endParaRPr lang="en-US" sz="3200" dirty="0"/>
          </a:p>
          <a:p>
            <a:pPr algn="r" rtl="1"/>
            <a:r>
              <a:rPr lang="ar-SA" sz="3200" dirty="0"/>
              <a:t>- التشكيل بالنفخ بآلات البثق.</a:t>
            </a:r>
            <a:endParaRPr lang="en-US" sz="3200" dirty="0"/>
          </a:p>
          <a:p>
            <a:pPr algn="r" rtl="1"/>
            <a:r>
              <a:rPr lang="ar-SA" sz="3200" dirty="0"/>
              <a:t>- التشكيل بالنفخ بآلات الحقن.</a:t>
            </a:r>
            <a:endParaRPr lang="en-US" sz="3200" dirty="0"/>
          </a:p>
          <a:p>
            <a:pPr algn="r" rtl="1"/>
            <a:r>
              <a:rPr lang="ar-SA" sz="3200" dirty="0"/>
              <a:t>- التشكيل بالنفخ مع الشد.</a:t>
            </a:r>
            <a:endParaRPr lang="en-US" sz="3200" dirty="0"/>
          </a:p>
          <a:p>
            <a:pPr algn="r" rtl="1"/>
            <a:endParaRPr lang="en-US" sz="3200" dirty="0"/>
          </a:p>
        </p:txBody>
      </p:sp>
    </p:spTree>
    <p:extLst>
      <p:ext uri="{BB962C8B-B14F-4D97-AF65-F5344CB8AC3E}">
        <p14:creationId xmlns:p14="http://schemas.microsoft.com/office/powerpoint/2010/main" val="36356179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بالنفخ</a:t>
            </a:r>
            <a:endParaRPr lang="en-US" dirty="0"/>
          </a:p>
        </p:txBody>
      </p:sp>
      <p:sp>
        <p:nvSpPr>
          <p:cNvPr id="3" name="Content Placeholder 2"/>
          <p:cNvSpPr>
            <a:spLocks noGrp="1"/>
          </p:cNvSpPr>
          <p:nvPr>
            <p:ph idx="1"/>
          </p:nvPr>
        </p:nvSpPr>
        <p:spPr/>
        <p:txBody>
          <a:bodyPr>
            <a:normAutofit/>
          </a:bodyPr>
          <a:lstStyle/>
          <a:p>
            <a:pPr algn="r" rtl="1"/>
            <a:r>
              <a:rPr lang="ar-SA" sz="3200" dirty="0"/>
              <a:t>كلها طرائق إنتاج عدد كبير متشابه من السلع الفارغة ذات الحجم التي تصنف أغلب منتجاتها تحت فئة العبوات، مثل قوارير اللدائن الصغيرة، البراميل، خزانات المحروقات في السيارات، صهاريج المياه أوالسوائل الكيماوية.</a:t>
            </a:r>
            <a:endParaRPr lang="en-US" sz="3200" dirty="0"/>
          </a:p>
        </p:txBody>
      </p:sp>
    </p:spTree>
    <p:extLst>
      <p:ext uri="{BB962C8B-B14F-4D97-AF65-F5344CB8AC3E}">
        <p14:creationId xmlns:p14="http://schemas.microsoft.com/office/powerpoint/2010/main" val="807169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مقدمة</a:t>
            </a:r>
            <a:endParaRPr lang="en-US" dirty="0"/>
          </a:p>
        </p:txBody>
      </p:sp>
      <p:sp>
        <p:nvSpPr>
          <p:cNvPr id="3" name="Content Placeholder 2"/>
          <p:cNvSpPr>
            <a:spLocks noGrp="1"/>
          </p:cNvSpPr>
          <p:nvPr>
            <p:ph idx="1"/>
          </p:nvPr>
        </p:nvSpPr>
        <p:spPr/>
        <p:txBody>
          <a:bodyPr>
            <a:normAutofit fontScale="92500" lnSpcReduction="10000"/>
          </a:bodyPr>
          <a:lstStyle/>
          <a:p>
            <a:pPr algn="l"/>
            <a:r>
              <a:rPr lang="en-US" sz="3600" dirty="0"/>
              <a:t>The term "</a:t>
            </a:r>
            <a:r>
              <a:rPr lang="en-US" sz="3600" i="1" dirty="0"/>
              <a:t>polymer</a:t>
            </a:r>
            <a:r>
              <a:rPr lang="en-US" sz="3600" dirty="0"/>
              <a:t>" derives from the ancient Greek word π</a:t>
            </a:r>
            <a:r>
              <a:rPr lang="en-US" sz="3600" dirty="0" err="1"/>
              <a:t>ολύς</a:t>
            </a:r>
            <a:r>
              <a:rPr lang="en-US" sz="3600" dirty="0"/>
              <a:t> (</a:t>
            </a:r>
            <a:r>
              <a:rPr lang="en-US" sz="3600" dirty="0" err="1"/>
              <a:t>polus</a:t>
            </a:r>
            <a:r>
              <a:rPr lang="en-US" sz="3600" dirty="0"/>
              <a:t>, </a:t>
            </a:r>
            <a:r>
              <a:rPr lang="en-US" sz="3600" i="1" dirty="0"/>
              <a:t>meaning</a:t>
            </a:r>
            <a:r>
              <a:rPr lang="en-US" sz="3600" dirty="0"/>
              <a:t> "many, much") and </a:t>
            </a:r>
            <a:r>
              <a:rPr lang="en-US" sz="3600" dirty="0" err="1"/>
              <a:t>μέρος</a:t>
            </a:r>
            <a:r>
              <a:rPr lang="en-US" sz="3600" dirty="0"/>
              <a:t> (</a:t>
            </a:r>
            <a:r>
              <a:rPr lang="en-US" sz="3600" dirty="0" err="1"/>
              <a:t>meros</a:t>
            </a:r>
            <a:r>
              <a:rPr lang="en-US" sz="3600" dirty="0"/>
              <a:t>, </a:t>
            </a:r>
            <a:r>
              <a:rPr lang="en-US" sz="3600" i="1" dirty="0"/>
              <a:t>meaning</a:t>
            </a:r>
            <a:r>
              <a:rPr lang="en-US" sz="3600" dirty="0"/>
              <a:t> "parts"), </a:t>
            </a:r>
            <a:endParaRPr lang="en-US" sz="3600" dirty="0" smtClean="0"/>
          </a:p>
          <a:p>
            <a:pPr algn="r" rtl="1"/>
            <a:r>
              <a:rPr lang="ar-SA" sz="3600" dirty="0" smtClean="0"/>
              <a:t>المواد </a:t>
            </a:r>
            <a:r>
              <a:rPr lang="ar-SA" sz="3600" dirty="0"/>
              <a:t>البلاستيكية هي جزيئات عضوية مصنعة من سلاسل كربونية طويلة </a:t>
            </a:r>
            <a:r>
              <a:rPr lang="en-US" sz="3600" dirty="0"/>
              <a:t>Polymer</a:t>
            </a:r>
            <a:r>
              <a:rPr lang="ar-SA" sz="3600" dirty="0"/>
              <a:t> والتي تعطي أنواع عديدة من المواد البلاستيكية، منها ما يمكن أن يكون قاسي كالحجر، و قوي كالفولاذ، وشفاف كالزجاج، وخفيف كالخشب، ومنها مرن كالمطاط.</a:t>
            </a:r>
            <a:endParaRPr lang="en-US" sz="3600" dirty="0"/>
          </a:p>
        </p:txBody>
      </p:sp>
    </p:spTree>
    <p:extLst>
      <p:ext uri="{BB962C8B-B14F-4D97-AF65-F5344CB8AC3E}">
        <p14:creationId xmlns:p14="http://schemas.microsoft.com/office/powerpoint/2010/main" val="29706988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الحراري</a:t>
            </a:r>
            <a:endParaRPr lang="en-US" dirty="0"/>
          </a:p>
        </p:txBody>
      </p:sp>
      <p:sp>
        <p:nvSpPr>
          <p:cNvPr id="3" name="Content Placeholder 2"/>
          <p:cNvSpPr>
            <a:spLocks noGrp="1"/>
          </p:cNvSpPr>
          <p:nvPr>
            <p:ph idx="1"/>
          </p:nvPr>
        </p:nvSpPr>
        <p:spPr/>
        <p:txBody>
          <a:bodyPr>
            <a:normAutofit/>
          </a:bodyPr>
          <a:lstStyle/>
          <a:p>
            <a:pPr algn="r" rtl="1"/>
            <a:r>
              <a:rPr lang="ar-SA" sz="3200" dirty="0"/>
              <a:t>تستعمل طريقة التشكيل الحراري لصناعة سلع مشكلة اعتباراً من صفائح المواد البلاستيكية الملدنة  </a:t>
            </a:r>
            <a:r>
              <a:rPr lang="en-US" sz="3200" dirty="0"/>
              <a:t>(TP)</a:t>
            </a:r>
            <a:r>
              <a:rPr lang="ar-SA" sz="3200" dirty="0"/>
              <a:t>المعتبرة كمنتجات نصف مصنعة، وذلك عن طريق تتابع العمليات التالية:</a:t>
            </a:r>
            <a:endParaRPr lang="en-US" sz="3200" dirty="0"/>
          </a:p>
          <a:p>
            <a:pPr algn="r" rtl="1"/>
            <a:r>
              <a:rPr lang="ar-SA" sz="3200" dirty="0"/>
              <a:t>1. تسخين الصفائح </a:t>
            </a:r>
            <a:endParaRPr lang="en-US" sz="3200" dirty="0"/>
          </a:p>
          <a:p>
            <a:pPr algn="r" rtl="1"/>
            <a:r>
              <a:rPr lang="ar-SA" sz="3200" dirty="0"/>
              <a:t>2. تشكيلها</a:t>
            </a:r>
            <a:endParaRPr lang="en-US" sz="3200" dirty="0"/>
          </a:p>
          <a:p>
            <a:pPr algn="r" rtl="1"/>
            <a:r>
              <a:rPr lang="ar-SA" sz="3200" dirty="0"/>
              <a:t>3. تبريدها</a:t>
            </a:r>
            <a:endParaRPr lang="en-US" sz="3200" dirty="0"/>
          </a:p>
          <a:p>
            <a:pPr algn="r" rtl="1"/>
            <a:r>
              <a:rPr lang="ar-SA" sz="3200" dirty="0"/>
              <a:t>4. قطعها وتشذيبها </a:t>
            </a:r>
            <a:endParaRPr lang="en-US" sz="3200" dirty="0"/>
          </a:p>
          <a:p>
            <a:pPr algn="r" rtl="1"/>
            <a:r>
              <a:rPr lang="ar-SA" sz="3200" dirty="0"/>
              <a:t>5. التهيئة النهائية </a:t>
            </a:r>
            <a:endParaRPr lang="en-US" sz="3200" dirty="0"/>
          </a:p>
        </p:txBody>
      </p:sp>
    </p:spTree>
    <p:extLst>
      <p:ext uri="{BB962C8B-B14F-4D97-AF65-F5344CB8AC3E}">
        <p14:creationId xmlns:p14="http://schemas.microsoft.com/office/powerpoint/2010/main" val="20381007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بالدوران</a:t>
            </a:r>
            <a:endParaRPr lang="en-US" dirty="0"/>
          </a:p>
        </p:txBody>
      </p:sp>
      <p:sp>
        <p:nvSpPr>
          <p:cNvPr id="3" name="Content Placeholder 2"/>
          <p:cNvSpPr>
            <a:spLocks noGrp="1"/>
          </p:cNvSpPr>
          <p:nvPr>
            <p:ph idx="1"/>
          </p:nvPr>
        </p:nvSpPr>
        <p:spPr/>
        <p:txBody>
          <a:bodyPr>
            <a:normAutofit/>
          </a:bodyPr>
          <a:lstStyle/>
          <a:p>
            <a:pPr algn="r" rtl="1"/>
            <a:r>
              <a:rPr lang="ar-SA" sz="4400" dirty="0"/>
              <a:t>تستخدم هذه الطريقة لتشكيل المواد البلاستيكية الملدنة </a:t>
            </a:r>
            <a:r>
              <a:rPr lang="en-US" sz="4400" dirty="0"/>
              <a:t>(TP)</a:t>
            </a:r>
            <a:r>
              <a:rPr lang="ar-SA" sz="4400" dirty="0"/>
              <a:t> لإنتاج مجموعة كبيرة من السلع أغلبها أشكال مغلقة ذات حجم ومن مختلف القياسات وهو أشبه بمنتجات التشكيل بالنفخ</a:t>
            </a:r>
            <a:endParaRPr lang="en-US" sz="4400" dirty="0"/>
          </a:p>
        </p:txBody>
      </p:sp>
    </p:spTree>
    <p:extLst>
      <p:ext uri="{BB962C8B-B14F-4D97-AF65-F5344CB8AC3E}">
        <p14:creationId xmlns:p14="http://schemas.microsoft.com/office/powerpoint/2010/main" val="8424012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effectLst/>
              </a:rPr>
              <a:t>تصنيع الرغاوي والممدات الخلوية وقولبتها</a:t>
            </a:r>
            <a:endParaRPr lang="en-US" dirty="0"/>
          </a:p>
        </p:txBody>
      </p:sp>
      <p:sp>
        <p:nvSpPr>
          <p:cNvPr id="3" name="Content Placeholder 2"/>
          <p:cNvSpPr>
            <a:spLocks noGrp="1"/>
          </p:cNvSpPr>
          <p:nvPr>
            <p:ph idx="1"/>
          </p:nvPr>
        </p:nvSpPr>
        <p:spPr/>
        <p:txBody>
          <a:bodyPr>
            <a:noAutofit/>
          </a:bodyPr>
          <a:lstStyle/>
          <a:p>
            <a:pPr algn="r" rtl="1"/>
            <a:r>
              <a:rPr lang="ar-SA" sz="3600" dirty="0"/>
              <a:t>الرغاوي والممدات الخلوية هي مركبات من المواد البلاستيكية تحولت بتأثيرات كيميائية أو فيزيائية إلى سلعة نصف مصنعة تحوي مميزات أو خلايا مسامية مفتوحة أو مغلقة مليئة بالهواء مما يعطي هذه السلع الرغوية أو الممددة خصائص تتمثل في خفة وزنها وعازليتها كما وجد أن طريقة البثق مع النفخ تحقق إمكانيات واسعة في هذا المجال</a:t>
            </a:r>
            <a:r>
              <a:rPr lang="ar-SA" sz="3600" dirty="0" smtClean="0"/>
              <a:t>.</a:t>
            </a:r>
            <a:endParaRPr lang="en-US" sz="3600" dirty="0"/>
          </a:p>
        </p:txBody>
      </p:sp>
    </p:spTree>
    <p:extLst>
      <p:ext uri="{BB962C8B-B14F-4D97-AF65-F5344CB8AC3E}">
        <p14:creationId xmlns:p14="http://schemas.microsoft.com/office/powerpoint/2010/main" val="33758705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lstStyle/>
          <a:p>
            <a:pPr rtl="1"/>
            <a:r>
              <a:rPr lang="ar-SA" b="1" dirty="0">
                <a:effectLst/>
              </a:rPr>
              <a:t>أهم أنواع </a:t>
            </a:r>
            <a:r>
              <a:rPr lang="ar-SA" b="1" dirty="0" smtClean="0">
                <a:effectLst/>
              </a:rPr>
              <a:t>البلاستيك</a:t>
            </a:r>
            <a:r>
              <a:rPr lang="en-US" b="1" dirty="0" smtClean="0">
                <a:effectLst/>
              </a:rPr>
              <a:t/>
            </a:r>
            <a:br>
              <a:rPr lang="en-US" b="1" dirty="0" smtClean="0">
                <a:effectLst/>
              </a:rPr>
            </a:br>
            <a:r>
              <a:rPr lang="ar-SA" b="1" dirty="0">
                <a:solidFill>
                  <a:srgbClr val="FF0000"/>
                </a:solidFill>
                <a:effectLst/>
              </a:rPr>
              <a:t>البولي ايتيلين </a:t>
            </a:r>
            <a:r>
              <a:rPr lang="en-US" b="1" dirty="0">
                <a:solidFill>
                  <a:srgbClr val="FF0000"/>
                </a:solidFill>
                <a:effectLst/>
              </a:rPr>
              <a:t>(PE) </a:t>
            </a:r>
            <a:r>
              <a:rPr lang="en-US" dirty="0">
                <a:solidFill>
                  <a:srgbClr val="FF0000"/>
                </a:solidFill>
                <a:effectLst/>
              </a:rPr>
              <a:t>Polyethylene</a:t>
            </a:r>
            <a:endParaRPr lang="en-US" dirty="0">
              <a:solidFill>
                <a:srgbClr val="FF0000"/>
              </a:solidFill>
            </a:endParaRPr>
          </a:p>
        </p:txBody>
      </p:sp>
      <p:sp>
        <p:nvSpPr>
          <p:cNvPr id="3" name="Content Placeholder 2"/>
          <p:cNvSpPr>
            <a:spLocks noGrp="1"/>
          </p:cNvSpPr>
          <p:nvPr>
            <p:ph idx="1"/>
          </p:nvPr>
        </p:nvSpPr>
        <p:spPr>
          <a:xfrm>
            <a:off x="457200" y="2667000"/>
            <a:ext cx="8229600" cy="3459163"/>
          </a:xfrm>
        </p:spPr>
        <p:txBody>
          <a:bodyPr>
            <a:normAutofit fontScale="85000" lnSpcReduction="10000"/>
          </a:bodyPr>
          <a:lstStyle/>
          <a:p>
            <a:pPr algn="r" rtl="1"/>
            <a:r>
              <a:rPr lang="ar-SA" sz="3200" dirty="0"/>
              <a:t>يتم الحصول عليه من بلمرة غاز الايتلين </a:t>
            </a:r>
            <a:r>
              <a:rPr lang="en-US" sz="3200" dirty="0"/>
              <a:t>(CH</a:t>
            </a:r>
            <a:r>
              <a:rPr lang="en-US" sz="3200" baseline="-25000" dirty="0"/>
              <a:t>2</a:t>
            </a:r>
            <a:r>
              <a:rPr lang="en-US" sz="3200" dirty="0"/>
              <a:t>=CH</a:t>
            </a:r>
            <a:r>
              <a:rPr lang="en-US" sz="3200" baseline="-25000" dirty="0"/>
              <a:t>2</a:t>
            </a:r>
            <a:r>
              <a:rPr lang="en-US" sz="3200" dirty="0"/>
              <a:t>)</a:t>
            </a:r>
            <a:r>
              <a:rPr lang="ar-SA" sz="3200" dirty="0"/>
              <a:t>، الناتج الثانوي عن صناعة النفط والفحم.</a:t>
            </a:r>
            <a:endParaRPr lang="en-US" sz="3200" dirty="0"/>
          </a:p>
          <a:p>
            <a:pPr algn="r" rtl="1"/>
            <a:r>
              <a:rPr lang="ar-SA" sz="3200" dirty="0" smtClean="0"/>
              <a:t>البولي </a:t>
            </a:r>
            <a:r>
              <a:rPr lang="ar-SA" sz="3200" dirty="0"/>
              <a:t>ايتيلين الصافي بأنه لا لون له، ولا طعم ولا رائحة على </a:t>
            </a:r>
            <a:r>
              <a:rPr lang="ar-SA" sz="3200" dirty="0" smtClean="0"/>
              <a:t>الأغلب</a:t>
            </a:r>
            <a:endParaRPr lang="en-US" sz="3200" dirty="0" smtClean="0"/>
          </a:p>
          <a:p>
            <a:pPr algn="r" rtl="1"/>
            <a:r>
              <a:rPr lang="ar-SA" sz="3200" dirty="0" smtClean="0"/>
              <a:t>الأكثر </a:t>
            </a:r>
            <a:r>
              <a:rPr lang="ar-SA" sz="3200" dirty="0"/>
              <a:t>خمولاً من بين المواد البوليميرية، </a:t>
            </a:r>
            <a:endParaRPr lang="en-US" sz="3200" dirty="0" smtClean="0"/>
          </a:p>
          <a:p>
            <a:pPr algn="r" rtl="1"/>
            <a:r>
              <a:rPr lang="ar-SA" sz="3200" dirty="0" smtClean="0"/>
              <a:t>يعتبر </a:t>
            </a:r>
            <a:r>
              <a:rPr lang="ar-SA" sz="3200" dirty="0"/>
              <a:t>مقاوماً للمواد المالحة، </a:t>
            </a:r>
            <a:r>
              <a:rPr lang="ar-SA" sz="3200" dirty="0" smtClean="0"/>
              <a:t>والحامضة</a:t>
            </a:r>
            <a:r>
              <a:rPr lang="ar-SA" sz="3200" dirty="0"/>
              <a:t>، والقلوية، </a:t>
            </a:r>
            <a:endParaRPr lang="en-US" sz="3200" dirty="0" smtClean="0"/>
          </a:p>
          <a:p>
            <a:pPr algn="r" rtl="1"/>
            <a:r>
              <a:rPr lang="ar-SA" sz="3200" dirty="0" smtClean="0"/>
              <a:t>يتخرب </a:t>
            </a:r>
            <a:r>
              <a:rPr lang="ar-SA" sz="3200" dirty="0"/>
              <a:t>عند تأثره بالحموض المؤكسدة الكثيفة، </a:t>
            </a:r>
            <a:endParaRPr lang="en-US" sz="3200" dirty="0" smtClean="0"/>
          </a:p>
          <a:p>
            <a:pPr algn="r" rtl="1"/>
            <a:r>
              <a:rPr lang="ar-SA" sz="3200" dirty="0" smtClean="0"/>
              <a:t>مقاومته </a:t>
            </a:r>
            <a:r>
              <a:rPr lang="ar-SA" sz="3200" dirty="0"/>
              <a:t>للمواد الدسمة تعتبر غير كافية</a:t>
            </a:r>
            <a:endParaRPr lang="en-US" sz="3200" dirty="0"/>
          </a:p>
        </p:txBody>
      </p:sp>
    </p:spTree>
    <p:extLst>
      <p:ext uri="{BB962C8B-B14F-4D97-AF65-F5344CB8AC3E}">
        <p14:creationId xmlns:p14="http://schemas.microsoft.com/office/powerpoint/2010/main" val="19422448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ar-SA" sz="3200" dirty="0"/>
              <a:t>ومن أهم صفات البولي ايتيلين بجميع أنواعه، أنه يتمتع بخاصية اللحام، والشفافية، ولهذا تغطى معظم الأغلفة الغذائية أو العلب بطبقة خارجية من البولي ايتيلين، كونه يسمح بإغلاق العبوة بواسطة اللحام الحراري.</a:t>
            </a:r>
            <a:endParaRPr lang="en-US" sz="3200" dirty="0"/>
          </a:p>
          <a:p>
            <a:endParaRPr lang="en-US" sz="3200" dirty="0"/>
          </a:p>
        </p:txBody>
      </p:sp>
    </p:spTree>
    <p:extLst>
      <p:ext uri="{BB962C8B-B14F-4D97-AF65-F5344CB8AC3E}">
        <p14:creationId xmlns:p14="http://schemas.microsoft.com/office/powerpoint/2010/main" val="8811848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28800"/>
          </a:xfrm>
        </p:spPr>
        <p:txBody>
          <a:bodyPr/>
          <a:lstStyle/>
          <a:p>
            <a:pPr rtl="1"/>
            <a:r>
              <a:rPr lang="ar-SA" b="1" dirty="0">
                <a:solidFill>
                  <a:srgbClr val="FF0000"/>
                </a:solidFill>
                <a:effectLst/>
              </a:rPr>
              <a:t>البولي ايتيلين </a:t>
            </a:r>
            <a:r>
              <a:rPr lang="en-US" b="1" dirty="0">
                <a:solidFill>
                  <a:srgbClr val="FF0000"/>
                </a:solidFill>
                <a:effectLst/>
              </a:rPr>
              <a:t>(PE) </a:t>
            </a:r>
            <a:r>
              <a:rPr lang="en-US" dirty="0">
                <a:solidFill>
                  <a:srgbClr val="FF0000"/>
                </a:solidFill>
                <a:effectLst/>
              </a:rPr>
              <a:t>Polyethylene</a:t>
            </a:r>
            <a:endParaRPr lang="en-US" dirty="0"/>
          </a:p>
        </p:txBody>
      </p:sp>
      <p:sp>
        <p:nvSpPr>
          <p:cNvPr id="3" name="Content Placeholder 2"/>
          <p:cNvSpPr>
            <a:spLocks noGrp="1"/>
          </p:cNvSpPr>
          <p:nvPr>
            <p:ph idx="1"/>
          </p:nvPr>
        </p:nvSpPr>
        <p:spPr>
          <a:xfrm>
            <a:off x="457200" y="2057400"/>
            <a:ext cx="8229600" cy="4068763"/>
          </a:xfrm>
        </p:spPr>
        <p:txBody>
          <a:bodyPr>
            <a:normAutofit/>
          </a:bodyPr>
          <a:lstStyle/>
          <a:p>
            <a:pPr algn="r" rtl="1"/>
            <a:r>
              <a:rPr lang="ar-SY" sz="3200" dirty="0" smtClean="0"/>
              <a:t>يتميز </a:t>
            </a:r>
            <a:r>
              <a:rPr lang="ar-SA" sz="3200" dirty="0" smtClean="0"/>
              <a:t>البولي </a:t>
            </a:r>
            <a:r>
              <a:rPr lang="ar-SA" sz="3200" dirty="0"/>
              <a:t>ايتيلين ذو الكثافة   </a:t>
            </a:r>
            <a:r>
              <a:rPr lang="en-US" sz="3200" dirty="0"/>
              <a:t>   0.96 g/ cm</a:t>
            </a:r>
            <a:r>
              <a:rPr lang="en-US" sz="3200" baseline="30000" dirty="0"/>
              <a:t>3</a:t>
            </a:r>
            <a:r>
              <a:rPr lang="ar-SA" sz="3200" dirty="0"/>
              <a:t>  بقساوته، وتقع نقطة انصهاره ضمن المجال الحراري        </a:t>
            </a:r>
            <a:r>
              <a:rPr lang="en-US" sz="3200" dirty="0"/>
              <a:t>125 ~ 130 </a:t>
            </a:r>
            <a:r>
              <a:rPr lang="en-US" sz="3200" baseline="30000" dirty="0"/>
              <a:t>O</a:t>
            </a:r>
            <a:r>
              <a:rPr lang="en-US" sz="3200" dirty="0"/>
              <a:t>C</a:t>
            </a:r>
            <a:r>
              <a:rPr lang="ar-SA" sz="3200" dirty="0"/>
              <a:t>، </a:t>
            </a:r>
            <a:endParaRPr lang="en-US" sz="3200" dirty="0" smtClean="0"/>
          </a:p>
          <a:p>
            <a:pPr algn="r" rtl="1"/>
            <a:r>
              <a:rPr lang="ar-SA" sz="3200" dirty="0" smtClean="0"/>
              <a:t>أما </a:t>
            </a:r>
            <a:r>
              <a:rPr lang="ar-SA" sz="3200" dirty="0"/>
              <a:t>البولي ايتيلين ذو الكثافة </a:t>
            </a:r>
            <a:r>
              <a:rPr lang="en-US" sz="3200" dirty="0"/>
              <a:t>0.92 g/cm</a:t>
            </a:r>
            <a:r>
              <a:rPr lang="en-US" sz="3200" baseline="30000" dirty="0"/>
              <a:t>3 </a:t>
            </a:r>
            <a:r>
              <a:rPr lang="ar-SA" sz="3200" dirty="0"/>
              <a:t> فهو أحد أنواع البولي ايتيلين الطري، </a:t>
            </a:r>
            <a:r>
              <a:rPr lang="ar-SA" sz="3200" dirty="0" smtClean="0"/>
              <a:t>و</a:t>
            </a:r>
            <a:endParaRPr lang="en-US" sz="3200" dirty="0"/>
          </a:p>
        </p:txBody>
      </p:sp>
    </p:spTree>
    <p:extLst>
      <p:ext uri="{BB962C8B-B14F-4D97-AF65-F5344CB8AC3E}">
        <p14:creationId xmlns:p14="http://schemas.microsoft.com/office/powerpoint/2010/main" val="42497144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أنواع البولي ايتيلين</a:t>
            </a:r>
            <a:endParaRPr lang="en-US" dirty="0">
              <a:effectLst/>
            </a:endParaRPr>
          </a:p>
        </p:txBody>
      </p:sp>
      <p:sp>
        <p:nvSpPr>
          <p:cNvPr id="3" name="Content Placeholder 2"/>
          <p:cNvSpPr>
            <a:spLocks noGrp="1"/>
          </p:cNvSpPr>
          <p:nvPr>
            <p:ph idx="1"/>
          </p:nvPr>
        </p:nvSpPr>
        <p:spPr/>
        <p:txBody>
          <a:bodyPr>
            <a:normAutofit/>
          </a:bodyPr>
          <a:lstStyle/>
          <a:p>
            <a:pPr algn="r" rtl="1"/>
            <a:r>
              <a:rPr lang="ar-SA" sz="3200" b="1" dirty="0">
                <a:solidFill>
                  <a:srgbClr val="FF0000"/>
                </a:solidFill>
              </a:rPr>
              <a:t>البولي ايتيلين منخفض الكثافة </a:t>
            </a:r>
            <a:r>
              <a:rPr lang="en-US" sz="3200" b="1" dirty="0">
                <a:solidFill>
                  <a:srgbClr val="FF0000"/>
                </a:solidFill>
              </a:rPr>
              <a:t> ( </a:t>
            </a:r>
            <a:r>
              <a:rPr lang="en-US" sz="3200" dirty="0">
                <a:solidFill>
                  <a:srgbClr val="FF0000"/>
                </a:solidFill>
              </a:rPr>
              <a:t>0.91-0.925 g/cm</a:t>
            </a:r>
            <a:r>
              <a:rPr lang="en-US" sz="3200" baseline="30000" dirty="0">
                <a:solidFill>
                  <a:srgbClr val="FF0000"/>
                </a:solidFill>
              </a:rPr>
              <a:t>3</a:t>
            </a:r>
            <a:r>
              <a:rPr lang="en-US" sz="3200" b="1" dirty="0">
                <a:solidFill>
                  <a:srgbClr val="FF0000"/>
                </a:solidFill>
              </a:rPr>
              <a:t>)  </a:t>
            </a:r>
            <a:r>
              <a:rPr lang="en-US" sz="3200" b="1" dirty="0" smtClean="0">
                <a:solidFill>
                  <a:srgbClr val="FF0000"/>
                </a:solidFill>
              </a:rPr>
              <a:t>LDPE</a:t>
            </a:r>
          </a:p>
          <a:p>
            <a:pPr algn="r" rtl="1"/>
            <a:r>
              <a:rPr lang="ar-SA" sz="3200" dirty="0"/>
              <a:t>يتم الحصول عليه بتطبيق </a:t>
            </a:r>
            <a:r>
              <a:rPr lang="ar-SA" sz="3200" dirty="0">
                <a:solidFill>
                  <a:srgbClr val="00B050"/>
                </a:solidFill>
              </a:rPr>
              <a:t>ضغوط مرتفعة </a:t>
            </a:r>
            <a:r>
              <a:rPr lang="ar-SA" sz="3200" dirty="0"/>
              <a:t>على غاز الايتيلين تقدر بـ </a:t>
            </a:r>
            <a:r>
              <a:rPr lang="en-US" sz="3200" dirty="0" smtClean="0"/>
              <a:t>(</a:t>
            </a:r>
            <a:r>
              <a:rPr lang="en-US" sz="3200" dirty="0"/>
              <a:t>1,000 </a:t>
            </a:r>
            <a:r>
              <a:rPr lang="en-US" sz="3200" dirty="0" smtClean="0"/>
              <a:t>atmospheres)</a:t>
            </a:r>
            <a:r>
              <a:rPr lang="ar-SA" sz="3200" dirty="0" smtClean="0"/>
              <a:t>، </a:t>
            </a:r>
            <a:r>
              <a:rPr lang="ar-SA" sz="3200" dirty="0"/>
              <a:t>وينتج عنه جزيئات تفرع عالية، أي مزيج من سلاسل طويلة وسلاسل متفرعة، مرتبطة مع السلسلة الرئيسية، </a:t>
            </a:r>
            <a:endParaRPr lang="en-US" sz="3200" dirty="0" smtClean="0"/>
          </a:p>
          <a:p>
            <a:pPr algn="r" rtl="1"/>
            <a:r>
              <a:rPr lang="ar-SA" sz="3200" dirty="0" smtClean="0"/>
              <a:t>يتصف </a:t>
            </a:r>
            <a:r>
              <a:rPr lang="ar-SA" sz="3200" dirty="0"/>
              <a:t>نوعاً ما بالمطاطية والطراوة، </a:t>
            </a:r>
            <a:endParaRPr lang="en-US" sz="3200" dirty="0" smtClean="0"/>
          </a:p>
          <a:p>
            <a:pPr algn="r" rtl="1"/>
            <a:r>
              <a:rPr lang="ar-SA" sz="3200" dirty="0" smtClean="0"/>
              <a:t>نقطة </a:t>
            </a:r>
            <a:r>
              <a:rPr lang="ar-SA" sz="3200" dirty="0"/>
              <a:t>انصهاره تقع ضمن المجال الحراري </a:t>
            </a:r>
            <a:r>
              <a:rPr lang="en-US" sz="3200" dirty="0" smtClean="0"/>
              <a:t>110~120 </a:t>
            </a:r>
            <a:r>
              <a:rPr lang="en-US" sz="3200" baseline="30000" dirty="0"/>
              <a:t>O</a:t>
            </a:r>
            <a:r>
              <a:rPr lang="en-US" sz="3200" dirty="0"/>
              <a:t>C</a:t>
            </a:r>
          </a:p>
          <a:p>
            <a:pPr algn="r" rtl="1"/>
            <a:endParaRPr lang="en-US" sz="3200" dirty="0"/>
          </a:p>
        </p:txBody>
      </p:sp>
    </p:spTree>
    <p:extLst>
      <p:ext uri="{BB962C8B-B14F-4D97-AF65-F5344CB8AC3E}">
        <p14:creationId xmlns:p14="http://schemas.microsoft.com/office/powerpoint/2010/main" val="33226056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t>البولي ايتيلين منخفض الكثافة</a:t>
            </a:r>
            <a:endParaRPr lang="en-US" dirty="0"/>
          </a:p>
        </p:txBody>
      </p:sp>
      <p:sp>
        <p:nvSpPr>
          <p:cNvPr id="3" name="Content Placeholder 2"/>
          <p:cNvSpPr>
            <a:spLocks noGrp="1"/>
          </p:cNvSpPr>
          <p:nvPr>
            <p:ph idx="1"/>
          </p:nvPr>
        </p:nvSpPr>
        <p:spPr/>
        <p:txBody>
          <a:bodyPr>
            <a:normAutofit/>
          </a:bodyPr>
          <a:lstStyle/>
          <a:p>
            <a:pPr algn="r" rtl="1"/>
            <a:r>
              <a:rPr lang="ar-SA" sz="3200" dirty="0"/>
              <a:t>قليل النفاذية لبخار الماء وهي تقدر بحوالي:   </a:t>
            </a:r>
            <a:endParaRPr lang="en-US" sz="3200" dirty="0"/>
          </a:p>
          <a:p>
            <a:r>
              <a:rPr lang="en-US" sz="3200" dirty="0"/>
              <a:t>1 g H</a:t>
            </a:r>
            <a:r>
              <a:rPr lang="en-US" sz="3200" baseline="-25000" dirty="0"/>
              <a:t>2</a:t>
            </a:r>
            <a:r>
              <a:rPr lang="en-US" sz="3200" dirty="0"/>
              <a:t>O</a:t>
            </a:r>
            <a:r>
              <a:rPr lang="en-US" sz="3200" baseline="-25000" dirty="0"/>
              <a:t>v </a:t>
            </a:r>
            <a:r>
              <a:rPr lang="en-US" sz="3200" dirty="0" smtClean="0"/>
              <a:t>/ </a:t>
            </a:r>
            <a:r>
              <a:rPr lang="en-US" sz="3200" dirty="0"/>
              <a:t>m</a:t>
            </a:r>
            <a:r>
              <a:rPr lang="en-US" sz="3200" baseline="30000" dirty="0"/>
              <a:t>2 </a:t>
            </a:r>
            <a:r>
              <a:rPr lang="en-US" sz="3200" dirty="0"/>
              <a:t>/ day at (23 </a:t>
            </a:r>
            <a:r>
              <a:rPr lang="en-US" sz="3200" baseline="30000" dirty="0"/>
              <a:t>O</a:t>
            </a:r>
            <a:r>
              <a:rPr lang="en-US" sz="3200" dirty="0"/>
              <a:t>C</a:t>
            </a:r>
            <a:r>
              <a:rPr lang="en-US" sz="3200" baseline="30000" dirty="0"/>
              <a:t> </a:t>
            </a:r>
            <a:r>
              <a:rPr lang="en-US" sz="3200" dirty="0"/>
              <a:t>,  RH :85%, / 100 µm thickness)</a:t>
            </a:r>
          </a:p>
          <a:p>
            <a:pPr algn="r" rtl="1"/>
            <a:r>
              <a:rPr lang="ar-SA" sz="3200" dirty="0"/>
              <a:t>ونفاذيته عالية للرائحة ومواد النكهة، وغازات </a:t>
            </a:r>
            <a:r>
              <a:rPr lang="en-US" sz="3200" dirty="0"/>
              <a:t>O</a:t>
            </a:r>
            <a:r>
              <a:rPr lang="en-US" sz="3200" baseline="-25000" dirty="0"/>
              <a:t>2 </a:t>
            </a:r>
            <a:r>
              <a:rPr lang="en-US" sz="3200" dirty="0"/>
              <a:t>, CO</a:t>
            </a:r>
            <a:r>
              <a:rPr lang="en-US" sz="3200" baseline="-25000" dirty="0"/>
              <a:t>2</a:t>
            </a:r>
            <a:endParaRPr lang="en-US" sz="3200" dirty="0"/>
          </a:p>
          <a:p>
            <a:pPr algn="r" rtl="1"/>
            <a:r>
              <a:rPr lang="ar-SA" sz="3200" dirty="0"/>
              <a:t>فمثلا نفاذيته لغاز الأوكسجين تقدر بـ :</a:t>
            </a:r>
            <a:endParaRPr lang="en-US" sz="3200" dirty="0"/>
          </a:p>
          <a:p>
            <a:r>
              <a:rPr lang="en-US" sz="3200" dirty="0" smtClean="0"/>
              <a:t>1350</a:t>
            </a:r>
            <a:r>
              <a:rPr lang="en-US" sz="3200" baseline="30000" dirty="0" smtClean="0"/>
              <a:t> </a:t>
            </a:r>
            <a:r>
              <a:rPr lang="en-US" sz="3200" dirty="0"/>
              <a:t>Cm</a:t>
            </a:r>
            <a:r>
              <a:rPr lang="en-US" sz="3200" baseline="30000" dirty="0"/>
              <a:t>3 </a:t>
            </a:r>
            <a:r>
              <a:rPr lang="en-US" sz="3200" dirty="0" smtClean="0"/>
              <a:t>O</a:t>
            </a:r>
            <a:r>
              <a:rPr lang="en-US" sz="3200" baseline="-25000" dirty="0" smtClean="0"/>
              <a:t>2</a:t>
            </a:r>
            <a:r>
              <a:rPr lang="en-US" sz="3200" dirty="0"/>
              <a:t>/1 </a:t>
            </a:r>
            <a:r>
              <a:rPr lang="en-US" sz="3200" dirty="0" smtClean="0"/>
              <a:t>m</a:t>
            </a:r>
            <a:r>
              <a:rPr lang="en-US" sz="3200" baseline="30000" dirty="0" smtClean="0"/>
              <a:t>2</a:t>
            </a:r>
            <a:r>
              <a:rPr lang="en-US" sz="3200" dirty="0" smtClean="0"/>
              <a:t>/day </a:t>
            </a:r>
            <a:r>
              <a:rPr lang="en-US" sz="3200" dirty="0"/>
              <a:t>at (20</a:t>
            </a:r>
            <a:r>
              <a:rPr lang="en-US" sz="3200" baseline="-25000" dirty="0" smtClean="0"/>
              <a:t> </a:t>
            </a:r>
            <a:r>
              <a:rPr lang="en-US" sz="3200" baseline="30000" dirty="0" smtClean="0"/>
              <a:t>O</a:t>
            </a:r>
            <a:r>
              <a:rPr lang="en-US" sz="3200" dirty="0" smtClean="0"/>
              <a:t>C </a:t>
            </a:r>
            <a:r>
              <a:rPr lang="en-US" sz="3200" dirty="0"/>
              <a:t>/ 100 µm thickness) </a:t>
            </a:r>
          </a:p>
        </p:txBody>
      </p:sp>
    </p:spTree>
    <p:extLst>
      <p:ext uri="{BB962C8B-B14F-4D97-AF65-F5344CB8AC3E}">
        <p14:creationId xmlns:p14="http://schemas.microsoft.com/office/powerpoint/2010/main" val="42861275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t>البولي ايتيلين منخفض الكثافة</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ar-SA" sz="3200" dirty="0" smtClean="0"/>
              <a:t>يستخدم على </a:t>
            </a:r>
            <a:r>
              <a:rPr lang="ar-SA" sz="3200" dirty="0"/>
              <a:t>الأغلب في تغليف الدجاج، الأغذية المجمدة، الحليب الجاف منزوع الدسم.</a:t>
            </a:r>
            <a:endParaRPr lang="en-US" sz="3200" dirty="0"/>
          </a:p>
          <a:p>
            <a:pPr algn="r" rtl="1"/>
            <a:r>
              <a:rPr lang="ar-SA" sz="3200" dirty="0" smtClean="0"/>
              <a:t>يستخدم </a:t>
            </a:r>
            <a:r>
              <a:rPr lang="ar-SA" sz="3200" dirty="0"/>
              <a:t>بسماكة قدرها </a:t>
            </a:r>
            <a:r>
              <a:rPr lang="en-US" sz="3200" dirty="0" smtClean="0">
                <a:solidFill>
                  <a:srgbClr val="FF0000"/>
                </a:solidFill>
              </a:rPr>
              <a:t>25 µm</a:t>
            </a:r>
            <a:r>
              <a:rPr lang="ar-SA" sz="3200" dirty="0" smtClean="0"/>
              <a:t> </a:t>
            </a:r>
            <a:r>
              <a:rPr lang="ar-SA" sz="3200" dirty="0"/>
              <a:t>لتغليف الخبز، مما يسمح بمرور بخار الماء منه، ويمنع تعفنه لا حقاً.</a:t>
            </a:r>
            <a:endParaRPr lang="en-US" sz="3200" dirty="0"/>
          </a:p>
          <a:p>
            <a:pPr algn="r" rtl="1"/>
            <a:r>
              <a:rPr lang="ar-SA" sz="3200" dirty="0" smtClean="0"/>
              <a:t>بسماكة</a:t>
            </a:r>
            <a:r>
              <a:rPr lang="en-US" sz="3200" dirty="0" smtClean="0">
                <a:solidFill>
                  <a:srgbClr val="FF0000"/>
                </a:solidFill>
              </a:rPr>
              <a:t>40 µm </a:t>
            </a:r>
            <a:r>
              <a:rPr lang="ar-SA" sz="3200" dirty="0" smtClean="0">
                <a:solidFill>
                  <a:srgbClr val="FF0000"/>
                </a:solidFill>
              </a:rPr>
              <a:t> </a:t>
            </a:r>
            <a:r>
              <a:rPr lang="ar-SA" sz="3200" dirty="0"/>
              <a:t>على الأقل لحفظ الأغذية المعبأة تحت التفريغ، أو بوجود غاز خامل، </a:t>
            </a:r>
            <a:endParaRPr lang="en-US" sz="3200" dirty="0" smtClean="0"/>
          </a:p>
          <a:p>
            <a:pPr algn="r" rtl="1"/>
            <a:r>
              <a:rPr lang="ar-SA" sz="3200" dirty="0" smtClean="0"/>
              <a:t>يستخدم </a:t>
            </a:r>
            <a:r>
              <a:rPr lang="ar-SA" sz="3200" dirty="0"/>
              <a:t>بسماكة </a:t>
            </a:r>
            <a:r>
              <a:rPr lang="ar-SA" sz="3200" dirty="0" smtClean="0"/>
              <a:t>حتى </a:t>
            </a:r>
            <a:r>
              <a:rPr lang="en-US" sz="3200" dirty="0">
                <a:solidFill>
                  <a:srgbClr val="FF0000"/>
                </a:solidFill>
              </a:rPr>
              <a:t>60 µm</a:t>
            </a:r>
            <a:r>
              <a:rPr lang="ar-SA" sz="3200" dirty="0">
                <a:solidFill>
                  <a:srgbClr val="FF0000"/>
                </a:solidFill>
              </a:rPr>
              <a:t> </a:t>
            </a:r>
            <a:r>
              <a:rPr lang="ar-SA" sz="3200" dirty="0"/>
              <a:t>للأغذية ذات القوام السائل.</a:t>
            </a:r>
            <a:endParaRPr lang="en-US" sz="3200" dirty="0"/>
          </a:p>
          <a:p>
            <a:pPr algn="r" rtl="1"/>
            <a:r>
              <a:rPr lang="ar-SA" sz="3200" dirty="0" smtClean="0"/>
              <a:t>يعتبر </a:t>
            </a:r>
            <a:r>
              <a:rPr lang="ar-SA" sz="3200" dirty="0"/>
              <a:t>هذا البوليمير رخيص الثمن، وهو يتحمل درجات حرارة منخفضة نوعاً ما </a:t>
            </a:r>
            <a:r>
              <a:rPr lang="en-US" sz="3200" dirty="0"/>
              <a:t> ( -60 ~ +90 </a:t>
            </a:r>
            <a:r>
              <a:rPr lang="en-US" sz="3200" baseline="30000" dirty="0"/>
              <a:t>O</a:t>
            </a:r>
            <a:r>
              <a:rPr lang="en-US" sz="3200" dirty="0"/>
              <a:t>C)</a:t>
            </a:r>
            <a:r>
              <a:rPr lang="ar-SA" sz="3200" dirty="0"/>
              <a:t>فهو مفيد في تعبئة الفواكه والخضار المجمدة.</a:t>
            </a:r>
            <a:endParaRPr lang="en-US" sz="3200" dirty="0"/>
          </a:p>
          <a:p>
            <a:pPr algn="r" rtl="1"/>
            <a:r>
              <a:rPr lang="ar-SA" sz="3200" dirty="0"/>
              <a:t>كما يحفظ الحليب الجاف ضمن أكياس داخلية من </a:t>
            </a:r>
            <a:r>
              <a:rPr lang="en-US" sz="3200" dirty="0"/>
              <a:t>LDPE</a:t>
            </a:r>
            <a:r>
              <a:rPr lang="ar-SA" sz="3200" dirty="0"/>
              <a:t>، وطبقة خارجية من السيلوفان، وتوضع بعدها في علبة كرتون.</a:t>
            </a:r>
            <a:endParaRPr lang="en-US" sz="3200" dirty="0"/>
          </a:p>
          <a:p>
            <a:pPr algn="r" rtl="1"/>
            <a:endParaRPr lang="en-US" sz="3200" dirty="0"/>
          </a:p>
        </p:txBody>
      </p:sp>
    </p:spTree>
    <p:extLst>
      <p:ext uri="{BB962C8B-B14F-4D97-AF65-F5344CB8AC3E}">
        <p14:creationId xmlns:p14="http://schemas.microsoft.com/office/powerpoint/2010/main" val="25002564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362200"/>
          </a:xfrm>
        </p:spPr>
        <p:txBody>
          <a:bodyPr anchor="ctr"/>
          <a:lstStyle/>
          <a:p>
            <a:pPr rtl="1"/>
            <a:r>
              <a:rPr lang="ar-SA" b="1" dirty="0">
                <a:effectLst/>
              </a:rPr>
              <a:t>البولي ايتيلين مرتفع الكثافة </a:t>
            </a:r>
            <a:r>
              <a:rPr lang="en-US" b="1" dirty="0" smtClean="0">
                <a:effectLst/>
              </a:rPr>
              <a:t>HDPE</a:t>
            </a:r>
            <a:endParaRPr lang="en-US" dirty="0">
              <a:effectLst/>
            </a:endParaRPr>
          </a:p>
        </p:txBody>
      </p:sp>
      <p:sp>
        <p:nvSpPr>
          <p:cNvPr id="3" name="Content Placeholder 2"/>
          <p:cNvSpPr>
            <a:spLocks noGrp="1"/>
          </p:cNvSpPr>
          <p:nvPr>
            <p:ph idx="1"/>
          </p:nvPr>
        </p:nvSpPr>
        <p:spPr>
          <a:xfrm>
            <a:off x="457200" y="2514600"/>
            <a:ext cx="8229600" cy="3611563"/>
          </a:xfrm>
        </p:spPr>
        <p:txBody>
          <a:bodyPr>
            <a:normAutofit/>
          </a:bodyPr>
          <a:lstStyle/>
          <a:p>
            <a:pPr algn="r" rtl="1"/>
            <a:r>
              <a:rPr lang="ar-SA" sz="3200" dirty="0"/>
              <a:t>يتم الحصول على البولي ايتيلين المرتفع الكثافة </a:t>
            </a:r>
            <a:r>
              <a:rPr lang="en-US" sz="3200" dirty="0"/>
              <a:t>HDPE</a:t>
            </a:r>
            <a:r>
              <a:rPr lang="ar-SA" sz="3200" dirty="0"/>
              <a:t> بتطبيق </a:t>
            </a:r>
            <a:r>
              <a:rPr lang="ar-SA" sz="3200" dirty="0">
                <a:solidFill>
                  <a:srgbClr val="00B050"/>
                </a:solidFill>
              </a:rPr>
              <a:t>ضغط منخفض على غاز الايتلين</a:t>
            </a:r>
            <a:r>
              <a:rPr lang="ar-SA" sz="3200" dirty="0"/>
              <a:t>، وينتج عن ذلك تشكل سلاسل خطية </a:t>
            </a:r>
            <a:r>
              <a:rPr lang="ar-SA" sz="3200" dirty="0" smtClean="0"/>
              <a:t>متوازية</a:t>
            </a:r>
            <a:r>
              <a:rPr lang="ar-SY" sz="3200" dirty="0" smtClean="0"/>
              <a:t>، </a:t>
            </a:r>
            <a:r>
              <a:rPr lang="ar-SA" sz="3200" dirty="0"/>
              <a:t>وترتبط السلاسل المتجاورة بقوى فاندرفالس، التي يعزى إليها القساوة الزائدة</a:t>
            </a:r>
            <a:r>
              <a:rPr lang="ar-SA" sz="3200" dirty="0" smtClean="0"/>
              <a:t>،</a:t>
            </a:r>
            <a:endParaRPr lang="ar-SY" sz="3200" dirty="0" smtClean="0"/>
          </a:p>
          <a:p>
            <a:pPr algn="r" rtl="1"/>
            <a:r>
              <a:rPr lang="ar-SA" sz="3200" dirty="0"/>
              <a:t>ويتميز هذا النوع بكثافة قدرها حوالي:</a:t>
            </a:r>
            <a:endParaRPr lang="en-US" sz="3200" dirty="0"/>
          </a:p>
          <a:p>
            <a:r>
              <a:rPr lang="en-US" sz="3200" dirty="0"/>
              <a:t>0.935 ~</a:t>
            </a:r>
            <a:r>
              <a:rPr lang="ar-SA" sz="3200" dirty="0" smtClean="0"/>
              <a:t> </a:t>
            </a:r>
            <a:r>
              <a:rPr lang="en-US" sz="3200" dirty="0"/>
              <a:t>0.965 g /</a:t>
            </a:r>
            <a:r>
              <a:rPr lang="en-US" sz="3200" dirty="0" smtClean="0"/>
              <a:t>cm</a:t>
            </a:r>
            <a:r>
              <a:rPr lang="en-US" sz="3200" baseline="30000" dirty="0" smtClean="0"/>
              <a:t>3</a:t>
            </a:r>
            <a:r>
              <a:rPr lang="ar-SA" sz="3200" dirty="0" smtClean="0"/>
              <a:t>،</a:t>
            </a:r>
            <a:endParaRPr lang="en-US" sz="3200" dirty="0"/>
          </a:p>
        </p:txBody>
      </p:sp>
    </p:spTree>
    <p:extLst>
      <p:ext uri="{BB962C8B-B14F-4D97-AF65-F5344CB8AC3E}">
        <p14:creationId xmlns:p14="http://schemas.microsoft.com/office/powerpoint/2010/main" val="3849309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dirty="0">
                <a:effectLst/>
              </a:rPr>
              <a:t>ميزات</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en-US" sz="3600" dirty="0" smtClean="0"/>
              <a:t> .(</a:t>
            </a:r>
            <a:r>
              <a:rPr lang="en-US" sz="3600" dirty="0"/>
              <a:t>1)</a:t>
            </a:r>
            <a:r>
              <a:rPr lang="ar-SA" sz="3600" dirty="0"/>
              <a:t>كلفة تصنيعها منخفضة نسبياً بالمقارنة مع بقية المواد الأخرى.</a:t>
            </a:r>
            <a:endParaRPr lang="en-US" sz="3600" dirty="0"/>
          </a:p>
          <a:p>
            <a:pPr algn="r" rtl="1"/>
            <a:r>
              <a:rPr lang="en-US" sz="3600" dirty="0" smtClean="0"/>
              <a:t>.(2)</a:t>
            </a:r>
            <a:r>
              <a:rPr lang="ar-SY" sz="3600" dirty="0" smtClean="0"/>
              <a:t> </a:t>
            </a:r>
            <a:r>
              <a:rPr lang="ar-SA" sz="3600" dirty="0" smtClean="0"/>
              <a:t>ذات </a:t>
            </a:r>
            <a:r>
              <a:rPr lang="ar-SA" sz="3600" dirty="0"/>
              <a:t>قدرة جيدة على حفظ المواد الغذائية من الرطوبة والغازات.</a:t>
            </a:r>
            <a:endParaRPr lang="en-US" sz="3600" dirty="0"/>
          </a:p>
          <a:p>
            <a:pPr algn="r" rtl="1"/>
            <a:r>
              <a:rPr lang="en-US" sz="3600" dirty="0"/>
              <a:t> .(3)</a:t>
            </a:r>
            <a:r>
              <a:rPr lang="ar-SA" sz="3600" dirty="0"/>
              <a:t>ذات قدرة على حفظ المواد الغذائية ومنع تسربها.</a:t>
            </a:r>
            <a:endParaRPr lang="en-US" sz="3600" dirty="0"/>
          </a:p>
          <a:p>
            <a:pPr algn="r" rtl="1"/>
            <a:r>
              <a:rPr lang="en-US" sz="3600" dirty="0"/>
              <a:t> .(4)</a:t>
            </a:r>
            <a:r>
              <a:rPr lang="ar-SA" sz="3600" dirty="0"/>
              <a:t>مناسبة لعملية التعبئة السريعة</a:t>
            </a:r>
            <a:r>
              <a:rPr lang="ar-SA" sz="3600" dirty="0" smtClean="0"/>
              <a:t>.</a:t>
            </a:r>
            <a:endParaRPr lang="ar-SY" sz="3600" dirty="0" smtClean="0"/>
          </a:p>
          <a:p>
            <a:pPr algn="r" rtl="1"/>
            <a:r>
              <a:rPr lang="en-US" sz="3600" dirty="0"/>
              <a:t>.(</a:t>
            </a:r>
            <a:r>
              <a:rPr lang="en-US" sz="3600" dirty="0" smtClean="0"/>
              <a:t>5)</a:t>
            </a:r>
            <a:r>
              <a:rPr lang="ar-SA" sz="3600" dirty="0" smtClean="0"/>
              <a:t>تملك </a:t>
            </a:r>
            <a:r>
              <a:rPr lang="ar-SA" sz="3600" dirty="0"/>
              <a:t>مقاومة تجاه الرطوبة والجفاف</a:t>
            </a:r>
            <a:r>
              <a:rPr lang="ar-SA" sz="3600" dirty="0" smtClean="0"/>
              <a:t>.</a:t>
            </a:r>
            <a:endParaRPr lang="ar-SY" sz="3600" dirty="0" smtClean="0"/>
          </a:p>
          <a:p>
            <a:pPr algn="r" rtl="1"/>
            <a:r>
              <a:rPr lang="en-US" sz="3600" dirty="0"/>
              <a:t>.(</a:t>
            </a:r>
            <a:r>
              <a:rPr lang="en-US" sz="3600" dirty="0" smtClean="0"/>
              <a:t>6)</a:t>
            </a:r>
            <a:r>
              <a:rPr lang="ar-SA" sz="3600" dirty="0" smtClean="0"/>
              <a:t>مناسبة </a:t>
            </a:r>
            <a:r>
              <a:rPr lang="ar-SA" sz="3600" dirty="0"/>
              <a:t>لعملية الطباعة عليها ووضع الكليشات المناسبة.</a:t>
            </a:r>
            <a:endParaRPr lang="en-US" sz="3600" dirty="0"/>
          </a:p>
          <a:p>
            <a:pPr algn="r" rtl="1"/>
            <a:endParaRPr lang="en-US" sz="3600" dirty="0"/>
          </a:p>
          <a:p>
            <a:pPr algn="r" rtl="1"/>
            <a:endParaRPr lang="en-US" sz="3600" dirty="0"/>
          </a:p>
        </p:txBody>
      </p:sp>
    </p:spTree>
    <p:extLst>
      <p:ext uri="{BB962C8B-B14F-4D97-AF65-F5344CB8AC3E}">
        <p14:creationId xmlns:p14="http://schemas.microsoft.com/office/powerpoint/2010/main" val="15257371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ar-SA" sz="3200" dirty="0"/>
              <a:t>نقطة انصهاره</a:t>
            </a:r>
            <a:r>
              <a:rPr lang="en-US" sz="3200" dirty="0"/>
              <a:t>135</a:t>
            </a:r>
            <a:r>
              <a:rPr lang="en-US" sz="3200" dirty="0">
                <a:sym typeface="Symbol"/>
              </a:rPr>
              <a:t></a:t>
            </a:r>
            <a:r>
              <a:rPr lang="en-US" sz="3200" dirty="0"/>
              <a:t>150 </a:t>
            </a:r>
            <a:r>
              <a:rPr lang="en-US" sz="3200" baseline="30000" dirty="0"/>
              <a:t>O</a:t>
            </a:r>
            <a:r>
              <a:rPr lang="en-US" sz="3200" dirty="0"/>
              <a:t>C </a:t>
            </a:r>
            <a:endParaRPr lang="ar-SY" sz="3200" dirty="0" smtClean="0"/>
          </a:p>
          <a:p>
            <a:pPr algn="r" rtl="1"/>
            <a:r>
              <a:rPr lang="ar-SA" sz="3200" dirty="0"/>
              <a:t>لهذا يمكن استخدامه لطهي الأغذية الجاهزة ضمن أكياس مصنعة </a:t>
            </a:r>
            <a:r>
              <a:rPr lang="ar-SA" sz="3200" dirty="0" smtClean="0"/>
              <a:t>منه</a:t>
            </a:r>
            <a:endParaRPr lang="ar-SY" sz="3200" dirty="0" smtClean="0"/>
          </a:p>
          <a:p>
            <a:pPr algn="r" rtl="1"/>
            <a:r>
              <a:rPr lang="ar-SA" sz="3200" dirty="0" smtClean="0"/>
              <a:t>بالمقارنة </a:t>
            </a:r>
            <a:r>
              <a:rPr lang="ar-SA" sz="3200" dirty="0"/>
              <a:t>مع</a:t>
            </a:r>
            <a:r>
              <a:rPr lang="en-US" sz="3200" dirty="0"/>
              <a:t>LDPE </a:t>
            </a:r>
            <a:r>
              <a:rPr lang="ar-SA" sz="3200" dirty="0"/>
              <a:t> تعتبر نفاذيته للغاز أقل بمعدل</a:t>
            </a:r>
            <a:r>
              <a:rPr lang="en-US" sz="3200" dirty="0"/>
              <a:t>2-3 </a:t>
            </a:r>
            <a:r>
              <a:rPr lang="ar-SA" sz="3200" dirty="0"/>
              <a:t> </a:t>
            </a:r>
            <a:r>
              <a:rPr lang="ar-SA" sz="3200" dirty="0" smtClean="0"/>
              <a:t>مرة</a:t>
            </a:r>
            <a:endParaRPr lang="ar-SY" sz="3200" dirty="0" smtClean="0"/>
          </a:p>
          <a:p>
            <a:r>
              <a:rPr lang="en-US" sz="3200" dirty="0"/>
              <a:t>0.4g H</a:t>
            </a:r>
            <a:r>
              <a:rPr lang="en-US" sz="3200" baseline="-25000" dirty="0"/>
              <a:t>2</a:t>
            </a:r>
            <a:r>
              <a:rPr lang="en-US" sz="3200" dirty="0"/>
              <a:t>O</a:t>
            </a:r>
            <a:r>
              <a:rPr lang="en-US" sz="3200" baseline="-25000" dirty="0"/>
              <a:t>v</a:t>
            </a:r>
            <a:r>
              <a:rPr lang="en-US" sz="3200" dirty="0"/>
              <a:t> / m</a:t>
            </a:r>
            <a:r>
              <a:rPr lang="en-US" sz="3200" baseline="30000" dirty="0"/>
              <a:t>2 </a:t>
            </a:r>
            <a:r>
              <a:rPr lang="en-US" sz="3200" dirty="0"/>
              <a:t>/ day at ( 23 </a:t>
            </a:r>
            <a:r>
              <a:rPr lang="en-US" sz="3200" baseline="30000" dirty="0"/>
              <a:t>O</a:t>
            </a:r>
            <a:r>
              <a:rPr lang="en-US" sz="3200" dirty="0"/>
              <a:t>C</a:t>
            </a:r>
            <a:r>
              <a:rPr lang="en-US" sz="3200" baseline="30000" dirty="0"/>
              <a:t> </a:t>
            </a:r>
            <a:r>
              <a:rPr lang="en-US" sz="3200" dirty="0"/>
              <a:t>, RH </a:t>
            </a:r>
            <a:r>
              <a:rPr lang="en-US" sz="3200" dirty="0" smtClean="0"/>
              <a:t>:</a:t>
            </a:r>
            <a:r>
              <a:rPr lang="en-US" sz="3200" dirty="0"/>
              <a:t>85% / 100 µm thickness</a:t>
            </a:r>
            <a:r>
              <a:rPr lang="en-US" sz="3200" dirty="0" smtClean="0"/>
              <a:t>)</a:t>
            </a:r>
            <a:endParaRPr lang="ar-SY" sz="3200" dirty="0" smtClean="0"/>
          </a:p>
          <a:p>
            <a:pPr rtl="1"/>
            <a:endParaRPr lang="en-US" sz="3200" dirty="0"/>
          </a:p>
          <a:p>
            <a:pPr algn="r" rtl="1"/>
            <a:endParaRPr lang="en-US" sz="3200" dirty="0"/>
          </a:p>
        </p:txBody>
      </p:sp>
    </p:spTree>
    <p:extLst>
      <p:ext uri="{BB962C8B-B14F-4D97-AF65-F5344CB8AC3E}">
        <p14:creationId xmlns:p14="http://schemas.microsoft.com/office/powerpoint/2010/main" val="4385741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590800"/>
          </a:xfrm>
        </p:spPr>
        <p:txBody>
          <a:bodyPr/>
          <a:lstStyle/>
          <a:p>
            <a:pPr rtl="1"/>
            <a:r>
              <a:rPr lang="ar-SA" b="1" dirty="0">
                <a:effectLst/>
              </a:rPr>
              <a:t>البولي ايتيلين متوسط </a:t>
            </a:r>
            <a:r>
              <a:rPr lang="ar-SA" b="1" dirty="0" smtClean="0">
                <a:effectLst/>
              </a:rPr>
              <a:t>الكثافة</a:t>
            </a:r>
            <a:r>
              <a:rPr lang="en-US" b="1" dirty="0">
                <a:effectLst/>
              </a:rPr>
              <a:t>M</a:t>
            </a:r>
            <a:r>
              <a:rPr lang="en-US" b="1" dirty="0" smtClean="0">
                <a:effectLst/>
              </a:rPr>
              <a:t>DPE</a:t>
            </a:r>
            <a:r>
              <a:rPr lang="ar-SA" b="1" dirty="0" smtClean="0">
                <a:effectLst/>
              </a:rPr>
              <a:t> </a:t>
            </a:r>
            <a:r>
              <a:rPr lang="en-US" b="1" dirty="0" smtClean="0">
                <a:effectLst/>
              </a:rPr>
              <a:t/>
            </a:r>
            <a:br>
              <a:rPr lang="en-US" b="1" dirty="0" smtClean="0">
                <a:effectLst/>
              </a:rPr>
            </a:br>
            <a:r>
              <a:rPr lang="en-US" dirty="0" smtClean="0">
                <a:effectLst/>
              </a:rPr>
              <a:t>( </a:t>
            </a:r>
            <a:r>
              <a:rPr lang="en-US" dirty="0">
                <a:effectLst/>
              </a:rPr>
              <a:t>0.926-0.940 g/cm</a:t>
            </a:r>
            <a:r>
              <a:rPr lang="en-US" baseline="30000" dirty="0">
                <a:effectLst/>
              </a:rPr>
              <a:t>3</a:t>
            </a:r>
            <a:r>
              <a:rPr lang="en-US" dirty="0">
                <a:effectLst/>
              </a:rPr>
              <a:t>)</a:t>
            </a:r>
            <a:r>
              <a:rPr lang="en-US" b="1" dirty="0">
                <a:effectLst/>
              </a:rPr>
              <a:t> </a:t>
            </a:r>
            <a:endParaRPr lang="en-US" dirty="0"/>
          </a:p>
        </p:txBody>
      </p:sp>
      <p:sp>
        <p:nvSpPr>
          <p:cNvPr id="3" name="Content Placeholder 2"/>
          <p:cNvSpPr>
            <a:spLocks noGrp="1"/>
          </p:cNvSpPr>
          <p:nvPr>
            <p:ph idx="1"/>
          </p:nvPr>
        </p:nvSpPr>
        <p:spPr>
          <a:xfrm>
            <a:off x="457200" y="3048000"/>
            <a:ext cx="8229600" cy="3078163"/>
          </a:xfrm>
        </p:spPr>
        <p:txBody>
          <a:bodyPr>
            <a:normAutofit/>
          </a:bodyPr>
          <a:lstStyle/>
          <a:p>
            <a:pPr algn="r" rtl="1"/>
            <a:r>
              <a:rPr lang="ar-SA" sz="3200" dirty="0"/>
              <a:t>وهو ما يسمى أيضا بالبوليمير الخطي، وهو أحد أشكال البولي ايتلين الذي يقع ما بين النوعين السابقي الذكر.</a:t>
            </a:r>
            <a:endParaRPr lang="en-US" sz="3200" dirty="0"/>
          </a:p>
        </p:txBody>
      </p:sp>
    </p:spTree>
    <p:extLst>
      <p:ext uri="{BB962C8B-B14F-4D97-AF65-F5344CB8AC3E}">
        <p14:creationId xmlns:p14="http://schemas.microsoft.com/office/powerpoint/2010/main" val="2262273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514600"/>
          </a:xfrm>
        </p:spPr>
        <p:txBody>
          <a:bodyPr/>
          <a:lstStyle/>
          <a:p>
            <a:pPr rtl="1"/>
            <a:r>
              <a:rPr lang="ar-SA" b="1" dirty="0">
                <a:effectLst/>
              </a:rPr>
              <a:t>البولي </a:t>
            </a:r>
            <a:r>
              <a:rPr lang="ar-SA" b="1" dirty="0" smtClean="0">
                <a:effectLst/>
              </a:rPr>
              <a:t>بروبيلين</a:t>
            </a:r>
            <a:r>
              <a:rPr lang="en-US" b="1" dirty="0" smtClean="0">
                <a:effectLst/>
              </a:rPr>
              <a:t/>
            </a:r>
            <a:br>
              <a:rPr lang="en-US" b="1" dirty="0" smtClean="0">
                <a:effectLst/>
              </a:rPr>
            </a:br>
            <a:r>
              <a:rPr lang="en-US" b="1" dirty="0" smtClean="0">
                <a:effectLst/>
              </a:rPr>
              <a:t>Poly </a:t>
            </a:r>
            <a:r>
              <a:rPr lang="en-US" b="1" dirty="0">
                <a:effectLst/>
              </a:rPr>
              <a:t>propylene </a:t>
            </a:r>
            <a:r>
              <a:rPr lang="en-US" b="1" dirty="0" smtClean="0">
                <a:effectLst/>
              </a:rPr>
              <a:t/>
            </a:r>
            <a:br>
              <a:rPr lang="en-US" b="1" dirty="0" smtClean="0">
                <a:effectLst/>
              </a:rPr>
            </a:br>
            <a:r>
              <a:rPr lang="en-US" b="1" dirty="0" smtClean="0">
                <a:effectLst/>
              </a:rPr>
              <a:t>(</a:t>
            </a:r>
            <a:r>
              <a:rPr lang="en-US" dirty="0">
                <a:effectLst/>
              </a:rPr>
              <a:t>PP</a:t>
            </a:r>
            <a:r>
              <a:rPr lang="en-US" b="1" dirty="0">
                <a:effectLst/>
              </a:rPr>
              <a:t>, </a:t>
            </a:r>
            <a:r>
              <a:rPr lang="en-US" dirty="0">
                <a:effectLst/>
              </a:rPr>
              <a:t>0.90~0.915 g/cm</a:t>
            </a:r>
            <a:r>
              <a:rPr lang="en-US" baseline="30000" dirty="0">
                <a:effectLst/>
              </a:rPr>
              <a:t>3</a:t>
            </a:r>
            <a:r>
              <a:rPr lang="en-US" b="1" dirty="0">
                <a:effectLst/>
              </a:rPr>
              <a:t>) </a:t>
            </a:r>
            <a:endParaRPr lang="en-US" dirty="0"/>
          </a:p>
        </p:txBody>
      </p:sp>
      <p:sp>
        <p:nvSpPr>
          <p:cNvPr id="3" name="Content Placeholder 2"/>
          <p:cNvSpPr>
            <a:spLocks noGrp="1"/>
          </p:cNvSpPr>
          <p:nvPr>
            <p:ph idx="1"/>
          </p:nvPr>
        </p:nvSpPr>
        <p:spPr>
          <a:xfrm>
            <a:off x="457200" y="2667000"/>
            <a:ext cx="8229600" cy="3459163"/>
          </a:xfrm>
        </p:spPr>
        <p:txBody>
          <a:bodyPr>
            <a:normAutofit lnSpcReduction="10000"/>
          </a:bodyPr>
          <a:lstStyle/>
          <a:p>
            <a:pPr algn="r" rtl="1"/>
            <a:r>
              <a:rPr lang="ar-SA" sz="3200" dirty="0"/>
              <a:t>تتميز رقائق البولي بروبيلين </a:t>
            </a:r>
            <a:r>
              <a:rPr lang="ar-SA" sz="3200" dirty="0">
                <a:solidFill>
                  <a:srgbClr val="00B050"/>
                </a:solidFill>
              </a:rPr>
              <a:t>بالشفافية الواضحة</a:t>
            </a:r>
            <a:r>
              <a:rPr lang="ar-SA" sz="3200" dirty="0"/>
              <a:t>، وبالمقارنة مع البولي ايتيلين عالي الكثافة يعتبر أكثر بريقاً وشفافية، </a:t>
            </a:r>
            <a:endParaRPr lang="ar-SY" sz="3200" dirty="0" smtClean="0"/>
          </a:p>
          <a:p>
            <a:pPr algn="r" rtl="1"/>
            <a:r>
              <a:rPr lang="ar-SA" sz="3200" dirty="0" smtClean="0"/>
              <a:t>ويعتبر </a:t>
            </a:r>
            <a:r>
              <a:rPr lang="ar-SA" sz="3200" dirty="0"/>
              <a:t>مشابهاً له إلى حد ما من حيث نفاذيته للغاز وبخار </a:t>
            </a:r>
            <a:r>
              <a:rPr lang="ar-SA" sz="3200" dirty="0" smtClean="0"/>
              <a:t>الماء</a:t>
            </a:r>
            <a:endParaRPr lang="ar-SY" sz="3200" dirty="0" smtClean="0"/>
          </a:p>
          <a:p>
            <a:pPr algn="r" rtl="1"/>
            <a:r>
              <a:rPr lang="ar-SA" sz="3200" dirty="0"/>
              <a:t>يمنع نفوذ الرطوبة والغازات والروائح نسبياً، وهو لا يتأثر بتغير الرطوبة، غير نفوذ </a:t>
            </a:r>
            <a:r>
              <a:rPr lang="ar-SA" sz="3200" dirty="0" smtClean="0"/>
              <a:t>للزيوت</a:t>
            </a:r>
            <a:endParaRPr lang="ar-SY" sz="3200" dirty="0" smtClean="0"/>
          </a:p>
          <a:p>
            <a:pPr algn="r" rtl="1"/>
            <a:r>
              <a:rPr lang="ar-SA" sz="3200" dirty="0"/>
              <a:t>يتحمل حرارة حتى درجة  </a:t>
            </a:r>
            <a:r>
              <a:rPr lang="en-US" sz="3200" dirty="0"/>
              <a:t>130 </a:t>
            </a:r>
            <a:r>
              <a:rPr lang="en-US" sz="3200" baseline="30000" dirty="0"/>
              <a:t>O</a:t>
            </a:r>
            <a:r>
              <a:rPr lang="en-US" sz="3200" dirty="0"/>
              <a:t>C </a:t>
            </a:r>
            <a:endParaRPr lang="ar-SY" sz="3200" dirty="0"/>
          </a:p>
          <a:p>
            <a:pPr algn="r" rtl="1"/>
            <a:endParaRPr lang="en-US" sz="3200" dirty="0"/>
          </a:p>
        </p:txBody>
      </p:sp>
    </p:spTree>
    <p:extLst>
      <p:ext uri="{BB962C8B-B14F-4D97-AF65-F5344CB8AC3E}">
        <p14:creationId xmlns:p14="http://schemas.microsoft.com/office/powerpoint/2010/main" val="2169408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rtl="1"/>
            <a:r>
              <a:rPr lang="ar-SA" sz="3200" dirty="0"/>
              <a:t>يتميز هذا البوليمير بكونه </a:t>
            </a:r>
            <a:r>
              <a:rPr lang="ar-SA" sz="3200" dirty="0">
                <a:solidFill>
                  <a:srgbClr val="FF0000"/>
                </a:solidFill>
              </a:rPr>
              <a:t>أكثر صلابة من البولي ايتيلين</a:t>
            </a:r>
            <a:r>
              <a:rPr lang="ar-SA" sz="3200" dirty="0"/>
              <a:t>، وله نقطة انصهار أعلى، ويتمتع بمرونة </a:t>
            </a:r>
            <a:r>
              <a:rPr lang="ar-SA" sz="3200" dirty="0" smtClean="0"/>
              <a:t>أكبر</a:t>
            </a:r>
            <a:endParaRPr lang="en-US" sz="3200" dirty="0" smtClean="0"/>
          </a:p>
          <a:p>
            <a:pPr algn="r" rtl="1"/>
            <a:endParaRPr lang="en-US" sz="3200" dirty="0"/>
          </a:p>
          <a:p>
            <a:pPr algn="r" rtl="1"/>
            <a:endParaRPr lang="en-US" sz="3200" dirty="0" smtClean="0"/>
          </a:p>
          <a:p>
            <a:pPr algn="r" rtl="1"/>
            <a:endParaRPr lang="en-US" sz="3200" dirty="0"/>
          </a:p>
          <a:p>
            <a:pPr algn="r" rtl="1"/>
            <a:endParaRPr lang="en-US" sz="3200" dirty="0" smtClean="0"/>
          </a:p>
          <a:p>
            <a:pPr algn="r" rtl="1"/>
            <a:r>
              <a:rPr lang="ar-SA" sz="3200" dirty="0"/>
              <a:t>يستخدم البولي بروبيلين في تغليف: السكاكر، الفواكه المجففة، منتجات الدقيق، الأكلات الجاهزة، القهوة، منتجات الكاتو وما شابهها بنجاح</a:t>
            </a:r>
            <a:r>
              <a:rPr lang="ar-SA" sz="3200" dirty="0" smtClean="0"/>
              <a:t>.</a:t>
            </a:r>
            <a:endParaRPr lang="en-US" sz="3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048000"/>
            <a:ext cx="8839200" cy="1381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95636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effectLst/>
              </a:rPr>
              <a:t>ويتواجد هذا البوليمير بثلاثة أشكال مختلفة </a:t>
            </a:r>
            <a:endParaRPr lang="en-US" dirty="0"/>
          </a:p>
        </p:txBody>
      </p:sp>
      <p:sp>
        <p:nvSpPr>
          <p:cNvPr id="3" name="Content Placeholder 2"/>
          <p:cNvSpPr>
            <a:spLocks noGrp="1"/>
          </p:cNvSpPr>
          <p:nvPr>
            <p:ph idx="1"/>
          </p:nvPr>
        </p:nvSpPr>
        <p:spPr/>
        <p:txBody>
          <a:bodyPr>
            <a:normAutofit/>
          </a:bodyPr>
          <a:lstStyle/>
          <a:p>
            <a:pPr algn="r" rtl="1"/>
            <a:r>
              <a:rPr lang="ar-SA" sz="3200" b="1" dirty="0" smtClean="0">
                <a:solidFill>
                  <a:srgbClr val="FF0000"/>
                </a:solidFill>
              </a:rPr>
              <a:t>الايزوتكتيك</a:t>
            </a:r>
            <a:endParaRPr lang="ar-SY" sz="3200" b="1" dirty="0" smtClean="0">
              <a:solidFill>
                <a:srgbClr val="FF0000"/>
              </a:solidFill>
            </a:endParaRPr>
          </a:p>
          <a:p>
            <a:pPr algn="r" rtl="1"/>
            <a:r>
              <a:rPr lang="ar-SA" sz="3200" dirty="0"/>
              <a:t>كما يسمى النظامي وذلك لأن مجموعات </a:t>
            </a:r>
            <a:r>
              <a:rPr lang="en-US" sz="3200" dirty="0"/>
              <a:t>CH</a:t>
            </a:r>
            <a:r>
              <a:rPr lang="en-US" sz="3200" baseline="-25000" dirty="0"/>
              <a:t>3</a:t>
            </a:r>
            <a:r>
              <a:rPr lang="ar-SA" sz="3200" dirty="0"/>
              <a:t> توجد في ناحية واحدة من سلسلة الكربون، حيث يكون توضعها نحو الخارج، والبوليميرات في هذه الحالة تتمتع بدرجة بلورة عالية </a:t>
            </a:r>
            <a:endParaRPr lang="en-US" sz="3200" dirty="0"/>
          </a:p>
          <a:p>
            <a:pPr algn="r" rtl="1"/>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669" y="3886200"/>
            <a:ext cx="5931048" cy="2954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73691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solidFill>
                  <a:srgbClr val="FF0000"/>
                </a:solidFill>
                <a:effectLst/>
              </a:rPr>
              <a:t>السانديوتكتيك</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3200" dirty="0"/>
              <a:t>ويسمى بذلك لأن مجموعة </a:t>
            </a:r>
            <a:r>
              <a:rPr lang="en-US" sz="3200" dirty="0"/>
              <a:t>CH</a:t>
            </a:r>
            <a:r>
              <a:rPr lang="en-US" sz="3200" baseline="-25000" dirty="0"/>
              <a:t>3</a:t>
            </a:r>
            <a:r>
              <a:rPr lang="ar-SA" sz="3200" dirty="0"/>
              <a:t> تكون متداخلة على السلسلة الكربونية بشكل متذبذب </a:t>
            </a:r>
            <a:r>
              <a:rPr lang="ar-SA" sz="3200" dirty="0" smtClean="0"/>
              <a:t>بانتظام</a:t>
            </a:r>
            <a:endParaRPr lang="en-US" sz="32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603" y="2805113"/>
            <a:ext cx="8621359" cy="3443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554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solidFill>
                  <a:srgbClr val="FF0000"/>
                </a:solidFill>
                <a:effectLst/>
              </a:rPr>
              <a:t>الأتكتيك</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3200" dirty="0"/>
              <a:t>ويسمى بذلك لأن مجموعة الـ </a:t>
            </a:r>
            <a:r>
              <a:rPr lang="en-US" sz="3200" dirty="0"/>
              <a:t>CH</a:t>
            </a:r>
            <a:r>
              <a:rPr lang="en-US" sz="3200" baseline="-25000" dirty="0"/>
              <a:t>3</a:t>
            </a:r>
            <a:r>
              <a:rPr lang="ar-SA" sz="3200" dirty="0"/>
              <a:t> تكون متكررة بشكل غير منتظم </a:t>
            </a:r>
            <a:r>
              <a:rPr lang="en-US" sz="3200" dirty="0"/>
              <a:t>)</a:t>
            </a:r>
            <a:r>
              <a:rPr lang="ar-SA" sz="3200" dirty="0"/>
              <a:t>عشوائي</a:t>
            </a:r>
            <a:r>
              <a:rPr lang="en-US" sz="3200" dirty="0"/>
              <a:t>(</a:t>
            </a:r>
            <a:r>
              <a:rPr lang="ar-SA" sz="3200" dirty="0"/>
              <a:t> وتكون نسبة القسم المبلور فيها ضعيف جداً، ويستخدم هذا النوع لصناعة المواد اللاصقة.</a:t>
            </a:r>
            <a:endParaRPr lang="en-US" sz="3200" dirty="0"/>
          </a:p>
          <a:p>
            <a:pPr algn="r" rtl="1"/>
            <a:endParaRPr lang="en-US" sz="32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372822"/>
            <a:ext cx="7038975" cy="2977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0605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lgn="r" rtl="1"/>
            <a:r>
              <a:rPr lang="ar-SA" sz="3200" dirty="0"/>
              <a:t>إن التركيب الجزيئي يؤثر على خصائص الـ </a:t>
            </a:r>
            <a:r>
              <a:rPr lang="en-US" sz="3200" dirty="0"/>
              <a:t>PP </a:t>
            </a:r>
            <a:endParaRPr lang="ar-SY" sz="3200" dirty="0" smtClean="0"/>
          </a:p>
          <a:p>
            <a:pPr algn="r" rtl="1"/>
            <a:r>
              <a:rPr lang="ar-SA" sz="3200" dirty="0"/>
              <a:t>فكلما كانت نسبة البوليمير الإيزوتكتيك في المبلمر أكثر تكون درجة توجيه التفاعل أوضح، وهذا ما يفسر المقاومة الحرارية، وبعض الخصائص الميكانيكية المطلوبة، حيث تكون نسبته حوالي % 93</a:t>
            </a:r>
            <a:r>
              <a:rPr lang="ar-SA" sz="3200" dirty="0" smtClean="0"/>
              <a:t>،</a:t>
            </a:r>
            <a:endParaRPr lang="ar-SY" sz="3200" dirty="0" smtClean="0"/>
          </a:p>
          <a:p>
            <a:pPr algn="r" rtl="1"/>
            <a:r>
              <a:rPr lang="ar-SA" sz="3200" dirty="0"/>
              <a:t>أما الـ</a:t>
            </a:r>
            <a:r>
              <a:rPr lang="en-US" sz="3200" dirty="0"/>
              <a:t>PP</a:t>
            </a:r>
            <a:r>
              <a:rPr lang="ar-SA" sz="3200" dirty="0"/>
              <a:t> الأتكتيك: فهو غير متبلور، ويحدث أثراً في الخصائص الفيزيائية لعمليات القولبة والتشكيل لنقص درجة بلمرته، يظهر بنسبة حتى %10 في البوليمير من نوع الأتكتيك</a:t>
            </a:r>
            <a:r>
              <a:rPr lang="ar-SA" sz="3200" dirty="0" smtClean="0"/>
              <a:t>.</a:t>
            </a:r>
            <a:endParaRPr lang="ar-SY" sz="3200" dirty="0" smtClean="0"/>
          </a:p>
          <a:p>
            <a:pPr algn="r" rtl="1"/>
            <a:endParaRPr lang="en-US" sz="3200" dirty="0"/>
          </a:p>
        </p:txBody>
      </p:sp>
    </p:spTree>
    <p:extLst>
      <p:ext uri="{BB962C8B-B14F-4D97-AF65-F5344CB8AC3E}">
        <p14:creationId xmlns:p14="http://schemas.microsoft.com/office/powerpoint/2010/main" val="31394228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362200"/>
          </a:xfrm>
        </p:spPr>
        <p:txBody>
          <a:bodyPr/>
          <a:lstStyle/>
          <a:p>
            <a:r>
              <a:rPr lang="ar-SA" b="1" dirty="0">
                <a:effectLst/>
              </a:rPr>
              <a:t>البولي فينيل كلوريد </a:t>
            </a:r>
            <a:r>
              <a:rPr lang="en-US" b="1" dirty="0">
                <a:effectLst/>
              </a:rPr>
              <a:t>PVC,</a:t>
            </a:r>
            <a:r>
              <a:rPr lang="en-US" dirty="0">
                <a:effectLst/>
              </a:rPr>
              <a:t>1.35~1.45 </a:t>
            </a:r>
            <a:r>
              <a:rPr lang="en-US" dirty="0" smtClean="0">
                <a:effectLst/>
              </a:rPr>
              <a:t>g/cm</a:t>
            </a:r>
            <a:r>
              <a:rPr lang="en-US" baseline="30000" dirty="0" smtClean="0">
                <a:effectLst/>
              </a:rPr>
              <a:t>3</a:t>
            </a:r>
            <a:r>
              <a:rPr lang="en-US" b="1" dirty="0" smtClean="0">
                <a:effectLst/>
              </a:rPr>
              <a:t/>
            </a:r>
            <a:br>
              <a:rPr lang="en-US" b="1" dirty="0" smtClean="0">
                <a:effectLst/>
              </a:rPr>
            </a:br>
            <a:r>
              <a:rPr lang="en-US" b="1" dirty="0" smtClean="0">
                <a:effectLst/>
              </a:rPr>
              <a:t>Polyvinyl chloride</a:t>
            </a:r>
            <a:endParaRPr lang="en-US" dirty="0"/>
          </a:p>
        </p:txBody>
      </p:sp>
      <p:sp>
        <p:nvSpPr>
          <p:cNvPr id="3" name="Content Placeholder 2"/>
          <p:cNvSpPr>
            <a:spLocks noGrp="1"/>
          </p:cNvSpPr>
          <p:nvPr>
            <p:ph idx="1"/>
          </p:nvPr>
        </p:nvSpPr>
        <p:spPr>
          <a:xfrm>
            <a:off x="457200" y="3676650"/>
            <a:ext cx="8229600" cy="2449513"/>
          </a:xfrm>
        </p:spPr>
        <p:txBody>
          <a:bodyPr>
            <a:normAutofit/>
          </a:bodyPr>
          <a:lstStyle/>
          <a:p>
            <a:pPr algn="r" rtl="1"/>
            <a:r>
              <a:rPr lang="ar-SA" sz="3200" dirty="0"/>
              <a:t>كان يحضر البولي فينيل كلوريد قديما من الفحم، عن طريق إنتاج غاز الاستيلين والذي يفاعل مع حمض كلور الماء </a:t>
            </a:r>
            <a:r>
              <a:rPr lang="ar-SA" sz="3200" dirty="0" smtClean="0"/>
              <a:t>لإنتاجه</a:t>
            </a:r>
            <a:endParaRPr lang="ar-SY" sz="3200" dirty="0" smtClean="0"/>
          </a:p>
          <a:p>
            <a:pPr algn="r" rtl="1"/>
            <a:r>
              <a:rPr lang="ar-SA" sz="3200" dirty="0"/>
              <a:t>وفي أيامنا هذه يحضر من غاز الايتلين</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82" y="2362200"/>
            <a:ext cx="9499889"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584178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a:effectLst/>
              </a:rPr>
              <a:t>PVC</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sz="3200" dirty="0" smtClean="0"/>
              <a:t>يتصف </a:t>
            </a:r>
            <a:r>
              <a:rPr lang="ar-SA" sz="3200" dirty="0"/>
              <a:t>هذا النوع من البوليميرات </a:t>
            </a:r>
            <a:r>
              <a:rPr lang="ar-SA" sz="3200" dirty="0">
                <a:solidFill>
                  <a:srgbClr val="FF0000"/>
                </a:solidFill>
              </a:rPr>
              <a:t>بمتانته العالية</a:t>
            </a:r>
            <a:r>
              <a:rPr lang="ar-SA" sz="3200" dirty="0"/>
              <a:t>، ولذلك يستخدم بشكل رقائق قليلة </a:t>
            </a:r>
            <a:r>
              <a:rPr lang="ar-SA" sz="3200" dirty="0" smtClean="0"/>
              <a:t>الثخانة</a:t>
            </a:r>
            <a:endParaRPr lang="ar-SY" sz="3200" dirty="0" smtClean="0"/>
          </a:p>
          <a:p>
            <a:pPr algn="r" rtl="1"/>
            <a:r>
              <a:rPr lang="ar-SA" sz="3200" dirty="0" smtClean="0"/>
              <a:t>كما </a:t>
            </a:r>
            <a:r>
              <a:rPr lang="ar-SA" sz="3200" dirty="0"/>
              <a:t>يتصف </a:t>
            </a:r>
            <a:r>
              <a:rPr lang="ar-SA" sz="3200" dirty="0">
                <a:solidFill>
                  <a:srgbClr val="FF0000"/>
                </a:solidFill>
              </a:rPr>
              <a:t>بنفاذية منخفضة </a:t>
            </a:r>
            <a:r>
              <a:rPr lang="ar-SA" sz="3200" dirty="0"/>
              <a:t>لمعظم الغازات وبخار الماء، </a:t>
            </a:r>
            <a:endParaRPr lang="ar-SY" sz="3200" dirty="0" smtClean="0"/>
          </a:p>
          <a:p>
            <a:pPr algn="r" rtl="1"/>
            <a:r>
              <a:rPr lang="ar-SA" sz="3200" dirty="0" smtClean="0"/>
              <a:t>سهل </a:t>
            </a:r>
            <a:r>
              <a:rPr lang="ar-SA" sz="3200" dirty="0"/>
              <a:t>التشكيل الحراري، </a:t>
            </a:r>
            <a:r>
              <a:rPr lang="ar-SA" sz="3200" dirty="0" smtClean="0"/>
              <a:t>ويمكن </a:t>
            </a:r>
            <a:r>
              <a:rPr lang="ar-SA" sz="3200" dirty="0"/>
              <a:t>إغلاقه في عملية </a:t>
            </a:r>
            <a:r>
              <a:rPr lang="ar-SA" sz="3200" dirty="0" smtClean="0"/>
              <a:t>التغليف</a:t>
            </a:r>
            <a:endParaRPr lang="ar-SY" sz="3200" dirty="0" smtClean="0"/>
          </a:p>
          <a:p>
            <a:pPr algn="r" rtl="1"/>
            <a:r>
              <a:rPr lang="ar-SA" sz="3200" dirty="0"/>
              <a:t>حيث أن درجة لحام النوع القاسي </a:t>
            </a:r>
            <a:r>
              <a:rPr lang="en-US" sz="3200" dirty="0"/>
              <a:t>150 </a:t>
            </a:r>
            <a:r>
              <a:rPr lang="en-US" sz="3200" baseline="30000" dirty="0"/>
              <a:t>O</a:t>
            </a:r>
            <a:r>
              <a:rPr lang="en-US" sz="3200" dirty="0"/>
              <a:t>C</a:t>
            </a:r>
            <a:r>
              <a:rPr lang="ar-SA" sz="3200" dirty="0"/>
              <a:t>، </a:t>
            </a:r>
            <a:endParaRPr lang="en-US" sz="3200" dirty="0" smtClean="0"/>
          </a:p>
          <a:p>
            <a:pPr algn="r" rtl="1"/>
            <a:r>
              <a:rPr lang="ar-SA" sz="3200" dirty="0" smtClean="0"/>
              <a:t>أما </a:t>
            </a:r>
            <a:r>
              <a:rPr lang="ar-SA" sz="3200" dirty="0"/>
              <a:t>النوع المحتوي على مواد مطرية فهي </a:t>
            </a:r>
            <a:r>
              <a:rPr lang="en-US" sz="3200" dirty="0"/>
              <a:t>120</a:t>
            </a:r>
            <a:r>
              <a:rPr lang="en-US" sz="3200" baseline="30000" dirty="0"/>
              <a:t> O</a:t>
            </a:r>
            <a:r>
              <a:rPr lang="en-US" sz="3200" dirty="0"/>
              <a:t>C </a:t>
            </a:r>
            <a:endParaRPr lang="ar-SY" sz="3200" dirty="0" smtClean="0"/>
          </a:p>
          <a:p>
            <a:pPr algn="r" rtl="1"/>
            <a:r>
              <a:rPr lang="ar-SA" sz="3200" dirty="0"/>
              <a:t>يوجد الـ </a:t>
            </a:r>
            <a:r>
              <a:rPr lang="en-US" sz="3200" dirty="0"/>
              <a:t>PVC</a:t>
            </a:r>
            <a:r>
              <a:rPr lang="ar-SA" sz="3200" dirty="0"/>
              <a:t> على شكل </a:t>
            </a:r>
            <a:r>
              <a:rPr lang="ar-SA" sz="3200" dirty="0" smtClean="0"/>
              <a:t>مسحوق</a:t>
            </a:r>
            <a:endParaRPr lang="ar-SY" sz="3200" dirty="0" smtClean="0"/>
          </a:p>
          <a:p>
            <a:pPr algn="r" rtl="1"/>
            <a:r>
              <a:rPr lang="ar-SA" sz="3200" dirty="0"/>
              <a:t>ويضاف له بعض المواد </a:t>
            </a:r>
            <a:r>
              <a:rPr lang="ar-SA" sz="3200" dirty="0" smtClean="0"/>
              <a:t>المحسنة</a:t>
            </a:r>
            <a:endParaRPr lang="ar-SY" sz="3200" dirty="0" smtClean="0"/>
          </a:p>
          <a:p>
            <a:pPr algn="r" rtl="1"/>
            <a:r>
              <a:rPr lang="ar-SA" sz="3200" dirty="0"/>
              <a:t>يشكل بعملية البثق الحراري</a:t>
            </a:r>
            <a:endParaRPr lang="en-US" sz="3200" dirty="0"/>
          </a:p>
        </p:txBody>
      </p:sp>
    </p:spTree>
    <p:extLst>
      <p:ext uri="{BB962C8B-B14F-4D97-AF65-F5344CB8AC3E}">
        <p14:creationId xmlns:p14="http://schemas.microsoft.com/office/powerpoint/2010/main" val="674703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r" rtl="1"/>
            <a:r>
              <a:rPr lang="en-US" sz="3200" dirty="0" smtClean="0"/>
              <a:t>.(</a:t>
            </a:r>
            <a:r>
              <a:rPr lang="en-US" sz="3200" dirty="0"/>
              <a:t>7) </a:t>
            </a:r>
            <a:r>
              <a:rPr lang="ar-SA" sz="3200" dirty="0"/>
              <a:t>سهلة المعالجة والتصنيع من أجل الحصول على عبوات استهلاكية مختلفة الأشكال والأحجام.</a:t>
            </a:r>
            <a:endParaRPr lang="en-US" sz="3200" dirty="0"/>
          </a:p>
          <a:p>
            <a:pPr algn="r" rtl="1"/>
            <a:r>
              <a:rPr lang="en-US" sz="3200" dirty="0"/>
              <a:t>.(8)</a:t>
            </a:r>
            <a:r>
              <a:rPr lang="ar-SA" sz="3200" dirty="0"/>
              <a:t> لا تزيد كثيراً في وزن المنتج، لأن كثافتها منخفضة نسبياً </a:t>
            </a:r>
            <a:r>
              <a:rPr lang="en-US" sz="3200" dirty="0" smtClean="0"/>
              <a:t>(0.9</a:t>
            </a:r>
            <a:r>
              <a:rPr lang="en-US" sz="3200" dirty="0">
                <a:sym typeface="Symbol"/>
              </a:rPr>
              <a:t></a:t>
            </a:r>
            <a:r>
              <a:rPr lang="en-US" sz="3200" dirty="0"/>
              <a:t>2.2g/cm</a:t>
            </a:r>
            <a:r>
              <a:rPr lang="en-US" sz="3200" baseline="30000" dirty="0"/>
              <a:t>3</a:t>
            </a:r>
            <a:r>
              <a:rPr lang="en-US" sz="3200" dirty="0"/>
              <a:t>)  </a:t>
            </a:r>
            <a:r>
              <a:rPr lang="ar-SA" sz="3200" dirty="0"/>
              <a:t>.</a:t>
            </a:r>
            <a:endParaRPr lang="en-US" sz="3200" dirty="0"/>
          </a:p>
          <a:p>
            <a:pPr algn="r" rtl="1"/>
            <a:r>
              <a:rPr lang="ar-SA" sz="3200" dirty="0"/>
              <a:t>يمكن أن تغلق بشكل ملائم، ويمكن صنعها بأشكال تناسب الغذاء، كما أن مقاومة العبوات اللدنة للعوامل الميكانيكية والضوئية والحرارية تتعلق بنوعيةالبوليمير وبتغير </a:t>
            </a:r>
            <a:r>
              <a:rPr lang="ar-SA" sz="3200" dirty="0" smtClean="0"/>
              <a:t>السماكة</a:t>
            </a:r>
            <a:endParaRPr lang="en-US" sz="3200" dirty="0" smtClean="0"/>
          </a:p>
          <a:p>
            <a:pPr algn="r" rtl="1"/>
            <a:r>
              <a:rPr lang="en-US" sz="3200" dirty="0"/>
              <a:t> .(10)</a:t>
            </a:r>
            <a:r>
              <a:rPr lang="ar-SA" sz="3200" dirty="0"/>
              <a:t>صلبة لدرجة مقبولة ومقاومة للشد نتيجة بنيتها ومقاومتها للتمزق والتصدع</a:t>
            </a:r>
            <a:r>
              <a:rPr lang="ar-SA" sz="3200" dirty="0" smtClean="0"/>
              <a:t>، </a:t>
            </a:r>
            <a:r>
              <a:rPr lang="ar-SA" sz="3200" dirty="0"/>
              <a:t>وذات مقاومة لا بأس بها للصدمات الميكانيكية.</a:t>
            </a:r>
            <a:endParaRPr lang="en-US" sz="3200" dirty="0"/>
          </a:p>
          <a:p>
            <a:pPr marL="0" indent="0" algn="r" rtl="1">
              <a:buNone/>
            </a:pPr>
            <a:endParaRPr lang="en-US" sz="3200" dirty="0"/>
          </a:p>
        </p:txBody>
      </p:sp>
    </p:spTree>
    <p:extLst>
      <p:ext uri="{BB962C8B-B14F-4D97-AF65-F5344CB8AC3E}">
        <p14:creationId xmlns:p14="http://schemas.microsoft.com/office/powerpoint/2010/main" val="35639101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a:effectLst/>
              </a:rPr>
              <a:t>PVC</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sz="3200" dirty="0" smtClean="0"/>
              <a:t>يتم </a:t>
            </a:r>
            <a:r>
              <a:rPr lang="ar-SA" sz="3200" dirty="0"/>
              <a:t>تصنيعه مع المواد المطرية بغية تخفيض درجة </a:t>
            </a:r>
            <a:r>
              <a:rPr lang="ar-SA" sz="3200" dirty="0" smtClean="0"/>
              <a:t>انصهاره</a:t>
            </a:r>
            <a:endParaRPr lang="ar-SY" sz="3200" dirty="0" smtClean="0"/>
          </a:p>
          <a:p>
            <a:pPr algn="r" rtl="1"/>
            <a:r>
              <a:rPr lang="ar-SA" sz="3200" dirty="0" smtClean="0"/>
              <a:t>تشكل </a:t>
            </a:r>
            <a:r>
              <a:rPr lang="ar-SA" sz="3200" dirty="0"/>
              <a:t>رقائق الـ </a:t>
            </a:r>
            <a:r>
              <a:rPr lang="en-US" sz="3200" dirty="0"/>
              <a:t>PVC</a:t>
            </a:r>
            <a:r>
              <a:rPr lang="ar-SA" sz="3200" dirty="0">
                <a:solidFill>
                  <a:srgbClr val="FF0000"/>
                </a:solidFill>
              </a:rPr>
              <a:t> غير المحسنة بسماكة </a:t>
            </a:r>
            <a:r>
              <a:rPr lang="en-US" sz="3200" dirty="0">
                <a:solidFill>
                  <a:srgbClr val="FF0000"/>
                </a:solidFill>
              </a:rPr>
              <a:t>50 </a:t>
            </a:r>
            <a:r>
              <a:rPr lang="en-US" sz="3200" dirty="0" err="1">
                <a:solidFill>
                  <a:srgbClr val="FF0000"/>
                </a:solidFill>
              </a:rPr>
              <a:t>μm</a:t>
            </a:r>
            <a:r>
              <a:rPr lang="ar-SA" sz="3200" dirty="0"/>
              <a:t>، تحت </a:t>
            </a:r>
            <a:r>
              <a:rPr lang="ar-SA" sz="3200" dirty="0" smtClean="0"/>
              <a:t>التفريغ</a:t>
            </a:r>
            <a:r>
              <a:rPr lang="ar-SY" sz="3200" dirty="0" smtClean="0"/>
              <a:t>.</a:t>
            </a:r>
          </a:p>
          <a:p>
            <a:pPr algn="r" rtl="1"/>
            <a:r>
              <a:rPr lang="ar-SA" sz="3200" dirty="0"/>
              <a:t>ويمكن صنع مرطبانات لتعبئة الزبدة، والسمنة، والزيت، والأغذية </a:t>
            </a:r>
            <a:r>
              <a:rPr lang="ar-SA" sz="3200" dirty="0" smtClean="0"/>
              <a:t>الدسمة</a:t>
            </a:r>
            <a:r>
              <a:rPr lang="ar-SY" sz="3200" dirty="0" smtClean="0"/>
              <a:t>.</a:t>
            </a:r>
            <a:endParaRPr lang="en-US" sz="3200" dirty="0"/>
          </a:p>
          <a:p>
            <a:pPr algn="r" rtl="1"/>
            <a:r>
              <a:rPr lang="ar-SA" sz="3200" dirty="0"/>
              <a:t>تحتوي على كلور الفينيل </a:t>
            </a:r>
            <a:r>
              <a:rPr lang="en-US" sz="3200" dirty="0"/>
              <a:t>)</a:t>
            </a:r>
            <a:r>
              <a:rPr lang="ar-SA" sz="3200" dirty="0"/>
              <a:t>المادة المسرطنة</a:t>
            </a:r>
            <a:r>
              <a:rPr lang="en-US" sz="3200" dirty="0"/>
              <a:t>(</a:t>
            </a:r>
            <a:r>
              <a:rPr lang="ar-SA" sz="3200" dirty="0"/>
              <a:t>، لكن خلال عملية البلمرة فإن </a:t>
            </a:r>
            <a:r>
              <a:rPr lang="ar-SA" sz="3200" dirty="0">
                <a:solidFill>
                  <a:srgbClr val="FF0000"/>
                </a:solidFill>
              </a:rPr>
              <a:t>مونمير كلور الفينيل</a:t>
            </a:r>
            <a:r>
              <a:rPr lang="en-US" sz="3200" dirty="0"/>
              <a:t>VC </a:t>
            </a:r>
            <a:r>
              <a:rPr lang="ar-SA" sz="3200" dirty="0"/>
              <a:t> يتحول إلى الـ </a:t>
            </a:r>
            <a:r>
              <a:rPr lang="en-US" sz="3200" dirty="0"/>
              <a:t>PVC</a:t>
            </a:r>
            <a:r>
              <a:rPr lang="ar-SA" sz="3200" dirty="0"/>
              <a:t>، وبالتالي إذا كانت عملية البلمرة تامة ومضبوطة </a:t>
            </a:r>
            <a:r>
              <a:rPr lang="en-US" sz="3200" dirty="0"/>
              <a:t>)</a:t>
            </a:r>
            <a:r>
              <a:rPr lang="ar-SA" sz="3200" dirty="0"/>
              <a:t>بحيث لا يزيد عن </a:t>
            </a:r>
            <a:r>
              <a:rPr lang="en-US" sz="3200" dirty="0"/>
              <a:t>(</a:t>
            </a:r>
            <a:r>
              <a:rPr lang="en-US" sz="3200" dirty="0">
                <a:solidFill>
                  <a:srgbClr val="FF0000"/>
                </a:solidFill>
              </a:rPr>
              <a:t>1ppm</a:t>
            </a:r>
            <a:r>
              <a:rPr lang="ar-SA" sz="3200" dirty="0"/>
              <a:t>، فلا يوجد أي مشكلة من استخدامه في المجال الغذائي.</a:t>
            </a:r>
            <a:endParaRPr lang="en-US" sz="3200" dirty="0"/>
          </a:p>
          <a:p>
            <a:pPr algn="r" rtl="1"/>
            <a:endParaRPr lang="en-US" sz="3200" dirty="0"/>
          </a:p>
        </p:txBody>
      </p:sp>
    </p:spTree>
    <p:extLst>
      <p:ext uri="{BB962C8B-B14F-4D97-AF65-F5344CB8AC3E}">
        <p14:creationId xmlns:p14="http://schemas.microsoft.com/office/powerpoint/2010/main" val="218240223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a:effectLst/>
              </a:rPr>
              <a:t>PVC</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ar-SA" sz="3200" dirty="0"/>
              <a:t>يمتاز الـ </a:t>
            </a:r>
            <a:r>
              <a:rPr lang="en-US" sz="3200" dirty="0"/>
              <a:t>PVC</a:t>
            </a:r>
            <a:r>
              <a:rPr lang="ar-SA" sz="3200" dirty="0"/>
              <a:t> بلونه البني الفاتح </a:t>
            </a:r>
            <a:r>
              <a:rPr lang="en-US" sz="3200" dirty="0"/>
              <a:t>)</a:t>
            </a:r>
            <a:r>
              <a:rPr lang="ar-SA" sz="3200" dirty="0"/>
              <a:t>أسمر خفيف</a:t>
            </a:r>
            <a:r>
              <a:rPr lang="en-US" sz="3200" dirty="0"/>
              <a:t>( </a:t>
            </a:r>
            <a:endParaRPr lang="ar-SY" sz="3200" dirty="0" smtClean="0"/>
          </a:p>
          <a:p>
            <a:pPr algn="r" rtl="1"/>
            <a:r>
              <a:rPr lang="ar-SA" sz="3200" dirty="0">
                <a:solidFill>
                  <a:srgbClr val="FF0000"/>
                </a:solidFill>
              </a:rPr>
              <a:t>مقاوماً لأغلب المذيبات </a:t>
            </a:r>
            <a:r>
              <a:rPr lang="ar-SA" sz="3200" dirty="0"/>
              <a:t>كالكيتونات الحلقية ورباعي هيدرو </a:t>
            </a:r>
            <a:r>
              <a:rPr lang="ar-SA" sz="3200" dirty="0" smtClean="0"/>
              <a:t>الفوران</a:t>
            </a:r>
            <a:endParaRPr lang="ar-SY" sz="3200" dirty="0" smtClean="0"/>
          </a:p>
          <a:p>
            <a:pPr algn="r" rtl="1"/>
            <a:r>
              <a:rPr lang="ar-SA" sz="3200" dirty="0" smtClean="0">
                <a:solidFill>
                  <a:srgbClr val="00B050"/>
                </a:solidFill>
              </a:rPr>
              <a:t>يمتلك </a:t>
            </a:r>
            <a:r>
              <a:rPr lang="ar-SA" sz="3200" dirty="0">
                <a:solidFill>
                  <a:srgbClr val="00B050"/>
                </a:solidFill>
              </a:rPr>
              <a:t>مقاومة جيدة تجاه الزيوت والدهون</a:t>
            </a:r>
            <a:r>
              <a:rPr lang="ar-SA" sz="3200" dirty="0"/>
              <a:t>، </a:t>
            </a:r>
            <a:endParaRPr lang="en-US" sz="3200" dirty="0" smtClean="0"/>
          </a:p>
          <a:p>
            <a:pPr algn="r" rtl="1"/>
            <a:r>
              <a:rPr lang="ar-SA" sz="3200" dirty="0" smtClean="0">
                <a:solidFill>
                  <a:srgbClr val="00B0F0"/>
                </a:solidFill>
              </a:rPr>
              <a:t>نفاذية </a:t>
            </a:r>
            <a:r>
              <a:rPr lang="ar-SA" sz="3200" dirty="0">
                <a:solidFill>
                  <a:srgbClr val="00B0F0"/>
                </a:solidFill>
              </a:rPr>
              <a:t>منخفضة للأوكسجين </a:t>
            </a:r>
            <a:r>
              <a:rPr lang="ar-SA" sz="3200" dirty="0"/>
              <a:t>نوعا ما، فهي حوالي:</a:t>
            </a:r>
            <a:endParaRPr lang="en-US" sz="3200" dirty="0"/>
          </a:p>
          <a:p>
            <a:r>
              <a:rPr lang="en-US" sz="3200" dirty="0" smtClean="0"/>
              <a:t>20~ </a:t>
            </a:r>
            <a:r>
              <a:rPr lang="en-US" sz="3200" dirty="0"/>
              <a:t>40 N </a:t>
            </a:r>
            <a:r>
              <a:rPr lang="en-US" sz="3200" dirty="0" smtClean="0"/>
              <a:t>Cm</a:t>
            </a:r>
            <a:r>
              <a:rPr lang="en-US" sz="3200" baseline="30000" dirty="0" smtClean="0"/>
              <a:t>3</a:t>
            </a:r>
            <a:r>
              <a:rPr lang="en-US" sz="3200" dirty="0" smtClean="0"/>
              <a:t>/m </a:t>
            </a:r>
            <a:r>
              <a:rPr lang="en-US" sz="3200" baseline="30000" dirty="0"/>
              <a:t>2 </a:t>
            </a:r>
            <a:r>
              <a:rPr lang="en-US" sz="3200" dirty="0"/>
              <a:t>/</a:t>
            </a:r>
            <a:r>
              <a:rPr lang="en-US" sz="3200" dirty="0" smtClean="0"/>
              <a:t>day,100 </a:t>
            </a:r>
            <a:r>
              <a:rPr lang="en-US" sz="3200" dirty="0" err="1"/>
              <a:t>μm</a:t>
            </a:r>
            <a:r>
              <a:rPr lang="en-US" sz="3200" dirty="0"/>
              <a:t> , 20</a:t>
            </a:r>
            <a:r>
              <a:rPr lang="en-US" sz="3200" baseline="30000" dirty="0"/>
              <a:t> O</a:t>
            </a:r>
            <a:r>
              <a:rPr lang="en-US" sz="3200" dirty="0"/>
              <a:t> C</a:t>
            </a:r>
            <a:r>
              <a:rPr lang="en-US" sz="3200" dirty="0" smtClean="0"/>
              <a:t>.</a:t>
            </a:r>
          </a:p>
          <a:p>
            <a:pPr algn="r" rtl="1"/>
            <a:r>
              <a:rPr lang="ar-SA" sz="3200" dirty="0"/>
              <a:t>لكن </a:t>
            </a:r>
            <a:r>
              <a:rPr lang="ar-SA" sz="3200" dirty="0" smtClean="0">
                <a:solidFill>
                  <a:srgbClr val="002060"/>
                </a:solidFill>
              </a:rPr>
              <a:t>نفاذيته لبخار الماء أعلى مقارنة بـ </a:t>
            </a:r>
            <a:r>
              <a:rPr lang="en-US" sz="3200" dirty="0" smtClean="0">
                <a:solidFill>
                  <a:srgbClr val="002060"/>
                </a:solidFill>
              </a:rPr>
              <a:t>LDPE</a:t>
            </a:r>
            <a:r>
              <a:rPr lang="ar-SA" sz="3200" dirty="0"/>
              <a:t>، </a:t>
            </a:r>
            <a:r>
              <a:rPr lang="ar-SA" sz="3200" dirty="0" smtClean="0"/>
              <a:t>مثال</a:t>
            </a:r>
            <a:r>
              <a:rPr lang="ar-SA" sz="3200" dirty="0"/>
              <a:t> </a:t>
            </a:r>
            <a:endParaRPr lang="en-US" sz="3200" dirty="0"/>
          </a:p>
          <a:p>
            <a:r>
              <a:rPr lang="en-US" sz="3200" dirty="0"/>
              <a:t>1 g H</a:t>
            </a:r>
            <a:r>
              <a:rPr lang="en-US" sz="1900" dirty="0"/>
              <a:t>2</a:t>
            </a:r>
            <a:r>
              <a:rPr lang="en-US" sz="3200" dirty="0"/>
              <a:t>o</a:t>
            </a:r>
            <a:r>
              <a:rPr lang="en-US" sz="3200" baseline="-25000" dirty="0"/>
              <a:t>v</a:t>
            </a:r>
            <a:r>
              <a:rPr lang="en-US" sz="3200" dirty="0"/>
              <a:t> / m</a:t>
            </a:r>
            <a:r>
              <a:rPr lang="en-US" sz="3200" baseline="30000" dirty="0"/>
              <a:t>2 </a:t>
            </a:r>
            <a:r>
              <a:rPr lang="en-US" sz="3200" dirty="0"/>
              <a:t>/day/100 </a:t>
            </a:r>
            <a:r>
              <a:rPr lang="en-US" sz="3200" dirty="0" err="1" smtClean="0"/>
              <a:t>μm</a:t>
            </a:r>
            <a:r>
              <a:rPr lang="en-US" sz="3200" dirty="0" smtClean="0"/>
              <a:t> (</a:t>
            </a:r>
            <a:r>
              <a:rPr lang="en-US" sz="3200" dirty="0"/>
              <a:t>LDPE) thickness at 23 </a:t>
            </a:r>
            <a:r>
              <a:rPr lang="en-US" sz="3200" baseline="30000" dirty="0"/>
              <a:t>O</a:t>
            </a:r>
            <a:r>
              <a:rPr lang="en-US" sz="3200" dirty="0"/>
              <a:t>C, RH=85% </a:t>
            </a:r>
          </a:p>
          <a:p>
            <a:pPr algn="r" rtl="1"/>
            <a:r>
              <a:rPr lang="ar-SA" sz="3200" dirty="0"/>
              <a:t>وفي الشروط السابقة نفسها تكون نفوذية الـ</a:t>
            </a:r>
            <a:r>
              <a:rPr lang="en-US" sz="3200" dirty="0"/>
              <a:t>PVC </a:t>
            </a:r>
            <a:r>
              <a:rPr lang="ar-SA" sz="3200" dirty="0"/>
              <a:t> لبخار الماء:                </a:t>
            </a:r>
            <a:r>
              <a:rPr lang="en-US" sz="3200" dirty="0"/>
              <a:t>2.5 g / m</a:t>
            </a:r>
            <a:r>
              <a:rPr lang="en-US" sz="3200" baseline="30000" dirty="0"/>
              <a:t>2</a:t>
            </a:r>
            <a:r>
              <a:rPr lang="en-US" sz="3200" dirty="0"/>
              <a:t>/</a:t>
            </a:r>
            <a:r>
              <a:rPr lang="en-US" sz="3200" baseline="30000" dirty="0"/>
              <a:t> </a:t>
            </a:r>
            <a:r>
              <a:rPr lang="en-US" sz="3200" dirty="0"/>
              <a:t>day</a:t>
            </a:r>
          </a:p>
          <a:p>
            <a:pPr algn="r" rtl="1"/>
            <a:endParaRPr lang="en-US" sz="3200" dirty="0"/>
          </a:p>
          <a:p>
            <a:pPr algn="r" rtl="1"/>
            <a:endParaRPr lang="en-US" sz="3200" dirty="0"/>
          </a:p>
        </p:txBody>
      </p:sp>
    </p:spTree>
    <p:extLst>
      <p:ext uri="{BB962C8B-B14F-4D97-AF65-F5344CB8AC3E}">
        <p14:creationId xmlns:p14="http://schemas.microsoft.com/office/powerpoint/2010/main" val="40293503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362200"/>
          </a:xfrm>
        </p:spPr>
        <p:txBody>
          <a:bodyPr/>
          <a:lstStyle/>
          <a:p>
            <a:pPr rtl="1"/>
            <a:r>
              <a:rPr lang="ar-SA" b="1" dirty="0">
                <a:effectLst/>
              </a:rPr>
              <a:t>البولي فينليدين كلوريد </a:t>
            </a:r>
            <a:r>
              <a:rPr lang="en-US" b="1" dirty="0">
                <a:effectLst/>
              </a:rPr>
              <a:t>Poly </a:t>
            </a:r>
            <a:r>
              <a:rPr lang="en-US" b="1" dirty="0" err="1">
                <a:effectLst/>
              </a:rPr>
              <a:t>Vinylidene</a:t>
            </a:r>
            <a:r>
              <a:rPr lang="en-US" b="1" dirty="0">
                <a:effectLst/>
              </a:rPr>
              <a:t> chloride (</a:t>
            </a:r>
            <a:r>
              <a:rPr lang="en-US" dirty="0">
                <a:effectLst/>
              </a:rPr>
              <a:t>PVDC,1.68~1.75g/cm</a:t>
            </a:r>
            <a:r>
              <a:rPr lang="en-US" baseline="30000" dirty="0">
                <a:effectLst/>
              </a:rPr>
              <a:t>3</a:t>
            </a:r>
            <a:r>
              <a:rPr lang="en-US" b="1" dirty="0">
                <a:effectLst/>
              </a:rPr>
              <a:t>)</a:t>
            </a:r>
            <a:endParaRPr lang="en-US" dirty="0"/>
          </a:p>
        </p:txBody>
      </p:sp>
      <p:sp>
        <p:nvSpPr>
          <p:cNvPr id="3" name="Content Placeholder 2"/>
          <p:cNvSpPr>
            <a:spLocks noGrp="1"/>
          </p:cNvSpPr>
          <p:nvPr>
            <p:ph idx="1"/>
          </p:nvPr>
        </p:nvSpPr>
        <p:spPr>
          <a:xfrm>
            <a:off x="457200" y="2590800"/>
            <a:ext cx="8229600" cy="3535363"/>
          </a:xfrm>
        </p:spPr>
        <p:txBody>
          <a:bodyPr/>
          <a:lstStyle/>
          <a:p>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0844" y="2975260"/>
            <a:ext cx="3262312" cy="2766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402032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effectLst/>
              </a:rPr>
              <a:t>PVDC</a:t>
            </a:r>
            <a:endParaRPr lang="en-US" dirty="0"/>
          </a:p>
        </p:txBody>
      </p:sp>
      <p:sp>
        <p:nvSpPr>
          <p:cNvPr id="3" name="Content Placeholder 2"/>
          <p:cNvSpPr>
            <a:spLocks noGrp="1"/>
          </p:cNvSpPr>
          <p:nvPr>
            <p:ph idx="1"/>
          </p:nvPr>
        </p:nvSpPr>
        <p:spPr/>
        <p:txBody>
          <a:bodyPr>
            <a:normAutofit/>
          </a:bodyPr>
          <a:lstStyle/>
          <a:p>
            <a:pPr algn="r" rtl="1"/>
            <a:r>
              <a:rPr lang="ar-SA" sz="3200" dirty="0"/>
              <a:t>يتميز بوليميرالبولي فينيليدين كلوريد </a:t>
            </a:r>
            <a:r>
              <a:rPr lang="ar-SA" sz="3200" dirty="0" smtClean="0"/>
              <a:t>بصلابته</a:t>
            </a:r>
            <a:endParaRPr lang="en-US" sz="3200" dirty="0" smtClean="0"/>
          </a:p>
          <a:p>
            <a:pPr algn="r" rtl="1"/>
            <a:r>
              <a:rPr lang="ar-SA" sz="3200" dirty="0"/>
              <a:t>كما أنه لا ينحل في معظم </a:t>
            </a:r>
            <a:r>
              <a:rPr lang="ar-SA" sz="3200" dirty="0" smtClean="0"/>
              <a:t>المذيبات</a:t>
            </a:r>
            <a:endParaRPr lang="en-US" sz="3200" dirty="0" smtClean="0"/>
          </a:p>
          <a:p>
            <a:pPr algn="r" rtl="1"/>
            <a:r>
              <a:rPr lang="ar-SA" sz="3200" dirty="0"/>
              <a:t>تتميز بنفاذيتها المنخفضة بشكل واضح تجاه الأبخرة، والغازات والأوكسجين </a:t>
            </a:r>
            <a:r>
              <a:rPr lang="ar-SA" sz="3200" dirty="0" smtClean="0"/>
              <a:t>والروائح</a:t>
            </a:r>
            <a:endParaRPr lang="en-US" sz="3200" dirty="0" smtClean="0"/>
          </a:p>
          <a:p>
            <a:pPr algn="r" rtl="1"/>
            <a:r>
              <a:rPr lang="ar-SA" sz="3200" dirty="0"/>
              <a:t>يصنع على شكل رقائق تتميز بنفاذيتها المنخفضة بشكل واضح تجاه الأبخرة، والغازات والأوكسجين والروائح</a:t>
            </a:r>
            <a:endParaRPr lang="en-US" sz="3200" dirty="0"/>
          </a:p>
        </p:txBody>
      </p:sp>
    </p:spTree>
    <p:extLst>
      <p:ext uri="{BB962C8B-B14F-4D97-AF65-F5344CB8AC3E}">
        <p14:creationId xmlns:p14="http://schemas.microsoft.com/office/powerpoint/2010/main" val="7423548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effectLst/>
              </a:rPr>
              <a:t>PVDC</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sz="3600" dirty="0"/>
              <a:t>يسمى البوليمير المشترك من البولي فينيل كلوريد والبولي فينيليدين كلوريد </a:t>
            </a:r>
            <a:endParaRPr lang="en-US" sz="3600" dirty="0"/>
          </a:p>
          <a:p>
            <a:pPr algn="r" rtl="1"/>
            <a:r>
              <a:rPr lang="ar-SA" sz="3600" b="1" u="sng" dirty="0">
                <a:solidFill>
                  <a:srgbClr val="FF0000"/>
                </a:solidFill>
              </a:rPr>
              <a:t>بالساران</a:t>
            </a:r>
            <a:r>
              <a:rPr lang="ar-SA" sz="3600" dirty="0"/>
              <a:t> إذا كان المزج وفق النسبة التالية:</a:t>
            </a:r>
            <a:endParaRPr lang="en-US" sz="3600" dirty="0"/>
          </a:p>
          <a:p>
            <a:pPr algn="r" rtl="1"/>
            <a:r>
              <a:rPr lang="en-US" sz="3600" dirty="0"/>
              <a:t>15% PVC + 85% PVDC      ( saran)</a:t>
            </a:r>
          </a:p>
          <a:p>
            <a:pPr algn="r" rtl="1"/>
            <a:r>
              <a:rPr lang="ar-SA" sz="3600" dirty="0"/>
              <a:t>ويسمى</a:t>
            </a:r>
            <a:r>
              <a:rPr lang="ar-SA" sz="3600" dirty="0">
                <a:solidFill>
                  <a:srgbClr val="FF0000"/>
                </a:solidFill>
              </a:rPr>
              <a:t> </a:t>
            </a:r>
            <a:r>
              <a:rPr lang="ar-SA" sz="3600" b="1" u="sng" dirty="0">
                <a:solidFill>
                  <a:srgbClr val="FF0000"/>
                </a:solidFill>
              </a:rPr>
              <a:t>بالبلابلين</a:t>
            </a:r>
            <a:r>
              <a:rPr lang="ar-SA" sz="3600" dirty="0">
                <a:solidFill>
                  <a:srgbClr val="FF0000"/>
                </a:solidFill>
              </a:rPr>
              <a:t> </a:t>
            </a:r>
            <a:r>
              <a:rPr lang="ar-SA" sz="3600" dirty="0"/>
              <a:t>إذا تغيرت النسبة على الشكل التالي:</a:t>
            </a:r>
            <a:endParaRPr lang="en-US" sz="3600" dirty="0"/>
          </a:p>
          <a:p>
            <a:pPr algn="r" rtl="1"/>
            <a:r>
              <a:rPr lang="en-US" sz="3600" dirty="0"/>
              <a:t>20 % PVC+ 80 % PVDC    (</a:t>
            </a:r>
            <a:r>
              <a:rPr lang="en-US" sz="3600" dirty="0" err="1"/>
              <a:t>Blaplen</a:t>
            </a:r>
            <a:r>
              <a:rPr lang="en-US" sz="3600" dirty="0"/>
              <a:t>)</a:t>
            </a:r>
          </a:p>
          <a:p>
            <a:pPr algn="r" rtl="1"/>
            <a:r>
              <a:rPr lang="ar-SA" sz="3600" dirty="0"/>
              <a:t>يتصف البوليمير الناتج بمقاومة جيدة للعوامل الجوية المختلفة، ولجميع المذيبات العضوية</a:t>
            </a:r>
            <a:endParaRPr lang="en-US" sz="3600" dirty="0"/>
          </a:p>
        </p:txBody>
      </p:sp>
    </p:spTree>
    <p:extLst>
      <p:ext uri="{BB962C8B-B14F-4D97-AF65-F5344CB8AC3E}">
        <p14:creationId xmlns:p14="http://schemas.microsoft.com/office/powerpoint/2010/main" val="29859512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362200"/>
          </a:xfrm>
        </p:spPr>
        <p:txBody>
          <a:bodyPr/>
          <a:lstStyle/>
          <a:p>
            <a:pPr rtl="1"/>
            <a:r>
              <a:rPr lang="ar-SA" b="1" dirty="0">
                <a:effectLst/>
              </a:rPr>
              <a:t>البولي ستايرن  </a:t>
            </a:r>
            <a:r>
              <a:rPr lang="en-US" b="1" dirty="0" smtClean="0">
                <a:effectLst/>
              </a:rPr>
              <a:t/>
            </a:r>
            <a:br>
              <a:rPr lang="en-US" b="1" dirty="0" smtClean="0">
                <a:effectLst/>
              </a:rPr>
            </a:br>
            <a:r>
              <a:rPr lang="en-US" b="1" dirty="0" smtClean="0">
                <a:effectLst/>
              </a:rPr>
              <a:t>Polystyrene </a:t>
            </a:r>
            <a:br>
              <a:rPr lang="en-US" b="1" dirty="0" smtClean="0">
                <a:effectLst/>
              </a:rPr>
            </a:br>
            <a:r>
              <a:rPr lang="en-US" b="1" dirty="0" smtClean="0">
                <a:effectLst/>
              </a:rPr>
              <a:t>(</a:t>
            </a:r>
            <a:r>
              <a:rPr lang="en-US" dirty="0" smtClean="0">
                <a:effectLst/>
              </a:rPr>
              <a:t> </a:t>
            </a:r>
            <a:r>
              <a:rPr lang="en-US" dirty="0">
                <a:effectLst/>
              </a:rPr>
              <a:t>PS, 1.05 g /cm</a:t>
            </a:r>
            <a:r>
              <a:rPr lang="en-US" baseline="30000" dirty="0">
                <a:effectLst/>
              </a:rPr>
              <a:t>3</a:t>
            </a:r>
            <a:r>
              <a:rPr lang="en-US" b="1" dirty="0">
                <a:effectLst/>
              </a:rPr>
              <a:t> )</a:t>
            </a:r>
            <a:endParaRPr lang="en-US" dirty="0"/>
          </a:p>
        </p:txBody>
      </p:sp>
      <p:sp>
        <p:nvSpPr>
          <p:cNvPr id="3" name="Content Placeholder 2"/>
          <p:cNvSpPr>
            <a:spLocks noGrp="1"/>
          </p:cNvSpPr>
          <p:nvPr>
            <p:ph idx="1"/>
          </p:nvPr>
        </p:nvSpPr>
        <p:spPr>
          <a:xfrm>
            <a:off x="457200" y="2590800"/>
            <a:ext cx="8229600" cy="3535363"/>
          </a:xfrm>
        </p:spPr>
        <p:txBody>
          <a:bodyPr>
            <a:normAutofit/>
          </a:bodyPr>
          <a:lstStyle/>
          <a:p>
            <a:pPr algn="r" rtl="1"/>
            <a:r>
              <a:rPr lang="ar-SA" sz="3200" dirty="0"/>
              <a:t>النوع النقي منه شفاف، لا رائحة له ولا طعم، يستخدم بشكل واسع في تعبئة المواد الغذائية، رغم أنه هش وسريع الكسر.</a:t>
            </a:r>
            <a:endParaRPr lang="en-US" sz="3200" dirty="0"/>
          </a:p>
          <a:p>
            <a:pPr algn="r" rtl="1"/>
            <a:r>
              <a:rPr lang="ar-SA" sz="3200" dirty="0"/>
              <a:t>ويتصف بنفاذية عالية </a:t>
            </a:r>
            <a:r>
              <a:rPr lang="ar-SA" sz="3200" dirty="0" smtClean="0"/>
              <a:t>للغازات</a:t>
            </a:r>
            <a:endParaRPr lang="en-US" sz="3200" dirty="0" smtClean="0"/>
          </a:p>
          <a:p>
            <a:pPr algn="r" rtl="1"/>
            <a:r>
              <a:rPr lang="ar-SA" sz="3200" dirty="0" smtClean="0"/>
              <a:t>نفاذيته </a:t>
            </a:r>
            <a:r>
              <a:rPr lang="ar-SA" sz="3200" dirty="0"/>
              <a:t>لبخار </a:t>
            </a:r>
            <a:r>
              <a:rPr lang="ar-SA" sz="3200" dirty="0" smtClean="0"/>
              <a:t>الماء</a:t>
            </a:r>
            <a:endParaRPr lang="en-US" sz="3200" dirty="0"/>
          </a:p>
          <a:p>
            <a:r>
              <a:rPr lang="en-US" sz="3200" dirty="0"/>
              <a:t>20 g / m</a:t>
            </a:r>
            <a:r>
              <a:rPr lang="en-US" sz="3200" baseline="30000" dirty="0"/>
              <a:t>2 </a:t>
            </a:r>
            <a:r>
              <a:rPr lang="en-US" sz="3200" dirty="0"/>
              <a:t>/ day at (T :23 </a:t>
            </a:r>
            <a:r>
              <a:rPr lang="en-US" sz="3200" baseline="30000" dirty="0"/>
              <a:t>O</a:t>
            </a:r>
            <a:r>
              <a:rPr lang="en-US" sz="3200" dirty="0"/>
              <a:t>C, RH : 85%, 100 µm thickness)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3750" y="0"/>
            <a:ext cx="2000250" cy="2286000"/>
          </a:xfrm>
          <a:prstGeom prst="rect">
            <a:avLst/>
          </a:prstGeom>
        </p:spPr>
      </p:pic>
    </p:spTree>
    <p:extLst>
      <p:ext uri="{BB962C8B-B14F-4D97-AF65-F5344CB8AC3E}">
        <p14:creationId xmlns:p14="http://schemas.microsoft.com/office/powerpoint/2010/main" val="2356670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a:effectLst/>
              </a:rPr>
              <a:t>Polystyrene</a:t>
            </a:r>
            <a:endParaRPr lang="en-US" dirty="0"/>
          </a:p>
        </p:txBody>
      </p:sp>
      <p:sp>
        <p:nvSpPr>
          <p:cNvPr id="3" name="Content Placeholder 2"/>
          <p:cNvSpPr>
            <a:spLocks noGrp="1"/>
          </p:cNvSpPr>
          <p:nvPr>
            <p:ph idx="1"/>
          </p:nvPr>
        </p:nvSpPr>
        <p:spPr/>
        <p:txBody>
          <a:bodyPr>
            <a:normAutofit/>
          </a:bodyPr>
          <a:lstStyle/>
          <a:p>
            <a:pPr algn="r" rtl="1"/>
            <a:r>
              <a:rPr lang="ar-SA" sz="3200" dirty="0"/>
              <a:t>منخفض الثبات تجاه الحرارة حيث يستخدم بمجال حراري لا يزيد عن </a:t>
            </a:r>
            <a:r>
              <a:rPr lang="en-US" sz="3200" dirty="0"/>
              <a:t>70 </a:t>
            </a:r>
            <a:r>
              <a:rPr lang="en-US" sz="3200" baseline="30000" dirty="0" smtClean="0"/>
              <a:t>O</a:t>
            </a:r>
            <a:r>
              <a:rPr lang="en-US" sz="3200" dirty="0" smtClean="0"/>
              <a:t>C</a:t>
            </a:r>
          </a:p>
          <a:p>
            <a:pPr algn="r" rtl="1"/>
            <a:r>
              <a:rPr lang="ar-SA" sz="3200" dirty="0"/>
              <a:t>وهو مقاوم جيد </a:t>
            </a:r>
            <a:r>
              <a:rPr lang="ar-SA" sz="3200" dirty="0" smtClean="0"/>
              <a:t>للدسم</a:t>
            </a:r>
            <a:endParaRPr lang="en-US" sz="3200" dirty="0" smtClean="0"/>
          </a:p>
          <a:p>
            <a:pPr algn="r" rtl="1"/>
            <a:endParaRPr lang="en-US" sz="3200" dirty="0" smtClean="0"/>
          </a:p>
          <a:p>
            <a:pPr algn="r" rtl="1"/>
            <a:r>
              <a:rPr lang="en-US" sz="3200" dirty="0" smtClean="0"/>
              <a:t>:</a:t>
            </a:r>
            <a:r>
              <a:rPr lang="en-US" sz="3200" b="1" dirty="0"/>
              <a:t>SB</a:t>
            </a:r>
            <a:r>
              <a:rPr lang="ar-SA" sz="3200" dirty="0"/>
              <a:t> هو نوع ذو مقاومة عالية للصدم، وهو خليط من البوليستر مع البوتاديين.</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672" y="4953000"/>
            <a:ext cx="2295525" cy="19907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5200" y="5114925"/>
            <a:ext cx="2619375" cy="1743075"/>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296" y="5010150"/>
            <a:ext cx="2466975" cy="1847850"/>
          </a:xfrm>
          <a:prstGeom prst="rect">
            <a:avLst/>
          </a:prstGeom>
        </p:spPr>
      </p:pic>
    </p:spTree>
    <p:extLst>
      <p:ext uri="{BB962C8B-B14F-4D97-AF65-F5344CB8AC3E}">
        <p14:creationId xmlns:p14="http://schemas.microsoft.com/office/powerpoint/2010/main" val="170058512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ar-SY" dirty="0" smtClean="0"/>
              <a:t>أنواع البولي ستايرن</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en-US" sz="3200" b="1" dirty="0"/>
              <a:t>:</a:t>
            </a:r>
            <a:r>
              <a:rPr lang="en-US" sz="3200" b="1" dirty="0">
                <a:solidFill>
                  <a:srgbClr val="FF0000"/>
                </a:solidFill>
              </a:rPr>
              <a:t>SAN</a:t>
            </a:r>
            <a:r>
              <a:rPr lang="en-US" sz="3200" dirty="0">
                <a:solidFill>
                  <a:srgbClr val="FF0000"/>
                </a:solidFill>
              </a:rPr>
              <a:t> (</a:t>
            </a:r>
            <a:r>
              <a:rPr lang="en-US" sz="3200" dirty="0" smtClean="0">
                <a:solidFill>
                  <a:srgbClr val="FF0000"/>
                </a:solidFill>
              </a:rPr>
              <a:t>Styrene </a:t>
            </a:r>
            <a:r>
              <a:rPr lang="en-US" sz="3200" dirty="0">
                <a:solidFill>
                  <a:srgbClr val="FF0000"/>
                </a:solidFill>
              </a:rPr>
              <a:t>Acrylonitrile Copolymer)</a:t>
            </a:r>
            <a:r>
              <a:rPr lang="ar-SA" sz="3200" dirty="0">
                <a:solidFill>
                  <a:srgbClr val="FF0000"/>
                </a:solidFill>
              </a:rPr>
              <a:t> </a:t>
            </a:r>
            <a:endParaRPr lang="en-US" sz="3200" dirty="0" smtClean="0">
              <a:solidFill>
                <a:srgbClr val="FF0000"/>
              </a:solidFill>
            </a:endParaRPr>
          </a:p>
          <a:p>
            <a:pPr algn="r" rtl="1"/>
            <a:r>
              <a:rPr lang="ar-SA" sz="3200" dirty="0" smtClean="0"/>
              <a:t>وهو </a:t>
            </a:r>
            <a:r>
              <a:rPr lang="ar-SA" sz="3200" dirty="0"/>
              <a:t>نوع خامل كيميائياً لدرجة قصوى، </a:t>
            </a:r>
            <a:endParaRPr lang="en-US" sz="3200" dirty="0" smtClean="0"/>
          </a:p>
          <a:p>
            <a:pPr algn="r" rtl="1"/>
            <a:r>
              <a:rPr lang="ar-SA" sz="3200" dirty="0" smtClean="0"/>
              <a:t>ومقاوم </a:t>
            </a:r>
            <a:r>
              <a:rPr lang="ar-SA" sz="3200" dirty="0"/>
              <a:t>لعملية التمزق، </a:t>
            </a:r>
            <a:endParaRPr lang="en-US" sz="3200" dirty="0" smtClean="0"/>
          </a:p>
          <a:p>
            <a:pPr algn="r" rtl="1"/>
            <a:r>
              <a:rPr lang="ar-SA" sz="3200" dirty="0" smtClean="0"/>
              <a:t>ونفاذيته </a:t>
            </a:r>
            <a:r>
              <a:rPr lang="ar-SA" sz="3200" dirty="0"/>
              <a:t>للأوكسجين منخفضة جداً، </a:t>
            </a:r>
            <a:endParaRPr lang="en-US" sz="3200" dirty="0" smtClean="0"/>
          </a:p>
          <a:p>
            <a:pPr algn="r" rtl="1"/>
            <a:r>
              <a:rPr lang="ar-SA" sz="3200" dirty="0" smtClean="0"/>
              <a:t>وهو </a:t>
            </a:r>
            <a:r>
              <a:rPr lang="ar-SA" sz="3200" dirty="0"/>
              <a:t>غير نفوذ لمواد النكهة،  </a:t>
            </a:r>
            <a:endParaRPr lang="en-US" sz="3200" dirty="0" smtClean="0"/>
          </a:p>
          <a:p>
            <a:pPr algn="r" rtl="1"/>
            <a:r>
              <a:rPr lang="ar-SA" sz="3200" dirty="0" smtClean="0"/>
              <a:t>نفاذيته </a:t>
            </a:r>
            <a:r>
              <a:rPr lang="ar-SA" sz="3200" dirty="0"/>
              <a:t>لبخار </a:t>
            </a:r>
            <a:r>
              <a:rPr lang="ar-SA" sz="3200" dirty="0" smtClean="0"/>
              <a:t>الماء</a:t>
            </a:r>
            <a:endParaRPr lang="en-US" sz="3200" dirty="0"/>
          </a:p>
          <a:p>
            <a:pPr rtl="1"/>
            <a:r>
              <a:rPr lang="en-US" sz="3200" dirty="0"/>
              <a:t>6 g / m</a:t>
            </a:r>
            <a:r>
              <a:rPr lang="en-US" sz="3200" baseline="30000" dirty="0"/>
              <a:t>2 </a:t>
            </a:r>
            <a:r>
              <a:rPr lang="en-US" sz="3200" dirty="0"/>
              <a:t>/ day at ( T : 23 </a:t>
            </a:r>
            <a:r>
              <a:rPr lang="en-US" sz="3200" baseline="30000" dirty="0"/>
              <a:t>O</a:t>
            </a:r>
            <a:r>
              <a:rPr lang="en-US" sz="3200" dirty="0"/>
              <a:t>C, RH : 85%, 100 µm thickness)</a:t>
            </a:r>
            <a:r>
              <a:rPr lang="ar-SA" sz="3200" dirty="0"/>
              <a:t>  </a:t>
            </a:r>
            <a:endParaRPr lang="en-US" sz="3200" dirty="0"/>
          </a:p>
          <a:p>
            <a:pPr algn="r" rtl="1"/>
            <a:r>
              <a:rPr lang="ar-SA" sz="3200" dirty="0"/>
              <a:t>العبوات المصنعة منه يمكن تعقيمها بأمان، وهناك دراسات تجرى حالياً حول تعبئة المشروبات الغازية فيها، ولكن حتى الآن لم يسمح باستخدامها. </a:t>
            </a:r>
            <a:endParaRPr lang="en-US" sz="3200" dirty="0"/>
          </a:p>
          <a:p>
            <a:pPr algn="r"/>
            <a:endParaRPr lang="en-US" sz="3200" dirty="0"/>
          </a:p>
        </p:txBody>
      </p:sp>
    </p:spTree>
    <p:extLst>
      <p:ext uri="{BB962C8B-B14F-4D97-AF65-F5344CB8AC3E}">
        <p14:creationId xmlns:p14="http://schemas.microsoft.com/office/powerpoint/2010/main" val="143933470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r" rtl="1"/>
            <a:r>
              <a:rPr lang="en-US" sz="3200" b="1" dirty="0">
                <a:solidFill>
                  <a:srgbClr val="FF0000"/>
                </a:solidFill>
              </a:rPr>
              <a:t>ABS</a:t>
            </a:r>
            <a:r>
              <a:rPr lang="en-US" sz="3200" dirty="0">
                <a:solidFill>
                  <a:srgbClr val="FF0000"/>
                </a:solidFill>
              </a:rPr>
              <a:t> (Acrylonitrile Butadiene </a:t>
            </a:r>
            <a:r>
              <a:rPr lang="en-US" sz="3200" dirty="0" smtClean="0">
                <a:solidFill>
                  <a:srgbClr val="FF0000"/>
                </a:solidFill>
              </a:rPr>
              <a:t>Styrene</a:t>
            </a:r>
            <a:r>
              <a:rPr lang="en-US" sz="3200" dirty="0" smtClean="0"/>
              <a:t> </a:t>
            </a:r>
            <a:r>
              <a:rPr lang="en-US" sz="3200" dirty="0"/>
              <a:t>Copolymer)</a:t>
            </a:r>
            <a:r>
              <a:rPr lang="ar-SA" sz="3200" dirty="0"/>
              <a:t> يستخدم هذا النوع من المواد البوليميرية في كل من أمريكا، وفلندا ودول أخرى بشكل واسع في تعبئة السمنة</a:t>
            </a:r>
            <a:r>
              <a:rPr lang="ar-SA" sz="3200" dirty="0" smtClean="0"/>
              <a:t>.</a:t>
            </a:r>
            <a:endParaRPr lang="en-US" sz="3200" dirty="0" smtClean="0"/>
          </a:p>
          <a:p>
            <a:pPr algn="r" rtl="1"/>
            <a:r>
              <a:rPr lang="ar-SA" sz="3200" b="1" dirty="0"/>
              <a:t>رغاوي البوليستر</a:t>
            </a:r>
            <a:r>
              <a:rPr lang="ar-SA" sz="3200" dirty="0"/>
              <a:t>:</a:t>
            </a:r>
            <a:r>
              <a:rPr lang="ar-SA" sz="3200" b="1" dirty="0"/>
              <a:t> </a:t>
            </a:r>
            <a:r>
              <a:rPr lang="en-US" sz="3200" b="1" dirty="0"/>
              <a:t>Polyester's foam </a:t>
            </a:r>
            <a:endParaRPr lang="en-US" sz="3200" b="1" dirty="0" smtClean="0"/>
          </a:p>
          <a:p>
            <a:pPr algn="r" rtl="1"/>
            <a:r>
              <a:rPr lang="ar-SA" sz="3200" dirty="0"/>
              <a:t>هو أحد أنواع البوليستر التي يتم تكبير حجمها عن طريق التسخين و / أو تطبيق ضغط </a:t>
            </a:r>
            <a:r>
              <a:rPr lang="ar-SA" sz="3200" dirty="0" smtClean="0"/>
              <a:t>تفريغ</a:t>
            </a:r>
            <a:endParaRPr lang="en-US" sz="3200" dirty="0" smtClean="0"/>
          </a:p>
          <a:p>
            <a:pPr algn="r" rtl="1"/>
            <a:r>
              <a:rPr lang="ar-SA" sz="3200" dirty="0"/>
              <a:t>تتحمل الإجهادات الخارجية المطبقة عليها، تستخدم على شكل صناديق لتعبئة الخضار الطازجة والسمك، ولصناعة قوالب البيض</a:t>
            </a:r>
            <a:r>
              <a:rPr lang="ar-SA" sz="3200" dirty="0" smtClean="0"/>
              <a:t>.</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3135" y="0"/>
            <a:ext cx="4440865" cy="16002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5" y="0"/>
            <a:ext cx="2516875" cy="1653946"/>
          </a:xfrm>
          <a:prstGeom prst="rect">
            <a:avLst/>
          </a:prstGeom>
        </p:spPr>
      </p:pic>
    </p:spTree>
    <p:extLst>
      <p:ext uri="{BB962C8B-B14F-4D97-AF65-F5344CB8AC3E}">
        <p14:creationId xmlns:p14="http://schemas.microsoft.com/office/powerpoint/2010/main" val="26481078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0"/>
            <a:ext cx="5715000" cy="2209800"/>
          </a:xfrm>
        </p:spPr>
        <p:txBody>
          <a:bodyPr/>
          <a:lstStyle/>
          <a:p>
            <a:pPr rtl="1"/>
            <a:r>
              <a:rPr lang="ar-SA" b="1" dirty="0">
                <a:effectLst/>
              </a:rPr>
              <a:t>البولي كربونات </a:t>
            </a:r>
            <a:r>
              <a:rPr lang="en-US" b="1" dirty="0" smtClean="0">
                <a:effectLst/>
              </a:rPr>
              <a:t>Polycarbonate</a:t>
            </a:r>
            <a:br>
              <a:rPr lang="en-US" b="1" dirty="0" smtClean="0">
                <a:effectLst/>
              </a:rPr>
            </a:br>
            <a:r>
              <a:rPr lang="en-US" b="1" dirty="0" smtClean="0">
                <a:effectLst/>
              </a:rPr>
              <a:t> </a:t>
            </a:r>
            <a:r>
              <a:rPr lang="en-US" b="1" dirty="0">
                <a:effectLst/>
              </a:rPr>
              <a:t>( PC, 1.2 g/cm</a:t>
            </a:r>
            <a:r>
              <a:rPr lang="en-US" b="1" baseline="30000" dirty="0">
                <a:effectLst/>
              </a:rPr>
              <a:t>3</a:t>
            </a:r>
            <a:r>
              <a:rPr lang="en-US" b="1" dirty="0">
                <a:effectLst/>
              </a:rPr>
              <a:t>) </a:t>
            </a:r>
            <a:endParaRPr lang="en-US" dirty="0"/>
          </a:p>
        </p:txBody>
      </p:sp>
      <p:sp>
        <p:nvSpPr>
          <p:cNvPr id="3" name="Content Placeholder 2"/>
          <p:cNvSpPr>
            <a:spLocks noGrp="1"/>
          </p:cNvSpPr>
          <p:nvPr>
            <p:ph idx="1"/>
          </p:nvPr>
        </p:nvSpPr>
        <p:spPr>
          <a:xfrm>
            <a:off x="457200" y="4600472"/>
            <a:ext cx="8229600" cy="1525691"/>
          </a:xfrm>
        </p:spPr>
        <p:txBody>
          <a:bodyPr>
            <a:normAutofit/>
          </a:bodyPr>
          <a:lstStyle/>
          <a:p>
            <a:pPr algn="r" rtl="1"/>
            <a:r>
              <a:rPr lang="ar-SA" sz="3200" dirty="0"/>
              <a:t>يتميز هذا البوليمير بكثافة قدرها </a:t>
            </a:r>
            <a:r>
              <a:rPr lang="en-US" sz="3200" dirty="0"/>
              <a:t>1.2 </a:t>
            </a:r>
            <a:r>
              <a:rPr lang="en-US" sz="3200" dirty="0" smtClean="0"/>
              <a:t>g/cm</a:t>
            </a:r>
            <a:r>
              <a:rPr lang="en-US" sz="3200" baseline="30000" dirty="0" smtClean="0"/>
              <a:t>3</a:t>
            </a:r>
          </a:p>
          <a:p>
            <a:pPr algn="r" rtl="1"/>
            <a:r>
              <a:rPr lang="ar-SA" sz="3200" dirty="0"/>
              <a:t>لا طعم له ولا رائحة، قاس، وشفاف،</a:t>
            </a:r>
            <a:endParaRPr lang="en-US" sz="32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85999"/>
            <a:ext cx="8129588" cy="2314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971800" cy="2971800"/>
          </a:xfrm>
          <a:prstGeom prst="rect">
            <a:avLst/>
          </a:prstGeom>
        </p:spPr>
      </p:pic>
    </p:spTree>
    <p:extLst>
      <p:ext uri="{BB962C8B-B14F-4D97-AF65-F5344CB8AC3E}">
        <p14:creationId xmlns:p14="http://schemas.microsoft.com/office/powerpoint/2010/main" val="1075508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Y" dirty="0" smtClean="0"/>
              <a:t>السلبيات</a:t>
            </a:r>
            <a:endParaRPr lang="en-US" dirty="0"/>
          </a:p>
        </p:txBody>
      </p:sp>
      <p:sp>
        <p:nvSpPr>
          <p:cNvPr id="3" name="Content Placeholder 2"/>
          <p:cNvSpPr>
            <a:spLocks noGrp="1"/>
          </p:cNvSpPr>
          <p:nvPr>
            <p:ph idx="1"/>
          </p:nvPr>
        </p:nvSpPr>
        <p:spPr/>
        <p:txBody>
          <a:bodyPr>
            <a:normAutofit/>
          </a:bodyPr>
          <a:lstStyle/>
          <a:p>
            <a:pPr algn="r" rtl="1"/>
            <a:r>
              <a:rPr lang="ar-SA" sz="3200" dirty="0" smtClean="0"/>
              <a:t>عدم </a:t>
            </a:r>
            <a:r>
              <a:rPr lang="ar-SA" sz="3200" dirty="0"/>
              <a:t>مقاومتها للصدمات بشكل كافٍ وبالتالي صعوبة حماية مابداخلها من منتج غذائي،  </a:t>
            </a:r>
            <a:endParaRPr lang="ar-SY" sz="3200" dirty="0" smtClean="0"/>
          </a:p>
          <a:p>
            <a:pPr algn="r" rtl="1"/>
            <a:r>
              <a:rPr lang="ar-SA" sz="3200" dirty="0" smtClean="0"/>
              <a:t>ضعف </a:t>
            </a:r>
            <a:r>
              <a:rPr lang="ar-SA" sz="3200" dirty="0"/>
              <a:t>ناقليتها للحرارة قياساً بالعبوات المعدنية.</a:t>
            </a:r>
            <a:endParaRPr lang="en-US" sz="3200" dirty="0"/>
          </a:p>
          <a:p>
            <a:pPr algn="r" rtl="1"/>
            <a:endParaRPr lang="ar-SY" sz="3600" dirty="0" smtClean="0"/>
          </a:p>
          <a:p>
            <a:pPr algn="r" rtl="1"/>
            <a:endParaRPr lang="en-US" sz="3600" dirty="0"/>
          </a:p>
        </p:txBody>
      </p:sp>
    </p:spTree>
    <p:extLst>
      <p:ext uri="{BB962C8B-B14F-4D97-AF65-F5344CB8AC3E}">
        <p14:creationId xmlns:p14="http://schemas.microsoft.com/office/powerpoint/2010/main" val="339279413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884" y="-19334"/>
            <a:ext cx="1442749" cy="1924334"/>
          </a:xfrm>
          <a:prstGeom prst="rect">
            <a:avLst/>
          </a:prstGeom>
        </p:spPr>
      </p:pic>
      <p:sp>
        <p:nvSpPr>
          <p:cNvPr id="3" name="Content Placeholder 2"/>
          <p:cNvSpPr>
            <a:spLocks noGrp="1"/>
          </p:cNvSpPr>
          <p:nvPr>
            <p:ph idx="1"/>
          </p:nvPr>
        </p:nvSpPr>
        <p:spPr>
          <a:xfrm>
            <a:off x="457200" y="381000"/>
            <a:ext cx="8229600" cy="5745163"/>
          </a:xfrm>
        </p:spPr>
        <p:txBody>
          <a:bodyPr>
            <a:normAutofit fontScale="92500"/>
          </a:bodyPr>
          <a:lstStyle/>
          <a:p>
            <a:pPr algn="r" rtl="1"/>
            <a:r>
              <a:rPr lang="ar-SA" sz="3200" dirty="0"/>
              <a:t>عبارة عن بلاستيك لا يحتوي على مطري</a:t>
            </a:r>
            <a:r>
              <a:rPr lang="ar-SA" sz="3200" b="1" dirty="0"/>
              <a:t>، </a:t>
            </a:r>
            <a:endParaRPr lang="en-US" sz="3200" b="1" dirty="0" smtClean="0"/>
          </a:p>
          <a:p>
            <a:pPr algn="r" rtl="1"/>
            <a:r>
              <a:rPr lang="ar-SA" sz="3200" dirty="0" smtClean="0"/>
              <a:t>مقاوم </a:t>
            </a:r>
            <a:r>
              <a:rPr lang="ar-SA" sz="3200" dirty="0"/>
              <a:t>للماء والكحول والدسم، </a:t>
            </a:r>
            <a:endParaRPr lang="en-US" sz="3200" dirty="0" smtClean="0"/>
          </a:p>
          <a:p>
            <a:pPr algn="r" rtl="1"/>
            <a:r>
              <a:rPr lang="ar-SA" sz="3200" dirty="0" smtClean="0"/>
              <a:t>يستخدم </a:t>
            </a:r>
            <a:r>
              <a:rPr lang="ar-SA" sz="3200" dirty="0"/>
              <a:t>ضمن مجال حراري واسع </a:t>
            </a:r>
            <a:r>
              <a:rPr lang="en-US" sz="3200" dirty="0"/>
              <a:t>– 200 ~ +180 </a:t>
            </a:r>
            <a:r>
              <a:rPr lang="en-US" sz="3200" baseline="30000" dirty="0" smtClean="0"/>
              <a:t>O</a:t>
            </a:r>
            <a:r>
              <a:rPr lang="en-US" sz="3200" dirty="0" smtClean="0"/>
              <a:t>C</a:t>
            </a:r>
          </a:p>
          <a:p>
            <a:pPr algn="r" rtl="1"/>
            <a:r>
              <a:rPr lang="ar-SA" sz="3200" dirty="0"/>
              <a:t>لكن </a:t>
            </a:r>
            <a:r>
              <a:rPr lang="ar-SA" sz="3200" dirty="0">
                <a:solidFill>
                  <a:srgbClr val="FF0000"/>
                </a:solidFill>
              </a:rPr>
              <a:t>نفاذيته للأوكسجين </a:t>
            </a:r>
            <a:r>
              <a:rPr lang="ar-SA" sz="3200" dirty="0" smtClean="0">
                <a:solidFill>
                  <a:srgbClr val="FF0000"/>
                </a:solidFill>
              </a:rPr>
              <a:t>مرتفعة</a:t>
            </a:r>
            <a:endParaRPr lang="en-US" sz="3200" dirty="0" smtClean="0">
              <a:solidFill>
                <a:srgbClr val="FF0000"/>
              </a:solidFill>
            </a:endParaRPr>
          </a:p>
          <a:p>
            <a:pPr algn="r" rtl="1"/>
            <a:r>
              <a:rPr lang="ar-SA" sz="3200" dirty="0"/>
              <a:t>ومقاومته لبخار الماء قريبة من مقاومة البولي ستايرن </a:t>
            </a:r>
            <a:r>
              <a:rPr lang="ar-SA" sz="3200" dirty="0" smtClean="0"/>
              <a:t>تقريباً</a:t>
            </a:r>
          </a:p>
          <a:p>
            <a:pPr algn="r" rtl="1"/>
            <a:r>
              <a:rPr lang="ar-SA" sz="3200" dirty="0" smtClean="0"/>
              <a:t>وكونه </a:t>
            </a:r>
            <a:r>
              <a:rPr lang="ar-SA" sz="3200" dirty="0" smtClean="0">
                <a:solidFill>
                  <a:srgbClr val="FF0000"/>
                </a:solidFill>
              </a:rPr>
              <a:t>مناسب صحياً، وشفافاً ويمكن غليه وتعقيمه، لذا يستخدم في صناعة ببرونات الأطفال </a:t>
            </a:r>
            <a:r>
              <a:rPr lang="en-US" sz="3200" dirty="0" smtClean="0">
                <a:solidFill>
                  <a:srgbClr val="FF0000"/>
                </a:solidFill>
              </a:rPr>
              <a:t>)</a:t>
            </a:r>
            <a:r>
              <a:rPr lang="ar-SA" sz="3200" dirty="0" smtClean="0">
                <a:solidFill>
                  <a:srgbClr val="FF0000"/>
                </a:solidFill>
              </a:rPr>
              <a:t>عبوات الحليب</a:t>
            </a:r>
            <a:r>
              <a:rPr lang="en-US" sz="3200" dirty="0" smtClean="0"/>
              <a:t>(</a:t>
            </a:r>
            <a:r>
              <a:rPr lang="ar-SA" sz="3200" dirty="0" smtClean="0"/>
              <a:t>، وبعض عبوات الأدوية، والمواد الغذائية مرتفعة السعر، أو التي لها خصائص مميزة، </a:t>
            </a:r>
            <a:endParaRPr lang="en-US" sz="3200" dirty="0" smtClean="0"/>
          </a:p>
          <a:p>
            <a:pPr algn="r" rtl="1"/>
            <a:r>
              <a:rPr lang="ar-SA" sz="3200" dirty="0" smtClean="0">
                <a:solidFill>
                  <a:srgbClr val="FF0000"/>
                </a:solidFill>
              </a:rPr>
              <a:t>ويمكن تعقيم هذا النوع من العبوات بالقلوي، أو الحامض، دون أن تتأثر، وبسبب ارتفاع ثمنها قل استخدامها في المجال الغذائي.</a:t>
            </a:r>
            <a:endParaRPr lang="en-US" sz="3200" dirty="0">
              <a:solidFill>
                <a:srgbClr val="FF0000"/>
              </a:solidFill>
            </a:endParaRPr>
          </a:p>
        </p:txBody>
      </p:sp>
    </p:spTree>
    <p:extLst>
      <p:ext uri="{BB962C8B-B14F-4D97-AF65-F5344CB8AC3E}">
        <p14:creationId xmlns:p14="http://schemas.microsoft.com/office/powerpoint/2010/main" val="6990903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smtClean="0">
                <a:effectLst/>
              </a:rPr>
              <a:t>البوليستر</a:t>
            </a:r>
            <a:r>
              <a:rPr lang="en-US" b="1" dirty="0" smtClean="0">
                <a:effectLst/>
              </a:rPr>
              <a:t/>
            </a:r>
            <a:br>
              <a:rPr lang="en-US" b="1" dirty="0" smtClean="0">
                <a:effectLst/>
              </a:rPr>
            </a:br>
            <a:r>
              <a:rPr lang="en-US" b="1" dirty="0" smtClean="0">
                <a:effectLst/>
              </a:rPr>
              <a:t>Polyester</a:t>
            </a:r>
            <a:r>
              <a:rPr lang="en-US" dirty="0" smtClean="0">
                <a:effectLst/>
              </a:rPr>
              <a:t> </a:t>
            </a:r>
            <a:r>
              <a:rPr lang="en-US" dirty="0">
                <a:effectLst/>
              </a:rPr>
              <a:t>(1.39 g/cm</a:t>
            </a:r>
            <a:r>
              <a:rPr lang="en-US" baseline="30000" dirty="0">
                <a:effectLst/>
              </a:rPr>
              <a:t>3</a:t>
            </a:r>
            <a:r>
              <a:rPr lang="en-US" dirty="0">
                <a:effectLst/>
              </a:rPr>
              <a:t>) </a:t>
            </a:r>
            <a:endParaRPr lang="en-US" dirty="0"/>
          </a:p>
        </p:txBody>
      </p:sp>
      <p:sp>
        <p:nvSpPr>
          <p:cNvPr id="3" name="Content Placeholder 2"/>
          <p:cNvSpPr>
            <a:spLocks noGrp="1"/>
          </p:cNvSpPr>
          <p:nvPr>
            <p:ph idx="1"/>
          </p:nvPr>
        </p:nvSpPr>
        <p:spPr/>
        <p:txBody>
          <a:bodyPr>
            <a:normAutofit/>
          </a:bodyPr>
          <a:lstStyle/>
          <a:p>
            <a:pPr algn="r" rtl="1"/>
            <a:r>
              <a:rPr lang="ar-SA" sz="3200" dirty="0"/>
              <a:t>البوليستير هو ناتج تفاعل الاستيرات مع </a:t>
            </a:r>
            <a:r>
              <a:rPr lang="ar-SA" sz="3200" dirty="0" smtClean="0"/>
              <a:t>الأغوال</a:t>
            </a:r>
            <a:endParaRPr lang="en-US" sz="3200" dirty="0" smtClean="0"/>
          </a:p>
          <a:p>
            <a:pPr algn="r" rtl="1"/>
            <a:r>
              <a:rPr lang="ar-SA" sz="3200" dirty="0"/>
              <a:t>نفاذيته </a:t>
            </a:r>
            <a:r>
              <a:rPr lang="ar-SA" sz="3200" dirty="0">
                <a:solidFill>
                  <a:srgbClr val="C00000"/>
                </a:solidFill>
              </a:rPr>
              <a:t>للغاز منخفضة</a:t>
            </a:r>
            <a:r>
              <a:rPr lang="ar-SA" sz="3200" dirty="0"/>
              <a:t>، </a:t>
            </a:r>
            <a:endParaRPr lang="en-US" sz="3200" dirty="0" smtClean="0"/>
          </a:p>
          <a:p>
            <a:pPr algn="r" rtl="1"/>
            <a:r>
              <a:rPr lang="ar-SA" sz="3200" dirty="0" smtClean="0">
                <a:solidFill>
                  <a:srgbClr val="FF0000"/>
                </a:solidFill>
              </a:rPr>
              <a:t>نفاذيته </a:t>
            </a:r>
            <a:r>
              <a:rPr lang="ar-SA" sz="3200" dirty="0">
                <a:solidFill>
                  <a:srgbClr val="FF0000"/>
                </a:solidFill>
              </a:rPr>
              <a:t>لبخار الماء </a:t>
            </a:r>
            <a:r>
              <a:rPr lang="ar-SA" sz="3200" dirty="0" smtClean="0"/>
              <a:t>أعلى</a:t>
            </a:r>
            <a:r>
              <a:rPr lang="en-US" sz="3200" dirty="0" smtClean="0"/>
              <a:t> </a:t>
            </a:r>
            <a:r>
              <a:rPr lang="ar-SA" sz="3200" dirty="0" smtClean="0"/>
              <a:t>بالمقارنة </a:t>
            </a:r>
            <a:r>
              <a:rPr lang="ar-SA" sz="3200" dirty="0"/>
              <a:t>مع البولي ايتيلين منخفض </a:t>
            </a:r>
            <a:r>
              <a:rPr lang="ar-SA" sz="3200" dirty="0" smtClean="0"/>
              <a:t>الكثافة،</a:t>
            </a:r>
            <a:endParaRPr lang="en-US" sz="3200" dirty="0" smtClean="0"/>
          </a:p>
          <a:p>
            <a:pPr algn="r" rtl="1"/>
            <a:r>
              <a:rPr lang="ar-SA" sz="3200" dirty="0" smtClean="0"/>
              <a:t>ويتحمل </a:t>
            </a:r>
            <a:r>
              <a:rPr lang="ar-SA" sz="3200" dirty="0"/>
              <a:t>مجالاً حرارياً واسعاً من </a:t>
            </a:r>
            <a:r>
              <a:rPr lang="en-US" sz="3200" dirty="0"/>
              <a:t>– 60 ~ 145 </a:t>
            </a:r>
            <a:r>
              <a:rPr lang="en-US" sz="3200" baseline="30000" dirty="0"/>
              <a:t>O</a:t>
            </a:r>
            <a:r>
              <a:rPr lang="en-US" sz="3200" dirty="0"/>
              <a:t>C</a:t>
            </a:r>
            <a:r>
              <a:rPr lang="ar-SA" sz="3200" dirty="0"/>
              <a:t> ، </a:t>
            </a:r>
            <a:endParaRPr lang="en-US" sz="3200" dirty="0" smtClean="0"/>
          </a:p>
          <a:p>
            <a:pPr algn="r" rtl="1"/>
            <a:r>
              <a:rPr lang="ar-SA" sz="3200" dirty="0" smtClean="0"/>
              <a:t>ويمكن </a:t>
            </a:r>
            <a:r>
              <a:rPr lang="ar-SA" sz="3200" dirty="0"/>
              <a:t>إغلاقه حرارياً، ذو مقاومة جيدة لعملية الشد</a:t>
            </a:r>
            <a:endParaRPr lang="en-US" sz="3200" dirty="0"/>
          </a:p>
        </p:txBody>
      </p:sp>
    </p:spTree>
    <p:extLst>
      <p:ext uri="{BB962C8B-B14F-4D97-AF65-F5344CB8AC3E}">
        <p14:creationId xmlns:p14="http://schemas.microsoft.com/office/powerpoint/2010/main" val="20671611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05000"/>
          </a:xfrm>
        </p:spPr>
        <p:txBody>
          <a:bodyPr anchor="ctr"/>
          <a:lstStyle/>
          <a:p>
            <a:pPr rtl="1"/>
            <a:r>
              <a:rPr lang="ar-SA" sz="3600" b="1" dirty="0">
                <a:effectLst/>
              </a:rPr>
              <a:t>البولي ايتيلين تير فتالات </a:t>
            </a:r>
            <a:r>
              <a:rPr lang="en-US" sz="3600" b="1" dirty="0">
                <a:effectLst/>
              </a:rPr>
              <a:t>)</a:t>
            </a:r>
            <a:r>
              <a:rPr lang="ar-SA" sz="3600" b="1" dirty="0">
                <a:effectLst/>
              </a:rPr>
              <a:t>اللافسان</a:t>
            </a:r>
            <a:r>
              <a:rPr lang="en-US" sz="3600" b="1" dirty="0" smtClean="0">
                <a:effectLst/>
              </a:rPr>
              <a:t>(</a:t>
            </a:r>
            <a:br>
              <a:rPr lang="en-US" sz="3600" b="1" dirty="0" smtClean="0">
                <a:effectLst/>
              </a:rPr>
            </a:br>
            <a:r>
              <a:rPr lang="en-US" sz="3600" dirty="0" smtClean="0">
                <a:effectLst/>
              </a:rPr>
              <a:t>Polyethylene </a:t>
            </a:r>
            <a:r>
              <a:rPr lang="en-US" sz="3600" dirty="0">
                <a:effectLst/>
              </a:rPr>
              <a:t>terephthalate (</a:t>
            </a:r>
            <a:r>
              <a:rPr lang="en-US" sz="3600" b="1" dirty="0">
                <a:effectLst/>
              </a:rPr>
              <a:t>PETP</a:t>
            </a:r>
            <a:r>
              <a:rPr lang="en-US" sz="3600" dirty="0" smtClean="0">
                <a:effectLst/>
              </a:rPr>
              <a:t>)</a:t>
            </a:r>
            <a:endParaRPr lang="en-US" sz="3600" dirty="0"/>
          </a:p>
        </p:txBody>
      </p:sp>
      <p:sp>
        <p:nvSpPr>
          <p:cNvPr id="3" name="Content Placeholder 2"/>
          <p:cNvSpPr>
            <a:spLocks noGrp="1"/>
          </p:cNvSpPr>
          <p:nvPr>
            <p:ph idx="1"/>
          </p:nvPr>
        </p:nvSpPr>
        <p:spPr>
          <a:xfrm>
            <a:off x="457200" y="1905000"/>
            <a:ext cx="8229600" cy="4221163"/>
          </a:xfrm>
        </p:spPr>
        <p:txBody>
          <a:bodyPr>
            <a:normAutofit fontScale="92500" lnSpcReduction="20000"/>
          </a:bodyPr>
          <a:lstStyle/>
          <a:p>
            <a:pPr algn="r" rtl="1"/>
            <a:r>
              <a:rPr lang="ar-SA" sz="3200" dirty="0"/>
              <a:t>وهو يعرف بما يسمى </a:t>
            </a:r>
            <a:r>
              <a:rPr lang="ar-SA" sz="3200" b="1" dirty="0">
                <a:solidFill>
                  <a:srgbClr val="FF0000"/>
                </a:solidFill>
              </a:rPr>
              <a:t>بالتيريلين أو </a:t>
            </a:r>
            <a:r>
              <a:rPr lang="ar-SA" sz="3200" b="1" dirty="0" smtClean="0">
                <a:solidFill>
                  <a:srgbClr val="FF0000"/>
                </a:solidFill>
              </a:rPr>
              <a:t>الداكرون</a:t>
            </a:r>
            <a:endParaRPr lang="en-US" sz="3200" b="1" dirty="0" smtClean="0">
              <a:solidFill>
                <a:srgbClr val="FF0000"/>
              </a:solidFill>
            </a:endParaRPr>
          </a:p>
          <a:p>
            <a:pPr algn="r" rtl="1"/>
            <a:r>
              <a:rPr lang="ar-SA" sz="3200" dirty="0"/>
              <a:t>مركب صلب ثابت حتى الدرجة </a:t>
            </a:r>
            <a:r>
              <a:rPr lang="en-US" sz="3200" dirty="0" smtClean="0"/>
              <a:t>267</a:t>
            </a:r>
            <a:r>
              <a:rPr lang="en-US" sz="3200" baseline="30000" dirty="0" smtClean="0"/>
              <a:t>o</a:t>
            </a:r>
            <a:r>
              <a:rPr lang="en-US" sz="3200" dirty="0" smtClean="0"/>
              <a:t>C</a:t>
            </a:r>
            <a:endParaRPr lang="ar-SY" sz="3200" dirty="0" smtClean="0"/>
          </a:p>
          <a:p>
            <a:pPr algn="r" rtl="1"/>
            <a:r>
              <a:rPr lang="ar-SA" sz="3200" dirty="0"/>
              <a:t>مقاوم بشكل عالي لعمليات الشد والقطع</a:t>
            </a:r>
            <a:endParaRPr lang="ar-SY" sz="3200" dirty="0" smtClean="0"/>
          </a:p>
          <a:p>
            <a:pPr algn="r" rtl="1"/>
            <a:r>
              <a:rPr lang="ar-SA" sz="3200" dirty="0" smtClean="0"/>
              <a:t>شفاف </a:t>
            </a:r>
            <a:r>
              <a:rPr lang="ar-SA" sz="3200" dirty="0"/>
              <a:t>لدرجة </a:t>
            </a:r>
            <a:r>
              <a:rPr lang="ar-SA" sz="3200" dirty="0" smtClean="0"/>
              <a:t>عالية</a:t>
            </a:r>
            <a:endParaRPr lang="en-US" sz="3200" dirty="0" smtClean="0"/>
          </a:p>
          <a:p>
            <a:pPr algn="r" rtl="1"/>
            <a:r>
              <a:rPr lang="ar-SA" sz="3200" dirty="0"/>
              <a:t>غير نفوذ لدرجة جيدة لكل من بخار الماء والأوكسجين، والروائح، والزيت، فنفاذيته لبخار الماء هي:</a:t>
            </a:r>
            <a:endParaRPr lang="en-US" sz="3200" dirty="0"/>
          </a:p>
          <a:p>
            <a:r>
              <a:rPr lang="en-US" sz="3200" dirty="0"/>
              <a:t>8.6 Cm</a:t>
            </a:r>
            <a:r>
              <a:rPr lang="en-US" sz="3200" baseline="30000" dirty="0"/>
              <a:t>3</a:t>
            </a:r>
            <a:r>
              <a:rPr lang="en-US" sz="3200" dirty="0"/>
              <a:t> / m</a:t>
            </a:r>
            <a:r>
              <a:rPr lang="en-US" sz="3200" baseline="30000" dirty="0"/>
              <a:t>2 </a:t>
            </a:r>
            <a:r>
              <a:rPr lang="en-US" sz="3200" dirty="0"/>
              <a:t>/day at (100 </a:t>
            </a:r>
            <a:r>
              <a:rPr lang="en-US" sz="3200" dirty="0" err="1"/>
              <a:t>μm</a:t>
            </a:r>
            <a:r>
              <a:rPr lang="en-US" sz="3200" dirty="0"/>
              <a:t> , 20 </a:t>
            </a:r>
            <a:r>
              <a:rPr lang="en-US" sz="3200" baseline="30000" dirty="0"/>
              <a:t>O</a:t>
            </a:r>
            <a:r>
              <a:rPr lang="en-US" sz="3200" dirty="0"/>
              <a:t>C, RH : 85</a:t>
            </a:r>
            <a:r>
              <a:rPr lang="en-US" sz="3200" dirty="0" smtClean="0"/>
              <a:t>%)</a:t>
            </a:r>
          </a:p>
          <a:p>
            <a:pPr algn="r" rtl="1"/>
            <a:r>
              <a:rPr lang="ar-SA" sz="3200" dirty="0"/>
              <a:t>يستخدم هذا النوع ضمن مجال حراري </a:t>
            </a:r>
            <a:r>
              <a:rPr lang="en-US" sz="3200" dirty="0"/>
              <a:t>-50 ~ +150 </a:t>
            </a:r>
            <a:r>
              <a:rPr lang="en-US" sz="3200" baseline="30000" dirty="0" smtClean="0"/>
              <a:t>O</a:t>
            </a:r>
            <a:r>
              <a:rPr lang="en-US" sz="3200" dirty="0" smtClean="0"/>
              <a:t>C</a:t>
            </a:r>
            <a:endParaRPr lang="en-US" sz="3200" dirty="0"/>
          </a:p>
        </p:txBody>
      </p:sp>
    </p:spTree>
    <p:extLst>
      <p:ext uri="{BB962C8B-B14F-4D97-AF65-F5344CB8AC3E}">
        <p14:creationId xmlns:p14="http://schemas.microsoft.com/office/powerpoint/2010/main" val="18653574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b="1" dirty="0">
                <a:effectLst/>
              </a:rPr>
              <a:t>PETP</a:t>
            </a:r>
            <a:endParaRPr lang="en-US" dirty="0"/>
          </a:p>
        </p:txBody>
      </p:sp>
      <p:sp>
        <p:nvSpPr>
          <p:cNvPr id="3" name="Content Placeholder 2"/>
          <p:cNvSpPr>
            <a:spLocks noGrp="1"/>
          </p:cNvSpPr>
          <p:nvPr>
            <p:ph idx="1"/>
          </p:nvPr>
        </p:nvSpPr>
        <p:spPr/>
        <p:txBody>
          <a:bodyPr>
            <a:normAutofit/>
          </a:bodyPr>
          <a:lstStyle/>
          <a:p>
            <a:pPr algn="r" rtl="1"/>
            <a:r>
              <a:rPr lang="ar-SA" sz="3200" dirty="0"/>
              <a:t>لكن أهم سلبيات هذا النوع هو أنه صعب اللحام </a:t>
            </a:r>
            <a:r>
              <a:rPr lang="en-US" sz="3200" dirty="0"/>
              <a:t>)</a:t>
            </a:r>
            <a:r>
              <a:rPr lang="ar-SA" sz="3200" dirty="0"/>
              <a:t>الإغلاق الحراري</a:t>
            </a:r>
            <a:r>
              <a:rPr lang="en-US" sz="3200" dirty="0" smtClean="0"/>
              <a:t>(</a:t>
            </a:r>
          </a:p>
          <a:p>
            <a:pPr algn="r" rtl="1"/>
            <a:r>
              <a:rPr lang="ar-SA" sz="3200" dirty="0"/>
              <a:t>لذلك يستخدم مع </a:t>
            </a:r>
            <a:r>
              <a:rPr lang="en-US" sz="3200" dirty="0"/>
              <a:t>LDPE</a:t>
            </a:r>
            <a:r>
              <a:rPr lang="ar-SA" sz="3200" dirty="0"/>
              <a:t>، حيث يستخدم  </a:t>
            </a:r>
            <a:r>
              <a:rPr lang="en-US" sz="3200" dirty="0"/>
              <a:t>PETP/LDPE</a:t>
            </a:r>
            <a:r>
              <a:rPr lang="ar-SA" sz="3200" dirty="0"/>
              <a:t>  في المجال الذي يستخدم به الـ </a:t>
            </a:r>
            <a:r>
              <a:rPr lang="en-US" sz="3200" dirty="0"/>
              <a:t>PA/ </a:t>
            </a:r>
            <a:r>
              <a:rPr lang="en-US" sz="3200" dirty="0" smtClean="0"/>
              <a:t>LDPE</a:t>
            </a:r>
            <a:endParaRPr lang="ar-SY" sz="3200" dirty="0" smtClean="0"/>
          </a:p>
          <a:p>
            <a:pPr algn="r" rtl="1"/>
            <a:r>
              <a:rPr lang="ar-SA" sz="3200" dirty="0"/>
              <a:t>وبسبب تحمله لعمليات الصدم، ومقاومته لنفاذ الغازات، لذا يستخدم في تعبئة المشروبات والماء</a:t>
            </a:r>
            <a:endParaRPr lang="en-US" sz="3200" dirty="0"/>
          </a:p>
        </p:txBody>
      </p:sp>
    </p:spTree>
    <p:extLst>
      <p:ext uri="{BB962C8B-B14F-4D97-AF65-F5344CB8AC3E}">
        <p14:creationId xmlns:p14="http://schemas.microsoft.com/office/powerpoint/2010/main" val="271940779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76400"/>
          </a:xfrm>
        </p:spPr>
        <p:txBody>
          <a:bodyPr/>
          <a:lstStyle/>
          <a:p>
            <a:pPr rtl="1"/>
            <a:r>
              <a:rPr lang="ar-SA" b="1" dirty="0">
                <a:effectLst/>
              </a:rPr>
              <a:t>البولي أميد </a:t>
            </a:r>
            <a:r>
              <a:rPr lang="en-US" dirty="0">
                <a:effectLst/>
              </a:rPr>
              <a:t>)</a:t>
            </a:r>
            <a:r>
              <a:rPr lang="ar-SA" dirty="0">
                <a:effectLst/>
              </a:rPr>
              <a:t>النايلون</a:t>
            </a:r>
            <a:r>
              <a:rPr lang="ar-SA" b="1" dirty="0">
                <a:effectLst/>
              </a:rPr>
              <a:t>  </a:t>
            </a:r>
            <a:r>
              <a:rPr lang="en-US" dirty="0">
                <a:effectLst/>
              </a:rPr>
              <a:t>(PA</a:t>
            </a:r>
            <a:r>
              <a:rPr lang="en-US" b="1" dirty="0">
                <a:effectLst/>
              </a:rPr>
              <a:t>, </a:t>
            </a:r>
            <a:r>
              <a:rPr lang="en-US" dirty="0">
                <a:effectLst/>
              </a:rPr>
              <a:t>1.14 g/ cm</a:t>
            </a:r>
            <a:r>
              <a:rPr lang="en-US" baseline="30000" dirty="0">
                <a:effectLst/>
              </a:rPr>
              <a:t>3</a:t>
            </a:r>
            <a:r>
              <a:rPr lang="en-US" b="1" dirty="0">
                <a:effectLst/>
              </a:rPr>
              <a:t> </a:t>
            </a:r>
            <a:r>
              <a:rPr lang="en-US" dirty="0">
                <a:effectLst/>
              </a:rPr>
              <a:t> </a:t>
            </a:r>
            <a:r>
              <a:rPr lang="en-US" b="1" dirty="0">
                <a:effectLst/>
              </a:rPr>
              <a:t>Polyamide</a:t>
            </a:r>
            <a:endParaRPr lang="en-US" dirty="0"/>
          </a:p>
        </p:txBody>
      </p:sp>
      <p:sp>
        <p:nvSpPr>
          <p:cNvPr id="3" name="Content Placeholder 2"/>
          <p:cNvSpPr>
            <a:spLocks noGrp="1"/>
          </p:cNvSpPr>
          <p:nvPr>
            <p:ph idx="1"/>
          </p:nvPr>
        </p:nvSpPr>
        <p:spPr>
          <a:xfrm>
            <a:off x="457200" y="1828800"/>
            <a:ext cx="8229600" cy="4297363"/>
          </a:xfrm>
        </p:spPr>
        <p:txBody>
          <a:bodyPr>
            <a:normAutofit fontScale="85000" lnSpcReduction="20000"/>
          </a:bodyPr>
          <a:lstStyle/>
          <a:p>
            <a:pPr algn="r" rtl="1"/>
            <a:r>
              <a:rPr lang="ar-SA" sz="3200" dirty="0"/>
              <a:t>الاسم الشائع له النايلون </a:t>
            </a:r>
            <a:r>
              <a:rPr lang="en-US" sz="3200" dirty="0"/>
              <a:t> </a:t>
            </a:r>
            <a:r>
              <a:rPr lang="en-US" sz="3200" dirty="0" smtClean="0">
                <a:solidFill>
                  <a:srgbClr val="FF0000"/>
                </a:solidFill>
              </a:rPr>
              <a:t>Nylon</a:t>
            </a:r>
          </a:p>
          <a:p>
            <a:pPr algn="r" rtl="1"/>
            <a:r>
              <a:rPr lang="ar-SA" sz="3200" dirty="0" smtClean="0"/>
              <a:t>يتميز </a:t>
            </a:r>
            <a:r>
              <a:rPr lang="ar-SA" sz="3200" dirty="0"/>
              <a:t>هذا البوليمير بكثافة قدرها </a:t>
            </a:r>
            <a:r>
              <a:rPr lang="en-US" sz="3200" dirty="0"/>
              <a:t>1.14 g/ cm</a:t>
            </a:r>
            <a:r>
              <a:rPr lang="en-US" sz="3200" baseline="30000" dirty="0"/>
              <a:t>3</a:t>
            </a:r>
            <a:r>
              <a:rPr lang="ar-SA" sz="3200" dirty="0"/>
              <a:t>، </a:t>
            </a:r>
            <a:endParaRPr lang="en-US" sz="3200" dirty="0" smtClean="0"/>
          </a:p>
          <a:p>
            <a:pPr algn="r" rtl="1"/>
            <a:r>
              <a:rPr lang="ar-SA" sz="3200" dirty="0" smtClean="0"/>
              <a:t>ودرجة </a:t>
            </a:r>
            <a:r>
              <a:rPr lang="ar-SA" sz="3200" dirty="0"/>
              <a:t>لحامه تقع ضمن المجال </a:t>
            </a:r>
            <a:r>
              <a:rPr lang="en-US" sz="3200" dirty="0"/>
              <a:t>180 ~190</a:t>
            </a:r>
            <a:r>
              <a:rPr lang="en-US" sz="3200" baseline="30000" dirty="0"/>
              <a:t> O</a:t>
            </a:r>
            <a:r>
              <a:rPr lang="en-US" sz="3200" dirty="0"/>
              <a:t>C</a:t>
            </a:r>
            <a:r>
              <a:rPr lang="ar-SA" sz="3200" dirty="0"/>
              <a:t>، </a:t>
            </a:r>
            <a:endParaRPr lang="en-US" sz="3200" dirty="0" smtClean="0"/>
          </a:p>
          <a:p>
            <a:pPr algn="r" rtl="1"/>
            <a:r>
              <a:rPr lang="ar-SA" sz="3200" dirty="0" smtClean="0"/>
              <a:t>لا </a:t>
            </a:r>
            <a:r>
              <a:rPr lang="ar-SA" sz="3200" dirty="0"/>
              <a:t>رائحة له، لا طعم، شفاف، مقاوم لعملية التمزق، </a:t>
            </a:r>
            <a:endParaRPr lang="en-US" sz="3200" dirty="0" smtClean="0"/>
          </a:p>
          <a:p>
            <a:pPr algn="r" rtl="1"/>
            <a:r>
              <a:rPr lang="ar-SA" sz="3200" dirty="0" smtClean="0"/>
              <a:t>مقاوم </a:t>
            </a:r>
            <a:r>
              <a:rPr lang="ar-SA" sz="3200" dirty="0"/>
              <a:t>للدسم، مقاوم للبرودة والحرارة العالية، لكنه غالٍ نوعاً ما</a:t>
            </a:r>
            <a:r>
              <a:rPr lang="ar-SA" sz="3200" dirty="0" smtClean="0"/>
              <a:t>.</a:t>
            </a:r>
            <a:endParaRPr lang="en-US" sz="3200" dirty="0" smtClean="0"/>
          </a:p>
          <a:p>
            <a:pPr algn="r" rtl="1"/>
            <a:r>
              <a:rPr lang="ar-SA" sz="3200" dirty="0"/>
              <a:t>ذو نفوذية مرتفعة لبخار الماء، حيث أن نفوذيته للماء هي حوالي:</a:t>
            </a:r>
            <a:endParaRPr lang="en-US" sz="3200" dirty="0"/>
          </a:p>
          <a:p>
            <a:r>
              <a:rPr lang="en-US" sz="3200" dirty="0"/>
              <a:t>12 g H</a:t>
            </a:r>
            <a:r>
              <a:rPr lang="en-US" sz="3200" baseline="-25000" dirty="0"/>
              <a:t>2</a:t>
            </a:r>
            <a:r>
              <a:rPr lang="en-US" sz="3200" dirty="0"/>
              <a:t>o / m</a:t>
            </a:r>
            <a:r>
              <a:rPr lang="en-US" sz="3200" baseline="30000" dirty="0"/>
              <a:t>2</a:t>
            </a:r>
            <a:r>
              <a:rPr lang="en-US" sz="3200" dirty="0"/>
              <a:t> / day at (23 </a:t>
            </a:r>
            <a:r>
              <a:rPr lang="en-US" sz="3200" baseline="30000" dirty="0"/>
              <a:t>O</a:t>
            </a:r>
            <a:r>
              <a:rPr lang="en-US" sz="3200" dirty="0"/>
              <a:t>C, 100 </a:t>
            </a:r>
            <a:r>
              <a:rPr lang="en-US" sz="3200" dirty="0" err="1"/>
              <a:t>μm</a:t>
            </a:r>
            <a:r>
              <a:rPr lang="en-US" sz="3200" dirty="0"/>
              <a:t> thickness</a:t>
            </a:r>
            <a:r>
              <a:rPr lang="en-US" sz="3200" dirty="0" smtClean="0"/>
              <a:t>)</a:t>
            </a:r>
          </a:p>
          <a:p>
            <a:pPr algn="r" rtl="1"/>
            <a:r>
              <a:rPr lang="ar-SA" sz="3200" dirty="0"/>
              <a:t>أما نفاذيته للأوكسجين فهي حوالي </a:t>
            </a:r>
            <a:endParaRPr lang="en-US" sz="3200" dirty="0" smtClean="0"/>
          </a:p>
          <a:p>
            <a:pPr algn="l"/>
            <a:r>
              <a:rPr lang="en-US" sz="3200" dirty="0" smtClean="0"/>
              <a:t>6</a:t>
            </a:r>
            <a:r>
              <a:rPr lang="en-US" sz="3200" dirty="0">
                <a:sym typeface="Symbol"/>
              </a:rPr>
              <a:t></a:t>
            </a:r>
            <a:r>
              <a:rPr lang="en-US" sz="3200" dirty="0"/>
              <a:t>10 (N.T.P) cm</a:t>
            </a:r>
            <a:r>
              <a:rPr lang="en-US" sz="3200" baseline="30000" dirty="0"/>
              <a:t>3</a:t>
            </a:r>
            <a:r>
              <a:rPr lang="en-US" sz="3200" dirty="0"/>
              <a:t> O</a:t>
            </a:r>
            <a:r>
              <a:rPr lang="en-US" sz="3200" baseline="-25000" dirty="0"/>
              <a:t>2</a:t>
            </a:r>
            <a:r>
              <a:rPr lang="en-US" sz="3200" dirty="0"/>
              <a:t>/m</a:t>
            </a:r>
            <a:r>
              <a:rPr lang="en-US" sz="3200" baseline="30000" dirty="0"/>
              <a:t>2</a:t>
            </a:r>
            <a:r>
              <a:rPr lang="en-US" sz="3200" dirty="0"/>
              <a:t>/day</a:t>
            </a:r>
          </a:p>
          <a:p>
            <a:pPr algn="r" rtl="1"/>
            <a:endParaRPr lang="en-US" sz="3200" dirty="0"/>
          </a:p>
          <a:p>
            <a:pPr algn="r" rtl="1"/>
            <a:endParaRPr lang="en-US" sz="3200" dirty="0"/>
          </a:p>
        </p:txBody>
      </p:sp>
    </p:spTree>
    <p:extLst>
      <p:ext uri="{BB962C8B-B14F-4D97-AF65-F5344CB8AC3E}">
        <p14:creationId xmlns:p14="http://schemas.microsoft.com/office/powerpoint/2010/main" val="18685762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effectLst/>
              </a:rPr>
              <a:t>PA</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sz="3200" dirty="0"/>
              <a:t>يستخدم الـ </a:t>
            </a:r>
            <a:r>
              <a:rPr lang="en-US" sz="3200" dirty="0"/>
              <a:t> PA-6</a:t>
            </a:r>
            <a:r>
              <a:rPr lang="ar-SA" sz="3200" dirty="0"/>
              <a:t>لتعبئة اللحمة الطازجة وذلك بسبب </a:t>
            </a:r>
            <a:r>
              <a:rPr lang="ar-SA" sz="3200" dirty="0">
                <a:solidFill>
                  <a:srgbClr val="FF0000"/>
                </a:solidFill>
              </a:rPr>
              <a:t>قلة نفاذيته </a:t>
            </a:r>
            <a:r>
              <a:rPr lang="ar-SA" sz="3200" dirty="0" smtClean="0">
                <a:solidFill>
                  <a:srgbClr val="FF0000"/>
                </a:solidFill>
              </a:rPr>
              <a:t>للأوكسجين</a:t>
            </a:r>
            <a:endParaRPr lang="en-US" sz="3200" dirty="0" smtClean="0">
              <a:solidFill>
                <a:srgbClr val="FF0000"/>
              </a:solidFill>
            </a:endParaRPr>
          </a:p>
          <a:p>
            <a:pPr algn="r" rtl="1"/>
            <a:r>
              <a:rPr lang="ar-SA" sz="3200" dirty="0"/>
              <a:t>يستخدم كعبوات مؤلفة من خمس طبقات </a:t>
            </a:r>
            <a:r>
              <a:rPr lang="ar-SA" sz="3200" dirty="0" smtClean="0"/>
              <a:t>في </a:t>
            </a:r>
            <a:r>
              <a:rPr lang="ar-SA" sz="3200" dirty="0"/>
              <a:t>تعبئة السمنة، </a:t>
            </a:r>
            <a:r>
              <a:rPr lang="ar-SA" sz="3200" dirty="0" smtClean="0"/>
              <a:t>وقوالب </a:t>
            </a:r>
            <a:r>
              <a:rPr lang="ar-SA" sz="3200" dirty="0"/>
              <a:t>الجبنة </a:t>
            </a:r>
            <a:r>
              <a:rPr lang="ar-SA" sz="3200" dirty="0" smtClean="0"/>
              <a:t>الكبيرة</a:t>
            </a:r>
            <a:r>
              <a:rPr lang="en-US" sz="3200" dirty="0" smtClean="0"/>
              <a:t> (PA /LDPE /</a:t>
            </a:r>
            <a:r>
              <a:rPr lang="en-US" sz="3200" dirty="0"/>
              <a:t>LDPE/PA/LDPE) </a:t>
            </a:r>
            <a:endParaRPr lang="en-US" sz="3200" dirty="0" smtClean="0"/>
          </a:p>
          <a:p>
            <a:pPr algn="r" rtl="1"/>
            <a:r>
              <a:rPr lang="ar-SA" sz="3200" dirty="0" smtClean="0"/>
              <a:t>ويعتبر </a:t>
            </a:r>
            <a:r>
              <a:rPr lang="ar-SA" sz="3200" dirty="0"/>
              <a:t>الـ </a:t>
            </a:r>
            <a:r>
              <a:rPr lang="en-US" sz="3200" dirty="0"/>
              <a:t>PA-12</a:t>
            </a:r>
            <a:r>
              <a:rPr lang="ar-SA" sz="3200" dirty="0"/>
              <a:t>، </a:t>
            </a:r>
            <a:r>
              <a:rPr lang="ar-SA" sz="3200" dirty="0">
                <a:solidFill>
                  <a:srgbClr val="FF0000"/>
                </a:solidFill>
              </a:rPr>
              <a:t>غير حساس للرطوبة</a:t>
            </a:r>
            <a:r>
              <a:rPr lang="ar-SA" sz="3200" dirty="0"/>
              <a:t>، كما أنه </a:t>
            </a:r>
            <a:r>
              <a:rPr lang="ar-SA" sz="3200" dirty="0">
                <a:solidFill>
                  <a:srgbClr val="FF0000"/>
                </a:solidFill>
              </a:rPr>
              <a:t>لا يسمح بمرور بخار الماء</a:t>
            </a:r>
            <a:r>
              <a:rPr lang="ar-SA" sz="3200" dirty="0"/>
              <a:t>، وثابت في الدرجات الباردة حتى الدرجة </a:t>
            </a:r>
            <a:r>
              <a:rPr lang="en-US" sz="3200" dirty="0"/>
              <a:t>-70 OC</a:t>
            </a:r>
            <a:r>
              <a:rPr lang="ar-SA" sz="3200" dirty="0"/>
              <a:t>، </a:t>
            </a:r>
            <a:endParaRPr lang="en-US" sz="3200" dirty="0"/>
          </a:p>
          <a:p>
            <a:pPr algn="r" rtl="1"/>
            <a:r>
              <a:rPr lang="ar-SA" sz="3200" dirty="0"/>
              <a:t>تم إنتاج النايلون 66 أو </a:t>
            </a:r>
            <a:r>
              <a:rPr lang="en-US" sz="3200" dirty="0"/>
              <a:t>)</a:t>
            </a:r>
            <a:r>
              <a:rPr lang="ar-SA" sz="3200" dirty="0"/>
              <a:t>6و6</a:t>
            </a:r>
            <a:r>
              <a:rPr lang="en-US" sz="3200" dirty="0"/>
              <a:t>(</a:t>
            </a:r>
            <a:r>
              <a:rPr lang="ar-SA" sz="3200" dirty="0"/>
              <a:t> من تفاعل تكاثف بين ثنائي أمين سداسي ذرات الكربون </a:t>
            </a:r>
            <a:r>
              <a:rPr lang="en-US" sz="3200" dirty="0"/>
              <a:t>)</a:t>
            </a:r>
            <a:r>
              <a:rPr lang="ar-SA" sz="3200" dirty="0"/>
              <a:t>سداسي ميتيلن ثنائي الأمين</a:t>
            </a:r>
            <a:r>
              <a:rPr lang="en-US" sz="3200" dirty="0"/>
              <a:t>(</a:t>
            </a:r>
            <a:r>
              <a:rPr lang="ar-SA" sz="3200" dirty="0"/>
              <a:t> وحمض كربوكسيلي يحوي ست ذرات كربون ثنائي الزمرة الوظيفية </a:t>
            </a:r>
            <a:r>
              <a:rPr lang="en-US" sz="3200" dirty="0"/>
              <a:t>)</a:t>
            </a:r>
            <a:r>
              <a:rPr lang="ar-SA" sz="3200" dirty="0"/>
              <a:t>حمض الاديبيك</a:t>
            </a:r>
            <a:r>
              <a:rPr lang="en-US" sz="3200" dirty="0"/>
              <a:t>(</a:t>
            </a:r>
          </a:p>
        </p:txBody>
      </p:sp>
    </p:spTree>
    <p:extLst>
      <p:ext uri="{BB962C8B-B14F-4D97-AF65-F5344CB8AC3E}">
        <p14:creationId xmlns:p14="http://schemas.microsoft.com/office/powerpoint/2010/main" val="8972684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effectLst/>
              </a:rPr>
              <a:t>PA</a:t>
            </a:r>
            <a:endParaRPr lang="ar-SY" dirty="0"/>
          </a:p>
        </p:txBody>
      </p:sp>
      <p:sp>
        <p:nvSpPr>
          <p:cNvPr id="3" name="Content Placeholder 2"/>
          <p:cNvSpPr>
            <a:spLocks noGrp="1"/>
          </p:cNvSpPr>
          <p:nvPr>
            <p:ph idx="1"/>
          </p:nvPr>
        </p:nvSpPr>
        <p:spPr/>
        <p:txBody>
          <a:bodyPr>
            <a:normAutofit/>
          </a:bodyPr>
          <a:lstStyle/>
          <a:p>
            <a:pPr algn="r" rtl="1"/>
            <a:r>
              <a:rPr lang="ar-SA" sz="3200" dirty="0"/>
              <a:t>يمتاز النايلون بخصائص ميكانيكية جيدة في مجال حراري واسع </a:t>
            </a:r>
            <a:r>
              <a:rPr lang="en-US" sz="3200" dirty="0" smtClean="0"/>
              <a:t>-</a:t>
            </a:r>
            <a:r>
              <a:rPr lang="en-US" sz="3200" dirty="0"/>
              <a:t>60 ~ +200 </a:t>
            </a:r>
            <a:r>
              <a:rPr lang="en-US" sz="3200" baseline="30000" dirty="0" smtClean="0"/>
              <a:t>O</a:t>
            </a:r>
            <a:r>
              <a:rPr lang="en-US" sz="3200" dirty="0" smtClean="0"/>
              <a:t>C</a:t>
            </a:r>
            <a:endParaRPr lang="ar-SY" sz="3200" dirty="0" smtClean="0"/>
          </a:p>
          <a:p>
            <a:pPr algn="r" rtl="1"/>
            <a:r>
              <a:rPr lang="ar-SA" sz="3200" dirty="0"/>
              <a:t>رقائقه تعتبر غالية الثمن</a:t>
            </a:r>
            <a:endParaRPr lang="ar-SY" sz="3200" dirty="0"/>
          </a:p>
        </p:txBody>
      </p:sp>
    </p:spTree>
    <p:extLst>
      <p:ext uri="{BB962C8B-B14F-4D97-AF65-F5344CB8AC3E}">
        <p14:creationId xmlns:p14="http://schemas.microsoft.com/office/powerpoint/2010/main" val="15684159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nchor="ctr"/>
          <a:lstStyle/>
          <a:p>
            <a:pPr rtl="1"/>
            <a:r>
              <a:rPr lang="ar-SA" sz="4400" b="1" dirty="0">
                <a:effectLst/>
              </a:rPr>
              <a:t>البولي فينيل الكحول</a:t>
            </a:r>
            <a:r>
              <a:rPr lang="en-US" sz="4400" b="1" dirty="0">
                <a:effectLst/>
              </a:rPr>
              <a:t>(PVAL)  poly vinyl alcohol</a:t>
            </a:r>
            <a:endParaRPr lang="en-US" sz="4400" dirty="0"/>
          </a:p>
        </p:txBody>
      </p:sp>
      <p:sp>
        <p:nvSpPr>
          <p:cNvPr id="3" name="Content Placeholder 2"/>
          <p:cNvSpPr>
            <a:spLocks noGrp="1"/>
          </p:cNvSpPr>
          <p:nvPr>
            <p:ph idx="1"/>
          </p:nvPr>
        </p:nvSpPr>
        <p:spPr>
          <a:xfrm>
            <a:off x="457200" y="2514600"/>
            <a:ext cx="8229600" cy="3611563"/>
          </a:xfrm>
        </p:spPr>
        <p:txBody>
          <a:bodyPr>
            <a:normAutofit/>
          </a:bodyPr>
          <a:lstStyle/>
          <a:p>
            <a:pPr algn="r" rtl="1"/>
            <a:r>
              <a:rPr lang="ar-SA" sz="3200" dirty="0"/>
              <a:t>مادة شفافة، ومقاومة لعمليات الصدم والتمزق، ومقاومة للمواد </a:t>
            </a:r>
            <a:r>
              <a:rPr lang="ar-SA" sz="3200" dirty="0" smtClean="0"/>
              <a:t>الدسمة.</a:t>
            </a:r>
            <a:endParaRPr lang="en-US" sz="3200" dirty="0" smtClean="0"/>
          </a:p>
          <a:p>
            <a:pPr algn="r" rtl="1"/>
            <a:r>
              <a:rPr lang="ar-SA" sz="3200" dirty="0" smtClean="0"/>
              <a:t>نفاذيته </a:t>
            </a:r>
            <a:r>
              <a:rPr lang="ar-SA" sz="3200" dirty="0"/>
              <a:t>في الشروط الجافة للأوكسجين هي أقل بـ 20 مرة مقارنة بـ</a:t>
            </a:r>
            <a:r>
              <a:rPr lang="en-US" sz="3200" dirty="0"/>
              <a:t>PVDC</a:t>
            </a:r>
            <a:r>
              <a:rPr lang="ar-SA" sz="3200" dirty="0"/>
              <a:t> وبـ 40 مرة بالنسبة لغاز ثاني أوكسيد الكربون، لكنه حساس للماء </a:t>
            </a:r>
            <a:r>
              <a:rPr lang="ar-SA" sz="3200" dirty="0" smtClean="0"/>
              <a:t>ونفاذيته </a:t>
            </a:r>
            <a:r>
              <a:rPr lang="ar-SA" sz="3200" dirty="0"/>
              <a:t>مرتفعة لبخار الماء، ودرجة حرارة إغلاقه حرارياً هي</a:t>
            </a:r>
            <a:r>
              <a:rPr lang="en-US" sz="3200" dirty="0"/>
              <a:t>135</a:t>
            </a:r>
            <a:r>
              <a:rPr lang="en-US" sz="3200" baseline="30000" dirty="0"/>
              <a:t> O</a:t>
            </a:r>
            <a:r>
              <a:rPr lang="en-US" sz="3200" dirty="0"/>
              <a:t>C </a:t>
            </a:r>
          </a:p>
          <a:p>
            <a:pPr algn="r" rtl="1"/>
            <a:endParaRPr lang="en-US" sz="3200" dirty="0"/>
          </a:p>
          <a:p>
            <a:pPr algn="r" rtl="1"/>
            <a:endParaRPr lang="en-US" sz="3200" dirty="0"/>
          </a:p>
        </p:txBody>
      </p:sp>
    </p:spTree>
    <p:extLst>
      <p:ext uri="{BB962C8B-B14F-4D97-AF65-F5344CB8AC3E}">
        <p14:creationId xmlns:p14="http://schemas.microsoft.com/office/powerpoint/2010/main" val="8324999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0"/>
          </a:xfrm>
        </p:spPr>
        <p:txBody>
          <a:bodyPr/>
          <a:lstStyle/>
          <a:p>
            <a:pPr rtl="1"/>
            <a:r>
              <a:rPr lang="ar-SA" b="1" dirty="0">
                <a:effectLst/>
              </a:rPr>
              <a:t>الكاوتشوك الطبيعي </a:t>
            </a:r>
            <a:r>
              <a:rPr lang="en-US" dirty="0">
                <a:effectLst/>
              </a:rPr>
              <a:t>)</a:t>
            </a:r>
            <a:r>
              <a:rPr lang="ar-SA" dirty="0">
                <a:effectLst/>
              </a:rPr>
              <a:t>بولي ايزوبرن</a:t>
            </a:r>
            <a:r>
              <a:rPr lang="en-US" dirty="0">
                <a:effectLst/>
              </a:rPr>
              <a:t>(</a:t>
            </a:r>
            <a:r>
              <a:rPr lang="en-US" b="1" dirty="0">
                <a:effectLst/>
              </a:rPr>
              <a:t> </a:t>
            </a:r>
            <a:r>
              <a:rPr lang="en-US" dirty="0">
                <a:effectLst/>
              </a:rPr>
              <a:t>(Rubber hydrochloride)</a:t>
            </a:r>
            <a:r>
              <a:rPr lang="en-US" b="1" dirty="0">
                <a:effectLst/>
              </a:rPr>
              <a:t> </a:t>
            </a:r>
            <a:r>
              <a:rPr lang="en-US" b="1" dirty="0" err="1">
                <a:effectLst/>
              </a:rPr>
              <a:t>plio</a:t>
            </a:r>
            <a:r>
              <a:rPr lang="en-US" b="1" dirty="0">
                <a:effectLst/>
              </a:rPr>
              <a:t> film</a:t>
            </a:r>
            <a:endParaRPr lang="en-US" dirty="0"/>
          </a:p>
        </p:txBody>
      </p:sp>
      <p:sp>
        <p:nvSpPr>
          <p:cNvPr id="3" name="Content Placeholder 2"/>
          <p:cNvSpPr>
            <a:spLocks noGrp="1"/>
          </p:cNvSpPr>
          <p:nvPr>
            <p:ph idx="1"/>
          </p:nvPr>
        </p:nvSpPr>
        <p:spPr>
          <a:xfrm>
            <a:off x="457200" y="2514600"/>
            <a:ext cx="8229600" cy="3611563"/>
          </a:xfrm>
        </p:spPr>
        <p:txBody>
          <a:bodyPr>
            <a:normAutofit/>
          </a:bodyPr>
          <a:lstStyle/>
          <a:p>
            <a:pPr algn="r" rtl="1"/>
            <a:r>
              <a:rPr lang="ar-SA" sz="3200" dirty="0"/>
              <a:t>تتميز الرقائق المصنعة منه بثباتية جيدة للرطوبة، والمواد الدسمة </a:t>
            </a:r>
            <a:r>
              <a:rPr lang="en-US" sz="3200" dirty="0"/>
              <a:t>)</a:t>
            </a:r>
            <a:r>
              <a:rPr lang="ar-SA" sz="3200" dirty="0"/>
              <a:t>زبدة، دهون، والمواد المشابهة</a:t>
            </a:r>
            <a:r>
              <a:rPr lang="en-US" sz="3200" dirty="0"/>
              <a:t>(</a:t>
            </a:r>
            <a:r>
              <a:rPr lang="ar-SA" sz="3200" dirty="0"/>
              <a:t>، </a:t>
            </a:r>
            <a:endParaRPr lang="ar-SY" sz="3200" dirty="0" smtClean="0"/>
          </a:p>
          <a:p>
            <a:pPr algn="r" rtl="1"/>
            <a:r>
              <a:rPr lang="ar-SA" sz="3200" dirty="0"/>
              <a:t>صنعت مركبات على أساس الكاوتشوك تعرف باسم </a:t>
            </a:r>
            <a:r>
              <a:rPr lang="en-US" sz="3200" dirty="0"/>
              <a:t>)</a:t>
            </a:r>
            <a:r>
              <a:rPr lang="ar-SA" sz="3200" b="1" dirty="0">
                <a:solidFill>
                  <a:srgbClr val="FF0000"/>
                </a:solidFill>
              </a:rPr>
              <a:t>اسكابلين</a:t>
            </a:r>
            <a:r>
              <a:rPr lang="en-US" sz="3200" dirty="0"/>
              <a:t>(</a:t>
            </a:r>
            <a:r>
              <a:rPr lang="ar-SA" sz="3200" dirty="0"/>
              <a:t> مكنت من حفظ المواد الغذائية من العفونة، وغيرها من الميكروبات</a:t>
            </a:r>
            <a:endParaRPr lang="en-US" sz="3200" dirty="0"/>
          </a:p>
        </p:txBody>
      </p:sp>
    </p:spTree>
    <p:extLst>
      <p:ext uri="{BB962C8B-B14F-4D97-AF65-F5344CB8AC3E}">
        <p14:creationId xmlns:p14="http://schemas.microsoft.com/office/powerpoint/2010/main" val="3871514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0"/>
          </a:xfrm>
        </p:spPr>
        <p:txBody>
          <a:bodyPr/>
          <a:lstStyle/>
          <a:p>
            <a:pPr rtl="1"/>
            <a:r>
              <a:rPr lang="ar-SA" b="1" dirty="0" smtClean="0">
                <a:effectLst/>
              </a:rPr>
              <a:t>الايونومير</a:t>
            </a:r>
            <a:r>
              <a:rPr lang="en-US" b="1" dirty="0" err="1" smtClean="0">
                <a:effectLst/>
              </a:rPr>
              <a:t>Ionomeric</a:t>
            </a:r>
            <a:r>
              <a:rPr lang="en-US" b="1" dirty="0" smtClean="0">
                <a:effectLst/>
              </a:rPr>
              <a:t> copolymers</a:t>
            </a:r>
            <a:r>
              <a:rPr lang="ar-SY" b="1" dirty="0" smtClean="0">
                <a:effectLst/>
              </a:rPr>
              <a:t/>
            </a:r>
            <a:br>
              <a:rPr lang="ar-SY" b="1" dirty="0" smtClean="0">
                <a:effectLst/>
              </a:rPr>
            </a:br>
            <a:r>
              <a:rPr lang="en-US" dirty="0">
                <a:effectLst/>
              </a:rPr>
              <a:t>0.93-0.996 g / cm</a:t>
            </a:r>
            <a:r>
              <a:rPr lang="en-US" baseline="30000" dirty="0">
                <a:effectLst/>
              </a:rPr>
              <a:t>3</a:t>
            </a:r>
            <a:endParaRPr lang="en-US" dirty="0"/>
          </a:p>
        </p:txBody>
      </p:sp>
      <p:sp>
        <p:nvSpPr>
          <p:cNvPr id="3" name="Content Placeholder 2"/>
          <p:cNvSpPr>
            <a:spLocks noGrp="1"/>
          </p:cNvSpPr>
          <p:nvPr>
            <p:ph idx="1"/>
          </p:nvPr>
        </p:nvSpPr>
        <p:spPr>
          <a:xfrm>
            <a:off x="457200" y="2438400"/>
            <a:ext cx="8229600" cy="3687763"/>
          </a:xfrm>
        </p:spPr>
        <p:txBody>
          <a:bodyPr>
            <a:normAutofit fontScale="70000" lnSpcReduction="20000"/>
          </a:bodyPr>
          <a:lstStyle/>
          <a:p>
            <a:pPr algn="r" rtl="1"/>
            <a:r>
              <a:rPr lang="ar-SA" sz="5400" dirty="0"/>
              <a:t>يتصف هذا البوليمير بقساوته، ومقاومته لعملية </a:t>
            </a:r>
            <a:r>
              <a:rPr lang="ar-SA" sz="5400" dirty="0" smtClean="0"/>
              <a:t>التمزق</a:t>
            </a:r>
            <a:endParaRPr lang="en-US" sz="5400" dirty="0" smtClean="0"/>
          </a:p>
          <a:p>
            <a:pPr algn="r" rtl="1"/>
            <a:r>
              <a:rPr lang="ar-SA" sz="5400" dirty="0"/>
              <a:t>مقاوم نوعاً ما </a:t>
            </a:r>
            <a:r>
              <a:rPr lang="ar-SA" sz="5400" dirty="0" smtClean="0"/>
              <a:t>للزيوت</a:t>
            </a:r>
            <a:endParaRPr lang="en-US" sz="5400" dirty="0" smtClean="0"/>
          </a:p>
          <a:p>
            <a:pPr algn="r" rtl="1"/>
            <a:r>
              <a:rPr lang="ar-SA" sz="5400" dirty="0"/>
              <a:t>يشبه البولي ايتيلين منخفض الكثافة من حيث نفاذيته للغاز وبخار </a:t>
            </a:r>
            <a:r>
              <a:rPr lang="ar-SA" sz="5400" dirty="0" smtClean="0"/>
              <a:t>الماء</a:t>
            </a:r>
            <a:endParaRPr lang="en-US" sz="5400" dirty="0" smtClean="0"/>
          </a:p>
          <a:p>
            <a:pPr algn="r" rtl="1"/>
            <a:r>
              <a:rPr lang="ar-SA" sz="5400" dirty="0"/>
              <a:t>يمكن إغلاقه حرارياً بدرجات حرارية منخفضة</a:t>
            </a:r>
            <a:endParaRPr lang="en-US" sz="5400" b="1" dirty="0">
              <a:solidFill>
                <a:schemeClr val="tx2"/>
              </a:solidFill>
              <a:latin typeface="+mn-lt"/>
              <a:ea typeface="+mj-ea"/>
              <a:cs typeface="+mj-cs"/>
            </a:endParaRPr>
          </a:p>
        </p:txBody>
      </p:sp>
    </p:spTree>
    <p:extLst>
      <p:ext uri="{BB962C8B-B14F-4D97-AF65-F5344CB8AC3E}">
        <p14:creationId xmlns:p14="http://schemas.microsoft.com/office/powerpoint/2010/main" val="3717237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أنواع البوليميرات</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sz="3600" dirty="0" smtClean="0"/>
              <a:t>اللدائن </a:t>
            </a:r>
            <a:r>
              <a:rPr lang="ar-SA" sz="3600" dirty="0"/>
              <a:t>الحرارية </a:t>
            </a:r>
            <a:r>
              <a:rPr lang="en-US" sz="3600" dirty="0" smtClean="0"/>
              <a:t>)</a:t>
            </a:r>
            <a:r>
              <a:rPr lang="ar-SA" sz="3600" dirty="0" smtClean="0"/>
              <a:t> التي </a:t>
            </a:r>
            <a:r>
              <a:rPr lang="ar-SA" sz="3600" dirty="0"/>
              <a:t>تلين </a:t>
            </a:r>
            <a:r>
              <a:rPr lang="ar-SA" sz="3600" dirty="0" smtClean="0"/>
              <a:t>بالحرارة</a:t>
            </a:r>
            <a:r>
              <a:rPr lang="en-US" sz="3600" dirty="0" smtClean="0"/>
              <a:t>( </a:t>
            </a:r>
            <a:r>
              <a:rPr lang="ar-SY" sz="3600" dirty="0" smtClean="0"/>
              <a:t> </a:t>
            </a:r>
            <a:r>
              <a:rPr lang="en-US" sz="3600" dirty="0" smtClean="0"/>
              <a:t>Thermoplastic</a:t>
            </a:r>
            <a:r>
              <a:rPr lang="ar-SY" sz="3600" dirty="0" smtClean="0"/>
              <a:t>  </a:t>
            </a:r>
            <a:r>
              <a:rPr lang="en-US" sz="3600" dirty="0" smtClean="0">
                <a:solidFill>
                  <a:srgbClr val="FF0000"/>
                </a:solidFill>
              </a:rPr>
              <a:t>TP</a:t>
            </a:r>
            <a:endParaRPr lang="en-US" sz="3600" dirty="0">
              <a:solidFill>
                <a:srgbClr val="FF0000"/>
              </a:solidFill>
            </a:endParaRPr>
          </a:p>
          <a:p>
            <a:pPr algn="r" rtl="1"/>
            <a:r>
              <a:rPr lang="en-US" sz="3600" dirty="0" smtClean="0"/>
              <a:t> </a:t>
            </a:r>
            <a:r>
              <a:rPr lang="ar-SA" sz="3600" dirty="0"/>
              <a:t>اللدائن غير الحرارية </a:t>
            </a:r>
            <a:r>
              <a:rPr lang="en-US" sz="3600" dirty="0"/>
              <a:t>)</a:t>
            </a:r>
            <a:r>
              <a:rPr lang="ar-SA" sz="3600" dirty="0"/>
              <a:t> التي تتصلب بالحرارة</a:t>
            </a:r>
            <a:r>
              <a:rPr lang="en-US" sz="3600" dirty="0"/>
              <a:t>( Thermosetting </a:t>
            </a:r>
            <a:r>
              <a:rPr lang="ar-SY" sz="3600" dirty="0" smtClean="0"/>
              <a:t>  </a:t>
            </a:r>
            <a:r>
              <a:rPr lang="en-US" sz="3600" dirty="0" smtClean="0">
                <a:solidFill>
                  <a:srgbClr val="FF0000"/>
                </a:solidFill>
              </a:rPr>
              <a:t>TS</a:t>
            </a:r>
            <a:endParaRPr lang="ar-SY" sz="3600" dirty="0" smtClean="0">
              <a:solidFill>
                <a:srgbClr val="FF0000"/>
              </a:solidFill>
            </a:endParaRPr>
          </a:p>
          <a:p>
            <a:pPr algn="r" rtl="1"/>
            <a:r>
              <a:rPr lang="ar-SA" sz="3600" dirty="0"/>
              <a:t>إن معظم البوليميرات المستخدمة في تغليف الأغذية هي من اللدائن الحرارية، أي التي تلين عند تسخينها، وتتصلب بالتبريد رغم تكرار هذه العملية، أما البوليميرات الأخرى فهي لدائن غير الحرارية والتي تلين بداية ثم تتصلب أثناء التسخين.</a:t>
            </a:r>
            <a:endParaRPr lang="en-US" sz="3600" dirty="0"/>
          </a:p>
          <a:p>
            <a:pPr algn="r" rtl="1"/>
            <a:endParaRPr lang="en-US" sz="3600" dirty="0"/>
          </a:p>
          <a:p>
            <a:pPr algn="r" rtl="1"/>
            <a:endParaRPr lang="en-US" sz="3600" dirty="0"/>
          </a:p>
        </p:txBody>
      </p:sp>
    </p:spTree>
    <p:extLst>
      <p:ext uri="{BB962C8B-B14F-4D97-AF65-F5344CB8AC3E}">
        <p14:creationId xmlns:p14="http://schemas.microsoft.com/office/powerpoint/2010/main" val="103303649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0"/>
          </a:xfrm>
        </p:spPr>
        <p:txBody>
          <a:bodyPr/>
          <a:lstStyle/>
          <a:p>
            <a:pPr rtl="1"/>
            <a:r>
              <a:rPr lang="ar-SA" b="1" dirty="0"/>
              <a:t>البولي ميثيل </a:t>
            </a:r>
            <a:r>
              <a:rPr lang="ar-SA" b="1" dirty="0" smtClean="0"/>
              <a:t>ميتاكريلات</a:t>
            </a:r>
            <a:r>
              <a:rPr lang="ar-SY" b="1" smtClean="0"/>
              <a:t/>
            </a:r>
            <a:br>
              <a:rPr lang="ar-SY" b="1" smtClean="0"/>
            </a:br>
            <a:r>
              <a:rPr lang="en-US" b="1" smtClean="0"/>
              <a:t>Poly </a:t>
            </a:r>
            <a:r>
              <a:rPr lang="en-US" b="1" dirty="0"/>
              <a:t>methyl methacrylate (PMMA</a:t>
            </a:r>
            <a:r>
              <a:rPr lang="en-US" b="1" dirty="0" smtClean="0"/>
              <a:t>)</a:t>
            </a:r>
            <a:endParaRPr lang="ar-SY" dirty="0"/>
          </a:p>
        </p:txBody>
      </p:sp>
      <p:sp>
        <p:nvSpPr>
          <p:cNvPr id="3" name="Content Placeholder 2"/>
          <p:cNvSpPr>
            <a:spLocks noGrp="1"/>
          </p:cNvSpPr>
          <p:nvPr>
            <p:ph idx="1"/>
          </p:nvPr>
        </p:nvSpPr>
        <p:spPr>
          <a:xfrm>
            <a:off x="457200" y="2362200"/>
            <a:ext cx="8229600" cy="3763963"/>
          </a:xfrm>
        </p:spPr>
        <p:txBody>
          <a:bodyPr>
            <a:normAutofit/>
          </a:bodyPr>
          <a:lstStyle/>
          <a:p>
            <a:pPr algn="r" rtl="1"/>
            <a:r>
              <a:rPr lang="ar-SA" sz="4400" dirty="0"/>
              <a:t>باسمها الشائع </a:t>
            </a:r>
            <a:r>
              <a:rPr lang="ar-SA" sz="4400" dirty="0" smtClean="0"/>
              <a:t>الاكريليك</a:t>
            </a:r>
            <a:endParaRPr lang="ar-SY" sz="4400" dirty="0" smtClean="0"/>
          </a:p>
          <a:p>
            <a:pPr algn="r" rtl="1"/>
            <a:r>
              <a:rPr lang="ar-SA" sz="4400" dirty="0"/>
              <a:t>وشفاف، يتمتع بخواص ضوئية </a:t>
            </a:r>
            <a:r>
              <a:rPr lang="ar-SA" sz="4400" dirty="0" smtClean="0"/>
              <a:t>جيدة</a:t>
            </a:r>
            <a:endParaRPr lang="ar-SY" sz="4400" dirty="0" smtClean="0"/>
          </a:p>
          <a:p>
            <a:pPr algn="r" rtl="1"/>
            <a:r>
              <a:rPr lang="ar-SA" sz="4400" dirty="0"/>
              <a:t>يستخدم كزجاج للمنازل والطائرات والسيارات وفي صناعة زجاج البصريات </a:t>
            </a:r>
            <a:r>
              <a:rPr lang="en-US" sz="4400" dirty="0"/>
              <a:t>optical</a:t>
            </a:r>
            <a:r>
              <a:rPr lang="ar-SA" sz="4400" dirty="0"/>
              <a:t> والمرشحات الضوئية.</a:t>
            </a:r>
            <a:endParaRPr lang="ar-SY" sz="4400" dirty="0"/>
          </a:p>
        </p:txBody>
      </p:sp>
    </p:spTree>
    <p:extLst>
      <p:ext uri="{BB962C8B-B14F-4D97-AF65-F5344CB8AC3E}">
        <p14:creationId xmlns:p14="http://schemas.microsoft.com/office/powerpoint/2010/main" val="3366763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طرائق تصنيع وتشكيل البلاستيك الحراري</a:t>
            </a:r>
            <a:endParaRPr lang="en-US" dirty="0"/>
          </a:p>
        </p:txBody>
      </p:sp>
      <p:sp>
        <p:nvSpPr>
          <p:cNvPr id="3" name="Content Placeholder 2"/>
          <p:cNvSpPr>
            <a:spLocks noGrp="1"/>
          </p:cNvSpPr>
          <p:nvPr>
            <p:ph idx="1"/>
          </p:nvPr>
        </p:nvSpPr>
        <p:spPr/>
        <p:txBody>
          <a:bodyPr anchor="ctr">
            <a:normAutofit fontScale="70000" lnSpcReduction="20000"/>
          </a:bodyPr>
          <a:lstStyle/>
          <a:p>
            <a:pPr algn="r" rtl="1"/>
            <a:r>
              <a:rPr lang="en-US" sz="4000" dirty="0"/>
              <a:t> .(1) </a:t>
            </a:r>
            <a:r>
              <a:rPr lang="ar-SA" sz="4000" dirty="0"/>
              <a:t>التشكيل بمكابس الضغط </a:t>
            </a:r>
            <a:r>
              <a:rPr lang="en-US" sz="4000" dirty="0"/>
              <a:t>Compression Molding</a:t>
            </a:r>
          </a:p>
          <a:p>
            <a:pPr algn="r" rtl="1"/>
            <a:r>
              <a:rPr lang="ar-SA" sz="4000" dirty="0"/>
              <a:t> </a:t>
            </a:r>
            <a:r>
              <a:rPr lang="en-US" sz="4000" dirty="0"/>
              <a:t>.(2) </a:t>
            </a:r>
            <a:r>
              <a:rPr lang="ar-SA" sz="4000" dirty="0"/>
              <a:t>التشكيل بمكابس الحقن </a:t>
            </a:r>
            <a:r>
              <a:rPr lang="en-US" sz="4000" dirty="0"/>
              <a:t>Injection press Molding</a:t>
            </a:r>
          </a:p>
          <a:p>
            <a:pPr algn="r" rtl="1"/>
            <a:r>
              <a:rPr lang="en-US" sz="4000" dirty="0"/>
              <a:t>.(3) </a:t>
            </a:r>
            <a:r>
              <a:rPr lang="ar-SA" sz="4000" dirty="0"/>
              <a:t>التشكيل بآلات البثق</a:t>
            </a:r>
            <a:r>
              <a:rPr lang="en-US" sz="4000" dirty="0"/>
              <a:t>Extrusion </a:t>
            </a:r>
          </a:p>
          <a:p>
            <a:pPr algn="r" rtl="1"/>
            <a:r>
              <a:rPr lang="en-US" sz="4000" dirty="0"/>
              <a:t> .(4) </a:t>
            </a:r>
            <a:r>
              <a:rPr lang="ar-SA" sz="4000" dirty="0"/>
              <a:t>التشكيل بالنفخ </a:t>
            </a:r>
            <a:r>
              <a:rPr lang="en-US" sz="4000" dirty="0"/>
              <a:t>Blow Molding</a:t>
            </a:r>
          </a:p>
          <a:p>
            <a:pPr algn="r" rtl="1"/>
            <a:r>
              <a:rPr lang="en-US" sz="4000" dirty="0"/>
              <a:t>.(5) </a:t>
            </a:r>
            <a:r>
              <a:rPr lang="ar-SA" sz="4000" dirty="0"/>
              <a:t>التشكيل الحراري </a:t>
            </a:r>
            <a:r>
              <a:rPr lang="en-US" sz="4000" dirty="0"/>
              <a:t>)</a:t>
            </a:r>
            <a:r>
              <a:rPr lang="ar-SA" sz="4000" dirty="0"/>
              <a:t>التفريغ</a:t>
            </a:r>
            <a:r>
              <a:rPr lang="en-US" sz="4000" dirty="0"/>
              <a:t>( Vacuum Thermoforming </a:t>
            </a:r>
          </a:p>
          <a:p>
            <a:pPr algn="r" rtl="1"/>
            <a:r>
              <a:rPr lang="en-US" sz="4000" dirty="0"/>
              <a:t>.(6) </a:t>
            </a:r>
            <a:r>
              <a:rPr lang="ar-SA" sz="4000" dirty="0"/>
              <a:t>التشكيل بالدوران</a:t>
            </a:r>
            <a:r>
              <a:rPr lang="en-US" sz="4000" dirty="0"/>
              <a:t>Rotational Molding </a:t>
            </a:r>
          </a:p>
          <a:p>
            <a:pPr algn="r" rtl="1"/>
            <a:r>
              <a:rPr lang="en-US" sz="4000" dirty="0"/>
              <a:t> .(7) </a:t>
            </a:r>
            <a:r>
              <a:rPr lang="ar-SA" sz="4000" dirty="0"/>
              <a:t>تشكيل وقولبة الرغاوي والممدات الخلوية</a:t>
            </a:r>
            <a:r>
              <a:rPr lang="en-US" sz="4000" dirty="0"/>
              <a:t>Foam Processing Machine </a:t>
            </a:r>
          </a:p>
        </p:txBody>
      </p:sp>
    </p:spTree>
    <p:extLst>
      <p:ext uri="{BB962C8B-B14F-4D97-AF65-F5344CB8AC3E}">
        <p14:creationId xmlns:p14="http://schemas.microsoft.com/office/powerpoint/2010/main" val="2519127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التشكيل بمكابس الضغط</a:t>
            </a:r>
            <a:r>
              <a:rPr lang="ar-SA" dirty="0">
                <a:effectLst/>
              </a:rPr>
              <a:t> </a:t>
            </a:r>
            <a:endParaRPr lang="en-US" dirty="0"/>
          </a:p>
        </p:txBody>
      </p:sp>
      <p:sp>
        <p:nvSpPr>
          <p:cNvPr id="3" name="Content Placeholder 2"/>
          <p:cNvSpPr>
            <a:spLocks noGrp="1"/>
          </p:cNvSpPr>
          <p:nvPr>
            <p:ph idx="1"/>
          </p:nvPr>
        </p:nvSpPr>
        <p:spPr/>
        <p:txBody>
          <a:bodyPr>
            <a:normAutofit/>
          </a:bodyPr>
          <a:lstStyle/>
          <a:p>
            <a:pPr lvl="0" algn="r" rtl="1"/>
            <a:r>
              <a:rPr lang="ar-SA" sz="3200" dirty="0"/>
              <a:t>تتضمن طريقة القولبة بمكابس الضغط وضع المادة البلاستيكية في قالب مغلق مزود بمصدر حراري، وبتعريض القالب للحرارة والضغط المناسبين </a:t>
            </a:r>
            <a:r>
              <a:rPr lang="ar-SA" sz="3200" dirty="0" smtClean="0"/>
              <a:t>خلال </a:t>
            </a:r>
            <a:r>
              <a:rPr lang="ar-SA" sz="3200" dirty="0"/>
              <a:t>مدة زمنية محددة </a:t>
            </a:r>
            <a:endParaRPr lang="ar-SY" sz="3200" dirty="0" smtClean="0"/>
          </a:p>
          <a:p>
            <a:pPr lvl="0" algn="r" rtl="1"/>
            <a:r>
              <a:rPr lang="ar-SA" sz="3200" dirty="0"/>
              <a:t>إن هذا النوع من التصنيع يختص غالباً بالمواد البلاستيكية المقساة بالحرارة </a:t>
            </a:r>
            <a:r>
              <a:rPr lang="en-US" sz="3200" dirty="0"/>
              <a:t>(TS)</a:t>
            </a:r>
            <a:r>
              <a:rPr lang="ar-SA" sz="3200" dirty="0"/>
              <a:t>.</a:t>
            </a: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63181"/>
            <a:ext cx="3981450" cy="297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1427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chor="ctr"/>
          <a:lstStyle/>
          <a:p>
            <a:pPr rtl="1"/>
            <a:r>
              <a:rPr lang="ar-SA" b="1" dirty="0">
                <a:effectLst/>
              </a:rPr>
              <a:t>التشكيل بالحقن</a:t>
            </a:r>
            <a:endParaRPr lang="en-US" dirty="0">
              <a:solidFill>
                <a:srgbClr val="FF0000"/>
              </a:solidFill>
            </a:endParaRPr>
          </a:p>
        </p:txBody>
      </p:sp>
      <p:sp>
        <p:nvSpPr>
          <p:cNvPr id="3" name="Content Placeholder 2"/>
          <p:cNvSpPr>
            <a:spLocks noGrp="1"/>
          </p:cNvSpPr>
          <p:nvPr>
            <p:ph idx="1"/>
          </p:nvPr>
        </p:nvSpPr>
        <p:spPr>
          <a:xfrm>
            <a:off x="457200" y="1752600"/>
            <a:ext cx="8229600" cy="4373563"/>
          </a:xfrm>
        </p:spPr>
        <p:txBody>
          <a:bodyPr>
            <a:normAutofit/>
          </a:bodyPr>
          <a:lstStyle/>
          <a:p>
            <a:pPr algn="r" rtl="1"/>
            <a:r>
              <a:rPr lang="ar-SA" sz="3600" dirty="0"/>
              <a:t>الحقن طريقة للتشكيل بالقالب تسمح بإنتاج منتجات بكميات كبيرة وبكتل وحجوم مختلفة تتغير من بضع ميلغرامات إلى حدود </a:t>
            </a:r>
            <a:r>
              <a:rPr lang="en-US" sz="3600" dirty="0"/>
              <a:t> . 30 </a:t>
            </a:r>
            <a:r>
              <a:rPr lang="en-US" sz="3600" dirty="0" smtClean="0"/>
              <a:t>kg</a:t>
            </a:r>
            <a:endParaRPr lang="ar-SY" sz="3600" dirty="0" smtClean="0"/>
          </a:p>
          <a:p>
            <a:pPr algn="r" rtl="1"/>
            <a:endParaRPr lang="ar-SY" sz="3600" dirty="0" smtClean="0"/>
          </a:p>
          <a:p>
            <a:pPr algn="r" rtl="1"/>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00743"/>
            <a:ext cx="4365396" cy="3257257"/>
          </a:xfrm>
          <a:prstGeom prst="rect">
            <a:avLst/>
          </a:prstGeom>
        </p:spPr>
      </p:pic>
    </p:spTree>
    <p:extLst>
      <p:ext uri="{BB962C8B-B14F-4D97-AF65-F5344CB8AC3E}">
        <p14:creationId xmlns:p14="http://schemas.microsoft.com/office/powerpoint/2010/main" val="42596113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25101</TotalTime>
  <Words>3042</Words>
  <Application>Microsoft Office PowerPoint</Application>
  <PresentationFormat>On-screen Show (4:3)</PresentationFormat>
  <Paragraphs>264</Paragraphs>
  <Slides>60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60</vt:i4>
      </vt:variant>
    </vt:vector>
  </HeadingPairs>
  <TitlesOfParts>
    <vt:vector size="68" baseType="lpstr">
      <vt:lpstr>Arial</vt:lpstr>
      <vt:lpstr>Century Gothic</vt:lpstr>
      <vt:lpstr>Courier New</vt:lpstr>
      <vt:lpstr>Palatino Linotype</vt:lpstr>
      <vt:lpstr>Symbol</vt:lpstr>
      <vt:lpstr>Tahoma</vt:lpstr>
      <vt:lpstr>Times New Roman</vt:lpstr>
      <vt:lpstr>Executive</vt:lpstr>
      <vt:lpstr>التعبئة والتغليف المواد البوليميرية )البلاستيكية(</vt:lpstr>
      <vt:lpstr>مقدمة</vt:lpstr>
      <vt:lpstr>ميزات</vt:lpstr>
      <vt:lpstr>PowerPoint Presentation</vt:lpstr>
      <vt:lpstr>السلبيات</vt:lpstr>
      <vt:lpstr>أنواع البوليميرات</vt:lpstr>
      <vt:lpstr>طرائق تصنيع وتشكيل البلاستيك الحراري</vt:lpstr>
      <vt:lpstr>التشكيل بمكابس الضغط </vt:lpstr>
      <vt:lpstr>التشكيل بالحقن</vt:lpstr>
      <vt:lpstr>التشكيل بالحقن</vt:lpstr>
      <vt:lpstr>التشكيل بالحقن</vt:lpstr>
      <vt:lpstr>تقنيات مشتقة من عملية الحقن الحقن والنفخ</vt:lpstr>
      <vt:lpstr>التشكيل بآلات البثق</vt:lpstr>
      <vt:lpstr>المبدأ</vt:lpstr>
      <vt:lpstr>ميزات البثق</vt:lpstr>
      <vt:lpstr>مساوئ عملية البثق</vt:lpstr>
      <vt:lpstr>PowerPoint Presentation</vt:lpstr>
      <vt:lpstr>التشكيل بالنفخ</vt:lpstr>
      <vt:lpstr>التشكيل بالنفخ</vt:lpstr>
      <vt:lpstr>التشكيل الحراري</vt:lpstr>
      <vt:lpstr>التشكيل بالدوران</vt:lpstr>
      <vt:lpstr>تصنيع الرغاوي والممدات الخلوية وقولبتها</vt:lpstr>
      <vt:lpstr>أهم أنواع البلاستيك البولي ايتيلين (PE) Polyethylene</vt:lpstr>
      <vt:lpstr>PowerPoint Presentation</vt:lpstr>
      <vt:lpstr>البولي ايتيلين (PE) Polyethylene</vt:lpstr>
      <vt:lpstr>أنواع البولي ايتيلين</vt:lpstr>
      <vt:lpstr>البولي ايتيلين منخفض الكثافة</vt:lpstr>
      <vt:lpstr>البولي ايتيلين منخفض الكثافة</vt:lpstr>
      <vt:lpstr>البولي ايتيلين مرتفع الكثافة HDPE</vt:lpstr>
      <vt:lpstr>PowerPoint Presentation</vt:lpstr>
      <vt:lpstr>البولي ايتيلين متوسط الكثافةMDPE  ( 0.926-0.940 g/cm3) </vt:lpstr>
      <vt:lpstr>البولي بروبيلين Poly propylene  (PP, 0.90~0.915 g/cm3) </vt:lpstr>
      <vt:lpstr>PowerPoint Presentation</vt:lpstr>
      <vt:lpstr>ويتواجد هذا البوليمير بثلاثة أشكال مختلفة </vt:lpstr>
      <vt:lpstr>السانديوتكتيك</vt:lpstr>
      <vt:lpstr>الأتكتيك</vt:lpstr>
      <vt:lpstr>PowerPoint Presentation</vt:lpstr>
      <vt:lpstr>البولي فينيل كلوريد PVC,1.35~1.45 g/cm3 Polyvinyl chloride</vt:lpstr>
      <vt:lpstr>PVC</vt:lpstr>
      <vt:lpstr>PVC</vt:lpstr>
      <vt:lpstr>PVC</vt:lpstr>
      <vt:lpstr>البولي فينليدين كلوريد Poly Vinylidene chloride (PVDC,1.68~1.75g/cm3)</vt:lpstr>
      <vt:lpstr>PVDC</vt:lpstr>
      <vt:lpstr>PVDC</vt:lpstr>
      <vt:lpstr>البولي ستايرن   Polystyrene  ( PS, 1.05 g /cm3 )</vt:lpstr>
      <vt:lpstr>Polystyrene</vt:lpstr>
      <vt:lpstr>أنواع البولي ستايرن</vt:lpstr>
      <vt:lpstr>PowerPoint Presentation</vt:lpstr>
      <vt:lpstr>البولي كربونات Polycarbonate  ( PC, 1.2 g/cm3) </vt:lpstr>
      <vt:lpstr>PowerPoint Presentation</vt:lpstr>
      <vt:lpstr>البوليستر Polyester (1.39 g/cm3) </vt:lpstr>
      <vt:lpstr>البولي ايتيلين تير فتالات )اللافسان( Polyethylene terephthalate (PETP)</vt:lpstr>
      <vt:lpstr>PETP</vt:lpstr>
      <vt:lpstr>البولي أميد )النايلون  (PA, 1.14 g/ cm3  Polyamide</vt:lpstr>
      <vt:lpstr>PA</vt:lpstr>
      <vt:lpstr>PA</vt:lpstr>
      <vt:lpstr>البولي فينيل الكحول(PVAL)  poly vinyl alcohol</vt:lpstr>
      <vt:lpstr>الكاوتشوك الطبيعي )بولي ايزوبرن( (Rubber hydrochloride) plio film</vt:lpstr>
      <vt:lpstr>الايونوميرIonomeric copolymers 0.93-0.996 g / cm3</vt:lpstr>
      <vt:lpstr>البولي ميثيل ميتاكريلات Poly methyl methacrylate (PMMA)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التعبئة والتغليف</dc:title>
  <dc:creator/>
  <cp:lastModifiedBy>farhan alfin</cp:lastModifiedBy>
  <cp:revision>493</cp:revision>
  <dcterms:created xsi:type="dcterms:W3CDTF">2006-08-16T00:00:00Z</dcterms:created>
  <dcterms:modified xsi:type="dcterms:W3CDTF">2015-04-21T17:14:11Z</dcterms:modified>
</cp:coreProperties>
</file>