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sldIdLst>
    <p:sldId id="256" r:id="rId2"/>
    <p:sldId id="298" r:id="rId3"/>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32" r:id="rId18"/>
    <p:sldId id="313" r:id="rId19"/>
    <p:sldId id="314" r:id="rId20"/>
    <p:sldId id="315" r:id="rId21"/>
    <p:sldId id="316" r:id="rId22"/>
    <p:sldId id="318" r:id="rId23"/>
    <p:sldId id="320" r:id="rId24"/>
    <p:sldId id="321" r:id="rId25"/>
    <p:sldId id="333" r:id="rId26"/>
    <p:sldId id="322" r:id="rId27"/>
    <p:sldId id="323" r:id="rId28"/>
    <p:sldId id="324" r:id="rId29"/>
    <p:sldId id="325" r:id="rId30"/>
    <p:sldId id="326" r:id="rId31"/>
    <p:sldId id="327" r:id="rId32"/>
    <p:sldId id="328" r:id="rId33"/>
    <p:sldId id="329" r:id="rId34"/>
    <p:sldId id="330" r:id="rId35"/>
    <p:sldId id="33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4/13/2015</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D8BD707-D9CF-40AE-B4C6-C98DA3205C09}" type="datetimeFigureOut">
              <a:rPr lang="en-US" smtClean="0"/>
              <a:pPr/>
              <a:t>4/13/2015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4/13/2015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4/13/2015</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ar-SY" dirty="0" smtClean="0"/>
              <a:t>التعبئة والتغليف</a:t>
            </a:r>
            <a:r>
              <a:rPr lang="en-US" dirty="0" smtClean="0"/>
              <a:t/>
            </a:r>
            <a:br>
              <a:rPr lang="en-US" dirty="0" smtClean="0"/>
            </a:br>
            <a:r>
              <a:rPr lang="ar-SA" sz="6600" dirty="0">
                <a:effectLst/>
              </a:rPr>
              <a:t>العلب المعدنية </a:t>
            </a:r>
            <a:r>
              <a:rPr lang="ar-SA" sz="6600" dirty="0" smtClean="0">
                <a:effectLst/>
              </a:rPr>
              <a:t>والطلاء</a:t>
            </a:r>
            <a:endParaRPr lang="en-US" sz="6600" dirty="0"/>
          </a:p>
        </p:txBody>
      </p:sp>
      <p:sp>
        <p:nvSpPr>
          <p:cNvPr id="3" name="Subtitle 2"/>
          <p:cNvSpPr>
            <a:spLocks noGrp="1"/>
          </p:cNvSpPr>
          <p:nvPr>
            <p:ph type="subTitle" idx="1"/>
          </p:nvPr>
        </p:nvSpPr>
        <p:spPr/>
        <p:txBody>
          <a:bodyPr/>
          <a:lstStyle/>
          <a:p>
            <a:pPr rtl="1"/>
            <a:r>
              <a:rPr lang="ar-SY" dirty="0" smtClean="0"/>
              <a:t>د. فرحان ألفين</a:t>
            </a:r>
          </a:p>
          <a:p>
            <a:pPr rtl="1"/>
            <a:r>
              <a:rPr lang="ar-SY" dirty="0" smtClean="0"/>
              <a:t>قسم الهندسة الغذائية</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886200" cy="2696051"/>
          </a:xfrm>
          <a:prstGeom prst="rect">
            <a:avLst/>
          </a:prstGeom>
        </p:spPr>
      </p:pic>
    </p:spTree>
    <p:extLst>
      <p:ext uri="{BB962C8B-B14F-4D97-AF65-F5344CB8AC3E}">
        <p14:creationId xmlns:p14="http://schemas.microsoft.com/office/powerpoint/2010/main" val="4268123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Y" b="1" dirty="0">
                <a:solidFill>
                  <a:srgbClr val="FF0000"/>
                </a:solidFill>
                <a:effectLst/>
              </a:rPr>
              <a:t>درجة الحموضة الـ </a:t>
            </a:r>
            <a:r>
              <a:rPr lang="en-US" b="1" dirty="0">
                <a:solidFill>
                  <a:srgbClr val="FF0000"/>
                </a:solidFill>
                <a:effectLst/>
              </a:rPr>
              <a:t>pH</a:t>
            </a:r>
            <a:endParaRPr lang="en-US" dirty="0"/>
          </a:p>
        </p:txBody>
      </p:sp>
      <p:sp>
        <p:nvSpPr>
          <p:cNvPr id="3" name="Content Placeholder 2"/>
          <p:cNvSpPr>
            <a:spLocks noGrp="1"/>
          </p:cNvSpPr>
          <p:nvPr>
            <p:ph idx="1"/>
          </p:nvPr>
        </p:nvSpPr>
        <p:spPr/>
        <p:txBody>
          <a:bodyPr>
            <a:normAutofit/>
          </a:bodyPr>
          <a:lstStyle/>
          <a:p>
            <a:pPr algn="r" rtl="1"/>
            <a:r>
              <a:rPr lang="ar-SA" sz="3200" dirty="0" smtClean="0"/>
              <a:t>وتيرة</a:t>
            </a:r>
            <a:r>
              <a:rPr lang="ar-SY" sz="3200" dirty="0" smtClean="0"/>
              <a:t> </a:t>
            </a:r>
            <a:r>
              <a:rPr lang="ar-SY" sz="3200" dirty="0"/>
              <a:t>التآكل </a:t>
            </a:r>
            <a:endParaRPr lang="ar-SY" sz="3200" dirty="0" smtClean="0"/>
          </a:p>
          <a:p>
            <a:pPr algn="r" rtl="1"/>
            <a:r>
              <a:rPr lang="ar-SA" sz="3200" dirty="0" smtClean="0"/>
              <a:t>عالية </a:t>
            </a:r>
            <a:r>
              <a:rPr lang="ar-SY" sz="3200" dirty="0" smtClean="0"/>
              <a:t>عند </a:t>
            </a:r>
            <a:r>
              <a:rPr lang="en-US" sz="3200" dirty="0"/>
              <a:t>pH = 4</a:t>
            </a:r>
            <a:r>
              <a:rPr lang="en-US" sz="3200" dirty="0">
                <a:sym typeface="Symbol"/>
              </a:rPr>
              <a:t></a:t>
            </a:r>
            <a:r>
              <a:rPr lang="en-US" sz="3200" dirty="0"/>
              <a:t>5</a:t>
            </a:r>
            <a:r>
              <a:rPr lang="ar-SY" sz="3200" dirty="0"/>
              <a:t>، </a:t>
            </a:r>
            <a:endParaRPr lang="ar-SY" sz="3200" dirty="0" smtClean="0"/>
          </a:p>
          <a:p>
            <a:pPr algn="r" rtl="1"/>
            <a:r>
              <a:rPr lang="ar-SY" sz="3200" dirty="0" smtClean="0"/>
              <a:t>ومتوسطة </a:t>
            </a:r>
            <a:r>
              <a:rPr lang="ar-SY" sz="3200" dirty="0"/>
              <a:t>عند </a:t>
            </a:r>
            <a:r>
              <a:rPr lang="en-US" sz="3200" dirty="0"/>
              <a:t>pH = 5</a:t>
            </a:r>
            <a:r>
              <a:rPr lang="ar-SY" sz="3200" dirty="0"/>
              <a:t> </a:t>
            </a:r>
            <a:endParaRPr lang="ar-SY" sz="3200" dirty="0" smtClean="0"/>
          </a:p>
          <a:p>
            <a:pPr algn="r" rtl="1"/>
            <a:r>
              <a:rPr lang="ar-SY" sz="3200" dirty="0" smtClean="0"/>
              <a:t>ومنخفضة في </a:t>
            </a:r>
            <a:r>
              <a:rPr lang="ar-SY" sz="3200" dirty="0"/>
              <a:t>حال </a:t>
            </a:r>
            <a:r>
              <a:rPr lang="en-US" sz="3200" dirty="0"/>
              <a:t>pH &gt; 5</a:t>
            </a:r>
            <a:r>
              <a:rPr lang="ar-SY" sz="3200" dirty="0"/>
              <a:t> </a:t>
            </a:r>
            <a:endParaRPr lang="ar-SY" sz="3200" dirty="0" smtClean="0"/>
          </a:p>
        </p:txBody>
      </p:sp>
    </p:spTree>
    <p:extLst>
      <p:ext uri="{BB962C8B-B14F-4D97-AF65-F5344CB8AC3E}">
        <p14:creationId xmlns:p14="http://schemas.microsoft.com/office/powerpoint/2010/main" val="1938513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ar-SY" b="1" dirty="0">
                <a:effectLst/>
              </a:rPr>
              <a:t>النترات</a:t>
            </a:r>
            <a:endParaRPr lang="en-US" dirty="0"/>
          </a:p>
        </p:txBody>
      </p:sp>
      <p:sp>
        <p:nvSpPr>
          <p:cNvPr id="3" name="Content Placeholder 2"/>
          <p:cNvSpPr>
            <a:spLocks noGrp="1"/>
          </p:cNvSpPr>
          <p:nvPr>
            <p:ph idx="1"/>
          </p:nvPr>
        </p:nvSpPr>
        <p:spPr/>
        <p:txBody>
          <a:bodyPr>
            <a:normAutofit/>
          </a:bodyPr>
          <a:lstStyle/>
          <a:p>
            <a:pPr algn="r" rtl="1"/>
            <a:r>
              <a:rPr lang="ar-SY" sz="4000" dirty="0"/>
              <a:t>تلعب النترات دورا</a:t>
            </a:r>
            <a:r>
              <a:rPr lang="ar-SA" sz="4000" dirty="0"/>
              <a:t>ً</a:t>
            </a:r>
            <a:r>
              <a:rPr lang="ar-SY" sz="4000" dirty="0"/>
              <a:t> هاما</a:t>
            </a:r>
            <a:r>
              <a:rPr lang="ar-SA" sz="4000" dirty="0"/>
              <a:t>ً</a:t>
            </a:r>
            <a:r>
              <a:rPr lang="ar-SY" sz="4000" dirty="0"/>
              <a:t> في تسريع عملية التآكل </a:t>
            </a:r>
            <a:endParaRPr lang="ar-SY" sz="4000" dirty="0" smtClean="0"/>
          </a:p>
          <a:p>
            <a:pPr lvl="1" algn="r" rtl="1"/>
            <a:r>
              <a:rPr lang="ar-SY" sz="4000" dirty="0"/>
              <a:t>كونسروة السبانخ والفاصوليا</a:t>
            </a:r>
            <a:r>
              <a:rPr lang="ar-SA" sz="4000" dirty="0"/>
              <a:t>ء</a:t>
            </a:r>
            <a:r>
              <a:rPr lang="ar-SY" sz="4000" dirty="0"/>
              <a:t> </a:t>
            </a:r>
            <a:r>
              <a:rPr lang="ar-SY" sz="4000" dirty="0" smtClean="0"/>
              <a:t>الخضراء</a:t>
            </a:r>
          </a:p>
          <a:p>
            <a:pPr lvl="1" algn="r" rtl="1"/>
            <a:r>
              <a:rPr lang="ar-SA" sz="4000" dirty="0"/>
              <a:t>ال</a:t>
            </a:r>
            <a:r>
              <a:rPr lang="ar-SY" sz="4000" dirty="0"/>
              <a:t>شر</a:t>
            </a:r>
            <a:r>
              <a:rPr lang="ar-SA" sz="4000" dirty="0"/>
              <a:t>ا</a:t>
            </a:r>
            <a:r>
              <a:rPr lang="ar-SY" sz="4000" dirty="0"/>
              <a:t>بات التي أساسها </a:t>
            </a:r>
            <a:r>
              <a:rPr lang="ar-SY" sz="4000" dirty="0" smtClean="0"/>
              <a:t>البرتقال</a:t>
            </a:r>
          </a:p>
          <a:p>
            <a:pPr lvl="1" algn="r" rtl="1"/>
            <a:r>
              <a:rPr lang="ar-SY" sz="4000" dirty="0"/>
              <a:t>المياه الحافظة للجبن </a:t>
            </a:r>
            <a:r>
              <a:rPr lang="ar-SY" sz="4000" dirty="0" smtClean="0"/>
              <a:t>ومشتقاته</a:t>
            </a:r>
            <a:endParaRPr lang="en-US" sz="4000" dirty="0"/>
          </a:p>
          <a:p>
            <a:pPr algn="r" rtl="1"/>
            <a:r>
              <a:rPr lang="ar-SY" sz="4800" dirty="0"/>
              <a:t>وتتعلق سرعة التآكل بمقدار </a:t>
            </a:r>
            <a:r>
              <a:rPr lang="ar-SY" sz="4800" dirty="0" smtClean="0"/>
              <a:t>النترات</a:t>
            </a:r>
            <a:endParaRPr lang="en-US" sz="4800" dirty="0" smtClean="0"/>
          </a:p>
          <a:p>
            <a:pPr algn="r" rtl="1"/>
            <a:r>
              <a:rPr lang="ar-SY" sz="3200" dirty="0">
                <a:solidFill>
                  <a:srgbClr val="FF0000"/>
                </a:solidFill>
              </a:rPr>
              <a:t>كل جزء من النترات يمكن أن يحل 7.6 جزء من القصدير</a:t>
            </a:r>
            <a:endParaRPr lang="en-US" sz="3200" dirty="0" smtClean="0">
              <a:solidFill>
                <a:srgbClr val="FF0000"/>
              </a:solidFill>
            </a:endParaRPr>
          </a:p>
        </p:txBody>
      </p:sp>
    </p:spTree>
    <p:extLst>
      <p:ext uri="{BB962C8B-B14F-4D97-AF65-F5344CB8AC3E}">
        <p14:creationId xmlns:p14="http://schemas.microsoft.com/office/powerpoint/2010/main" val="1999567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b="1" dirty="0">
                <a:effectLst/>
              </a:rPr>
              <a:t>خواص وطبيعة المادة </a:t>
            </a:r>
            <a:br>
              <a:rPr lang="ar-SY" b="1" dirty="0">
                <a:effectLst/>
              </a:rPr>
            </a:br>
            <a:r>
              <a:rPr lang="ar-SY" b="1" dirty="0">
                <a:effectLst/>
              </a:rPr>
              <a:t>الغذائية المعلبة</a:t>
            </a:r>
            <a:endParaRPr lang="en-US" dirty="0"/>
          </a:p>
        </p:txBody>
      </p:sp>
      <p:sp>
        <p:nvSpPr>
          <p:cNvPr id="3" name="Content Placeholder 2"/>
          <p:cNvSpPr>
            <a:spLocks noGrp="1"/>
          </p:cNvSpPr>
          <p:nvPr>
            <p:ph idx="1"/>
          </p:nvPr>
        </p:nvSpPr>
        <p:spPr/>
        <p:txBody>
          <a:bodyPr>
            <a:normAutofit lnSpcReduction="10000"/>
          </a:bodyPr>
          <a:lstStyle/>
          <a:p>
            <a:pPr algn="r" rtl="1"/>
            <a:r>
              <a:rPr lang="ar-SY" sz="3200" b="1" dirty="0" smtClean="0">
                <a:solidFill>
                  <a:srgbClr val="FF0000"/>
                </a:solidFill>
              </a:rPr>
              <a:t>الأوكسجين</a:t>
            </a:r>
            <a:endParaRPr lang="en-US" sz="3200" b="1" dirty="0" smtClean="0">
              <a:solidFill>
                <a:srgbClr val="FF0000"/>
              </a:solidFill>
            </a:endParaRPr>
          </a:p>
          <a:p>
            <a:pPr lvl="1" algn="r" rtl="1"/>
            <a:r>
              <a:rPr lang="ar-SY" sz="2800" dirty="0"/>
              <a:t>وجود الأوكسجين في الوسط فإن القصدير يلعب دور الكاتود بين</a:t>
            </a:r>
            <a:r>
              <a:rPr lang="ar-SA" sz="2800" dirty="0"/>
              <a:t>ما</a:t>
            </a:r>
            <a:r>
              <a:rPr lang="ar-SY" sz="2800" dirty="0"/>
              <a:t> الحديد يشكل الأنود</a:t>
            </a:r>
            <a:endParaRPr lang="ar-SY" sz="2800" b="1" dirty="0" smtClean="0"/>
          </a:p>
          <a:p>
            <a:pPr algn="r" rtl="1"/>
            <a:r>
              <a:rPr lang="ar-SY" sz="3200" b="1" dirty="0">
                <a:solidFill>
                  <a:srgbClr val="FF0000"/>
                </a:solidFill>
              </a:rPr>
              <a:t>المواد </a:t>
            </a:r>
            <a:r>
              <a:rPr lang="ar-SY" sz="3200" b="1" dirty="0" smtClean="0">
                <a:solidFill>
                  <a:srgbClr val="FF0000"/>
                </a:solidFill>
              </a:rPr>
              <a:t>الملونة</a:t>
            </a:r>
          </a:p>
          <a:p>
            <a:pPr algn="r" rtl="1"/>
            <a:r>
              <a:rPr lang="ar-SY" sz="3200" b="1" dirty="0">
                <a:solidFill>
                  <a:srgbClr val="FF0000"/>
                </a:solidFill>
              </a:rPr>
              <a:t>المركبات </a:t>
            </a:r>
            <a:r>
              <a:rPr lang="ar-SY" sz="3200" b="1" dirty="0" smtClean="0">
                <a:solidFill>
                  <a:srgbClr val="FF0000"/>
                </a:solidFill>
              </a:rPr>
              <a:t>الكبريتية</a:t>
            </a:r>
          </a:p>
          <a:p>
            <a:pPr algn="r" rtl="1"/>
            <a:r>
              <a:rPr lang="ar-SY" sz="3200" dirty="0"/>
              <a:t>يمكن استخدام غاز ثاني أوكسيد الكبريت، عند تصنيع بعض المنتجات الغذائية وفي حال بقاء آثار ولو قليلة منه في العلبة فإنها تعمل على زيادة </a:t>
            </a:r>
            <a:r>
              <a:rPr lang="ar-SY" sz="3200" dirty="0" smtClean="0"/>
              <a:t>التآكل</a:t>
            </a:r>
          </a:p>
          <a:p>
            <a:pPr algn="r" rtl="1"/>
            <a:r>
              <a:rPr lang="ar-SY" sz="3200" b="1" dirty="0">
                <a:solidFill>
                  <a:srgbClr val="FF0000"/>
                </a:solidFill>
              </a:rPr>
              <a:t>الملح، الكرميل، حمض الهيدروسيانيك و ثلاثي ميتيل أمين</a:t>
            </a:r>
            <a:endParaRPr lang="en-US" sz="3200" dirty="0">
              <a:solidFill>
                <a:srgbClr val="FF0000"/>
              </a:solidFill>
            </a:endParaRPr>
          </a:p>
        </p:txBody>
      </p:sp>
    </p:spTree>
    <p:extLst>
      <p:ext uri="{BB962C8B-B14F-4D97-AF65-F5344CB8AC3E}">
        <p14:creationId xmlns:p14="http://schemas.microsoft.com/office/powerpoint/2010/main" val="6329043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شروط التخزين</a:t>
            </a:r>
            <a:endParaRPr lang="en-US" dirty="0"/>
          </a:p>
        </p:txBody>
      </p:sp>
      <p:sp>
        <p:nvSpPr>
          <p:cNvPr id="3" name="Content Placeholder 2"/>
          <p:cNvSpPr>
            <a:spLocks noGrp="1"/>
          </p:cNvSpPr>
          <p:nvPr>
            <p:ph idx="1"/>
          </p:nvPr>
        </p:nvSpPr>
        <p:spPr/>
        <p:txBody>
          <a:bodyPr>
            <a:normAutofit/>
          </a:bodyPr>
          <a:lstStyle/>
          <a:p>
            <a:pPr algn="r" rtl="1"/>
            <a:r>
              <a:rPr lang="ar-SY" sz="3200" b="1" dirty="0"/>
              <a:t>درجة حرارة و زمن </a:t>
            </a:r>
            <a:r>
              <a:rPr lang="ar-SY" sz="3200" b="1" dirty="0" smtClean="0"/>
              <a:t>التخزين</a:t>
            </a:r>
          </a:p>
          <a:p>
            <a:pPr algn="r" rtl="1"/>
            <a:r>
              <a:rPr lang="ar-SY" sz="3200" dirty="0" smtClean="0"/>
              <a:t>يتسارع </a:t>
            </a:r>
            <a:r>
              <a:rPr lang="ar-SY" sz="3200" dirty="0"/>
              <a:t>التآكل بارتفاع </a:t>
            </a:r>
            <a:r>
              <a:rPr lang="ar-SY" sz="3200" dirty="0" smtClean="0"/>
              <a:t>الحرارة</a:t>
            </a:r>
          </a:p>
          <a:p>
            <a:pPr algn="r" rtl="1"/>
            <a:r>
              <a:rPr lang="ar-SY" sz="3200" dirty="0" smtClean="0"/>
              <a:t>كلما </a:t>
            </a:r>
            <a:r>
              <a:rPr lang="ar-SY" sz="3200" dirty="0"/>
              <a:t>زادت درجة الحرارة بمقدار </a:t>
            </a:r>
            <a:r>
              <a:rPr lang="en-US" sz="3200" dirty="0"/>
              <a:t>10 </a:t>
            </a:r>
            <a:r>
              <a:rPr lang="en-US" sz="3200" baseline="30000" dirty="0"/>
              <a:t>O</a:t>
            </a:r>
            <a:r>
              <a:rPr lang="en-US" sz="3200" dirty="0"/>
              <a:t>C</a:t>
            </a:r>
            <a:r>
              <a:rPr lang="ar-SY" sz="3200" dirty="0"/>
              <a:t> تزداد معها وتيرة التآكل بمقدار </a:t>
            </a:r>
            <a:r>
              <a:rPr lang="ar-SY" sz="3200" dirty="0" smtClean="0"/>
              <a:t>الضعف.</a:t>
            </a:r>
            <a:endParaRPr lang="en-US" sz="3200" dirty="0" smtClean="0"/>
          </a:p>
          <a:p>
            <a:pPr algn="r" rtl="1"/>
            <a:r>
              <a:rPr lang="ar-SY" sz="3200" dirty="0" smtClean="0"/>
              <a:t>تخزن </a:t>
            </a:r>
            <a:r>
              <a:rPr lang="ar-SY" sz="3200" dirty="0"/>
              <a:t>الكونسروة لمدة سنة في درجة حرارة </a:t>
            </a:r>
            <a:r>
              <a:rPr lang="en-US" sz="3200" dirty="0"/>
              <a:t>20 </a:t>
            </a:r>
            <a:r>
              <a:rPr lang="en-US" sz="3200" baseline="30000" dirty="0"/>
              <a:t>O</a:t>
            </a:r>
            <a:r>
              <a:rPr lang="en-US" sz="3200" dirty="0"/>
              <a:t>C</a:t>
            </a:r>
            <a:r>
              <a:rPr lang="ar-SY" sz="3200" dirty="0"/>
              <a:t> </a:t>
            </a:r>
            <a:endParaRPr lang="en-US" sz="3200" dirty="0" smtClean="0"/>
          </a:p>
          <a:p>
            <a:pPr algn="r" rtl="1"/>
            <a:r>
              <a:rPr lang="ar-SY" sz="3200" dirty="0" smtClean="0"/>
              <a:t>ست</a:t>
            </a:r>
            <a:r>
              <a:rPr lang="ar-SA" sz="3200" dirty="0"/>
              <a:t>ة</a:t>
            </a:r>
            <a:r>
              <a:rPr lang="ar-SY" sz="3200" dirty="0"/>
              <a:t> شهور في درجة </a:t>
            </a:r>
            <a:r>
              <a:rPr lang="en-US" sz="3200" dirty="0"/>
              <a:t>30 </a:t>
            </a:r>
            <a:r>
              <a:rPr lang="en-US" sz="3200" baseline="30000" dirty="0"/>
              <a:t>O</a:t>
            </a:r>
            <a:r>
              <a:rPr lang="en-US" sz="3200" dirty="0"/>
              <a:t>C </a:t>
            </a:r>
            <a:r>
              <a:rPr lang="ar-SY" sz="3200" dirty="0"/>
              <a:t> </a:t>
            </a:r>
            <a:endParaRPr lang="en-US" sz="3200" dirty="0" smtClean="0"/>
          </a:p>
          <a:p>
            <a:pPr algn="r" rtl="1"/>
            <a:r>
              <a:rPr lang="ar-SY" sz="3200" dirty="0" smtClean="0"/>
              <a:t>تصبح </a:t>
            </a:r>
            <a:r>
              <a:rPr lang="ar-SY" sz="3200" dirty="0"/>
              <a:t>ثلاث</a:t>
            </a:r>
            <a:r>
              <a:rPr lang="ar-SA" sz="3200" dirty="0"/>
              <a:t>ة</a:t>
            </a:r>
            <a:r>
              <a:rPr lang="ar-SY" sz="3200" dirty="0"/>
              <a:t> في الدرجة </a:t>
            </a:r>
            <a:r>
              <a:rPr lang="en-US" sz="3200" dirty="0"/>
              <a:t>40 </a:t>
            </a:r>
            <a:r>
              <a:rPr lang="en-US" sz="3200" baseline="30000" dirty="0"/>
              <a:t>O</a:t>
            </a:r>
            <a:r>
              <a:rPr lang="en-US" sz="3200" dirty="0"/>
              <a:t>C</a:t>
            </a:r>
            <a:r>
              <a:rPr lang="ar-SY" sz="3200" dirty="0"/>
              <a:t>.</a:t>
            </a:r>
            <a:endParaRPr lang="en-US" sz="3200" dirty="0"/>
          </a:p>
        </p:txBody>
      </p:sp>
    </p:spTree>
    <p:extLst>
      <p:ext uri="{BB962C8B-B14F-4D97-AF65-F5344CB8AC3E}">
        <p14:creationId xmlns:p14="http://schemas.microsoft.com/office/powerpoint/2010/main" val="13690142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أنواع الطلاء </a:t>
            </a:r>
            <a:r>
              <a:rPr lang="en-US" b="1" dirty="0">
                <a:effectLst/>
              </a:rPr>
              <a:t>)</a:t>
            </a:r>
            <a:r>
              <a:rPr lang="ar-SA" b="1" dirty="0">
                <a:effectLst/>
              </a:rPr>
              <a:t>اللكر</a:t>
            </a:r>
            <a:r>
              <a:rPr lang="en-US" b="1" dirty="0">
                <a:effectLst/>
              </a:rPr>
              <a:t>(</a:t>
            </a:r>
            <a:r>
              <a:rPr lang="ar-SA" b="1" dirty="0">
                <a:effectLst/>
              </a:rPr>
              <a:t> وتقنيات التلكير</a:t>
            </a:r>
            <a:endParaRPr lang="en-US" dirty="0"/>
          </a:p>
        </p:txBody>
      </p:sp>
      <p:sp>
        <p:nvSpPr>
          <p:cNvPr id="3" name="Content Placeholder 2"/>
          <p:cNvSpPr>
            <a:spLocks noGrp="1"/>
          </p:cNvSpPr>
          <p:nvPr>
            <p:ph idx="1"/>
          </p:nvPr>
        </p:nvSpPr>
        <p:spPr/>
        <p:txBody>
          <a:bodyPr>
            <a:noAutofit/>
          </a:bodyPr>
          <a:lstStyle/>
          <a:p>
            <a:pPr algn="r" rtl="1"/>
            <a:r>
              <a:rPr lang="ar-SA" sz="3200" b="1" dirty="0">
                <a:solidFill>
                  <a:srgbClr val="00B050"/>
                </a:solidFill>
              </a:rPr>
              <a:t>أهم الخواص الواجب توفرها في </a:t>
            </a:r>
            <a:r>
              <a:rPr lang="ar-SY" sz="3200" b="1" dirty="0" smtClean="0">
                <a:solidFill>
                  <a:srgbClr val="00B050"/>
                </a:solidFill>
              </a:rPr>
              <a:t>ال</a:t>
            </a:r>
            <a:r>
              <a:rPr lang="ar-SA" sz="3200" b="1" dirty="0" smtClean="0">
                <a:solidFill>
                  <a:srgbClr val="00B050"/>
                </a:solidFill>
              </a:rPr>
              <a:t>طلاء </a:t>
            </a:r>
            <a:r>
              <a:rPr lang="en-US" sz="3200" dirty="0" smtClean="0">
                <a:solidFill>
                  <a:srgbClr val="00B050"/>
                </a:solidFill>
              </a:rPr>
              <a:t> Lacquer</a:t>
            </a:r>
            <a:endParaRPr lang="ar-SY" sz="3200" b="1" dirty="0" smtClean="0">
              <a:solidFill>
                <a:srgbClr val="00B050"/>
              </a:solidFill>
            </a:endParaRPr>
          </a:p>
          <a:p>
            <a:pPr algn="r" rtl="1"/>
            <a:r>
              <a:rPr lang="ar-SA" sz="3200" dirty="0" smtClean="0"/>
              <a:t>عدم </a:t>
            </a:r>
            <a:r>
              <a:rPr lang="ar-SA" sz="3200" dirty="0"/>
              <a:t>احتواء الطلاء على أي عنصر ضار بالصحة</a:t>
            </a:r>
            <a:r>
              <a:rPr lang="ar-SA" sz="3200" i="1" dirty="0"/>
              <a:t>.</a:t>
            </a:r>
            <a:endParaRPr lang="en-US" sz="3200" dirty="0"/>
          </a:p>
          <a:p>
            <a:pPr algn="r" rtl="1"/>
            <a:r>
              <a:rPr lang="ar-SA" sz="3200" dirty="0" smtClean="0"/>
              <a:t>أن </a:t>
            </a:r>
            <a:r>
              <a:rPr lang="ar-SA" sz="3200" dirty="0"/>
              <a:t>لا يكون له أي أثر سلبي على اللون، الطعم،...، </a:t>
            </a:r>
            <a:endParaRPr lang="ar-SY" sz="3200" dirty="0" smtClean="0"/>
          </a:p>
          <a:p>
            <a:pPr algn="r" rtl="1"/>
            <a:r>
              <a:rPr lang="ar-SA" sz="3200" dirty="0" smtClean="0"/>
              <a:t>أن </a:t>
            </a:r>
            <a:r>
              <a:rPr lang="ar-SA" sz="3200" dirty="0"/>
              <a:t>لا </a:t>
            </a:r>
            <a:r>
              <a:rPr lang="ar-SA" sz="3200" dirty="0" smtClean="0"/>
              <a:t>يتأثر</a:t>
            </a:r>
            <a:r>
              <a:rPr lang="ar-SY" sz="3200" dirty="0" smtClean="0"/>
              <a:t> </a:t>
            </a:r>
            <a:r>
              <a:rPr lang="ar-SA" sz="3200" dirty="0" smtClean="0"/>
              <a:t>بالمواد </a:t>
            </a:r>
            <a:r>
              <a:rPr lang="ar-SA" sz="3200" dirty="0"/>
              <a:t>الغذائية أيضاً وعلى سبيل المثال يجب أن </a:t>
            </a:r>
            <a:r>
              <a:rPr lang="ar-SA" sz="3200" dirty="0">
                <a:solidFill>
                  <a:srgbClr val="FF0000"/>
                </a:solidFill>
              </a:rPr>
              <a:t>لا ينحل الطلاء في </a:t>
            </a:r>
            <a:r>
              <a:rPr lang="ar-SA" sz="3200" dirty="0" smtClean="0">
                <a:solidFill>
                  <a:srgbClr val="FF0000"/>
                </a:solidFill>
              </a:rPr>
              <a:t>الزيت</a:t>
            </a:r>
            <a:r>
              <a:rPr lang="ar-SY" sz="3200" dirty="0" smtClean="0">
                <a:solidFill>
                  <a:srgbClr val="FF0000"/>
                </a:solidFill>
              </a:rPr>
              <a:t> </a:t>
            </a:r>
            <a:r>
              <a:rPr lang="ar-SA" sz="3200" dirty="0" smtClean="0">
                <a:solidFill>
                  <a:srgbClr val="FF0000"/>
                </a:solidFill>
              </a:rPr>
              <a:t>المستخدم </a:t>
            </a:r>
            <a:r>
              <a:rPr lang="ar-SA" sz="3200" dirty="0"/>
              <a:t>في علب الكونسروة التي تحتوي على السمك والطعام الجاهز وأمثالها</a:t>
            </a:r>
            <a:r>
              <a:rPr lang="ar-SA" sz="3200" dirty="0" smtClean="0"/>
              <a:t>.</a:t>
            </a:r>
            <a:endParaRPr lang="ar-SY" sz="3200" dirty="0" smtClean="0"/>
          </a:p>
          <a:p>
            <a:pPr algn="r" rtl="1"/>
            <a:r>
              <a:rPr lang="ar-SA" sz="3200" dirty="0"/>
              <a:t>أن يتحمل الحرارة أثناء التعقيم، وأن لا يلين، ويتحمل شروط التخزين</a:t>
            </a:r>
            <a:r>
              <a:rPr lang="ar-SA" sz="3200" dirty="0" smtClean="0"/>
              <a:t>.</a:t>
            </a:r>
            <a:endParaRPr lang="en-US" sz="3200" dirty="0"/>
          </a:p>
          <a:p>
            <a:pPr algn="r" rtl="1"/>
            <a:endParaRPr lang="en-US" sz="3200" dirty="0"/>
          </a:p>
        </p:txBody>
      </p:sp>
    </p:spTree>
    <p:extLst>
      <p:ext uri="{BB962C8B-B14F-4D97-AF65-F5344CB8AC3E}">
        <p14:creationId xmlns:p14="http://schemas.microsoft.com/office/powerpoint/2010/main" val="5992360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algn="r" rtl="1"/>
            <a:r>
              <a:rPr lang="ar-SA" sz="3200" dirty="0" smtClean="0"/>
              <a:t>يجب </a:t>
            </a:r>
            <a:r>
              <a:rPr lang="ar-SA" sz="3200" dirty="0"/>
              <a:t>أن يلتصق بشكل جيد بجدار العلبة وألا يتساقط بعدها.</a:t>
            </a:r>
            <a:endParaRPr lang="en-US" sz="3200" dirty="0"/>
          </a:p>
          <a:p>
            <a:pPr algn="r" rtl="1"/>
            <a:r>
              <a:rPr lang="ar-SA" sz="3200" dirty="0" smtClean="0"/>
              <a:t>أن </a:t>
            </a:r>
            <a:r>
              <a:rPr lang="ar-SA" sz="3200" dirty="0"/>
              <a:t>يكون متحملاً للصدمات بحيث يلتوي مع جدار العلبة عند التأثير </a:t>
            </a:r>
            <a:r>
              <a:rPr lang="ar-SA" sz="3200" dirty="0" smtClean="0"/>
              <a:t>عليها </a:t>
            </a:r>
            <a:r>
              <a:rPr lang="ar-SA" sz="3200" dirty="0"/>
              <a:t>بدون أن يتصدع أو ينحل.</a:t>
            </a:r>
            <a:endParaRPr lang="en-US" sz="3200" dirty="0"/>
          </a:p>
          <a:p>
            <a:pPr algn="r" rtl="1"/>
            <a:r>
              <a:rPr lang="ar-SA" sz="3200" dirty="0" smtClean="0"/>
              <a:t>أن </a:t>
            </a:r>
            <a:r>
              <a:rPr lang="ar-SA" sz="3200" dirty="0"/>
              <a:t>يكون مقاوم لعمليات التقشير خلال لحم العلب من </a:t>
            </a:r>
            <a:r>
              <a:rPr lang="ar-SA" sz="3200" dirty="0" smtClean="0"/>
              <a:t>الجانب.</a:t>
            </a:r>
            <a:endParaRPr lang="en-US" sz="3200" dirty="0"/>
          </a:p>
          <a:p>
            <a:pPr algn="r" rtl="1"/>
            <a:r>
              <a:rPr lang="ar-SA" sz="3200" dirty="0" smtClean="0"/>
              <a:t>أن </a:t>
            </a:r>
            <a:r>
              <a:rPr lang="ar-SA" sz="3200" dirty="0"/>
              <a:t>يكون اقتصادياً من حيث التكلفة، ومن السهل الحصول عليه </a:t>
            </a:r>
            <a:r>
              <a:rPr lang="ar-SA" sz="3200" dirty="0">
                <a:solidFill>
                  <a:srgbClr val="FF0000"/>
                </a:solidFill>
              </a:rPr>
              <a:t>وخالياً </a:t>
            </a:r>
            <a:r>
              <a:rPr lang="ar-SA" sz="3200" dirty="0" smtClean="0">
                <a:solidFill>
                  <a:srgbClr val="FF0000"/>
                </a:solidFill>
              </a:rPr>
              <a:t>من</a:t>
            </a:r>
            <a:r>
              <a:rPr lang="ar-SY" sz="3200" dirty="0">
                <a:solidFill>
                  <a:srgbClr val="FF0000"/>
                </a:solidFill>
              </a:rPr>
              <a:t> </a:t>
            </a:r>
            <a:r>
              <a:rPr lang="ar-SA" sz="3200" dirty="0" smtClean="0">
                <a:solidFill>
                  <a:srgbClr val="FF0000"/>
                </a:solidFill>
              </a:rPr>
              <a:t>المعادن </a:t>
            </a:r>
            <a:r>
              <a:rPr lang="ar-SA" sz="3200" dirty="0">
                <a:solidFill>
                  <a:srgbClr val="FF0000"/>
                </a:solidFill>
              </a:rPr>
              <a:t>الثقيلة، وعلى الأخص الرصاص، والكادميوم والانتموان </a:t>
            </a:r>
            <a:r>
              <a:rPr lang="ar-SA" sz="3200" dirty="0" smtClean="0">
                <a:solidFill>
                  <a:srgbClr val="FF0000"/>
                </a:solidFill>
              </a:rPr>
              <a:t>والزرنيخ</a:t>
            </a:r>
            <a:r>
              <a:rPr lang="ar-SY" sz="3200" dirty="0" smtClean="0">
                <a:solidFill>
                  <a:srgbClr val="FF0000"/>
                </a:solidFill>
              </a:rPr>
              <a:t> </a:t>
            </a:r>
            <a:r>
              <a:rPr lang="ar-SA" sz="3200" dirty="0" smtClean="0">
                <a:solidFill>
                  <a:srgbClr val="FF0000"/>
                </a:solidFill>
              </a:rPr>
              <a:t>والزئبق</a:t>
            </a:r>
            <a:r>
              <a:rPr lang="ar-SA" sz="3200" dirty="0"/>
              <a:t>.</a:t>
            </a:r>
            <a:endParaRPr lang="en-US" sz="3200" dirty="0"/>
          </a:p>
          <a:p>
            <a:pPr algn="r"/>
            <a:endParaRPr lang="en-US" sz="3200" dirty="0"/>
          </a:p>
        </p:txBody>
      </p:sp>
    </p:spTree>
    <p:extLst>
      <p:ext uri="{BB962C8B-B14F-4D97-AF65-F5344CB8AC3E}">
        <p14:creationId xmlns:p14="http://schemas.microsoft.com/office/powerpoint/2010/main" val="10391067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أنواع </a:t>
            </a:r>
            <a:r>
              <a:rPr lang="ar-SA" b="1" dirty="0" smtClean="0">
                <a:effectLst/>
              </a:rPr>
              <a:t>الطلاء</a:t>
            </a:r>
            <a:endParaRPr lang="en-US" dirty="0"/>
          </a:p>
        </p:txBody>
      </p:sp>
      <p:sp>
        <p:nvSpPr>
          <p:cNvPr id="3" name="Content Placeholder 2"/>
          <p:cNvSpPr>
            <a:spLocks noGrp="1"/>
          </p:cNvSpPr>
          <p:nvPr>
            <p:ph idx="1"/>
          </p:nvPr>
        </p:nvSpPr>
        <p:spPr/>
        <p:txBody>
          <a:bodyPr>
            <a:normAutofit/>
          </a:bodyPr>
          <a:lstStyle/>
          <a:p>
            <a:pPr algn="r" rtl="1"/>
            <a:r>
              <a:rPr lang="en-US" dirty="0" smtClean="0"/>
              <a:t>.(</a:t>
            </a:r>
            <a:r>
              <a:rPr lang="en-US" dirty="0"/>
              <a:t>1) </a:t>
            </a:r>
            <a:r>
              <a:rPr lang="ar-SA" dirty="0"/>
              <a:t>طلاء الزيوت الصمغية </a:t>
            </a:r>
            <a:r>
              <a:rPr lang="en-US" dirty="0"/>
              <a:t>)</a:t>
            </a:r>
            <a:r>
              <a:rPr lang="ar-SA" dirty="0" smtClean="0"/>
              <a:t>الراتنجات</a:t>
            </a:r>
            <a:r>
              <a:rPr lang="ar-SY" dirty="0" smtClean="0"/>
              <a:t> </a:t>
            </a:r>
            <a:r>
              <a:rPr lang="en-US" dirty="0" smtClean="0"/>
              <a:t>( </a:t>
            </a:r>
            <a:r>
              <a:rPr lang="en-US" dirty="0"/>
              <a:t>Oleo resin</a:t>
            </a:r>
          </a:p>
          <a:p>
            <a:pPr algn="r" rtl="1"/>
            <a:r>
              <a:rPr lang="ar-SA" dirty="0"/>
              <a:t> </a:t>
            </a:r>
            <a:r>
              <a:rPr lang="en-US" dirty="0"/>
              <a:t>.(2)</a:t>
            </a:r>
            <a:r>
              <a:rPr lang="ar-SA" dirty="0"/>
              <a:t>طلاء ايبوكسي فينولات </a:t>
            </a:r>
            <a:r>
              <a:rPr lang="en-US" dirty="0"/>
              <a:t>Epoxy Phenolic</a:t>
            </a:r>
          </a:p>
          <a:p>
            <a:pPr algn="r" rtl="1"/>
            <a:r>
              <a:rPr lang="en-US" dirty="0"/>
              <a:t> .(3) </a:t>
            </a:r>
            <a:r>
              <a:rPr lang="ar-SA" dirty="0"/>
              <a:t>طلاء الفينولات </a:t>
            </a:r>
            <a:r>
              <a:rPr lang="en-US" dirty="0"/>
              <a:t>Phenolic</a:t>
            </a:r>
          </a:p>
          <a:p>
            <a:pPr algn="r" rtl="1"/>
            <a:r>
              <a:rPr lang="en-US" dirty="0"/>
              <a:t> .(4) </a:t>
            </a:r>
            <a:r>
              <a:rPr lang="ar-SA" dirty="0"/>
              <a:t>طلاء الفينيل </a:t>
            </a:r>
            <a:r>
              <a:rPr lang="en-US" dirty="0"/>
              <a:t>Vinyl</a:t>
            </a:r>
          </a:p>
          <a:p>
            <a:pPr algn="r" rtl="1"/>
            <a:r>
              <a:rPr lang="en-US" dirty="0"/>
              <a:t> .(5) </a:t>
            </a:r>
            <a:r>
              <a:rPr lang="ar-SA" dirty="0"/>
              <a:t>طلاء الأكريليك </a:t>
            </a:r>
            <a:r>
              <a:rPr lang="en-US" dirty="0"/>
              <a:t>Acrylic</a:t>
            </a:r>
          </a:p>
          <a:p>
            <a:pPr algn="r" rtl="1"/>
            <a:r>
              <a:rPr lang="en-US" dirty="0"/>
              <a:t> .(6) </a:t>
            </a:r>
            <a:r>
              <a:rPr lang="ar-SA" dirty="0"/>
              <a:t>طلاء ايبوكسي استيرات </a:t>
            </a:r>
            <a:r>
              <a:rPr lang="en-US" dirty="0"/>
              <a:t>Epoxy-ester</a:t>
            </a:r>
          </a:p>
          <a:p>
            <a:pPr algn="r" rtl="1"/>
            <a:r>
              <a:rPr lang="en-US" dirty="0"/>
              <a:t> .(7) </a:t>
            </a:r>
            <a:r>
              <a:rPr lang="ar-SA" dirty="0"/>
              <a:t>طلاء الألكيدات </a:t>
            </a:r>
            <a:r>
              <a:rPr lang="en-US" dirty="0"/>
              <a:t>Alkyd resins</a:t>
            </a:r>
          </a:p>
          <a:p>
            <a:pPr algn="r" rtl="1"/>
            <a:r>
              <a:rPr lang="en-US" dirty="0"/>
              <a:t> .(8) </a:t>
            </a:r>
            <a:r>
              <a:rPr lang="ar-SA" dirty="0"/>
              <a:t>طلاء الأيبوكسي أمين </a:t>
            </a:r>
            <a:r>
              <a:rPr lang="en-US" dirty="0"/>
              <a:t>)</a:t>
            </a:r>
            <a:r>
              <a:rPr lang="ar-SA" dirty="0"/>
              <a:t>ايبوكسي يوريا، ايبوكسي ريزين مع أمينو ريزين، أو اليوريا أو الميلامين </a:t>
            </a:r>
            <a:r>
              <a:rPr lang="en-US" dirty="0"/>
              <a:t>( Epoxy amine</a:t>
            </a:r>
          </a:p>
          <a:p>
            <a:pPr algn="r" rtl="1"/>
            <a:r>
              <a:rPr lang="en-US" dirty="0"/>
              <a:t>.(9) </a:t>
            </a:r>
            <a:r>
              <a:rPr lang="ar-SA" dirty="0"/>
              <a:t>طلاء البوليستر</a:t>
            </a:r>
            <a:r>
              <a:rPr lang="en-US" dirty="0"/>
              <a:t>Polyester</a:t>
            </a:r>
          </a:p>
          <a:p>
            <a:pPr algn="r"/>
            <a:endParaRPr lang="en-US" dirty="0"/>
          </a:p>
        </p:txBody>
      </p:sp>
    </p:spTree>
    <p:extLst>
      <p:ext uri="{BB962C8B-B14F-4D97-AF65-F5344CB8AC3E}">
        <p14:creationId xmlns:p14="http://schemas.microsoft.com/office/powerpoint/2010/main" val="35499502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229600" cy="5638800"/>
          </a:xfrm>
        </p:spPr>
        <p:txBody>
          <a:bodyPr>
            <a:normAutofit fontScale="92500" lnSpcReduction="10000"/>
          </a:bodyPr>
          <a:lstStyle/>
          <a:p>
            <a:pPr algn="r" rtl="1"/>
            <a:r>
              <a:rPr lang="ar-SA" sz="3600" dirty="0"/>
              <a:t>يمكن أن يضاف </a:t>
            </a:r>
            <a:r>
              <a:rPr lang="en-US" sz="3600" dirty="0" err="1" smtClean="0">
                <a:solidFill>
                  <a:srgbClr val="FF0000"/>
                </a:solidFill>
              </a:rPr>
              <a:t>ZnO</a:t>
            </a:r>
            <a:r>
              <a:rPr lang="ar-SY" sz="3600" dirty="0" smtClean="0"/>
              <a:t> </a:t>
            </a:r>
            <a:r>
              <a:rPr lang="ar-SA" sz="3600" dirty="0" smtClean="0"/>
              <a:t>للكر </a:t>
            </a:r>
            <a:r>
              <a:rPr lang="ar-SA" sz="3600" dirty="0"/>
              <a:t>الأوليورزين لزيادة تحمله ومقاومته </a:t>
            </a:r>
            <a:r>
              <a:rPr lang="ar-SA" sz="3600" dirty="0">
                <a:solidFill>
                  <a:srgbClr val="FF0000"/>
                </a:solidFill>
              </a:rPr>
              <a:t>لعنصر الـ </a:t>
            </a:r>
            <a:r>
              <a:rPr lang="en-US" sz="3600" dirty="0">
                <a:solidFill>
                  <a:srgbClr val="FF0000"/>
                </a:solidFill>
              </a:rPr>
              <a:t>S</a:t>
            </a:r>
            <a:r>
              <a:rPr lang="ar-SA" sz="3600" dirty="0"/>
              <a:t>، الموجود في تركيب بعض المواد الغذائية، </a:t>
            </a:r>
            <a:r>
              <a:rPr lang="ar-SA" sz="3600" dirty="0" smtClean="0"/>
              <a:t>ويسمى </a:t>
            </a:r>
            <a:r>
              <a:rPr lang="ar-SA" sz="3600" dirty="0"/>
              <a:t>الطلاء المقاوم لعنصر الكبريت عادة </a:t>
            </a:r>
            <a:r>
              <a:rPr lang="en-US" sz="3600" dirty="0" smtClean="0"/>
              <a:t>  </a:t>
            </a:r>
            <a:r>
              <a:rPr lang="ar-SA" sz="3600" dirty="0" smtClean="0"/>
              <a:t>بـ</a:t>
            </a:r>
            <a:r>
              <a:rPr lang="ar-SA" sz="3600" i="1" dirty="0" smtClean="0"/>
              <a:t> </a:t>
            </a:r>
            <a:r>
              <a:rPr lang="en-US" sz="3600" dirty="0"/>
              <a:t>“ C- Lac </a:t>
            </a:r>
            <a:r>
              <a:rPr lang="en-US" sz="3600" dirty="0">
                <a:sym typeface="Symbol" panose="05050102010706020507" pitchFamily="18" charset="2"/>
              </a:rPr>
              <a:t></a:t>
            </a:r>
            <a:r>
              <a:rPr lang="en-US" sz="3600" dirty="0"/>
              <a:t> SR –Lac”</a:t>
            </a:r>
            <a:r>
              <a:rPr lang="ar-SA" sz="3600" i="1" dirty="0"/>
              <a:t>  </a:t>
            </a:r>
            <a:r>
              <a:rPr lang="ar-SA" sz="3600" dirty="0"/>
              <a:t>وهي اختصار من:</a:t>
            </a:r>
            <a:endParaRPr lang="en-US" sz="3600" dirty="0"/>
          </a:p>
          <a:p>
            <a:pPr algn="r" rtl="1"/>
            <a:r>
              <a:rPr lang="en-US" sz="3600" dirty="0"/>
              <a:t>Corn –lacquer, Sulfur –resistance </a:t>
            </a:r>
            <a:endParaRPr lang="ar-SY" sz="3600" dirty="0" smtClean="0"/>
          </a:p>
          <a:p>
            <a:pPr algn="r" rtl="1"/>
            <a:r>
              <a:rPr lang="ar-SA" sz="3600" dirty="0"/>
              <a:t>يمكن طلاء العلب </a:t>
            </a:r>
            <a:r>
              <a:rPr lang="ar-SA" sz="3600" dirty="0">
                <a:solidFill>
                  <a:srgbClr val="00B050"/>
                </a:solidFill>
              </a:rPr>
              <a:t>ببطانة بيضاء </a:t>
            </a:r>
            <a:r>
              <a:rPr lang="ar-SA" sz="3600" dirty="0"/>
              <a:t>تكون على الأغلب </a:t>
            </a:r>
            <a:r>
              <a:rPr lang="ar-SA" sz="3600" dirty="0">
                <a:solidFill>
                  <a:srgbClr val="0070C0"/>
                </a:solidFill>
              </a:rPr>
              <a:t>أوكسيد التيتانيوم</a:t>
            </a:r>
            <a:r>
              <a:rPr lang="ar-SA" sz="3600" i="1" dirty="0">
                <a:solidFill>
                  <a:srgbClr val="0070C0"/>
                </a:solidFill>
              </a:rPr>
              <a:t> </a:t>
            </a:r>
            <a:r>
              <a:rPr lang="en-US" sz="3600" dirty="0">
                <a:solidFill>
                  <a:srgbClr val="0070C0"/>
                </a:solidFill>
              </a:rPr>
              <a:t>TiO</a:t>
            </a:r>
            <a:r>
              <a:rPr lang="en-US" sz="3600" baseline="-25000" dirty="0">
                <a:solidFill>
                  <a:srgbClr val="0070C0"/>
                </a:solidFill>
              </a:rPr>
              <a:t>2</a:t>
            </a:r>
            <a:r>
              <a:rPr lang="ar-SA" sz="3600" dirty="0">
                <a:solidFill>
                  <a:srgbClr val="0070C0"/>
                </a:solidFill>
              </a:rPr>
              <a:t> </a:t>
            </a:r>
            <a:r>
              <a:rPr lang="ar-SA" sz="3600" dirty="0"/>
              <a:t>كطلاء أساسي تتم الطباعة عليه باستخدام تقنية الأوفسيت</a:t>
            </a:r>
            <a:r>
              <a:rPr lang="ar-SA" sz="3600" i="1" dirty="0"/>
              <a:t> </a:t>
            </a:r>
            <a:r>
              <a:rPr lang="en-US" sz="3600" dirty="0"/>
              <a:t>Offset”</a:t>
            </a:r>
            <a:r>
              <a:rPr lang="en-US" sz="3600" i="1" dirty="0"/>
              <a:t> </a:t>
            </a:r>
            <a:r>
              <a:rPr lang="ar-SA" sz="3600" dirty="0"/>
              <a:t>"بعد ذلك يتم إضافة طلاء التثبيت كطلاء الألكيد، أو الأيبوكسي أو الأكريلات، وبعدها يتم صقلها وتجفيفها وتثبيتها، عن طريق </a:t>
            </a:r>
            <a:r>
              <a:rPr lang="ar-SA" sz="3600" dirty="0">
                <a:solidFill>
                  <a:srgbClr val="0070C0"/>
                </a:solidFill>
              </a:rPr>
              <a:t>شيها بالفرن بدرجة حرارة مناسبة </a:t>
            </a:r>
            <a:r>
              <a:rPr lang="ar-SA" sz="3600" dirty="0"/>
              <a:t>لذلك </a:t>
            </a:r>
            <a:r>
              <a:rPr lang="ar-SA" sz="3600" i="1" dirty="0"/>
              <a:t>.</a:t>
            </a:r>
            <a:endParaRPr lang="en-US" sz="3600" dirty="0"/>
          </a:p>
          <a:p>
            <a:pPr algn="r" rtl="1"/>
            <a:endParaRPr lang="ar-SY" sz="3600" dirty="0"/>
          </a:p>
        </p:txBody>
      </p:sp>
    </p:spTree>
    <p:extLst>
      <p:ext uri="{BB962C8B-B14F-4D97-AF65-F5344CB8AC3E}">
        <p14:creationId xmlns:p14="http://schemas.microsoft.com/office/powerpoint/2010/main" val="34252499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تقنية الطلاء</a:t>
            </a:r>
            <a:endParaRPr lang="en-US" dirty="0"/>
          </a:p>
        </p:txBody>
      </p:sp>
      <p:sp>
        <p:nvSpPr>
          <p:cNvPr id="3" name="Content Placeholder 2"/>
          <p:cNvSpPr>
            <a:spLocks noGrp="1"/>
          </p:cNvSpPr>
          <p:nvPr>
            <p:ph idx="1"/>
          </p:nvPr>
        </p:nvSpPr>
        <p:spPr/>
        <p:txBody>
          <a:bodyPr>
            <a:normAutofit/>
          </a:bodyPr>
          <a:lstStyle/>
          <a:p>
            <a:pPr algn="r" rtl="1"/>
            <a:r>
              <a:rPr lang="ar-SA" sz="3200" dirty="0"/>
              <a:t>تتم عملية الطلاء بواسطة البثق باستخدام فرد بخ أو بواسطة آلة دهان </a:t>
            </a:r>
            <a:r>
              <a:rPr lang="ar-SA" sz="3200" dirty="0" smtClean="0"/>
              <a:t>عادية</a:t>
            </a:r>
            <a:r>
              <a:rPr lang="ar-SY" sz="3200" dirty="0" smtClean="0"/>
              <a:t>.</a:t>
            </a:r>
            <a:endParaRPr lang="ar-SY" sz="3200" dirty="0" smtClean="0"/>
          </a:p>
          <a:p>
            <a:pPr algn="r" rtl="1"/>
            <a:r>
              <a:rPr lang="ar-SA" sz="3200" dirty="0"/>
              <a:t>وتعتبر عملية الطلاء بواسطة البخ </a:t>
            </a:r>
            <a:r>
              <a:rPr lang="en-US" sz="3200" dirty="0"/>
              <a:t>)</a:t>
            </a:r>
            <a:r>
              <a:rPr lang="ar-SA" sz="3200" dirty="0"/>
              <a:t>البثق</a:t>
            </a:r>
            <a:r>
              <a:rPr lang="en-US" sz="3200" dirty="0"/>
              <a:t>(</a:t>
            </a:r>
            <a:r>
              <a:rPr lang="ar-SA" sz="3200" dirty="0"/>
              <a:t> الأفضل مقارنة بطريقة الدهان العادية، كون عدد المسامات فيها أقل وذات جودة </a:t>
            </a:r>
            <a:r>
              <a:rPr lang="ar-SA" sz="3200" dirty="0" smtClean="0"/>
              <a:t>أعلى</a:t>
            </a:r>
            <a:r>
              <a:rPr lang="ar-SY" sz="3200" dirty="0" smtClean="0"/>
              <a:t>.</a:t>
            </a:r>
            <a:endParaRPr lang="ar-SY" sz="3200" dirty="0"/>
          </a:p>
          <a:p>
            <a:pPr algn="r" rtl="1"/>
            <a:r>
              <a:rPr lang="ar-SA" sz="3200" dirty="0" smtClean="0"/>
              <a:t>تعتبر </a:t>
            </a:r>
            <a:r>
              <a:rPr lang="ar-SA" sz="3200" dirty="0"/>
              <a:t>لزوجة الطلاء ذات أهمية كبيرة خلال عملية </a:t>
            </a:r>
            <a:r>
              <a:rPr lang="ar-SA" sz="3200" dirty="0" smtClean="0"/>
              <a:t>البخ</a:t>
            </a:r>
            <a:endParaRPr lang="ar-SY" sz="3200" dirty="0" smtClean="0"/>
          </a:p>
          <a:p>
            <a:pPr algn="r" rtl="1"/>
            <a:r>
              <a:rPr lang="ar-SA" sz="3200" dirty="0"/>
              <a:t>ولكل لكر مذيب خاص به بحيث يخلط معه بكمية مناسبة للحصول على اللزوجة </a:t>
            </a:r>
            <a:r>
              <a:rPr lang="ar-SA" sz="3200" dirty="0" smtClean="0"/>
              <a:t>المناسبة</a:t>
            </a:r>
            <a:r>
              <a:rPr lang="ar-SY" sz="3200" dirty="0" smtClean="0"/>
              <a:t>.</a:t>
            </a:r>
            <a:endParaRPr lang="ar-SY" sz="3200" dirty="0" smtClean="0"/>
          </a:p>
          <a:p>
            <a:pPr algn="r" rtl="1"/>
            <a:endParaRPr lang="en-US" sz="3200" dirty="0"/>
          </a:p>
        </p:txBody>
      </p:sp>
    </p:spTree>
    <p:extLst>
      <p:ext uri="{BB962C8B-B14F-4D97-AF65-F5344CB8AC3E}">
        <p14:creationId xmlns:p14="http://schemas.microsoft.com/office/powerpoint/2010/main" val="5918616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ar-SA" b="1" dirty="0">
                <a:effectLst/>
              </a:rPr>
              <a:t>تقنية الطلاء</a:t>
            </a:r>
            <a:endParaRPr lang="en-US" dirty="0"/>
          </a:p>
        </p:txBody>
      </p:sp>
      <p:sp>
        <p:nvSpPr>
          <p:cNvPr id="3" name="Content Placeholder 2"/>
          <p:cNvSpPr>
            <a:spLocks noGrp="1"/>
          </p:cNvSpPr>
          <p:nvPr>
            <p:ph idx="1"/>
          </p:nvPr>
        </p:nvSpPr>
        <p:spPr/>
        <p:txBody>
          <a:bodyPr>
            <a:normAutofit lnSpcReduction="10000"/>
          </a:bodyPr>
          <a:lstStyle/>
          <a:p>
            <a:pPr algn="r" rtl="1"/>
            <a:r>
              <a:rPr lang="ar-SA" sz="3200" dirty="0"/>
              <a:t>سماكة الطلاء ذات أهمية </a:t>
            </a:r>
            <a:r>
              <a:rPr lang="ar-SA" sz="3200" dirty="0" smtClean="0"/>
              <a:t>كبيرة</a:t>
            </a:r>
            <a:r>
              <a:rPr lang="ar-SY" sz="3200" dirty="0" smtClean="0"/>
              <a:t>.</a:t>
            </a:r>
            <a:endParaRPr lang="ar-SY" sz="3200" dirty="0" smtClean="0"/>
          </a:p>
          <a:p>
            <a:pPr algn="r" rtl="1"/>
            <a:r>
              <a:rPr lang="ar-SA" sz="3200" dirty="0"/>
              <a:t>يتم التلكير ضمن المجال التالي </a:t>
            </a:r>
            <a:r>
              <a:rPr lang="en-US" sz="3200" dirty="0"/>
              <a:t>3</a:t>
            </a:r>
            <a:r>
              <a:rPr lang="en-US" sz="3200" dirty="0">
                <a:sym typeface="Symbol"/>
              </a:rPr>
              <a:t></a:t>
            </a:r>
            <a:r>
              <a:rPr lang="en-US" sz="3200" dirty="0"/>
              <a:t>6 g / </a:t>
            </a:r>
            <a:r>
              <a:rPr lang="en-US" sz="3200" dirty="0" smtClean="0"/>
              <a:t>m</a:t>
            </a:r>
            <a:r>
              <a:rPr lang="en-US" sz="3200" baseline="30000" dirty="0" smtClean="0"/>
              <a:t>2</a:t>
            </a:r>
            <a:endParaRPr lang="ar-SY" sz="3200" baseline="30000" dirty="0" smtClean="0"/>
          </a:p>
          <a:p>
            <a:pPr algn="r" rtl="1"/>
            <a:r>
              <a:rPr lang="ar-SA" sz="3200" dirty="0"/>
              <a:t>وبعد عملية تلكير</a:t>
            </a:r>
            <a:r>
              <a:rPr lang="ar-SA" sz="3200" i="1" dirty="0"/>
              <a:t> </a:t>
            </a:r>
            <a:r>
              <a:rPr lang="ar-SA" sz="3200" dirty="0"/>
              <a:t>العلب يتم الإسراع بتجفيفه بوضع العلب في </a:t>
            </a:r>
            <a:r>
              <a:rPr lang="ar-SA" sz="3200" dirty="0" smtClean="0"/>
              <a:t>الفرن</a:t>
            </a:r>
            <a:endParaRPr lang="ar-SY" sz="3200" dirty="0" smtClean="0"/>
          </a:p>
          <a:p>
            <a:pPr algn="r" rtl="1"/>
            <a:r>
              <a:rPr lang="ar-SA" sz="3200" dirty="0">
                <a:solidFill>
                  <a:srgbClr val="FF0000"/>
                </a:solidFill>
              </a:rPr>
              <a:t>وتتعلق درجة حرارة الفرن، وزمن الشواء بنوع الطلاء </a:t>
            </a:r>
            <a:r>
              <a:rPr lang="ar-SA" sz="3200" dirty="0"/>
              <a:t>وعلى الأغلب تتراوح الحرارة بين </a:t>
            </a:r>
            <a:r>
              <a:rPr lang="en-US" sz="3200" dirty="0"/>
              <a:t>150</a:t>
            </a:r>
            <a:r>
              <a:rPr lang="en-US" sz="3200" dirty="0">
                <a:sym typeface="Symbol"/>
              </a:rPr>
              <a:t></a:t>
            </a:r>
            <a:r>
              <a:rPr lang="en-US" sz="3200" dirty="0"/>
              <a:t>220 </a:t>
            </a:r>
            <a:r>
              <a:rPr lang="en-US" sz="3200" baseline="30000" dirty="0"/>
              <a:t>O</a:t>
            </a:r>
            <a:r>
              <a:rPr lang="en-US" sz="3200" dirty="0"/>
              <a:t>C</a:t>
            </a:r>
            <a:r>
              <a:rPr lang="ar-SA" sz="3200" i="1" dirty="0"/>
              <a:t>، </a:t>
            </a:r>
            <a:r>
              <a:rPr lang="ar-SA" sz="3200" dirty="0"/>
              <a:t>وعملياً تكون حوالي</a:t>
            </a:r>
            <a:r>
              <a:rPr lang="ar-SA" sz="3200" i="1" dirty="0"/>
              <a:t> </a:t>
            </a:r>
            <a:r>
              <a:rPr lang="en-US" sz="3200" dirty="0"/>
              <a:t>180 </a:t>
            </a:r>
            <a:r>
              <a:rPr lang="en-US" sz="3200" baseline="30000" dirty="0"/>
              <a:t>O</a:t>
            </a:r>
            <a:r>
              <a:rPr lang="en-US" sz="3200" dirty="0"/>
              <a:t>C</a:t>
            </a:r>
            <a:r>
              <a:rPr lang="ar-SA" sz="3200" dirty="0"/>
              <a:t>، ويفضل</a:t>
            </a:r>
            <a:r>
              <a:rPr lang="ar-SA" sz="3200" i="1" dirty="0"/>
              <a:t> </a:t>
            </a:r>
            <a:r>
              <a:rPr lang="ar-SA" sz="3200" dirty="0"/>
              <a:t>أن لا تزيد درجة الحرارة عن</a:t>
            </a:r>
            <a:r>
              <a:rPr lang="ar-SA" sz="3200" i="1" dirty="0"/>
              <a:t> </a:t>
            </a:r>
            <a:r>
              <a:rPr lang="en-US" sz="3200" dirty="0"/>
              <a:t>215</a:t>
            </a:r>
            <a:r>
              <a:rPr lang="en-US" sz="3200" baseline="30000" dirty="0"/>
              <a:t> O</a:t>
            </a:r>
            <a:r>
              <a:rPr lang="en-US" sz="3200" dirty="0"/>
              <a:t>C</a:t>
            </a:r>
            <a:r>
              <a:rPr lang="ar-SA" sz="3200" dirty="0"/>
              <a:t>، كي لا يذوب القصدير، إذا كانت مطلية</a:t>
            </a:r>
            <a:r>
              <a:rPr lang="ar-SA" sz="3200" i="1" dirty="0"/>
              <a:t> </a:t>
            </a:r>
            <a:r>
              <a:rPr lang="ar-SA" sz="3200" dirty="0"/>
              <a:t>به، حيث أن درجة انصهار القصدير هي بحدود</a:t>
            </a:r>
            <a:r>
              <a:rPr lang="ar-SA" sz="3200" i="1" dirty="0"/>
              <a:t> </a:t>
            </a:r>
            <a:r>
              <a:rPr lang="en-US" sz="3200" dirty="0"/>
              <a:t>221 </a:t>
            </a:r>
            <a:r>
              <a:rPr lang="en-US" sz="3200" baseline="30000" dirty="0"/>
              <a:t>O</a:t>
            </a:r>
            <a:r>
              <a:rPr lang="en-US" sz="3200" dirty="0"/>
              <a:t>C</a:t>
            </a:r>
          </a:p>
          <a:p>
            <a:pPr algn="r" rtl="1"/>
            <a:endParaRPr lang="en-US" sz="3200" dirty="0"/>
          </a:p>
        </p:txBody>
      </p:sp>
    </p:spTree>
    <p:extLst>
      <p:ext uri="{BB962C8B-B14F-4D97-AF65-F5344CB8AC3E}">
        <p14:creationId xmlns:p14="http://schemas.microsoft.com/office/powerpoint/2010/main" val="36356179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686800" cy="2466975"/>
          </a:xfrm>
        </p:spPr>
        <p:txBody>
          <a:bodyPr anchor="ctr"/>
          <a:lstStyle/>
          <a:p>
            <a:pPr algn="r" rtl="1"/>
            <a:r>
              <a:rPr lang="ar-SY" b="1" dirty="0">
                <a:effectLst/>
              </a:rPr>
              <a:t>تآكل ال</a:t>
            </a:r>
            <a:r>
              <a:rPr lang="ar-SA" b="1" dirty="0">
                <a:effectLst/>
              </a:rPr>
              <a:t>عبوات </a:t>
            </a:r>
            <a:r>
              <a:rPr lang="ar-SY" b="1" dirty="0" smtClean="0">
                <a:effectLst/>
              </a:rPr>
              <a:t>المعدنية</a:t>
            </a:r>
            <a:br>
              <a:rPr lang="ar-SY" b="1" dirty="0" smtClean="0">
                <a:effectLst/>
              </a:rPr>
            </a:br>
            <a:r>
              <a:rPr lang="ar-SY" sz="4400" b="1" dirty="0" smtClean="0">
                <a:solidFill>
                  <a:srgbClr val="FF0000"/>
                </a:solidFill>
                <a:effectLst/>
              </a:rPr>
              <a:t>نتائجة السلبية</a:t>
            </a:r>
            <a:endParaRPr lang="en-US" sz="4400" dirty="0">
              <a:solidFill>
                <a:srgbClr val="FF0000"/>
              </a:solidFill>
            </a:endParaRPr>
          </a:p>
        </p:txBody>
      </p:sp>
      <p:sp>
        <p:nvSpPr>
          <p:cNvPr id="3" name="Content Placeholder 2"/>
          <p:cNvSpPr>
            <a:spLocks noGrp="1"/>
          </p:cNvSpPr>
          <p:nvPr>
            <p:ph idx="1"/>
          </p:nvPr>
        </p:nvSpPr>
        <p:spPr>
          <a:xfrm>
            <a:off x="457200" y="2466975"/>
            <a:ext cx="8229600" cy="3659188"/>
          </a:xfrm>
        </p:spPr>
        <p:txBody>
          <a:bodyPr>
            <a:noAutofit/>
          </a:bodyPr>
          <a:lstStyle/>
          <a:p>
            <a:pPr algn="r" rtl="1"/>
            <a:r>
              <a:rPr lang="en-US" sz="2800" b="1" dirty="0"/>
              <a:t>(1)</a:t>
            </a:r>
            <a:r>
              <a:rPr lang="ar-SY" sz="2800" dirty="0"/>
              <a:t>. مواد التآكل إذا ما وصلت للغذاء غيرت من صفاته ولوثته وربما سببت التسمم.</a:t>
            </a:r>
            <a:endParaRPr lang="en-US" sz="2800" dirty="0"/>
          </a:p>
          <a:p>
            <a:pPr algn="r" rtl="1"/>
            <a:r>
              <a:rPr lang="en-US" sz="2800" b="1" dirty="0"/>
              <a:t>(2)</a:t>
            </a:r>
            <a:r>
              <a:rPr lang="ar-SY" sz="2800" dirty="0"/>
              <a:t>. </a:t>
            </a:r>
            <a:r>
              <a:rPr lang="ar-SY" sz="2800" dirty="0" smtClean="0"/>
              <a:t>يمكن </a:t>
            </a:r>
            <a:r>
              <a:rPr lang="ar-SY" sz="2800" dirty="0"/>
              <a:t>أن تثقب العلب، وتنسكب المادة الغذائية نحو الخارج.</a:t>
            </a:r>
            <a:endParaRPr lang="en-US" sz="2800" dirty="0"/>
          </a:p>
          <a:p>
            <a:pPr algn="r" rtl="1"/>
            <a:r>
              <a:rPr lang="en-US" sz="2800" b="1" dirty="0"/>
              <a:t>(3)</a:t>
            </a:r>
            <a:r>
              <a:rPr lang="ar-SY" sz="2800" dirty="0"/>
              <a:t>. نتيجة التآكل والتفاعلات الداخلية </a:t>
            </a:r>
            <a:r>
              <a:rPr lang="ar-SY" sz="2800" dirty="0">
                <a:solidFill>
                  <a:srgbClr val="FF0000"/>
                </a:solidFill>
              </a:rPr>
              <a:t>يتولد على الأغلب غاز الهيدروجين، أو كبريت الهيدروجين</a:t>
            </a:r>
            <a:r>
              <a:rPr lang="ar-SY" sz="2800" dirty="0"/>
              <a:t>، وهذا ما يسبب انتفاخ العلب، </a:t>
            </a:r>
            <a:r>
              <a:rPr lang="ar-SY" sz="2800" dirty="0" smtClean="0"/>
              <a:t>وتسمى </a:t>
            </a:r>
            <a:r>
              <a:rPr lang="ar-SY" sz="2800" dirty="0"/>
              <a:t>هذه الحادثة بإنتفاخات أو فقاعات غاز الهيدروجين.</a:t>
            </a:r>
            <a:endParaRPr lang="en-US" sz="2800" dirty="0"/>
          </a:p>
          <a:p>
            <a:pPr algn="r" rtl="1"/>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07" y="0"/>
            <a:ext cx="1847850" cy="2466975"/>
          </a:xfrm>
          <a:prstGeom prst="rect">
            <a:avLst/>
          </a:prstGeom>
        </p:spPr>
      </p:pic>
    </p:spTree>
    <p:extLst>
      <p:ext uri="{BB962C8B-B14F-4D97-AF65-F5344CB8AC3E}">
        <p14:creationId xmlns:p14="http://schemas.microsoft.com/office/powerpoint/2010/main" val="29706988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أهم اختبارات جودة الطلاء</a:t>
            </a:r>
            <a:endParaRPr lang="en-US" dirty="0"/>
          </a:p>
        </p:txBody>
      </p:sp>
      <p:sp>
        <p:nvSpPr>
          <p:cNvPr id="3" name="Content Placeholder 2"/>
          <p:cNvSpPr>
            <a:spLocks noGrp="1"/>
          </p:cNvSpPr>
          <p:nvPr>
            <p:ph idx="1"/>
          </p:nvPr>
        </p:nvSpPr>
        <p:spPr/>
        <p:txBody>
          <a:bodyPr>
            <a:normAutofit/>
          </a:bodyPr>
          <a:lstStyle/>
          <a:p>
            <a:pPr algn="r" rtl="1"/>
            <a:r>
              <a:rPr lang="ar-SA" sz="3200" b="1" dirty="0">
                <a:solidFill>
                  <a:srgbClr val="FF0000"/>
                </a:solidFill>
              </a:rPr>
              <a:t>المظهر الخارجي</a:t>
            </a:r>
            <a:r>
              <a:rPr lang="ar-SA" sz="3200" dirty="0">
                <a:solidFill>
                  <a:srgbClr val="FF0000"/>
                </a:solidFill>
              </a:rPr>
              <a:t>: </a:t>
            </a:r>
            <a:r>
              <a:rPr lang="ar-SA" sz="3200" dirty="0"/>
              <a:t>بحيث تكون طبقة الطلاء </a:t>
            </a:r>
            <a:r>
              <a:rPr lang="en-US" sz="3200" dirty="0"/>
              <a:t>)</a:t>
            </a:r>
            <a:r>
              <a:rPr lang="ar-SA" sz="3200" dirty="0"/>
              <a:t>الورنيش</a:t>
            </a:r>
            <a:r>
              <a:rPr lang="en-US" sz="3200" dirty="0"/>
              <a:t>(</a:t>
            </a:r>
            <a:r>
              <a:rPr lang="ar-SA" sz="3200" dirty="0"/>
              <a:t> </a:t>
            </a:r>
            <a:r>
              <a:rPr lang="ar-SA" sz="3200" dirty="0">
                <a:solidFill>
                  <a:srgbClr val="00B050"/>
                </a:solidFill>
              </a:rPr>
              <a:t>جافة، مرنة، شفافة، خالية من الخدوش </a:t>
            </a:r>
            <a:r>
              <a:rPr lang="ar-SA" sz="3200" dirty="0"/>
              <a:t>والنقر، ويجب أن يحتفظ الطلاء بخواصه إذا ما ترك في عبواته الأصلية المحكمة القفل، وفي درجة الحرارة العادية لمدة لا تقل عن ستة أشهر من وقت تسلمه</a:t>
            </a:r>
            <a:r>
              <a:rPr lang="ar-SA" sz="3200" dirty="0" smtClean="0"/>
              <a:t>.</a:t>
            </a:r>
            <a:endParaRPr lang="ar-SY" sz="3200" dirty="0" smtClean="0"/>
          </a:p>
          <a:p>
            <a:pPr algn="r" rtl="1"/>
            <a:r>
              <a:rPr lang="ar-SA" sz="3200" b="1" dirty="0">
                <a:solidFill>
                  <a:srgbClr val="FF0000"/>
                </a:solidFill>
              </a:rPr>
              <a:t>المقاومة للصدمات</a:t>
            </a:r>
            <a:r>
              <a:rPr lang="ar-SA" sz="3200" dirty="0"/>
              <a:t>: يجب أن يجتاز الفيلم </a:t>
            </a:r>
            <a:r>
              <a:rPr lang="en-US" sz="3200" dirty="0"/>
              <a:t>)</a:t>
            </a:r>
            <a:r>
              <a:rPr lang="ar-SA" sz="3200" dirty="0"/>
              <a:t>الغشاء الجاف</a:t>
            </a:r>
            <a:r>
              <a:rPr lang="en-US" sz="3200" dirty="0"/>
              <a:t>(</a:t>
            </a:r>
            <a:r>
              <a:rPr lang="ar-SA" sz="3200" dirty="0"/>
              <a:t> اختبار المقاومة للصدمات بإسقاط ثقل عليه زنة </a:t>
            </a:r>
            <a:r>
              <a:rPr lang="en-US" sz="3200" dirty="0"/>
              <a:t>900 g</a:t>
            </a:r>
            <a:r>
              <a:rPr lang="ar-SA" sz="3200" dirty="0"/>
              <a:t> من ارتفاع </a:t>
            </a:r>
            <a:r>
              <a:rPr lang="en-US" sz="3200" dirty="0"/>
              <a:t>60 cm</a:t>
            </a:r>
            <a:r>
              <a:rPr lang="en-US" sz="3200" i="1" dirty="0"/>
              <a:t> </a:t>
            </a:r>
            <a:r>
              <a:rPr lang="ar-SY" sz="3200" i="1" dirty="0" smtClean="0"/>
              <a:t> </a:t>
            </a:r>
            <a:r>
              <a:rPr lang="ar-SA" sz="3200" dirty="0" smtClean="0"/>
              <a:t>سقوطا </a:t>
            </a:r>
            <a:r>
              <a:rPr lang="ar-SA" sz="3200" dirty="0"/>
              <a:t>حراً</a:t>
            </a:r>
            <a:r>
              <a:rPr lang="ar-SA" sz="3200" i="1" dirty="0"/>
              <a:t> .</a:t>
            </a:r>
            <a:endParaRPr lang="en-US" sz="3200" dirty="0"/>
          </a:p>
        </p:txBody>
      </p:sp>
    </p:spTree>
    <p:extLst>
      <p:ext uri="{BB962C8B-B14F-4D97-AF65-F5344CB8AC3E}">
        <p14:creationId xmlns:p14="http://schemas.microsoft.com/office/powerpoint/2010/main" val="8071698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153400" cy="5745163"/>
          </a:xfrm>
        </p:spPr>
        <p:txBody>
          <a:bodyPr>
            <a:normAutofit fontScale="92500" lnSpcReduction="20000"/>
          </a:bodyPr>
          <a:lstStyle/>
          <a:p>
            <a:pPr algn="r" rtl="1"/>
            <a:r>
              <a:rPr lang="ar-SA" sz="3200" b="1" dirty="0">
                <a:solidFill>
                  <a:srgbClr val="FF0000"/>
                </a:solidFill>
              </a:rPr>
              <a:t>المرونة والالتصاق</a:t>
            </a:r>
            <a:r>
              <a:rPr lang="ar-SA" sz="3200" dirty="0"/>
              <a:t>: وينفذ هذا الاختبار بثني الصفيح المتوضعة فوقه طبقة الطلاء الجافة حول قضيب معدني قطره </a:t>
            </a:r>
            <a:r>
              <a:rPr lang="en-US" sz="3200" dirty="0"/>
              <a:t> 6 cm</a:t>
            </a:r>
            <a:r>
              <a:rPr lang="en-US" sz="3200" i="1" dirty="0"/>
              <a:t> </a:t>
            </a:r>
            <a:r>
              <a:rPr lang="ar-SA" sz="3200" dirty="0"/>
              <a:t>وطبقة اللكر أو الطلاء ذات النوعية الجيدة يجب أن لا تتلف أو تتأثر بهذا الاختبار</a:t>
            </a:r>
            <a:r>
              <a:rPr lang="ar-SA" sz="3200" dirty="0" smtClean="0"/>
              <a:t>.</a:t>
            </a:r>
            <a:endParaRPr lang="ar-SY" sz="3200" dirty="0" smtClean="0"/>
          </a:p>
          <a:p>
            <a:pPr algn="r" rtl="1"/>
            <a:r>
              <a:rPr lang="ar-SA" sz="3200" b="1" dirty="0">
                <a:solidFill>
                  <a:srgbClr val="FF0000"/>
                </a:solidFill>
              </a:rPr>
              <a:t>المقاومة للقلويات</a:t>
            </a:r>
            <a:r>
              <a:rPr lang="ar-SA" sz="3200" dirty="0"/>
              <a:t>: لا يجوز أن يتأثر أو يتلف الفيلم الجاف عند وضعه في محلول </a:t>
            </a:r>
            <a:r>
              <a:rPr lang="en-US" sz="3200" dirty="0"/>
              <a:t>10 % </a:t>
            </a:r>
            <a:r>
              <a:rPr lang="en-US" sz="3200" dirty="0" err="1"/>
              <a:t>NaOH</a:t>
            </a:r>
            <a:r>
              <a:rPr lang="ar-SA" sz="3200" dirty="0"/>
              <a:t> لمدة 7 أيام في درجة حرارة الغرفة</a:t>
            </a:r>
            <a:r>
              <a:rPr lang="ar-SA" sz="3200" dirty="0" smtClean="0"/>
              <a:t>.</a:t>
            </a:r>
            <a:endParaRPr lang="en-US" sz="3200" dirty="0" smtClean="0"/>
          </a:p>
          <a:p>
            <a:pPr algn="r" rtl="1"/>
            <a:r>
              <a:rPr lang="ar-SA" sz="3200" b="1" dirty="0">
                <a:solidFill>
                  <a:srgbClr val="FF0000"/>
                </a:solidFill>
              </a:rPr>
              <a:t>المقاومة لمحلول ملحي</a:t>
            </a:r>
            <a:r>
              <a:rPr lang="ar-SA" sz="3200" dirty="0"/>
              <a:t>: لا يجوز أن يتأثر أو يتلف الفيلم الجاف عند وضعه في محلول </a:t>
            </a:r>
            <a:r>
              <a:rPr lang="en-US" sz="3200" dirty="0"/>
              <a:t>20 % </a:t>
            </a:r>
            <a:r>
              <a:rPr lang="en-US" sz="3200" dirty="0" err="1"/>
              <a:t>NaCL</a:t>
            </a:r>
            <a:r>
              <a:rPr lang="ar-SA" sz="3200" dirty="0"/>
              <a:t> لمدة 7 أيام في درجة حرارة الغرفة</a:t>
            </a:r>
            <a:r>
              <a:rPr lang="ar-SA" sz="3200" i="1" dirty="0"/>
              <a:t>.</a:t>
            </a:r>
            <a:endParaRPr lang="en-US" sz="3200" dirty="0"/>
          </a:p>
          <a:p>
            <a:pPr algn="r" rtl="1"/>
            <a:r>
              <a:rPr lang="ar-SA" sz="3200" b="1" dirty="0">
                <a:solidFill>
                  <a:srgbClr val="FF0000"/>
                </a:solidFill>
              </a:rPr>
              <a:t>المقاومة للحموضة</a:t>
            </a:r>
            <a:r>
              <a:rPr lang="ar-SA" sz="3200" dirty="0"/>
              <a:t>: لا يجوز أن يتأثر أو يتلف الفيلم الجاف عند وضعه في إحدى المحاليل التالية: </a:t>
            </a:r>
            <a:r>
              <a:rPr lang="en-US" sz="3200" dirty="0"/>
              <a:t>5 % </a:t>
            </a:r>
            <a:r>
              <a:rPr lang="en-US" sz="3200" dirty="0" smtClean="0"/>
              <a:t>H</a:t>
            </a:r>
            <a:r>
              <a:rPr lang="en-US" sz="3200" baseline="-25000" dirty="0" smtClean="0"/>
              <a:t>2</a:t>
            </a:r>
            <a:r>
              <a:rPr lang="en-US" sz="3200" dirty="0" smtClean="0"/>
              <a:t>SO</a:t>
            </a:r>
            <a:r>
              <a:rPr lang="en-US" sz="3200" baseline="-25000" dirty="0" smtClean="0"/>
              <a:t>4</a:t>
            </a:r>
            <a:r>
              <a:rPr lang="ar-SA" sz="3200" i="1" dirty="0" smtClean="0"/>
              <a:t> ،</a:t>
            </a:r>
            <a:r>
              <a:rPr lang="en-US" sz="3200" i="1" dirty="0" smtClean="0"/>
              <a:t>          </a:t>
            </a:r>
            <a:r>
              <a:rPr lang="ar-SA" sz="3200" i="1" dirty="0" smtClean="0"/>
              <a:t> </a:t>
            </a:r>
            <a:r>
              <a:rPr lang="en-US" sz="3200" dirty="0"/>
              <a:t>10 % CH</a:t>
            </a:r>
            <a:r>
              <a:rPr lang="en-US" sz="3200" baseline="-25000" dirty="0"/>
              <a:t>3</a:t>
            </a:r>
            <a:r>
              <a:rPr lang="en-US" sz="3200" dirty="0"/>
              <a:t>COOH</a:t>
            </a:r>
            <a:r>
              <a:rPr lang="ar-SA" sz="3200" dirty="0"/>
              <a:t>، محلول حمض الليمون </a:t>
            </a:r>
            <a:r>
              <a:rPr lang="en-US" sz="3200" dirty="0"/>
              <a:t>)</a:t>
            </a:r>
            <a:r>
              <a:rPr lang="ar-SA" sz="3200" dirty="0"/>
              <a:t>الستريك </a:t>
            </a:r>
            <a:r>
              <a:rPr lang="en-US" sz="3200" dirty="0"/>
              <a:t>(</a:t>
            </a:r>
            <a:r>
              <a:rPr lang="ar-SA" sz="3200" dirty="0"/>
              <a:t>% 10، كل على حدى لمدة 7 أيام في درجة حرارة الغرفة.</a:t>
            </a:r>
            <a:endParaRPr lang="en-US" sz="3200" dirty="0"/>
          </a:p>
          <a:p>
            <a:pPr algn="r" rtl="1"/>
            <a:endParaRPr lang="en-US" sz="3200" dirty="0"/>
          </a:p>
        </p:txBody>
      </p:sp>
    </p:spTree>
    <p:extLst>
      <p:ext uri="{BB962C8B-B14F-4D97-AF65-F5344CB8AC3E}">
        <p14:creationId xmlns:p14="http://schemas.microsoft.com/office/powerpoint/2010/main" val="20381007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153400" cy="5668963"/>
          </a:xfrm>
        </p:spPr>
        <p:txBody>
          <a:bodyPr>
            <a:normAutofit fontScale="92500" lnSpcReduction="20000"/>
          </a:bodyPr>
          <a:lstStyle/>
          <a:p>
            <a:pPr algn="r" rtl="1"/>
            <a:r>
              <a:rPr lang="ar-SA" sz="3200" b="1" dirty="0">
                <a:solidFill>
                  <a:srgbClr val="FF0000"/>
                </a:solidFill>
              </a:rPr>
              <a:t>المقاومة للبروتينات</a:t>
            </a:r>
            <a:r>
              <a:rPr lang="ar-SA" sz="3200" dirty="0"/>
              <a:t>: لا يجوز أن يتأثر الفيلم الجاف أو طبقة الصفيح عند وضعه في محلول يحتوي </a:t>
            </a:r>
            <a:r>
              <a:rPr lang="en-US" sz="3200" dirty="0"/>
              <a:t>20 %</a:t>
            </a:r>
            <a:r>
              <a:rPr lang="ar-SA" sz="3200" dirty="0"/>
              <a:t> كازئين لمدة 7 أيام في درجة حرارة الغرفة.</a:t>
            </a:r>
            <a:endParaRPr lang="en-US" sz="3200" dirty="0"/>
          </a:p>
          <a:p>
            <a:pPr algn="r" rtl="1"/>
            <a:r>
              <a:rPr lang="ar-SA" sz="3200" b="1" dirty="0" smtClean="0">
                <a:solidFill>
                  <a:srgbClr val="FF0000"/>
                </a:solidFill>
              </a:rPr>
              <a:t>محتوى </a:t>
            </a:r>
            <a:r>
              <a:rPr lang="ar-SA" sz="3200" b="1" dirty="0">
                <a:solidFill>
                  <a:srgbClr val="FF0000"/>
                </a:solidFill>
              </a:rPr>
              <a:t>اللكر من الرطوبة</a:t>
            </a:r>
            <a:r>
              <a:rPr lang="ar-SA" sz="3200" dirty="0"/>
              <a:t>: يجب أن لا تزيد نسبة الرطوبة في اللكر عن   %0.5 .</a:t>
            </a:r>
            <a:endParaRPr lang="en-US" sz="3200" dirty="0"/>
          </a:p>
          <a:p>
            <a:pPr algn="r" rtl="1"/>
            <a:r>
              <a:rPr lang="ar-SA" sz="3200" b="1" dirty="0">
                <a:solidFill>
                  <a:srgbClr val="FF0000"/>
                </a:solidFill>
              </a:rPr>
              <a:t>المقاومة لعملية التعقيم</a:t>
            </a:r>
            <a:r>
              <a:rPr lang="ar-SA" sz="3200" b="1" dirty="0"/>
              <a:t>:</a:t>
            </a:r>
            <a:r>
              <a:rPr lang="ar-SA" sz="3200" dirty="0"/>
              <a:t> وينفذ هذا الاختبار كما يلي: تملأ العبوة بمحلول مؤلف من:</a:t>
            </a:r>
            <a:endParaRPr lang="en-US" sz="3200" dirty="0"/>
          </a:p>
          <a:p>
            <a:pPr algn="r" rtl="1"/>
            <a:r>
              <a:rPr lang="en-US" sz="3200" dirty="0"/>
              <a:t>)</a:t>
            </a:r>
            <a:r>
              <a:rPr lang="ar-SA" sz="3200" dirty="0"/>
              <a:t>ماء مقطر +</a:t>
            </a:r>
            <a:r>
              <a:rPr lang="en-US" sz="3200" dirty="0"/>
              <a:t>2% </a:t>
            </a:r>
            <a:r>
              <a:rPr lang="ar-SA" sz="3200" dirty="0"/>
              <a:t> حمض الطرطريك + </a:t>
            </a:r>
            <a:r>
              <a:rPr lang="en-US" sz="3200" dirty="0"/>
              <a:t>3 % </a:t>
            </a:r>
            <a:r>
              <a:rPr lang="ar-SY" sz="3200" dirty="0" smtClean="0"/>
              <a:t> </a:t>
            </a:r>
            <a:r>
              <a:rPr lang="ar-SA" sz="3200" dirty="0" smtClean="0"/>
              <a:t>ملح </a:t>
            </a:r>
            <a:r>
              <a:rPr lang="ar-SA" sz="3200" dirty="0"/>
              <a:t>طعام+</a:t>
            </a:r>
            <a:r>
              <a:rPr lang="en-US" sz="3200" dirty="0"/>
              <a:t>3 % </a:t>
            </a:r>
            <a:r>
              <a:rPr lang="ar-SA" sz="3200" dirty="0"/>
              <a:t> حمض خل</a:t>
            </a:r>
            <a:r>
              <a:rPr lang="en-US" sz="3200" dirty="0"/>
              <a:t>(</a:t>
            </a:r>
          </a:p>
          <a:p>
            <a:pPr algn="r" rtl="1"/>
            <a:r>
              <a:rPr lang="ar-SA" sz="3200" dirty="0"/>
              <a:t>ثم تغلق العلبة بإحكام وتخضع للتعقيم بدرجة حرارة </a:t>
            </a:r>
            <a:r>
              <a:rPr lang="en-US" sz="3200" dirty="0"/>
              <a:t>120 ± 2 </a:t>
            </a:r>
            <a:r>
              <a:rPr lang="en-US" sz="3200" baseline="30000" dirty="0"/>
              <a:t>O</a:t>
            </a:r>
            <a:r>
              <a:rPr lang="en-US" sz="3200" dirty="0"/>
              <a:t>C</a:t>
            </a:r>
            <a:r>
              <a:rPr lang="ar-SA" sz="3200" dirty="0"/>
              <a:t> لمدة 50 دقيقة، بعد الانتهاء وفتح العبوة يجب أن يبقى المحلول </a:t>
            </a:r>
            <a:r>
              <a:rPr lang="ar-SA" sz="3200" dirty="0">
                <a:solidFill>
                  <a:srgbClr val="00B050"/>
                </a:solidFill>
              </a:rPr>
              <a:t>صافياً ونقياً وشفافاً وخالياً من أية رواسب أوتعكر</a:t>
            </a:r>
            <a:r>
              <a:rPr lang="ar-SA" sz="3200" dirty="0"/>
              <a:t>، وعدم حدوث أية تغيرات بالمقارنة مع محلول</a:t>
            </a:r>
            <a:r>
              <a:rPr lang="ar-SA" sz="3200" i="1" dirty="0"/>
              <a:t> </a:t>
            </a:r>
            <a:r>
              <a:rPr lang="ar-SA" sz="3200" dirty="0"/>
              <a:t>شاهد لم تجرى عليه عملية</a:t>
            </a:r>
            <a:r>
              <a:rPr lang="ar-SA" sz="3200" i="1" dirty="0"/>
              <a:t> </a:t>
            </a:r>
            <a:r>
              <a:rPr lang="ar-SA" sz="3200" dirty="0"/>
              <a:t>التعقيم.</a:t>
            </a:r>
            <a:endParaRPr lang="en-US" sz="3200" dirty="0"/>
          </a:p>
          <a:p>
            <a:pPr algn="r"/>
            <a:endParaRPr lang="en-US" sz="3200" dirty="0"/>
          </a:p>
        </p:txBody>
      </p:sp>
    </p:spTree>
    <p:extLst>
      <p:ext uri="{BB962C8B-B14F-4D97-AF65-F5344CB8AC3E}">
        <p14:creationId xmlns:p14="http://schemas.microsoft.com/office/powerpoint/2010/main" val="33758705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905000"/>
          </a:xfrm>
        </p:spPr>
        <p:txBody>
          <a:bodyPr/>
          <a:lstStyle/>
          <a:p>
            <a:pPr rtl="1"/>
            <a:r>
              <a:rPr lang="ar-SA" sz="4800" b="1" dirty="0">
                <a:effectLst/>
              </a:rPr>
              <a:t>صفائح التنك غير </a:t>
            </a:r>
            <a:r>
              <a:rPr lang="ar-SA" sz="4800" b="1" dirty="0" smtClean="0">
                <a:effectLst/>
              </a:rPr>
              <a:t>المقصدرة</a:t>
            </a:r>
            <a:r>
              <a:rPr lang="ar-SY" b="1" dirty="0" smtClean="0">
                <a:effectLst/>
              </a:rPr>
              <a:t/>
            </a:r>
            <a:br>
              <a:rPr lang="ar-SY" b="1" dirty="0" smtClean="0">
                <a:effectLst/>
              </a:rPr>
            </a:br>
            <a:r>
              <a:rPr lang="en-US" dirty="0" smtClean="0">
                <a:effectLst/>
              </a:rPr>
              <a:t>(</a:t>
            </a:r>
            <a:r>
              <a:rPr lang="en-US" dirty="0">
                <a:effectLst/>
              </a:rPr>
              <a:t>TFS)</a:t>
            </a:r>
            <a:r>
              <a:rPr lang="en-US" i="1" dirty="0">
                <a:effectLst/>
              </a:rPr>
              <a:t> </a:t>
            </a:r>
            <a:r>
              <a:rPr lang="en-US" dirty="0">
                <a:effectLst/>
              </a:rPr>
              <a:t> Tin free steel</a:t>
            </a:r>
            <a:endParaRPr lang="en-US" dirty="0"/>
          </a:p>
        </p:txBody>
      </p:sp>
      <p:sp>
        <p:nvSpPr>
          <p:cNvPr id="3" name="Content Placeholder 2"/>
          <p:cNvSpPr>
            <a:spLocks noGrp="1"/>
          </p:cNvSpPr>
          <p:nvPr>
            <p:ph idx="1"/>
          </p:nvPr>
        </p:nvSpPr>
        <p:spPr>
          <a:xfrm>
            <a:off x="457200" y="1981200"/>
            <a:ext cx="8229600" cy="4144963"/>
          </a:xfrm>
        </p:spPr>
        <p:txBody>
          <a:bodyPr>
            <a:normAutofit/>
          </a:bodyPr>
          <a:lstStyle/>
          <a:p>
            <a:pPr algn="r" rtl="1"/>
            <a:r>
              <a:rPr lang="ar-SA" sz="3200" dirty="0"/>
              <a:t>تنك غير مقصدر </a:t>
            </a:r>
            <a:endParaRPr lang="ar-SY" sz="3200" dirty="0" smtClean="0"/>
          </a:p>
          <a:p>
            <a:pPr algn="r" rtl="1"/>
            <a:r>
              <a:rPr lang="ar-SA" sz="3200" dirty="0"/>
              <a:t>تنك مطلي الكتروستاتيكياً بالكروم:</a:t>
            </a:r>
            <a:r>
              <a:rPr lang="en-US" sz="3200" dirty="0"/>
              <a:t>Electrolytic chrome coated steel “</a:t>
            </a:r>
            <a:r>
              <a:rPr lang="en-US" sz="3200" b="1" dirty="0"/>
              <a:t>ECCS</a:t>
            </a:r>
            <a:r>
              <a:rPr lang="en-US" sz="3200" dirty="0"/>
              <a:t>“</a:t>
            </a:r>
          </a:p>
        </p:txBody>
      </p:sp>
    </p:spTree>
    <p:extLst>
      <p:ext uri="{BB962C8B-B14F-4D97-AF65-F5344CB8AC3E}">
        <p14:creationId xmlns:p14="http://schemas.microsoft.com/office/powerpoint/2010/main" val="42497144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أهم المزايا</a:t>
            </a:r>
            <a:endParaRPr lang="en-US" dirty="0"/>
          </a:p>
        </p:txBody>
      </p:sp>
      <p:sp>
        <p:nvSpPr>
          <p:cNvPr id="3" name="Content Placeholder 2"/>
          <p:cNvSpPr>
            <a:spLocks noGrp="1"/>
          </p:cNvSpPr>
          <p:nvPr>
            <p:ph idx="1"/>
          </p:nvPr>
        </p:nvSpPr>
        <p:spPr/>
        <p:txBody>
          <a:bodyPr>
            <a:normAutofit lnSpcReduction="10000"/>
          </a:bodyPr>
          <a:lstStyle/>
          <a:p>
            <a:pPr algn="r" rtl="1"/>
            <a:r>
              <a:rPr lang="ar-SA" sz="3200" dirty="0"/>
              <a:t>يمكن إنتاج هذا النوع من الصفيح إما على شكل المرآة </a:t>
            </a:r>
            <a:r>
              <a:rPr lang="ar-SA" sz="3200" dirty="0">
                <a:solidFill>
                  <a:srgbClr val="00B050"/>
                </a:solidFill>
              </a:rPr>
              <a:t>مصقول </a:t>
            </a:r>
            <a:r>
              <a:rPr lang="ar-SA" sz="3200" dirty="0" smtClean="0">
                <a:solidFill>
                  <a:srgbClr val="00B050"/>
                </a:solidFill>
              </a:rPr>
              <a:t>ولماع</a:t>
            </a:r>
            <a:r>
              <a:rPr lang="ar-SY" sz="3200" dirty="0" smtClean="0"/>
              <a:t>، </a:t>
            </a:r>
            <a:r>
              <a:rPr lang="ar-SA" sz="3200" dirty="0"/>
              <a:t>وإما </a:t>
            </a:r>
            <a:r>
              <a:rPr lang="ar-SA" sz="3200" dirty="0">
                <a:solidFill>
                  <a:srgbClr val="00B0F0"/>
                </a:solidFill>
              </a:rPr>
              <a:t>كامد بدون بريق</a:t>
            </a:r>
            <a:r>
              <a:rPr lang="ar-SA" sz="3200" dirty="0"/>
              <a:t>، ولابد من استخدام الطلاء في تغطية السطح، وإلا فإن عملية التآكل تتسارع خلال وقت قصير، وينطلق الهيدروجين</a:t>
            </a:r>
            <a:endParaRPr lang="ar-SY" sz="3200" dirty="0" smtClean="0"/>
          </a:p>
          <a:p>
            <a:pPr algn="r" rtl="1"/>
            <a:r>
              <a:rPr lang="ar-SA" sz="3200" dirty="0" smtClean="0"/>
              <a:t>إن </a:t>
            </a:r>
            <a:r>
              <a:rPr lang="ar-SA" sz="3200" dirty="0"/>
              <a:t>صفيح الـ </a:t>
            </a:r>
            <a:r>
              <a:rPr lang="en-US" sz="3200" dirty="0"/>
              <a:t>TFS</a:t>
            </a:r>
            <a:r>
              <a:rPr lang="ar-SA" sz="3200" dirty="0"/>
              <a:t>، يتماسك مع الطلاء بشكل </a:t>
            </a:r>
            <a:r>
              <a:rPr lang="ar-SA" sz="3200" dirty="0" smtClean="0"/>
              <a:t>جيد</a:t>
            </a:r>
            <a:r>
              <a:rPr lang="ar-SY" sz="3200" dirty="0" smtClean="0"/>
              <a:t>، </a:t>
            </a:r>
            <a:r>
              <a:rPr lang="ar-SA" sz="3200" dirty="0"/>
              <a:t>يمنع تآكله ومن تأثير المركبات الحاوية على </a:t>
            </a:r>
            <a:r>
              <a:rPr lang="ar-SA" sz="3200" dirty="0" smtClean="0"/>
              <a:t>الكب</a:t>
            </a:r>
            <a:r>
              <a:rPr lang="ar-SY" sz="3200" dirty="0" smtClean="0"/>
              <a:t>ريت</a:t>
            </a:r>
          </a:p>
          <a:p>
            <a:pPr algn="r" rtl="1"/>
            <a:r>
              <a:rPr lang="ar-SA" sz="3200" dirty="0"/>
              <a:t>إن صفائح الـ </a:t>
            </a:r>
            <a:r>
              <a:rPr lang="en-US" sz="3200" dirty="0"/>
              <a:t>TFS</a:t>
            </a:r>
            <a:r>
              <a:rPr lang="ar-SA" sz="3200" dirty="0"/>
              <a:t> المطلية بالكروم تتميز بخمولها </a:t>
            </a:r>
            <a:r>
              <a:rPr lang="ar-SA" sz="3200" dirty="0">
                <a:solidFill>
                  <a:srgbClr val="FF0000"/>
                </a:solidFill>
              </a:rPr>
              <a:t>ومقاومتها الكيميائية بشكل قليل تجاه الحموض</a:t>
            </a:r>
            <a:r>
              <a:rPr lang="ar-SA" sz="3200" dirty="0"/>
              <a:t>، </a:t>
            </a:r>
            <a:r>
              <a:rPr lang="ar-SA" sz="3200" dirty="0">
                <a:solidFill>
                  <a:srgbClr val="00B050"/>
                </a:solidFill>
              </a:rPr>
              <a:t>وبشكل مرتفع تجاه </a:t>
            </a:r>
            <a:r>
              <a:rPr lang="ar-SA" sz="3200" dirty="0" smtClean="0">
                <a:solidFill>
                  <a:srgbClr val="00B050"/>
                </a:solidFill>
              </a:rPr>
              <a:t>الأسس.</a:t>
            </a:r>
            <a:endParaRPr lang="en-US" sz="3200" dirty="0">
              <a:solidFill>
                <a:srgbClr val="00B050"/>
              </a:solidFill>
            </a:endParaRPr>
          </a:p>
        </p:txBody>
      </p:sp>
    </p:spTree>
    <p:extLst>
      <p:ext uri="{BB962C8B-B14F-4D97-AF65-F5344CB8AC3E}">
        <p14:creationId xmlns:p14="http://schemas.microsoft.com/office/powerpoint/2010/main" val="33226056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chor="ctr"/>
          <a:lstStyle/>
          <a:p>
            <a:pPr rtl="1"/>
            <a:r>
              <a:rPr lang="ar-SY" dirty="0" smtClean="0"/>
              <a:t>أهم المساوئ</a:t>
            </a:r>
            <a:endParaRPr lang="ar-SY" dirty="0"/>
          </a:p>
        </p:txBody>
      </p:sp>
      <p:sp>
        <p:nvSpPr>
          <p:cNvPr id="3" name="Content Placeholder 2"/>
          <p:cNvSpPr>
            <a:spLocks noGrp="1"/>
          </p:cNvSpPr>
          <p:nvPr>
            <p:ph idx="1"/>
          </p:nvPr>
        </p:nvSpPr>
        <p:spPr/>
        <p:txBody>
          <a:bodyPr>
            <a:noAutofit/>
          </a:bodyPr>
          <a:lstStyle/>
          <a:p>
            <a:pPr algn="r" rtl="1"/>
            <a:r>
              <a:rPr lang="en-US" sz="2800" dirty="0"/>
              <a:t>(1)</a:t>
            </a:r>
            <a:r>
              <a:rPr lang="ar-SA" sz="2800" dirty="0"/>
              <a:t>. إن عملية اللحام تسبب مشاكل عند صنع جسم العلب، ولهذا لا بد من تكنولوجيا تناسب هذا النوع من العلب، لهذا فإن جسم العلب لا يصنع بالشد.</a:t>
            </a:r>
            <a:endParaRPr lang="en-US" sz="2800" dirty="0"/>
          </a:p>
          <a:p>
            <a:pPr algn="r" rtl="1"/>
            <a:r>
              <a:rPr lang="en-US" sz="2800" dirty="0"/>
              <a:t>(2)</a:t>
            </a:r>
            <a:r>
              <a:rPr lang="ar-SA" sz="2800" dirty="0"/>
              <a:t>. إن عملية الترقيق أو السحب العنيف لصفائح الـ </a:t>
            </a:r>
            <a:r>
              <a:rPr lang="en-US" sz="2800" dirty="0"/>
              <a:t>TFS </a:t>
            </a:r>
            <a:r>
              <a:rPr lang="ar-SA" sz="2800" dirty="0"/>
              <a:t>، يمكن من صنع أغطية وأرضيات للقوارير والعلب التي يوضع بها البيرة والمشروبات، وبعض أنواع الكونسروة، لكنها تعتبر </a:t>
            </a:r>
            <a:r>
              <a:rPr lang="ar-SA" sz="2800" dirty="0">
                <a:solidFill>
                  <a:srgbClr val="00B050"/>
                </a:solidFill>
              </a:rPr>
              <a:t>غير مناسبة في الفواكه الحامضية</a:t>
            </a:r>
            <a:r>
              <a:rPr lang="ar-SA" sz="2800" dirty="0"/>
              <a:t>.</a:t>
            </a:r>
            <a:endParaRPr lang="en-US" sz="2800" dirty="0"/>
          </a:p>
          <a:p>
            <a:pPr algn="r" rtl="1"/>
            <a:r>
              <a:rPr lang="en-US" sz="2800" dirty="0"/>
              <a:t>(3)</a:t>
            </a:r>
            <a:r>
              <a:rPr lang="ar-SA" sz="2800" dirty="0"/>
              <a:t>. إن عملية لحام العلب من أطرافها يؤدي إلى لصقها أو لحامها من أحد أطرافها بعرض </a:t>
            </a:r>
            <a:r>
              <a:rPr lang="en-US" sz="2800" dirty="0"/>
              <a:t>5mm</a:t>
            </a:r>
            <a:r>
              <a:rPr lang="ar-SA" sz="2800" dirty="0"/>
              <a:t>، عن طريق وضع شريط بلاستيكي لاصق، ويسخن هذا الشريط حتى الدرجة </a:t>
            </a:r>
            <a:r>
              <a:rPr lang="en-US" sz="2800" dirty="0"/>
              <a:t>260 </a:t>
            </a:r>
            <a:r>
              <a:rPr lang="en-US" sz="2800" baseline="30000" dirty="0"/>
              <a:t>O</a:t>
            </a:r>
            <a:r>
              <a:rPr lang="en-US" sz="2800" dirty="0"/>
              <a:t>C</a:t>
            </a:r>
            <a:r>
              <a:rPr lang="ar-SA" sz="2800" dirty="0"/>
              <a:t>، حيث يتم تقسيته وتصلبه.</a:t>
            </a:r>
            <a:endParaRPr lang="en-US" sz="2800" dirty="0"/>
          </a:p>
          <a:p>
            <a:pPr algn="r"/>
            <a:endParaRPr lang="ar-SY" sz="2800" dirty="0"/>
          </a:p>
        </p:txBody>
      </p:sp>
    </p:spTree>
    <p:extLst>
      <p:ext uri="{BB962C8B-B14F-4D97-AF65-F5344CB8AC3E}">
        <p14:creationId xmlns:p14="http://schemas.microsoft.com/office/powerpoint/2010/main" val="6381948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صفائح الألمنيوم</a:t>
            </a:r>
            <a:endParaRPr lang="en-US" dirty="0"/>
          </a:p>
        </p:txBody>
      </p:sp>
      <p:sp>
        <p:nvSpPr>
          <p:cNvPr id="3" name="Content Placeholder 2"/>
          <p:cNvSpPr>
            <a:spLocks noGrp="1"/>
          </p:cNvSpPr>
          <p:nvPr>
            <p:ph idx="1"/>
          </p:nvPr>
        </p:nvSpPr>
        <p:spPr/>
        <p:txBody>
          <a:bodyPr>
            <a:normAutofit lnSpcReduction="10000"/>
          </a:bodyPr>
          <a:lstStyle/>
          <a:p>
            <a:pPr algn="ctr"/>
            <a:r>
              <a:rPr lang="en-US" sz="3200" dirty="0"/>
              <a:t>0.05 % Cu, </a:t>
            </a:r>
            <a:endParaRPr lang="en-US" sz="3200" dirty="0" smtClean="0"/>
          </a:p>
          <a:p>
            <a:pPr algn="ctr"/>
            <a:r>
              <a:rPr lang="en-US" sz="3200" dirty="0" smtClean="0"/>
              <a:t>0.05 </a:t>
            </a:r>
            <a:r>
              <a:rPr lang="en-US" sz="3200" dirty="0"/>
              <a:t>% </a:t>
            </a:r>
            <a:r>
              <a:rPr lang="en-US" sz="3200" dirty="0" err="1"/>
              <a:t>Ti</a:t>
            </a:r>
            <a:r>
              <a:rPr lang="en-US" sz="3200" dirty="0" smtClean="0"/>
              <a:t>, </a:t>
            </a:r>
          </a:p>
          <a:p>
            <a:pPr algn="ctr"/>
            <a:r>
              <a:rPr lang="en-US" sz="3200" dirty="0" smtClean="0"/>
              <a:t>0.4 </a:t>
            </a:r>
            <a:r>
              <a:rPr lang="en-US" sz="3200" dirty="0"/>
              <a:t>% Fe, </a:t>
            </a:r>
            <a:endParaRPr lang="en-US" sz="3200" dirty="0" smtClean="0"/>
          </a:p>
          <a:p>
            <a:pPr algn="ctr"/>
            <a:r>
              <a:rPr lang="en-US" sz="3200" dirty="0" smtClean="0"/>
              <a:t>0.3 </a:t>
            </a:r>
            <a:r>
              <a:rPr lang="en-US" sz="3200" dirty="0"/>
              <a:t>%  </a:t>
            </a:r>
            <a:r>
              <a:rPr lang="en-US" sz="3200" dirty="0" smtClean="0"/>
              <a:t>Si</a:t>
            </a:r>
          </a:p>
          <a:p>
            <a:pPr algn="ctr"/>
            <a:r>
              <a:rPr lang="en-US" sz="3200" dirty="0" smtClean="0"/>
              <a:t>0.07 </a:t>
            </a:r>
            <a:r>
              <a:rPr lang="en-US" sz="3200" dirty="0"/>
              <a:t>% Zn,</a:t>
            </a:r>
          </a:p>
          <a:p>
            <a:pPr algn="r" rtl="1"/>
            <a:r>
              <a:rPr lang="ar-SY" sz="3200" dirty="0"/>
              <a:t>بقابليته للسحب والتشكيل في كلا الحالتين الساخنة أو </a:t>
            </a:r>
            <a:r>
              <a:rPr lang="ar-SY" sz="3200" dirty="0" smtClean="0"/>
              <a:t>الباردة</a:t>
            </a:r>
          </a:p>
          <a:p>
            <a:pPr algn="r" rtl="1"/>
            <a:r>
              <a:rPr lang="ar-SY" sz="3200" dirty="0"/>
              <a:t>ويمكن الطباعة على سطحه وتلبيسه باللكر </a:t>
            </a:r>
            <a:endParaRPr lang="ar-SY" sz="3200" dirty="0" smtClean="0"/>
          </a:p>
          <a:p>
            <a:pPr algn="r" rtl="1"/>
            <a:r>
              <a:rPr lang="ar-SY" sz="3200" dirty="0" smtClean="0"/>
              <a:t>يتميز </a:t>
            </a:r>
            <a:r>
              <a:rPr lang="ar-SY" sz="3200" dirty="0"/>
              <a:t>بأنه غير سام، </a:t>
            </a:r>
            <a:r>
              <a:rPr lang="ar-SA" sz="3200" dirty="0"/>
              <a:t>و</a:t>
            </a:r>
            <a:r>
              <a:rPr lang="ar-SY" sz="3200" dirty="0"/>
              <a:t>عديم الطعم </a:t>
            </a:r>
            <a:r>
              <a:rPr lang="ar-SY" sz="3200" dirty="0" smtClean="0"/>
              <a:t>والرائحة</a:t>
            </a:r>
          </a:p>
          <a:p>
            <a:pPr algn="r" rtl="1"/>
            <a:endParaRPr lang="en-US" sz="3200" dirty="0"/>
          </a:p>
        </p:txBody>
      </p:sp>
    </p:spTree>
    <p:extLst>
      <p:ext uri="{BB962C8B-B14F-4D97-AF65-F5344CB8AC3E}">
        <p14:creationId xmlns:p14="http://schemas.microsoft.com/office/powerpoint/2010/main" val="42861275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الميزات</a:t>
            </a:r>
            <a:r>
              <a:rPr lang="ar-SA" dirty="0">
                <a:effectLst/>
              </a:rPr>
              <a:t> </a:t>
            </a:r>
            <a:endParaRPr lang="en-US" dirty="0"/>
          </a:p>
        </p:txBody>
      </p:sp>
      <p:sp>
        <p:nvSpPr>
          <p:cNvPr id="3" name="Content Placeholder 2"/>
          <p:cNvSpPr>
            <a:spLocks noGrp="1"/>
          </p:cNvSpPr>
          <p:nvPr>
            <p:ph idx="1"/>
          </p:nvPr>
        </p:nvSpPr>
        <p:spPr/>
        <p:txBody>
          <a:bodyPr>
            <a:normAutofit fontScale="92500"/>
          </a:bodyPr>
          <a:lstStyle/>
          <a:p>
            <a:pPr algn="r" rtl="1"/>
            <a:r>
              <a:rPr lang="ar-SY" sz="3200" dirty="0"/>
              <a:t>خفة الوزن</a:t>
            </a:r>
            <a:r>
              <a:rPr lang="ar-SA" sz="3200" dirty="0" smtClean="0"/>
              <a:t>.</a:t>
            </a:r>
            <a:endParaRPr lang="ar-SY" sz="3200" dirty="0" smtClean="0"/>
          </a:p>
          <a:p>
            <a:pPr algn="r" rtl="1"/>
            <a:r>
              <a:rPr lang="ar-SY" sz="3200" dirty="0"/>
              <a:t>سهولة إعطاء الشكل والتشكيل </a:t>
            </a:r>
            <a:r>
              <a:rPr lang="ar-SA" sz="3200" dirty="0"/>
              <a:t>بجودة عالية</a:t>
            </a:r>
            <a:r>
              <a:rPr lang="ar-SY" sz="3200" dirty="0"/>
              <a:t> لما يتمتع به من الطراوة، وقابلية القولبة</a:t>
            </a:r>
            <a:r>
              <a:rPr lang="ar-SA" sz="3200" dirty="0" smtClean="0"/>
              <a:t>.</a:t>
            </a:r>
            <a:endParaRPr lang="ar-SY" sz="3200" dirty="0" smtClean="0"/>
          </a:p>
          <a:p>
            <a:pPr algn="r" rtl="1"/>
            <a:r>
              <a:rPr lang="ar-SY" sz="3200" dirty="0"/>
              <a:t>صفائح الألمنيوم التي </a:t>
            </a:r>
            <a:r>
              <a:rPr lang="ar-SA" sz="3200" dirty="0"/>
              <a:t>ت</a:t>
            </a:r>
            <a:r>
              <a:rPr lang="ar-SY" sz="3200" dirty="0"/>
              <a:t>زيد سماكتها عن </a:t>
            </a:r>
            <a:r>
              <a:rPr lang="en-US" sz="3200" dirty="0"/>
              <a:t>20 µm</a:t>
            </a:r>
            <a:r>
              <a:rPr lang="ar-SY" sz="3200" dirty="0"/>
              <a:t>  تتمتع بشكل قاطع </a:t>
            </a:r>
            <a:r>
              <a:rPr lang="ar-SY" sz="3200" dirty="0">
                <a:solidFill>
                  <a:srgbClr val="00B0F0"/>
                </a:solidFill>
              </a:rPr>
              <a:t>بعدم نفاذيتها للزيت والمواد ذات النكهة</a:t>
            </a:r>
            <a:r>
              <a:rPr lang="ar-SY" sz="3200" dirty="0" smtClean="0"/>
              <a:t>.</a:t>
            </a:r>
          </a:p>
          <a:p>
            <a:pPr algn="r" rtl="1"/>
            <a:r>
              <a:rPr lang="ar-SY" sz="3200" dirty="0"/>
              <a:t>غير قابل للصدأ، ومقاوم جيد للعوامل الجوية</a:t>
            </a:r>
            <a:r>
              <a:rPr lang="ar-SA" sz="3200" dirty="0" smtClean="0"/>
              <a:t>.</a:t>
            </a:r>
            <a:endParaRPr lang="ar-SY" sz="3200" dirty="0" smtClean="0"/>
          </a:p>
          <a:p>
            <a:pPr algn="r" rtl="1"/>
            <a:r>
              <a:rPr lang="ar-SY" sz="3200" dirty="0"/>
              <a:t>غير سام</a:t>
            </a:r>
            <a:r>
              <a:rPr lang="ar-SA" sz="3200" dirty="0" smtClean="0"/>
              <a:t>.</a:t>
            </a:r>
            <a:endParaRPr lang="ar-SY" sz="3200" dirty="0" smtClean="0"/>
          </a:p>
          <a:p>
            <a:pPr algn="r" rtl="1"/>
            <a:r>
              <a:rPr lang="ar-SA" sz="3200" dirty="0"/>
              <a:t>يعكس </a:t>
            </a:r>
            <a:r>
              <a:rPr lang="ar-SY" sz="3200" dirty="0"/>
              <a:t>% 90 من الأشعة المنتشرة والساقطة على سطحه البراق</a:t>
            </a:r>
            <a:endParaRPr lang="ar-SY" sz="3200" dirty="0" smtClean="0"/>
          </a:p>
          <a:p>
            <a:pPr algn="r" rtl="1"/>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6200"/>
            <a:ext cx="3152775" cy="1447800"/>
          </a:xfrm>
          <a:prstGeom prst="rect">
            <a:avLst/>
          </a:prstGeom>
        </p:spPr>
      </p:pic>
    </p:spTree>
    <p:extLst>
      <p:ext uri="{BB962C8B-B14F-4D97-AF65-F5344CB8AC3E}">
        <p14:creationId xmlns:p14="http://schemas.microsoft.com/office/powerpoint/2010/main" val="25002564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r" rtl="1"/>
            <a:r>
              <a:rPr lang="ar-SY" sz="3200" dirty="0">
                <a:solidFill>
                  <a:srgbClr val="FF0000"/>
                </a:solidFill>
              </a:rPr>
              <a:t>جيد التوصيل </a:t>
            </a:r>
            <a:r>
              <a:rPr lang="ar-SY" sz="3200" dirty="0" smtClean="0">
                <a:solidFill>
                  <a:srgbClr val="FF0000"/>
                </a:solidFill>
              </a:rPr>
              <a:t>الحراري</a:t>
            </a:r>
            <a:r>
              <a:rPr lang="ar-SY" sz="3200" dirty="0" smtClean="0"/>
              <a:t>، </a:t>
            </a:r>
            <a:r>
              <a:rPr lang="ar-SY" sz="3200" dirty="0"/>
              <a:t>كما وتمكن العلب أيضا</a:t>
            </a:r>
            <a:r>
              <a:rPr lang="ar-SA" sz="3200" dirty="0"/>
              <a:t>ً</a:t>
            </a:r>
            <a:r>
              <a:rPr lang="ar-SY" sz="3200" dirty="0"/>
              <a:t> من إعادة الشواء أو إمكانية الانحلال للمواد المجمدة في داخلها</a:t>
            </a:r>
            <a:r>
              <a:rPr lang="ar-SA" sz="3200" dirty="0"/>
              <a:t>.</a:t>
            </a:r>
            <a:endParaRPr lang="en-US" sz="3200" dirty="0"/>
          </a:p>
          <a:p>
            <a:pPr algn="r" rtl="1"/>
            <a:r>
              <a:rPr lang="ar-SY" sz="3200" dirty="0" smtClean="0"/>
              <a:t>يمكن </a:t>
            </a:r>
            <a:r>
              <a:rPr lang="ar-SY" sz="3200" dirty="0"/>
              <a:t>استخدامه بسهولة في الأفران الغازية، و</a:t>
            </a:r>
            <a:r>
              <a:rPr lang="ar-SA" sz="3200" dirty="0"/>
              <a:t>ا</a:t>
            </a:r>
            <a:r>
              <a:rPr lang="ar-SY" sz="3200" dirty="0"/>
              <a:t>لكهربائية، كون درجة انصهار</a:t>
            </a:r>
            <a:r>
              <a:rPr lang="ar-SA" sz="3200" dirty="0"/>
              <a:t>ه</a:t>
            </a:r>
            <a:r>
              <a:rPr lang="ar-SY" sz="3200" dirty="0"/>
              <a:t> حوالي </a:t>
            </a:r>
            <a:r>
              <a:rPr lang="en-US" sz="3200" dirty="0"/>
              <a:t>660 </a:t>
            </a:r>
            <a:r>
              <a:rPr lang="en-US" sz="3200" baseline="30000" dirty="0"/>
              <a:t>O</a:t>
            </a:r>
            <a:r>
              <a:rPr lang="en-US" sz="3200" dirty="0"/>
              <a:t>C</a:t>
            </a:r>
            <a:r>
              <a:rPr lang="ar-SA" sz="3200" dirty="0" smtClean="0"/>
              <a:t>.</a:t>
            </a:r>
            <a:endParaRPr lang="ar-SY" sz="3200" dirty="0" smtClean="0"/>
          </a:p>
          <a:p>
            <a:pPr algn="r" rtl="1"/>
            <a:r>
              <a:rPr lang="ar-SY" sz="3200" dirty="0"/>
              <a:t>يمكن إعادة تصنيعه من جديد</a:t>
            </a:r>
            <a:r>
              <a:rPr lang="ar-SA" sz="3200" dirty="0" smtClean="0"/>
              <a:t>.</a:t>
            </a:r>
            <a:endParaRPr lang="ar-SY" sz="3200" dirty="0" smtClean="0"/>
          </a:p>
          <a:p>
            <a:pPr algn="r" rtl="1"/>
            <a:r>
              <a:rPr lang="ar-SY" sz="3200" dirty="0"/>
              <a:t>يمكن الطباعة على سطحه بسهولة</a:t>
            </a:r>
            <a:r>
              <a:rPr lang="ar-SA" sz="3200" dirty="0" smtClean="0"/>
              <a:t>.</a:t>
            </a:r>
            <a:endParaRPr lang="ar-SY" sz="3200" dirty="0" smtClean="0"/>
          </a:p>
          <a:p>
            <a:pPr algn="r" rtl="1"/>
            <a:r>
              <a:rPr lang="ar-SY" sz="3200" dirty="0"/>
              <a:t>سهولة فتح أشرطة الأغطية المصنعة من رقائق الألمنيوم، وبدون مشاكل</a:t>
            </a:r>
            <a:r>
              <a:rPr lang="ar-SA" sz="3200" dirty="0"/>
              <a:t>.</a:t>
            </a:r>
            <a:endParaRPr lang="en-US"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24347"/>
            <a:ext cx="3581400" cy="2323417"/>
          </a:xfrm>
          <a:prstGeom prst="rect">
            <a:avLst/>
          </a:prstGeom>
        </p:spPr>
      </p:pic>
    </p:spTree>
    <p:extLst>
      <p:ext uri="{BB962C8B-B14F-4D97-AF65-F5344CB8AC3E}">
        <p14:creationId xmlns:p14="http://schemas.microsoft.com/office/powerpoint/2010/main" val="36619480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Y" b="1" dirty="0">
                <a:effectLst/>
              </a:rPr>
              <a:t>المساوىء</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SY" sz="3200" dirty="0"/>
              <a:t>إذا انخفضت سماكة الصفيح عن </a:t>
            </a:r>
            <a:r>
              <a:rPr lang="en-US" sz="3200" dirty="0"/>
              <a:t>20µm</a:t>
            </a:r>
            <a:r>
              <a:rPr lang="ar-SY" sz="3200" dirty="0"/>
              <a:t> و بدون </a:t>
            </a:r>
            <a:r>
              <a:rPr lang="ar-SA" sz="3200" dirty="0"/>
              <a:t>طلاء</a:t>
            </a:r>
            <a:r>
              <a:rPr lang="ar-SY" sz="3200" dirty="0"/>
              <a:t> أو تلبيس </a:t>
            </a:r>
            <a:r>
              <a:rPr lang="en-US" sz="3200" dirty="0"/>
              <a:t>)</a:t>
            </a:r>
            <a:r>
              <a:rPr lang="ar-SY" sz="3200" dirty="0"/>
              <a:t>تبطين</a:t>
            </a:r>
            <a:r>
              <a:rPr lang="en-US" sz="3200" dirty="0"/>
              <a:t>(</a:t>
            </a:r>
            <a:r>
              <a:rPr lang="ar-SY" sz="3200" dirty="0"/>
              <a:t> رقائقه، فإن هذا الصفيح سرعان ما يتشكل بداخله المسامات، ولهذا يعتبر </a:t>
            </a:r>
            <a:r>
              <a:rPr lang="ar-SY" sz="3200" dirty="0">
                <a:solidFill>
                  <a:srgbClr val="FF0000"/>
                </a:solidFill>
              </a:rPr>
              <a:t>غير مناسب للأغذية الحساسة للبخار والأكسجين</a:t>
            </a:r>
            <a:r>
              <a:rPr lang="ar-SY" sz="3200" dirty="0" smtClean="0">
                <a:solidFill>
                  <a:srgbClr val="FF0000"/>
                </a:solidFill>
              </a:rPr>
              <a:t>.</a:t>
            </a:r>
          </a:p>
          <a:p>
            <a:pPr algn="r" rtl="1"/>
            <a:r>
              <a:rPr lang="ar-SY" sz="3200" dirty="0"/>
              <a:t>ذو حساسية إلى سوية معينة لعملية التآكل حيث يتأثر بالأحماض والمحاليل </a:t>
            </a:r>
            <a:r>
              <a:rPr lang="ar-SY" sz="3200" dirty="0" smtClean="0"/>
              <a:t>الملحية </a:t>
            </a:r>
            <a:r>
              <a:rPr lang="ar-SY" sz="3200" dirty="0"/>
              <a:t>إذا لم يحتوي في تركيبه </a:t>
            </a:r>
            <a:r>
              <a:rPr lang="ar-SY" sz="3200" dirty="0" smtClean="0"/>
              <a:t>على </a:t>
            </a:r>
            <a:r>
              <a:rPr lang="en-US" sz="3200" dirty="0" err="1" smtClean="0">
                <a:solidFill>
                  <a:srgbClr val="FF0000"/>
                </a:solidFill>
              </a:rPr>
              <a:t>Mn</a:t>
            </a:r>
            <a:r>
              <a:rPr lang="en-US" sz="3200" dirty="0" smtClean="0">
                <a:solidFill>
                  <a:srgbClr val="FF0000"/>
                </a:solidFill>
              </a:rPr>
              <a:t> </a:t>
            </a:r>
            <a:r>
              <a:rPr lang="en-US" sz="3200" dirty="0">
                <a:solidFill>
                  <a:srgbClr val="FF0000"/>
                </a:solidFill>
              </a:rPr>
              <a:t>, </a:t>
            </a:r>
            <a:r>
              <a:rPr lang="en-US" sz="3200" dirty="0" err="1">
                <a:solidFill>
                  <a:srgbClr val="FF0000"/>
                </a:solidFill>
              </a:rPr>
              <a:t>MnO</a:t>
            </a:r>
            <a:r>
              <a:rPr lang="ar-SY" sz="3200" dirty="0"/>
              <a:t>، فالألمنيوم الحقيقي عند تماسه مع الهواء يتشكل </a:t>
            </a:r>
            <a:r>
              <a:rPr lang="ar-SY" sz="3200" dirty="0">
                <a:solidFill>
                  <a:srgbClr val="002060"/>
                </a:solidFill>
              </a:rPr>
              <a:t>طبقة من أوكسيد الألمنيوم</a:t>
            </a:r>
            <a:r>
              <a:rPr lang="ar-SY" sz="3200" dirty="0"/>
              <a:t> التي تعمل على حمايته من العوامل الجوية، ولكن </a:t>
            </a:r>
            <a:r>
              <a:rPr lang="ar-SY" sz="3200" dirty="0">
                <a:solidFill>
                  <a:srgbClr val="0070C0"/>
                </a:solidFill>
              </a:rPr>
              <a:t>نقصان الأوكسجين أو غيابه يسرع من زوال هذه الطبقة</a:t>
            </a:r>
            <a:r>
              <a:rPr lang="ar-SY" sz="3200" dirty="0"/>
              <a:t>، وبالتالي تنقص مقاومة جسم الألمنيوم الذي يتوضع تحته.</a:t>
            </a:r>
            <a:endParaRPr lang="en-US" sz="3200" dirty="0"/>
          </a:p>
        </p:txBody>
      </p:sp>
    </p:spTree>
    <p:extLst>
      <p:ext uri="{BB962C8B-B14F-4D97-AF65-F5344CB8AC3E}">
        <p14:creationId xmlns:p14="http://schemas.microsoft.com/office/powerpoint/2010/main" val="38493098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Y" b="1" dirty="0">
                <a:effectLst/>
              </a:rPr>
              <a:t>تآكل العلب </a:t>
            </a:r>
            <a:r>
              <a:rPr lang="ar-SY" b="1" dirty="0" smtClean="0">
                <a:effectLst/>
              </a:rPr>
              <a:t>المقصدرة</a:t>
            </a:r>
            <a:endParaRPr lang="en-US" dirty="0"/>
          </a:p>
        </p:txBody>
      </p:sp>
      <p:sp>
        <p:nvSpPr>
          <p:cNvPr id="3" name="Content Placeholder 2"/>
          <p:cNvSpPr>
            <a:spLocks noGrp="1"/>
          </p:cNvSpPr>
          <p:nvPr>
            <p:ph idx="1"/>
          </p:nvPr>
        </p:nvSpPr>
        <p:spPr/>
        <p:txBody>
          <a:bodyPr>
            <a:normAutofit fontScale="92500"/>
          </a:bodyPr>
          <a:lstStyle/>
          <a:p>
            <a:pPr algn="r" rtl="1"/>
            <a:r>
              <a:rPr lang="ar-SY" sz="3600" dirty="0"/>
              <a:t>ع</a:t>
            </a:r>
            <a:r>
              <a:rPr lang="ar-SY" sz="3600" dirty="0" smtClean="0"/>
              <a:t>دم </a:t>
            </a:r>
            <a:r>
              <a:rPr lang="ar-SY" sz="3600" dirty="0"/>
              <a:t>تغطية الطبقة القصديرية بشكل جيد للتنك، حيث يمكن أن يتخللها مسامات صغيرة غير مرئية بالعين المجردة في الطبقة القصديرية وخاصة في حالة التغطية بطبقة قصديرية قليلة السماكة </a:t>
            </a:r>
            <a:r>
              <a:rPr lang="en-US" sz="3600" dirty="0"/>
              <a:t>25 * 10</a:t>
            </a:r>
            <a:r>
              <a:rPr lang="en-US" sz="3600" baseline="30000" dirty="0"/>
              <a:t>-4</a:t>
            </a:r>
            <a:r>
              <a:rPr lang="en-US" sz="3600" dirty="0"/>
              <a:t> mm</a:t>
            </a:r>
            <a:r>
              <a:rPr lang="ar-SY" sz="3600" dirty="0"/>
              <a:t>، </a:t>
            </a:r>
            <a:endParaRPr lang="ar-SY" sz="3600" dirty="0" smtClean="0"/>
          </a:p>
          <a:p>
            <a:pPr algn="r" rtl="1"/>
            <a:r>
              <a:rPr lang="ar-SY" sz="3600" dirty="0" smtClean="0"/>
              <a:t>يمكن </a:t>
            </a:r>
            <a:r>
              <a:rPr lang="ar-SY" sz="3600" dirty="0"/>
              <a:t>أن يحصل خرق لطبقة القصدير نتيجة الحركة أو الحز أو الاجهادات </a:t>
            </a:r>
            <a:r>
              <a:rPr lang="ar-SY" sz="3600" dirty="0" smtClean="0"/>
              <a:t>المطبقة</a:t>
            </a:r>
          </a:p>
          <a:p>
            <a:pPr algn="r" rtl="1"/>
            <a:r>
              <a:rPr lang="ar-SY" sz="3600" dirty="0" smtClean="0"/>
              <a:t>عدم </a:t>
            </a:r>
            <a:r>
              <a:rPr lang="ar-SY" sz="3600" dirty="0"/>
              <a:t>التلكير الجيد للصفيح يسرع من عملية التآكل أيضا</a:t>
            </a:r>
            <a:r>
              <a:rPr lang="ar-SA" sz="3600" dirty="0"/>
              <a:t>ً</a:t>
            </a:r>
            <a:r>
              <a:rPr lang="ar-SY" sz="3600" dirty="0"/>
              <a:t>.</a:t>
            </a:r>
            <a:endParaRPr lang="en-US" sz="3600" dirty="0"/>
          </a:p>
          <a:p>
            <a:pPr algn="r" rtl="1"/>
            <a:endParaRPr lang="en-US" sz="3600" dirty="0"/>
          </a:p>
        </p:txBody>
      </p:sp>
    </p:spTree>
    <p:extLst>
      <p:ext uri="{BB962C8B-B14F-4D97-AF65-F5344CB8AC3E}">
        <p14:creationId xmlns:p14="http://schemas.microsoft.com/office/powerpoint/2010/main" val="15257371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r" rtl="1"/>
            <a:r>
              <a:rPr lang="ar-SY" sz="3200" dirty="0"/>
              <a:t>مقاومته للضغوط الداخلية تعتبر قليلة، ولهذا يجب زيادة سماكة </a:t>
            </a:r>
            <a:r>
              <a:rPr lang="ar-SA" sz="3200" dirty="0"/>
              <a:t>ال</a:t>
            </a:r>
            <a:r>
              <a:rPr lang="ar-SY" sz="3200" dirty="0"/>
              <a:t>علب المصنع</a:t>
            </a:r>
            <a:r>
              <a:rPr lang="ar-SA" sz="3200" dirty="0"/>
              <a:t>ة</a:t>
            </a:r>
            <a:r>
              <a:rPr lang="ar-SY" sz="3200" dirty="0"/>
              <a:t> من الألمنيوم الصافي، بمقدار </a:t>
            </a:r>
            <a:r>
              <a:rPr lang="en-US" sz="3200" dirty="0"/>
              <a:t>0.25 </a:t>
            </a:r>
            <a:r>
              <a:rPr lang="en-US" sz="3200" dirty="0">
                <a:sym typeface="Symbol"/>
              </a:rPr>
              <a:t></a:t>
            </a:r>
            <a:r>
              <a:rPr lang="en-US" sz="3200" dirty="0"/>
              <a:t>0.30 % </a:t>
            </a:r>
            <a:r>
              <a:rPr lang="ar-SY" sz="3200" dirty="0"/>
              <a:t> مقارنة بالتنك الفولاذي </a:t>
            </a:r>
            <a:r>
              <a:rPr lang="ar-SY" sz="3200" dirty="0" smtClean="0"/>
              <a:t>المقصدر.</a:t>
            </a:r>
            <a:endParaRPr lang="ar-SY" sz="3200" dirty="0" smtClean="0"/>
          </a:p>
          <a:p>
            <a:pPr algn="r" rtl="1"/>
            <a:r>
              <a:rPr lang="ar-SY" sz="3200" dirty="0"/>
              <a:t>تم تطوير وإنتاج بعض السبائك المقاومة إلى درجة كبيرة </a:t>
            </a:r>
            <a:r>
              <a:rPr lang="ar-SY" sz="3200" dirty="0" smtClean="0"/>
              <a:t>للتآكل</a:t>
            </a:r>
          </a:p>
          <a:p>
            <a:pPr algn="r" rtl="1"/>
            <a:r>
              <a:rPr lang="ar-SY" sz="3200" dirty="0"/>
              <a:t>سبيكة </a:t>
            </a:r>
            <a:r>
              <a:rPr lang="en-US" sz="3200" dirty="0"/>
              <a:t>(AL, Cu, Mg</a:t>
            </a:r>
            <a:r>
              <a:rPr lang="en-US" sz="3200" dirty="0" smtClean="0"/>
              <a:t>)</a:t>
            </a:r>
            <a:endParaRPr lang="ar-SY" sz="3200" dirty="0" smtClean="0"/>
          </a:p>
          <a:p>
            <a:pPr algn="r" rtl="1"/>
            <a:r>
              <a:rPr lang="en-US" sz="3200" dirty="0"/>
              <a:t>(AL, </a:t>
            </a:r>
            <a:r>
              <a:rPr lang="en-US" sz="3200" dirty="0" err="1"/>
              <a:t>Mn</a:t>
            </a:r>
            <a:r>
              <a:rPr lang="en-US" sz="3200" dirty="0" smtClean="0"/>
              <a:t>)</a:t>
            </a:r>
            <a:endParaRPr lang="ar-SY" sz="3200" dirty="0" smtClean="0"/>
          </a:p>
          <a:p>
            <a:pPr algn="r" rtl="1"/>
            <a:r>
              <a:rPr lang="en-US" sz="3200" dirty="0"/>
              <a:t>(AL-Mg-I</a:t>
            </a:r>
            <a:r>
              <a:rPr lang="en-US" sz="3200" dirty="0" smtClean="0"/>
              <a:t>)</a:t>
            </a:r>
            <a:endParaRPr lang="ar-SY" sz="3200" dirty="0" smtClean="0"/>
          </a:p>
          <a:p>
            <a:pPr algn="r" rtl="1"/>
            <a:r>
              <a:rPr lang="en-US" sz="3200" dirty="0"/>
              <a:t>(AL, Mg-Si-I)</a:t>
            </a:r>
          </a:p>
        </p:txBody>
      </p:sp>
    </p:spTree>
    <p:extLst>
      <p:ext uri="{BB962C8B-B14F-4D97-AF65-F5344CB8AC3E}">
        <p14:creationId xmlns:p14="http://schemas.microsoft.com/office/powerpoint/2010/main" val="4385741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r" rtl="1"/>
            <a:r>
              <a:rPr lang="ar-SY" sz="3200" dirty="0"/>
              <a:t>لا يمكن تسخين الأغذية بعلب الألمنيوم إلى السوية الكافية في </a:t>
            </a:r>
            <a:r>
              <a:rPr lang="ar-SY" sz="3200" dirty="0">
                <a:solidFill>
                  <a:srgbClr val="0070C0"/>
                </a:solidFill>
              </a:rPr>
              <a:t>أفران </a:t>
            </a:r>
            <a:r>
              <a:rPr lang="ar-SY" sz="3200" dirty="0" smtClean="0">
                <a:solidFill>
                  <a:srgbClr val="0070C0"/>
                </a:solidFill>
              </a:rPr>
              <a:t>الميكرويف</a:t>
            </a:r>
            <a:r>
              <a:rPr lang="ar-SY" sz="3200" dirty="0" smtClean="0"/>
              <a:t>. </a:t>
            </a:r>
            <a:r>
              <a:rPr lang="ar-SY" sz="3200" dirty="0"/>
              <a:t>ولكن في الآونة الأخيرة تم تطوير أوعية مناسبة لعملية الشواء والتسخين، لهذا النوع من الأفران، حيث تم تغطية صواني وأوعية الألمنيوم بطبقة من مادة عضوية تعمل هذه المادة على امتصاص الطاقة بشكل جيد من الميكرويف، إضافة إلى أن </a:t>
            </a:r>
            <a:r>
              <a:rPr lang="ar-SY" sz="3200" dirty="0">
                <a:solidFill>
                  <a:srgbClr val="FF0000"/>
                </a:solidFill>
              </a:rPr>
              <a:t>الطبقة المغلفة لسطح الصواني تمنع من التصاق الطعام بها </a:t>
            </a:r>
            <a:r>
              <a:rPr lang="ar-SY" sz="3200" dirty="0"/>
              <a:t>أيضا</a:t>
            </a:r>
            <a:r>
              <a:rPr lang="ar-SA" sz="3200" dirty="0"/>
              <a:t>ً</a:t>
            </a:r>
            <a:r>
              <a:rPr lang="ar-SY" sz="3200" dirty="0"/>
              <a:t>، ومن المواد المستخدمة لتغطية سطح الألمنيوم لجعله مناسب</a:t>
            </a:r>
            <a:r>
              <a:rPr lang="ar-SA" sz="3200" dirty="0"/>
              <a:t>اُ</a:t>
            </a:r>
            <a:r>
              <a:rPr lang="ar-SY" sz="3200" dirty="0"/>
              <a:t> للتسخين في الميكرويف </a:t>
            </a:r>
            <a:r>
              <a:rPr lang="en-US" sz="3200" dirty="0"/>
              <a:t>)</a:t>
            </a:r>
            <a:r>
              <a:rPr lang="ar-SY" sz="3200" dirty="0">
                <a:solidFill>
                  <a:srgbClr val="C00000"/>
                </a:solidFill>
              </a:rPr>
              <a:t>مركب الايبوكسي فينيل</a:t>
            </a:r>
            <a:r>
              <a:rPr lang="en-US" sz="3200" dirty="0">
                <a:solidFill>
                  <a:srgbClr val="C00000"/>
                </a:solidFill>
              </a:rPr>
              <a:t>(</a:t>
            </a:r>
            <a:r>
              <a:rPr lang="ar-SA" sz="3200" dirty="0" smtClean="0"/>
              <a:t>.</a:t>
            </a:r>
            <a:endParaRPr lang="ar-SY" sz="3200" dirty="0" smtClean="0"/>
          </a:p>
          <a:p>
            <a:pPr algn="r" rtl="1"/>
            <a:r>
              <a:rPr lang="ar-SY" sz="3200" dirty="0"/>
              <a:t>إن رقائق الألمنيوم لا يمكن لحمها مع بعضها بعمليات التسخين، كما هو الحال في صفيح التنك العادي.</a:t>
            </a:r>
            <a:endParaRPr lang="en-US" sz="3200" dirty="0"/>
          </a:p>
        </p:txBody>
      </p:sp>
    </p:spTree>
    <p:extLst>
      <p:ext uri="{BB962C8B-B14F-4D97-AF65-F5344CB8AC3E}">
        <p14:creationId xmlns:p14="http://schemas.microsoft.com/office/powerpoint/2010/main" val="2262273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b="1" dirty="0">
                <a:effectLst/>
              </a:rPr>
              <a:t>صناعة رقائق وأشرطة الألمنيوم</a:t>
            </a:r>
            <a:endParaRPr lang="en-US" dirty="0"/>
          </a:p>
        </p:txBody>
      </p:sp>
      <p:sp>
        <p:nvSpPr>
          <p:cNvPr id="3" name="Content Placeholder 2"/>
          <p:cNvSpPr>
            <a:spLocks noGrp="1"/>
          </p:cNvSpPr>
          <p:nvPr>
            <p:ph idx="1"/>
          </p:nvPr>
        </p:nvSpPr>
        <p:spPr/>
        <p:txBody>
          <a:bodyPr>
            <a:normAutofit/>
          </a:bodyPr>
          <a:lstStyle/>
          <a:p>
            <a:pPr algn="r" rtl="1"/>
            <a:r>
              <a:rPr lang="ar-SY" sz="3200" dirty="0"/>
              <a:t>تصنع رقائق الألمنيوم بسماكة قدرها </a:t>
            </a:r>
            <a:r>
              <a:rPr lang="en-US" sz="3200" dirty="0"/>
              <a:t>7</a:t>
            </a:r>
            <a:r>
              <a:rPr lang="en-US" sz="3200" dirty="0">
                <a:sym typeface="Symbol"/>
              </a:rPr>
              <a:t></a:t>
            </a:r>
            <a:r>
              <a:rPr lang="en-US" sz="3200" dirty="0"/>
              <a:t> 20 </a:t>
            </a:r>
            <a:r>
              <a:rPr lang="en-US" sz="3200" dirty="0" smtClean="0"/>
              <a:t>µm</a:t>
            </a:r>
            <a:endParaRPr lang="ar-SY" sz="3200" dirty="0" smtClean="0"/>
          </a:p>
          <a:p>
            <a:pPr algn="r" rtl="1"/>
            <a:r>
              <a:rPr lang="ar-SY" sz="3200" dirty="0"/>
              <a:t>في أغلفة الجبنة الذائبة بسماكة قدرها </a:t>
            </a:r>
            <a:r>
              <a:rPr lang="en-US" sz="3200" dirty="0"/>
              <a:t>9</a:t>
            </a:r>
            <a:r>
              <a:rPr lang="en-US" sz="3200" dirty="0">
                <a:sym typeface="Symbol"/>
              </a:rPr>
              <a:t></a:t>
            </a:r>
            <a:r>
              <a:rPr lang="en-US" sz="3200" dirty="0"/>
              <a:t>15 </a:t>
            </a:r>
            <a:r>
              <a:rPr lang="en-US" sz="3200" dirty="0" smtClean="0"/>
              <a:t>µm</a:t>
            </a:r>
            <a:endParaRPr lang="ar-SY" sz="3200" dirty="0" smtClean="0"/>
          </a:p>
          <a:p>
            <a:pPr algn="r" rtl="1"/>
            <a:r>
              <a:rPr lang="ar-SY" sz="3200" dirty="0"/>
              <a:t>كبسولات قوارير الحليب تكون بسماكة </a:t>
            </a:r>
            <a:r>
              <a:rPr lang="en-US" sz="3200" dirty="0"/>
              <a:t>40</a:t>
            </a:r>
            <a:r>
              <a:rPr lang="en-US" sz="3200" dirty="0">
                <a:sym typeface="Symbol"/>
              </a:rPr>
              <a:t></a:t>
            </a:r>
            <a:r>
              <a:rPr lang="en-US" sz="3200" dirty="0"/>
              <a:t>65 </a:t>
            </a:r>
            <a:r>
              <a:rPr lang="en-US" sz="3200" dirty="0" smtClean="0"/>
              <a:t>µm</a:t>
            </a:r>
            <a:endParaRPr lang="ar-SY" sz="3200" dirty="0" smtClean="0"/>
          </a:p>
          <a:p>
            <a:pPr algn="r" rtl="1"/>
            <a:r>
              <a:rPr lang="ar-SY" sz="3200" dirty="0"/>
              <a:t>المرطبانات الصغيرة و</a:t>
            </a:r>
            <a:r>
              <a:rPr lang="ar-SA" sz="3200" dirty="0"/>
              <a:t>المخصصة ل</a:t>
            </a:r>
            <a:r>
              <a:rPr lang="ar-SY" sz="3200" dirty="0"/>
              <a:t>تعبئة الأغذية الجاهزة </a:t>
            </a:r>
            <a:r>
              <a:rPr lang="ar-SY" sz="3200" dirty="0" smtClean="0"/>
              <a:t>والمجمدة </a:t>
            </a:r>
            <a:r>
              <a:rPr lang="ar-SY" sz="3200" dirty="0"/>
              <a:t>بسماكة قدرها ما بين </a:t>
            </a:r>
            <a:r>
              <a:rPr lang="en-US" sz="3200" dirty="0"/>
              <a:t>80</a:t>
            </a:r>
            <a:r>
              <a:rPr lang="en-US" sz="3200" dirty="0">
                <a:sym typeface="Symbol"/>
              </a:rPr>
              <a:t></a:t>
            </a:r>
            <a:r>
              <a:rPr lang="en-US" sz="3200" dirty="0"/>
              <a:t>150 </a:t>
            </a:r>
            <a:r>
              <a:rPr lang="en-US" sz="3200" dirty="0" smtClean="0"/>
              <a:t>µm</a:t>
            </a:r>
            <a:endParaRPr lang="ar-SY" sz="3200" dirty="0" smtClean="0"/>
          </a:p>
          <a:p>
            <a:pPr algn="r" rtl="1"/>
            <a:r>
              <a:rPr lang="ar-SY" sz="3200" dirty="0"/>
              <a:t>وفي الحالة التي تقل فيها السماكة عن </a:t>
            </a:r>
            <a:r>
              <a:rPr lang="en-US" sz="3200" dirty="0"/>
              <a:t> 20 µm</a:t>
            </a:r>
            <a:r>
              <a:rPr lang="ar-SY" sz="3200" dirty="0"/>
              <a:t>يزداد معدل وجود المسامات في الصفيح ، وبالتالي تزداد نفاذية بخار الماء والغاز، وتقل خصائص الحماية له.</a:t>
            </a:r>
            <a:endParaRPr lang="ar-SY" sz="3200" dirty="0" smtClean="0"/>
          </a:p>
          <a:p>
            <a:pPr algn="r" rtl="1"/>
            <a:endParaRPr lang="en-US" sz="3200" dirty="0"/>
          </a:p>
        </p:txBody>
      </p:sp>
    </p:spTree>
    <p:extLst>
      <p:ext uri="{BB962C8B-B14F-4D97-AF65-F5344CB8AC3E}">
        <p14:creationId xmlns:p14="http://schemas.microsoft.com/office/powerpoint/2010/main" val="2169408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b="1" dirty="0">
                <a:effectLst/>
              </a:rPr>
              <a:t>رقائق الألمنيوم المغطاة بالبوليميرات</a:t>
            </a:r>
            <a:endParaRPr lang="en-US" dirty="0"/>
          </a:p>
        </p:txBody>
      </p:sp>
      <p:sp>
        <p:nvSpPr>
          <p:cNvPr id="3" name="Content Placeholder 2"/>
          <p:cNvSpPr>
            <a:spLocks noGrp="1"/>
          </p:cNvSpPr>
          <p:nvPr>
            <p:ph idx="1"/>
          </p:nvPr>
        </p:nvSpPr>
        <p:spPr/>
        <p:txBody>
          <a:bodyPr>
            <a:normAutofit/>
          </a:bodyPr>
          <a:lstStyle/>
          <a:p>
            <a:pPr algn="r" rtl="1"/>
            <a:r>
              <a:rPr lang="ar-SY" sz="3200" dirty="0"/>
              <a:t>هي عبارة عن</a:t>
            </a:r>
            <a:r>
              <a:rPr lang="ar-SA" sz="3200" dirty="0"/>
              <a:t> رقائق البلاستيك المغطاة بالألمنيوم </a:t>
            </a:r>
            <a:endParaRPr lang="ar-SY" sz="3200" dirty="0" smtClean="0"/>
          </a:p>
          <a:p>
            <a:pPr algn="r" rtl="1"/>
            <a:r>
              <a:rPr lang="ar-SY" sz="3200" dirty="0"/>
              <a:t>يمكن استخدام </a:t>
            </a:r>
            <a:r>
              <a:rPr lang="ar-SA" sz="3200" dirty="0"/>
              <a:t>طلاء</a:t>
            </a:r>
            <a:r>
              <a:rPr lang="ar-SY" sz="3200" dirty="0"/>
              <a:t> نترو السللوز، </a:t>
            </a:r>
            <a:endParaRPr lang="ar-SY" sz="3200" dirty="0" smtClean="0"/>
          </a:p>
          <a:p>
            <a:pPr algn="r" rtl="1"/>
            <a:r>
              <a:rPr lang="ar-SY" sz="3200" dirty="0" smtClean="0"/>
              <a:t>أو </a:t>
            </a:r>
            <a:r>
              <a:rPr lang="ar-SY" sz="3200" dirty="0"/>
              <a:t>لكر الـ</a:t>
            </a:r>
            <a:r>
              <a:rPr lang="en-US" sz="3200" dirty="0"/>
              <a:t>PVC </a:t>
            </a:r>
            <a:r>
              <a:rPr lang="ar-SY" sz="3200" dirty="0"/>
              <a:t> بمعدل </a:t>
            </a:r>
            <a:r>
              <a:rPr lang="en-US" sz="3200" dirty="0"/>
              <a:t>1</a:t>
            </a:r>
            <a:r>
              <a:rPr lang="en-US" sz="3200" dirty="0">
                <a:sym typeface="Symbol"/>
              </a:rPr>
              <a:t></a:t>
            </a:r>
            <a:r>
              <a:rPr lang="en-US" sz="3200" dirty="0"/>
              <a:t>2 g / m</a:t>
            </a:r>
            <a:r>
              <a:rPr lang="en-US" sz="3200" baseline="30000" dirty="0"/>
              <a:t>2</a:t>
            </a:r>
            <a:r>
              <a:rPr lang="ar-SY" sz="3200" dirty="0"/>
              <a:t> </a:t>
            </a:r>
            <a:endParaRPr lang="ar-SY" sz="3200" dirty="0" smtClean="0"/>
          </a:p>
          <a:p>
            <a:pPr algn="r" rtl="1"/>
            <a:r>
              <a:rPr lang="ar-SY" sz="3200" dirty="0" smtClean="0"/>
              <a:t>أو </a:t>
            </a:r>
            <a:r>
              <a:rPr lang="ar-SY" sz="3200" dirty="0"/>
              <a:t>بطبقة من بوليمير الفينيل بمعدل أقصاه </a:t>
            </a:r>
            <a:r>
              <a:rPr lang="en-US" sz="3200" dirty="0"/>
              <a:t>20 g /m</a:t>
            </a:r>
            <a:r>
              <a:rPr lang="en-US" sz="3200" baseline="30000" dirty="0"/>
              <a:t>2</a:t>
            </a:r>
            <a:r>
              <a:rPr lang="ar-SY" sz="3200" dirty="0"/>
              <a:t>، </a:t>
            </a:r>
            <a:endParaRPr lang="ar-SY" sz="3200" dirty="0" smtClean="0"/>
          </a:p>
          <a:p>
            <a:pPr algn="r" rtl="1"/>
            <a:r>
              <a:rPr lang="ar-SY" sz="3200" dirty="0" smtClean="0"/>
              <a:t>يمكن </a:t>
            </a:r>
            <a:r>
              <a:rPr lang="ar-SY" sz="3200" dirty="0"/>
              <a:t>استخدام معلق أساسه الـ </a:t>
            </a:r>
            <a:r>
              <a:rPr lang="en-US" sz="3200" dirty="0"/>
              <a:t>PVDC</a:t>
            </a:r>
            <a:r>
              <a:rPr lang="ar-SY" sz="3200" dirty="0"/>
              <a:t>، </a:t>
            </a:r>
            <a:endParaRPr lang="ar-SY" sz="3200" dirty="0" smtClean="0"/>
          </a:p>
          <a:p>
            <a:pPr algn="r" rtl="1"/>
            <a:r>
              <a:rPr lang="ar-SY" sz="3200" dirty="0" smtClean="0"/>
              <a:t>أو </a:t>
            </a:r>
            <a:r>
              <a:rPr lang="ar-SY" sz="3200" dirty="0"/>
              <a:t>ايبوكسي فينول، وكذلك الفينيل</a:t>
            </a:r>
            <a:r>
              <a:rPr lang="ar-SA" sz="3200" dirty="0"/>
              <a:t>.</a:t>
            </a:r>
            <a:endParaRPr lang="en-US" sz="3200" dirty="0"/>
          </a:p>
          <a:p>
            <a:pPr algn="r" rtl="1"/>
            <a:endParaRPr lang="en-US" sz="3200" dirty="0"/>
          </a:p>
        </p:txBody>
      </p:sp>
    </p:spTree>
    <p:extLst>
      <p:ext uri="{BB962C8B-B14F-4D97-AF65-F5344CB8AC3E}">
        <p14:creationId xmlns:p14="http://schemas.microsoft.com/office/powerpoint/2010/main" val="16473691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صفائح الألمنيوم المغطاة بطبقة من الـ</a:t>
            </a:r>
            <a:r>
              <a:rPr lang="en-US" b="1" dirty="0">
                <a:effectLst/>
              </a:rPr>
              <a:t>PP</a:t>
            </a:r>
            <a:endParaRPr lang="en-US" dirty="0"/>
          </a:p>
        </p:txBody>
      </p:sp>
      <p:sp>
        <p:nvSpPr>
          <p:cNvPr id="3" name="Content Placeholder 2"/>
          <p:cNvSpPr>
            <a:spLocks noGrp="1"/>
          </p:cNvSpPr>
          <p:nvPr>
            <p:ph idx="1"/>
          </p:nvPr>
        </p:nvSpPr>
        <p:spPr>
          <a:xfrm>
            <a:off x="457200" y="1981200"/>
            <a:ext cx="8229600" cy="4144963"/>
          </a:xfrm>
        </p:spPr>
        <p:txBody>
          <a:bodyPr>
            <a:normAutofit/>
          </a:bodyPr>
          <a:lstStyle/>
          <a:p>
            <a:pPr algn="r" rtl="1"/>
            <a:r>
              <a:rPr lang="ar-SA" sz="3200" dirty="0"/>
              <a:t>صفائح الألمنيوم سماكتها </a:t>
            </a:r>
            <a:r>
              <a:rPr lang="en-US" sz="3200" dirty="0"/>
              <a:t>0.1</a:t>
            </a:r>
            <a:r>
              <a:rPr lang="en-US" sz="3200" dirty="0">
                <a:sym typeface="Symbol"/>
              </a:rPr>
              <a:t></a:t>
            </a:r>
            <a:r>
              <a:rPr lang="en-US" sz="3200" dirty="0"/>
              <a:t>0.15 mm</a:t>
            </a:r>
            <a:r>
              <a:rPr lang="ar-SA" sz="3200" dirty="0"/>
              <a:t>، يتم تغطيتها بطبقة من البولي بروبيلين</a:t>
            </a:r>
            <a:r>
              <a:rPr lang="en-US" sz="3200" dirty="0"/>
              <a:t>PP </a:t>
            </a:r>
            <a:r>
              <a:rPr lang="ar-SA" sz="3200" dirty="0"/>
              <a:t> بسماكة قدرها </a:t>
            </a:r>
            <a:r>
              <a:rPr lang="en-US" sz="3200" dirty="0"/>
              <a:t>0.03</a:t>
            </a:r>
            <a:r>
              <a:rPr lang="en-US" sz="3200" dirty="0">
                <a:sym typeface="Symbol"/>
              </a:rPr>
              <a:t></a:t>
            </a:r>
            <a:r>
              <a:rPr lang="en-US" sz="3200" dirty="0"/>
              <a:t>0.08 mm</a:t>
            </a:r>
            <a:r>
              <a:rPr lang="ar-SA" sz="3200" dirty="0"/>
              <a:t>، تفيد هذه العملية في رفع قيمة</a:t>
            </a:r>
            <a:r>
              <a:rPr lang="ar-SA" sz="3200" i="1" dirty="0"/>
              <a:t> </a:t>
            </a:r>
            <a:r>
              <a:rPr lang="ar-SA" sz="3200" dirty="0"/>
              <a:t>مقاومتها لعملية الشد لدى المصنعين، وكذلك تحسين خاصية الشد العنيف لشرائط الألمنيوم.</a:t>
            </a:r>
            <a:endParaRPr lang="en-US" sz="3200" dirty="0"/>
          </a:p>
          <a:p>
            <a:pPr algn="r" rtl="1"/>
            <a:endParaRPr lang="en-US" sz="3200" dirty="0"/>
          </a:p>
        </p:txBody>
      </p:sp>
    </p:spTree>
    <p:extLst>
      <p:ext uri="{BB962C8B-B14F-4D97-AF65-F5344CB8AC3E}">
        <p14:creationId xmlns:p14="http://schemas.microsoft.com/office/powerpoint/2010/main" val="204554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صفائح التنك الملبسة بالألمنيوم</a:t>
            </a:r>
            <a:endParaRPr lang="en-US" dirty="0"/>
          </a:p>
        </p:txBody>
      </p:sp>
      <p:sp>
        <p:nvSpPr>
          <p:cNvPr id="3" name="Content Placeholder 2"/>
          <p:cNvSpPr>
            <a:spLocks noGrp="1"/>
          </p:cNvSpPr>
          <p:nvPr>
            <p:ph idx="1"/>
          </p:nvPr>
        </p:nvSpPr>
        <p:spPr/>
        <p:txBody>
          <a:bodyPr>
            <a:normAutofit/>
          </a:bodyPr>
          <a:lstStyle/>
          <a:p>
            <a:pPr algn="r" rtl="1"/>
            <a:r>
              <a:rPr lang="ar-SA" sz="3200" dirty="0"/>
              <a:t>عبارة عن تقنية حديثة يتم فيها تغطية صفيح الفولاذ بطبقة رقيقة جداً من رذاذ الألمنيوم الذي ينتقل بتطبيق ضغط تفريغ مرتفع، حيث ينتقل هذا الرذاذ إلى سطح الفولاذ حيث يغطى بطبقة سماكتها حوالي: </a:t>
            </a:r>
            <a:r>
              <a:rPr lang="en-US" sz="3200" dirty="0"/>
              <a:t>0.76 </a:t>
            </a:r>
            <a:r>
              <a:rPr lang="en-US" sz="3200" dirty="0" err="1"/>
              <a:t>μm</a:t>
            </a:r>
            <a:endParaRPr lang="en-US" sz="3200" dirty="0"/>
          </a:p>
          <a:p>
            <a:pPr algn="r" rtl="1"/>
            <a:endParaRPr lang="en-US" sz="3200" dirty="0"/>
          </a:p>
        </p:txBody>
      </p:sp>
    </p:spTree>
    <p:extLst>
      <p:ext uri="{BB962C8B-B14F-4D97-AF65-F5344CB8AC3E}">
        <p14:creationId xmlns:p14="http://schemas.microsoft.com/office/powerpoint/2010/main" val="1230605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algn="r" rtl="1"/>
            <a:r>
              <a:rPr lang="ar-SY" sz="3200" dirty="0"/>
              <a:t>لوحظ عند وضع الغذاء في العلبة، أنه يعمل على إزالة الطبقة الزيتية وطبقة أوكسيد القصدير </a:t>
            </a:r>
            <a:endParaRPr lang="ar-SY" sz="3200" dirty="0" smtClean="0"/>
          </a:p>
          <a:p>
            <a:pPr algn="r" rtl="1"/>
            <a:r>
              <a:rPr lang="ar-SY" sz="3200" dirty="0"/>
              <a:t>مما يجعل الصفيح </a:t>
            </a:r>
            <a:r>
              <a:rPr lang="en-US" sz="3200" dirty="0"/>
              <a:t>)</a:t>
            </a:r>
            <a:r>
              <a:rPr lang="ar-SY" sz="3200" dirty="0"/>
              <a:t>التنك</a:t>
            </a:r>
            <a:r>
              <a:rPr lang="en-US" sz="3200" dirty="0"/>
              <a:t>(</a:t>
            </a:r>
            <a:r>
              <a:rPr lang="ar-SY" sz="3200" dirty="0"/>
              <a:t> عرضة لت</a:t>
            </a:r>
            <a:r>
              <a:rPr lang="ar-SA" sz="3200" dirty="0"/>
              <a:t>آ</a:t>
            </a:r>
            <a:r>
              <a:rPr lang="ar-SY" sz="3200" dirty="0"/>
              <a:t>كله من قبل الطعام من خلال المسامات الصغيرة التي يمكن أن تتواجد في طبقة </a:t>
            </a:r>
            <a:r>
              <a:rPr lang="ar-SY" sz="3200" dirty="0" smtClean="0"/>
              <a:t>القصدير</a:t>
            </a:r>
          </a:p>
          <a:p>
            <a:pPr algn="r" rtl="1"/>
            <a:r>
              <a:rPr lang="ar-SY" sz="3200" dirty="0"/>
              <a:t>تشكل وسط ناقل كهربائي نتيجة فرق الجهد ما بين الصفيح  والمركبات الغذائية عادة</a:t>
            </a:r>
            <a:r>
              <a:rPr lang="ar-SY" sz="3200" dirty="0" smtClean="0"/>
              <a:t>.</a:t>
            </a:r>
          </a:p>
          <a:p>
            <a:pPr algn="r" rtl="1"/>
            <a:r>
              <a:rPr lang="ar-SY" sz="3200" dirty="0"/>
              <a:t>عند تماس الغذاء مع معدنين مختلفين هما الحديد </a:t>
            </a:r>
            <a:r>
              <a:rPr lang="en-US" sz="3200" dirty="0"/>
              <a:t>Fe</a:t>
            </a:r>
            <a:r>
              <a:rPr lang="ar-SY" sz="3200" dirty="0"/>
              <a:t> والقصدير </a:t>
            </a:r>
            <a:r>
              <a:rPr lang="en-US" sz="3200" dirty="0" err="1"/>
              <a:t>Sn</a:t>
            </a:r>
            <a:r>
              <a:rPr lang="ar-SY" sz="3200" dirty="0"/>
              <a:t> ، يتولد ما يشبه </a:t>
            </a:r>
            <a:r>
              <a:rPr lang="en-US" sz="3200" dirty="0"/>
              <a:t>)</a:t>
            </a:r>
            <a:r>
              <a:rPr lang="ar-SY" sz="3200" dirty="0"/>
              <a:t>الخلية الغلفانية</a:t>
            </a:r>
            <a:r>
              <a:rPr lang="en-US" sz="3200" dirty="0"/>
              <a:t>(</a:t>
            </a:r>
            <a:r>
              <a:rPr lang="ar-SY" sz="3200" dirty="0"/>
              <a:t> في علب الكونسروة، وتتصرف بنفس خواصها الالكتروكيميائية، وهذا ما يسبب التآكل، وبالتالي تسريع فساد </a:t>
            </a:r>
            <a:r>
              <a:rPr lang="ar-SY" sz="3200" dirty="0" smtClean="0"/>
              <a:t>الأغذية</a:t>
            </a:r>
            <a:endParaRPr lang="en-US" sz="3200" dirty="0"/>
          </a:p>
        </p:txBody>
      </p:sp>
    </p:spTree>
    <p:extLst>
      <p:ext uri="{BB962C8B-B14F-4D97-AF65-F5344CB8AC3E}">
        <p14:creationId xmlns:p14="http://schemas.microsoft.com/office/powerpoint/2010/main" val="3563910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b="1" dirty="0">
                <a:effectLst/>
              </a:rPr>
              <a:t>تبقع علب</a:t>
            </a:r>
            <a:r>
              <a:rPr lang="ar-SA" b="1" dirty="0">
                <a:effectLst/>
              </a:rPr>
              <a:t> الصفيح </a:t>
            </a:r>
            <a:r>
              <a:rPr lang="en-US" b="1" dirty="0">
                <a:effectLst/>
              </a:rPr>
              <a:t>)</a:t>
            </a:r>
            <a:r>
              <a:rPr lang="ar-SY" b="1" dirty="0">
                <a:effectLst/>
              </a:rPr>
              <a:t>عملية الأسوداد</a:t>
            </a:r>
            <a:r>
              <a:rPr lang="en-US" b="1" dirty="0" smtClean="0">
                <a:effectLst/>
              </a:rPr>
              <a:t>(</a:t>
            </a:r>
            <a:endParaRPr lang="en-US" dirty="0"/>
          </a:p>
        </p:txBody>
      </p:sp>
      <p:sp>
        <p:nvSpPr>
          <p:cNvPr id="3" name="Content Placeholder 2"/>
          <p:cNvSpPr>
            <a:spLocks noGrp="1"/>
          </p:cNvSpPr>
          <p:nvPr>
            <p:ph idx="1"/>
          </p:nvPr>
        </p:nvSpPr>
        <p:spPr/>
        <p:txBody>
          <a:bodyPr>
            <a:normAutofit fontScale="77500" lnSpcReduction="20000"/>
          </a:bodyPr>
          <a:lstStyle/>
          <a:p>
            <a:pPr algn="r" rtl="1"/>
            <a:r>
              <a:rPr lang="ar-SY" sz="3600" dirty="0"/>
              <a:t>نتيجة التأثيرات الكيميائية المختلفة، فإن سطح العلبة يمكن أن ي</a:t>
            </a:r>
            <a:r>
              <a:rPr lang="ar-SA" sz="3600" dirty="0"/>
              <a:t>ت</a:t>
            </a:r>
            <a:r>
              <a:rPr lang="ar-SY" sz="3600" dirty="0"/>
              <a:t>غير لونه</a:t>
            </a:r>
            <a:r>
              <a:rPr lang="ar-SA" sz="3600" dirty="0"/>
              <a:t>ا،</a:t>
            </a:r>
            <a:r>
              <a:rPr lang="ar-SY" sz="3600" dirty="0"/>
              <a:t> وخاصة التي تحتوي </a:t>
            </a:r>
            <a:r>
              <a:rPr lang="ar-SA" sz="3600" dirty="0"/>
              <a:t>منها </a:t>
            </a:r>
            <a:r>
              <a:rPr lang="ar-SY" sz="3600" dirty="0"/>
              <a:t>على </a:t>
            </a:r>
            <a:r>
              <a:rPr lang="ar-SY" sz="3600" dirty="0">
                <a:solidFill>
                  <a:srgbClr val="FF0000"/>
                </a:solidFill>
              </a:rPr>
              <a:t>مواد غذائية ذات نسبة </a:t>
            </a:r>
            <a:r>
              <a:rPr lang="ar-SA" sz="3600" dirty="0">
                <a:solidFill>
                  <a:srgbClr val="FF0000"/>
                </a:solidFill>
              </a:rPr>
              <a:t>عالية</a:t>
            </a:r>
            <a:r>
              <a:rPr lang="ar-SY" sz="3600" dirty="0">
                <a:solidFill>
                  <a:srgbClr val="FF0000"/>
                </a:solidFill>
              </a:rPr>
              <a:t> من البروتين</a:t>
            </a:r>
            <a:r>
              <a:rPr lang="ar-SA" sz="3600" dirty="0"/>
              <a:t>، حيث</a:t>
            </a:r>
            <a:r>
              <a:rPr lang="ar-SY" sz="3600" dirty="0"/>
              <a:t> يظهر على سطح</a:t>
            </a:r>
            <a:r>
              <a:rPr lang="ar-SA" sz="3600" dirty="0"/>
              <a:t> علب الكونسروة</a:t>
            </a:r>
            <a:r>
              <a:rPr lang="ar-SY" sz="3600" dirty="0"/>
              <a:t> لون أسمر– أسود، وأحيانا" لطخ زرقاء غامقة أيضا</a:t>
            </a:r>
            <a:r>
              <a:rPr lang="ar-SA" sz="3600" dirty="0"/>
              <a:t>ً</a:t>
            </a:r>
            <a:r>
              <a:rPr lang="ar-SY" sz="3600" dirty="0" smtClean="0"/>
              <a:t>.</a:t>
            </a:r>
          </a:p>
          <a:p>
            <a:pPr algn="r" rtl="1"/>
            <a:r>
              <a:rPr lang="ar-SY" sz="3600" dirty="0"/>
              <a:t>يقال عن هذه </a:t>
            </a:r>
            <a:r>
              <a:rPr lang="ar-SA" sz="3600" dirty="0"/>
              <a:t>الحادثة</a:t>
            </a:r>
            <a:r>
              <a:rPr lang="ar-SY" sz="3600" dirty="0"/>
              <a:t> باسم </a:t>
            </a:r>
            <a:r>
              <a:rPr lang="ar-SY" sz="3600" b="1" dirty="0"/>
              <a:t>الأسوداد الكبريتي</a:t>
            </a:r>
            <a:r>
              <a:rPr lang="ar-SY" sz="3600" dirty="0"/>
              <a:t>، و</a:t>
            </a:r>
            <a:r>
              <a:rPr lang="ar-SA" sz="3600" dirty="0"/>
              <a:t>التي تظهر غالباً </a:t>
            </a:r>
            <a:r>
              <a:rPr lang="ar-SY" sz="3600" dirty="0"/>
              <a:t>في</a:t>
            </a:r>
            <a:r>
              <a:rPr lang="ar-SA" sz="3600" dirty="0"/>
              <a:t> علب</a:t>
            </a:r>
            <a:r>
              <a:rPr lang="ar-SY" sz="3600" dirty="0"/>
              <a:t> اللحم، السمك، البازلاء، البقوليات </a:t>
            </a:r>
            <a:r>
              <a:rPr lang="ar-SA" sz="3600" dirty="0"/>
              <a:t>الغنية </a:t>
            </a:r>
            <a:r>
              <a:rPr lang="ar-SA" sz="3600" dirty="0">
                <a:solidFill>
                  <a:schemeClr val="accent5">
                    <a:lumMod val="75000"/>
                  </a:schemeClr>
                </a:solidFill>
              </a:rPr>
              <a:t>بالحموض ال</a:t>
            </a:r>
            <a:r>
              <a:rPr lang="ar-SY" sz="3600" dirty="0">
                <a:solidFill>
                  <a:schemeClr val="accent5">
                    <a:lumMod val="75000"/>
                  </a:schemeClr>
                </a:solidFill>
              </a:rPr>
              <a:t>أمينية </a:t>
            </a:r>
            <a:r>
              <a:rPr lang="ar-SA" sz="3600" dirty="0">
                <a:solidFill>
                  <a:schemeClr val="accent5">
                    <a:lumMod val="75000"/>
                  </a:schemeClr>
                </a:solidFill>
              </a:rPr>
              <a:t>الحاوية</a:t>
            </a:r>
            <a:r>
              <a:rPr lang="ar-SY" sz="3600" dirty="0">
                <a:solidFill>
                  <a:schemeClr val="accent5">
                    <a:lumMod val="75000"/>
                  </a:schemeClr>
                </a:solidFill>
              </a:rPr>
              <a:t> على</a:t>
            </a:r>
            <a:r>
              <a:rPr lang="ar-SA" sz="3600" dirty="0">
                <a:solidFill>
                  <a:schemeClr val="accent5">
                    <a:lumMod val="75000"/>
                  </a:schemeClr>
                </a:solidFill>
              </a:rPr>
              <a:t> عنصر</a:t>
            </a:r>
            <a:r>
              <a:rPr lang="ar-SY" sz="3600" dirty="0">
                <a:solidFill>
                  <a:schemeClr val="accent5">
                    <a:lumMod val="75000"/>
                  </a:schemeClr>
                </a:solidFill>
              </a:rPr>
              <a:t> الكبريت مثل المثيونين، السيستين، والسيستيئين</a:t>
            </a:r>
            <a:r>
              <a:rPr lang="ar-SY" sz="3600" dirty="0"/>
              <a:t>، والذي يلعب دورا</a:t>
            </a:r>
            <a:r>
              <a:rPr lang="ar-SA" sz="3600" dirty="0"/>
              <a:t>ً بت</a:t>
            </a:r>
            <a:r>
              <a:rPr lang="ar-SY" sz="3600" dirty="0"/>
              <a:t>شك</a:t>
            </a:r>
            <a:r>
              <a:rPr lang="ar-SA" sz="3600" dirty="0"/>
              <a:t>ي</a:t>
            </a:r>
            <a:r>
              <a:rPr lang="ar-SY" sz="3600" dirty="0"/>
              <a:t>ل </a:t>
            </a:r>
            <a:r>
              <a:rPr lang="ar-SY" sz="3600" dirty="0">
                <a:solidFill>
                  <a:srgbClr val="FF0000"/>
                </a:solidFill>
              </a:rPr>
              <a:t>غاز كبريت الهيدروجين </a:t>
            </a:r>
            <a:r>
              <a:rPr lang="en-US" sz="3600" dirty="0">
                <a:solidFill>
                  <a:srgbClr val="FF0000"/>
                </a:solidFill>
              </a:rPr>
              <a:t>H</a:t>
            </a:r>
            <a:r>
              <a:rPr lang="en-US" sz="3600" baseline="-25000" dirty="0">
                <a:solidFill>
                  <a:srgbClr val="FF0000"/>
                </a:solidFill>
              </a:rPr>
              <a:t>2</a:t>
            </a:r>
            <a:r>
              <a:rPr lang="en-US" sz="3600" dirty="0">
                <a:solidFill>
                  <a:srgbClr val="FF0000"/>
                </a:solidFill>
              </a:rPr>
              <a:t>S</a:t>
            </a:r>
            <a:r>
              <a:rPr lang="ar-SY" sz="3600" dirty="0"/>
              <a:t> خلال عمليات</a:t>
            </a:r>
            <a:r>
              <a:rPr lang="ar-SA" sz="3600" dirty="0"/>
              <a:t> التعقيم</a:t>
            </a:r>
            <a:r>
              <a:rPr lang="ar-SY" sz="3600" dirty="0"/>
              <a:t>، نتيجة تقطيع مجموعات </a:t>
            </a:r>
            <a:r>
              <a:rPr lang="en-US" sz="3600" dirty="0"/>
              <a:t>-SH</a:t>
            </a:r>
            <a:r>
              <a:rPr lang="ar-SY" sz="3600" dirty="0"/>
              <a:t>، من الحموض الأمينية، وبالتالي تخرج هذه المركبات الكبريتية وبتفاعلها مع القصدير </a:t>
            </a:r>
            <a:r>
              <a:rPr lang="en-US" sz="3600" dirty="0" err="1"/>
              <a:t>Sn</a:t>
            </a:r>
            <a:r>
              <a:rPr lang="ar-SY" sz="3600" dirty="0"/>
              <a:t>، يتشكل مواد ملونة مختلفة، من </a:t>
            </a:r>
            <a:r>
              <a:rPr lang="ar-SY" sz="3600" dirty="0">
                <a:solidFill>
                  <a:srgbClr val="FF0000"/>
                </a:solidFill>
              </a:rPr>
              <a:t>هذه المركبات </a:t>
            </a:r>
            <a:r>
              <a:rPr lang="en-US" sz="3600" dirty="0" err="1">
                <a:solidFill>
                  <a:srgbClr val="FF0000"/>
                </a:solidFill>
              </a:rPr>
              <a:t>SnS</a:t>
            </a:r>
            <a:r>
              <a:rPr lang="ar-SY" sz="3600" dirty="0">
                <a:solidFill>
                  <a:srgbClr val="FF0000"/>
                </a:solidFill>
              </a:rPr>
              <a:t>، </a:t>
            </a:r>
            <a:r>
              <a:rPr lang="en-US" sz="3600" dirty="0">
                <a:solidFill>
                  <a:srgbClr val="FF0000"/>
                </a:solidFill>
              </a:rPr>
              <a:t>SnO</a:t>
            </a:r>
            <a:r>
              <a:rPr lang="en-US" sz="3600" baseline="-25000" dirty="0">
                <a:solidFill>
                  <a:srgbClr val="FF0000"/>
                </a:solidFill>
              </a:rPr>
              <a:t>2</a:t>
            </a:r>
            <a:r>
              <a:rPr lang="ar-SY" sz="3600" dirty="0">
                <a:solidFill>
                  <a:srgbClr val="FF0000"/>
                </a:solidFill>
              </a:rPr>
              <a:t>، السودا</a:t>
            </a:r>
            <a:r>
              <a:rPr lang="ar-SA" sz="3600" dirty="0">
                <a:solidFill>
                  <a:srgbClr val="FF0000"/>
                </a:solidFill>
              </a:rPr>
              <a:t>وية</a:t>
            </a:r>
            <a:r>
              <a:rPr lang="ar-SY" sz="3600" dirty="0">
                <a:solidFill>
                  <a:srgbClr val="FF0000"/>
                </a:solidFill>
              </a:rPr>
              <a:t> اللون، والمركب </a:t>
            </a:r>
            <a:r>
              <a:rPr lang="en-US" sz="3600" dirty="0">
                <a:solidFill>
                  <a:srgbClr val="FF0000"/>
                </a:solidFill>
              </a:rPr>
              <a:t>Sn</a:t>
            </a:r>
            <a:r>
              <a:rPr lang="en-US" sz="3600" baseline="-25000" dirty="0">
                <a:solidFill>
                  <a:srgbClr val="FF0000"/>
                </a:solidFill>
              </a:rPr>
              <a:t>2</a:t>
            </a:r>
            <a:r>
              <a:rPr lang="en-US" sz="3600" dirty="0">
                <a:solidFill>
                  <a:srgbClr val="FF0000"/>
                </a:solidFill>
              </a:rPr>
              <a:t>S</a:t>
            </a:r>
            <a:r>
              <a:rPr lang="en-US" sz="3600" baseline="-25000" dirty="0">
                <a:solidFill>
                  <a:srgbClr val="FF0000"/>
                </a:solidFill>
              </a:rPr>
              <a:t>3</a:t>
            </a:r>
            <a:r>
              <a:rPr lang="ar-SY" sz="3600" dirty="0">
                <a:solidFill>
                  <a:srgbClr val="FF0000"/>
                </a:solidFill>
              </a:rPr>
              <a:t> ذو اللون الأحمر.</a:t>
            </a:r>
            <a:endParaRPr lang="en-US" sz="3600" dirty="0">
              <a:solidFill>
                <a:srgbClr val="FF0000"/>
              </a:solidFill>
            </a:endParaRPr>
          </a:p>
          <a:p>
            <a:pPr algn="r" rtl="1"/>
            <a:endParaRPr lang="ar-SY" sz="3600" dirty="0" smtClean="0"/>
          </a:p>
          <a:p>
            <a:pPr algn="r" rtl="1"/>
            <a:endParaRPr lang="en-US" sz="3600" dirty="0"/>
          </a:p>
        </p:txBody>
      </p:sp>
    </p:spTree>
    <p:extLst>
      <p:ext uri="{BB962C8B-B14F-4D97-AF65-F5344CB8AC3E}">
        <p14:creationId xmlns:p14="http://schemas.microsoft.com/office/powerpoint/2010/main" val="3392794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pPr algn="r" rtl="1"/>
            <a:r>
              <a:rPr lang="ar-SY" sz="3600" dirty="0"/>
              <a:t>لا تحدث هذه الحادثة في الأوساط الحمضية أقل من </a:t>
            </a:r>
            <a:r>
              <a:rPr lang="en-US" sz="3600" dirty="0"/>
              <a:t>pH = 5</a:t>
            </a:r>
            <a:r>
              <a:rPr lang="ar-SY" sz="3600" dirty="0"/>
              <a:t>، ولكنها تبدأ بالتشكل في الأوساط الأعلى من </a:t>
            </a:r>
            <a:r>
              <a:rPr lang="en-US" sz="3600" dirty="0"/>
              <a:t>pH = 5</a:t>
            </a:r>
            <a:r>
              <a:rPr lang="ar-SY" sz="3600" dirty="0" smtClean="0"/>
              <a:t>،</a:t>
            </a:r>
          </a:p>
          <a:p>
            <a:pPr algn="r" rtl="1"/>
            <a:r>
              <a:rPr lang="ar-SY" sz="3600" dirty="0"/>
              <a:t>ولمنع هذه الحادثة أو التقليل منها، يتم استخدام لكر من نوع الفينولي الحاوي على </a:t>
            </a:r>
            <a:r>
              <a:rPr lang="en-US" sz="3600" dirty="0" err="1"/>
              <a:t>ZnO</a:t>
            </a:r>
            <a:r>
              <a:rPr lang="en-US" sz="3600" b="1" dirty="0"/>
              <a:t> </a:t>
            </a:r>
            <a:r>
              <a:rPr lang="ar-SY" sz="3600" b="1" dirty="0" smtClean="0"/>
              <a:t> </a:t>
            </a:r>
            <a:r>
              <a:rPr lang="ar-SY" sz="3600" dirty="0" smtClean="0"/>
              <a:t>الذي </a:t>
            </a:r>
            <a:r>
              <a:rPr lang="ar-SY" sz="3600" dirty="0"/>
              <a:t>يعمل على تثبيط واستقبال الكبريت، وإلغاء دوره في عملية </a:t>
            </a:r>
            <a:r>
              <a:rPr lang="ar-SY" sz="3600" dirty="0" smtClean="0"/>
              <a:t>الأسوداد</a:t>
            </a:r>
          </a:p>
          <a:p>
            <a:pPr algn="r" rtl="1"/>
            <a:r>
              <a:rPr lang="ar-SY" sz="3600" dirty="0"/>
              <a:t>يمكن </a:t>
            </a:r>
            <a:r>
              <a:rPr lang="ar-SY" sz="3600" dirty="0">
                <a:solidFill>
                  <a:srgbClr val="FF0000"/>
                </a:solidFill>
              </a:rPr>
              <a:t>إجراء الحماية بواسطة التخميد</a:t>
            </a:r>
            <a:r>
              <a:rPr lang="ar-SY" sz="3600" dirty="0"/>
              <a:t>، وهي إضافة طبقة أوكسيدية تمنع تأثير المواد الكبريتية</a:t>
            </a:r>
            <a:r>
              <a:rPr lang="ar-SA" sz="3600" dirty="0"/>
              <a:t> عليها</a:t>
            </a:r>
            <a:r>
              <a:rPr lang="ar-SY" sz="3600" dirty="0"/>
              <a:t>، و</a:t>
            </a:r>
            <a:r>
              <a:rPr lang="ar-SA" sz="3600" dirty="0"/>
              <a:t>لهذا الغرض </a:t>
            </a:r>
            <a:r>
              <a:rPr lang="ar-SY" sz="3600" dirty="0"/>
              <a:t>يمكن استخدام أحواض تغطيس تحتوي على </a:t>
            </a:r>
            <a:r>
              <a:rPr lang="ar-SY" sz="3600" dirty="0">
                <a:solidFill>
                  <a:srgbClr val="FF0000"/>
                </a:solidFill>
              </a:rPr>
              <a:t>الفوسفات أو الكرومات.</a:t>
            </a:r>
            <a:endParaRPr lang="en-US" sz="3600" dirty="0">
              <a:solidFill>
                <a:srgbClr val="FF0000"/>
              </a:solidFill>
            </a:endParaRPr>
          </a:p>
          <a:p>
            <a:pPr algn="r" rtl="1"/>
            <a:endParaRPr lang="en-US" sz="3600" dirty="0"/>
          </a:p>
        </p:txBody>
      </p:sp>
    </p:spTree>
    <p:extLst>
      <p:ext uri="{BB962C8B-B14F-4D97-AF65-F5344CB8AC3E}">
        <p14:creationId xmlns:p14="http://schemas.microsoft.com/office/powerpoint/2010/main" val="1033036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b="1" dirty="0">
                <a:effectLst/>
              </a:rPr>
              <a:t>العوامل المؤثرة على التآكل</a:t>
            </a:r>
            <a:endParaRPr lang="en-US" dirty="0"/>
          </a:p>
        </p:txBody>
      </p:sp>
      <p:sp>
        <p:nvSpPr>
          <p:cNvPr id="3" name="Content Placeholder 2"/>
          <p:cNvSpPr>
            <a:spLocks noGrp="1"/>
          </p:cNvSpPr>
          <p:nvPr>
            <p:ph idx="1"/>
          </p:nvPr>
        </p:nvSpPr>
        <p:spPr/>
        <p:txBody>
          <a:bodyPr>
            <a:normAutofit/>
          </a:bodyPr>
          <a:lstStyle/>
          <a:p>
            <a:pPr algn="r" rtl="1"/>
            <a:r>
              <a:rPr lang="ar-SY" sz="4000" dirty="0"/>
              <a:t>1.الصفات المتعلقة بنوع الصفيح المستخدم .</a:t>
            </a:r>
            <a:endParaRPr lang="en-US" sz="4000" dirty="0"/>
          </a:p>
          <a:p>
            <a:pPr algn="r" rtl="1"/>
            <a:r>
              <a:rPr lang="ar-SY" sz="4000" dirty="0"/>
              <a:t>2. خواص وطبيعة المادة الغذائية المعلبة.</a:t>
            </a:r>
            <a:endParaRPr lang="en-US" sz="4000" dirty="0"/>
          </a:p>
          <a:p>
            <a:pPr algn="r" rtl="1"/>
            <a:r>
              <a:rPr lang="ar-SY" sz="4000" dirty="0"/>
              <a:t>3. شروط تخزين الكونسروة.</a:t>
            </a:r>
            <a:endParaRPr lang="en-US" sz="4000" dirty="0"/>
          </a:p>
          <a:p>
            <a:pPr algn="r" rtl="1"/>
            <a:endParaRPr lang="en-US" sz="4000" dirty="0"/>
          </a:p>
        </p:txBody>
      </p:sp>
    </p:spTree>
    <p:extLst>
      <p:ext uri="{BB962C8B-B14F-4D97-AF65-F5344CB8AC3E}">
        <p14:creationId xmlns:p14="http://schemas.microsoft.com/office/powerpoint/2010/main" val="2519127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b="1" dirty="0">
                <a:effectLst/>
              </a:rPr>
              <a:t>الصفات المتعلقة بنوع التنك</a:t>
            </a:r>
            <a:r>
              <a:rPr lang="ar-SY" dirty="0">
                <a:effectLst/>
              </a:rPr>
              <a:t> </a:t>
            </a:r>
            <a:endParaRPr lang="en-US" dirty="0"/>
          </a:p>
        </p:txBody>
      </p:sp>
      <p:sp>
        <p:nvSpPr>
          <p:cNvPr id="3" name="Content Placeholder 2"/>
          <p:cNvSpPr>
            <a:spLocks noGrp="1"/>
          </p:cNvSpPr>
          <p:nvPr>
            <p:ph idx="1"/>
          </p:nvPr>
        </p:nvSpPr>
        <p:spPr/>
        <p:txBody>
          <a:bodyPr>
            <a:normAutofit/>
          </a:bodyPr>
          <a:lstStyle/>
          <a:p>
            <a:pPr lvl="0" algn="r" rtl="1"/>
            <a:r>
              <a:rPr lang="ar-SY" sz="3200" dirty="0"/>
              <a:t>تركيب الصفيح أو الفولاذ</a:t>
            </a:r>
            <a:endParaRPr lang="en-US" sz="3200" dirty="0"/>
          </a:p>
          <a:p>
            <a:pPr lvl="0" algn="r" rtl="1"/>
            <a:r>
              <a:rPr lang="ar-SY" sz="3200" dirty="0"/>
              <a:t>طبيعة السبيكة المتشكلة ما بين الحديد والقصدير </a:t>
            </a:r>
            <a:r>
              <a:rPr lang="en-US" sz="3200" dirty="0"/>
              <a:t>Fe-</a:t>
            </a:r>
            <a:r>
              <a:rPr lang="en-US" sz="3200" dirty="0" err="1"/>
              <a:t>Sn</a:t>
            </a:r>
            <a:endParaRPr lang="en-US" sz="3200" dirty="0"/>
          </a:p>
          <a:p>
            <a:pPr lvl="0" algn="r" rtl="1"/>
            <a:r>
              <a:rPr lang="ar-SY" sz="3200" dirty="0"/>
              <a:t>تقنية القصدرة</a:t>
            </a:r>
            <a:endParaRPr lang="en-US" sz="3200" dirty="0"/>
          </a:p>
          <a:p>
            <a:pPr lvl="0" algn="r" rtl="1"/>
            <a:r>
              <a:rPr lang="ar-SY" sz="3200" dirty="0"/>
              <a:t>تقنية</a:t>
            </a:r>
            <a:r>
              <a:rPr lang="ar-SA" sz="3200" dirty="0"/>
              <a:t>  الطلاء </a:t>
            </a:r>
            <a:r>
              <a:rPr lang="en-US" sz="3200" dirty="0"/>
              <a:t>)</a:t>
            </a:r>
            <a:r>
              <a:rPr lang="ar-SA" sz="3200" dirty="0"/>
              <a:t> التلكير</a:t>
            </a:r>
            <a:r>
              <a:rPr lang="en-US" sz="3200" dirty="0"/>
              <a:t>(</a:t>
            </a:r>
          </a:p>
          <a:p>
            <a:pPr algn="r"/>
            <a:endParaRPr lang="en-US" sz="3200" dirty="0"/>
          </a:p>
        </p:txBody>
      </p:sp>
    </p:spTree>
    <p:extLst>
      <p:ext uri="{BB962C8B-B14F-4D97-AF65-F5344CB8AC3E}">
        <p14:creationId xmlns:p14="http://schemas.microsoft.com/office/powerpoint/2010/main" val="1671427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286000"/>
          </a:xfrm>
        </p:spPr>
        <p:txBody>
          <a:bodyPr/>
          <a:lstStyle/>
          <a:p>
            <a:pPr rtl="1"/>
            <a:r>
              <a:rPr lang="ar-SY" b="1" dirty="0">
                <a:effectLst/>
              </a:rPr>
              <a:t>خواص وطبيعة المادة </a:t>
            </a:r>
            <a:r>
              <a:rPr lang="ar-SY" b="1" dirty="0" smtClean="0">
                <a:effectLst/>
              </a:rPr>
              <a:t/>
            </a:r>
            <a:br>
              <a:rPr lang="ar-SY" b="1" dirty="0" smtClean="0">
                <a:effectLst/>
              </a:rPr>
            </a:br>
            <a:r>
              <a:rPr lang="ar-SY" b="1" dirty="0" smtClean="0">
                <a:effectLst/>
              </a:rPr>
              <a:t>الغذائية المعلبة</a:t>
            </a:r>
            <a:br>
              <a:rPr lang="ar-SY" b="1" dirty="0" smtClean="0">
                <a:effectLst/>
              </a:rPr>
            </a:br>
            <a:r>
              <a:rPr lang="ar-SY" b="1" dirty="0">
                <a:solidFill>
                  <a:srgbClr val="FF0000"/>
                </a:solidFill>
                <a:effectLst/>
              </a:rPr>
              <a:t>درجة الحموضة الـ </a:t>
            </a:r>
            <a:r>
              <a:rPr lang="en-US" b="1" dirty="0">
                <a:solidFill>
                  <a:srgbClr val="FF0000"/>
                </a:solidFill>
                <a:effectLst/>
              </a:rPr>
              <a:t>pH</a:t>
            </a:r>
            <a:endParaRPr lang="en-US" dirty="0">
              <a:solidFill>
                <a:srgbClr val="FF0000"/>
              </a:solidFill>
            </a:endParaRPr>
          </a:p>
        </p:txBody>
      </p:sp>
      <p:sp>
        <p:nvSpPr>
          <p:cNvPr id="3" name="Content Placeholder 2"/>
          <p:cNvSpPr>
            <a:spLocks noGrp="1"/>
          </p:cNvSpPr>
          <p:nvPr>
            <p:ph idx="1"/>
          </p:nvPr>
        </p:nvSpPr>
        <p:spPr>
          <a:xfrm>
            <a:off x="457200" y="2286000"/>
            <a:ext cx="8229600" cy="3840163"/>
          </a:xfrm>
        </p:spPr>
        <p:txBody>
          <a:bodyPr>
            <a:normAutofit fontScale="92500"/>
          </a:bodyPr>
          <a:lstStyle/>
          <a:p>
            <a:pPr algn="r" rtl="1"/>
            <a:r>
              <a:rPr lang="ar-SY" sz="3600" dirty="0"/>
              <a:t>يمكن اعتبار جميع المواد الغذائية المعبأة </a:t>
            </a:r>
            <a:r>
              <a:rPr lang="en-US" sz="3600" dirty="0"/>
              <a:t>)</a:t>
            </a:r>
            <a:r>
              <a:rPr lang="ar-SY" sz="3600" dirty="0"/>
              <a:t>الكونسروة</a:t>
            </a:r>
            <a:r>
              <a:rPr lang="en-US" sz="3600" dirty="0"/>
              <a:t>(</a:t>
            </a:r>
            <a:r>
              <a:rPr lang="ar-SY" sz="3600" dirty="0"/>
              <a:t> التي تقل درجة حموضتها عن </a:t>
            </a:r>
            <a:r>
              <a:rPr lang="en-US" sz="3600" dirty="0"/>
              <a:t>pH =7</a:t>
            </a:r>
            <a:r>
              <a:rPr lang="ar-SY" sz="3600" dirty="0"/>
              <a:t> مخرشة</a:t>
            </a:r>
            <a:r>
              <a:rPr lang="ar-SA" sz="3600" dirty="0"/>
              <a:t>ً،</a:t>
            </a:r>
            <a:r>
              <a:rPr lang="ar-SY" sz="3600" dirty="0"/>
              <a:t> </a:t>
            </a:r>
            <a:r>
              <a:rPr lang="ar-SY" sz="3600" dirty="0">
                <a:solidFill>
                  <a:srgbClr val="00B050"/>
                </a:solidFill>
              </a:rPr>
              <a:t>وتأتي هذه الحموضة إما من المركبات الطبيعية للخضار </a:t>
            </a:r>
            <a:r>
              <a:rPr lang="ar-SY" sz="3600" dirty="0" smtClean="0">
                <a:solidFill>
                  <a:srgbClr val="00B050"/>
                </a:solidFill>
              </a:rPr>
              <a:t>والفواكه</a:t>
            </a:r>
            <a:r>
              <a:rPr lang="ar-SA" sz="3600" dirty="0">
                <a:solidFill>
                  <a:srgbClr val="00B050"/>
                </a:solidFill>
              </a:rPr>
              <a:t>،</a:t>
            </a:r>
            <a:r>
              <a:rPr lang="ar-SY" sz="3600" dirty="0">
                <a:solidFill>
                  <a:srgbClr val="00B050"/>
                </a:solidFill>
              </a:rPr>
              <a:t> أو </a:t>
            </a:r>
            <a:r>
              <a:rPr lang="ar-SA" sz="3600" dirty="0">
                <a:solidFill>
                  <a:srgbClr val="00B050"/>
                </a:solidFill>
              </a:rPr>
              <a:t>من ال</a:t>
            </a:r>
            <a:r>
              <a:rPr lang="ar-SY" sz="3600" dirty="0">
                <a:solidFill>
                  <a:srgbClr val="00B050"/>
                </a:solidFill>
              </a:rPr>
              <a:t>مواد </a:t>
            </a:r>
            <a:r>
              <a:rPr lang="ar-SA" sz="3600" dirty="0">
                <a:solidFill>
                  <a:srgbClr val="00B050"/>
                </a:solidFill>
              </a:rPr>
              <a:t>التي </a:t>
            </a:r>
            <a:r>
              <a:rPr lang="ar-SY" sz="3600" dirty="0">
                <a:solidFill>
                  <a:srgbClr val="0070C0"/>
                </a:solidFill>
              </a:rPr>
              <a:t>تحسن الطعم </a:t>
            </a:r>
            <a:r>
              <a:rPr lang="ar-SY" sz="3600" dirty="0">
                <a:solidFill>
                  <a:srgbClr val="00B050"/>
                </a:solidFill>
              </a:rPr>
              <a:t>أو </a:t>
            </a:r>
            <a:r>
              <a:rPr lang="ar-SA" sz="3600" dirty="0">
                <a:solidFill>
                  <a:srgbClr val="C00000"/>
                </a:solidFill>
              </a:rPr>
              <a:t>ت</a:t>
            </a:r>
            <a:r>
              <a:rPr lang="ar-SY" sz="3600" dirty="0">
                <a:solidFill>
                  <a:srgbClr val="C00000"/>
                </a:solidFill>
              </a:rPr>
              <a:t>زي</a:t>
            </a:r>
            <a:r>
              <a:rPr lang="ar-SA" sz="3600" dirty="0">
                <a:solidFill>
                  <a:srgbClr val="C00000"/>
                </a:solidFill>
              </a:rPr>
              <a:t>د</a:t>
            </a:r>
            <a:r>
              <a:rPr lang="ar-SY" sz="3600" dirty="0">
                <a:solidFill>
                  <a:srgbClr val="C00000"/>
                </a:solidFill>
              </a:rPr>
              <a:t> زمن الحفظ </a:t>
            </a:r>
            <a:endParaRPr lang="ar-SY" sz="3600" dirty="0" smtClean="0">
              <a:solidFill>
                <a:srgbClr val="C00000"/>
              </a:solidFill>
            </a:endParaRPr>
          </a:p>
          <a:p>
            <a:pPr algn="r" rtl="1"/>
            <a:r>
              <a:rPr lang="ar-SY" sz="3600" dirty="0"/>
              <a:t>الحموض الطبيعية الموجودة </a:t>
            </a:r>
            <a:r>
              <a:rPr lang="ar-SA" sz="3600" dirty="0"/>
              <a:t>ضمن</a:t>
            </a:r>
            <a:r>
              <a:rPr lang="ar-SY" sz="3600" dirty="0"/>
              <a:t> الغذاء مثل حمض </a:t>
            </a:r>
            <a:r>
              <a:rPr lang="ar-SY" sz="3600" dirty="0">
                <a:solidFill>
                  <a:srgbClr val="FF0000"/>
                </a:solidFill>
              </a:rPr>
              <a:t>المالييك، الليمون، الطرطريك </a:t>
            </a:r>
            <a:r>
              <a:rPr lang="ar-SY" sz="3600" dirty="0"/>
              <a:t>تعمل على تشكيل معقدات عند تفاعلها مع القصدير مما يسبب زيادة في معدل التآكل</a:t>
            </a:r>
            <a:endParaRPr lang="en-US" sz="3600" dirty="0"/>
          </a:p>
          <a:p>
            <a:pPr algn="r" rtl="1"/>
            <a:endParaRPr lang="en-US" sz="3600" dirty="0">
              <a:solidFill>
                <a:srgbClr val="C00000"/>
              </a:solidFill>
            </a:endParaRPr>
          </a:p>
        </p:txBody>
      </p:sp>
    </p:spTree>
    <p:extLst>
      <p:ext uri="{BB962C8B-B14F-4D97-AF65-F5344CB8AC3E}">
        <p14:creationId xmlns:p14="http://schemas.microsoft.com/office/powerpoint/2010/main" val="42596113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20910</TotalTime>
  <Words>2429</Words>
  <Application>Microsoft Office PowerPoint</Application>
  <PresentationFormat>On-screen Show (4:3)</PresentationFormat>
  <Paragraphs>164</Paragraphs>
  <Slides>35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Arial</vt:lpstr>
      <vt:lpstr>Century Gothic</vt:lpstr>
      <vt:lpstr>Courier New</vt:lpstr>
      <vt:lpstr>Palatino Linotype</vt:lpstr>
      <vt:lpstr>Symbol</vt:lpstr>
      <vt:lpstr>Tahoma</vt:lpstr>
      <vt:lpstr>Times New Roman</vt:lpstr>
      <vt:lpstr>Executive</vt:lpstr>
      <vt:lpstr>التعبئة والتغليف العلب المعدنية والطلاء</vt:lpstr>
      <vt:lpstr>تآكل العبوات المعدنية نتائجة السلبية</vt:lpstr>
      <vt:lpstr>تآكل العلب المقصدرة</vt:lpstr>
      <vt:lpstr>PowerPoint Presentation</vt:lpstr>
      <vt:lpstr>تبقع علب الصفيح )عملية الأسوداد(</vt:lpstr>
      <vt:lpstr>PowerPoint Presentation</vt:lpstr>
      <vt:lpstr>العوامل المؤثرة على التآكل</vt:lpstr>
      <vt:lpstr>الصفات المتعلقة بنوع التنك </vt:lpstr>
      <vt:lpstr>خواص وطبيعة المادة  الغذائية المعلبة درجة الحموضة الـ pH</vt:lpstr>
      <vt:lpstr>درجة الحموضة الـ pH</vt:lpstr>
      <vt:lpstr>النترات</vt:lpstr>
      <vt:lpstr>خواص وطبيعة المادة  الغذائية المعلبة</vt:lpstr>
      <vt:lpstr>شروط التخزين</vt:lpstr>
      <vt:lpstr>أنواع الطلاء )اللكر( وتقنيات التلكير</vt:lpstr>
      <vt:lpstr>PowerPoint Presentation</vt:lpstr>
      <vt:lpstr>أنواع الطلاء</vt:lpstr>
      <vt:lpstr>PowerPoint Presentation</vt:lpstr>
      <vt:lpstr>تقنية الطلاء</vt:lpstr>
      <vt:lpstr>تقنية الطلاء</vt:lpstr>
      <vt:lpstr>أهم اختبارات جودة الطلاء</vt:lpstr>
      <vt:lpstr>PowerPoint Presentation</vt:lpstr>
      <vt:lpstr>PowerPoint Presentation</vt:lpstr>
      <vt:lpstr>صفائح التنك غير المقصدرة (TFS)  Tin free steel</vt:lpstr>
      <vt:lpstr>أهم المزايا</vt:lpstr>
      <vt:lpstr>أهم المساوئ</vt:lpstr>
      <vt:lpstr>صفائح الألمنيوم</vt:lpstr>
      <vt:lpstr>الميزات </vt:lpstr>
      <vt:lpstr>PowerPoint Presentation</vt:lpstr>
      <vt:lpstr>المساوىء</vt:lpstr>
      <vt:lpstr>PowerPoint Presentation</vt:lpstr>
      <vt:lpstr>PowerPoint Presentation</vt:lpstr>
      <vt:lpstr>صناعة رقائق وأشرطة الألمنيوم</vt:lpstr>
      <vt:lpstr>رقائق الألمنيوم المغطاة بالبوليميرات</vt:lpstr>
      <vt:lpstr>صفائح الألمنيوم المغطاة بطبقة من الـPP</vt:lpstr>
      <vt:lpstr>صفائح التنك الملبسة بالألمنيوم</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التعبئة والتغليف</dc:title>
  <dc:creator/>
  <cp:lastModifiedBy>farhan alfin</cp:lastModifiedBy>
  <cp:revision>329</cp:revision>
  <dcterms:created xsi:type="dcterms:W3CDTF">2006-08-16T00:00:00Z</dcterms:created>
  <dcterms:modified xsi:type="dcterms:W3CDTF">2015-04-14T18:34:43Z</dcterms:modified>
</cp:coreProperties>
</file>