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sldIdLst>
    <p:sldId id="256" r:id="rId2"/>
    <p:sldId id="258" r:id="rId3"/>
    <p:sldId id="259" r:id="rId4"/>
    <p:sldId id="260" r:id="rId5"/>
    <p:sldId id="261" r:id="rId6"/>
    <p:sldId id="262" r:id="rId7"/>
    <p:sldId id="272" r:id="rId8"/>
    <p:sldId id="263" r:id="rId9"/>
    <p:sldId id="273" r:id="rId10"/>
    <p:sldId id="264" r:id="rId11"/>
    <p:sldId id="265" r:id="rId12"/>
    <p:sldId id="266" r:id="rId13"/>
    <p:sldId id="267" r:id="rId14"/>
    <p:sldId id="268" r:id="rId15"/>
    <p:sldId id="307" r:id="rId16"/>
    <p:sldId id="308" r:id="rId17"/>
    <p:sldId id="270" r:id="rId18"/>
    <p:sldId id="271" r:id="rId19"/>
    <p:sldId id="274" r:id="rId20"/>
    <p:sldId id="275" r:id="rId21"/>
    <p:sldId id="276" r:id="rId22"/>
    <p:sldId id="278" r:id="rId23"/>
    <p:sldId id="304" r:id="rId24"/>
    <p:sldId id="305"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309" r:id="rId41"/>
    <p:sldId id="296" r:id="rId42"/>
    <p:sldId id="297" r:id="rId43"/>
    <p:sldId id="31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4/12/2015</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4/12/2015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ar-SY" dirty="0" smtClean="0"/>
              <a:t>التعبئة والتغليف</a:t>
            </a:r>
            <a:r>
              <a:rPr lang="en-US" dirty="0" smtClean="0"/>
              <a:t/>
            </a:r>
            <a:br>
              <a:rPr lang="en-US" dirty="0" smtClean="0"/>
            </a:br>
            <a:r>
              <a:rPr lang="ar-SA" sz="6600" dirty="0">
                <a:effectLst/>
              </a:rPr>
              <a:t>العلب المعدنية </a:t>
            </a:r>
            <a:r>
              <a:rPr lang="ar-SA" sz="6600" dirty="0" smtClean="0">
                <a:effectLst/>
              </a:rPr>
              <a:t>والطلاء</a:t>
            </a:r>
            <a:endParaRPr lang="en-US" sz="6600" dirty="0"/>
          </a:p>
        </p:txBody>
      </p:sp>
      <p:sp>
        <p:nvSpPr>
          <p:cNvPr id="3" name="Subtitle 2"/>
          <p:cNvSpPr>
            <a:spLocks noGrp="1"/>
          </p:cNvSpPr>
          <p:nvPr>
            <p:ph type="subTitle" idx="1"/>
          </p:nvPr>
        </p:nvSpPr>
        <p:spPr/>
        <p:txBody>
          <a:bodyPr/>
          <a:lstStyle/>
          <a:p>
            <a:pPr rtl="1"/>
            <a:r>
              <a:rPr lang="ar-SY" dirty="0" smtClean="0"/>
              <a:t>د. فرحان ألفين</a:t>
            </a:r>
          </a:p>
          <a:p>
            <a:pPr rtl="1"/>
            <a:r>
              <a:rPr lang="ar-SY" dirty="0" smtClean="0"/>
              <a:t>قسم الهندسة الغذائية</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86200" cy="2696051"/>
          </a:xfrm>
          <a:prstGeom prst="rect">
            <a:avLst/>
          </a:prstGeom>
        </p:spPr>
      </p:pic>
    </p:spTree>
    <p:extLst>
      <p:ext uri="{BB962C8B-B14F-4D97-AF65-F5344CB8AC3E}">
        <p14:creationId xmlns:p14="http://schemas.microsoft.com/office/powerpoint/2010/main" val="426812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012" y="0"/>
            <a:ext cx="7443788" cy="1600200"/>
          </a:xfrm>
        </p:spPr>
        <p:txBody>
          <a:bodyPr/>
          <a:lstStyle/>
          <a:p>
            <a:pPr rtl="1"/>
            <a:r>
              <a:rPr lang="ar-SY" dirty="0" smtClean="0"/>
              <a:t>المجموعة </a:t>
            </a:r>
            <a:r>
              <a:rPr lang="en-US" b="1" dirty="0">
                <a:effectLst/>
              </a:rPr>
              <a:t>L</a:t>
            </a:r>
            <a:endParaRPr lang="en-US" dirty="0"/>
          </a:p>
        </p:txBody>
      </p:sp>
      <p:sp>
        <p:nvSpPr>
          <p:cNvPr id="3" name="Content Placeholder 2"/>
          <p:cNvSpPr>
            <a:spLocks noGrp="1"/>
          </p:cNvSpPr>
          <p:nvPr>
            <p:ph idx="1"/>
          </p:nvPr>
        </p:nvSpPr>
        <p:spPr/>
        <p:txBody>
          <a:bodyPr>
            <a:normAutofit/>
          </a:bodyPr>
          <a:lstStyle/>
          <a:p>
            <a:pPr algn="r" rtl="1"/>
            <a:r>
              <a:rPr lang="ar-SY" sz="3600" dirty="0"/>
              <a:t>صفيح فولاذي عالي النقاوة، يحتوي على نسبة قليلة جدا</a:t>
            </a:r>
            <a:r>
              <a:rPr lang="ar-SA" sz="3600" dirty="0"/>
              <a:t>ً</a:t>
            </a:r>
            <a:r>
              <a:rPr lang="ar-SY" sz="3600" dirty="0"/>
              <a:t> من الـ </a:t>
            </a:r>
            <a:r>
              <a:rPr lang="en-US" sz="3600" dirty="0"/>
              <a:t>Cu</a:t>
            </a:r>
            <a:r>
              <a:rPr lang="ar-SY" sz="3600" dirty="0"/>
              <a:t>، ومن العناصر الأخرى مقارنة بأنواع الفولاذ الأخرى وهو</a:t>
            </a:r>
            <a:r>
              <a:rPr lang="en-US" sz="3600" dirty="0"/>
              <a:t>)</a:t>
            </a:r>
            <a:r>
              <a:rPr lang="ar-SA" sz="3600" dirty="0"/>
              <a:t>الأكثر</a:t>
            </a:r>
            <a:r>
              <a:rPr lang="ar-SY" sz="3600" dirty="0"/>
              <a:t> مقاومة</a:t>
            </a:r>
            <a:r>
              <a:rPr lang="en-US" sz="3600" dirty="0"/>
              <a:t>(</a:t>
            </a:r>
            <a:r>
              <a:rPr lang="ar-SY" sz="3600" dirty="0"/>
              <a:t> </a:t>
            </a:r>
            <a:endParaRPr lang="ar-SY" sz="3600" dirty="0" smtClean="0"/>
          </a:p>
          <a:p>
            <a:pPr algn="r" rtl="1"/>
            <a:r>
              <a:rPr lang="ar-SY" sz="3600" dirty="0" smtClean="0">
                <a:solidFill>
                  <a:srgbClr val="FF0000"/>
                </a:solidFill>
              </a:rPr>
              <a:t>يستخدم </a:t>
            </a:r>
            <a:r>
              <a:rPr lang="ar-SY" sz="3600" dirty="0">
                <a:solidFill>
                  <a:srgbClr val="FF0000"/>
                </a:solidFill>
              </a:rPr>
              <a:t>لتعبئة الأغذية شديدة الحموضة </a:t>
            </a:r>
            <a:r>
              <a:rPr lang="en-US" sz="3600" dirty="0">
                <a:solidFill>
                  <a:srgbClr val="FF0000"/>
                </a:solidFill>
              </a:rPr>
              <a:t>)</a:t>
            </a:r>
            <a:r>
              <a:rPr lang="ar-SY" sz="3600" dirty="0">
                <a:solidFill>
                  <a:srgbClr val="FF0000"/>
                </a:solidFill>
              </a:rPr>
              <a:t>التخريش</a:t>
            </a:r>
            <a:r>
              <a:rPr lang="en-US" sz="3600" dirty="0">
                <a:solidFill>
                  <a:srgbClr val="FF0000"/>
                </a:solidFill>
              </a:rPr>
              <a:t>(</a:t>
            </a:r>
            <a:r>
              <a:rPr lang="ar-SY" sz="3600" dirty="0"/>
              <a:t> مثل الفواكه الحامضة، والفواكه ذات اللون الغامق، وعصير التفاح والكرز...</a:t>
            </a:r>
            <a:endParaRPr lang="en-US" sz="3600" dirty="0"/>
          </a:p>
        </p:txBody>
      </p:sp>
    </p:spTree>
    <p:extLst>
      <p:ext uri="{BB962C8B-B14F-4D97-AF65-F5344CB8AC3E}">
        <p14:creationId xmlns:p14="http://schemas.microsoft.com/office/powerpoint/2010/main" val="2016886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dirty="0" smtClean="0"/>
              <a:t>المجموعة </a:t>
            </a:r>
            <a:r>
              <a:rPr lang="en-US" b="1" dirty="0">
                <a:effectLst/>
              </a:rPr>
              <a:t>M</a:t>
            </a:r>
            <a:r>
              <a:rPr lang="en-US" b="1" baseline="-25000" dirty="0">
                <a:effectLst/>
              </a:rPr>
              <a:t>R</a:t>
            </a:r>
            <a:endParaRPr lang="en-US" dirty="0"/>
          </a:p>
        </p:txBody>
      </p:sp>
      <p:sp>
        <p:nvSpPr>
          <p:cNvPr id="3" name="Content Placeholder 2"/>
          <p:cNvSpPr>
            <a:spLocks noGrp="1"/>
          </p:cNvSpPr>
          <p:nvPr>
            <p:ph idx="1"/>
          </p:nvPr>
        </p:nvSpPr>
        <p:spPr>
          <a:xfrm>
            <a:off x="457200" y="1981200"/>
            <a:ext cx="8229600" cy="4144963"/>
          </a:xfrm>
        </p:spPr>
        <p:txBody>
          <a:bodyPr>
            <a:noAutofit/>
          </a:bodyPr>
          <a:lstStyle/>
          <a:p>
            <a:pPr algn="r" rtl="1"/>
            <a:r>
              <a:rPr lang="ar-SY" sz="3600" dirty="0"/>
              <a:t>وهذا النوع يعتبر متوسط المقاومة </a:t>
            </a:r>
            <a:endParaRPr lang="ar-SY" sz="3600" dirty="0" smtClean="0"/>
          </a:p>
          <a:p>
            <a:pPr algn="r" rtl="1"/>
            <a:r>
              <a:rPr lang="ar-SY" sz="3600" dirty="0" smtClean="0">
                <a:solidFill>
                  <a:srgbClr val="FF0000"/>
                </a:solidFill>
              </a:rPr>
              <a:t>يستخدم </a:t>
            </a:r>
            <a:r>
              <a:rPr lang="ar-SY" sz="3600" dirty="0">
                <a:solidFill>
                  <a:srgbClr val="FF0000"/>
                </a:solidFill>
              </a:rPr>
              <a:t>لتعبئة الفواكه والخضار متوسطة الحموضة </a:t>
            </a:r>
            <a:r>
              <a:rPr lang="ar-SY" sz="3600" dirty="0"/>
              <a:t>مثل </a:t>
            </a:r>
            <a:r>
              <a:rPr lang="en-US" sz="3600" dirty="0"/>
              <a:t>)</a:t>
            </a:r>
            <a:r>
              <a:rPr lang="ar-SY" sz="3600" dirty="0"/>
              <a:t>المشمش، التين، العنب، الدراق، الفاصولياء، الذرة،...</a:t>
            </a:r>
            <a:r>
              <a:rPr lang="en-US" sz="3600" dirty="0"/>
              <a:t>(</a:t>
            </a:r>
            <a:r>
              <a:rPr lang="ar-SY" sz="3600" dirty="0"/>
              <a:t>.</a:t>
            </a:r>
            <a:endParaRPr lang="en-US" sz="3600" dirty="0"/>
          </a:p>
        </p:txBody>
      </p:sp>
    </p:spTree>
    <p:extLst>
      <p:ext uri="{BB962C8B-B14F-4D97-AF65-F5344CB8AC3E}">
        <p14:creationId xmlns:p14="http://schemas.microsoft.com/office/powerpoint/2010/main" val="3253700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dirty="0" smtClean="0"/>
              <a:t>المجموعة </a:t>
            </a:r>
            <a:r>
              <a:rPr lang="en-US" b="1" dirty="0" err="1">
                <a:effectLst/>
              </a:rPr>
              <a:t>Ms</a:t>
            </a:r>
            <a:endParaRPr lang="en-US" dirty="0"/>
          </a:p>
        </p:txBody>
      </p:sp>
      <p:sp>
        <p:nvSpPr>
          <p:cNvPr id="3" name="Content Placeholder 2"/>
          <p:cNvSpPr>
            <a:spLocks noGrp="1"/>
          </p:cNvSpPr>
          <p:nvPr>
            <p:ph idx="1"/>
          </p:nvPr>
        </p:nvSpPr>
        <p:spPr>
          <a:xfrm>
            <a:off x="457200" y="1676400"/>
            <a:ext cx="8229600" cy="4449763"/>
          </a:xfrm>
        </p:spPr>
        <p:txBody>
          <a:bodyPr>
            <a:normAutofit/>
          </a:bodyPr>
          <a:lstStyle/>
          <a:p>
            <a:pPr algn="r" rtl="1"/>
            <a:r>
              <a:rPr lang="ar-SY" sz="3600" dirty="0"/>
              <a:t>يحتوي على عنصر الـ </a:t>
            </a:r>
            <a:r>
              <a:rPr lang="en-US" sz="3600" dirty="0"/>
              <a:t>Cu</a:t>
            </a:r>
            <a:r>
              <a:rPr lang="ar-SY" sz="3600" dirty="0"/>
              <a:t> بنسبة أكبر من النوع </a:t>
            </a:r>
            <a:r>
              <a:rPr lang="en-US" sz="3600" dirty="0"/>
              <a:t>L</a:t>
            </a:r>
            <a:r>
              <a:rPr lang="ar-SY" sz="3600" dirty="0"/>
              <a:t>، ومقاومته للتآكل جيدة.</a:t>
            </a:r>
            <a:endParaRPr lang="en-US" sz="3600" dirty="0"/>
          </a:p>
        </p:txBody>
      </p:sp>
    </p:spTree>
    <p:extLst>
      <p:ext uri="{BB962C8B-B14F-4D97-AF65-F5344CB8AC3E}">
        <p14:creationId xmlns:p14="http://schemas.microsoft.com/office/powerpoint/2010/main" val="779826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dirty="0" smtClean="0"/>
              <a:t>المجموعة </a:t>
            </a:r>
            <a:r>
              <a:rPr lang="en-US" b="1" dirty="0" err="1">
                <a:effectLst/>
              </a:rPr>
              <a:t>Mc</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p>
            <a:pPr algn="r" rtl="1"/>
            <a:r>
              <a:rPr lang="ar-SY" sz="3600" dirty="0"/>
              <a:t>صفيح فولاذي يشبه النوع </a:t>
            </a:r>
            <a:r>
              <a:rPr lang="en-US" sz="3600" dirty="0"/>
              <a:t>M</a:t>
            </a:r>
            <a:r>
              <a:rPr lang="en-US" sz="3600" baseline="-25000" dirty="0"/>
              <a:t>R</a:t>
            </a:r>
            <a:r>
              <a:rPr lang="ar-SY" sz="3600" dirty="0"/>
              <a:t>، ولكن نسبة الفوسفور </a:t>
            </a:r>
            <a:r>
              <a:rPr lang="ar-SY" sz="3600" dirty="0" smtClean="0"/>
              <a:t>أعلى</a:t>
            </a:r>
            <a:endParaRPr lang="en-US" sz="3600" dirty="0" smtClean="0"/>
          </a:p>
          <a:p>
            <a:pPr algn="r" rtl="1"/>
            <a:r>
              <a:rPr lang="ar-SY" sz="3600" dirty="0" smtClean="0"/>
              <a:t>يستخدم </a:t>
            </a:r>
            <a:r>
              <a:rPr lang="ar-SY" sz="3600" dirty="0"/>
              <a:t>هذا النوع لتعبئة الأغذية متوسطة التخريش أو منخفضة الحموضة مثل</a:t>
            </a:r>
            <a:r>
              <a:rPr lang="en-US" sz="3600" dirty="0"/>
              <a:t>:</a:t>
            </a:r>
            <a:r>
              <a:rPr lang="ar-SY" sz="3600" dirty="0"/>
              <a:t> الفاصولياء، البازلاء، بالإضافة للأغذية عديمة التخريش.</a:t>
            </a:r>
            <a:endParaRPr lang="en-US" sz="3600" dirty="0"/>
          </a:p>
        </p:txBody>
      </p:sp>
    </p:spTree>
    <p:extLst>
      <p:ext uri="{BB962C8B-B14F-4D97-AF65-F5344CB8AC3E}">
        <p14:creationId xmlns:p14="http://schemas.microsoft.com/office/powerpoint/2010/main" val="2350835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dirty="0">
                <a:effectLst/>
              </a:rPr>
              <a:t>المواصفات الكيميائية لأنواع الفولاذ الأساس</a:t>
            </a:r>
            <a:endParaRPr lang="en-US" dirty="0"/>
          </a:p>
        </p:txBody>
      </p:sp>
      <p:sp>
        <p:nvSpPr>
          <p:cNvPr id="3" name="Content Placeholder 2"/>
          <p:cNvSpPr>
            <a:spLocks noGrp="1"/>
          </p:cNvSpPr>
          <p:nvPr>
            <p:ph idx="1"/>
          </p:nvPr>
        </p:nvSpPr>
        <p:spPr/>
        <p:txBody>
          <a:bodyPr>
            <a:normAutofit/>
          </a:bodyPr>
          <a:lstStyle/>
          <a:p>
            <a:pPr algn="r" rtl="1"/>
            <a:endParaRPr lang="en-US" sz="32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674813"/>
            <a:ext cx="6324600" cy="501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194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b="1" dirty="0">
                <a:effectLst/>
              </a:rPr>
              <a:t>خواص و تركيب الغذاء المراد تعبئته</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ar-SY" sz="3200" dirty="0"/>
              <a:t>تختلف الأغذية </a:t>
            </a:r>
            <a:r>
              <a:rPr lang="ar-SA" sz="3200" dirty="0"/>
              <a:t>باختلاف </a:t>
            </a:r>
            <a:r>
              <a:rPr lang="ar-SY" sz="3200" dirty="0"/>
              <a:t>درجة تآكلها </a:t>
            </a:r>
            <a:r>
              <a:rPr lang="en-US" sz="3200" dirty="0"/>
              <a:t>)</a:t>
            </a:r>
            <a:r>
              <a:rPr lang="ar-SY" sz="3200" dirty="0"/>
              <a:t>تخريشها</a:t>
            </a:r>
            <a:r>
              <a:rPr lang="en-US" sz="3200" dirty="0"/>
              <a:t>(</a:t>
            </a:r>
            <a:r>
              <a:rPr lang="ar-SA" sz="3200" dirty="0"/>
              <a:t>، و</a:t>
            </a:r>
            <a:r>
              <a:rPr lang="ar-SY" sz="3200" dirty="0"/>
              <a:t>اختلاف تركيبها الكيميائي  </a:t>
            </a:r>
            <a:r>
              <a:rPr lang="ar-SY" sz="3200" b="1" dirty="0"/>
              <a:t>إلى </a:t>
            </a:r>
            <a:r>
              <a:rPr lang="ar-SA" sz="3200" b="1" dirty="0"/>
              <a:t>أربعة أقسام </a:t>
            </a:r>
            <a:r>
              <a:rPr lang="ar-SA" sz="3200" dirty="0" smtClean="0"/>
              <a:t>وهي</a:t>
            </a:r>
            <a:endParaRPr lang="ar-SY" sz="3200" dirty="0" smtClean="0"/>
          </a:p>
          <a:p>
            <a:pPr algn="r" rtl="1"/>
            <a:r>
              <a:rPr lang="en-US" sz="3200" b="1" dirty="0"/>
              <a:t>a</a:t>
            </a:r>
            <a:r>
              <a:rPr lang="ar-SA" sz="3200" b="1" dirty="0"/>
              <a:t>. </a:t>
            </a:r>
            <a:r>
              <a:rPr lang="ar-SY" sz="3200" b="1" dirty="0"/>
              <a:t>الأغذية شديدة التآكل</a:t>
            </a:r>
            <a:r>
              <a:rPr lang="ar-SY" sz="3200" dirty="0"/>
              <a:t>:</a:t>
            </a:r>
            <a:endParaRPr lang="en-US" sz="3200" dirty="0"/>
          </a:p>
          <a:p>
            <a:pPr algn="r" rtl="1"/>
            <a:r>
              <a:rPr lang="ar-SA" sz="3200" dirty="0"/>
              <a:t>           </a:t>
            </a:r>
            <a:r>
              <a:rPr lang="en-US" sz="3200" dirty="0"/>
              <a:t>)</a:t>
            </a:r>
            <a:r>
              <a:rPr lang="ar-SY" sz="3200" dirty="0"/>
              <a:t>الفراولة، الكرز، الخوخ، عصير التفاح، المخللات</a:t>
            </a:r>
            <a:r>
              <a:rPr lang="ar-SA" sz="3200" dirty="0"/>
              <a:t>، </a:t>
            </a:r>
            <a:r>
              <a:rPr lang="ar-SY" sz="3200" dirty="0"/>
              <a:t>...</a:t>
            </a:r>
            <a:r>
              <a:rPr lang="en-US" sz="3200" dirty="0"/>
              <a:t>(</a:t>
            </a:r>
          </a:p>
          <a:p>
            <a:pPr algn="r" rtl="1"/>
            <a:r>
              <a:rPr lang="en-US" sz="3200" b="1" dirty="0"/>
              <a:t>b</a:t>
            </a:r>
            <a:r>
              <a:rPr lang="ar-SA" sz="3200" b="1" dirty="0"/>
              <a:t>. الأغذية </a:t>
            </a:r>
            <a:r>
              <a:rPr lang="ar-SY" sz="3200" b="1" dirty="0"/>
              <a:t>متوسط</a:t>
            </a:r>
            <a:r>
              <a:rPr lang="ar-SA" sz="3200" b="1" dirty="0"/>
              <a:t>ة</a:t>
            </a:r>
            <a:r>
              <a:rPr lang="ar-SY" sz="3200" b="1" dirty="0"/>
              <a:t> التآكل</a:t>
            </a:r>
            <a:r>
              <a:rPr lang="ar-SY" sz="3200" dirty="0"/>
              <a:t>:</a:t>
            </a:r>
            <a:endParaRPr lang="en-US" sz="3200" dirty="0"/>
          </a:p>
          <a:p>
            <a:pPr algn="r" rtl="1"/>
            <a:r>
              <a:rPr lang="ar-SA" sz="3200" dirty="0"/>
              <a:t>            </a:t>
            </a:r>
            <a:r>
              <a:rPr lang="en-US" sz="3200" dirty="0"/>
              <a:t>)</a:t>
            </a:r>
            <a:r>
              <a:rPr lang="ar-SY" sz="3200" dirty="0"/>
              <a:t>المشمش، الدراق، التين، الأجاص، الكريفون،...</a:t>
            </a:r>
            <a:r>
              <a:rPr lang="en-US" sz="3200" dirty="0"/>
              <a:t>(</a:t>
            </a:r>
          </a:p>
          <a:p>
            <a:pPr algn="r" rtl="1"/>
            <a:r>
              <a:rPr lang="en-US" sz="3200" b="1" dirty="0"/>
              <a:t>c</a:t>
            </a:r>
            <a:r>
              <a:rPr lang="ar-SA" sz="3200" dirty="0"/>
              <a:t>. ا</a:t>
            </a:r>
            <a:r>
              <a:rPr lang="ar-SA" sz="3200" b="1" dirty="0"/>
              <a:t>لأغذية</a:t>
            </a:r>
            <a:r>
              <a:rPr lang="ar-SA" sz="3200" dirty="0"/>
              <a:t> </a:t>
            </a:r>
            <a:r>
              <a:rPr lang="ar-SY" sz="3200" b="1" dirty="0"/>
              <a:t>قليل</a:t>
            </a:r>
            <a:r>
              <a:rPr lang="ar-SA" sz="3200" b="1" dirty="0"/>
              <a:t>ة</a:t>
            </a:r>
            <a:r>
              <a:rPr lang="ar-SY" sz="3200" b="1" dirty="0"/>
              <a:t> التآكل</a:t>
            </a:r>
            <a:r>
              <a:rPr lang="ar-SY" sz="3200" dirty="0"/>
              <a:t>: </a:t>
            </a:r>
            <a:endParaRPr lang="en-US" sz="3200" dirty="0"/>
          </a:p>
          <a:p>
            <a:pPr algn="r" rtl="1"/>
            <a:r>
              <a:rPr lang="en-US" sz="3200" dirty="0"/>
              <a:t>)     </a:t>
            </a:r>
            <a:r>
              <a:rPr lang="en-US" sz="3200" dirty="0" smtClean="0"/>
              <a:t>     </a:t>
            </a:r>
            <a:r>
              <a:rPr lang="ar-SY" sz="3200" dirty="0"/>
              <a:t>البازلاء، الفاصوليا</a:t>
            </a:r>
            <a:r>
              <a:rPr lang="ar-SA" sz="3200" dirty="0"/>
              <a:t>ء</a:t>
            </a:r>
            <a:r>
              <a:rPr lang="ar-SY" sz="3200" dirty="0"/>
              <a:t> الخضراء، البندورة، اللحمة، السمك،...</a:t>
            </a:r>
            <a:r>
              <a:rPr lang="en-US" sz="3200" dirty="0"/>
              <a:t>(</a:t>
            </a:r>
          </a:p>
          <a:p>
            <a:pPr algn="r" rtl="1"/>
            <a:r>
              <a:rPr lang="en-US" sz="3200" b="1" dirty="0"/>
              <a:t>d</a:t>
            </a:r>
            <a:r>
              <a:rPr lang="ar-SA" sz="3200" b="1" dirty="0"/>
              <a:t>. الأغذية </a:t>
            </a:r>
            <a:r>
              <a:rPr lang="ar-SY" sz="3200" b="1" dirty="0"/>
              <a:t>عديمة التآكل</a:t>
            </a:r>
            <a:r>
              <a:rPr lang="ar-SY" sz="3200" dirty="0"/>
              <a:t>:</a:t>
            </a:r>
            <a:endParaRPr lang="en-US" sz="3200" dirty="0"/>
          </a:p>
          <a:p>
            <a:pPr algn="r" rtl="1"/>
            <a:r>
              <a:rPr lang="ar-SA" sz="3200" dirty="0"/>
              <a:t>            </a:t>
            </a:r>
            <a:r>
              <a:rPr lang="en-US" sz="3200" dirty="0"/>
              <a:t>)</a:t>
            </a:r>
            <a:r>
              <a:rPr lang="ar-SY" sz="3200" dirty="0"/>
              <a:t>النشا، الحساء المجفف، الدهن، الزبدة،...</a:t>
            </a:r>
            <a:r>
              <a:rPr lang="en-US" sz="3200" dirty="0"/>
              <a:t>(</a:t>
            </a:r>
          </a:p>
          <a:p>
            <a:pPr algn="r" rtl="1"/>
            <a:endParaRPr lang="en-US" sz="3200" dirty="0"/>
          </a:p>
        </p:txBody>
      </p:sp>
    </p:spTree>
    <p:extLst>
      <p:ext uri="{BB962C8B-B14F-4D97-AF65-F5344CB8AC3E}">
        <p14:creationId xmlns:p14="http://schemas.microsoft.com/office/powerpoint/2010/main" val="632804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Y"/>
          </a:p>
        </p:txBody>
      </p:sp>
      <p:sp>
        <p:nvSpPr>
          <p:cNvPr id="3" name="Content Placeholder 2"/>
          <p:cNvSpPr>
            <a:spLocks noGrp="1"/>
          </p:cNvSpPr>
          <p:nvPr>
            <p:ph idx="1"/>
          </p:nvPr>
        </p:nvSpPr>
        <p:spPr/>
        <p:txBody>
          <a:bodyPr/>
          <a:lstStyle/>
          <a:p>
            <a:endParaRPr lang="ar-SY"/>
          </a:p>
        </p:txBody>
      </p:sp>
      <p:pic>
        <p:nvPicPr>
          <p:cNvPr id="4" name="Picture 3"/>
          <p:cNvPicPr>
            <a:picLocks noChangeAspect="1"/>
          </p:cNvPicPr>
          <p:nvPr/>
        </p:nvPicPr>
        <p:blipFill>
          <a:blip r:embed="rId2"/>
          <a:stretch>
            <a:fillRect/>
          </a:stretch>
        </p:blipFill>
        <p:spPr>
          <a:xfrm>
            <a:off x="1371600" y="0"/>
            <a:ext cx="5953300" cy="7287550"/>
          </a:xfrm>
          <a:prstGeom prst="rect">
            <a:avLst/>
          </a:prstGeom>
        </p:spPr>
      </p:pic>
    </p:spTree>
    <p:extLst>
      <p:ext uri="{BB962C8B-B14F-4D97-AF65-F5344CB8AC3E}">
        <p14:creationId xmlns:p14="http://schemas.microsoft.com/office/powerpoint/2010/main" val="1719009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a:effectLst/>
              </a:rPr>
              <a:t>المقطع العرضي في صفيح تنك مقصدر</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ar-SA" sz="3600" b="1" dirty="0"/>
              <a:t>طبقة الحديد</a:t>
            </a:r>
            <a:r>
              <a:rPr lang="en-US" sz="3600" dirty="0"/>
              <a:t>"</a:t>
            </a:r>
            <a:r>
              <a:rPr lang="en-US" sz="3600" b="1" dirty="0"/>
              <a:t> Fe </a:t>
            </a:r>
            <a:r>
              <a:rPr lang="en-US" sz="3600" dirty="0"/>
              <a:t>" </a:t>
            </a:r>
            <a:r>
              <a:rPr lang="ar-SA" sz="3600" dirty="0" smtClean="0"/>
              <a:t>: </a:t>
            </a:r>
            <a:r>
              <a:rPr lang="ar-SA" sz="3600" dirty="0"/>
              <a:t>أو الفولاذ الذي يعتبر العنصر الأساسي في العلبة وهو المسؤول عن المقاومة، وإعطائها الشكل المناسب.</a:t>
            </a:r>
            <a:endParaRPr lang="en-US" sz="3600" dirty="0"/>
          </a:p>
          <a:p>
            <a:pPr algn="r" rtl="1"/>
            <a:r>
              <a:rPr lang="ar-SA" sz="3600" b="1" dirty="0"/>
              <a:t>طبقة السبيكة </a:t>
            </a:r>
            <a:r>
              <a:rPr lang="en-US" sz="3600" dirty="0"/>
              <a:t>(</a:t>
            </a:r>
            <a:r>
              <a:rPr lang="en-US" sz="3600" b="1" dirty="0"/>
              <a:t>Fe-</a:t>
            </a:r>
            <a:r>
              <a:rPr lang="en-US" sz="3600" b="1" dirty="0" err="1"/>
              <a:t>Sn</a:t>
            </a:r>
            <a:r>
              <a:rPr lang="en-US" sz="3600" dirty="0"/>
              <a:t>)</a:t>
            </a:r>
            <a:r>
              <a:rPr lang="ar-SA" sz="3600" dirty="0"/>
              <a:t>: عند تغطية الفولاذ بالقصدير يحصل تفاعل مشترك ما بين الحديد والقصدير يتشكل نتيجتها طبقة </a:t>
            </a:r>
            <a:r>
              <a:rPr lang="en-US" sz="3600" dirty="0"/>
              <a:t>(</a:t>
            </a:r>
            <a:r>
              <a:rPr lang="en-US" sz="3600" dirty="0">
                <a:solidFill>
                  <a:srgbClr val="FF0000"/>
                </a:solidFill>
              </a:rPr>
              <a:t>Fe-</a:t>
            </a:r>
            <a:r>
              <a:rPr lang="en-US" sz="3600" dirty="0" err="1">
                <a:solidFill>
                  <a:srgbClr val="FF0000"/>
                </a:solidFill>
              </a:rPr>
              <a:t>Sn</a:t>
            </a:r>
            <a:r>
              <a:rPr lang="en-US" sz="3600" dirty="0"/>
              <a:t>)</a:t>
            </a:r>
            <a:r>
              <a:rPr lang="ar-SA" sz="3600" dirty="0"/>
              <a:t> </a:t>
            </a:r>
            <a:r>
              <a:rPr lang="ar-SA" sz="3600" dirty="0" smtClean="0">
                <a:solidFill>
                  <a:srgbClr val="00B050"/>
                </a:solidFill>
              </a:rPr>
              <a:t>والتي </a:t>
            </a:r>
            <a:r>
              <a:rPr lang="ar-SA" sz="3600" dirty="0">
                <a:solidFill>
                  <a:srgbClr val="00B050"/>
                </a:solidFill>
              </a:rPr>
              <a:t>لا يحبذ أن تكون سميكة جداً، </a:t>
            </a:r>
            <a:r>
              <a:rPr lang="ar-SA" sz="3600" dirty="0"/>
              <a:t>لأنها تسبب </a:t>
            </a:r>
            <a:r>
              <a:rPr lang="ar-SA" sz="3600" dirty="0">
                <a:solidFill>
                  <a:srgbClr val="0070C0"/>
                </a:solidFill>
              </a:rPr>
              <a:t>قساوة العلب وسرعة تعطيبها</a:t>
            </a:r>
            <a:r>
              <a:rPr lang="ar-SA" sz="3600" dirty="0"/>
              <a:t>، وعند تشكل سماكة زائدة بشكل اضطراري فإن عملية تشكيل العلبة في هذه الحالة تلقى بعض الصعوبات مثل عدم التصاق القصدير بشكل جيد وتصدعه، وتشكل طبقة السبيكة هذه درعاً قوياً ضد تأثير الغذاء على حديد الصفيح عادةً.</a:t>
            </a:r>
            <a:endParaRPr lang="en-US" sz="3600" dirty="0"/>
          </a:p>
          <a:p>
            <a:pPr algn="r" rtl="1"/>
            <a:endParaRPr lang="ar-SY" sz="3600" dirty="0" smtClean="0"/>
          </a:p>
        </p:txBody>
      </p:sp>
    </p:spTree>
    <p:extLst>
      <p:ext uri="{BB962C8B-B14F-4D97-AF65-F5344CB8AC3E}">
        <p14:creationId xmlns:p14="http://schemas.microsoft.com/office/powerpoint/2010/main" val="4289980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a:effectLst/>
              </a:rPr>
              <a:t>المقطع العرضي في صفيح تنك مقصدر</a:t>
            </a:r>
            <a:endParaRPr lang="en-US" dirty="0"/>
          </a:p>
        </p:txBody>
      </p:sp>
      <p:sp>
        <p:nvSpPr>
          <p:cNvPr id="3" name="Content Placeholder 2"/>
          <p:cNvSpPr>
            <a:spLocks noGrp="1"/>
          </p:cNvSpPr>
          <p:nvPr>
            <p:ph idx="1"/>
          </p:nvPr>
        </p:nvSpPr>
        <p:spPr/>
        <p:txBody>
          <a:bodyPr/>
          <a:lstStyle/>
          <a:p>
            <a:pPr algn="r" rtl="1"/>
            <a:r>
              <a:rPr lang="ar-SA" b="1" dirty="0"/>
              <a:t>طبقة القصدير</a:t>
            </a:r>
            <a:r>
              <a:rPr lang="ar-SA" dirty="0"/>
              <a:t> </a:t>
            </a:r>
            <a:r>
              <a:rPr lang="en-US" dirty="0"/>
              <a:t>“ </a:t>
            </a:r>
            <a:r>
              <a:rPr lang="en-US" b="1" dirty="0" err="1"/>
              <a:t>Sn</a:t>
            </a:r>
            <a:r>
              <a:rPr lang="en-US" dirty="0"/>
              <a:t> ”</a:t>
            </a:r>
            <a:r>
              <a:rPr lang="ar-SA" dirty="0" smtClean="0"/>
              <a:t>:</a:t>
            </a:r>
            <a:r>
              <a:rPr lang="ar-SY" dirty="0" smtClean="0"/>
              <a:t> </a:t>
            </a:r>
            <a:r>
              <a:rPr lang="ar-SA" dirty="0" smtClean="0"/>
              <a:t>وهي </a:t>
            </a:r>
            <a:r>
              <a:rPr lang="ar-SA" dirty="0"/>
              <a:t>الطبقة التي تلي طبقة السبيكة السابقة الذكر، ويعتبر التنك المقصدر أكثر وزناً بما يقارب </a:t>
            </a:r>
            <a:r>
              <a:rPr lang="en-US" dirty="0"/>
              <a:t>99 %</a:t>
            </a:r>
            <a:r>
              <a:rPr lang="ar-SA" dirty="0"/>
              <a:t> من الصفيح غير المقصدر، فيما لو تم تغطيته بالقصدير بسماكة قدرها حوالي </a:t>
            </a:r>
            <a:r>
              <a:rPr lang="en-US" dirty="0"/>
              <a:t>0.0025 mm</a:t>
            </a:r>
            <a:r>
              <a:rPr lang="en-US" i="1" dirty="0"/>
              <a:t> </a:t>
            </a:r>
            <a:endParaRPr lang="en-US" dirty="0"/>
          </a:p>
          <a:p>
            <a:pPr algn="r" rtl="1"/>
            <a:r>
              <a:rPr lang="ar-SA" b="1" dirty="0" smtClean="0"/>
              <a:t>طبقة </a:t>
            </a:r>
            <a:r>
              <a:rPr lang="ar-SA" b="1" dirty="0"/>
              <a:t>أوكسيد القصدير</a:t>
            </a:r>
            <a:r>
              <a:rPr lang="ar-SA" dirty="0"/>
              <a:t> </a:t>
            </a:r>
            <a:r>
              <a:rPr lang="en-US" dirty="0"/>
              <a:t>“ </a:t>
            </a:r>
            <a:r>
              <a:rPr lang="en-US" b="1" dirty="0" err="1"/>
              <a:t>SnO</a:t>
            </a:r>
            <a:r>
              <a:rPr lang="en-US" b="1" dirty="0"/>
              <a:t>, SnO</a:t>
            </a:r>
            <a:r>
              <a:rPr lang="en-US" b="1" baseline="-25000" dirty="0"/>
              <a:t>2</a:t>
            </a:r>
            <a:r>
              <a:rPr lang="en-US" dirty="0"/>
              <a:t>”</a:t>
            </a:r>
            <a:r>
              <a:rPr lang="ar-SA" b="1" dirty="0" smtClean="0"/>
              <a:t>:</a:t>
            </a:r>
            <a:r>
              <a:rPr lang="ar-SY" b="1" dirty="0" smtClean="0"/>
              <a:t> </a:t>
            </a:r>
            <a:r>
              <a:rPr lang="ar-SA" dirty="0"/>
              <a:t>تتشكل هذه الطبقة الأوكسيدية عند قصدرة الفولاذ </a:t>
            </a:r>
            <a:r>
              <a:rPr lang="ar-SA" dirty="0">
                <a:solidFill>
                  <a:srgbClr val="00B050"/>
                </a:solidFill>
              </a:rPr>
              <a:t>نتيجة تعرضه للهواء وحصول عملية الأكسدة</a:t>
            </a:r>
            <a:r>
              <a:rPr lang="ar-SA" dirty="0"/>
              <a:t>، وبالتالي ينتج فيلم أوكسيد القصدير الذي </a:t>
            </a:r>
            <a:r>
              <a:rPr lang="ar-SA" dirty="0">
                <a:solidFill>
                  <a:srgbClr val="FF0000"/>
                </a:solidFill>
              </a:rPr>
              <a:t>يحمي الطبقات التي تحته من العوامل الخارجية</a:t>
            </a:r>
            <a:r>
              <a:rPr lang="ar-SA" dirty="0"/>
              <a:t>، </a:t>
            </a:r>
            <a:endParaRPr lang="ar-SY" dirty="0" smtClean="0"/>
          </a:p>
          <a:p>
            <a:pPr algn="r" rtl="1"/>
            <a:r>
              <a:rPr lang="ar-SA" b="1" dirty="0"/>
              <a:t>الطبقة الزيتية</a:t>
            </a:r>
            <a:r>
              <a:rPr lang="ar-SA" dirty="0"/>
              <a:t>:" </a:t>
            </a:r>
            <a:r>
              <a:rPr lang="en-US" b="1" dirty="0"/>
              <a:t>Oil</a:t>
            </a:r>
            <a:r>
              <a:rPr lang="ar-SA" i="1" dirty="0"/>
              <a:t> " </a:t>
            </a:r>
            <a:r>
              <a:rPr lang="ar-SA" dirty="0"/>
              <a:t>تكون هذه الطبقة على شكل فيلم رقيق جداً على السطح الخارجي للصفيح، حيث تعمل على حماية الصفيح من عوامل الأكسدة والحك </a:t>
            </a:r>
            <a:r>
              <a:rPr lang="en-US" dirty="0"/>
              <a:t>)</a:t>
            </a:r>
            <a:r>
              <a:rPr lang="ar-SA" dirty="0"/>
              <a:t>الاجهادات</a:t>
            </a:r>
            <a:r>
              <a:rPr lang="en-US" dirty="0"/>
              <a:t>(</a:t>
            </a:r>
            <a:r>
              <a:rPr lang="ar-SA" dirty="0"/>
              <a:t> وتصبح أكثر مقاومة لها، مع الأخذ بعين الاعتبار أن تطبيق العمليات الحرارية على علب الكونسروة تكون سبباً في غياب طبقة الزيت والطبقة الأوكسيدية المتشكلة.</a:t>
            </a:r>
            <a:endParaRPr lang="en-US" dirty="0"/>
          </a:p>
          <a:p>
            <a:pPr algn="r" rtl="1"/>
            <a:endParaRPr lang="en-US" dirty="0"/>
          </a:p>
        </p:txBody>
      </p:sp>
    </p:spTree>
    <p:extLst>
      <p:ext uri="{BB962C8B-B14F-4D97-AF65-F5344CB8AC3E}">
        <p14:creationId xmlns:p14="http://schemas.microsoft.com/office/powerpoint/2010/main" val="2774535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تغطية التنك بالقصدير</a:t>
            </a:r>
            <a:endParaRPr lang="en-US" dirty="0"/>
          </a:p>
        </p:txBody>
      </p:sp>
      <p:sp>
        <p:nvSpPr>
          <p:cNvPr id="3" name="Content Placeholder 2"/>
          <p:cNvSpPr>
            <a:spLocks noGrp="1"/>
          </p:cNvSpPr>
          <p:nvPr>
            <p:ph idx="1"/>
          </p:nvPr>
        </p:nvSpPr>
        <p:spPr/>
        <p:txBody>
          <a:bodyPr>
            <a:normAutofit/>
          </a:bodyPr>
          <a:lstStyle/>
          <a:p>
            <a:pPr algn="r" rtl="1"/>
            <a:r>
              <a:rPr lang="ar-SA" sz="3600" dirty="0"/>
              <a:t>يتم تلبيس التنك بالقصدير بطريقتين:</a:t>
            </a:r>
            <a:endParaRPr lang="en-US" sz="3600" dirty="0"/>
          </a:p>
          <a:p>
            <a:pPr algn="r" rtl="1"/>
            <a:r>
              <a:rPr lang="ar-SA" sz="3600" b="1" dirty="0"/>
              <a:t>  </a:t>
            </a:r>
            <a:r>
              <a:rPr lang="en-US" sz="3600" b="1" dirty="0"/>
              <a:t>.(1)</a:t>
            </a:r>
            <a:r>
              <a:rPr lang="ar-SA" sz="3600" dirty="0"/>
              <a:t>طريقة التغطيس الحار</a:t>
            </a:r>
            <a:r>
              <a:rPr lang="ar-SA" sz="3600" b="1" dirty="0"/>
              <a:t>.</a:t>
            </a:r>
            <a:endParaRPr lang="en-US" sz="3600" dirty="0"/>
          </a:p>
          <a:p>
            <a:pPr algn="r" rtl="1"/>
            <a:r>
              <a:rPr lang="en-US" sz="3600" b="1" dirty="0"/>
              <a:t>.(2) </a:t>
            </a:r>
            <a:r>
              <a:rPr lang="ar-SA" sz="3600" dirty="0"/>
              <a:t>طريقة التلبيس الالكتروستاتيكية</a:t>
            </a:r>
            <a:r>
              <a:rPr lang="ar-SA" sz="3600" b="1" dirty="0"/>
              <a:t>.</a:t>
            </a:r>
            <a:endParaRPr lang="en-US" sz="3600" dirty="0"/>
          </a:p>
        </p:txBody>
      </p:sp>
    </p:spTree>
    <p:extLst>
      <p:ext uri="{BB962C8B-B14F-4D97-AF65-F5344CB8AC3E}">
        <p14:creationId xmlns:p14="http://schemas.microsoft.com/office/powerpoint/2010/main" val="591206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الميزات </a:t>
            </a:r>
            <a:r>
              <a:rPr lang="ar-SA" b="1" dirty="0" smtClean="0">
                <a:effectLst/>
              </a:rPr>
              <a:t>الإيجابية</a:t>
            </a:r>
            <a:endParaRPr lang="en-US" dirty="0"/>
          </a:p>
        </p:txBody>
      </p:sp>
      <p:sp>
        <p:nvSpPr>
          <p:cNvPr id="3" name="Content Placeholder 2"/>
          <p:cNvSpPr>
            <a:spLocks noGrp="1"/>
          </p:cNvSpPr>
          <p:nvPr>
            <p:ph idx="1"/>
          </p:nvPr>
        </p:nvSpPr>
        <p:spPr>
          <a:xfrm>
            <a:off x="457200" y="1828800"/>
            <a:ext cx="8229600" cy="4297363"/>
          </a:xfrm>
        </p:spPr>
        <p:txBody>
          <a:bodyPr>
            <a:normAutofit fontScale="92500" lnSpcReduction="20000"/>
          </a:bodyPr>
          <a:lstStyle/>
          <a:p>
            <a:pPr algn="r" rtl="1"/>
            <a:r>
              <a:rPr lang="en-US" sz="3200" dirty="0" smtClean="0"/>
              <a:t>(</a:t>
            </a:r>
            <a:r>
              <a:rPr lang="en-US" sz="3200" dirty="0"/>
              <a:t>1</a:t>
            </a:r>
            <a:r>
              <a:rPr lang="en-US" sz="3200" dirty="0" smtClean="0"/>
              <a:t>)</a:t>
            </a:r>
            <a:r>
              <a:rPr lang="ar-SY" sz="3200" dirty="0" smtClean="0"/>
              <a:t> </a:t>
            </a:r>
            <a:r>
              <a:rPr lang="ar-SA" sz="3200" dirty="0" smtClean="0"/>
              <a:t>سهولة </a:t>
            </a:r>
            <a:r>
              <a:rPr lang="ar-SA" sz="3200" dirty="0"/>
              <a:t>تصنيعها وتشكيلها.</a:t>
            </a:r>
            <a:endParaRPr lang="en-US" sz="3200" dirty="0"/>
          </a:p>
          <a:p>
            <a:pPr algn="r" rtl="1"/>
            <a:r>
              <a:rPr lang="en-US" sz="3200" dirty="0" smtClean="0"/>
              <a:t>(2)</a:t>
            </a:r>
            <a:r>
              <a:rPr lang="ar-SY" sz="3200" dirty="0" smtClean="0"/>
              <a:t> </a:t>
            </a:r>
            <a:r>
              <a:rPr lang="ar-SA" sz="3200" dirty="0" smtClean="0"/>
              <a:t>جودة </a:t>
            </a:r>
            <a:r>
              <a:rPr lang="ar-SA" sz="3200" dirty="0"/>
              <a:t>توصيلها للحرارة وتحملها لها.</a:t>
            </a:r>
            <a:endParaRPr lang="en-US" sz="3200" dirty="0"/>
          </a:p>
          <a:p>
            <a:pPr algn="r" rtl="1"/>
            <a:r>
              <a:rPr lang="en-US" sz="3200" dirty="0" smtClean="0"/>
              <a:t>(3)</a:t>
            </a:r>
            <a:r>
              <a:rPr lang="ar-SY" sz="3200" dirty="0" smtClean="0"/>
              <a:t> </a:t>
            </a:r>
            <a:r>
              <a:rPr lang="ar-SA" sz="3200" dirty="0" smtClean="0"/>
              <a:t>ملاءمتها </a:t>
            </a:r>
            <a:r>
              <a:rPr lang="ar-SA" sz="3200" dirty="0"/>
              <a:t>لتعبئة الغازات والسوائل والمواد الصلبة .</a:t>
            </a:r>
            <a:endParaRPr lang="en-US" sz="3200" dirty="0"/>
          </a:p>
          <a:p>
            <a:pPr algn="r" rtl="1"/>
            <a:r>
              <a:rPr lang="en-US" sz="3200" dirty="0"/>
              <a:t> </a:t>
            </a:r>
            <a:r>
              <a:rPr lang="en-US" sz="3200" dirty="0" smtClean="0"/>
              <a:t>(</a:t>
            </a:r>
            <a:r>
              <a:rPr lang="en-US" sz="3200" dirty="0"/>
              <a:t>4)</a:t>
            </a:r>
            <a:r>
              <a:rPr lang="ar-SA" sz="3200" dirty="0"/>
              <a:t>قابليتها لعدم تسرب الغازات، وبخار الماء والضغوط، وبالتالي تمنع أي </a:t>
            </a:r>
            <a:r>
              <a:rPr lang="ar-SA" sz="3200" dirty="0" smtClean="0"/>
              <a:t>تأثيرات </a:t>
            </a:r>
            <a:r>
              <a:rPr lang="ar-SA" sz="3200" dirty="0"/>
              <a:t>سلبية على المادة الغذائية المعلبة.</a:t>
            </a:r>
            <a:endParaRPr lang="en-US" sz="3200" dirty="0"/>
          </a:p>
          <a:p>
            <a:pPr algn="r" rtl="1"/>
            <a:r>
              <a:rPr lang="en-US" sz="3200" dirty="0" smtClean="0"/>
              <a:t>(5)</a:t>
            </a:r>
            <a:r>
              <a:rPr lang="ar-SY" sz="3200" dirty="0" smtClean="0"/>
              <a:t> </a:t>
            </a:r>
            <a:r>
              <a:rPr lang="ar-SA" sz="3200" dirty="0" smtClean="0"/>
              <a:t>قابلية </a:t>
            </a:r>
            <a:r>
              <a:rPr lang="ar-SA" sz="3200" dirty="0"/>
              <a:t>إنتاجها بمعدلات عالية تتجاوز 400 علبة في الدقيقة.</a:t>
            </a:r>
            <a:endParaRPr lang="en-US" sz="3200" dirty="0"/>
          </a:p>
          <a:p>
            <a:pPr algn="r" rtl="1"/>
            <a:r>
              <a:rPr lang="en-US" sz="3200" dirty="0" smtClean="0"/>
              <a:t>(6)</a:t>
            </a:r>
            <a:r>
              <a:rPr lang="ar-SY" sz="3200" dirty="0" smtClean="0"/>
              <a:t> </a:t>
            </a:r>
            <a:r>
              <a:rPr lang="ar-SA" sz="3200" dirty="0" smtClean="0"/>
              <a:t>مقاومتها </a:t>
            </a:r>
            <a:r>
              <a:rPr lang="ar-SA" sz="3200" dirty="0"/>
              <a:t>للصدمات الميكانيكية، وإلى تأثير القوارض وغير ذلك.</a:t>
            </a:r>
            <a:endParaRPr lang="en-US" sz="3200" dirty="0"/>
          </a:p>
          <a:p>
            <a:pPr algn="r" rtl="1"/>
            <a:r>
              <a:rPr lang="en-US" sz="3200" dirty="0" smtClean="0"/>
              <a:t>(</a:t>
            </a:r>
            <a:r>
              <a:rPr lang="en-US" sz="3200" dirty="0"/>
              <a:t>7)</a:t>
            </a:r>
            <a:r>
              <a:rPr lang="ar-SA" sz="3200" dirty="0"/>
              <a:t> خفة وزنها مقارنة بالعبوات </a:t>
            </a:r>
            <a:r>
              <a:rPr lang="ar-SA" sz="3200" dirty="0" smtClean="0"/>
              <a:t>ال</a:t>
            </a:r>
            <a:r>
              <a:rPr lang="ar-SY" sz="3200" dirty="0" smtClean="0"/>
              <a:t>زجاجية</a:t>
            </a:r>
            <a:r>
              <a:rPr lang="ar-SA" sz="3200" dirty="0" smtClean="0"/>
              <a:t>.</a:t>
            </a:r>
            <a:endParaRPr lang="en-US" sz="3200" dirty="0"/>
          </a:p>
          <a:p>
            <a:pPr algn="r" rtl="1"/>
            <a:endParaRPr lang="en-US" sz="3200" dirty="0"/>
          </a:p>
        </p:txBody>
      </p:sp>
    </p:spTree>
    <p:extLst>
      <p:ext uri="{BB962C8B-B14F-4D97-AF65-F5344CB8AC3E}">
        <p14:creationId xmlns:p14="http://schemas.microsoft.com/office/powerpoint/2010/main" val="1636990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effectLst/>
              </a:rPr>
              <a:t>طريقة التلبيس الالكتروستاتيكية</a:t>
            </a:r>
            <a:endParaRPr lang="en-US" dirty="0"/>
          </a:p>
        </p:txBody>
      </p:sp>
      <p:sp>
        <p:nvSpPr>
          <p:cNvPr id="3" name="Content Placeholder 2"/>
          <p:cNvSpPr>
            <a:spLocks noGrp="1"/>
          </p:cNvSpPr>
          <p:nvPr>
            <p:ph idx="1"/>
          </p:nvPr>
        </p:nvSpPr>
        <p:spPr/>
        <p:txBody>
          <a:bodyPr>
            <a:normAutofit/>
          </a:bodyPr>
          <a:lstStyle/>
          <a:p>
            <a:pPr algn="r" rtl="1"/>
            <a:r>
              <a:rPr lang="ar-SA" sz="3600" dirty="0"/>
              <a:t>تتم عن طريق وضع قطعة فولاذية على قطب </a:t>
            </a:r>
            <a:r>
              <a:rPr lang="ar-SA" sz="3600" dirty="0" smtClean="0"/>
              <a:t>الكاتود</a:t>
            </a:r>
            <a:r>
              <a:rPr lang="ar-SY" sz="3600" dirty="0" smtClean="0"/>
              <a:t>(-)</a:t>
            </a:r>
            <a:r>
              <a:rPr lang="ar-SA" sz="3600" dirty="0" smtClean="0"/>
              <a:t>، </a:t>
            </a:r>
            <a:r>
              <a:rPr lang="ar-SA" sz="3600" dirty="0"/>
              <a:t>وقطعة القصدير الصافية على </a:t>
            </a:r>
            <a:r>
              <a:rPr lang="ar-SA" sz="3600" dirty="0" smtClean="0"/>
              <a:t>الأنود</a:t>
            </a:r>
            <a:r>
              <a:rPr lang="ar-SY" sz="3600" dirty="0"/>
              <a:t> </a:t>
            </a:r>
            <a:r>
              <a:rPr lang="ar-SY" sz="3600" dirty="0" smtClean="0"/>
              <a:t>(+)</a:t>
            </a:r>
            <a:r>
              <a:rPr lang="ar-SA" sz="3600" dirty="0" smtClean="0"/>
              <a:t>، </a:t>
            </a:r>
            <a:r>
              <a:rPr lang="ar-SA" sz="3600" dirty="0"/>
              <a:t>وتكون هذه الأقطاب موضوعة في حوض يحوي محلولاً الكتروليتياً وبإمرار الكهرباء </a:t>
            </a:r>
            <a:r>
              <a:rPr lang="en-US" sz="3600" dirty="0"/>
              <a:t>)</a:t>
            </a:r>
            <a:r>
              <a:rPr lang="ar-SA" sz="3600" dirty="0"/>
              <a:t>عند جريان تيار كهربائي ما بين القطبين</a:t>
            </a:r>
            <a:r>
              <a:rPr lang="en-US" sz="3600" dirty="0"/>
              <a:t>(</a:t>
            </a:r>
            <a:r>
              <a:rPr lang="ar-SA" sz="3600" dirty="0"/>
              <a:t> يتم تغليف قطعة الفولاذ بطبقة رقيقة من القصدير عن طريق عملية الحمل.</a:t>
            </a:r>
            <a:endParaRPr lang="en-US" sz="3600" dirty="0"/>
          </a:p>
          <a:p>
            <a:endParaRPr lang="en-US" sz="3600" dirty="0"/>
          </a:p>
        </p:txBody>
      </p:sp>
    </p:spTree>
    <p:extLst>
      <p:ext uri="{BB962C8B-B14F-4D97-AF65-F5344CB8AC3E}">
        <p14:creationId xmlns:p14="http://schemas.microsoft.com/office/powerpoint/2010/main" val="2417362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dirty="0" smtClean="0"/>
              <a:t>تشكيل الطبقة الاوكسيدية</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ar-SA" sz="3600" dirty="0"/>
              <a:t>إن الطبقة القصديرية فوق صفائح الفولاذ لا تكون ثابتة تماماً ولهذا من الضروري إيجاد طبقة حامية أوكسيدية، وهذه الطبقة الحامية تتشكل مباشرةً في حالة التغطية بالقصدير بطريقة التغطيس الحار عند ملامستها للهواء الجوي.</a:t>
            </a:r>
            <a:endParaRPr lang="en-US" sz="3600" dirty="0"/>
          </a:p>
          <a:p>
            <a:pPr algn="r" rtl="1"/>
            <a:r>
              <a:rPr lang="ar-SA" sz="3600" dirty="0"/>
              <a:t>أما في </a:t>
            </a:r>
            <a:r>
              <a:rPr lang="ar-SA" sz="3600" dirty="0">
                <a:solidFill>
                  <a:srgbClr val="FF0000"/>
                </a:solidFill>
              </a:rPr>
              <a:t>عملية التغطية الالكتروستاتيكية </a:t>
            </a:r>
            <a:r>
              <a:rPr lang="ar-SA" sz="3600" dirty="0"/>
              <a:t>فتتم بواسطة عملية الكتروكيميائية أو كيميائية لتشكيل طبقة أوكسيدية على سطح التنك، وهذه العملية </a:t>
            </a:r>
            <a:r>
              <a:rPr lang="ar-SA" sz="3600" dirty="0">
                <a:solidFill>
                  <a:srgbClr val="FF0000"/>
                </a:solidFill>
              </a:rPr>
              <a:t>تسمى بالتخميد </a:t>
            </a:r>
            <a:r>
              <a:rPr lang="en-US" sz="3600" dirty="0"/>
              <a:t>Passiveness</a:t>
            </a:r>
            <a:r>
              <a:rPr lang="ar-SA" sz="3600" dirty="0"/>
              <a:t> والتي يجب أن تضبط بشكل جيد حتى لا تؤثر سلباً على اللون نتيجة تشكل طبقة سميكة أكثر من اللازم.</a:t>
            </a:r>
            <a:endParaRPr lang="en-US" sz="3600" dirty="0"/>
          </a:p>
          <a:p>
            <a:pPr algn="r"/>
            <a:endParaRPr lang="en-US" sz="36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49724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b="1" dirty="0">
                <a:effectLst/>
              </a:rPr>
              <a:t>نوعية التنك في العلب الفولاذية</a:t>
            </a:r>
            <a:endParaRPr lang="en-US" dirty="0"/>
          </a:p>
        </p:txBody>
      </p:sp>
      <p:sp>
        <p:nvSpPr>
          <p:cNvPr id="3" name="Content Placeholder 2"/>
          <p:cNvSpPr>
            <a:spLocks noGrp="1"/>
          </p:cNvSpPr>
          <p:nvPr>
            <p:ph idx="1"/>
          </p:nvPr>
        </p:nvSpPr>
        <p:spPr/>
        <p:txBody>
          <a:bodyPr>
            <a:normAutofit/>
          </a:bodyPr>
          <a:lstStyle/>
          <a:p>
            <a:pPr algn="r" rtl="1"/>
            <a:r>
              <a:rPr lang="ar-SY" sz="3200" dirty="0"/>
              <a:t>مقدار الشد الأعظمي الذي تتحمله </a:t>
            </a:r>
            <a:r>
              <a:rPr lang="ar-SA" sz="3200" dirty="0"/>
              <a:t>صفائح </a:t>
            </a:r>
            <a:r>
              <a:rPr lang="ar-SY" sz="3200" dirty="0"/>
              <a:t>التنك، </a:t>
            </a:r>
            <a:endParaRPr lang="en-US" sz="3200" dirty="0" smtClean="0"/>
          </a:p>
          <a:p>
            <a:pPr algn="r" rtl="1"/>
            <a:r>
              <a:rPr lang="ar-SY" sz="3200" b="1" dirty="0"/>
              <a:t>درجة القساوة</a:t>
            </a:r>
            <a:r>
              <a:rPr lang="ar-SY" sz="3200" dirty="0"/>
              <a:t>، وال</a:t>
            </a:r>
            <a:r>
              <a:rPr lang="ar-SA" sz="3200" dirty="0"/>
              <a:t>ت</a:t>
            </a:r>
            <a:r>
              <a:rPr lang="ar-SY" sz="3200" dirty="0"/>
              <a:t>ي يرمز لها بالرمز </a:t>
            </a:r>
            <a:r>
              <a:rPr lang="en-US" sz="3200" dirty="0"/>
              <a:t>T</a:t>
            </a:r>
            <a:r>
              <a:rPr lang="ar-SY" sz="3200" dirty="0"/>
              <a:t> وال</a:t>
            </a:r>
            <a:r>
              <a:rPr lang="ar-SA" sz="3200" dirty="0"/>
              <a:t>ت</a:t>
            </a:r>
            <a:r>
              <a:rPr lang="ar-SY" sz="3200" dirty="0"/>
              <a:t>ي </a:t>
            </a:r>
            <a:r>
              <a:rPr lang="ar-SA" sz="3200" dirty="0"/>
              <a:t>ت</a:t>
            </a:r>
            <a:r>
              <a:rPr lang="ar-SY" sz="3200" dirty="0"/>
              <a:t>عبرعن قابلية الشد في التنك، مقدار الاستطالة، الطول الإجمالي، القساوة، الانحناء، مقاومة الفتل، ...</a:t>
            </a:r>
            <a:r>
              <a:rPr lang="en-US" sz="3200" dirty="0" smtClean="0"/>
              <a:t>(</a:t>
            </a:r>
          </a:p>
          <a:p>
            <a:pPr algn="r" rtl="1"/>
            <a:r>
              <a:rPr lang="en-US" sz="3200" b="1" dirty="0"/>
              <a:t>Temper</a:t>
            </a:r>
            <a:r>
              <a:rPr lang="ar-SY" sz="3200" dirty="0"/>
              <a:t> : هي مصطلح يعني درجة الصلابة أو المرونة التي ت</a:t>
            </a:r>
            <a:r>
              <a:rPr lang="ar-SA" sz="3200" dirty="0"/>
              <a:t>ُ</a:t>
            </a:r>
            <a:r>
              <a:rPr lang="ar-SY" sz="3200" dirty="0"/>
              <a:t>عطى للفولاذ بالسقي، كما أنها دليل يعبر عن مدى سهولة إعطاء الشكل للعلب أيضا</a:t>
            </a:r>
            <a:r>
              <a:rPr lang="ar-SA" sz="3200" dirty="0"/>
              <a:t>ً</a:t>
            </a:r>
            <a:r>
              <a:rPr lang="ar-SY" sz="3200" dirty="0" smtClean="0"/>
              <a:t>.</a:t>
            </a:r>
          </a:p>
        </p:txBody>
      </p:sp>
    </p:spTree>
    <p:extLst>
      <p:ext uri="{BB962C8B-B14F-4D97-AF65-F5344CB8AC3E}">
        <p14:creationId xmlns:p14="http://schemas.microsoft.com/office/powerpoint/2010/main" val="2526723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Y"/>
          </a:p>
        </p:txBody>
      </p:sp>
      <p:sp>
        <p:nvSpPr>
          <p:cNvPr id="3" name="Content Placeholder 2"/>
          <p:cNvSpPr>
            <a:spLocks noGrp="1"/>
          </p:cNvSpPr>
          <p:nvPr>
            <p:ph idx="1"/>
          </p:nvPr>
        </p:nvSpPr>
        <p:spPr/>
        <p:txBody>
          <a:bodyPr/>
          <a:lstStyle/>
          <a:p>
            <a:endParaRPr lang="ar-SY"/>
          </a:p>
        </p:txBody>
      </p:sp>
      <p:pic>
        <p:nvPicPr>
          <p:cNvPr id="4" name="Picture 3"/>
          <p:cNvPicPr>
            <a:picLocks noChangeAspect="1"/>
          </p:cNvPicPr>
          <p:nvPr/>
        </p:nvPicPr>
        <p:blipFill>
          <a:blip r:embed="rId2"/>
          <a:stretch>
            <a:fillRect/>
          </a:stretch>
        </p:blipFill>
        <p:spPr>
          <a:xfrm>
            <a:off x="288859" y="639763"/>
            <a:ext cx="8397941" cy="5486400"/>
          </a:xfrm>
          <a:prstGeom prst="rect">
            <a:avLst/>
          </a:prstGeom>
        </p:spPr>
      </p:pic>
    </p:spTree>
    <p:extLst>
      <p:ext uri="{BB962C8B-B14F-4D97-AF65-F5344CB8AC3E}">
        <p14:creationId xmlns:p14="http://schemas.microsoft.com/office/powerpoint/2010/main" val="1786975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Y"/>
          </a:p>
        </p:txBody>
      </p:sp>
      <p:sp>
        <p:nvSpPr>
          <p:cNvPr id="3" name="Content Placeholder 2"/>
          <p:cNvSpPr>
            <a:spLocks noGrp="1"/>
          </p:cNvSpPr>
          <p:nvPr>
            <p:ph idx="1"/>
          </p:nvPr>
        </p:nvSpPr>
        <p:spPr/>
        <p:txBody>
          <a:bodyPr/>
          <a:lstStyle/>
          <a:p>
            <a:pPr algn="r" rtl="1"/>
            <a:r>
              <a:rPr lang="ar-SY" sz="3200" dirty="0"/>
              <a:t>كمية القصدير على السطح</a:t>
            </a:r>
          </a:p>
          <a:p>
            <a:pPr lvl="1" algn="r" rtl="1"/>
            <a:r>
              <a:rPr lang="ar-SY" sz="3200" dirty="0"/>
              <a:t>وبقدر ما تكون طبقة القصدير سميكة، بقدر ما تكون مناسبة أكثر للتعليب بسبب قلة عدد المسامات فيها</a:t>
            </a:r>
          </a:p>
          <a:p>
            <a:pPr lvl="1" algn="r" rtl="1"/>
            <a:r>
              <a:rPr lang="ar-SY" sz="3200" dirty="0"/>
              <a:t>لكن بسبب غلاء القصدير، يتم التغطية ب</a:t>
            </a:r>
            <a:r>
              <a:rPr lang="ar-SA" sz="3200" dirty="0"/>
              <a:t>ه</a:t>
            </a:r>
            <a:r>
              <a:rPr lang="ar-SY" sz="3200" dirty="0"/>
              <a:t> بسماكة تتعلق بنوعية المادة الغذائية المراد تعبئتها، ويعبر عن كمية القصدير بشكل </a:t>
            </a:r>
            <a:r>
              <a:rPr lang="en-US" sz="3200" dirty="0"/>
              <a:t>g /m</a:t>
            </a:r>
            <a:r>
              <a:rPr lang="en-US" sz="3200" baseline="30000" dirty="0"/>
              <a:t>2</a:t>
            </a:r>
            <a:r>
              <a:rPr lang="ar-SY" sz="3200" dirty="0"/>
              <a:t> ، وتشمل دائم</a:t>
            </a:r>
            <a:r>
              <a:rPr lang="ar-SA" sz="3200" dirty="0"/>
              <a:t>اً </a:t>
            </a:r>
            <a:r>
              <a:rPr lang="ar-SY" sz="3200" dirty="0"/>
              <a:t>الوجهين معا</a:t>
            </a:r>
            <a:r>
              <a:rPr lang="ar-SA" sz="3200" dirty="0"/>
              <a:t>ً</a:t>
            </a:r>
            <a:r>
              <a:rPr lang="ar-SY" sz="3200" dirty="0"/>
              <a:t>.</a:t>
            </a:r>
            <a:endParaRPr lang="en-US" sz="3200" dirty="0"/>
          </a:p>
          <a:p>
            <a:endParaRPr lang="ar-SY" dirty="0"/>
          </a:p>
        </p:txBody>
      </p:sp>
    </p:spTree>
    <p:extLst>
      <p:ext uri="{BB962C8B-B14F-4D97-AF65-F5344CB8AC3E}">
        <p14:creationId xmlns:p14="http://schemas.microsoft.com/office/powerpoint/2010/main" val="4178781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أنواع</a:t>
            </a:r>
            <a:r>
              <a:rPr lang="ar-SY" b="1" dirty="0">
                <a:effectLst/>
              </a:rPr>
              <a:t> العلب الغذائية حسب شكلها</a:t>
            </a:r>
            <a:endParaRPr lang="en-US" dirty="0"/>
          </a:p>
        </p:txBody>
      </p:sp>
      <p:sp>
        <p:nvSpPr>
          <p:cNvPr id="3" name="Content Placeholder 2"/>
          <p:cNvSpPr>
            <a:spLocks noGrp="1"/>
          </p:cNvSpPr>
          <p:nvPr>
            <p:ph idx="1"/>
          </p:nvPr>
        </p:nvSpPr>
        <p:spPr/>
        <p:txBody>
          <a:bodyPr>
            <a:noAutofit/>
          </a:bodyPr>
          <a:lstStyle/>
          <a:p>
            <a:pPr algn="r" rtl="1"/>
            <a:r>
              <a:rPr lang="ar-SY" sz="2800" dirty="0"/>
              <a:t>تتألف من </a:t>
            </a:r>
            <a:r>
              <a:rPr lang="ar-SY" sz="2800" dirty="0" smtClean="0"/>
              <a:t>قطعتين</a:t>
            </a:r>
          </a:p>
          <a:p>
            <a:pPr algn="r" rtl="1"/>
            <a:r>
              <a:rPr lang="ar-SY" sz="2800" dirty="0"/>
              <a:t>تتألف من ثلاث </a:t>
            </a:r>
            <a:r>
              <a:rPr lang="ar-SY" sz="2800" dirty="0" smtClean="0"/>
              <a:t>قطع</a:t>
            </a:r>
          </a:p>
          <a:p>
            <a:pPr algn="r" rtl="1"/>
            <a:endParaRPr lang="ar-SY" sz="2800" dirty="0"/>
          </a:p>
          <a:p>
            <a:pPr algn="r" rtl="1"/>
            <a:r>
              <a:rPr lang="ar-SY" sz="2800" b="1" dirty="0"/>
              <a:t>الميزات الإيجابية للعلب ذات </a:t>
            </a:r>
            <a:r>
              <a:rPr lang="ar-SY" sz="2800" b="1" dirty="0" smtClean="0"/>
              <a:t>القطعتين</a:t>
            </a:r>
          </a:p>
          <a:p>
            <a:pPr algn="r" rtl="1"/>
            <a:r>
              <a:rPr lang="en-US" dirty="0"/>
              <a:t>(</a:t>
            </a:r>
            <a:r>
              <a:rPr lang="en-US" b="1" dirty="0"/>
              <a:t>1</a:t>
            </a:r>
            <a:r>
              <a:rPr lang="en-US" dirty="0"/>
              <a:t>)</a:t>
            </a:r>
            <a:r>
              <a:rPr lang="ar-SY" dirty="0"/>
              <a:t>. إن عدم وجود لحام جانبي في جسم العلب ، يعتبر أمرا</a:t>
            </a:r>
            <a:r>
              <a:rPr lang="ar-SA" dirty="0"/>
              <a:t>ً</a:t>
            </a:r>
            <a:r>
              <a:rPr lang="ar-SY" dirty="0"/>
              <a:t> جيدا</a:t>
            </a:r>
            <a:r>
              <a:rPr lang="ar-SA" dirty="0"/>
              <a:t>ً</a:t>
            </a:r>
            <a:r>
              <a:rPr lang="ar-SY" dirty="0"/>
              <a:t>، بسبب تجانس سطح العلبة، وعدم تأثر </a:t>
            </a:r>
            <a:r>
              <a:rPr lang="ar-SA" dirty="0"/>
              <a:t>الطلاء</a:t>
            </a:r>
            <a:r>
              <a:rPr lang="ar-SY" dirty="0"/>
              <a:t> خلال عمليات التشكيل واللحام، كما أن العلب لا تتلوث أيضا بمخلفات اللحام التي تترك بصماتها عادة</a:t>
            </a:r>
            <a:r>
              <a:rPr lang="ar-SA" dirty="0"/>
              <a:t>.</a:t>
            </a:r>
            <a:endParaRPr lang="en-US" dirty="0"/>
          </a:p>
          <a:p>
            <a:pPr algn="r" rtl="1"/>
            <a:r>
              <a:rPr lang="en-US" dirty="0"/>
              <a:t>(</a:t>
            </a:r>
            <a:r>
              <a:rPr lang="en-US" b="1" dirty="0"/>
              <a:t>2</a:t>
            </a:r>
            <a:r>
              <a:rPr lang="en-US" dirty="0"/>
              <a:t>)</a:t>
            </a:r>
            <a:r>
              <a:rPr lang="ar-SY" dirty="0"/>
              <a:t>. تقليل عمليات الرشح في منطقة الجوانب أو القعر، وعدم الحاجة إلى إحكام عمليات اللحام بواسطة الجوانات المانعة للرشح والضغط والكبس المناسب فيما سواها.</a:t>
            </a:r>
            <a:endParaRPr lang="en-US" dirty="0"/>
          </a:p>
          <a:p>
            <a:pPr algn="r" rtl="1"/>
            <a:endParaRPr lang="en-US" sz="2800" dirty="0"/>
          </a:p>
        </p:txBody>
      </p:sp>
    </p:spTree>
    <p:extLst>
      <p:ext uri="{BB962C8B-B14F-4D97-AF65-F5344CB8AC3E}">
        <p14:creationId xmlns:p14="http://schemas.microsoft.com/office/powerpoint/2010/main" val="4199896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b="1" dirty="0">
                <a:effectLst/>
              </a:rPr>
              <a:t>المساوىء </a:t>
            </a:r>
            <a:r>
              <a:rPr lang="en-US" b="1" dirty="0">
                <a:effectLst/>
              </a:rPr>
              <a:t>)</a:t>
            </a:r>
            <a:r>
              <a:rPr lang="ar-SY" b="1" dirty="0">
                <a:effectLst/>
              </a:rPr>
              <a:t>السلبيات</a:t>
            </a:r>
            <a:r>
              <a:rPr lang="en-US" b="1" dirty="0" smtClean="0">
                <a:effectLst/>
              </a:rPr>
              <a:t>(</a:t>
            </a:r>
            <a:endParaRPr lang="en-US" dirty="0"/>
          </a:p>
        </p:txBody>
      </p:sp>
      <p:sp>
        <p:nvSpPr>
          <p:cNvPr id="3" name="Content Placeholder 2"/>
          <p:cNvSpPr>
            <a:spLocks noGrp="1"/>
          </p:cNvSpPr>
          <p:nvPr>
            <p:ph idx="1"/>
          </p:nvPr>
        </p:nvSpPr>
        <p:spPr/>
        <p:txBody>
          <a:bodyPr>
            <a:normAutofit/>
          </a:bodyPr>
          <a:lstStyle/>
          <a:p>
            <a:pPr algn="r" rtl="1"/>
            <a:r>
              <a:rPr lang="ar-SY" sz="3600" dirty="0"/>
              <a:t>الحاجة إلى نوع خاص من الصفيح، </a:t>
            </a:r>
            <a:r>
              <a:rPr lang="ar-SA" sz="3600" dirty="0"/>
              <a:t>و</a:t>
            </a:r>
            <a:r>
              <a:rPr lang="ar-SY" sz="3600" dirty="0"/>
              <a:t>نوع خاص من </a:t>
            </a:r>
            <a:r>
              <a:rPr lang="ar-SA" sz="3600" dirty="0"/>
              <a:t>الطلاء</a:t>
            </a:r>
            <a:r>
              <a:rPr lang="ar-SY" sz="3600" dirty="0"/>
              <a:t>، ويحبذ استخدام </a:t>
            </a:r>
            <a:r>
              <a:rPr lang="ar-SA" sz="3600" dirty="0"/>
              <a:t>الطلاء</a:t>
            </a:r>
            <a:r>
              <a:rPr lang="ar-SY" sz="3600" dirty="0"/>
              <a:t> الممكن طلاءه بعملية البثق بعد التشكيل، وعملية </a:t>
            </a:r>
            <a:r>
              <a:rPr lang="ar-SA" sz="3600" dirty="0"/>
              <a:t>الطلاء</a:t>
            </a:r>
            <a:r>
              <a:rPr lang="ar-SY" sz="3600" dirty="0"/>
              <a:t> على الأغلب تحتاج إلى زمن أطول للتجفيف وإلى مصاريف أ</a:t>
            </a:r>
            <a:r>
              <a:rPr lang="ar-SA" sz="3600" dirty="0"/>
              <a:t>كثر</a:t>
            </a:r>
            <a:r>
              <a:rPr lang="ar-SY" sz="3600" dirty="0"/>
              <a:t>.</a:t>
            </a:r>
            <a:endParaRPr lang="en-US" sz="3600" dirty="0"/>
          </a:p>
          <a:p>
            <a:endParaRPr lang="en-US" sz="3600" dirty="0"/>
          </a:p>
        </p:txBody>
      </p:sp>
    </p:spTree>
    <p:extLst>
      <p:ext uri="{BB962C8B-B14F-4D97-AF65-F5344CB8AC3E}">
        <p14:creationId xmlns:p14="http://schemas.microsoft.com/office/powerpoint/2010/main" val="3591470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b="1" dirty="0">
                <a:effectLst/>
              </a:rPr>
              <a:t>العلب ذات </a:t>
            </a:r>
            <a:r>
              <a:rPr lang="ar-SA" b="1" dirty="0">
                <a:effectLst/>
              </a:rPr>
              <a:t>ال</a:t>
            </a:r>
            <a:r>
              <a:rPr lang="ar-SY" b="1" dirty="0">
                <a:effectLst/>
              </a:rPr>
              <a:t>قطع الثلاث</a:t>
            </a:r>
            <a:endParaRPr lang="en-US" dirty="0"/>
          </a:p>
        </p:txBody>
      </p:sp>
      <p:sp>
        <p:nvSpPr>
          <p:cNvPr id="3" name="Content Placeholder 2"/>
          <p:cNvSpPr>
            <a:spLocks noGrp="1"/>
          </p:cNvSpPr>
          <p:nvPr>
            <p:ph idx="1"/>
          </p:nvPr>
        </p:nvSpPr>
        <p:spPr/>
        <p:txBody>
          <a:bodyPr>
            <a:normAutofit/>
          </a:bodyPr>
          <a:lstStyle/>
          <a:p>
            <a:pPr algn="r" rtl="1"/>
            <a:r>
              <a:rPr lang="ar-SY" sz="3600" dirty="0"/>
              <a:t>يتألف هذا النوع من العلب من ثلاث قطع</a:t>
            </a:r>
            <a:endParaRPr lang="en-US" sz="3600" dirty="0"/>
          </a:p>
          <a:p>
            <a:pPr algn="r" rtl="1"/>
            <a:r>
              <a:rPr lang="ar-SY" sz="3600" dirty="0"/>
              <a:t>1</a:t>
            </a:r>
            <a:r>
              <a:rPr lang="ar-SA" sz="3600" dirty="0"/>
              <a:t>.</a:t>
            </a:r>
            <a:r>
              <a:rPr lang="ar-SY" sz="3600" dirty="0"/>
              <a:t> القعر </a:t>
            </a:r>
            <a:r>
              <a:rPr lang="en-US" sz="3600" dirty="0"/>
              <a:t>)</a:t>
            </a:r>
            <a:r>
              <a:rPr lang="ar-SY" sz="3600" dirty="0"/>
              <a:t>القسم السفلي</a:t>
            </a:r>
            <a:r>
              <a:rPr lang="en-US" sz="3600" dirty="0"/>
              <a:t>( </a:t>
            </a:r>
            <a:r>
              <a:rPr lang="ar-SY" sz="3600" dirty="0"/>
              <a:t> 2</a:t>
            </a:r>
            <a:r>
              <a:rPr lang="ar-SA" sz="3600" dirty="0"/>
              <a:t>. </a:t>
            </a:r>
            <a:r>
              <a:rPr lang="ar-SY" sz="3600" dirty="0"/>
              <a:t>الجسم  3</a:t>
            </a:r>
            <a:r>
              <a:rPr lang="ar-SA" sz="3600" dirty="0"/>
              <a:t>.</a:t>
            </a:r>
            <a:r>
              <a:rPr lang="ar-SY" sz="3600" dirty="0"/>
              <a:t> الغطاء.</a:t>
            </a:r>
            <a:endParaRPr lang="en-US" sz="3600" dirty="0"/>
          </a:p>
          <a:p>
            <a:pPr algn="r" rtl="1"/>
            <a:r>
              <a:rPr lang="ar-SY" sz="3600" dirty="0"/>
              <a:t>ولمنع عمليات الرشح والتهريب، يتم إجراء لحام طولي لجسم العلبة أولا</a:t>
            </a:r>
            <a:r>
              <a:rPr lang="ar-SA" sz="3600" dirty="0"/>
              <a:t>ً</a:t>
            </a:r>
            <a:r>
              <a:rPr lang="ar-SY" sz="3600" dirty="0"/>
              <a:t>، بعد ذلك يلحم القعر والغطاء</a:t>
            </a:r>
            <a:r>
              <a:rPr lang="ar-SA" sz="3600" dirty="0" smtClean="0"/>
              <a:t>.</a:t>
            </a:r>
            <a:endParaRPr lang="en-US" sz="3600" dirty="0"/>
          </a:p>
        </p:txBody>
      </p:sp>
    </p:spTree>
    <p:extLst>
      <p:ext uri="{BB962C8B-B14F-4D97-AF65-F5344CB8AC3E}">
        <p14:creationId xmlns:p14="http://schemas.microsoft.com/office/powerpoint/2010/main" val="1033775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dirty="0">
                <a:solidFill>
                  <a:srgbClr val="FF0000"/>
                </a:solidFill>
              </a:rPr>
              <a:t>طريقة اللحام الجانبية</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ar-SY" sz="3600" dirty="0">
                <a:solidFill>
                  <a:srgbClr val="FF0000"/>
                </a:solidFill>
              </a:rPr>
              <a:t>العلب الملحومة تقليديا</a:t>
            </a:r>
            <a:r>
              <a:rPr lang="ar-SA" sz="3600" dirty="0" smtClean="0">
                <a:solidFill>
                  <a:srgbClr val="FF0000"/>
                </a:solidFill>
              </a:rPr>
              <a:t>ً</a:t>
            </a:r>
            <a:r>
              <a:rPr lang="ar-SY" sz="3600" dirty="0" smtClean="0">
                <a:solidFill>
                  <a:srgbClr val="FF0000"/>
                </a:solidFill>
              </a:rPr>
              <a:t>: </a:t>
            </a:r>
            <a:r>
              <a:rPr lang="ar-SY" sz="3600" dirty="0" smtClean="0"/>
              <a:t>يستخدم </a:t>
            </a:r>
            <a:r>
              <a:rPr lang="ar-SY" sz="3600" dirty="0"/>
              <a:t>في عملية اللحام قضبان خاصة تحوي </a:t>
            </a:r>
            <a:r>
              <a:rPr lang="ar-SY" sz="3600" dirty="0" smtClean="0"/>
              <a:t>على</a:t>
            </a:r>
            <a:r>
              <a:rPr lang="en-US" sz="3600" dirty="0" smtClean="0"/>
              <a:t>98 </a:t>
            </a:r>
            <a:r>
              <a:rPr lang="en-US" sz="3600" dirty="0"/>
              <a:t>% </a:t>
            </a:r>
            <a:r>
              <a:rPr lang="en-US" sz="3600" dirty="0" err="1"/>
              <a:t>pb</a:t>
            </a:r>
            <a:r>
              <a:rPr lang="en-US" sz="3600" dirty="0"/>
              <a:t> , 2 % </a:t>
            </a:r>
            <a:r>
              <a:rPr lang="en-US" sz="3600" dirty="0" err="1"/>
              <a:t>Sn</a:t>
            </a:r>
            <a:r>
              <a:rPr lang="en-US" sz="3600" dirty="0"/>
              <a:t> , </a:t>
            </a:r>
          </a:p>
          <a:p>
            <a:pPr algn="r" rtl="1"/>
            <a:r>
              <a:rPr lang="ar-SY" sz="3600" dirty="0">
                <a:solidFill>
                  <a:srgbClr val="FF0000"/>
                </a:solidFill>
              </a:rPr>
              <a:t>العلب الملحومة بالدرز </a:t>
            </a:r>
            <a:r>
              <a:rPr lang="ar-SY" sz="3600" dirty="0" smtClean="0">
                <a:solidFill>
                  <a:srgbClr val="FF0000"/>
                </a:solidFill>
              </a:rPr>
              <a:t>الكهربائي </a:t>
            </a:r>
            <a:r>
              <a:rPr lang="ar-SY" sz="3600" dirty="0" smtClean="0"/>
              <a:t>: </a:t>
            </a:r>
            <a:r>
              <a:rPr lang="ar-SY" sz="3600" dirty="0"/>
              <a:t>لا يستخدم فيها الرصاص، ولهذا يفضل هذا النوع من العلب في تعليب الكونسروة.</a:t>
            </a:r>
            <a:endParaRPr lang="en-US" sz="3600" dirty="0"/>
          </a:p>
          <a:p>
            <a:pPr algn="r" rtl="1"/>
            <a:r>
              <a:rPr lang="ar-SY" sz="3600" dirty="0">
                <a:solidFill>
                  <a:srgbClr val="FF0000"/>
                </a:solidFill>
              </a:rPr>
              <a:t>العلب المحكمة ذات الجوان</a:t>
            </a:r>
            <a:r>
              <a:rPr lang="ar-SY" sz="3600" dirty="0" smtClean="0">
                <a:solidFill>
                  <a:srgbClr val="FF0000"/>
                </a:solidFill>
              </a:rPr>
              <a:t>: </a:t>
            </a:r>
            <a:r>
              <a:rPr lang="ar-SY" sz="3600" dirty="0" smtClean="0"/>
              <a:t>يستخدم </a:t>
            </a:r>
            <a:r>
              <a:rPr lang="ar-SY" sz="3600" dirty="0"/>
              <a:t>هذا النوع على الأغلب في علب الزيت، حيث يتم الإحكام التام بواسطة الضغط</a:t>
            </a:r>
            <a:r>
              <a:rPr lang="ar-SY" sz="3600" dirty="0" smtClean="0"/>
              <a:t>.</a:t>
            </a:r>
          </a:p>
          <a:p>
            <a:pPr algn="r" rtl="1"/>
            <a:r>
              <a:rPr lang="ar-SY" sz="3600" dirty="0">
                <a:solidFill>
                  <a:srgbClr val="FF0000"/>
                </a:solidFill>
              </a:rPr>
              <a:t>العلب المحضرة باللصق</a:t>
            </a:r>
            <a:r>
              <a:rPr lang="ar-SY" sz="3600" dirty="0" smtClean="0">
                <a:solidFill>
                  <a:srgbClr val="FF0000"/>
                </a:solidFill>
              </a:rPr>
              <a:t>: </a:t>
            </a:r>
            <a:r>
              <a:rPr lang="ar-SY" sz="3600" dirty="0" smtClean="0"/>
              <a:t>تم </a:t>
            </a:r>
            <a:r>
              <a:rPr lang="ar-SY" sz="3600" dirty="0"/>
              <a:t>استخدام هذا النوع من العلب في اليابان، وهي تحمل ميزات العلب الملحومة بالدرز، والعلب المحكمة ذات الجوان.</a:t>
            </a:r>
            <a:endParaRPr lang="en-US" sz="3600" dirty="0"/>
          </a:p>
          <a:p>
            <a:pPr algn="r" rtl="1"/>
            <a:endParaRPr lang="en-US" sz="3600" dirty="0"/>
          </a:p>
          <a:p>
            <a:pPr algn="r" rtl="1"/>
            <a:endParaRPr lang="en-US" sz="3600" dirty="0"/>
          </a:p>
        </p:txBody>
      </p:sp>
    </p:spTree>
    <p:extLst>
      <p:ext uri="{BB962C8B-B14F-4D97-AF65-F5344CB8AC3E}">
        <p14:creationId xmlns:p14="http://schemas.microsoft.com/office/powerpoint/2010/main" val="3699054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b="1" dirty="0">
                <a:effectLst/>
              </a:rPr>
              <a:t>علب الكونسروة </a:t>
            </a:r>
            <a:r>
              <a:rPr lang="en-US" b="1" dirty="0">
                <a:effectLst/>
              </a:rPr>
              <a:t>)</a:t>
            </a:r>
            <a:r>
              <a:rPr lang="ar-SY" b="1" dirty="0">
                <a:effectLst/>
              </a:rPr>
              <a:t>القياسية</a:t>
            </a:r>
            <a:r>
              <a:rPr lang="en-US" b="1" dirty="0">
                <a:effectLst/>
              </a:rPr>
              <a:t>( </a:t>
            </a:r>
            <a:r>
              <a:rPr lang="en-US" b="1" dirty="0" smtClean="0">
                <a:effectLst/>
              </a:rPr>
              <a:t>Standard</a:t>
            </a:r>
            <a:endParaRPr lang="en-US" dirty="0"/>
          </a:p>
        </p:txBody>
      </p:sp>
      <p:sp>
        <p:nvSpPr>
          <p:cNvPr id="3" name="Content Placeholder 2"/>
          <p:cNvSpPr>
            <a:spLocks noGrp="1"/>
          </p:cNvSpPr>
          <p:nvPr>
            <p:ph idx="1"/>
          </p:nvPr>
        </p:nvSpPr>
        <p:spPr/>
        <p:txBody>
          <a:bodyPr>
            <a:noAutofit/>
          </a:bodyPr>
          <a:lstStyle/>
          <a:p>
            <a:pPr algn="r" rtl="1"/>
            <a:r>
              <a:rPr lang="ar-SY" dirty="0"/>
              <a:t>يمكن تصنيف العلب القياسية وفق عدة امتيازات، نذكر منها:</a:t>
            </a:r>
            <a:endParaRPr lang="en-US" dirty="0"/>
          </a:p>
          <a:p>
            <a:pPr algn="r" rtl="1"/>
            <a:r>
              <a:rPr lang="en-US" dirty="0"/>
              <a:t>(</a:t>
            </a:r>
            <a:r>
              <a:rPr lang="en-US" b="1" dirty="0"/>
              <a:t>1</a:t>
            </a:r>
            <a:r>
              <a:rPr lang="en-US" dirty="0"/>
              <a:t>)</a:t>
            </a:r>
            <a:r>
              <a:rPr lang="ar-SY" dirty="0"/>
              <a:t>.</a:t>
            </a:r>
            <a:r>
              <a:rPr lang="ar-SY" b="1" dirty="0"/>
              <a:t> حسب الشكل:</a:t>
            </a:r>
            <a:endParaRPr lang="en-US" dirty="0"/>
          </a:p>
          <a:p>
            <a:pPr algn="r" rtl="1"/>
            <a:r>
              <a:rPr lang="ar-SY" dirty="0"/>
              <a:t>1 دائرية الشكل   2. مربعة الشكل   3. إهليلجية الشكل    4. نصف دائرية</a:t>
            </a:r>
            <a:endParaRPr lang="en-US" dirty="0"/>
          </a:p>
          <a:p>
            <a:pPr algn="r" rtl="1"/>
            <a:r>
              <a:rPr lang="en-US" dirty="0"/>
              <a:t>(</a:t>
            </a:r>
            <a:r>
              <a:rPr lang="en-US" b="1" dirty="0"/>
              <a:t>2</a:t>
            </a:r>
            <a:r>
              <a:rPr lang="en-US" dirty="0"/>
              <a:t>)</a:t>
            </a:r>
            <a:r>
              <a:rPr lang="ar-SY" dirty="0"/>
              <a:t>.</a:t>
            </a:r>
            <a:r>
              <a:rPr lang="ar-SY" b="1" dirty="0"/>
              <a:t> حسب النوع:</a:t>
            </a:r>
            <a:endParaRPr lang="en-US" dirty="0"/>
          </a:p>
          <a:p>
            <a:pPr algn="r" rtl="1"/>
            <a:r>
              <a:rPr lang="ar-SY" dirty="0"/>
              <a:t>1 قطعتين </a:t>
            </a:r>
            <a:r>
              <a:rPr lang="en-US" dirty="0"/>
              <a:t>)</a:t>
            </a:r>
            <a:r>
              <a:rPr lang="ar-SY" dirty="0"/>
              <a:t> القعر مع الغطاء قطعة واحدة</a:t>
            </a:r>
            <a:r>
              <a:rPr lang="en-US" dirty="0"/>
              <a:t>(</a:t>
            </a:r>
            <a:r>
              <a:rPr lang="ar-SY" dirty="0"/>
              <a:t> + الغطاء.</a:t>
            </a:r>
            <a:endParaRPr lang="en-US" dirty="0"/>
          </a:p>
          <a:p>
            <a:pPr algn="r" rtl="1"/>
            <a:r>
              <a:rPr lang="ar-SY" dirty="0"/>
              <a:t>2. ثلاث قطع </a:t>
            </a:r>
            <a:r>
              <a:rPr lang="en-US" dirty="0"/>
              <a:t>)</a:t>
            </a:r>
            <a:r>
              <a:rPr lang="ar-SY" dirty="0"/>
              <a:t> جسم العلبة + القعر+ الغطاء</a:t>
            </a:r>
            <a:r>
              <a:rPr lang="en-US" dirty="0"/>
              <a:t>(</a:t>
            </a:r>
            <a:r>
              <a:rPr lang="ar-SY" dirty="0"/>
              <a:t>.</a:t>
            </a:r>
            <a:endParaRPr lang="en-US" dirty="0"/>
          </a:p>
          <a:p>
            <a:pPr algn="r" rtl="1"/>
            <a:r>
              <a:rPr lang="en-US" dirty="0"/>
              <a:t>(</a:t>
            </a:r>
            <a:r>
              <a:rPr lang="en-US" b="1" dirty="0"/>
              <a:t>3</a:t>
            </a:r>
            <a:r>
              <a:rPr lang="en-US" dirty="0"/>
              <a:t>)</a:t>
            </a:r>
            <a:r>
              <a:rPr lang="ar-SY" b="1" dirty="0"/>
              <a:t>. </a:t>
            </a:r>
            <a:r>
              <a:rPr lang="ar-SY" b="1" dirty="0" smtClean="0"/>
              <a:t>تجاريا</a:t>
            </a:r>
            <a:r>
              <a:rPr lang="ar-SY" dirty="0" smtClean="0"/>
              <a:t>: </a:t>
            </a:r>
            <a:endParaRPr lang="en-US" dirty="0"/>
          </a:p>
          <a:p>
            <a:pPr algn="r" rtl="1"/>
            <a:r>
              <a:rPr lang="ar-SY" dirty="0"/>
              <a:t>يمكن إيضاح الحجم </a:t>
            </a:r>
            <a:r>
              <a:rPr lang="en-US" dirty="0"/>
              <a:t>)</a:t>
            </a:r>
            <a:r>
              <a:rPr lang="ar-SY" dirty="0"/>
              <a:t> أو القطر الداخلي </a:t>
            </a:r>
            <a:r>
              <a:rPr lang="en-US" dirty="0"/>
              <a:t>(</a:t>
            </a:r>
            <a:r>
              <a:rPr lang="ar-SY" dirty="0"/>
              <a:t> أو أبعاد القعر في العلب المستطيلة</a:t>
            </a:r>
            <a:endParaRPr lang="en-US" dirty="0"/>
          </a:p>
          <a:p>
            <a:pPr algn="r" rtl="1"/>
            <a:r>
              <a:rPr lang="ar-SY" dirty="0"/>
              <a:t>الشكل.</a:t>
            </a:r>
            <a:endParaRPr lang="en-US" dirty="0"/>
          </a:p>
        </p:txBody>
      </p:sp>
    </p:spTree>
    <p:extLst>
      <p:ext uri="{BB962C8B-B14F-4D97-AF65-F5344CB8AC3E}">
        <p14:creationId xmlns:p14="http://schemas.microsoft.com/office/powerpoint/2010/main" val="2667800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عيوب العلب المعدنية</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p>
            <a:pPr algn="r" rtl="1"/>
            <a:r>
              <a:rPr lang="ar-SA" sz="3200" dirty="0" smtClean="0"/>
              <a:t>تعرضها </a:t>
            </a:r>
            <a:r>
              <a:rPr lang="ar-SA" sz="3200" dirty="0"/>
              <a:t>للتآكل بسبب العوامل الجوية من حرارة ورطوبة وغير </a:t>
            </a:r>
            <a:r>
              <a:rPr lang="ar-SA" sz="3200" dirty="0" smtClean="0"/>
              <a:t>ذلك</a:t>
            </a:r>
            <a:endParaRPr lang="ar-SY" sz="3200" dirty="0" smtClean="0"/>
          </a:p>
          <a:p>
            <a:pPr algn="r" rtl="1"/>
            <a:r>
              <a:rPr lang="ar-SA" sz="3200" dirty="0"/>
              <a:t>ارتفاع تكاليفها</a:t>
            </a:r>
            <a:r>
              <a:rPr lang="ar-SA" sz="3200" dirty="0" smtClean="0"/>
              <a:t>.</a:t>
            </a:r>
            <a:endParaRPr lang="ar-SY" sz="3200" dirty="0" smtClean="0"/>
          </a:p>
          <a:p>
            <a:pPr algn="r" rtl="1"/>
            <a:r>
              <a:rPr lang="ar-SA" sz="3200" dirty="0"/>
              <a:t>إمكانية تفاعل المعدن مع مكونات المادة المعبأة الكيميائية وبخاصة إذا وجدت مسامات ولو صغيرة غير مطلية بالطلاء. </a:t>
            </a:r>
            <a:endParaRPr lang="ar-SY" sz="3200" dirty="0" smtClean="0"/>
          </a:p>
          <a:p>
            <a:pPr algn="r" rtl="1"/>
            <a:endParaRPr lang="en-US" sz="3200" dirty="0"/>
          </a:p>
        </p:txBody>
      </p:sp>
    </p:spTree>
    <p:extLst>
      <p:ext uri="{BB962C8B-B14F-4D97-AF65-F5344CB8AC3E}">
        <p14:creationId xmlns:p14="http://schemas.microsoft.com/office/powerpoint/2010/main" val="3955788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صفائح التنك المطلية</a:t>
            </a:r>
            <a:endParaRPr lang="en-US" dirty="0"/>
          </a:p>
        </p:txBody>
      </p:sp>
      <p:sp>
        <p:nvSpPr>
          <p:cNvPr id="3" name="Content Placeholder 2"/>
          <p:cNvSpPr>
            <a:spLocks noGrp="1"/>
          </p:cNvSpPr>
          <p:nvPr>
            <p:ph idx="1"/>
          </p:nvPr>
        </p:nvSpPr>
        <p:spPr/>
        <p:txBody>
          <a:bodyPr>
            <a:normAutofit/>
          </a:bodyPr>
          <a:lstStyle/>
          <a:p>
            <a:pPr algn="r" rtl="1"/>
            <a:r>
              <a:rPr lang="ar-SA" sz="3600" dirty="0" smtClean="0"/>
              <a:t>لمنع </a:t>
            </a:r>
            <a:r>
              <a:rPr lang="ar-SY" sz="3600" dirty="0" smtClean="0"/>
              <a:t>تفاعل المواد الغذائية مع </a:t>
            </a:r>
            <a:r>
              <a:rPr lang="ar-SA" sz="3600" dirty="0" smtClean="0"/>
              <a:t>معدن </a:t>
            </a:r>
            <a:r>
              <a:rPr lang="ar-SA" sz="3600" dirty="0"/>
              <a:t>العلبة يتم تغطية سطح العلب بطبقة صمغية " راتنجية " عضوية صناعية أو طبيعية أو ما يسمى بالـ</a:t>
            </a:r>
            <a:r>
              <a:rPr lang="en-US" sz="3600" dirty="0"/>
              <a:t>Resin </a:t>
            </a:r>
            <a:r>
              <a:rPr lang="ar-SA" sz="3600" dirty="0"/>
              <a:t> أو </a:t>
            </a:r>
            <a:r>
              <a:rPr lang="ar-SA" sz="3600" dirty="0" smtClean="0"/>
              <a:t>أحياناً</a:t>
            </a:r>
            <a:r>
              <a:rPr lang="ar-SY" sz="3600" dirty="0" smtClean="0"/>
              <a:t> </a:t>
            </a:r>
            <a:r>
              <a:rPr lang="ar-SA" sz="3600" dirty="0" smtClean="0"/>
              <a:t>بالطلاء </a:t>
            </a:r>
            <a:r>
              <a:rPr lang="ar-SA" sz="3600" dirty="0"/>
              <a:t>أو الإنيميل </a:t>
            </a:r>
            <a:r>
              <a:rPr lang="en-US" sz="3600" dirty="0"/>
              <a:t>Enamel</a:t>
            </a:r>
            <a:r>
              <a:rPr lang="ar-SA" sz="3600" dirty="0"/>
              <a:t>.</a:t>
            </a:r>
            <a:endParaRPr lang="en-US" sz="3600" dirty="0"/>
          </a:p>
        </p:txBody>
      </p:sp>
    </p:spTree>
    <p:extLst>
      <p:ext uri="{BB962C8B-B14F-4D97-AF65-F5344CB8AC3E}">
        <p14:creationId xmlns:p14="http://schemas.microsoft.com/office/powerpoint/2010/main" val="2780731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مراحل صناعة العلب المعدنية</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5228972" cy="466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955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a:effectLst/>
              </a:rPr>
              <a:t>مراحل تصنيع العلب المعدنية </a:t>
            </a:r>
            <a:endParaRPr lang="en-US" dirty="0"/>
          </a:p>
        </p:txBody>
      </p:sp>
      <p:sp>
        <p:nvSpPr>
          <p:cNvPr id="3" name="Content Placeholder 2"/>
          <p:cNvSpPr>
            <a:spLocks noGrp="1"/>
          </p:cNvSpPr>
          <p:nvPr>
            <p:ph idx="1"/>
          </p:nvPr>
        </p:nvSpPr>
        <p:spPr/>
        <p:txBody>
          <a:bodyPr>
            <a:normAutofit/>
          </a:bodyPr>
          <a:lstStyle/>
          <a:p>
            <a:pPr algn="r" rtl="1"/>
            <a:r>
              <a:rPr lang="ar-SA" sz="3600" b="1" dirty="0">
                <a:solidFill>
                  <a:srgbClr val="FF0000"/>
                </a:solidFill>
              </a:rPr>
              <a:t>تقطيع </a:t>
            </a:r>
            <a:r>
              <a:rPr lang="ar-SA" sz="3600" b="1" dirty="0" smtClean="0">
                <a:solidFill>
                  <a:srgbClr val="FF0000"/>
                </a:solidFill>
              </a:rPr>
              <a:t>الألواح</a:t>
            </a:r>
            <a:r>
              <a:rPr lang="ar-SY" sz="3600" b="1" dirty="0" smtClean="0">
                <a:solidFill>
                  <a:srgbClr val="FF0000"/>
                </a:solidFill>
              </a:rPr>
              <a:t> </a:t>
            </a:r>
            <a:r>
              <a:rPr lang="en-US" sz="3600" b="1" dirty="0" smtClean="0">
                <a:solidFill>
                  <a:srgbClr val="FF0000"/>
                </a:solidFill>
              </a:rPr>
              <a:t>Cutting </a:t>
            </a:r>
            <a:r>
              <a:rPr lang="en-US" sz="3600" b="1" dirty="0">
                <a:solidFill>
                  <a:srgbClr val="FF0000"/>
                </a:solidFill>
              </a:rPr>
              <a:t>body </a:t>
            </a:r>
            <a:r>
              <a:rPr lang="en-US" sz="3600" b="1" dirty="0" smtClean="0">
                <a:solidFill>
                  <a:srgbClr val="FF0000"/>
                </a:solidFill>
              </a:rPr>
              <a:t>blanks</a:t>
            </a:r>
            <a:r>
              <a:rPr lang="ar-SY" sz="3600" b="1" dirty="0" smtClean="0">
                <a:solidFill>
                  <a:srgbClr val="FF0000"/>
                </a:solidFill>
              </a:rPr>
              <a:t> </a:t>
            </a:r>
          </a:p>
          <a:p>
            <a:pPr algn="r" rtl="1"/>
            <a:r>
              <a:rPr lang="ar-SA" sz="3600" dirty="0"/>
              <a:t>ويتم ذلك بواسطة آلة قص الصفيح</a:t>
            </a:r>
            <a:r>
              <a:rPr lang="ar-SA" sz="3600" i="1" dirty="0"/>
              <a:t> </a:t>
            </a:r>
            <a:r>
              <a:rPr lang="en-US" sz="3600" dirty="0"/>
              <a:t>Gang slitter </a:t>
            </a:r>
            <a:r>
              <a:rPr lang="ar-SA" sz="3600" dirty="0"/>
              <a:t> و فيها تقطع الألواح إلى شرائح عرض كل منها يساوي محيط العلبة مضافاً إليه سمك الدرزة الجانبية </a:t>
            </a:r>
            <a:r>
              <a:rPr lang="en-US" sz="3600" dirty="0"/>
              <a:t>Side-seam</a:t>
            </a:r>
            <a:r>
              <a:rPr lang="ar-SA" sz="3600" dirty="0"/>
              <a:t>، وطولها يساوي ارتفاع العلبة مضاف إليها طول الحافتين النهائيتين </a:t>
            </a:r>
            <a:r>
              <a:rPr lang="en-US" sz="3600" dirty="0"/>
              <a:t>.End seam</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934" y="5077889"/>
            <a:ext cx="3353666" cy="174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841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a:effectLst/>
              </a:rPr>
              <a:t>مراحل تصنيع العلب المعدنية </a:t>
            </a:r>
            <a:endParaRPr lang="en-US" dirty="0"/>
          </a:p>
        </p:txBody>
      </p:sp>
      <p:sp>
        <p:nvSpPr>
          <p:cNvPr id="3" name="Content Placeholder 2"/>
          <p:cNvSpPr>
            <a:spLocks noGrp="1"/>
          </p:cNvSpPr>
          <p:nvPr>
            <p:ph idx="1"/>
          </p:nvPr>
        </p:nvSpPr>
        <p:spPr/>
        <p:txBody>
          <a:bodyPr>
            <a:normAutofit/>
          </a:bodyPr>
          <a:lstStyle/>
          <a:p>
            <a:pPr algn="r" rtl="1"/>
            <a:r>
              <a:rPr lang="ar-SA" sz="3200" b="1" dirty="0">
                <a:solidFill>
                  <a:srgbClr val="FF0000"/>
                </a:solidFill>
              </a:rPr>
              <a:t>تقطيع الزوايا</a:t>
            </a:r>
            <a:r>
              <a:rPr lang="ar-SA" sz="3200" dirty="0">
                <a:solidFill>
                  <a:srgbClr val="FF0000"/>
                </a:solidFill>
              </a:rPr>
              <a:t> </a:t>
            </a:r>
            <a:r>
              <a:rPr lang="en-US" sz="3200" dirty="0" smtClean="0">
                <a:solidFill>
                  <a:srgbClr val="FF0000"/>
                </a:solidFill>
              </a:rPr>
              <a:t>Notching</a:t>
            </a:r>
            <a:endParaRPr lang="ar-SY" sz="3200" dirty="0" smtClean="0">
              <a:solidFill>
                <a:srgbClr val="FF0000"/>
              </a:solidFill>
            </a:endParaRPr>
          </a:p>
          <a:p>
            <a:pPr algn="r" rtl="1"/>
            <a:r>
              <a:rPr lang="en-US" sz="3200" dirty="0"/>
              <a:t> </a:t>
            </a:r>
            <a:r>
              <a:rPr lang="ar-SA" sz="3200" dirty="0"/>
              <a:t>يتم فيه تشكيل ثلم</a:t>
            </a:r>
            <a:r>
              <a:rPr lang="en-US" sz="3200" dirty="0"/>
              <a:t>Notch  </a:t>
            </a:r>
            <a:r>
              <a:rPr lang="ar-SY" sz="3200" dirty="0" smtClean="0"/>
              <a:t> </a:t>
            </a:r>
            <a:r>
              <a:rPr lang="ar-SA" sz="3200" dirty="0" smtClean="0"/>
              <a:t>عند </a:t>
            </a:r>
            <a:r>
              <a:rPr lang="ar-SA" sz="3200" dirty="0"/>
              <a:t>الركنين الموجودين في أحد الأطراف</a:t>
            </a:r>
            <a:endParaRPr lang="en-US"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276600"/>
            <a:ext cx="4792899"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28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600200"/>
          </a:xfrm>
        </p:spPr>
        <p:txBody>
          <a:bodyPr/>
          <a:lstStyle/>
          <a:p>
            <a:r>
              <a:rPr lang="ar-SA" dirty="0">
                <a:effectLst/>
              </a:rPr>
              <a:t>مراحل تصنيع العلب المعدنية </a:t>
            </a:r>
            <a:endParaRPr lang="en-US" dirty="0"/>
          </a:p>
        </p:txBody>
      </p:sp>
      <p:sp>
        <p:nvSpPr>
          <p:cNvPr id="3" name="Content Placeholder 2"/>
          <p:cNvSpPr>
            <a:spLocks noGrp="1"/>
          </p:cNvSpPr>
          <p:nvPr>
            <p:ph idx="1"/>
          </p:nvPr>
        </p:nvSpPr>
        <p:spPr/>
        <p:txBody>
          <a:bodyPr/>
          <a:lstStyle/>
          <a:p>
            <a:pPr algn="r" rtl="1"/>
            <a:r>
              <a:rPr lang="ar-SA" b="1" dirty="0">
                <a:solidFill>
                  <a:srgbClr val="FF0000"/>
                </a:solidFill>
              </a:rPr>
              <a:t>ثني الحواف الطولية</a:t>
            </a:r>
            <a:r>
              <a:rPr lang="ar-SA" b="1" dirty="0" smtClean="0">
                <a:solidFill>
                  <a:srgbClr val="FF0000"/>
                </a:solidFill>
              </a:rPr>
              <a:t>:</a:t>
            </a:r>
            <a:endParaRPr lang="ar-SY" b="1" dirty="0" smtClean="0">
              <a:solidFill>
                <a:srgbClr val="FF0000"/>
              </a:solidFill>
            </a:endParaRPr>
          </a:p>
          <a:p>
            <a:pPr algn="r" rtl="1"/>
            <a:r>
              <a:rPr lang="ar-SA" dirty="0"/>
              <a:t>تقوم به آلة خاصة لثني الحواف الطولية إلى أسفل من أحد الجهتين وإلى الأعلى من الطرف الآخر، وذلك لإعادة الدرزة الجانبية حتى يمكن شبك الطرفين عند لف العلبة على أسطوانة خاصة قطرها يساوي القطر الداخلي للعلبة، ثم تطرق لتشكل الدرزة الجانبية، ويلاحظ أنها تتكون من أربع طبقات من سمك معدن العلبة فوق بعضها، وبالتالي فإن </a:t>
            </a:r>
            <a:r>
              <a:rPr lang="ar-SA" dirty="0">
                <a:solidFill>
                  <a:srgbClr val="FF0000"/>
                </a:solidFill>
              </a:rPr>
              <a:t>قوة الشد والتماسك بها لا تكون كافية لمقاومة الضغط داخل العلبة .      </a:t>
            </a:r>
            <a:r>
              <a:rPr lang="ar-SA" dirty="0"/>
              <a:t> </a:t>
            </a:r>
            <a:endParaRPr lang="en-US" dirty="0"/>
          </a:p>
          <a:p>
            <a:pPr algn="r" rt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267200"/>
            <a:ext cx="6128611"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1171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a:effectLst/>
              </a:rPr>
              <a:t>مراحل تصنيع العلب المعدنية </a:t>
            </a:r>
            <a:endParaRPr lang="en-US" dirty="0"/>
          </a:p>
        </p:txBody>
      </p:sp>
      <p:sp>
        <p:nvSpPr>
          <p:cNvPr id="3" name="Content Placeholder 2"/>
          <p:cNvSpPr>
            <a:spLocks noGrp="1"/>
          </p:cNvSpPr>
          <p:nvPr>
            <p:ph idx="1"/>
          </p:nvPr>
        </p:nvSpPr>
        <p:spPr/>
        <p:txBody>
          <a:bodyPr>
            <a:normAutofit/>
          </a:bodyPr>
          <a:lstStyle/>
          <a:p>
            <a:pPr algn="r" rtl="1"/>
            <a:r>
              <a:rPr lang="ar-SA" sz="3600" b="1" dirty="0">
                <a:solidFill>
                  <a:srgbClr val="FF0000"/>
                </a:solidFill>
              </a:rPr>
              <a:t>لحام الجانب</a:t>
            </a:r>
            <a:r>
              <a:rPr lang="ar-SA" sz="3600" dirty="0" smtClean="0"/>
              <a:t>:</a:t>
            </a:r>
            <a:endParaRPr lang="ar-SY" sz="3600" dirty="0" smtClean="0"/>
          </a:p>
          <a:p>
            <a:pPr algn="r" rtl="1"/>
            <a:r>
              <a:rPr lang="ar-SA" sz="3600" dirty="0"/>
              <a:t>وفيه يتم لحام الدرزة الجانبية بواسطة القصدير وأكسيد الزنك و يزال اللحام الزائد بواسطة فرشاة حديدية خاصة، ويفضل عدم زيادة درجة حرارة اللحام في هذه المنطقة حتى لا تؤثر على طبقة الطلاء الورنيشية المقابلة لها في داخل العلبة، ويتألف اللحام الجانبي من أربع طبقات مؤلفة من طبقتي الصفيح.</a:t>
            </a:r>
            <a:endParaRPr lang="en-US" sz="3600" dirty="0"/>
          </a:p>
          <a:p>
            <a:pPr algn="r" rtl="1"/>
            <a:endParaRPr lang="en-US" sz="3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73196"/>
            <a:ext cx="1905000" cy="158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897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600200"/>
          </a:xfrm>
        </p:spPr>
        <p:txBody>
          <a:bodyPr/>
          <a:lstStyle/>
          <a:p>
            <a:r>
              <a:rPr lang="ar-SA" dirty="0">
                <a:effectLst/>
              </a:rPr>
              <a:t>مراحل تصنيع العلب المعدنية </a:t>
            </a:r>
            <a:endParaRPr lang="en-US" dirty="0"/>
          </a:p>
        </p:txBody>
      </p:sp>
      <p:sp>
        <p:nvSpPr>
          <p:cNvPr id="3" name="Content Placeholder 2"/>
          <p:cNvSpPr>
            <a:spLocks noGrp="1"/>
          </p:cNvSpPr>
          <p:nvPr>
            <p:ph idx="1"/>
          </p:nvPr>
        </p:nvSpPr>
        <p:spPr/>
        <p:txBody>
          <a:bodyPr/>
          <a:lstStyle/>
          <a:p>
            <a:pPr algn="r" rtl="1"/>
            <a:r>
              <a:rPr lang="ar-SA" b="1" dirty="0">
                <a:solidFill>
                  <a:srgbClr val="FF0000"/>
                </a:solidFill>
              </a:rPr>
              <a:t>عمل الشفة العليا والسفلى </a:t>
            </a:r>
            <a:r>
              <a:rPr lang="en-US" b="1" dirty="0">
                <a:solidFill>
                  <a:srgbClr val="FF0000"/>
                </a:solidFill>
              </a:rPr>
              <a:t>Flanging</a:t>
            </a:r>
            <a:r>
              <a:rPr lang="ar-SA" b="1" dirty="0" smtClean="0"/>
              <a:t>:</a:t>
            </a:r>
            <a:endParaRPr lang="ar-SY" b="1" dirty="0" smtClean="0"/>
          </a:p>
          <a:p>
            <a:pPr algn="r" rtl="1"/>
            <a:r>
              <a:rPr lang="ar-SA" dirty="0"/>
              <a:t>ويتم عمل الشفة </a:t>
            </a:r>
            <a:r>
              <a:rPr lang="en-US" dirty="0"/>
              <a:t>Flange</a:t>
            </a:r>
            <a:r>
              <a:rPr lang="ar-SA" dirty="0"/>
              <a:t> لكل من نهايتي العلبة وذلك بواسطة مكبس مقعر يدعى </a:t>
            </a:r>
            <a:r>
              <a:rPr lang="en-US" dirty="0" err="1"/>
              <a:t>Flanger</a:t>
            </a:r>
            <a:r>
              <a:rPr lang="ar-SA" dirty="0"/>
              <a:t> حيث يقوم بضغط أحرف العلبة العليا والسفلى للخارج مكوناً الشفة.</a:t>
            </a:r>
            <a:endParaRPr lang="en-US" dirty="0"/>
          </a:p>
          <a:p>
            <a:pPr algn="r" rtl="1"/>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795587"/>
            <a:ext cx="3457575" cy="389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549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600200"/>
          </a:xfrm>
        </p:spPr>
        <p:txBody>
          <a:bodyPr/>
          <a:lstStyle/>
          <a:p>
            <a:r>
              <a:rPr lang="ar-SA" dirty="0">
                <a:effectLst/>
              </a:rPr>
              <a:t>مراحل تصنيع العلب المعدنية </a:t>
            </a:r>
            <a:endParaRPr lang="en-US" dirty="0"/>
          </a:p>
        </p:txBody>
      </p:sp>
      <p:sp>
        <p:nvSpPr>
          <p:cNvPr id="3" name="Content Placeholder 2"/>
          <p:cNvSpPr>
            <a:spLocks noGrp="1"/>
          </p:cNvSpPr>
          <p:nvPr>
            <p:ph idx="1"/>
          </p:nvPr>
        </p:nvSpPr>
        <p:spPr/>
        <p:txBody>
          <a:bodyPr>
            <a:noAutofit/>
          </a:bodyPr>
          <a:lstStyle/>
          <a:p>
            <a:pPr algn="r" rtl="1"/>
            <a:r>
              <a:rPr lang="ar-SA" sz="2800" b="1" dirty="0">
                <a:solidFill>
                  <a:srgbClr val="FF0000"/>
                </a:solidFill>
              </a:rPr>
              <a:t>تشكيل</a:t>
            </a:r>
            <a:r>
              <a:rPr lang="ar-SA" sz="2800" dirty="0">
                <a:solidFill>
                  <a:srgbClr val="FF0000"/>
                </a:solidFill>
              </a:rPr>
              <a:t> </a:t>
            </a:r>
            <a:r>
              <a:rPr lang="ar-SA" sz="2800" b="1" dirty="0">
                <a:solidFill>
                  <a:srgbClr val="FF0000"/>
                </a:solidFill>
              </a:rPr>
              <a:t>الأغطية </a:t>
            </a:r>
            <a:r>
              <a:rPr lang="en-US" sz="2800" b="1" dirty="0">
                <a:solidFill>
                  <a:srgbClr val="FF0000"/>
                </a:solidFill>
              </a:rPr>
              <a:t>Can ends</a:t>
            </a:r>
            <a:r>
              <a:rPr lang="ar-SA" sz="2800" dirty="0" smtClean="0"/>
              <a:t>:</a:t>
            </a:r>
            <a:endParaRPr lang="ar-SY" sz="2800" dirty="0" smtClean="0"/>
          </a:p>
          <a:p>
            <a:pPr algn="r" rtl="1"/>
            <a:r>
              <a:rPr lang="ar-SA" sz="2800" dirty="0"/>
              <a:t>يسمى الغطاء والقاع باسم الأغطية </a:t>
            </a:r>
            <a:r>
              <a:rPr lang="en-US" sz="2800" dirty="0"/>
              <a:t>Ends</a:t>
            </a:r>
            <a:r>
              <a:rPr lang="ar-SA" sz="2800" dirty="0"/>
              <a:t> لتماثلها في كل شيء سوى أن الذي يتم تركيبه أولاً يسمى القاع </a:t>
            </a:r>
            <a:r>
              <a:rPr lang="en-US" sz="2800" dirty="0"/>
              <a:t>Can bottom</a:t>
            </a:r>
            <a:r>
              <a:rPr lang="ar-SA" sz="2800" dirty="0"/>
              <a:t> والذي يركب في النهاية قبل التعقيم يسمى بالغطاء </a:t>
            </a:r>
            <a:r>
              <a:rPr lang="en-US" sz="2800" dirty="0"/>
              <a:t>Can cover</a:t>
            </a:r>
            <a:r>
              <a:rPr lang="ar-SA" sz="2800" dirty="0"/>
              <a:t>، </a:t>
            </a:r>
            <a:endParaRPr lang="ar-SY" sz="2800" dirty="0" smtClean="0"/>
          </a:p>
          <a:p>
            <a:pPr algn="r" rtl="1"/>
            <a:r>
              <a:rPr lang="ar-SA" sz="2800" dirty="0" smtClean="0"/>
              <a:t>ويتم </a:t>
            </a:r>
            <a:r>
              <a:rPr lang="ar-SA" sz="2800" dirty="0"/>
              <a:t>عمل الأغطية بواسطة مقص خاص يعرف باسم </a:t>
            </a:r>
            <a:r>
              <a:rPr lang="en-US" sz="2800" dirty="0"/>
              <a:t>Scroll-shear</a:t>
            </a:r>
            <a:r>
              <a:rPr lang="ar-SA" sz="2800" dirty="0"/>
              <a:t> والذي يقص الألواح إلى عدد من الأغطية، </a:t>
            </a:r>
            <a:endParaRPr lang="en-US" sz="2800" dirty="0" smtClean="0"/>
          </a:p>
          <a:p>
            <a:pPr algn="r" rtl="1"/>
            <a:r>
              <a:rPr lang="ar-SA" sz="2800" dirty="0" smtClean="0"/>
              <a:t>ثم </a:t>
            </a:r>
            <a:r>
              <a:rPr lang="ar-SA" sz="2800" dirty="0"/>
              <a:t>تكبس بواسطة مكبس خاص يسمى </a:t>
            </a:r>
            <a:r>
              <a:rPr lang="en-US" sz="2800" dirty="0"/>
              <a:t>Strip-feed-pres</a:t>
            </a:r>
            <a:r>
              <a:rPr lang="en-US" sz="2800" i="1" dirty="0"/>
              <a:t>s</a:t>
            </a:r>
            <a:r>
              <a:rPr lang="ar-SA" sz="2800" dirty="0"/>
              <a:t> حيث تتكون </a:t>
            </a:r>
            <a:r>
              <a:rPr lang="ar-SA" sz="2800" dirty="0">
                <a:solidFill>
                  <a:srgbClr val="FF0000"/>
                </a:solidFill>
              </a:rPr>
              <a:t>حلقات التمدد </a:t>
            </a:r>
            <a:r>
              <a:rPr lang="en-US" sz="2800" dirty="0">
                <a:solidFill>
                  <a:srgbClr val="FF0000"/>
                </a:solidFill>
              </a:rPr>
              <a:t>  </a:t>
            </a:r>
            <a:r>
              <a:rPr lang="en-US" sz="2800" dirty="0" smtClean="0">
                <a:solidFill>
                  <a:srgbClr val="FF0000"/>
                </a:solidFill>
              </a:rPr>
              <a:t>Expansion</a:t>
            </a:r>
            <a:r>
              <a:rPr lang="ar-SA" sz="2800" dirty="0" smtClean="0"/>
              <a:t>وهي </a:t>
            </a:r>
            <a:r>
              <a:rPr lang="ar-SA" sz="2800" dirty="0"/>
              <a:t>ثنائيات متعرجة فائدتها إعطاء العلب صلابة أكثر، وبالتالي زيادة مقاومة الغطاء للضغط الداخلي</a:t>
            </a:r>
            <a:r>
              <a:rPr lang="ar-SA" sz="2800" dirty="0" smtClean="0"/>
              <a:t>.</a:t>
            </a:r>
            <a:endParaRPr lang="ar-SY" sz="2800" dirty="0" smtClean="0"/>
          </a:p>
          <a:p>
            <a:pPr algn="r" rtl="1"/>
            <a:endParaRPr lang="en-US" sz="2800" dirty="0"/>
          </a:p>
        </p:txBody>
      </p:sp>
    </p:spTree>
    <p:extLst>
      <p:ext uri="{BB962C8B-B14F-4D97-AF65-F5344CB8AC3E}">
        <p14:creationId xmlns:p14="http://schemas.microsoft.com/office/powerpoint/2010/main" val="35015586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901721"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5634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676775" cy="395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46277"/>
            <a:ext cx="4834370" cy="349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204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449763"/>
          </a:xfrm>
        </p:spPr>
        <p:txBody>
          <a:bodyPr>
            <a:normAutofit/>
          </a:bodyPr>
          <a:lstStyle/>
          <a:p>
            <a:pPr algn="r" rtl="1"/>
            <a:r>
              <a:rPr lang="ar-SA" sz="3600" dirty="0"/>
              <a:t>عملية تلبيس العبوات أو طلاؤها بهدف إعطاء الصفيح مناعة أو مقاومة ضد عمليات التآكل والأكسدة، ويكون الطلاء بواسطة </a:t>
            </a:r>
            <a:r>
              <a:rPr lang="ar-SA" sz="3600" dirty="0">
                <a:solidFill>
                  <a:srgbClr val="FF0000"/>
                </a:solidFill>
              </a:rPr>
              <a:t>القصدير أو الكروم أو الورنيش أو المواد البوليميرية</a:t>
            </a:r>
            <a:r>
              <a:rPr lang="ar-SA" sz="3600" dirty="0" smtClean="0"/>
              <a:t>.</a:t>
            </a:r>
            <a:endParaRPr lang="ar-SY" sz="3600" dirty="0" smtClean="0"/>
          </a:p>
          <a:p>
            <a:pPr algn="r" rtl="1"/>
            <a:r>
              <a:rPr lang="ar-SA" sz="3600" dirty="0"/>
              <a:t>تطوير عملية الطلاء باستخدام الطلاء الكهربائي</a:t>
            </a:r>
            <a:r>
              <a:rPr lang="ar-SA" sz="3600" dirty="0" smtClean="0"/>
              <a:t>.</a:t>
            </a:r>
            <a:endParaRPr lang="ar-SY" sz="3600" dirty="0" smtClean="0"/>
          </a:p>
          <a:p>
            <a:pPr algn="r" rtl="1"/>
            <a:r>
              <a:rPr lang="ar-SA" sz="3600" dirty="0"/>
              <a:t>تطوير طريقة اللحام بالدرز الكهربائي </a:t>
            </a:r>
            <a:r>
              <a:rPr lang="en-US" sz="3600" dirty="0"/>
              <a:t>)</a:t>
            </a:r>
            <a:r>
              <a:rPr lang="ar-SA" sz="3600" dirty="0"/>
              <a:t>الدسترة</a:t>
            </a:r>
            <a:r>
              <a:rPr lang="en-US" sz="3600" dirty="0"/>
              <a:t>(</a:t>
            </a:r>
            <a:r>
              <a:rPr lang="ar-SA" sz="3600" dirty="0" smtClean="0"/>
              <a:t>.</a:t>
            </a:r>
            <a:endParaRPr lang="ar-SY" sz="3600" dirty="0" smtClean="0"/>
          </a:p>
          <a:p>
            <a:pPr algn="r" rtl="1"/>
            <a:r>
              <a:rPr lang="ar-SA" sz="3600" dirty="0"/>
              <a:t>إدخال الألمنيوم وسبائكه في تصنيع العلب </a:t>
            </a:r>
            <a:r>
              <a:rPr lang="ar-SA" sz="3600" dirty="0" smtClean="0"/>
              <a:t>المعدنية</a:t>
            </a:r>
            <a:endParaRPr lang="en-US" sz="3600" dirty="0"/>
          </a:p>
        </p:txBody>
      </p:sp>
      <p:sp>
        <p:nvSpPr>
          <p:cNvPr id="4" name="Title 3"/>
          <p:cNvSpPr>
            <a:spLocks noGrp="1"/>
          </p:cNvSpPr>
          <p:nvPr>
            <p:ph type="title"/>
          </p:nvPr>
        </p:nvSpPr>
        <p:spPr/>
        <p:txBody>
          <a:bodyPr/>
          <a:lstStyle/>
          <a:p>
            <a:pPr rtl="1"/>
            <a:r>
              <a:rPr lang="ar-SA" b="1" dirty="0">
                <a:effectLst/>
              </a:rPr>
              <a:t>أهم التحسينات </a:t>
            </a:r>
            <a:endParaRPr lang="en-US" dirty="0"/>
          </a:p>
        </p:txBody>
      </p:sp>
    </p:spTree>
    <p:extLst>
      <p:ext uri="{BB962C8B-B14F-4D97-AF65-F5344CB8AC3E}">
        <p14:creationId xmlns:p14="http://schemas.microsoft.com/office/powerpoint/2010/main" val="2894000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Y"/>
          </a:p>
        </p:txBody>
      </p:sp>
      <p:sp>
        <p:nvSpPr>
          <p:cNvPr id="3" name="Content Placeholder 2"/>
          <p:cNvSpPr>
            <a:spLocks noGrp="1"/>
          </p:cNvSpPr>
          <p:nvPr>
            <p:ph idx="1"/>
          </p:nvPr>
        </p:nvSpPr>
        <p:spPr/>
        <p:txBody>
          <a:bodyPr/>
          <a:lstStyle/>
          <a:p>
            <a:endParaRPr lang="ar-SY"/>
          </a:p>
        </p:txBody>
      </p:sp>
      <p:pic>
        <p:nvPicPr>
          <p:cNvPr id="1026" name="Picture 2" descr="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175"/>
            <a:ext cx="7850567" cy="677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612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أهم الشروط الواجب توفرها في علب </a:t>
            </a:r>
            <a:r>
              <a:rPr lang="ar-SA" b="1" dirty="0" smtClean="0">
                <a:effectLst/>
              </a:rPr>
              <a:t>الصفيح</a:t>
            </a:r>
            <a:endParaRPr lang="en-US" dirty="0"/>
          </a:p>
        </p:txBody>
      </p:sp>
      <p:sp>
        <p:nvSpPr>
          <p:cNvPr id="3" name="Content Placeholder 2"/>
          <p:cNvSpPr>
            <a:spLocks noGrp="1"/>
          </p:cNvSpPr>
          <p:nvPr>
            <p:ph idx="1"/>
          </p:nvPr>
        </p:nvSpPr>
        <p:spPr/>
        <p:txBody>
          <a:bodyPr>
            <a:noAutofit/>
          </a:bodyPr>
          <a:lstStyle/>
          <a:p>
            <a:pPr algn="r" rtl="1"/>
            <a:r>
              <a:rPr lang="en-US" sz="2800" dirty="0"/>
              <a:t>.(1)</a:t>
            </a:r>
            <a:r>
              <a:rPr lang="ar-SA" sz="2800" dirty="0"/>
              <a:t> السطح الداخلي للعلبة ليس متجعداً </a:t>
            </a:r>
            <a:r>
              <a:rPr lang="ar-SA" sz="2800" dirty="0" smtClean="0"/>
              <a:t>ولا </a:t>
            </a:r>
            <a:r>
              <a:rPr lang="ar-SA" sz="2800" dirty="0"/>
              <a:t>متصدعاً وغير متشقق، وخاصة </a:t>
            </a:r>
            <a:r>
              <a:rPr lang="ar-SA" sz="2800" dirty="0" smtClean="0"/>
              <a:t>في  </a:t>
            </a:r>
            <a:r>
              <a:rPr lang="ar-SA" sz="2800" dirty="0"/>
              <a:t>منطقة اللحام الطولي.</a:t>
            </a:r>
            <a:endParaRPr lang="en-US" sz="2800" dirty="0"/>
          </a:p>
          <a:p>
            <a:pPr algn="r" rtl="1"/>
            <a:r>
              <a:rPr lang="en-US" sz="2800" dirty="0"/>
              <a:t>.(2)</a:t>
            </a:r>
            <a:r>
              <a:rPr lang="ar-SA" sz="2800" dirty="0"/>
              <a:t> عدم وجود التواء على الشفة للحام الطولي أكثر من </a:t>
            </a:r>
            <a:r>
              <a:rPr lang="en-US" sz="2800" dirty="0"/>
              <a:t>0.5 mm</a:t>
            </a:r>
            <a:r>
              <a:rPr lang="ar-SA" sz="2800" dirty="0"/>
              <a:t> .</a:t>
            </a:r>
            <a:endParaRPr lang="en-US" sz="2800" dirty="0"/>
          </a:p>
          <a:p>
            <a:pPr algn="r" rtl="1"/>
            <a:r>
              <a:rPr lang="en-US" sz="2800" dirty="0"/>
              <a:t>.(3) </a:t>
            </a:r>
            <a:r>
              <a:rPr lang="ar-SA" sz="2800" dirty="0"/>
              <a:t>عدم وجود جروح أو تموج على اللحام العرضي </a:t>
            </a:r>
            <a:r>
              <a:rPr lang="en-US" sz="2800" dirty="0"/>
              <a:t>)</a:t>
            </a:r>
            <a:r>
              <a:rPr lang="ar-SA" sz="2800" dirty="0"/>
              <a:t>القفل المزدوج</a:t>
            </a:r>
            <a:r>
              <a:rPr lang="en-US" sz="2800" dirty="0"/>
              <a:t>(</a:t>
            </a:r>
            <a:r>
              <a:rPr lang="ar-SA" sz="2800" dirty="0"/>
              <a:t>.</a:t>
            </a:r>
            <a:endParaRPr lang="en-US" sz="2800" dirty="0"/>
          </a:p>
          <a:p>
            <a:pPr algn="r" rtl="1"/>
            <a:r>
              <a:rPr lang="en-US" sz="2800" dirty="0"/>
              <a:t>.(4) </a:t>
            </a:r>
            <a:r>
              <a:rPr lang="ar-SA" sz="2800" dirty="0"/>
              <a:t>سماكة طبقة اللحام على اللحام الطولي يزيد على سماكة الصفيح </a:t>
            </a:r>
            <a:r>
              <a:rPr lang="ar-SA" sz="2800" dirty="0" smtClean="0"/>
              <a:t>بمقدار</a:t>
            </a:r>
            <a:r>
              <a:rPr lang="en-US" sz="2800" dirty="0" smtClean="0"/>
              <a:t>0.25 mm  </a:t>
            </a:r>
            <a:r>
              <a:rPr lang="ar-SA" sz="2800" dirty="0"/>
              <a:t>.</a:t>
            </a:r>
            <a:endParaRPr lang="en-US" sz="2800" dirty="0"/>
          </a:p>
          <a:p>
            <a:pPr algn="r" rtl="1"/>
            <a:r>
              <a:rPr lang="en-US" sz="2800" dirty="0"/>
              <a:t>(5)</a:t>
            </a:r>
            <a:r>
              <a:rPr lang="ar-SA" sz="2800" dirty="0"/>
              <a:t>. عدم وجود خدوش على طبقة اللكر.</a:t>
            </a:r>
            <a:endParaRPr lang="en-US" sz="2800" dirty="0"/>
          </a:p>
          <a:p>
            <a:pPr algn="r" rtl="1"/>
            <a:r>
              <a:rPr lang="en-US" sz="2800" dirty="0"/>
              <a:t>(6)</a:t>
            </a:r>
            <a:r>
              <a:rPr lang="ar-SA" sz="2800" dirty="0"/>
              <a:t>. عدم وجود اختراق أو انفصال في طبقة اللكر</a:t>
            </a:r>
            <a:r>
              <a:rPr lang="ar-SA" sz="2800" dirty="0" smtClean="0"/>
              <a:t>.</a:t>
            </a:r>
            <a:endParaRPr lang="en-US" sz="2800" dirty="0"/>
          </a:p>
        </p:txBody>
      </p:sp>
    </p:spTree>
    <p:extLst>
      <p:ext uri="{BB962C8B-B14F-4D97-AF65-F5344CB8AC3E}">
        <p14:creationId xmlns:p14="http://schemas.microsoft.com/office/powerpoint/2010/main" val="11298850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الاختبارات الأساسية للعبوات المعدنية</a:t>
            </a:r>
            <a:endParaRPr lang="en-US" dirty="0"/>
          </a:p>
        </p:txBody>
      </p:sp>
      <p:sp>
        <p:nvSpPr>
          <p:cNvPr id="3" name="Content Placeholder 2"/>
          <p:cNvSpPr>
            <a:spLocks noGrp="1"/>
          </p:cNvSpPr>
          <p:nvPr>
            <p:ph idx="1"/>
          </p:nvPr>
        </p:nvSpPr>
        <p:spPr/>
        <p:txBody>
          <a:bodyPr/>
          <a:lstStyle/>
          <a:p>
            <a:pPr algn="r" rtl="1"/>
            <a:r>
              <a:rPr lang="ar-SA" b="1" dirty="0"/>
              <a:t>قياس أبعاد القفل </a:t>
            </a:r>
            <a:r>
              <a:rPr lang="ar-SA" b="1" dirty="0" smtClean="0"/>
              <a:t>المزدوج</a:t>
            </a:r>
            <a:endParaRPr lang="ar-SY" b="1" dirty="0" smtClean="0"/>
          </a:p>
          <a:p>
            <a:pPr algn="r" rtl="1"/>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31750764"/>
              </p:ext>
            </p:extLst>
          </p:nvPr>
        </p:nvGraphicFramePr>
        <p:xfrm>
          <a:off x="1488281" y="2209800"/>
          <a:ext cx="6167437" cy="4401760"/>
        </p:xfrm>
        <a:graphic>
          <a:graphicData uri="http://schemas.openxmlformats.org/presentationml/2006/ole">
            <mc:AlternateContent xmlns:mc="http://schemas.openxmlformats.org/markup-compatibility/2006">
              <mc:Choice xmlns:v="urn:schemas-microsoft-com:vml" Requires="v">
                <p:oleObj spid="_x0000_s3084" r:id="rId3" imgW="5706272" imgH="4390476" progId="">
                  <p:embed/>
                </p:oleObj>
              </mc:Choice>
              <mc:Fallback>
                <p:oleObj r:id="rId3" imgW="5706272" imgH="43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281" y="2209800"/>
                        <a:ext cx="6167437" cy="440176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6325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effectLst/>
              </a:rPr>
              <a:t>الاختبارات الأساسية للعبوات المعدنية</a:t>
            </a:r>
            <a:endParaRPr lang="ar-SY" dirty="0"/>
          </a:p>
        </p:txBody>
      </p:sp>
      <p:sp>
        <p:nvSpPr>
          <p:cNvPr id="3" name="Content Placeholder 2"/>
          <p:cNvSpPr>
            <a:spLocks noGrp="1"/>
          </p:cNvSpPr>
          <p:nvPr>
            <p:ph idx="1"/>
          </p:nvPr>
        </p:nvSpPr>
        <p:spPr/>
        <p:txBody>
          <a:bodyPr>
            <a:noAutofit/>
          </a:bodyPr>
          <a:lstStyle/>
          <a:p>
            <a:pPr algn="r" rtl="1"/>
            <a:r>
              <a:rPr lang="ar-SA" sz="2800" b="1" dirty="0"/>
              <a:t>اختبار الضغط</a:t>
            </a:r>
            <a:endParaRPr lang="en-US" sz="2800" b="1" dirty="0"/>
          </a:p>
          <a:p>
            <a:pPr algn="r" rtl="1"/>
            <a:r>
              <a:rPr lang="ar-SA" sz="2800" dirty="0"/>
              <a:t>ويضخ الهواء داخل العبوة بضغط </a:t>
            </a:r>
            <a:r>
              <a:rPr lang="en-US" sz="2800" dirty="0"/>
              <a:t>7kg/cm</a:t>
            </a:r>
            <a:r>
              <a:rPr lang="en-US" sz="2800" baseline="30000" dirty="0"/>
              <a:t>2</a:t>
            </a:r>
            <a:r>
              <a:rPr lang="ar-SA" sz="2800" dirty="0"/>
              <a:t> ومن ثم تغمر العبوة في حوض الماء،</a:t>
            </a:r>
            <a:endParaRPr lang="ar-SY" sz="2800" b="1" dirty="0"/>
          </a:p>
          <a:p>
            <a:pPr algn="r" rtl="1"/>
            <a:r>
              <a:rPr lang="ar-SA" sz="2800" b="1" dirty="0"/>
              <a:t>اختبار القفل المزدوج بواسطة الإيتر</a:t>
            </a:r>
            <a:endParaRPr lang="ar-SY" sz="2800" b="1" dirty="0"/>
          </a:p>
          <a:p>
            <a:pPr algn="r" rtl="1"/>
            <a:r>
              <a:rPr lang="ar-SA" sz="2800" dirty="0"/>
              <a:t>يتم وضع عدة نقاط من مادة ا</a:t>
            </a:r>
            <a:r>
              <a:rPr lang="ar-SA" sz="2800" dirty="0">
                <a:solidFill>
                  <a:srgbClr val="FF0000"/>
                </a:solidFill>
              </a:rPr>
              <a:t>لإيتر</a:t>
            </a:r>
            <a:r>
              <a:rPr lang="ar-SA" sz="2800" dirty="0"/>
              <a:t> ضمن عبوة الصفيح المراد اختبارها وتقفل مباشرة، بعد ذلك يتم وضعها في حوض ويسكب داخل </a:t>
            </a:r>
            <a:r>
              <a:rPr lang="ar-SA" sz="2800" dirty="0">
                <a:solidFill>
                  <a:srgbClr val="FF0000"/>
                </a:solidFill>
              </a:rPr>
              <a:t>الحوض ماء ساخن</a:t>
            </a:r>
            <a:r>
              <a:rPr lang="ar-SA" sz="2800" dirty="0"/>
              <a:t> درجة حرارته ما بين </a:t>
            </a:r>
            <a:r>
              <a:rPr lang="en-US" sz="2800" dirty="0"/>
              <a:t>80</a:t>
            </a:r>
            <a:r>
              <a:rPr lang="en-US" sz="2800" dirty="0">
                <a:sym typeface="Symbol"/>
              </a:rPr>
              <a:t></a:t>
            </a:r>
            <a:r>
              <a:rPr lang="en-US" sz="2800" dirty="0"/>
              <a:t>90 </a:t>
            </a:r>
            <a:r>
              <a:rPr lang="en-US" sz="2800" baseline="30000" dirty="0"/>
              <a:t>O</a:t>
            </a:r>
            <a:r>
              <a:rPr lang="en-US" sz="2800" dirty="0"/>
              <a:t>C</a:t>
            </a:r>
            <a:r>
              <a:rPr lang="ar-SA" sz="2800" dirty="0"/>
              <a:t> بحيث يغمر الماء نصف العبوة، في منطقة القفل المزدوج، وعندها سوف يتبخر الإيتر، فإذا كان القفل المزدوج غير محكم فإن ذلك سيبدو على شكل فقاعات من خلال الماء منطلقة من داخل العبوة.</a:t>
            </a:r>
            <a:endParaRPr lang="en-US" sz="2800" dirty="0"/>
          </a:p>
          <a:p>
            <a:endParaRPr lang="ar-SY" sz="2800" dirty="0"/>
          </a:p>
        </p:txBody>
      </p:sp>
    </p:spTree>
    <p:extLst>
      <p:ext uri="{BB962C8B-B14F-4D97-AF65-F5344CB8AC3E}">
        <p14:creationId xmlns:p14="http://schemas.microsoft.com/office/powerpoint/2010/main" val="3522748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التلبيس أو التغطية الالكتروستاتيكية </a:t>
            </a:r>
            <a:endParaRPr lang="en-US" dirty="0"/>
          </a:p>
        </p:txBody>
      </p:sp>
      <p:sp>
        <p:nvSpPr>
          <p:cNvPr id="3" name="Content Placeholder 2"/>
          <p:cNvSpPr>
            <a:spLocks noGrp="1"/>
          </p:cNvSpPr>
          <p:nvPr>
            <p:ph idx="1"/>
          </p:nvPr>
        </p:nvSpPr>
        <p:spPr/>
        <p:txBody>
          <a:bodyPr>
            <a:normAutofit/>
          </a:bodyPr>
          <a:lstStyle/>
          <a:p>
            <a:pPr algn="r" rtl="1"/>
            <a:r>
              <a:rPr lang="ar-SA" sz="3200" dirty="0"/>
              <a:t>وهي الأكثر انتشاراً، ويستخدم لذلك : الكروم، النيكل، التوتياء، القصدير، الكادميوم.</a:t>
            </a:r>
            <a:endParaRPr lang="en-US" sz="3200" dirty="0"/>
          </a:p>
          <a:p>
            <a:pPr algn="r" rtl="1"/>
            <a:r>
              <a:rPr lang="ar-SA" sz="3200" dirty="0"/>
              <a:t>وتكون سماكة التغطية الكتروستاتيكياً بالقصدير </a:t>
            </a:r>
            <a:r>
              <a:rPr lang="en-US" sz="3200" dirty="0"/>
              <a:t>0.25µm </a:t>
            </a:r>
            <a:r>
              <a:rPr lang="ar-SA" sz="3200" dirty="0"/>
              <a:t>على الأقل، وترتفع في بعض أنواع الصفيح أو التنك إلى </a:t>
            </a:r>
            <a:r>
              <a:rPr lang="en-US" sz="3200" dirty="0"/>
              <a:t>0.5 ~ 1.5µm</a:t>
            </a:r>
            <a:r>
              <a:rPr lang="ar-SA" sz="3200" dirty="0"/>
              <a:t> .</a:t>
            </a:r>
            <a:endParaRPr lang="en-US" sz="3200" dirty="0"/>
          </a:p>
          <a:p>
            <a:pPr algn="r" rtl="1"/>
            <a:endParaRPr lang="en-US" sz="3200" dirty="0"/>
          </a:p>
        </p:txBody>
      </p:sp>
    </p:spTree>
    <p:extLst>
      <p:ext uri="{BB962C8B-B14F-4D97-AF65-F5344CB8AC3E}">
        <p14:creationId xmlns:p14="http://schemas.microsoft.com/office/powerpoint/2010/main" val="3282652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التغطيس أو الغمر الساخن </a:t>
            </a:r>
            <a:endParaRPr lang="en-US" dirty="0"/>
          </a:p>
        </p:txBody>
      </p:sp>
      <p:sp>
        <p:nvSpPr>
          <p:cNvPr id="3" name="Content Placeholder 2"/>
          <p:cNvSpPr>
            <a:spLocks noGrp="1"/>
          </p:cNvSpPr>
          <p:nvPr>
            <p:ph idx="1"/>
          </p:nvPr>
        </p:nvSpPr>
        <p:spPr/>
        <p:txBody>
          <a:bodyPr>
            <a:noAutofit/>
          </a:bodyPr>
          <a:lstStyle/>
          <a:p>
            <a:pPr algn="r" rtl="1"/>
            <a:r>
              <a:rPr lang="ar-SA" sz="3200" dirty="0"/>
              <a:t>من مستلزمات هذه الطريقة وجود معادن ذات نقطة انصهار منخفضة مثل: الألمنيوم، الرصاص، القصدير، التوتياء، </a:t>
            </a:r>
            <a:endParaRPr lang="en-US" sz="3200" dirty="0" smtClean="0"/>
          </a:p>
          <a:p>
            <a:pPr algn="r" rtl="1"/>
            <a:r>
              <a:rPr lang="ar-SA" sz="3200" dirty="0" smtClean="0"/>
              <a:t>السماكة </a:t>
            </a:r>
            <a:r>
              <a:rPr lang="ar-SA" sz="3200" dirty="0"/>
              <a:t>المستحصل عليها بهذه الطريقة </a:t>
            </a:r>
            <a:r>
              <a:rPr lang="en-US" sz="3200" dirty="0"/>
              <a:t>1.5 ~ 4.5µm</a:t>
            </a:r>
            <a:r>
              <a:rPr lang="ar-SA" sz="3200" dirty="0"/>
              <a:t>.</a:t>
            </a:r>
            <a:endParaRPr lang="en-US" sz="3200" dirty="0"/>
          </a:p>
          <a:p>
            <a:pPr algn="r" rtl="1"/>
            <a:r>
              <a:rPr lang="ar-SA" sz="3200" b="1" dirty="0">
                <a:solidFill>
                  <a:srgbClr val="002060"/>
                </a:solidFill>
              </a:rPr>
              <a:t>التغطية بواسطة الانتشار</a:t>
            </a:r>
            <a:r>
              <a:rPr lang="ar-SA" sz="3200" dirty="0">
                <a:solidFill>
                  <a:srgbClr val="002060"/>
                </a:solidFill>
              </a:rPr>
              <a:t> </a:t>
            </a:r>
            <a:r>
              <a:rPr lang="ar-SA" sz="3200" dirty="0"/>
              <a:t>أو البخ على شكل </a:t>
            </a:r>
            <a:r>
              <a:rPr lang="ar-SA" sz="3200" dirty="0" smtClean="0"/>
              <a:t>رذاذ</a:t>
            </a:r>
            <a:r>
              <a:rPr lang="ar-SY" sz="3200" dirty="0"/>
              <a:t>.</a:t>
            </a:r>
            <a:endParaRPr lang="en-US" sz="3200" dirty="0"/>
          </a:p>
        </p:txBody>
      </p:sp>
    </p:spTree>
    <p:extLst>
      <p:ext uri="{BB962C8B-B14F-4D97-AF65-F5344CB8AC3E}">
        <p14:creationId xmlns:p14="http://schemas.microsoft.com/office/powerpoint/2010/main" val="672361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أنواع العبوات المعدنية </a:t>
            </a:r>
            <a:endParaRPr lang="en-US" dirty="0"/>
          </a:p>
        </p:txBody>
      </p:sp>
      <p:sp>
        <p:nvSpPr>
          <p:cNvPr id="3" name="Content Placeholder 2"/>
          <p:cNvSpPr>
            <a:spLocks noGrp="1"/>
          </p:cNvSpPr>
          <p:nvPr>
            <p:ph idx="1"/>
          </p:nvPr>
        </p:nvSpPr>
        <p:spPr/>
        <p:txBody>
          <a:bodyPr>
            <a:normAutofit/>
          </a:bodyPr>
          <a:lstStyle/>
          <a:p>
            <a:pPr algn="r" rtl="1"/>
            <a:r>
              <a:rPr lang="en-US" sz="3200" dirty="0"/>
              <a:t> (</a:t>
            </a:r>
            <a:r>
              <a:rPr lang="en-US" sz="3200" b="1" dirty="0"/>
              <a:t>1</a:t>
            </a:r>
            <a:r>
              <a:rPr lang="en-US" sz="3200" dirty="0"/>
              <a:t>)</a:t>
            </a:r>
            <a:r>
              <a:rPr lang="ar-SA" sz="3200" dirty="0"/>
              <a:t>صفائح تنك مقصدر</a:t>
            </a:r>
            <a:endParaRPr lang="en-US" sz="3200" dirty="0"/>
          </a:p>
          <a:p>
            <a:pPr algn="r" rtl="1"/>
            <a:r>
              <a:rPr lang="en-US" sz="3200" dirty="0"/>
              <a:t> (</a:t>
            </a:r>
            <a:r>
              <a:rPr lang="en-US" sz="3200" b="1" dirty="0"/>
              <a:t>2</a:t>
            </a:r>
            <a:r>
              <a:rPr lang="en-US" sz="3200" dirty="0"/>
              <a:t>)</a:t>
            </a:r>
            <a:r>
              <a:rPr lang="ar-SA" sz="3200" dirty="0"/>
              <a:t>صفائح تنك  مطلي </a:t>
            </a:r>
            <a:r>
              <a:rPr lang="en-US" sz="3200" dirty="0"/>
              <a:t>)</a:t>
            </a:r>
            <a:r>
              <a:rPr lang="ar-SA" sz="3200" dirty="0"/>
              <a:t>ملكر</a:t>
            </a:r>
            <a:r>
              <a:rPr lang="en-US" sz="3200" dirty="0"/>
              <a:t>(</a:t>
            </a:r>
          </a:p>
          <a:p>
            <a:pPr algn="r" rtl="1"/>
            <a:r>
              <a:rPr lang="en-US" sz="3200" dirty="0"/>
              <a:t> (</a:t>
            </a:r>
            <a:r>
              <a:rPr lang="en-US" sz="3200" b="1" dirty="0"/>
              <a:t>3</a:t>
            </a:r>
            <a:r>
              <a:rPr lang="en-US" sz="3200" dirty="0"/>
              <a:t>)</a:t>
            </a:r>
            <a:r>
              <a:rPr lang="ar-SA" sz="3200" dirty="0"/>
              <a:t>صفائح تنك غير مقصدر </a:t>
            </a:r>
            <a:endParaRPr lang="en-US" sz="3200" dirty="0"/>
          </a:p>
          <a:p>
            <a:pPr algn="r" rtl="1"/>
            <a:r>
              <a:rPr lang="en-US" sz="3200" dirty="0"/>
              <a:t> (</a:t>
            </a:r>
            <a:r>
              <a:rPr lang="en-US" sz="3200" b="1" dirty="0"/>
              <a:t>4</a:t>
            </a:r>
            <a:r>
              <a:rPr lang="en-US" sz="3200" dirty="0"/>
              <a:t>)</a:t>
            </a:r>
            <a:r>
              <a:rPr lang="ar-SA" sz="3200" dirty="0"/>
              <a:t>صفائح ألمنيوم</a:t>
            </a:r>
            <a:endParaRPr lang="en-US" sz="3200" dirty="0"/>
          </a:p>
          <a:p>
            <a:pPr algn="r" rtl="1"/>
            <a:r>
              <a:rPr lang="en-US" sz="3200" dirty="0"/>
              <a:t> (</a:t>
            </a:r>
            <a:r>
              <a:rPr lang="en-US" sz="3200" b="1" dirty="0"/>
              <a:t>5</a:t>
            </a:r>
            <a:r>
              <a:rPr lang="en-US" sz="3200" dirty="0"/>
              <a:t>)</a:t>
            </a:r>
            <a:r>
              <a:rPr lang="ar-SA" sz="3200" dirty="0"/>
              <a:t>صفائح تنك مغطاة بالألمنيوم</a:t>
            </a:r>
            <a:endParaRPr lang="en-US" sz="3200" dirty="0"/>
          </a:p>
          <a:p>
            <a:pPr algn="r" rtl="1"/>
            <a:r>
              <a:rPr lang="en-US" sz="3200" dirty="0"/>
              <a:t> (</a:t>
            </a:r>
            <a:r>
              <a:rPr lang="en-US" sz="3200" b="1" dirty="0"/>
              <a:t>6</a:t>
            </a:r>
            <a:r>
              <a:rPr lang="en-US" sz="3200" dirty="0"/>
              <a:t>)</a:t>
            </a:r>
            <a:r>
              <a:rPr lang="ar-SA" sz="3200" dirty="0"/>
              <a:t>صفائح أخرى</a:t>
            </a:r>
            <a:endParaRPr lang="en-US" sz="3200" dirty="0"/>
          </a:p>
          <a:p>
            <a:pPr marL="0" indent="0" algn="r" rtl="1">
              <a:buNone/>
            </a:pPr>
            <a:endParaRPr lang="en-US" sz="3600" dirty="0"/>
          </a:p>
        </p:txBody>
      </p:sp>
    </p:spTree>
    <p:extLst>
      <p:ext uri="{BB962C8B-B14F-4D97-AF65-F5344CB8AC3E}">
        <p14:creationId xmlns:p14="http://schemas.microsoft.com/office/powerpoint/2010/main" val="2577618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صفائح التنك المقصدرة</a:t>
            </a:r>
            <a:endParaRPr lang="en-US" dirty="0"/>
          </a:p>
        </p:txBody>
      </p:sp>
      <p:sp>
        <p:nvSpPr>
          <p:cNvPr id="3" name="Content Placeholder 2"/>
          <p:cNvSpPr>
            <a:spLocks noGrp="1"/>
          </p:cNvSpPr>
          <p:nvPr>
            <p:ph idx="1"/>
          </p:nvPr>
        </p:nvSpPr>
        <p:spPr/>
        <p:txBody>
          <a:bodyPr>
            <a:noAutofit/>
          </a:bodyPr>
          <a:lstStyle/>
          <a:p>
            <a:pPr algn="r" rtl="1"/>
            <a:r>
              <a:rPr lang="ar-SA" sz="2800" dirty="0"/>
              <a:t>تصنع هذه الصفائح عن طريق تغطية وجهي الصفيح </a:t>
            </a:r>
            <a:r>
              <a:rPr lang="ar-SA" sz="2800" dirty="0">
                <a:solidFill>
                  <a:srgbClr val="FF0000"/>
                </a:solidFill>
              </a:rPr>
              <a:t>الفولاذي الطري </a:t>
            </a:r>
            <a:r>
              <a:rPr lang="ar-SA" sz="2800" dirty="0"/>
              <a:t>ذي نسبة الكربون المنخفضة أقل من</a:t>
            </a:r>
            <a:r>
              <a:rPr lang="en-US" sz="2800" dirty="0"/>
              <a:t> 0.1% </a:t>
            </a:r>
            <a:r>
              <a:rPr lang="ar-SA" sz="2800" dirty="0"/>
              <a:t>بالقصدير</a:t>
            </a:r>
            <a:r>
              <a:rPr lang="en-US" sz="2800" i="1" dirty="0"/>
              <a:t>.</a:t>
            </a:r>
            <a:endParaRPr lang="en-US" sz="2800" dirty="0"/>
          </a:p>
          <a:p>
            <a:pPr algn="r" rtl="1"/>
            <a:r>
              <a:rPr lang="ar-SA" sz="2800" dirty="0"/>
              <a:t>النسبة المسموح تواجدها لبعض العناصر الكيميائية في صفيح </a:t>
            </a:r>
            <a:r>
              <a:rPr lang="ar-SA" sz="2800" dirty="0" smtClean="0"/>
              <a:t>التنك</a:t>
            </a:r>
            <a:endParaRPr lang="ar-SY" sz="2800" dirty="0" smtClean="0"/>
          </a:p>
          <a:p>
            <a:pPr algn="r" rtl="1"/>
            <a:endParaRPr lang="ar-SY" sz="2800" dirty="0" smtClean="0"/>
          </a:p>
          <a:p>
            <a:pPr algn="r" rtl="1"/>
            <a:endParaRPr lang="ar-SY" sz="2800" dirty="0"/>
          </a:p>
          <a:p>
            <a:pPr algn="r" rtl="1"/>
            <a:endParaRPr lang="ar-SY" sz="2800" dirty="0" smtClean="0"/>
          </a:p>
          <a:p>
            <a:pPr algn="r" rtl="1"/>
            <a:r>
              <a:rPr lang="ar-SA" sz="2800" dirty="0" smtClean="0"/>
              <a:t>وتتغير </a:t>
            </a:r>
            <a:r>
              <a:rPr lang="ar-SA" sz="2800" dirty="0"/>
              <a:t>سماكة الصفيح بتغير الهدف المستخدم من أجله، ففي صناعة علب الكونسروة تبلغ سماكته حوالي </a:t>
            </a:r>
            <a:r>
              <a:rPr lang="en-US" sz="2800" dirty="0">
                <a:solidFill>
                  <a:srgbClr val="FF0000"/>
                </a:solidFill>
              </a:rPr>
              <a:t>0.25~ 0.37 mm</a:t>
            </a:r>
            <a:r>
              <a:rPr lang="ar-SA" sz="2800" i="1" dirty="0"/>
              <a:t>.</a:t>
            </a:r>
            <a:endParaRPr lang="en-US" sz="2800" dirty="0"/>
          </a:p>
          <a:p>
            <a:pPr algn="r" rtl="1"/>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276600"/>
            <a:ext cx="8534400" cy="121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268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b="1" dirty="0">
                <a:effectLst/>
              </a:rPr>
              <a:t>تركيب </a:t>
            </a:r>
            <a:r>
              <a:rPr lang="ar-SA" b="1" dirty="0">
                <a:effectLst/>
              </a:rPr>
              <a:t>ال</a:t>
            </a:r>
            <a:r>
              <a:rPr lang="ar-SY" b="1" dirty="0">
                <a:effectLst/>
              </a:rPr>
              <a:t>صفيح الفولاذ</a:t>
            </a:r>
            <a:r>
              <a:rPr lang="ar-SA" b="1" dirty="0">
                <a:effectLst/>
              </a:rPr>
              <a:t>ي </a:t>
            </a:r>
            <a:r>
              <a:rPr lang="en-US" b="1" dirty="0">
                <a:effectLst/>
              </a:rPr>
              <a:t>)</a:t>
            </a:r>
            <a:r>
              <a:rPr lang="ar-SA" b="1" dirty="0">
                <a:effectLst/>
              </a:rPr>
              <a:t>التنك</a:t>
            </a:r>
            <a:r>
              <a:rPr lang="en-US" b="1" dirty="0">
                <a:effectLst/>
              </a:rPr>
              <a:t>(</a:t>
            </a:r>
            <a:endParaRPr lang="en-US" dirty="0"/>
          </a:p>
        </p:txBody>
      </p:sp>
      <p:sp>
        <p:nvSpPr>
          <p:cNvPr id="3" name="Content Placeholder 2"/>
          <p:cNvSpPr>
            <a:spLocks noGrp="1"/>
          </p:cNvSpPr>
          <p:nvPr>
            <p:ph idx="1"/>
          </p:nvPr>
        </p:nvSpPr>
        <p:spPr>
          <a:xfrm>
            <a:off x="457200" y="1752600"/>
            <a:ext cx="8229600" cy="4373563"/>
          </a:xfrm>
        </p:spPr>
        <p:txBody>
          <a:bodyPr>
            <a:normAutofit fontScale="92500" lnSpcReduction="10000"/>
          </a:bodyPr>
          <a:lstStyle/>
          <a:p>
            <a:pPr algn="r" rtl="1"/>
            <a:r>
              <a:rPr lang="ar-SY" sz="3600" dirty="0"/>
              <a:t>يصنع التنك من صفيح </a:t>
            </a:r>
            <a:r>
              <a:rPr lang="ar-SY" sz="3600" dirty="0" smtClean="0"/>
              <a:t>الفولاذ.</a:t>
            </a:r>
          </a:p>
          <a:p>
            <a:pPr algn="r" rtl="1"/>
            <a:r>
              <a:rPr lang="ar-SY" sz="3600" dirty="0"/>
              <a:t>ففي حال احتواء الفولاذ على عنصر الكبريت</a:t>
            </a:r>
            <a:r>
              <a:rPr lang="en-US" sz="3600" dirty="0"/>
              <a:t>S </a:t>
            </a:r>
            <a:r>
              <a:rPr lang="ar-SY" sz="3600" dirty="0"/>
              <a:t> و الفوسفور </a:t>
            </a:r>
            <a:r>
              <a:rPr lang="en-US" sz="3600" dirty="0"/>
              <a:t>P</a:t>
            </a:r>
            <a:r>
              <a:rPr lang="ar-SY" sz="3600" dirty="0"/>
              <a:t> فإن عملية التآكل تزداد، يجب أن لا تزيد نسبة الكبريت عن %0.4 </a:t>
            </a:r>
            <a:r>
              <a:rPr lang="ar-SY" sz="3600" dirty="0" smtClean="0"/>
              <a:t>.</a:t>
            </a:r>
            <a:endParaRPr lang="ar-SY" sz="3600" dirty="0"/>
          </a:p>
          <a:p>
            <a:pPr algn="r" rtl="1"/>
            <a:r>
              <a:rPr lang="ar-SY" sz="3600" dirty="0" smtClean="0"/>
              <a:t>إذا </a:t>
            </a:r>
            <a:r>
              <a:rPr lang="ar-SY" sz="3600" dirty="0"/>
              <a:t>زادت نسبة النحاس </a:t>
            </a:r>
            <a:r>
              <a:rPr lang="en-US" sz="3600" dirty="0"/>
              <a:t> Cu</a:t>
            </a:r>
            <a:r>
              <a:rPr lang="ar-SY" sz="3600" dirty="0"/>
              <a:t>فإن العملية </a:t>
            </a:r>
            <a:r>
              <a:rPr lang="ar-SY" sz="3600" dirty="0" smtClean="0"/>
              <a:t>تقل.</a:t>
            </a:r>
            <a:endParaRPr lang="en-US" sz="3600" dirty="0" smtClean="0"/>
          </a:p>
          <a:p>
            <a:pPr algn="r" rtl="1"/>
            <a:r>
              <a:rPr lang="ar-SY" sz="3600" dirty="0" smtClean="0"/>
              <a:t>تصنيف التنك الى عدة مجموعات وفقاً لتركيب </a:t>
            </a:r>
            <a:r>
              <a:rPr lang="ar-SY" sz="3600" dirty="0"/>
              <a:t>الفولاذ وما يحتويه من عناصر نادرة </a:t>
            </a:r>
            <a:r>
              <a:rPr lang="en-US" sz="3600" dirty="0"/>
              <a:t>)</a:t>
            </a:r>
            <a:r>
              <a:rPr lang="ar-SY" sz="3600" dirty="0"/>
              <a:t>صغيرة</a:t>
            </a:r>
            <a:r>
              <a:rPr lang="en-US" sz="3600" dirty="0" smtClean="0"/>
              <a:t>(</a:t>
            </a:r>
            <a:r>
              <a:rPr lang="ar-SY" sz="3600" dirty="0" smtClean="0"/>
              <a:t>.</a:t>
            </a:r>
          </a:p>
          <a:p>
            <a:pPr algn="r" rtl="1"/>
            <a:r>
              <a:rPr lang="en-US" sz="3600" dirty="0"/>
              <a:t>L, M</a:t>
            </a:r>
            <a:r>
              <a:rPr lang="en-US" sz="3600" baseline="-25000" dirty="0"/>
              <a:t>R</a:t>
            </a:r>
            <a:r>
              <a:rPr lang="en-US" sz="3600" dirty="0"/>
              <a:t>, </a:t>
            </a:r>
            <a:r>
              <a:rPr lang="en-US" sz="3600" dirty="0" err="1"/>
              <a:t>Ms</a:t>
            </a:r>
            <a:r>
              <a:rPr lang="en-US" sz="3600" dirty="0"/>
              <a:t>, </a:t>
            </a:r>
            <a:r>
              <a:rPr lang="en-US" sz="3600" dirty="0" err="1"/>
              <a:t>Mc</a:t>
            </a:r>
            <a:endParaRPr lang="en-US" sz="3600" dirty="0"/>
          </a:p>
        </p:txBody>
      </p:sp>
    </p:spTree>
    <p:extLst>
      <p:ext uri="{BB962C8B-B14F-4D97-AF65-F5344CB8AC3E}">
        <p14:creationId xmlns:p14="http://schemas.microsoft.com/office/powerpoint/2010/main" val="34468023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14583</TotalTime>
  <Words>2130</Words>
  <Application>Microsoft Office PowerPoint</Application>
  <PresentationFormat>On-screen Show (4:3)</PresentationFormat>
  <Paragraphs>157</Paragraphs>
  <Slides>43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43</vt:i4>
      </vt:variant>
    </vt:vector>
  </HeadingPairs>
  <TitlesOfParts>
    <vt:vector size="51" baseType="lpstr">
      <vt:lpstr>Arial</vt:lpstr>
      <vt:lpstr>Century Gothic</vt:lpstr>
      <vt:lpstr>Courier New</vt:lpstr>
      <vt:lpstr>Palatino Linotype</vt:lpstr>
      <vt:lpstr>Symbol</vt:lpstr>
      <vt:lpstr>Tahoma</vt:lpstr>
      <vt:lpstr>Times New Roman</vt:lpstr>
      <vt:lpstr>Executive</vt:lpstr>
      <vt:lpstr>التعبئة والتغليف العلب المعدنية والطلاء</vt:lpstr>
      <vt:lpstr>الميزات الإيجابية</vt:lpstr>
      <vt:lpstr>عيوب العلب المعدنية</vt:lpstr>
      <vt:lpstr>أهم التحسينات </vt:lpstr>
      <vt:lpstr>التلبيس أو التغطية الالكتروستاتيكية </vt:lpstr>
      <vt:lpstr>التغطيس أو الغمر الساخن </vt:lpstr>
      <vt:lpstr>أنواع العبوات المعدنية </vt:lpstr>
      <vt:lpstr>صفائح التنك المقصدرة</vt:lpstr>
      <vt:lpstr>تركيب الصفيح الفولاذي )التنك(</vt:lpstr>
      <vt:lpstr>المجموعة L</vt:lpstr>
      <vt:lpstr>المجموعة MR</vt:lpstr>
      <vt:lpstr>المجموعة Ms</vt:lpstr>
      <vt:lpstr>المجموعة Mc</vt:lpstr>
      <vt:lpstr>المواصفات الكيميائية لأنواع الفولاذ الأساس</vt:lpstr>
      <vt:lpstr>خواص و تركيب الغذاء المراد تعبئته</vt:lpstr>
      <vt:lpstr>PowerPoint Presentation</vt:lpstr>
      <vt:lpstr>المقطع العرضي في صفيح تنك مقصدر</vt:lpstr>
      <vt:lpstr>المقطع العرضي في صفيح تنك مقصدر</vt:lpstr>
      <vt:lpstr>تغطية التنك بالقصدير</vt:lpstr>
      <vt:lpstr>طريقة التلبيس الالكتروستاتيكية</vt:lpstr>
      <vt:lpstr>تشكيل الطبقة الاوكسيدية</vt:lpstr>
      <vt:lpstr>نوعية التنك في العلب الفولاذية</vt:lpstr>
      <vt:lpstr>PowerPoint Presentation</vt:lpstr>
      <vt:lpstr>PowerPoint Presentation</vt:lpstr>
      <vt:lpstr>أنواع العلب الغذائية حسب شكلها</vt:lpstr>
      <vt:lpstr>المساوىء )السلبيات(</vt:lpstr>
      <vt:lpstr>العلب ذات القطع الثلاث</vt:lpstr>
      <vt:lpstr>طريقة اللحام الجانبية</vt:lpstr>
      <vt:lpstr>علب الكونسروة )القياسية( Standard</vt:lpstr>
      <vt:lpstr>صفائح التنك المطلية</vt:lpstr>
      <vt:lpstr>مراحل صناعة العلب المعدنية</vt:lpstr>
      <vt:lpstr>مراحل تصنيع العلب المعدنية </vt:lpstr>
      <vt:lpstr>مراحل تصنيع العلب المعدنية </vt:lpstr>
      <vt:lpstr>مراحل تصنيع العلب المعدنية </vt:lpstr>
      <vt:lpstr>مراحل تصنيع العلب المعدنية </vt:lpstr>
      <vt:lpstr>مراحل تصنيع العلب المعدنية </vt:lpstr>
      <vt:lpstr>مراحل تصنيع العلب المعدنية </vt:lpstr>
      <vt:lpstr>PowerPoint Presentation</vt:lpstr>
      <vt:lpstr>PowerPoint Presentation</vt:lpstr>
      <vt:lpstr>PowerPoint Presentation</vt:lpstr>
      <vt:lpstr>أهم الشروط الواجب توفرها في علب الصفيح</vt:lpstr>
      <vt:lpstr>الاختبارات الأساسية للعبوات المعدنية</vt:lpstr>
      <vt:lpstr>الاختبارات الأساسية للعبوات المعدنية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التعبئة والتغليف</dc:title>
  <dc:creator/>
  <cp:lastModifiedBy>farhan alfin</cp:lastModifiedBy>
  <cp:revision>209</cp:revision>
  <dcterms:created xsi:type="dcterms:W3CDTF">2006-08-16T00:00:00Z</dcterms:created>
  <dcterms:modified xsi:type="dcterms:W3CDTF">2015-04-12T17:57:23Z</dcterms:modified>
</cp:coreProperties>
</file>