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12" r:id="rId1"/>
  </p:sldMasterIdLst>
  <p:sldIdLst>
    <p:sldId id="256" r:id="rId2"/>
    <p:sldId id="258" r:id="rId3"/>
    <p:sldId id="259" r:id="rId4"/>
    <p:sldId id="260" r:id="rId5"/>
    <p:sldId id="261" r:id="rId6"/>
    <p:sldId id="262" r:id="rId7"/>
    <p:sldId id="272" r:id="rId8"/>
    <p:sldId id="263" r:id="rId9"/>
    <p:sldId id="273" r:id="rId10"/>
    <p:sldId id="264" r:id="rId11"/>
    <p:sldId id="265" r:id="rId12"/>
    <p:sldId id="266" r:id="rId13"/>
    <p:sldId id="267" r:id="rId14"/>
    <p:sldId id="293" r:id="rId15"/>
    <p:sldId id="294" r:id="rId16"/>
    <p:sldId id="268" r:id="rId17"/>
    <p:sldId id="270" r:id="rId18"/>
    <p:sldId id="271"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5" r:id="rId38"/>
    <p:sldId id="296"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6.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3/29/2015</a:t>
            </a:fld>
            <a:endParaRPr lang="en-US"/>
          </a:p>
        </p:txBody>
      </p:sp>
      <p:sp>
        <p:nvSpPr>
          <p:cNvPr id="8" name="Slide Number Placeholder 7"/>
          <p:cNvSpPr>
            <a:spLocks noGrp="1"/>
          </p:cNvSpPr>
          <p:nvPr>
            <p:ph type="sldNum" sz="quarter" idx="11"/>
          </p:nvPr>
        </p:nvSpPr>
        <p:spPr/>
        <p:txBody>
          <a:bodyPr/>
          <a:lstStyle/>
          <a:p>
            <a:fld id="{B6F15528-21DE-4FAA-801E-634DDDAF4B2B}"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3/29/2015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10"/>
          </p:nvPr>
        </p:nvSpPr>
        <p:spPr/>
        <p:txBody>
          <a:bodyPr/>
          <a:lstStyle/>
          <a:p>
            <a:fld id="{1D8BD707-D9CF-40AE-B4C6-C98DA3205C09}" type="datetimeFigureOut">
              <a:rPr lang="en-US" smtClean="0"/>
              <a:pPr/>
              <a:t>3/29/2015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smtClean="0"/>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5" name="Date Placeholder 4"/>
          <p:cNvSpPr>
            <a:spLocks noGrp="1"/>
          </p:cNvSpPr>
          <p:nvPr>
            <p:ph type="dt" sz="half" idx="10"/>
          </p:nvPr>
        </p:nvSpPr>
        <p:spPr/>
        <p:txBody>
          <a:bodyPr/>
          <a:lstStyle/>
          <a:p>
            <a:fld id="{1D8BD707-D9CF-40AE-B4C6-C98DA3205C09}" type="datetimeFigureOut">
              <a:rPr lang="en-US" smtClean="0"/>
              <a:pPr/>
              <a:t>3/29/2015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65760" y="1600200"/>
            <a:ext cx="4041648" cy="45262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3/29/2015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
        <p:nvSpPr>
          <p:cNvPr id="11" name="Content Placeholder 10"/>
          <p:cNvSpPr>
            <a:spLocks noGrp="1"/>
          </p:cNvSpPr>
          <p:nvPr>
            <p:ph sz="quarter" idx="13"/>
          </p:nvPr>
        </p:nvSpPr>
        <p:spPr>
          <a:xfrm>
            <a:off x="457200" y="2212848"/>
            <a:ext cx="4041648" cy="391363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3/29/2015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1D8BD707-D9CF-40AE-B4C6-C98DA3205C09}" type="datetimeFigureOut">
              <a:rPr lang="en-US" smtClean="0"/>
              <a:pPr/>
              <a:t>3/29/2015</a:t>
            </a:fld>
            <a:endParaRPr lang="en-US"/>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en-US"/>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B6F15528-21DE-4FAA-801E-634DDDAF4B2B}" type="slidenum">
              <a:rPr lang="en-US" smtClean="0"/>
              <a:pPr/>
              <a:t>‹#›</a:t>
            </a:fld>
            <a:endParaRPr lang="en-US"/>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4213" r:id="rId1"/>
    <p:sldLayoutId id="2147484214" r:id="rId2"/>
    <p:sldLayoutId id="2147484215" r:id="rId3"/>
    <p:sldLayoutId id="2147484216" r:id="rId4"/>
    <p:sldLayoutId id="2147484217" r:id="rId5"/>
    <p:sldLayoutId id="2147484218" r:id="rId6"/>
    <p:sldLayoutId id="2147484219" r:id="rId7"/>
    <p:sldLayoutId id="2147484220" r:id="rId8"/>
    <p:sldLayoutId id="2147484221" r:id="rId9"/>
    <p:sldLayoutId id="2147484222" r:id="rId10"/>
    <p:sldLayoutId id="2147484223" r:id="rId11"/>
  </p:sldLayoutIdLst>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package" Target="../embeddings/Microsoft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6.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rtl="1"/>
            <a:r>
              <a:rPr lang="ar-SY" dirty="0" smtClean="0"/>
              <a:t>التعبئة والتغليف</a:t>
            </a:r>
            <a:r>
              <a:rPr lang="en-US" dirty="0" smtClean="0"/>
              <a:t/>
            </a:r>
            <a:br>
              <a:rPr lang="en-US" dirty="0" smtClean="0"/>
            </a:br>
            <a:r>
              <a:rPr lang="ar-SA" b="1" dirty="0">
                <a:effectLst/>
              </a:rPr>
              <a:t>الــزجاج</a:t>
            </a:r>
            <a:endParaRPr lang="en-US" dirty="0"/>
          </a:p>
        </p:txBody>
      </p:sp>
      <p:sp>
        <p:nvSpPr>
          <p:cNvPr id="3" name="Subtitle 2"/>
          <p:cNvSpPr>
            <a:spLocks noGrp="1"/>
          </p:cNvSpPr>
          <p:nvPr>
            <p:ph type="subTitle" idx="1"/>
          </p:nvPr>
        </p:nvSpPr>
        <p:spPr/>
        <p:txBody>
          <a:bodyPr/>
          <a:lstStyle/>
          <a:p>
            <a:pPr rtl="1"/>
            <a:r>
              <a:rPr lang="ar-SY" dirty="0" smtClean="0"/>
              <a:t>د. فرحان ألفين</a:t>
            </a:r>
          </a:p>
          <a:p>
            <a:pPr rtl="1"/>
            <a:r>
              <a:rPr lang="ar-SY" dirty="0" smtClean="0"/>
              <a:t>قسم الهندسة الغذائية</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19" y="0"/>
            <a:ext cx="3017520" cy="25146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4400" y="0"/>
            <a:ext cx="4419600" cy="2506418"/>
          </a:xfrm>
          <a:prstGeom prst="rect">
            <a:avLst/>
          </a:prstGeom>
        </p:spPr>
      </p:pic>
    </p:spTree>
    <p:extLst>
      <p:ext uri="{BB962C8B-B14F-4D97-AF65-F5344CB8AC3E}">
        <p14:creationId xmlns:p14="http://schemas.microsoft.com/office/powerpoint/2010/main" val="42681237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43012" y="0"/>
            <a:ext cx="7443788" cy="1600200"/>
          </a:xfrm>
        </p:spPr>
        <p:txBody>
          <a:bodyPr/>
          <a:lstStyle/>
          <a:p>
            <a:pPr rtl="1"/>
            <a:r>
              <a:rPr lang="ar-SA" dirty="0"/>
              <a:t>المرطبانات </a:t>
            </a:r>
            <a:r>
              <a:rPr lang="en-US" dirty="0" smtClean="0"/>
              <a:t>Jars</a:t>
            </a:r>
            <a:endParaRPr lang="en-US" dirty="0"/>
          </a:p>
        </p:txBody>
      </p:sp>
      <p:sp>
        <p:nvSpPr>
          <p:cNvPr id="3" name="Content Placeholder 2"/>
          <p:cNvSpPr>
            <a:spLocks noGrp="1"/>
          </p:cNvSpPr>
          <p:nvPr>
            <p:ph idx="1"/>
          </p:nvPr>
        </p:nvSpPr>
        <p:spPr/>
        <p:txBody>
          <a:bodyPr>
            <a:normAutofit/>
          </a:bodyPr>
          <a:lstStyle/>
          <a:p>
            <a:pPr algn="r" rtl="1"/>
            <a:r>
              <a:rPr lang="ar-SA" sz="3600" dirty="0"/>
              <a:t>هي أوعية زجاجية ذات فتحات واسعة دائرية الشكل</a:t>
            </a:r>
            <a:r>
              <a:rPr lang="en-US" sz="3600" dirty="0"/>
              <a:t>very wide-mouthed bottle</a:t>
            </a:r>
            <a:r>
              <a:rPr lang="ar-SA" sz="3600" dirty="0"/>
              <a:t> بدون عنق غالباً، وهي ذات أغطية سهلة الفتح والإغلاق، </a:t>
            </a:r>
            <a:endParaRPr lang="ar-SY" sz="3600" dirty="0" smtClean="0"/>
          </a:p>
          <a:p>
            <a:pPr algn="r" rtl="1"/>
            <a:r>
              <a:rPr lang="ar-SA" sz="3600" dirty="0" smtClean="0"/>
              <a:t>تستخدم </a:t>
            </a:r>
            <a:r>
              <a:rPr lang="ar-SA" sz="3600" dirty="0"/>
              <a:t>في تعبئة المواد السائلة ونصف السائلة، واللزجة والمواد ذات الحبيبات الناعمة " كالسكر والملح..."، وتصنف حسب سعتها وأحياناً حسب مقاييس فتحاتها.</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953000"/>
            <a:ext cx="2829517" cy="2092325"/>
          </a:xfrm>
          <a:prstGeom prst="rect">
            <a:avLst/>
          </a:prstGeom>
        </p:spPr>
      </p:pic>
    </p:spTree>
    <p:extLst>
      <p:ext uri="{BB962C8B-B14F-4D97-AF65-F5344CB8AC3E}">
        <p14:creationId xmlns:p14="http://schemas.microsoft.com/office/powerpoint/2010/main" val="20168866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dirty="0"/>
              <a:t>الكؤوس </a:t>
            </a:r>
            <a:r>
              <a:rPr lang="en-US" dirty="0" smtClean="0"/>
              <a:t>Tumblers</a:t>
            </a:r>
            <a:endParaRPr lang="en-US" dirty="0"/>
          </a:p>
        </p:txBody>
      </p:sp>
      <p:sp>
        <p:nvSpPr>
          <p:cNvPr id="3" name="Content Placeholder 2"/>
          <p:cNvSpPr>
            <a:spLocks noGrp="1"/>
          </p:cNvSpPr>
          <p:nvPr>
            <p:ph idx="1"/>
          </p:nvPr>
        </p:nvSpPr>
        <p:spPr>
          <a:xfrm>
            <a:off x="457200" y="1981200"/>
            <a:ext cx="8229600" cy="4144963"/>
          </a:xfrm>
        </p:spPr>
        <p:txBody>
          <a:bodyPr>
            <a:noAutofit/>
          </a:bodyPr>
          <a:lstStyle/>
          <a:p>
            <a:pPr algn="r" rtl="1"/>
            <a:r>
              <a:rPr lang="ar-SA" sz="3600" dirty="0"/>
              <a:t>تشبه المرطبانات الصغيرة حيث أنها " بدون عنق " تستخدم للمربيات و المرملاد ومساحيق الأغذية </a:t>
            </a:r>
            <a:endParaRPr lang="en-US" sz="3600" dirty="0" smtClean="0"/>
          </a:p>
          <a:p>
            <a:pPr algn="r" rtl="1"/>
            <a:r>
              <a:rPr lang="ar-SA" sz="3600" dirty="0" smtClean="0"/>
              <a:t>ويتبع </a:t>
            </a:r>
            <a:r>
              <a:rPr lang="ar-SA" sz="3600" dirty="0"/>
              <a:t>لهذه المجموعة ما يسمى بالأباريق أو القدور"ذات العنق القصير" وهي صغيرة  الحجم حوالي </a:t>
            </a:r>
            <a:r>
              <a:rPr lang="ar-SY" sz="3600" dirty="0" smtClean="0"/>
              <a:t>2 ليتر</a:t>
            </a:r>
            <a:r>
              <a:rPr lang="ar-SA" sz="3600" dirty="0" smtClean="0"/>
              <a:t> تقريباً</a:t>
            </a:r>
            <a:r>
              <a:rPr lang="ar-SA" sz="3600" dirty="0"/>
              <a:t>، وتستخدم غالباً للسوائل.</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52800" y="4841943"/>
            <a:ext cx="2743200" cy="2054752"/>
          </a:xfrm>
          <a:prstGeom prst="rect">
            <a:avLst/>
          </a:prstGeom>
        </p:spPr>
      </p:pic>
    </p:spTree>
    <p:extLst>
      <p:ext uri="{BB962C8B-B14F-4D97-AF65-F5344CB8AC3E}">
        <p14:creationId xmlns:p14="http://schemas.microsoft.com/office/powerpoint/2010/main" val="32537000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dirty="0"/>
              <a:t>الدماجانات </a:t>
            </a:r>
            <a:r>
              <a:rPr lang="en-US" dirty="0" smtClean="0"/>
              <a:t>Carboys</a:t>
            </a:r>
            <a:endParaRPr lang="en-US" dirty="0"/>
          </a:p>
        </p:txBody>
      </p:sp>
      <p:sp>
        <p:nvSpPr>
          <p:cNvPr id="3" name="Content Placeholder 2"/>
          <p:cNvSpPr>
            <a:spLocks noGrp="1"/>
          </p:cNvSpPr>
          <p:nvPr>
            <p:ph idx="1"/>
          </p:nvPr>
        </p:nvSpPr>
        <p:spPr>
          <a:xfrm>
            <a:off x="457200" y="1676400"/>
            <a:ext cx="8229600" cy="4449763"/>
          </a:xfrm>
        </p:spPr>
        <p:txBody>
          <a:bodyPr>
            <a:normAutofit/>
          </a:bodyPr>
          <a:lstStyle/>
          <a:p>
            <a:pPr algn="r" rtl="1"/>
            <a:r>
              <a:rPr lang="ar-SA" sz="3600" dirty="0"/>
              <a:t>وهي ثقيلة الوزن تستخدم لسعات </a:t>
            </a:r>
            <a:r>
              <a:rPr lang="en-US" sz="3600" dirty="0"/>
              <a:t>3 ~ 50 </a:t>
            </a:r>
            <a:r>
              <a:rPr lang="en-US" sz="3600" dirty="0" smtClean="0"/>
              <a:t>Liters</a:t>
            </a:r>
            <a:r>
              <a:rPr lang="ar-SY" sz="3600" dirty="0" smtClean="0"/>
              <a:t> </a:t>
            </a:r>
            <a:r>
              <a:rPr lang="ar-SA" sz="3600" dirty="0" smtClean="0"/>
              <a:t>تقريباً</a:t>
            </a:r>
            <a:r>
              <a:rPr lang="ar-SA" sz="3600" dirty="0"/>
              <a:t>،  وهي قوارير كبيرة الحجم ذات فتحة وعنق ضيق السعة، ومن أجل سهولة الحمل والتفريغ يتم استخدامها مع غلاف خارجي يحميها من الكسر.</a:t>
            </a:r>
            <a:endParaRPr lang="en-US" sz="3600" dirty="0"/>
          </a:p>
        </p:txBody>
      </p:sp>
    </p:spTree>
    <p:extLst>
      <p:ext uri="{BB962C8B-B14F-4D97-AF65-F5344CB8AC3E}">
        <p14:creationId xmlns:p14="http://schemas.microsoft.com/office/powerpoint/2010/main" val="7798265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dirty="0"/>
              <a:t>الأمبولات </a:t>
            </a:r>
            <a:r>
              <a:rPr lang="en-US" dirty="0" smtClean="0"/>
              <a:t>Ampoules</a:t>
            </a:r>
            <a:endParaRPr lang="en-US" dirty="0"/>
          </a:p>
        </p:txBody>
      </p:sp>
      <p:sp>
        <p:nvSpPr>
          <p:cNvPr id="3" name="Content Placeholder 2"/>
          <p:cNvSpPr>
            <a:spLocks noGrp="1"/>
          </p:cNvSpPr>
          <p:nvPr>
            <p:ph idx="1"/>
          </p:nvPr>
        </p:nvSpPr>
        <p:spPr>
          <a:xfrm>
            <a:off x="457200" y="1828800"/>
            <a:ext cx="8229600" cy="4297363"/>
          </a:xfrm>
        </p:spPr>
        <p:txBody>
          <a:bodyPr>
            <a:normAutofit/>
          </a:bodyPr>
          <a:lstStyle/>
          <a:p>
            <a:pPr algn="r" rtl="1"/>
            <a:r>
              <a:rPr lang="ar-SA" sz="3600" dirty="0"/>
              <a:t>وهي أوعية صغيرة الحجم تستخدم غالباً للمواد الطبية كالحقن الطبية، وبعض المواد الكيميائية، وهناك بعض الكبسولات التي تستخدم لتعبئة بعض أنواع الفيتامينات، والأغذية مرتفعة الثمن.</a:t>
            </a:r>
            <a:endParaRPr lang="en-US" sz="3600" dirty="0"/>
          </a:p>
        </p:txBody>
      </p:sp>
    </p:spTree>
    <p:extLst>
      <p:ext uri="{BB962C8B-B14F-4D97-AF65-F5344CB8AC3E}">
        <p14:creationId xmlns:p14="http://schemas.microsoft.com/office/powerpoint/2010/main" val="23508357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أنواع الزجاج</a:t>
            </a:r>
            <a:endParaRPr lang="ar-SY" dirty="0"/>
          </a:p>
        </p:txBody>
      </p:sp>
      <p:sp>
        <p:nvSpPr>
          <p:cNvPr id="3" name="Content Placeholder 2"/>
          <p:cNvSpPr>
            <a:spLocks noGrp="1"/>
          </p:cNvSpPr>
          <p:nvPr>
            <p:ph idx="1"/>
          </p:nvPr>
        </p:nvSpPr>
        <p:spPr/>
        <p:txBody>
          <a:bodyPr>
            <a:normAutofit/>
          </a:bodyPr>
          <a:lstStyle/>
          <a:p>
            <a:pPr algn="r" rtl="1"/>
            <a:r>
              <a:rPr lang="ar-SA" sz="2800" b="1" dirty="0"/>
              <a:t>زجاج الكريستال</a:t>
            </a:r>
            <a:r>
              <a:rPr lang="ar-SA" sz="2800" dirty="0"/>
              <a:t> حيث تتصف هذه المجموعة بمقاومتها الهيدروليكية المرتفعة، ويسمى هذا النوع من الزجاج بزجاج البوراكس، حيث يدخل في تركيبه </a:t>
            </a:r>
            <a:r>
              <a:rPr lang="ar-SA" sz="2800" dirty="0">
                <a:solidFill>
                  <a:srgbClr val="FF0000"/>
                </a:solidFill>
              </a:rPr>
              <a:t>حمض البوريك أو بورات السيليكات </a:t>
            </a:r>
            <a:r>
              <a:rPr lang="ar-SA" sz="2800" dirty="0"/>
              <a:t>حيث يعمل على زيادة التحمل الهيدروليكي، </a:t>
            </a:r>
            <a:endParaRPr lang="ar-SY" sz="2800" dirty="0" smtClean="0"/>
          </a:p>
          <a:p>
            <a:pPr algn="r" rtl="1"/>
            <a:r>
              <a:rPr lang="ar-SA" sz="2800" b="1" dirty="0"/>
              <a:t>زجاج الكلس الصودي </a:t>
            </a:r>
            <a:r>
              <a:rPr lang="ar-SA" sz="2800" b="1" dirty="0" smtClean="0"/>
              <a:t>المعالج</a:t>
            </a:r>
            <a:r>
              <a:rPr lang="ar-SY" sz="2800" b="1" dirty="0" smtClean="0"/>
              <a:t> </a:t>
            </a:r>
            <a:r>
              <a:rPr lang="ar-SA" sz="2800" dirty="0">
                <a:solidFill>
                  <a:srgbClr val="FF0000"/>
                </a:solidFill>
              </a:rPr>
              <a:t>معاملة سطح الزجاج بالسلفات </a:t>
            </a:r>
            <a:r>
              <a:rPr lang="ar-SA" sz="2800" dirty="0"/>
              <a:t>من أجل إبعاد الصوديوم من سطح الزجاج، وهذه العملية تفيد في زيادة المقاومة الهيدروليكية، ويصبح الزجاج منخفض </a:t>
            </a:r>
            <a:r>
              <a:rPr lang="ar-SA" sz="2800" dirty="0" smtClean="0"/>
              <a:t>القلوية</a:t>
            </a:r>
            <a:endParaRPr lang="ar-SY" sz="2800" b="1" dirty="0" smtClean="0"/>
          </a:p>
          <a:p>
            <a:pPr algn="r" rtl="1"/>
            <a:r>
              <a:rPr lang="ar-SA" sz="2800" b="1" dirty="0"/>
              <a:t>زجاج الكلس الصودي </a:t>
            </a:r>
            <a:r>
              <a:rPr lang="ar-SA" sz="2800" b="1" dirty="0" smtClean="0"/>
              <a:t>العادي</a:t>
            </a:r>
            <a:r>
              <a:rPr lang="ar-SY" sz="2800" b="1" dirty="0" smtClean="0"/>
              <a:t> </a:t>
            </a:r>
            <a:r>
              <a:rPr lang="ar-SA" sz="2800" dirty="0"/>
              <a:t>وهو نوع شائع جداً في إنتاج أوعية زجاجية مستخدمة في أغراض عديدة</a:t>
            </a:r>
            <a:endParaRPr lang="ar-SY" sz="2800" b="1" dirty="0" smtClean="0"/>
          </a:p>
          <a:p>
            <a:pPr algn="r" rtl="1"/>
            <a:endParaRPr lang="ar-SY" sz="2800" dirty="0"/>
          </a:p>
        </p:txBody>
      </p:sp>
    </p:spTree>
    <p:extLst>
      <p:ext uri="{BB962C8B-B14F-4D97-AF65-F5344CB8AC3E}">
        <p14:creationId xmlns:p14="http://schemas.microsoft.com/office/powerpoint/2010/main" val="301247673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SY"/>
          </a:p>
        </p:txBody>
      </p:sp>
      <p:sp>
        <p:nvSpPr>
          <p:cNvPr id="3" name="Content Placeholder 2"/>
          <p:cNvSpPr>
            <a:spLocks noGrp="1"/>
          </p:cNvSpPr>
          <p:nvPr>
            <p:ph idx="1"/>
          </p:nvPr>
        </p:nvSpPr>
        <p:spPr/>
        <p:txBody>
          <a:bodyPr/>
          <a:lstStyle/>
          <a:p>
            <a:endParaRPr lang="ar-SY"/>
          </a:p>
        </p:txBody>
      </p:sp>
      <p:pic>
        <p:nvPicPr>
          <p:cNvPr id="4" name="Picture 3"/>
          <p:cNvPicPr>
            <a:picLocks noChangeAspect="1"/>
          </p:cNvPicPr>
          <p:nvPr/>
        </p:nvPicPr>
        <p:blipFill>
          <a:blip r:embed="rId2"/>
          <a:stretch>
            <a:fillRect/>
          </a:stretch>
        </p:blipFill>
        <p:spPr>
          <a:xfrm>
            <a:off x="11052" y="304800"/>
            <a:ext cx="9121896" cy="6248400"/>
          </a:xfrm>
          <a:prstGeom prst="rect">
            <a:avLst/>
          </a:prstGeom>
        </p:spPr>
      </p:pic>
    </p:spTree>
    <p:extLst>
      <p:ext uri="{BB962C8B-B14F-4D97-AF65-F5344CB8AC3E}">
        <p14:creationId xmlns:p14="http://schemas.microsoft.com/office/powerpoint/2010/main" val="75761850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الخصائص الفيزيائية للزجاج</a:t>
            </a:r>
            <a:endParaRPr lang="en-US" dirty="0"/>
          </a:p>
        </p:txBody>
      </p:sp>
      <p:sp>
        <p:nvSpPr>
          <p:cNvPr id="3" name="Content Placeholder 2"/>
          <p:cNvSpPr>
            <a:spLocks noGrp="1"/>
          </p:cNvSpPr>
          <p:nvPr>
            <p:ph idx="1"/>
          </p:nvPr>
        </p:nvSpPr>
        <p:spPr/>
        <p:txBody>
          <a:bodyPr>
            <a:normAutofit/>
          </a:bodyPr>
          <a:lstStyle/>
          <a:p>
            <a:pPr algn="r" rtl="1"/>
            <a:r>
              <a:rPr lang="ar-SA" sz="3200" dirty="0"/>
              <a:t>للمادة حالات ثلاث هي </a:t>
            </a:r>
            <a:r>
              <a:rPr lang="en-US" sz="3200" dirty="0"/>
              <a:t>)</a:t>
            </a:r>
            <a:r>
              <a:rPr lang="ar-SA" sz="3200" dirty="0"/>
              <a:t>الصلبة والسائلة والغازية</a:t>
            </a:r>
            <a:r>
              <a:rPr lang="en-US" sz="3200" dirty="0"/>
              <a:t>(</a:t>
            </a:r>
            <a:r>
              <a:rPr lang="ar-SA" sz="3200" dirty="0" smtClean="0"/>
              <a:t>.</a:t>
            </a:r>
            <a:endParaRPr lang="ar-SY" sz="3200" dirty="0" smtClean="0"/>
          </a:p>
          <a:p>
            <a:pPr algn="r" rtl="1"/>
            <a:r>
              <a:rPr lang="ar-SA" sz="3200" dirty="0"/>
              <a:t>الزجاج فهو صلب في درجة حرارة الغرفة أما بالتسخين فإنه يلين في درجة حرارة </a:t>
            </a:r>
            <a:r>
              <a:rPr lang="en-US" sz="3200" dirty="0"/>
              <a:t>1350~1600°C</a:t>
            </a:r>
            <a:r>
              <a:rPr lang="ar-SA" sz="3200" i="1" dirty="0" smtClean="0"/>
              <a:t>،</a:t>
            </a:r>
            <a:endParaRPr lang="ar-SY" sz="3200" i="1" dirty="0" smtClean="0"/>
          </a:p>
          <a:p>
            <a:pPr algn="r" rtl="1"/>
            <a:r>
              <a:rPr lang="ar-SA" sz="3200" dirty="0"/>
              <a:t>ويمكن التعبير عن الحالة الفيزيائية للزجاج في درجات الحرارة المختلفة، بواسطة </a:t>
            </a:r>
            <a:r>
              <a:rPr lang="ar-SA" sz="3200" dirty="0" smtClean="0"/>
              <a:t>لزوجته</a:t>
            </a:r>
            <a:endParaRPr lang="ar-SY" sz="3200" dirty="0" smtClean="0"/>
          </a:p>
          <a:p>
            <a:pPr algn="r" rtl="1"/>
            <a:r>
              <a:rPr lang="ar-SA" sz="3200" dirty="0"/>
              <a:t>لا يملك نقطة انصهار ولا نقطة تجمد فهو جسم غير </a:t>
            </a:r>
            <a:r>
              <a:rPr lang="ar-SA" sz="3200" dirty="0" smtClean="0"/>
              <a:t>بلوري</a:t>
            </a:r>
            <a:endParaRPr lang="ar-SY" sz="3200" dirty="0" smtClean="0"/>
          </a:p>
          <a:p>
            <a:pPr algn="r" rtl="1"/>
            <a:r>
              <a:rPr lang="ar-SA" sz="3200" dirty="0"/>
              <a:t>عازل للكهرباء على عكس المسخّن الذي يعتبر ناقل </a:t>
            </a:r>
            <a:r>
              <a:rPr lang="ar-SA" sz="3200" dirty="0" smtClean="0"/>
              <a:t>للكهرباء</a:t>
            </a:r>
            <a:endParaRPr lang="ar-SY" sz="3200" dirty="0" smtClean="0"/>
          </a:p>
          <a:p>
            <a:pPr algn="r" rtl="1"/>
            <a:endParaRPr lang="en-US" sz="3200" b="1" dirty="0"/>
          </a:p>
        </p:txBody>
      </p:sp>
    </p:spTree>
    <p:extLst>
      <p:ext uri="{BB962C8B-B14F-4D97-AF65-F5344CB8AC3E}">
        <p14:creationId xmlns:p14="http://schemas.microsoft.com/office/powerpoint/2010/main" val="32701949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الخصائص الفيزيائية </a:t>
            </a:r>
            <a:r>
              <a:rPr lang="ar-SA" b="1" dirty="0" smtClean="0">
                <a:effectLst/>
              </a:rPr>
              <a:t>للزجاج</a:t>
            </a:r>
            <a:r>
              <a:rPr lang="ar-SY" b="1" dirty="0" smtClean="0">
                <a:effectLst/>
              </a:rPr>
              <a:t> - اللون</a:t>
            </a:r>
            <a:endParaRPr lang="en-US" dirty="0"/>
          </a:p>
        </p:txBody>
      </p:sp>
      <p:sp>
        <p:nvSpPr>
          <p:cNvPr id="3" name="Content Placeholder 2"/>
          <p:cNvSpPr>
            <a:spLocks noGrp="1"/>
          </p:cNvSpPr>
          <p:nvPr>
            <p:ph idx="1"/>
          </p:nvPr>
        </p:nvSpPr>
        <p:spPr/>
        <p:txBody>
          <a:bodyPr>
            <a:normAutofit fontScale="92500" lnSpcReduction="10000"/>
          </a:bodyPr>
          <a:lstStyle/>
          <a:p>
            <a:pPr algn="r" rtl="1"/>
            <a:r>
              <a:rPr lang="ar-SA" dirty="0"/>
              <a:t>ويعتبر ثاني أوكسيد السيليكون </a:t>
            </a:r>
            <a:r>
              <a:rPr lang="en-US" dirty="0"/>
              <a:t>)</a:t>
            </a:r>
            <a:r>
              <a:rPr lang="ar-SA" dirty="0"/>
              <a:t>السيليكا </a:t>
            </a:r>
            <a:r>
              <a:rPr lang="en-US" dirty="0"/>
              <a:t>(SiO</a:t>
            </a:r>
            <a:r>
              <a:rPr lang="en-US" baseline="-25000" dirty="0"/>
              <a:t>2</a:t>
            </a:r>
            <a:r>
              <a:rPr lang="ar-SA" dirty="0"/>
              <a:t>، المكون الأساسي </a:t>
            </a:r>
            <a:r>
              <a:rPr lang="ar-SA" dirty="0" smtClean="0"/>
              <a:t>للزجاج</a:t>
            </a:r>
            <a:endParaRPr lang="ar-SY" dirty="0" smtClean="0"/>
          </a:p>
          <a:p>
            <a:pPr algn="r" rtl="1"/>
            <a:r>
              <a:rPr lang="en-US" dirty="0"/>
              <a:t>SiO</a:t>
            </a:r>
            <a:r>
              <a:rPr lang="en-US" baseline="-25000" dirty="0"/>
              <a:t>2</a:t>
            </a:r>
            <a:r>
              <a:rPr lang="en-US" dirty="0"/>
              <a:t>, Na</a:t>
            </a:r>
            <a:r>
              <a:rPr lang="en-US" baseline="-25000" dirty="0"/>
              <a:t>2</a:t>
            </a:r>
            <a:r>
              <a:rPr lang="en-US" dirty="0"/>
              <a:t>O, </a:t>
            </a:r>
            <a:r>
              <a:rPr lang="en-US" dirty="0" err="1"/>
              <a:t>CaO</a:t>
            </a:r>
            <a:r>
              <a:rPr lang="en-US" dirty="0"/>
              <a:t>, K</a:t>
            </a:r>
            <a:r>
              <a:rPr lang="en-US" baseline="-25000" dirty="0"/>
              <a:t>2</a:t>
            </a:r>
            <a:r>
              <a:rPr lang="en-US" dirty="0"/>
              <a:t>O, </a:t>
            </a:r>
            <a:r>
              <a:rPr lang="en-US" dirty="0" err="1"/>
              <a:t>PbO</a:t>
            </a:r>
            <a:r>
              <a:rPr lang="en-US" dirty="0"/>
              <a:t>, </a:t>
            </a:r>
            <a:r>
              <a:rPr lang="en-US" dirty="0" err="1"/>
              <a:t>MgO</a:t>
            </a:r>
            <a:r>
              <a:rPr lang="en-US" dirty="0"/>
              <a:t> , </a:t>
            </a:r>
            <a:r>
              <a:rPr lang="en-US" dirty="0" err="1"/>
              <a:t>BaO</a:t>
            </a:r>
            <a:r>
              <a:rPr lang="en-US" dirty="0"/>
              <a:t>,  P</a:t>
            </a:r>
            <a:r>
              <a:rPr lang="en-US" baseline="-25000" dirty="0"/>
              <a:t>2</a:t>
            </a:r>
            <a:r>
              <a:rPr lang="en-US" dirty="0"/>
              <a:t>O</a:t>
            </a:r>
            <a:r>
              <a:rPr lang="en-US" baseline="-25000" dirty="0"/>
              <a:t>3</a:t>
            </a:r>
            <a:r>
              <a:rPr lang="en-US" dirty="0"/>
              <a:t> , Al</a:t>
            </a:r>
            <a:r>
              <a:rPr lang="en-US" baseline="-25000" dirty="0"/>
              <a:t>2</a:t>
            </a:r>
            <a:r>
              <a:rPr lang="en-US" dirty="0"/>
              <a:t>O</a:t>
            </a:r>
            <a:r>
              <a:rPr lang="en-US" baseline="-25000" dirty="0"/>
              <a:t>3</a:t>
            </a:r>
            <a:endParaRPr lang="en-US" dirty="0"/>
          </a:p>
          <a:p>
            <a:pPr algn="r" rtl="1"/>
            <a:r>
              <a:rPr lang="ar-SA" dirty="0"/>
              <a:t>بتغير نسب هذه العناصر تتغير مواصفات </a:t>
            </a:r>
            <a:r>
              <a:rPr lang="ar-SA" dirty="0" smtClean="0"/>
              <a:t>الزجاج</a:t>
            </a:r>
            <a:endParaRPr lang="ar-SY" dirty="0" smtClean="0"/>
          </a:p>
          <a:p>
            <a:pPr algn="r" rtl="1"/>
            <a:r>
              <a:rPr lang="ar-SA" dirty="0"/>
              <a:t>الكربون + مركبات الكبريت                      اللون العنبري </a:t>
            </a:r>
            <a:r>
              <a:rPr lang="en-US" dirty="0"/>
              <a:t>)</a:t>
            </a:r>
            <a:r>
              <a:rPr lang="ar-SA" dirty="0"/>
              <a:t> بني خفيف</a:t>
            </a:r>
            <a:r>
              <a:rPr lang="en-US" dirty="0"/>
              <a:t>(</a:t>
            </a:r>
          </a:p>
          <a:p>
            <a:pPr algn="r" rtl="1"/>
            <a:r>
              <a:rPr lang="ar-SA" dirty="0"/>
              <a:t>أوكسيد الكوبالت                                   أزرق</a:t>
            </a:r>
            <a:endParaRPr lang="en-US" dirty="0"/>
          </a:p>
          <a:p>
            <a:pPr algn="r" rtl="1"/>
            <a:r>
              <a:rPr lang="ar-SA" dirty="0"/>
              <a:t>كبريتات الحديد + أو </a:t>
            </a:r>
            <a:r>
              <a:rPr lang="ar-SY" dirty="0" smtClean="0"/>
              <a:t>أ</a:t>
            </a:r>
            <a:r>
              <a:rPr lang="ar-SA" dirty="0" smtClean="0"/>
              <a:t>كسيد </a:t>
            </a:r>
            <a:r>
              <a:rPr lang="ar-SA" dirty="0"/>
              <a:t>الكروم                أخضر</a:t>
            </a:r>
            <a:endParaRPr lang="en-US" dirty="0"/>
          </a:p>
          <a:p>
            <a:pPr algn="r" rtl="1"/>
            <a:r>
              <a:rPr lang="ar-SA" dirty="0"/>
              <a:t>أوكسيد الحديد + أوكسيد الانتموان                أصفر</a:t>
            </a:r>
            <a:endParaRPr lang="en-US" dirty="0"/>
          </a:p>
          <a:p>
            <a:pPr algn="r" rtl="1"/>
            <a:r>
              <a:rPr lang="ar-SA" dirty="0" smtClean="0"/>
              <a:t>أوكسيد </a:t>
            </a:r>
            <a:r>
              <a:rPr lang="ar-SA" dirty="0"/>
              <a:t>الحديد + الكبريت، الكربون              اللون بني خفيف</a:t>
            </a:r>
            <a:endParaRPr lang="en-US" dirty="0"/>
          </a:p>
          <a:p>
            <a:pPr algn="r" rtl="1"/>
            <a:r>
              <a:rPr lang="ar-SA" dirty="0"/>
              <a:t>أوكسيد الكوبالت + أوكسيد الكروم                أخضر مزرق</a:t>
            </a:r>
            <a:endParaRPr lang="en-US" dirty="0"/>
          </a:p>
          <a:p>
            <a:pPr algn="r" rtl="1"/>
            <a:r>
              <a:rPr lang="ar-SA" dirty="0"/>
              <a:t>أوكسيد الألمنيوم                                   أبيض </a:t>
            </a:r>
            <a:r>
              <a:rPr lang="en-US" dirty="0"/>
              <a:t>)</a:t>
            </a:r>
            <a:r>
              <a:rPr lang="ar-SA" dirty="0"/>
              <a:t>حليبي</a:t>
            </a:r>
            <a:r>
              <a:rPr lang="en-US" dirty="0"/>
              <a:t>(</a:t>
            </a:r>
          </a:p>
          <a:p>
            <a:pPr algn="r" rtl="1"/>
            <a:r>
              <a:rPr lang="ar-SA" dirty="0"/>
              <a:t>فلوريد الكالسيوم                                    متعدد الألوان </a:t>
            </a:r>
            <a:r>
              <a:rPr lang="en-US" dirty="0"/>
              <a:t>Opal</a:t>
            </a:r>
          </a:p>
          <a:p>
            <a:pPr algn="r" rtl="1"/>
            <a:r>
              <a:rPr lang="ar-SA" dirty="0"/>
              <a:t>ثاني أوكسد المنغنيز                                لون أرجواني</a:t>
            </a:r>
            <a:endParaRPr lang="en-US" dirty="0"/>
          </a:p>
          <a:p>
            <a:pPr algn="r" rtl="1"/>
            <a:endParaRPr lang="ar-SY" dirty="0" smtClean="0"/>
          </a:p>
        </p:txBody>
      </p:sp>
    </p:spTree>
    <p:extLst>
      <p:ext uri="{BB962C8B-B14F-4D97-AF65-F5344CB8AC3E}">
        <p14:creationId xmlns:p14="http://schemas.microsoft.com/office/powerpoint/2010/main" val="42899809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الخصائص الكيميائية للزجاج</a:t>
            </a:r>
            <a:endParaRPr lang="en-US" dirty="0"/>
          </a:p>
        </p:txBody>
      </p:sp>
      <p:sp>
        <p:nvSpPr>
          <p:cNvPr id="3" name="Content Placeholder 2"/>
          <p:cNvSpPr>
            <a:spLocks noGrp="1"/>
          </p:cNvSpPr>
          <p:nvPr>
            <p:ph idx="1"/>
          </p:nvPr>
        </p:nvSpPr>
        <p:spPr/>
        <p:txBody>
          <a:bodyPr/>
          <a:lstStyle/>
          <a:p>
            <a:pPr algn="r" rtl="1"/>
            <a:r>
              <a:rPr lang="ar-SA" dirty="0"/>
              <a:t>يتكون الزجاج من ثلاثة أنواع من </a:t>
            </a:r>
            <a:r>
              <a:rPr lang="ar-SA" dirty="0" smtClean="0"/>
              <a:t>الأكاسيد</a:t>
            </a:r>
            <a:endParaRPr lang="ar-SY" dirty="0" smtClean="0"/>
          </a:p>
          <a:p>
            <a:pPr algn="r" rtl="1"/>
            <a:r>
              <a:rPr lang="en-US" b="1" dirty="0"/>
              <a:t>(1)</a:t>
            </a:r>
            <a:r>
              <a:rPr lang="ar-SA" b="1" dirty="0"/>
              <a:t>. الأكاسيد المشكلة</a:t>
            </a:r>
            <a:r>
              <a:rPr lang="ar-SA" dirty="0"/>
              <a:t>: ومنها أوكسيد السيلكا </a:t>
            </a:r>
            <a:r>
              <a:rPr lang="en-US" dirty="0"/>
              <a:t>SiO</a:t>
            </a:r>
            <a:r>
              <a:rPr lang="en-US" baseline="-25000" dirty="0"/>
              <a:t>2</a:t>
            </a:r>
            <a:r>
              <a:rPr lang="ar-SA" dirty="0"/>
              <a:t> وهو رمل على درجة عالية من النقاوة، ويشكل حوالي 70% وزناً.</a:t>
            </a:r>
            <a:endParaRPr lang="en-US" dirty="0"/>
          </a:p>
          <a:p>
            <a:pPr algn="r" rtl="1"/>
            <a:r>
              <a:rPr lang="en-US" b="1" dirty="0"/>
              <a:t>(2)</a:t>
            </a:r>
            <a:r>
              <a:rPr lang="ar-SA" b="1" dirty="0"/>
              <a:t>. الأكاسيد الصاهرة</a:t>
            </a:r>
            <a:r>
              <a:rPr lang="ar-SA" dirty="0"/>
              <a:t>: ومنها أكسيد الصوديوم </a:t>
            </a:r>
            <a:r>
              <a:rPr lang="en-US" dirty="0"/>
              <a:t>Na</a:t>
            </a:r>
            <a:r>
              <a:rPr lang="en-US" baseline="-25000" dirty="0"/>
              <a:t>2</a:t>
            </a:r>
            <a:r>
              <a:rPr lang="en-US" dirty="0"/>
              <a:t>O</a:t>
            </a:r>
            <a:r>
              <a:rPr lang="ar-SA" dirty="0"/>
              <a:t>، وأوكسيد البوتاسيوم </a:t>
            </a:r>
            <a:r>
              <a:rPr lang="en-US" dirty="0"/>
              <a:t>K</a:t>
            </a:r>
            <a:r>
              <a:rPr lang="en-US" baseline="-25000" dirty="0"/>
              <a:t>2</a:t>
            </a:r>
            <a:r>
              <a:rPr lang="en-US" dirty="0"/>
              <a:t>O</a:t>
            </a:r>
            <a:r>
              <a:rPr lang="ar-SA" dirty="0"/>
              <a:t>، و تشكل حوالي 15% وزناً.</a:t>
            </a:r>
            <a:endParaRPr lang="en-US" dirty="0"/>
          </a:p>
          <a:p>
            <a:pPr algn="r" rtl="1"/>
            <a:r>
              <a:rPr lang="en-US" b="1" dirty="0"/>
              <a:t>(3)</a:t>
            </a:r>
            <a:r>
              <a:rPr lang="ar-SA" b="1" dirty="0"/>
              <a:t>. الأكاسيد المثبتة</a:t>
            </a:r>
            <a:r>
              <a:rPr lang="ar-SA" dirty="0"/>
              <a:t>: تستخدم لتقليل انحلال المادة المتشكلة وتشمل:</a:t>
            </a:r>
            <a:endParaRPr lang="en-US" dirty="0"/>
          </a:p>
          <a:p>
            <a:pPr algn="r" rtl="1"/>
            <a:r>
              <a:rPr lang="en-US" dirty="0" err="1"/>
              <a:t>MgO</a:t>
            </a:r>
            <a:r>
              <a:rPr lang="en-US" dirty="0"/>
              <a:t>, </a:t>
            </a:r>
            <a:r>
              <a:rPr lang="en-US" dirty="0" err="1"/>
              <a:t>BaO</a:t>
            </a:r>
            <a:r>
              <a:rPr lang="en-US" dirty="0"/>
              <a:t>, Al</a:t>
            </a:r>
            <a:r>
              <a:rPr lang="en-US" baseline="-25000" dirty="0"/>
              <a:t>2</a:t>
            </a:r>
            <a:r>
              <a:rPr lang="en-US" dirty="0"/>
              <a:t>O</a:t>
            </a:r>
            <a:r>
              <a:rPr lang="en-US" baseline="-25000" dirty="0"/>
              <a:t>3</a:t>
            </a:r>
            <a:r>
              <a:rPr lang="en-US" dirty="0"/>
              <a:t>, </a:t>
            </a:r>
            <a:r>
              <a:rPr lang="en-US" dirty="0" err="1"/>
              <a:t>CaO</a:t>
            </a:r>
            <a:r>
              <a:rPr lang="en-US" dirty="0"/>
              <a:t> </a:t>
            </a:r>
            <a:r>
              <a:rPr lang="ar-SA" dirty="0"/>
              <a:t>وتشكل حوالي % 10 وزناً</a:t>
            </a:r>
            <a:r>
              <a:rPr lang="ar-SA" dirty="0" smtClean="0"/>
              <a:t>.</a:t>
            </a:r>
            <a:endParaRPr lang="ar-SY" dirty="0" smtClean="0"/>
          </a:p>
          <a:p>
            <a:pPr algn="r" rtl="1"/>
            <a:r>
              <a:rPr lang="ar-SA" dirty="0"/>
              <a:t>لا تعتبر مادة عديمة الذوبان بشكل مطلق، وهو مادة تذوب في حمض فلور الماء </a:t>
            </a:r>
            <a:r>
              <a:rPr lang="en-US" dirty="0" smtClean="0"/>
              <a:t>HF</a:t>
            </a:r>
            <a:endParaRPr lang="ar-SY" dirty="0" smtClean="0"/>
          </a:p>
          <a:p>
            <a:pPr algn="r" rtl="1"/>
            <a:endParaRPr lang="en-US" dirty="0"/>
          </a:p>
          <a:p>
            <a:pPr algn="r" rtl="1"/>
            <a:endParaRPr lang="en-US" dirty="0"/>
          </a:p>
        </p:txBody>
      </p:sp>
    </p:spTree>
    <p:extLst>
      <p:ext uri="{BB962C8B-B14F-4D97-AF65-F5344CB8AC3E}">
        <p14:creationId xmlns:p14="http://schemas.microsoft.com/office/powerpoint/2010/main" val="277453517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تصنيع الأوعية الزجاجية</a:t>
            </a:r>
            <a:endParaRPr lang="en-US" dirty="0"/>
          </a:p>
        </p:txBody>
      </p:sp>
      <p:sp>
        <p:nvSpPr>
          <p:cNvPr id="3" name="Content Placeholder 2"/>
          <p:cNvSpPr>
            <a:spLocks noGrp="1"/>
          </p:cNvSpPr>
          <p:nvPr>
            <p:ph idx="1"/>
          </p:nvPr>
        </p:nvSpPr>
        <p:spPr/>
        <p:txBody>
          <a:bodyPr>
            <a:normAutofit/>
          </a:bodyPr>
          <a:lstStyle/>
          <a:p>
            <a:pPr algn="r" rtl="1"/>
            <a:r>
              <a:rPr lang="ar-SA" sz="3600" dirty="0"/>
              <a:t>1. تحضير المواد الأولية حسب النسب المطلوبة، </a:t>
            </a:r>
            <a:endParaRPr lang="ar-SY" sz="3600" dirty="0" smtClean="0"/>
          </a:p>
          <a:p>
            <a:pPr algn="r" rtl="1"/>
            <a:r>
              <a:rPr lang="ar-SA" sz="3600" dirty="0" smtClean="0"/>
              <a:t>2</a:t>
            </a:r>
            <a:r>
              <a:rPr lang="ar-SA" sz="3600" dirty="0"/>
              <a:t>. تمزج ليتم تشكيل الخلطة المناسبة، </a:t>
            </a:r>
            <a:endParaRPr lang="ar-SY" sz="3600" dirty="0" smtClean="0"/>
          </a:p>
          <a:p>
            <a:pPr algn="r" rtl="1"/>
            <a:r>
              <a:rPr lang="ar-SA" sz="3600" dirty="0" smtClean="0"/>
              <a:t>3</a:t>
            </a:r>
            <a:r>
              <a:rPr lang="ar-SA" sz="3600" dirty="0"/>
              <a:t>. تنقل هذه الخلطة إلى المرحلة التالية وهي الصهر والترويق، </a:t>
            </a:r>
            <a:endParaRPr lang="ar-SY" sz="3600" dirty="0" smtClean="0"/>
          </a:p>
          <a:p>
            <a:pPr algn="r" rtl="1"/>
            <a:r>
              <a:rPr lang="ar-SA" sz="3600" dirty="0" smtClean="0"/>
              <a:t>4</a:t>
            </a:r>
            <a:r>
              <a:rPr lang="ar-SA" sz="3600" dirty="0"/>
              <a:t>. قسم التشكيل ويتم بطرق مختلفة مثل </a:t>
            </a:r>
            <a:r>
              <a:rPr lang="en-US" sz="3600" dirty="0"/>
              <a:t>)</a:t>
            </a:r>
            <a:r>
              <a:rPr lang="ar-SA" sz="3600" dirty="0"/>
              <a:t>طريقة النفخ وإعادة النفخ</a:t>
            </a:r>
            <a:r>
              <a:rPr lang="en-US" sz="3600" dirty="0"/>
              <a:t>blow–and-blow </a:t>
            </a:r>
            <a:r>
              <a:rPr lang="ar-SA" sz="3600" dirty="0"/>
              <a:t>، أو طريقة الكبس والنفخ </a:t>
            </a:r>
            <a:endParaRPr lang="en-US" sz="3600" dirty="0"/>
          </a:p>
        </p:txBody>
      </p:sp>
    </p:spTree>
    <p:extLst>
      <p:ext uri="{BB962C8B-B14F-4D97-AF65-F5344CB8AC3E}">
        <p14:creationId xmlns:p14="http://schemas.microsoft.com/office/powerpoint/2010/main" val="5912060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المزايا الإيجابية للزجاج</a:t>
            </a:r>
            <a:endParaRPr lang="en-US" dirty="0"/>
          </a:p>
        </p:txBody>
      </p:sp>
      <p:sp>
        <p:nvSpPr>
          <p:cNvPr id="3" name="Content Placeholder 2"/>
          <p:cNvSpPr>
            <a:spLocks noGrp="1"/>
          </p:cNvSpPr>
          <p:nvPr>
            <p:ph idx="1"/>
          </p:nvPr>
        </p:nvSpPr>
        <p:spPr>
          <a:xfrm>
            <a:off x="457200" y="1828800"/>
            <a:ext cx="8229600" cy="4297363"/>
          </a:xfrm>
        </p:spPr>
        <p:txBody>
          <a:bodyPr>
            <a:normAutofit/>
          </a:bodyPr>
          <a:lstStyle/>
          <a:p>
            <a:pPr algn="r" rtl="1"/>
            <a:r>
              <a:rPr lang="ar-SA" sz="3200" dirty="0"/>
              <a:t>الزجاج الملون يستطيع أن يحمي المواد الغذائية إلى درجة معقولة من تأثير الأشعة الضوئية.</a:t>
            </a:r>
            <a:endParaRPr lang="en-US" sz="3200" dirty="0"/>
          </a:p>
          <a:p>
            <a:pPr algn="r" rtl="1"/>
            <a:r>
              <a:rPr lang="ar-SA" sz="3200" dirty="0" smtClean="0"/>
              <a:t>غير </a:t>
            </a:r>
            <a:r>
              <a:rPr lang="ar-SA" sz="3200" dirty="0"/>
              <a:t>نفوذ للسوائل والروائح وبخار الماء والغازات، والميكروبات الملوثة بأنواعها.</a:t>
            </a:r>
            <a:endParaRPr lang="en-US" sz="3200" dirty="0"/>
          </a:p>
          <a:p>
            <a:pPr algn="r" rtl="1"/>
            <a:r>
              <a:rPr lang="ar-SA" sz="3200" dirty="0" smtClean="0"/>
              <a:t>يمكن </a:t>
            </a:r>
            <a:r>
              <a:rPr lang="ar-SA" sz="3200" dirty="0"/>
              <a:t>رؤية الغذاء الموضوع بداخله، ولهذا يمكن للمشتري أن تتولد لديه فكرة عن المادة الغذائية التي سيشتريها، ويمكّن المنتج من تعبئة المادة الغذائية بأصناف وأشكال متعددة من العبوات </a:t>
            </a:r>
            <a:r>
              <a:rPr lang="en-US" sz="3200" dirty="0"/>
              <a:t>)</a:t>
            </a:r>
            <a:r>
              <a:rPr lang="ar-SA" sz="3200" dirty="0"/>
              <a:t>لترويج البضاعة</a:t>
            </a:r>
            <a:r>
              <a:rPr lang="en-US" sz="3200" dirty="0"/>
              <a:t>(</a:t>
            </a:r>
            <a:r>
              <a:rPr lang="ar-SA" sz="3200" dirty="0"/>
              <a:t>.</a:t>
            </a:r>
            <a:endParaRPr lang="en-US" sz="3200" dirty="0"/>
          </a:p>
          <a:p>
            <a:pPr algn="r" rtl="1"/>
            <a:endParaRPr lang="en-US" sz="3200" dirty="0"/>
          </a:p>
        </p:txBody>
      </p:sp>
    </p:spTree>
    <p:extLst>
      <p:ext uri="{BB962C8B-B14F-4D97-AF65-F5344CB8AC3E}">
        <p14:creationId xmlns:p14="http://schemas.microsoft.com/office/powerpoint/2010/main" val="16369905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05350" y="129854"/>
            <a:ext cx="4438650" cy="6278563"/>
          </a:xfrm>
        </p:spPr>
        <p:txBody>
          <a:bodyPr>
            <a:normAutofit/>
          </a:bodyPr>
          <a:lstStyle/>
          <a:p>
            <a:pPr algn="r" rtl="1"/>
            <a:r>
              <a:rPr lang="en-US" dirty="0" smtClean="0"/>
              <a:t>(</a:t>
            </a:r>
            <a:r>
              <a:rPr lang="en-US" dirty="0"/>
              <a:t>a)</a:t>
            </a:r>
            <a:r>
              <a:rPr lang="ar-SA" dirty="0"/>
              <a:t> طريقة النفخ وإعادة النفخ: </a:t>
            </a:r>
            <a:r>
              <a:rPr lang="en-US" i="1" dirty="0"/>
              <a:t>blow-and-blow process:</a:t>
            </a:r>
            <a:r>
              <a:rPr lang="ar-SA" dirty="0"/>
              <a:t> </a:t>
            </a:r>
            <a:r>
              <a:rPr lang="ar-SA" dirty="0" smtClean="0"/>
              <a:t>،</a:t>
            </a:r>
            <a:endParaRPr lang="en-US" dirty="0" smtClean="0"/>
          </a:p>
          <a:p>
            <a:pPr algn="r" rtl="1"/>
            <a:r>
              <a:rPr lang="ar-SA" dirty="0" smtClean="0"/>
              <a:t>1</a:t>
            </a:r>
            <a:r>
              <a:rPr lang="ar-SA" dirty="0"/>
              <a:t>: وضع مصهور الزجاج في </a:t>
            </a:r>
            <a:r>
              <a:rPr lang="ar-SA" dirty="0" smtClean="0"/>
              <a:t>القالب</a:t>
            </a:r>
            <a:endParaRPr lang="ar-SY" dirty="0" smtClean="0"/>
          </a:p>
          <a:p>
            <a:pPr algn="r" rtl="1"/>
            <a:r>
              <a:rPr lang="ar-SA" dirty="0" smtClean="0"/>
              <a:t>2:</a:t>
            </a:r>
            <a:r>
              <a:rPr lang="ar-SY" dirty="0" smtClean="0"/>
              <a:t> </a:t>
            </a:r>
            <a:r>
              <a:rPr lang="ar-SA" dirty="0" smtClean="0"/>
              <a:t>استمرار </a:t>
            </a:r>
            <a:r>
              <a:rPr lang="ar-SA" dirty="0"/>
              <a:t>النفخ لاتمام </a:t>
            </a:r>
            <a:r>
              <a:rPr lang="ar-SA" dirty="0" smtClean="0"/>
              <a:t>الملء </a:t>
            </a:r>
            <a:endParaRPr lang="ar-SY" dirty="0" smtClean="0"/>
          </a:p>
          <a:p>
            <a:pPr algn="r" rtl="1"/>
            <a:r>
              <a:rPr lang="ar-SA" dirty="0" smtClean="0"/>
              <a:t>3.إعادة </a:t>
            </a:r>
            <a:r>
              <a:rPr lang="ar-SA" dirty="0"/>
              <a:t>الضغط المعاكس بالهواء لإنهاء </a:t>
            </a:r>
            <a:r>
              <a:rPr lang="ar-SA" dirty="0" smtClean="0"/>
              <a:t>التشكيل </a:t>
            </a:r>
            <a:endParaRPr lang="en-US" dirty="0" smtClean="0"/>
          </a:p>
          <a:p>
            <a:pPr algn="r" rtl="1"/>
            <a:r>
              <a:rPr lang="en-US" dirty="0" smtClean="0"/>
              <a:t>(</a:t>
            </a:r>
            <a:r>
              <a:rPr lang="en-US" dirty="0"/>
              <a:t>b)</a:t>
            </a:r>
            <a:r>
              <a:rPr lang="ar-SA" dirty="0"/>
              <a:t> طريقة الضغط وإعادة النفخ: </a:t>
            </a:r>
            <a:r>
              <a:rPr lang="en-US" i="1" dirty="0"/>
              <a:t>press-and blow process</a:t>
            </a:r>
            <a:r>
              <a:rPr lang="ar-SA" dirty="0"/>
              <a:t> ، </a:t>
            </a:r>
            <a:endParaRPr lang="en-US" dirty="0" smtClean="0"/>
          </a:p>
          <a:p>
            <a:pPr algn="r" rtl="1"/>
            <a:r>
              <a:rPr lang="ar-SA" dirty="0" smtClean="0"/>
              <a:t>1</a:t>
            </a:r>
            <a:r>
              <a:rPr lang="ar-SA" dirty="0"/>
              <a:t>: وضع مصهور الزجاج في </a:t>
            </a:r>
            <a:r>
              <a:rPr lang="ar-SA" dirty="0" smtClean="0"/>
              <a:t>القالب</a:t>
            </a:r>
            <a:endParaRPr lang="en-US" dirty="0" smtClean="0"/>
          </a:p>
          <a:p>
            <a:pPr algn="r" rtl="1"/>
            <a:r>
              <a:rPr lang="ar-SA" dirty="0" smtClean="0"/>
              <a:t>2</a:t>
            </a:r>
            <a:r>
              <a:rPr lang="ar-SA" dirty="0"/>
              <a:t>: مرحلة ضغط المكبس لمصهور الزجاج في </a:t>
            </a:r>
            <a:r>
              <a:rPr lang="ar-SA" dirty="0" smtClean="0"/>
              <a:t>القالب</a:t>
            </a:r>
            <a:endParaRPr lang="en-US" dirty="0" smtClean="0"/>
          </a:p>
          <a:p>
            <a:pPr algn="r" rtl="1"/>
            <a:r>
              <a:rPr lang="ar-SA" dirty="0" smtClean="0"/>
              <a:t>3</a:t>
            </a:r>
            <a:r>
              <a:rPr lang="ar-SA" dirty="0"/>
              <a:t>: انتهاء </a:t>
            </a:r>
            <a:r>
              <a:rPr lang="ar-SA" dirty="0" smtClean="0"/>
              <a:t>التشكيل</a:t>
            </a:r>
            <a:endParaRPr lang="en-US" dirty="0"/>
          </a:p>
          <a:p>
            <a:pPr algn="r" rtl="1"/>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48" y="292762"/>
            <a:ext cx="4691702" cy="5438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173627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Y" dirty="0" smtClean="0"/>
              <a:t>فوهات القوارير</a:t>
            </a:r>
            <a:endParaRPr lang="en-US" dirty="0"/>
          </a:p>
        </p:txBody>
      </p:sp>
      <p:sp>
        <p:nvSpPr>
          <p:cNvPr id="3" name="Content Placeholder 2"/>
          <p:cNvSpPr>
            <a:spLocks noGrp="1"/>
          </p:cNvSpPr>
          <p:nvPr>
            <p:ph idx="1"/>
          </p:nvPr>
        </p:nvSpPr>
        <p:spPr/>
        <p:txBody>
          <a:bodyPr/>
          <a:lstStyle/>
          <a:p>
            <a:endParaRPr lang="en-US" dirty="0"/>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1615018"/>
            <a:ext cx="3714750" cy="197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1612743"/>
            <a:ext cx="3607810" cy="3256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0" y="4197060"/>
            <a:ext cx="1200150" cy="1266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497245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تغطية </a:t>
            </a:r>
            <a:r>
              <a:rPr lang="ar-SA" b="1" dirty="0" smtClean="0">
                <a:effectLst/>
              </a:rPr>
              <a:t>الزجاج</a:t>
            </a:r>
            <a:endParaRPr lang="en-US" dirty="0"/>
          </a:p>
        </p:txBody>
      </p:sp>
      <p:sp>
        <p:nvSpPr>
          <p:cNvPr id="3" name="Content Placeholder 2"/>
          <p:cNvSpPr>
            <a:spLocks noGrp="1"/>
          </p:cNvSpPr>
          <p:nvPr>
            <p:ph idx="1"/>
          </p:nvPr>
        </p:nvSpPr>
        <p:spPr/>
        <p:txBody>
          <a:bodyPr>
            <a:normAutofit/>
          </a:bodyPr>
          <a:lstStyle/>
          <a:p>
            <a:pPr algn="r" rtl="1"/>
            <a:r>
              <a:rPr lang="ar-SA" sz="3600" dirty="0"/>
              <a:t>لتحسين خصائص الزجاج من حيث المتانة واللمعان وخفة الوزن، وقابليته لمقاومة الاجهادات الحرارية المطبقة عليه تم إحداث أنواع من الزجاج </a:t>
            </a:r>
            <a:r>
              <a:rPr lang="ar-SA" sz="3600" dirty="0" smtClean="0"/>
              <a:t>المغطى</a:t>
            </a:r>
            <a:r>
              <a:rPr lang="ar-SY" sz="3600" dirty="0" smtClean="0"/>
              <a:t> </a:t>
            </a:r>
            <a:r>
              <a:rPr lang="ar-SA" sz="3600" dirty="0" smtClean="0"/>
              <a:t>أو</a:t>
            </a:r>
            <a:r>
              <a:rPr lang="en-US" sz="3600" dirty="0"/>
              <a:t>)</a:t>
            </a:r>
            <a:r>
              <a:rPr lang="ar-SA" sz="3600" dirty="0"/>
              <a:t>المبطن</a:t>
            </a:r>
            <a:r>
              <a:rPr lang="en-US" sz="3600" dirty="0"/>
              <a:t>(</a:t>
            </a:r>
            <a:r>
              <a:rPr lang="ar-SA" sz="3600" dirty="0"/>
              <a:t> بالسيليكون، الأكاسيد المعدنية، الشمع، الصموغ، ومركبات الكبريت، أو بإضافة ورقة بيانات من رغاوي البولي ستايرن أو رقائق الـ </a:t>
            </a:r>
            <a:r>
              <a:rPr lang="en-US" sz="3600" dirty="0"/>
              <a:t>PVC </a:t>
            </a:r>
          </a:p>
        </p:txBody>
      </p:sp>
    </p:spTree>
    <p:extLst>
      <p:ext uri="{BB962C8B-B14F-4D97-AF65-F5344CB8AC3E}">
        <p14:creationId xmlns:p14="http://schemas.microsoft.com/office/powerpoint/2010/main" val="118077083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5800" y="1676400"/>
            <a:ext cx="8165190" cy="2925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2672322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بطاقات البيان</a:t>
            </a:r>
            <a:endParaRPr lang="en-US" dirty="0"/>
          </a:p>
        </p:txBody>
      </p:sp>
      <p:sp>
        <p:nvSpPr>
          <p:cNvPr id="3" name="Content Placeholder 2"/>
          <p:cNvSpPr>
            <a:spLocks noGrp="1"/>
          </p:cNvSpPr>
          <p:nvPr>
            <p:ph idx="1"/>
          </p:nvPr>
        </p:nvSpPr>
        <p:spPr/>
        <p:txBody>
          <a:bodyPr>
            <a:normAutofit/>
          </a:bodyPr>
          <a:lstStyle/>
          <a:p>
            <a:pPr algn="r" rtl="1"/>
            <a:r>
              <a:rPr lang="en-US" sz="3200" dirty="0"/>
              <a:t> .(1)</a:t>
            </a:r>
            <a:r>
              <a:rPr lang="ar-SA" sz="3200" dirty="0"/>
              <a:t>الاتكيت الورقي التي يلف به الوعاء الزجاجي من كافة الحواف، ويلزم مادة لاصقة لإلصاقها.</a:t>
            </a:r>
            <a:endParaRPr lang="en-US" sz="3200" dirty="0"/>
          </a:p>
          <a:p>
            <a:pPr algn="r" rtl="1"/>
            <a:r>
              <a:rPr lang="en-US" sz="3200" dirty="0"/>
              <a:t> .(2)</a:t>
            </a:r>
            <a:r>
              <a:rPr lang="ar-SA" sz="3200" dirty="0"/>
              <a:t>الاتكيت بالطلاء "الدهان" الذي يثبت على العبوة عن طريق البخ.</a:t>
            </a:r>
            <a:endParaRPr lang="en-US" sz="3200" dirty="0"/>
          </a:p>
          <a:p>
            <a:pPr algn="r" rtl="1"/>
            <a:r>
              <a:rPr lang="en-US" sz="3200" dirty="0"/>
              <a:t> .(3)</a:t>
            </a:r>
            <a:r>
              <a:rPr lang="ar-SA" sz="3200" dirty="0"/>
              <a:t>اتكيت على شكل بلاستيك حراري.</a:t>
            </a:r>
            <a:endParaRPr lang="en-US" sz="3200" dirty="0"/>
          </a:p>
          <a:p>
            <a:pPr algn="r" rtl="1"/>
            <a:r>
              <a:rPr lang="en-US" sz="3200" dirty="0"/>
              <a:t> .(4)</a:t>
            </a:r>
            <a:r>
              <a:rPr lang="ar-SA" sz="3200" dirty="0"/>
              <a:t>يمكن أن تكون الإتكيت مثبتة على غطاء العبوة وبعد ذلك يتم تغليفها بالبوليمير المناسب.</a:t>
            </a:r>
            <a:endParaRPr lang="en-US" sz="3200" dirty="0"/>
          </a:p>
          <a:p>
            <a:pPr algn="r" rtl="1"/>
            <a:r>
              <a:rPr lang="en-US" sz="3200" dirty="0"/>
              <a:t>.(5)</a:t>
            </a:r>
            <a:r>
              <a:rPr lang="ar-SA" sz="3200" dirty="0"/>
              <a:t> اتكيت مثبتة بواسطة الأشعة الليزرية.</a:t>
            </a:r>
            <a:endParaRPr lang="en-US" sz="3200" dirty="0"/>
          </a:p>
          <a:p>
            <a:pPr algn="r"/>
            <a:endParaRPr lang="en-US" sz="3200" dirty="0"/>
          </a:p>
        </p:txBody>
      </p:sp>
    </p:spTree>
    <p:extLst>
      <p:ext uri="{BB962C8B-B14F-4D97-AF65-F5344CB8AC3E}">
        <p14:creationId xmlns:p14="http://schemas.microsoft.com/office/powerpoint/2010/main" val="12639206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الاختبارات الأساسية على العبوات الزجاجية</a:t>
            </a:r>
            <a:endParaRPr lang="en-US" dirty="0"/>
          </a:p>
        </p:txBody>
      </p:sp>
      <p:sp>
        <p:nvSpPr>
          <p:cNvPr id="3" name="Content Placeholder 2"/>
          <p:cNvSpPr>
            <a:spLocks noGrp="1"/>
          </p:cNvSpPr>
          <p:nvPr>
            <p:ph idx="1"/>
          </p:nvPr>
        </p:nvSpPr>
        <p:spPr/>
        <p:txBody>
          <a:bodyPr>
            <a:normAutofit fontScale="92500" lnSpcReduction="20000"/>
          </a:bodyPr>
          <a:lstStyle/>
          <a:p>
            <a:pPr algn="r" rtl="1"/>
            <a:r>
              <a:rPr lang="ar-SA" sz="3600" dirty="0"/>
              <a:t>يجب أن تكون العبوات الزجاجية مناسبة لعمليات الملء والتفريغ الآلي بسهولة وأمان </a:t>
            </a:r>
            <a:endParaRPr lang="ar-SY" sz="3600" dirty="0" smtClean="0"/>
          </a:p>
          <a:p>
            <a:pPr algn="r" rtl="1"/>
            <a:r>
              <a:rPr lang="ar-SA" sz="3600" b="1" dirty="0"/>
              <a:t> الفحص البصري</a:t>
            </a:r>
            <a:r>
              <a:rPr lang="ar-SA" sz="3600" dirty="0"/>
              <a:t>: لمعرفة العيوب والشوائب، حيث يتم اختيار عدد من العمال المهرة يقومون بالتقاط القوارير الحاوية على أي عيب بشكل سريع.</a:t>
            </a:r>
            <a:endParaRPr lang="en-US" sz="3600" dirty="0"/>
          </a:p>
          <a:p>
            <a:pPr algn="r" rtl="1"/>
            <a:r>
              <a:rPr lang="en-US" sz="3600" b="1" dirty="0"/>
              <a:t> </a:t>
            </a:r>
            <a:r>
              <a:rPr lang="ar-SA" sz="3600" b="1" dirty="0"/>
              <a:t>الشكل</a:t>
            </a:r>
            <a:r>
              <a:rPr lang="ar-SA" sz="3600" dirty="0"/>
              <a:t>: تصنع القوارير بأشكال مختلفة منها ذات الشكل الدائري، ومنها البيضوي، أو مربعة الشكل، ويعتبر الشكل الدائري هو الأنسب لأنه الأكثر مقاومة للكسر، فإذا اعتبرنا أن دليل مقاومة الكسر للدائرية 10 فتكون الأشكال الأخرى ذات مقاومة كسر أخفض</a:t>
            </a:r>
            <a:endParaRPr lang="en-US" sz="3600" dirty="0"/>
          </a:p>
        </p:txBody>
      </p:sp>
    </p:spTree>
    <p:extLst>
      <p:ext uri="{BB962C8B-B14F-4D97-AF65-F5344CB8AC3E}">
        <p14:creationId xmlns:p14="http://schemas.microsoft.com/office/powerpoint/2010/main" val="41464686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1" y="2399618"/>
            <a:ext cx="8686800" cy="3221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98966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effectLst/>
              </a:rPr>
              <a:t>الأبعاد والوزن</a:t>
            </a:r>
            <a:endParaRPr lang="en-US" dirty="0"/>
          </a:p>
        </p:txBody>
      </p:sp>
      <p:sp>
        <p:nvSpPr>
          <p:cNvPr id="3" name="Content Placeholder 2"/>
          <p:cNvSpPr>
            <a:spLocks noGrp="1"/>
          </p:cNvSpPr>
          <p:nvPr>
            <p:ph idx="1"/>
          </p:nvPr>
        </p:nvSpPr>
        <p:spPr/>
        <p:txBody>
          <a:bodyPr/>
          <a:lstStyle/>
          <a:p>
            <a:endParaRPr lang="en-US" dirty="0"/>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056" y="1905000"/>
            <a:ext cx="9044944" cy="4090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59147072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اختبار ضغط الانفجار الداخلي</a:t>
            </a:r>
            <a:endParaRPr lang="en-US" dirty="0"/>
          </a:p>
        </p:txBody>
      </p:sp>
      <p:sp>
        <p:nvSpPr>
          <p:cNvPr id="3" name="Content Placeholder 2"/>
          <p:cNvSpPr>
            <a:spLocks noGrp="1"/>
          </p:cNvSpPr>
          <p:nvPr>
            <p:ph idx="1"/>
          </p:nvPr>
        </p:nvSpPr>
        <p:spPr/>
        <p:txBody>
          <a:bodyPr/>
          <a:lstStyle/>
          <a:p>
            <a:endParaRPr lang="en-US"/>
          </a:p>
        </p:txBody>
      </p:sp>
      <p:pic>
        <p:nvPicPr>
          <p:cNvPr id="614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 y="1974273"/>
            <a:ext cx="8445190" cy="3922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3377522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effectLst/>
              </a:rPr>
              <a:t>اختبار ضغط الانفجار الداخلي</a:t>
            </a:r>
            <a:endParaRPr lang="en-US" dirty="0"/>
          </a:p>
        </p:txBody>
      </p:sp>
      <p:sp>
        <p:nvSpPr>
          <p:cNvPr id="3" name="Content Placeholder 2"/>
          <p:cNvSpPr>
            <a:spLocks noGrp="1"/>
          </p:cNvSpPr>
          <p:nvPr>
            <p:ph idx="1"/>
          </p:nvPr>
        </p:nvSpPr>
        <p:spPr/>
        <p:txBody>
          <a:bodyPr>
            <a:normAutofit fontScale="85000" lnSpcReduction="10000"/>
          </a:bodyPr>
          <a:lstStyle/>
          <a:p>
            <a:pPr algn="r" rtl="1"/>
            <a:r>
              <a:rPr lang="ar-SA" sz="3600" dirty="0"/>
              <a:t>إن نوعية الزجاج وشكل العبوات لها علاقة بمقدار تحمل الضغط الداخلي لهذا فإن القوارير دائرية الشكل ومربعة الشكل ذات الزوايا المثنية، قادرة على تحمل الضغط الداخلي أكثر من القوارير ذات الزوايا الحادة أو القائمة، وكلما زادت سماكة القوارير زادت قدرتها على تحمل الضغط الداخلي أيضاً</a:t>
            </a:r>
            <a:r>
              <a:rPr lang="ar-SA" sz="3600" dirty="0" smtClean="0"/>
              <a:t>.</a:t>
            </a:r>
            <a:endParaRPr lang="ar-SY" sz="3600" dirty="0" smtClean="0"/>
          </a:p>
          <a:p>
            <a:pPr algn="r" rtl="1"/>
            <a:r>
              <a:rPr lang="ar-SA" sz="3600" dirty="0"/>
              <a:t>فإذا كان لدينا عبوتان من نفس الحجم والشكل، فكلما زادت </a:t>
            </a:r>
            <a:r>
              <a:rPr lang="ar-SA" sz="3600" dirty="0">
                <a:solidFill>
                  <a:srgbClr val="FF0000"/>
                </a:solidFill>
              </a:rPr>
              <a:t>سماكة الجدار </a:t>
            </a:r>
            <a:r>
              <a:rPr lang="ar-SA" sz="3600" dirty="0"/>
              <a:t>زادت قدرة التحمل للضغط الداخلي، وقلت المقاومة تجاه الصدمات الحرارية الخارجية المؤثرة، لأن السماكة الزائدة للجدار تسبب فرق كبير بدرجة الحرارة على جانبي الجدار مما يزيد التوتر الحراري، ويسبب سرعة الكسر.</a:t>
            </a:r>
            <a:endParaRPr lang="en-US" sz="3600" dirty="0"/>
          </a:p>
          <a:p>
            <a:pPr algn="r" rtl="1"/>
            <a:endParaRPr lang="en-US" sz="3600" dirty="0"/>
          </a:p>
          <a:p>
            <a:pPr algn="r" rtl="1"/>
            <a:endParaRPr lang="en-US" sz="3600" dirty="0"/>
          </a:p>
        </p:txBody>
      </p:sp>
    </p:spTree>
    <p:extLst>
      <p:ext uri="{BB962C8B-B14F-4D97-AF65-F5344CB8AC3E}">
        <p14:creationId xmlns:p14="http://schemas.microsoft.com/office/powerpoint/2010/main" val="36990547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المزايا الإيجابية للزجاج</a:t>
            </a:r>
            <a:endParaRPr lang="en-US" dirty="0"/>
          </a:p>
        </p:txBody>
      </p:sp>
      <p:sp>
        <p:nvSpPr>
          <p:cNvPr id="3" name="Content Placeholder 2"/>
          <p:cNvSpPr>
            <a:spLocks noGrp="1"/>
          </p:cNvSpPr>
          <p:nvPr>
            <p:ph idx="1"/>
          </p:nvPr>
        </p:nvSpPr>
        <p:spPr>
          <a:xfrm>
            <a:off x="457200" y="1828800"/>
            <a:ext cx="8229600" cy="4297363"/>
          </a:xfrm>
        </p:spPr>
        <p:txBody>
          <a:bodyPr>
            <a:normAutofit/>
          </a:bodyPr>
          <a:lstStyle/>
          <a:p>
            <a:pPr algn="r" rtl="1"/>
            <a:r>
              <a:rPr lang="ar-SA" sz="3200" dirty="0"/>
              <a:t>يسمح بإجراء التعقيم بسهولة وأمان، كما أنه سهل التنظيف لنعومة سطحه الداخلي.</a:t>
            </a:r>
            <a:endParaRPr lang="en-US" sz="3200" dirty="0"/>
          </a:p>
          <a:p>
            <a:pPr algn="r" rtl="1"/>
            <a:r>
              <a:rPr lang="ar-SA" sz="3200" dirty="0" smtClean="0"/>
              <a:t>يتمتع </a:t>
            </a:r>
            <a:r>
              <a:rPr lang="ar-SA" sz="3200" dirty="0"/>
              <a:t>بمقاومة جيدة للضغط الداخلي وللإجهادات الخارجية.</a:t>
            </a:r>
            <a:endParaRPr lang="en-US" sz="3200" dirty="0"/>
          </a:p>
          <a:p>
            <a:pPr algn="r" rtl="1"/>
            <a:r>
              <a:rPr lang="en-US" sz="3200" dirty="0" smtClean="0"/>
              <a:t> </a:t>
            </a:r>
            <a:r>
              <a:rPr lang="ar-SA" sz="3200" dirty="0"/>
              <a:t>إمكانية تغيير الشكل.</a:t>
            </a:r>
            <a:endParaRPr lang="en-US" sz="3200" dirty="0"/>
          </a:p>
          <a:p>
            <a:pPr algn="r" rtl="1"/>
            <a:r>
              <a:rPr lang="ar-SA" sz="3200" dirty="0" smtClean="0"/>
              <a:t>سهولة </a:t>
            </a:r>
            <a:r>
              <a:rPr lang="ar-SA" sz="3200" dirty="0"/>
              <a:t>فتح عبواته مقارنة بالعبوات المعدنية.</a:t>
            </a:r>
            <a:endParaRPr lang="en-US" sz="3200" dirty="0"/>
          </a:p>
          <a:p>
            <a:pPr algn="r" rtl="1"/>
            <a:r>
              <a:rPr lang="ar-SA" sz="3200" dirty="0" smtClean="0"/>
              <a:t>إمكانية </a:t>
            </a:r>
            <a:r>
              <a:rPr lang="ar-SA" sz="3200" dirty="0"/>
              <a:t>استخدام العبوة بعد نفاذ المادة الموضوعة بها، لاستخدامات أخرى.</a:t>
            </a:r>
            <a:endParaRPr lang="en-US" sz="3200" dirty="0"/>
          </a:p>
        </p:txBody>
      </p:sp>
    </p:spTree>
    <p:extLst>
      <p:ext uri="{BB962C8B-B14F-4D97-AF65-F5344CB8AC3E}">
        <p14:creationId xmlns:p14="http://schemas.microsoft.com/office/powerpoint/2010/main" val="39557885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الصدمة الحرارية </a:t>
            </a:r>
            <a:r>
              <a:rPr lang="en-US" b="1" dirty="0">
                <a:effectLst/>
              </a:rPr>
              <a:t>Thermal shock</a:t>
            </a:r>
            <a:endParaRPr lang="en-US" dirty="0"/>
          </a:p>
        </p:txBody>
      </p:sp>
      <p:sp>
        <p:nvSpPr>
          <p:cNvPr id="3" name="Content Placeholder 2"/>
          <p:cNvSpPr>
            <a:spLocks noGrp="1"/>
          </p:cNvSpPr>
          <p:nvPr>
            <p:ph idx="1"/>
          </p:nvPr>
        </p:nvSpPr>
        <p:spPr/>
        <p:txBody>
          <a:bodyPr>
            <a:normAutofit fontScale="92500" lnSpcReduction="10000"/>
          </a:bodyPr>
          <a:lstStyle/>
          <a:p>
            <a:pPr algn="r" rtl="1"/>
            <a:r>
              <a:rPr lang="ar-SA" sz="3600" dirty="0"/>
              <a:t>توضع القوارير في ماء حار ثم تنقل لآخر بارد، وتسجل النسبة المئوية للقوارير المحطمة، ودرجة الحرارة للماء في الحوضين.</a:t>
            </a:r>
            <a:endParaRPr lang="en-US" sz="3600" dirty="0"/>
          </a:p>
          <a:p>
            <a:pPr algn="r" rtl="1"/>
            <a:r>
              <a:rPr lang="ar-SA" sz="3600" dirty="0"/>
              <a:t>إن الأوعية المخصصة </a:t>
            </a:r>
            <a:r>
              <a:rPr lang="ar-SA" sz="3600" dirty="0">
                <a:solidFill>
                  <a:srgbClr val="FF0000"/>
                </a:solidFill>
              </a:rPr>
              <a:t>للكونسروة </a:t>
            </a:r>
            <a:r>
              <a:rPr lang="ar-SA" sz="3600" dirty="0"/>
              <a:t>يجب أن تتحمل التغيرات المفاجئة لدرجات الحرارة، وهذا يرتبط بجودة العبوات </a:t>
            </a:r>
            <a:r>
              <a:rPr lang="ar-SA" sz="3600" dirty="0" smtClean="0"/>
              <a:t>المصنعة</a:t>
            </a:r>
            <a:endParaRPr lang="ar-SY" sz="3600" dirty="0" smtClean="0"/>
          </a:p>
          <a:p>
            <a:pPr algn="r" rtl="1"/>
            <a:r>
              <a:rPr lang="ar-SA" sz="3600" dirty="0"/>
              <a:t>زيادة سمك جدران القوارير تؤثر سلباً وتقل مقاومتها للتغيرات الحرارية الناشئة عن عمليات الغسل والبسترة، وعمليات التعبئة في درجات مرتفعة الحرارة</a:t>
            </a:r>
            <a:endParaRPr lang="en-US" sz="3600" dirty="0"/>
          </a:p>
        </p:txBody>
      </p:sp>
    </p:spTree>
    <p:extLst>
      <p:ext uri="{BB962C8B-B14F-4D97-AF65-F5344CB8AC3E}">
        <p14:creationId xmlns:p14="http://schemas.microsoft.com/office/powerpoint/2010/main" val="26678005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الصدمة الحرارية</a:t>
            </a:r>
            <a:endParaRPr lang="en-US" dirty="0"/>
          </a:p>
        </p:txBody>
      </p:sp>
      <p:sp>
        <p:nvSpPr>
          <p:cNvPr id="3" name="Content Placeholder 2"/>
          <p:cNvSpPr>
            <a:spLocks noGrp="1"/>
          </p:cNvSpPr>
          <p:nvPr>
            <p:ph idx="1"/>
          </p:nvPr>
        </p:nvSpPr>
        <p:spPr/>
        <p:txBody>
          <a:bodyPr>
            <a:normAutofit/>
          </a:bodyPr>
          <a:lstStyle/>
          <a:p>
            <a:pPr algn="r" rtl="1"/>
            <a:r>
              <a:rPr lang="ar-SA" sz="3600" dirty="0"/>
              <a:t>تملأ القوارير بالماء ثم توضع بحوض ماء ساخن لمدة  </a:t>
            </a:r>
            <a:r>
              <a:rPr lang="en-US" sz="3600" dirty="0"/>
              <a:t>5min</a:t>
            </a:r>
            <a:r>
              <a:rPr lang="ar-SA" sz="3600" dirty="0"/>
              <a:t> ثم  تنقل مباشرة إلى حوض ماء بارد خلال </a:t>
            </a:r>
            <a:r>
              <a:rPr lang="en-US" sz="3600" dirty="0"/>
              <a:t>15 ± 1 sec </a:t>
            </a:r>
            <a:r>
              <a:rPr lang="ar-SA" sz="3600" dirty="0"/>
              <a:t> وتترك به لمدة </a:t>
            </a:r>
            <a:r>
              <a:rPr lang="en-US" sz="3600" dirty="0"/>
              <a:t>30 sec</a:t>
            </a:r>
            <a:r>
              <a:rPr lang="ar-SA" sz="3600" i="1" dirty="0"/>
              <a:t> ،</a:t>
            </a:r>
            <a:r>
              <a:rPr lang="ar-SA" sz="3600" dirty="0"/>
              <a:t> وعندها يجب أن لا تتصدع هذه القوارير بنهاية هذه العملية.</a:t>
            </a:r>
            <a:endParaRPr lang="en-US" sz="3600" dirty="0"/>
          </a:p>
          <a:p>
            <a:pPr algn="r" rtl="1"/>
            <a:r>
              <a:rPr lang="ar-SA" sz="3600" dirty="0"/>
              <a:t>ويجب أن يكون الفارق ما بين درجة الحرارة للماء الساخن والبارد هي </a:t>
            </a:r>
            <a:r>
              <a:rPr lang="en-US" sz="3600" dirty="0" smtClean="0"/>
              <a:t>∆</a:t>
            </a:r>
            <a:r>
              <a:rPr lang="en-US" sz="3600" dirty="0"/>
              <a:t>T = 45 </a:t>
            </a:r>
          </a:p>
        </p:txBody>
      </p:sp>
    </p:spTree>
    <p:extLst>
      <p:ext uri="{BB962C8B-B14F-4D97-AF65-F5344CB8AC3E}">
        <p14:creationId xmlns:p14="http://schemas.microsoft.com/office/powerpoint/2010/main" val="278073162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اختبار الحمل الشاقولي</a:t>
            </a:r>
            <a:endParaRPr lang="en-US" dirty="0"/>
          </a:p>
        </p:txBody>
      </p:sp>
      <p:sp>
        <p:nvSpPr>
          <p:cNvPr id="3" name="Content Placeholder 2"/>
          <p:cNvSpPr>
            <a:spLocks noGrp="1"/>
          </p:cNvSpPr>
          <p:nvPr>
            <p:ph idx="1"/>
          </p:nvPr>
        </p:nvSpPr>
        <p:spPr/>
        <p:txBody>
          <a:bodyPr>
            <a:normAutofit/>
          </a:bodyPr>
          <a:lstStyle/>
          <a:p>
            <a:pPr algn="r" rtl="1"/>
            <a:r>
              <a:rPr lang="ar-SA" sz="3600" dirty="0"/>
              <a:t>يقاس هذا الاختبار بمدى تحمل القوارير الزجاجية لحمل عمودي، حيث يطبق الحمل بواسطة طرق هيدروليكية، وتقاس بمقياس ضغط خاص بذلك، حيث أن القوارير التي تغلق بأغطية فلينية يجب أن تتحمل ضغط قدره </a:t>
            </a:r>
            <a:r>
              <a:rPr lang="en-US" sz="3600" dirty="0"/>
              <a:t>200 Kg /cm</a:t>
            </a:r>
            <a:r>
              <a:rPr lang="en-US" sz="3600" baseline="30000" dirty="0"/>
              <a:t>2</a:t>
            </a:r>
            <a:r>
              <a:rPr lang="ar-SA" sz="3600" dirty="0"/>
              <a:t> والقوارير ذات الأغطية الكبسولية يجب أن تتحمل حتى </a:t>
            </a:r>
            <a:r>
              <a:rPr lang="en-US" sz="3600" dirty="0"/>
              <a:t>800 Kg /cm</a:t>
            </a:r>
            <a:r>
              <a:rPr lang="en-US" sz="3600" baseline="30000" dirty="0"/>
              <a:t>2</a:t>
            </a:r>
            <a:r>
              <a:rPr lang="ar-SA" sz="3600" dirty="0"/>
              <a:t>.</a:t>
            </a:r>
            <a:endParaRPr lang="en-US" sz="3600" dirty="0"/>
          </a:p>
        </p:txBody>
      </p:sp>
    </p:spTree>
    <p:extLst>
      <p:ext uri="{BB962C8B-B14F-4D97-AF65-F5344CB8AC3E}">
        <p14:creationId xmlns:p14="http://schemas.microsoft.com/office/powerpoint/2010/main" val="247095579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اختبار الصدم الميكانيكي</a:t>
            </a:r>
            <a:endParaRPr lang="en-US" dirty="0"/>
          </a:p>
        </p:txBody>
      </p:sp>
      <p:sp>
        <p:nvSpPr>
          <p:cNvPr id="3" name="Content Placeholder 2"/>
          <p:cNvSpPr>
            <a:spLocks noGrp="1"/>
          </p:cNvSpPr>
          <p:nvPr>
            <p:ph idx="1"/>
          </p:nvPr>
        </p:nvSpPr>
        <p:spPr/>
        <p:txBody>
          <a:bodyPr>
            <a:normAutofit/>
          </a:bodyPr>
          <a:lstStyle/>
          <a:p>
            <a:pPr algn="r" rtl="1"/>
            <a:r>
              <a:rPr lang="ar-SA" sz="3600" dirty="0"/>
              <a:t>حيث تصدم القوارير بواسطة نواس متأرجح، ويعطي هذا الاختبار دلالة على مقدار تحمل جدار القارورة للصدم، حيث تؤمن سماكة الجدار مقاومة لا تقل عن </a:t>
            </a:r>
            <a:r>
              <a:rPr lang="en-US" sz="3600" dirty="0"/>
              <a:t>0.89 </a:t>
            </a:r>
            <a:r>
              <a:rPr lang="en-US" sz="3600" dirty="0" err="1"/>
              <a:t>Kg</a:t>
            </a:r>
            <a:r>
              <a:rPr lang="en-US" sz="3600" baseline="-25000" dirty="0" err="1"/>
              <a:t>f</a:t>
            </a:r>
            <a:r>
              <a:rPr lang="ar-SA" sz="3600" dirty="0"/>
              <a:t> لكل </a:t>
            </a:r>
            <a:r>
              <a:rPr lang="en-US" sz="3600" dirty="0"/>
              <a:t>1mm</a:t>
            </a:r>
            <a:r>
              <a:rPr lang="ar-SA" sz="3600" dirty="0"/>
              <a:t> من سماكة الجدار.</a:t>
            </a:r>
            <a:endParaRPr lang="en-US" sz="3600" dirty="0"/>
          </a:p>
        </p:txBody>
      </p:sp>
    </p:spTree>
    <p:extLst>
      <p:ext uri="{BB962C8B-B14F-4D97-AF65-F5344CB8AC3E}">
        <p14:creationId xmlns:p14="http://schemas.microsoft.com/office/powerpoint/2010/main" val="466841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الفراغ المتروك في القوارير عند ملئها بالغذاء</a:t>
            </a:r>
            <a:endParaRPr lang="en-US" dirty="0"/>
          </a:p>
        </p:txBody>
      </p:sp>
      <p:sp>
        <p:nvSpPr>
          <p:cNvPr id="3" name="Content Placeholder 2"/>
          <p:cNvSpPr>
            <a:spLocks noGrp="1"/>
          </p:cNvSpPr>
          <p:nvPr>
            <p:ph idx="1"/>
          </p:nvPr>
        </p:nvSpPr>
        <p:spPr/>
        <p:txBody>
          <a:bodyPr>
            <a:normAutofit/>
          </a:bodyPr>
          <a:lstStyle/>
          <a:p>
            <a:pPr algn="r" rtl="1"/>
            <a:r>
              <a:rPr lang="ar-SA" sz="3200" dirty="0"/>
              <a:t>إن ارتفاع الحرارة يسرع من ارتفاع الضغط الداخلي في القوارير الحاوية على مشروبات </a:t>
            </a:r>
            <a:r>
              <a:rPr lang="ar-SA" sz="3200" dirty="0" smtClean="0"/>
              <a:t>وبداخلها </a:t>
            </a:r>
            <a:r>
              <a:rPr lang="ar-SA" sz="3200" dirty="0"/>
              <a:t>غازات، مثل هواء، بخار ماء، ثاني أوكسيد الكربون، ولتفادي كسر العبوات نتيجة الضغوط المتشكلة تترك حجم فراغ في العبوة كأمان لمنع انكسارها، وتكون نسبة الحجم المتروك </a:t>
            </a:r>
            <a:r>
              <a:rPr lang="en-US" sz="3200" dirty="0"/>
              <a:t>1~10 %</a:t>
            </a:r>
            <a:r>
              <a:rPr lang="ar-SA" sz="3200" dirty="0"/>
              <a:t> من حجم العبوة.</a:t>
            </a:r>
            <a:endParaRPr lang="en-US" sz="3200" dirty="0"/>
          </a:p>
          <a:p>
            <a:endParaRPr lang="en-US" sz="3200" dirty="0"/>
          </a:p>
        </p:txBody>
      </p:sp>
    </p:spTree>
    <p:extLst>
      <p:ext uri="{BB962C8B-B14F-4D97-AF65-F5344CB8AC3E}">
        <p14:creationId xmlns:p14="http://schemas.microsoft.com/office/powerpoint/2010/main" val="11682868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8600" y="2133600"/>
            <a:ext cx="9109762" cy="3421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0311718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اختبار نترات الفضة </a:t>
            </a:r>
            <a:r>
              <a:rPr lang="en-US" b="1" dirty="0">
                <a:effectLst/>
              </a:rPr>
              <a:t>AgNO</a:t>
            </a:r>
            <a:r>
              <a:rPr lang="en-US" b="1" baseline="-25000" dirty="0">
                <a:effectLst/>
              </a:rPr>
              <a:t>3</a:t>
            </a:r>
            <a:endParaRPr lang="en-US" dirty="0"/>
          </a:p>
        </p:txBody>
      </p:sp>
      <p:sp>
        <p:nvSpPr>
          <p:cNvPr id="3" name="Content Placeholder 2"/>
          <p:cNvSpPr>
            <a:spLocks noGrp="1"/>
          </p:cNvSpPr>
          <p:nvPr>
            <p:ph idx="1"/>
          </p:nvPr>
        </p:nvSpPr>
        <p:spPr/>
        <p:txBody>
          <a:bodyPr>
            <a:normAutofit/>
          </a:bodyPr>
          <a:lstStyle/>
          <a:p>
            <a:pPr algn="r" rtl="1"/>
            <a:r>
              <a:rPr lang="ar-SA" sz="3600" dirty="0"/>
              <a:t>يملأ المرطبان بمحلول نترات الفضة</a:t>
            </a:r>
            <a:r>
              <a:rPr lang="ar-SA" sz="3600" i="1" dirty="0"/>
              <a:t> </a:t>
            </a:r>
            <a:r>
              <a:rPr lang="ar-SA" sz="3600" dirty="0"/>
              <a:t>%0.1 حتى %94 من حجمه، ثم يغلق ويوضع في حوض تسخين يحتوي على محلول </a:t>
            </a:r>
            <a:r>
              <a:rPr lang="en-US" sz="3600" dirty="0" err="1"/>
              <a:t>NaCL</a:t>
            </a:r>
            <a:r>
              <a:rPr lang="ar-SA" sz="3600" dirty="0"/>
              <a:t> بتركيز </a:t>
            </a:r>
            <a:r>
              <a:rPr lang="en-US" sz="3600" dirty="0"/>
              <a:t>1%</a:t>
            </a:r>
            <a:r>
              <a:rPr lang="ar-SA" sz="3600" dirty="0"/>
              <a:t> وبدرجة حرارة </a:t>
            </a:r>
            <a:r>
              <a:rPr lang="en-US" sz="3600" dirty="0"/>
              <a:t>50</a:t>
            </a:r>
            <a:r>
              <a:rPr lang="en-US" sz="3600" baseline="30000" dirty="0"/>
              <a:t> O</a:t>
            </a:r>
            <a:r>
              <a:rPr lang="en-US" sz="3600" dirty="0"/>
              <a:t>C</a:t>
            </a:r>
            <a:r>
              <a:rPr lang="ar-SA" sz="3600" dirty="0"/>
              <a:t> يسخن الحوض حتى درجة حرارة </a:t>
            </a:r>
            <a:r>
              <a:rPr lang="en-US" sz="3600" dirty="0"/>
              <a:t>95</a:t>
            </a:r>
            <a:r>
              <a:rPr lang="en-US" sz="3600" baseline="30000" dirty="0"/>
              <a:t> O</a:t>
            </a:r>
            <a:r>
              <a:rPr lang="en-US" sz="3600" dirty="0"/>
              <a:t>C</a:t>
            </a:r>
            <a:r>
              <a:rPr lang="ar-SA" sz="3600" dirty="0"/>
              <a:t> ويبرد المرطبان في محلول آخر لـ</a:t>
            </a:r>
            <a:r>
              <a:rPr lang="en-US" sz="3600" dirty="0" err="1"/>
              <a:t>NaCL</a:t>
            </a:r>
            <a:r>
              <a:rPr lang="en-US" sz="3600" dirty="0"/>
              <a:t> </a:t>
            </a:r>
            <a:r>
              <a:rPr lang="ar-SA" sz="3600" dirty="0"/>
              <a:t> ، فإذا لوحظ تشكل عكر أو ترسبات في محلول المرطبان كان دليلاً على تشكل كلور الفضة، نتيجة تسرب الملح إلى داخل المرطبان.</a:t>
            </a:r>
            <a:endParaRPr lang="en-US" sz="3600" dirty="0"/>
          </a:p>
        </p:txBody>
      </p:sp>
    </p:spTree>
    <p:extLst>
      <p:ext uri="{BB962C8B-B14F-4D97-AF65-F5344CB8AC3E}">
        <p14:creationId xmlns:p14="http://schemas.microsoft.com/office/powerpoint/2010/main" val="337889701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effectLst/>
              </a:rPr>
              <a:t>الميل بالنسبة للمحور الشاقولي</a:t>
            </a:r>
            <a:endParaRPr lang="ar-SY" dirty="0"/>
          </a:p>
        </p:txBody>
      </p:sp>
      <p:sp>
        <p:nvSpPr>
          <p:cNvPr id="3" name="Content Placeholder 2"/>
          <p:cNvSpPr>
            <a:spLocks noGrp="1"/>
          </p:cNvSpPr>
          <p:nvPr>
            <p:ph idx="1"/>
          </p:nvPr>
        </p:nvSpPr>
        <p:spPr/>
        <p:txBody>
          <a:bodyPr/>
          <a:lstStyle/>
          <a:p>
            <a:pPr algn="r" rtl="1"/>
            <a:r>
              <a:rPr lang="ar-SA" dirty="0"/>
              <a:t>يجب أن لا يزيد ميل محور القوارير مقارنةً بالمحور العمودي المار من مركز فتحة القارورة عن </a:t>
            </a:r>
            <a:r>
              <a:rPr lang="en-US" dirty="0"/>
              <a:t>1.5mm </a:t>
            </a:r>
            <a:r>
              <a:rPr lang="ar-SA" dirty="0"/>
              <a:t>للقوارير القصيرة التي لا يتجاوز طولها </a:t>
            </a:r>
            <a:r>
              <a:rPr lang="en-US" dirty="0"/>
              <a:t>120 mm</a:t>
            </a:r>
            <a:r>
              <a:rPr lang="ar-SA" i="1" dirty="0"/>
              <a:t>،</a:t>
            </a:r>
            <a:r>
              <a:rPr lang="ar-SA" dirty="0"/>
              <a:t> أما القوارير التي يزيد طولها عن </a:t>
            </a:r>
            <a:r>
              <a:rPr lang="en-US" dirty="0"/>
              <a:t>120 mm</a:t>
            </a:r>
            <a:r>
              <a:rPr lang="ar-SA" dirty="0"/>
              <a:t> فيحسب الميل المسموح من العلاقة</a:t>
            </a:r>
            <a:r>
              <a:rPr lang="ar-SA" dirty="0" smtClean="0"/>
              <a:t>:</a:t>
            </a:r>
            <a:endParaRPr lang="en-US" dirty="0"/>
          </a:p>
          <a:p>
            <a:pPr algn="ctr" rtl="1"/>
            <a:r>
              <a:rPr lang="en-US" dirty="0"/>
              <a:t>P</a:t>
            </a:r>
            <a:r>
              <a:rPr lang="en-US" baseline="-25000" dirty="0"/>
              <a:t>t</a:t>
            </a:r>
            <a:r>
              <a:rPr lang="en-US" dirty="0"/>
              <a:t> = ± ( 0.3 ± 0.01H )</a:t>
            </a:r>
            <a:r>
              <a:rPr lang="en-US" i="1" dirty="0"/>
              <a:t> </a:t>
            </a:r>
            <a:endParaRPr lang="en-US" dirty="0"/>
          </a:p>
          <a:p>
            <a:pPr algn="r" rtl="1"/>
            <a:r>
              <a:rPr lang="ar-SA" dirty="0"/>
              <a:t>حيث أن </a:t>
            </a:r>
            <a:r>
              <a:rPr lang="en-US" dirty="0"/>
              <a:t>P</a:t>
            </a:r>
            <a:r>
              <a:rPr lang="en-US" baseline="-25000" dirty="0"/>
              <a:t>t</a:t>
            </a:r>
            <a:r>
              <a:rPr lang="en-US" i="1" dirty="0"/>
              <a:t> </a:t>
            </a:r>
            <a:r>
              <a:rPr lang="ar-SA" dirty="0"/>
              <a:t>:</a:t>
            </a:r>
            <a:r>
              <a:rPr lang="ar-SA" i="1" dirty="0"/>
              <a:t> </a:t>
            </a:r>
            <a:r>
              <a:rPr lang="ar-SA" dirty="0"/>
              <a:t>الميل المسموح به </a:t>
            </a:r>
            <a:r>
              <a:rPr lang="en-US" i="1" dirty="0"/>
              <a:t>“ </a:t>
            </a:r>
            <a:r>
              <a:rPr lang="en-US" dirty="0"/>
              <a:t>mm”</a:t>
            </a:r>
          </a:p>
          <a:p>
            <a:pPr algn="r" rtl="1"/>
            <a:r>
              <a:rPr lang="ar-SA" dirty="0"/>
              <a:t> </a:t>
            </a:r>
            <a:r>
              <a:rPr lang="en-US" dirty="0"/>
              <a:t>H             </a:t>
            </a:r>
            <a:r>
              <a:rPr lang="ar-SA" dirty="0"/>
              <a:t>: طول القارورة </a:t>
            </a:r>
            <a:r>
              <a:rPr lang="en-US" i="1" dirty="0"/>
              <a:t>“</a:t>
            </a:r>
            <a:r>
              <a:rPr lang="en-US" dirty="0"/>
              <a:t> mm”</a:t>
            </a:r>
          </a:p>
          <a:p>
            <a:pPr algn="r"/>
            <a:endParaRPr lang="ar-SY" dirty="0"/>
          </a:p>
        </p:txBody>
      </p:sp>
    </p:spTree>
    <p:extLst>
      <p:ext uri="{BB962C8B-B14F-4D97-AF65-F5344CB8AC3E}">
        <p14:creationId xmlns:p14="http://schemas.microsoft.com/office/powerpoint/2010/main" val="321661812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b="1" dirty="0">
                <a:effectLst/>
              </a:rPr>
              <a:t>الميل بالنسبة للمحور الأفقي</a:t>
            </a:r>
            <a:endParaRPr lang="ar-SY" dirty="0"/>
          </a:p>
        </p:txBody>
      </p:sp>
      <p:sp>
        <p:nvSpPr>
          <p:cNvPr id="3" name="Content Placeholder 2"/>
          <p:cNvSpPr>
            <a:spLocks noGrp="1"/>
          </p:cNvSpPr>
          <p:nvPr>
            <p:ph idx="1"/>
          </p:nvPr>
        </p:nvSpPr>
        <p:spPr/>
        <p:txBody>
          <a:bodyPr/>
          <a:lstStyle/>
          <a:p>
            <a:pPr algn="r"/>
            <a:r>
              <a:rPr lang="ar-SA" dirty="0"/>
              <a:t>هناك علاقة ما بين القطر الخارجي للقوارير ومدى انحراف المستقيم المار من على سطح فوهة القوارير مع ذلك المار من نفس المكان ولكنه يوازي قاعدة القارورة، وهذه القيم معطاة في الجدول </a:t>
            </a:r>
            <a:endParaRPr lang="ar-SY" dirty="0"/>
          </a:p>
        </p:txBody>
      </p:sp>
      <p:graphicFrame>
        <p:nvGraphicFramePr>
          <p:cNvPr id="4" name="Object 3"/>
          <p:cNvGraphicFramePr>
            <a:graphicFrameLocks noChangeAspect="1"/>
          </p:cNvGraphicFramePr>
          <p:nvPr>
            <p:extLst>
              <p:ext uri="{D42A27DB-BD31-4B8C-83A1-F6EECF244321}">
                <p14:modId xmlns:p14="http://schemas.microsoft.com/office/powerpoint/2010/main" val="1408378874"/>
              </p:ext>
            </p:extLst>
          </p:nvPr>
        </p:nvGraphicFramePr>
        <p:xfrm>
          <a:off x="442415" y="2971800"/>
          <a:ext cx="8191064" cy="3507854"/>
        </p:xfrm>
        <a:graphic>
          <a:graphicData uri="http://schemas.openxmlformats.org/presentationml/2006/ole">
            <mc:AlternateContent xmlns:mc="http://schemas.openxmlformats.org/markup-compatibility/2006">
              <mc:Choice xmlns:v="urn:schemas-microsoft-com:vml" Requires="v">
                <p:oleObj spid="_x0000_s1027" name="Document" r:id="rId3" imgW="4282218" imgH="1833184" progId="Word.Document.12">
                  <p:embed/>
                </p:oleObj>
              </mc:Choice>
              <mc:Fallback>
                <p:oleObj name="Document" r:id="rId3" imgW="4282218" imgH="1833184" progId="Word.Document.12">
                  <p:embed/>
                  <p:pic>
                    <p:nvPicPr>
                      <p:cNvPr id="0" name=""/>
                      <p:cNvPicPr/>
                      <p:nvPr/>
                    </p:nvPicPr>
                    <p:blipFill>
                      <a:blip r:embed="rId4"/>
                      <a:stretch>
                        <a:fillRect/>
                      </a:stretch>
                    </p:blipFill>
                    <p:spPr>
                      <a:xfrm>
                        <a:off x="442415" y="2971800"/>
                        <a:ext cx="8191064" cy="3507854"/>
                      </a:xfrm>
                      <a:prstGeom prst="rect">
                        <a:avLst/>
                      </a:prstGeom>
                    </p:spPr>
                  </p:pic>
                </p:oleObj>
              </mc:Fallback>
            </mc:AlternateContent>
          </a:graphicData>
        </a:graphic>
      </p:graphicFrame>
    </p:spTree>
    <p:extLst>
      <p:ext uri="{BB962C8B-B14F-4D97-AF65-F5344CB8AC3E}">
        <p14:creationId xmlns:p14="http://schemas.microsoft.com/office/powerpoint/2010/main" val="319996680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449763"/>
          </a:xfrm>
        </p:spPr>
        <p:txBody>
          <a:bodyPr>
            <a:normAutofit/>
          </a:bodyPr>
          <a:lstStyle/>
          <a:p>
            <a:pPr algn="r" rtl="1"/>
            <a:r>
              <a:rPr lang="ar-SA" sz="3200" dirty="0"/>
              <a:t>إمكانية صنع أشكال مختلفة وألوان وأحجام متعددة.</a:t>
            </a:r>
            <a:endParaRPr lang="en-US" sz="3200" dirty="0"/>
          </a:p>
          <a:p>
            <a:pPr algn="r" rtl="1"/>
            <a:r>
              <a:rPr lang="ar-SA" sz="3200" dirty="0" smtClean="0"/>
              <a:t>إمكانية </a:t>
            </a:r>
            <a:r>
              <a:rPr lang="ar-SA" sz="3200" dirty="0"/>
              <a:t>إجراء عملية الملء والإغلاق تحت تفريغ.</a:t>
            </a:r>
            <a:endParaRPr lang="en-US" sz="3200" dirty="0"/>
          </a:p>
          <a:p>
            <a:pPr algn="r" rtl="1"/>
            <a:r>
              <a:rPr lang="ar-SA" sz="3200" dirty="0" smtClean="0"/>
              <a:t>إمكانية </a:t>
            </a:r>
            <a:r>
              <a:rPr lang="ar-SA" sz="3200" dirty="0"/>
              <a:t>الحصول على مردود ملء مرتفع عند الملء الآلي.</a:t>
            </a:r>
            <a:endParaRPr lang="en-US" sz="3200" dirty="0"/>
          </a:p>
          <a:p>
            <a:pPr algn="r" rtl="1"/>
            <a:r>
              <a:rPr lang="ar-SA" sz="3200" dirty="0" smtClean="0"/>
              <a:t>إمكانية </a:t>
            </a:r>
            <a:r>
              <a:rPr lang="ar-SA" sz="3200" dirty="0"/>
              <a:t>حفظها لفترات طويلة.</a:t>
            </a:r>
            <a:endParaRPr lang="en-US" sz="3200" dirty="0"/>
          </a:p>
          <a:p>
            <a:pPr algn="r" rtl="1"/>
            <a:r>
              <a:rPr lang="ar-SA" sz="3200" dirty="0" smtClean="0"/>
              <a:t>ملائمة </a:t>
            </a:r>
            <a:r>
              <a:rPr lang="ar-SA" sz="3200" dirty="0"/>
              <a:t>من أجل إغلاقها حرارياً بشكل كامل كالأنبولات.</a:t>
            </a:r>
            <a:endParaRPr lang="en-US" sz="3200" dirty="0"/>
          </a:p>
          <a:p>
            <a:pPr algn="r" rtl="1"/>
            <a:r>
              <a:rPr lang="ar-SA" sz="3200" dirty="0" smtClean="0"/>
              <a:t>سهلة </a:t>
            </a:r>
            <a:r>
              <a:rPr lang="ar-SA" sz="3200" dirty="0"/>
              <a:t>الملء مقارنة بالعبوات المعدنية.</a:t>
            </a:r>
            <a:endParaRPr lang="en-US" sz="3200" dirty="0"/>
          </a:p>
          <a:p>
            <a:pPr algn="r" rtl="1"/>
            <a:r>
              <a:rPr lang="ar-SA" sz="3200" dirty="0" smtClean="0"/>
              <a:t>توحي </a:t>
            </a:r>
            <a:r>
              <a:rPr lang="ar-SA" sz="3200" dirty="0"/>
              <a:t>الآنية الزجاجية بالنظافة وتشعر بالارتياح</a:t>
            </a:r>
            <a:r>
              <a:rPr lang="ar-SA" sz="3200" i="1" dirty="0"/>
              <a:t>.</a:t>
            </a:r>
            <a:endParaRPr lang="en-US" sz="3200" dirty="0"/>
          </a:p>
          <a:p>
            <a:pPr algn="r" rtl="1"/>
            <a:endParaRPr lang="en-US" sz="3200" dirty="0"/>
          </a:p>
        </p:txBody>
      </p:sp>
      <p:sp>
        <p:nvSpPr>
          <p:cNvPr id="4" name="Title 3"/>
          <p:cNvSpPr>
            <a:spLocks noGrp="1"/>
          </p:cNvSpPr>
          <p:nvPr>
            <p:ph type="title"/>
          </p:nvPr>
        </p:nvSpPr>
        <p:spPr/>
        <p:txBody>
          <a:bodyPr/>
          <a:lstStyle/>
          <a:p>
            <a:r>
              <a:rPr lang="ar-SA" b="1" dirty="0">
                <a:effectLst/>
              </a:rPr>
              <a:t>المزايا الإيجابية للزجاج</a:t>
            </a:r>
            <a:endParaRPr lang="en-US" dirty="0"/>
          </a:p>
        </p:txBody>
      </p:sp>
    </p:spTree>
    <p:extLst>
      <p:ext uri="{BB962C8B-B14F-4D97-AF65-F5344CB8AC3E}">
        <p14:creationId xmlns:p14="http://schemas.microsoft.com/office/powerpoint/2010/main" val="28940005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مساويء الزجاج </a:t>
            </a:r>
            <a:endParaRPr lang="en-US" dirty="0"/>
          </a:p>
        </p:txBody>
      </p:sp>
      <p:sp>
        <p:nvSpPr>
          <p:cNvPr id="3" name="Content Placeholder 2"/>
          <p:cNvSpPr>
            <a:spLocks noGrp="1"/>
          </p:cNvSpPr>
          <p:nvPr>
            <p:ph idx="1"/>
          </p:nvPr>
        </p:nvSpPr>
        <p:spPr/>
        <p:txBody>
          <a:bodyPr>
            <a:normAutofit/>
          </a:bodyPr>
          <a:lstStyle/>
          <a:p>
            <a:pPr algn="r" rtl="1"/>
            <a:r>
              <a:rPr lang="ar-SA" sz="3200" dirty="0"/>
              <a:t>ذو وزن كبير مقارنة مع الأصناف الأخرى من مواد التعبئة، مما يزيد العبء في أجور النقل والتسويق، والضوضاء الذي تصدره العبوات عند النقل.</a:t>
            </a:r>
            <a:endParaRPr lang="en-US" sz="3200" dirty="0"/>
          </a:p>
          <a:p>
            <a:pPr algn="r" rtl="1"/>
            <a:r>
              <a:rPr lang="ar-SA" sz="3200" dirty="0" smtClean="0"/>
              <a:t>قابلية </a:t>
            </a:r>
            <a:r>
              <a:rPr lang="ar-SA" sz="3200" dirty="0"/>
              <a:t>عبواته للكسر وعدم تحملها للصدمات الحرارية المتغيرة، وللعوامل الميكانيكية المؤثرة مما يسيء لاستخدامها، كما تحتاج إلى طاقة كبيرة للتصنيع.</a:t>
            </a:r>
            <a:endParaRPr lang="en-US" sz="3200" dirty="0"/>
          </a:p>
          <a:p>
            <a:pPr algn="r" rtl="1"/>
            <a:r>
              <a:rPr lang="ar-SA" sz="3200" dirty="0" smtClean="0"/>
              <a:t>عدم </a:t>
            </a:r>
            <a:r>
              <a:rPr lang="ar-SA" sz="3200" dirty="0"/>
              <a:t>قابليتها للتمدد "غير قابلة لتغيير أبعادها مقارنة مع المواد الأخرى".</a:t>
            </a:r>
            <a:endParaRPr lang="en-US" sz="3200" dirty="0"/>
          </a:p>
          <a:p>
            <a:pPr algn="r" rtl="1"/>
            <a:endParaRPr lang="en-US" sz="3200" dirty="0"/>
          </a:p>
        </p:txBody>
      </p:sp>
    </p:spTree>
    <p:extLst>
      <p:ext uri="{BB962C8B-B14F-4D97-AF65-F5344CB8AC3E}">
        <p14:creationId xmlns:p14="http://schemas.microsoft.com/office/powerpoint/2010/main" val="32826528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مساويء الزجاج </a:t>
            </a:r>
            <a:endParaRPr lang="en-US" dirty="0"/>
          </a:p>
        </p:txBody>
      </p:sp>
      <p:sp>
        <p:nvSpPr>
          <p:cNvPr id="3" name="Content Placeholder 2"/>
          <p:cNvSpPr>
            <a:spLocks noGrp="1"/>
          </p:cNvSpPr>
          <p:nvPr>
            <p:ph idx="1"/>
          </p:nvPr>
        </p:nvSpPr>
        <p:spPr/>
        <p:txBody>
          <a:bodyPr>
            <a:noAutofit/>
          </a:bodyPr>
          <a:lstStyle/>
          <a:p>
            <a:pPr algn="r" rtl="1"/>
            <a:r>
              <a:rPr lang="ar-SA" sz="3200" dirty="0"/>
              <a:t>الخوف من تشظي الزجاج، ودخوله في الطعام، مما يشكل خطراً على الصحة.</a:t>
            </a:r>
            <a:endParaRPr lang="en-US" sz="3200" dirty="0"/>
          </a:p>
          <a:p>
            <a:pPr algn="r" rtl="1"/>
            <a:r>
              <a:rPr lang="ar-SA" sz="3200" dirty="0" smtClean="0"/>
              <a:t>بما </a:t>
            </a:r>
            <a:r>
              <a:rPr lang="ar-SA" sz="3200" dirty="0"/>
              <a:t>أنه شفاف، وكل شيء يرى بداخله، لذا يجب الانتباه بشكل جيد لمقدار الملء والتغيرات اللونية والبنيوية التي تحصل للمادة الغذائية المعلبة نتيجة نفوذ الضوء ، مما يترتب على ذلك مصاريف مالية مرتفعة.</a:t>
            </a:r>
            <a:endParaRPr lang="en-US" sz="3200" dirty="0"/>
          </a:p>
          <a:p>
            <a:pPr algn="r" rtl="1"/>
            <a:r>
              <a:rPr lang="ar-SA" sz="3200" dirty="0" smtClean="0"/>
              <a:t>ناقليته </a:t>
            </a:r>
            <a:r>
              <a:rPr lang="ar-SA" sz="3200" dirty="0"/>
              <a:t>للحرارة أقل مقارنة بالعبوات المعدنية.</a:t>
            </a:r>
            <a:endParaRPr lang="en-US" sz="3200" dirty="0"/>
          </a:p>
          <a:p>
            <a:pPr algn="r" rtl="1"/>
            <a:endParaRPr lang="en-US" sz="3200" dirty="0"/>
          </a:p>
        </p:txBody>
      </p:sp>
    </p:spTree>
    <p:extLst>
      <p:ext uri="{BB962C8B-B14F-4D97-AF65-F5344CB8AC3E}">
        <p14:creationId xmlns:p14="http://schemas.microsoft.com/office/powerpoint/2010/main" val="6723619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Y" b="1" dirty="0" smtClean="0">
                <a:effectLst/>
              </a:rPr>
              <a:t>تلافي </a:t>
            </a:r>
            <a:r>
              <a:rPr lang="ar-SA" b="1" dirty="0" smtClean="0">
                <a:effectLst/>
              </a:rPr>
              <a:t>مساويء </a:t>
            </a:r>
            <a:r>
              <a:rPr lang="ar-SA" b="1" dirty="0">
                <a:effectLst/>
              </a:rPr>
              <a:t>الزجاج </a:t>
            </a:r>
            <a:endParaRPr lang="en-US" dirty="0"/>
          </a:p>
        </p:txBody>
      </p:sp>
      <p:sp>
        <p:nvSpPr>
          <p:cNvPr id="3" name="Content Placeholder 2"/>
          <p:cNvSpPr>
            <a:spLocks noGrp="1"/>
          </p:cNvSpPr>
          <p:nvPr>
            <p:ph idx="1"/>
          </p:nvPr>
        </p:nvSpPr>
        <p:spPr/>
        <p:txBody>
          <a:bodyPr>
            <a:normAutofit fontScale="70000" lnSpcReduction="20000"/>
          </a:bodyPr>
          <a:lstStyle/>
          <a:p>
            <a:pPr algn="r" rtl="1"/>
            <a:r>
              <a:rPr lang="ar-SA" sz="3600" dirty="0" smtClean="0">
                <a:solidFill>
                  <a:srgbClr val="FF0000"/>
                </a:solidFill>
              </a:rPr>
              <a:t>عبوات </a:t>
            </a:r>
            <a:r>
              <a:rPr lang="ar-SA" sz="3600" dirty="0">
                <a:solidFill>
                  <a:srgbClr val="FF0000"/>
                </a:solidFill>
              </a:rPr>
              <a:t>زجاجية خفيفة الوزن</a:t>
            </a:r>
            <a:r>
              <a:rPr lang="ar-SA" sz="3600" dirty="0"/>
              <a:t>، </a:t>
            </a:r>
            <a:endParaRPr lang="en-US" sz="3600" dirty="0" smtClean="0"/>
          </a:p>
          <a:p>
            <a:pPr algn="r" rtl="1"/>
            <a:endParaRPr lang="en-US" sz="3600" dirty="0" smtClean="0"/>
          </a:p>
          <a:p>
            <a:pPr algn="r" rtl="1"/>
            <a:r>
              <a:rPr lang="ar-SA" sz="3600" dirty="0" smtClean="0">
                <a:solidFill>
                  <a:srgbClr val="00B050"/>
                </a:solidFill>
              </a:rPr>
              <a:t>قليلة </a:t>
            </a:r>
            <a:r>
              <a:rPr lang="ar-SA" sz="3600" dirty="0">
                <a:solidFill>
                  <a:srgbClr val="00B050"/>
                </a:solidFill>
              </a:rPr>
              <a:t>الكسر</a:t>
            </a:r>
            <a:r>
              <a:rPr lang="ar-SA" sz="3600" dirty="0"/>
              <a:t>، </a:t>
            </a:r>
            <a:endParaRPr lang="en-US" sz="3600" dirty="0" smtClean="0"/>
          </a:p>
          <a:p>
            <a:pPr algn="r" rtl="1"/>
            <a:endParaRPr lang="en-US" sz="3600" dirty="0" smtClean="0"/>
          </a:p>
          <a:p>
            <a:pPr algn="r" rtl="1"/>
            <a:r>
              <a:rPr lang="ar-SA" sz="3600" dirty="0" smtClean="0">
                <a:solidFill>
                  <a:srgbClr val="0070C0"/>
                </a:solidFill>
              </a:rPr>
              <a:t>ومقاومة </a:t>
            </a:r>
            <a:r>
              <a:rPr lang="ar-SA" sz="3600" dirty="0">
                <a:solidFill>
                  <a:srgbClr val="0070C0"/>
                </a:solidFill>
              </a:rPr>
              <a:t>للتبدلات </a:t>
            </a:r>
            <a:r>
              <a:rPr lang="ar-SA" sz="3600" dirty="0" smtClean="0">
                <a:solidFill>
                  <a:srgbClr val="0070C0"/>
                </a:solidFill>
              </a:rPr>
              <a:t>الحرارية</a:t>
            </a:r>
            <a:r>
              <a:rPr lang="ar-SY" sz="3600" dirty="0">
                <a:solidFill>
                  <a:srgbClr val="0070C0"/>
                </a:solidFill>
              </a:rPr>
              <a:t> </a:t>
            </a:r>
            <a:r>
              <a:rPr lang="ar-SA" sz="3600" dirty="0" smtClean="0"/>
              <a:t>وذلك </a:t>
            </a:r>
            <a:r>
              <a:rPr lang="ar-SA" sz="3600" dirty="0"/>
              <a:t>عن طريق إضافة بعض أنواع السيراميك للزجاج عند تصنيعه</a:t>
            </a:r>
            <a:r>
              <a:rPr lang="ar-SA" sz="3600" dirty="0" smtClean="0"/>
              <a:t>.</a:t>
            </a:r>
            <a:endParaRPr lang="en-US" sz="3600" dirty="0" smtClean="0"/>
          </a:p>
          <a:p>
            <a:pPr algn="r" rtl="1"/>
            <a:r>
              <a:rPr lang="ar-SA" sz="3600" dirty="0"/>
              <a:t>يستخدم الشمع أو السيلكون لتأمين الإغلاق بإحكام وسهولة للعبوات الزجاجية وبشكل سهل دون تعريضها للكسر عند إغلاقها خاصة في الخطوط </a:t>
            </a:r>
            <a:r>
              <a:rPr lang="ar-SA" sz="3600" dirty="0" smtClean="0"/>
              <a:t>الآلية</a:t>
            </a:r>
            <a:endParaRPr lang="ar-SY" sz="3600" dirty="0" smtClean="0"/>
          </a:p>
          <a:p>
            <a:pPr algn="r" rtl="1"/>
            <a:endParaRPr lang="ar-SY" sz="3600" dirty="0" smtClean="0"/>
          </a:p>
          <a:p>
            <a:pPr algn="r" rtl="1"/>
            <a:r>
              <a:rPr lang="ar-SA" sz="3600" dirty="0" smtClean="0"/>
              <a:t>لزيادة </a:t>
            </a:r>
            <a:r>
              <a:rPr lang="ar-SA" sz="3600" dirty="0"/>
              <a:t>المقاومة الميكانيكية والكيميائية للزجاج تضاف بعض المواد الخام لكنها قد تسبب عدم صفاء اللون بسبب التلوث </a:t>
            </a:r>
            <a:r>
              <a:rPr lang="ar-SA" sz="3600" dirty="0">
                <a:solidFill>
                  <a:srgbClr val="FF0000"/>
                </a:solidFill>
              </a:rPr>
              <a:t>بشوارد الحديد </a:t>
            </a:r>
            <a:r>
              <a:rPr lang="ar-SA" sz="3600" dirty="0" smtClean="0">
                <a:solidFill>
                  <a:srgbClr val="FF0000"/>
                </a:solidFill>
              </a:rPr>
              <a:t>والكروم</a:t>
            </a:r>
            <a:r>
              <a:rPr lang="ar-SY" sz="3600" dirty="0" smtClean="0"/>
              <a:t>، </a:t>
            </a:r>
            <a:r>
              <a:rPr lang="ar-SA" sz="3200" dirty="0"/>
              <a:t>ولمنع ذلك تضاف بعض شوارد </a:t>
            </a:r>
            <a:r>
              <a:rPr lang="ar-SA" sz="3200" dirty="0">
                <a:solidFill>
                  <a:srgbClr val="00B050"/>
                </a:solidFill>
              </a:rPr>
              <a:t>الكوبلت والسيلينيوم</a:t>
            </a:r>
            <a:endParaRPr lang="ar-SY" sz="3600" dirty="0">
              <a:solidFill>
                <a:srgbClr val="00B050"/>
              </a:solidFill>
            </a:endParaRPr>
          </a:p>
          <a:p>
            <a:pPr marL="0" indent="0" algn="r" rtl="1">
              <a:buNone/>
            </a:pPr>
            <a:endParaRPr lang="en-US" sz="3600" dirty="0"/>
          </a:p>
        </p:txBody>
      </p:sp>
    </p:spTree>
    <p:extLst>
      <p:ext uri="{BB962C8B-B14F-4D97-AF65-F5344CB8AC3E}">
        <p14:creationId xmlns:p14="http://schemas.microsoft.com/office/powerpoint/2010/main" val="25776186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b="1" dirty="0">
                <a:effectLst/>
              </a:rPr>
              <a:t>أنواع العبوات الزجاجية </a:t>
            </a:r>
            <a:endParaRPr lang="en-US" dirty="0"/>
          </a:p>
        </p:txBody>
      </p:sp>
      <p:sp>
        <p:nvSpPr>
          <p:cNvPr id="3" name="Content Placeholder 2"/>
          <p:cNvSpPr>
            <a:spLocks noGrp="1"/>
          </p:cNvSpPr>
          <p:nvPr>
            <p:ph idx="1"/>
          </p:nvPr>
        </p:nvSpPr>
        <p:spPr/>
        <p:txBody>
          <a:bodyPr>
            <a:noAutofit/>
          </a:bodyPr>
          <a:lstStyle/>
          <a:p>
            <a:pPr algn="r" rtl="1"/>
            <a:r>
              <a:rPr lang="ar-SA" sz="2800" dirty="0"/>
              <a:t>القوارير </a:t>
            </a:r>
            <a:r>
              <a:rPr lang="en-US" sz="2800" dirty="0"/>
              <a:t>Bottles</a:t>
            </a:r>
          </a:p>
          <a:p>
            <a:pPr algn="r" rtl="1"/>
            <a:r>
              <a:rPr lang="ar-SA" sz="2800" dirty="0" smtClean="0"/>
              <a:t>المرطبانات </a:t>
            </a:r>
            <a:r>
              <a:rPr lang="en-US" sz="2800" dirty="0"/>
              <a:t>Jars</a:t>
            </a:r>
          </a:p>
          <a:p>
            <a:pPr algn="r" rtl="1"/>
            <a:r>
              <a:rPr lang="ar-SA" sz="2800" dirty="0" smtClean="0"/>
              <a:t>الكؤوس </a:t>
            </a:r>
            <a:r>
              <a:rPr lang="en-US" sz="2800" dirty="0"/>
              <a:t>Tumblers</a:t>
            </a:r>
          </a:p>
          <a:p>
            <a:pPr algn="r" rtl="1"/>
            <a:r>
              <a:rPr lang="ar-SA" sz="2800" dirty="0" smtClean="0"/>
              <a:t>الدماجانات </a:t>
            </a:r>
            <a:r>
              <a:rPr lang="en-US" sz="2800" dirty="0"/>
              <a:t>Carboys</a:t>
            </a:r>
          </a:p>
          <a:p>
            <a:pPr algn="r" rtl="1"/>
            <a:r>
              <a:rPr lang="ar-SA" sz="2800" dirty="0" smtClean="0"/>
              <a:t>الأمبولات </a:t>
            </a:r>
            <a:r>
              <a:rPr lang="en-US" sz="2800" dirty="0"/>
              <a:t>Ampoules</a:t>
            </a:r>
          </a:p>
          <a:p>
            <a:pPr algn="r"/>
            <a:endParaRPr lang="en-US" sz="2800" dirty="0"/>
          </a:p>
        </p:txBody>
      </p:sp>
    </p:spTree>
    <p:extLst>
      <p:ext uri="{BB962C8B-B14F-4D97-AF65-F5344CB8AC3E}">
        <p14:creationId xmlns:p14="http://schemas.microsoft.com/office/powerpoint/2010/main" val="214726802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ar-SA" dirty="0"/>
              <a:t>القوارير </a:t>
            </a:r>
            <a:r>
              <a:rPr lang="en-US" dirty="0" smtClean="0"/>
              <a:t>Bottles</a:t>
            </a:r>
            <a:endParaRPr lang="en-US" dirty="0"/>
          </a:p>
        </p:txBody>
      </p:sp>
      <p:sp>
        <p:nvSpPr>
          <p:cNvPr id="3" name="Content Placeholder 2"/>
          <p:cNvSpPr>
            <a:spLocks noGrp="1"/>
          </p:cNvSpPr>
          <p:nvPr>
            <p:ph idx="1"/>
          </p:nvPr>
        </p:nvSpPr>
        <p:spPr>
          <a:xfrm>
            <a:off x="457200" y="1752600"/>
            <a:ext cx="8229600" cy="4373563"/>
          </a:xfrm>
        </p:spPr>
        <p:txBody>
          <a:bodyPr>
            <a:normAutofit/>
          </a:bodyPr>
          <a:lstStyle/>
          <a:p>
            <a:pPr algn="r" rtl="1"/>
            <a:r>
              <a:rPr lang="ar-SA" sz="3600" dirty="0"/>
              <a:t>هي الأكثر انتشاراً في الأوعية المغلقة عادةً، بسبب سهولة تداولها وتفريغها وإغلاقها، وهي مثالية لتعبئة واحتواء المواد السائلة وشبه السائلة، وشكل القارورة يسهل عملية التدفق بشكل جيد أثناء السكب.</a:t>
            </a:r>
            <a:endParaRPr lang="en-US" sz="3600"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38399" y="4191001"/>
            <a:ext cx="4702757" cy="2667000"/>
          </a:xfrm>
          <a:prstGeom prst="rect">
            <a:avLst/>
          </a:prstGeom>
        </p:spPr>
      </p:pic>
    </p:spTree>
    <p:extLst>
      <p:ext uri="{BB962C8B-B14F-4D97-AF65-F5344CB8AC3E}">
        <p14:creationId xmlns:p14="http://schemas.microsoft.com/office/powerpoint/2010/main" val="34468023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10604</TotalTime>
  <Words>1808</Words>
  <Application>Microsoft Office PowerPoint</Application>
  <PresentationFormat>On-screen Show (4:3)</PresentationFormat>
  <Paragraphs>139</Paragraphs>
  <Slides>38</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6" baseType="lpstr">
      <vt:lpstr>Arial</vt:lpstr>
      <vt:lpstr>Century Gothic</vt:lpstr>
      <vt:lpstr>Courier New</vt:lpstr>
      <vt:lpstr>Palatino Linotype</vt:lpstr>
      <vt:lpstr>Tahoma</vt:lpstr>
      <vt:lpstr>Times New Roman</vt:lpstr>
      <vt:lpstr>Executive</vt:lpstr>
      <vt:lpstr>Microsoft Word Document</vt:lpstr>
      <vt:lpstr>التعبئة والتغليف الــزجاج</vt:lpstr>
      <vt:lpstr>المزايا الإيجابية للزجاج</vt:lpstr>
      <vt:lpstr>المزايا الإيجابية للزجاج</vt:lpstr>
      <vt:lpstr>المزايا الإيجابية للزجاج</vt:lpstr>
      <vt:lpstr>مساويء الزجاج </vt:lpstr>
      <vt:lpstr>مساويء الزجاج </vt:lpstr>
      <vt:lpstr>تلافي مساويء الزجاج </vt:lpstr>
      <vt:lpstr>أنواع العبوات الزجاجية </vt:lpstr>
      <vt:lpstr>القوارير Bottles</vt:lpstr>
      <vt:lpstr>المرطبانات Jars</vt:lpstr>
      <vt:lpstr>الكؤوس Tumblers</vt:lpstr>
      <vt:lpstr>الدماجانات Carboys</vt:lpstr>
      <vt:lpstr>الأمبولات Ampoules</vt:lpstr>
      <vt:lpstr>أنواع الزجاج</vt:lpstr>
      <vt:lpstr>PowerPoint Presentation</vt:lpstr>
      <vt:lpstr>الخصائص الفيزيائية للزجاج</vt:lpstr>
      <vt:lpstr>الخصائص الفيزيائية للزجاج - اللون</vt:lpstr>
      <vt:lpstr>الخصائص الكيميائية للزجاج</vt:lpstr>
      <vt:lpstr>تصنيع الأوعية الزجاجية</vt:lpstr>
      <vt:lpstr>PowerPoint Presentation</vt:lpstr>
      <vt:lpstr>فوهات القوارير</vt:lpstr>
      <vt:lpstr>تغطية الزجاج</vt:lpstr>
      <vt:lpstr>PowerPoint Presentation</vt:lpstr>
      <vt:lpstr>بطاقات البيان</vt:lpstr>
      <vt:lpstr>الاختبارات الأساسية على العبوات الزجاجية</vt:lpstr>
      <vt:lpstr>PowerPoint Presentation</vt:lpstr>
      <vt:lpstr>الأبعاد والوزن</vt:lpstr>
      <vt:lpstr>اختبار ضغط الانفجار الداخلي</vt:lpstr>
      <vt:lpstr>اختبار ضغط الانفجار الداخلي</vt:lpstr>
      <vt:lpstr>الصدمة الحرارية Thermal shock</vt:lpstr>
      <vt:lpstr>الصدمة الحرارية</vt:lpstr>
      <vt:lpstr>اختبار الحمل الشاقولي</vt:lpstr>
      <vt:lpstr>اختبار الصدم الميكانيكي</vt:lpstr>
      <vt:lpstr>الفراغ المتروك في القوارير عند ملئها بالغذاء</vt:lpstr>
      <vt:lpstr>PowerPoint Presentation</vt:lpstr>
      <vt:lpstr>اختبار نترات الفضة AgNO3</vt:lpstr>
      <vt:lpstr>الميل بالنسبة للمحور الشاقولي</vt:lpstr>
      <vt:lpstr>الميل بالنسبة للمحور الأفقي</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التعبئة والتغليف</dc:title>
  <dc:creator/>
  <cp:lastModifiedBy>farhan alfin</cp:lastModifiedBy>
  <cp:revision>103</cp:revision>
  <dcterms:created xsi:type="dcterms:W3CDTF">2006-08-16T00:00:00Z</dcterms:created>
  <dcterms:modified xsi:type="dcterms:W3CDTF">2015-03-30T03:55:24Z</dcterms:modified>
</cp:coreProperties>
</file>