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0" r:id="rId15"/>
    <p:sldId id="271" r:id="rId16"/>
    <p:sldId id="296" r:id="rId17"/>
    <p:sldId id="272" r:id="rId18"/>
    <p:sldId id="297" r:id="rId19"/>
    <p:sldId id="298"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7A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BE9526-9C85-48B1-9EA9-F52686CB6FE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F4F264D-B422-4AA4-B8D1-2268898B40B5}">
      <dgm:prSet phldrT="[Text]"/>
      <dgm:spPr/>
      <dgm:t>
        <a:bodyPr/>
        <a:lstStyle/>
        <a:p>
          <a:r>
            <a:rPr lang="ar-SY" dirty="0" smtClean="0"/>
            <a:t>أنواع الورق</a:t>
          </a:r>
          <a:endParaRPr lang="en-US" dirty="0"/>
        </a:p>
      </dgm:t>
    </dgm:pt>
    <dgm:pt modelId="{B10CE1DB-F6CD-4266-9FA1-B33AEE271872}" type="parTrans" cxnId="{19AFFDED-10B0-496F-8F11-81119ECE2C02}">
      <dgm:prSet/>
      <dgm:spPr/>
      <dgm:t>
        <a:bodyPr/>
        <a:lstStyle/>
        <a:p>
          <a:endParaRPr lang="en-US"/>
        </a:p>
      </dgm:t>
    </dgm:pt>
    <dgm:pt modelId="{3D91A659-5DAD-4C68-8406-51CF57BEC444}" type="sibTrans" cxnId="{19AFFDED-10B0-496F-8F11-81119ECE2C02}">
      <dgm:prSet/>
      <dgm:spPr/>
      <dgm:t>
        <a:bodyPr/>
        <a:lstStyle/>
        <a:p>
          <a:endParaRPr lang="en-US"/>
        </a:p>
      </dgm:t>
    </dgm:pt>
    <dgm:pt modelId="{DE4D7D1D-F1DC-4298-8290-09BA4106F00F}">
      <dgm:prSet phldrT="[Text]"/>
      <dgm:spPr/>
      <dgm:t>
        <a:bodyPr/>
        <a:lstStyle/>
        <a:p>
          <a:r>
            <a:rPr lang="ar-SY" dirty="0" smtClean="0"/>
            <a:t>ورق الصر واللف </a:t>
          </a:r>
          <a:r>
            <a:rPr lang="en-US" dirty="0" smtClean="0"/>
            <a:t>Bandage paper </a:t>
          </a:r>
          <a:endParaRPr lang="en-US" dirty="0"/>
        </a:p>
      </dgm:t>
    </dgm:pt>
    <dgm:pt modelId="{FC2D9484-F37A-415F-88FF-C6D16034A41C}" type="parTrans" cxnId="{2A04E481-EE91-4E64-ADC0-B841868DA12C}">
      <dgm:prSet/>
      <dgm:spPr/>
      <dgm:t>
        <a:bodyPr/>
        <a:lstStyle/>
        <a:p>
          <a:endParaRPr lang="en-US"/>
        </a:p>
      </dgm:t>
    </dgm:pt>
    <dgm:pt modelId="{DF812BC3-A5B4-4C37-8398-288E828D07B0}" type="sibTrans" cxnId="{2A04E481-EE91-4E64-ADC0-B841868DA12C}">
      <dgm:prSet/>
      <dgm:spPr/>
      <dgm:t>
        <a:bodyPr/>
        <a:lstStyle/>
        <a:p>
          <a:endParaRPr lang="en-US"/>
        </a:p>
      </dgm:t>
    </dgm:pt>
    <dgm:pt modelId="{EE47C0F5-6E10-4255-9B47-521E6B74B0F4}">
      <dgm:prSet phldrT="[Text]"/>
      <dgm:spPr/>
      <dgm:t>
        <a:bodyPr/>
        <a:lstStyle/>
        <a:p>
          <a:r>
            <a:rPr lang="ar-SY" dirty="0" smtClean="0"/>
            <a:t>الكرتون</a:t>
          </a:r>
        </a:p>
        <a:p>
          <a:r>
            <a:rPr lang="en-US" b="1" dirty="0" smtClean="0"/>
            <a:t>Carton</a:t>
          </a:r>
          <a:endParaRPr lang="en-US" dirty="0"/>
        </a:p>
      </dgm:t>
    </dgm:pt>
    <dgm:pt modelId="{139E4ED2-AF8C-455E-9EB8-BF0482C4CA92}" type="parTrans" cxnId="{1D7EE02C-34CD-4873-8E7C-A9AEAD3EFE2C}">
      <dgm:prSet/>
      <dgm:spPr/>
      <dgm:t>
        <a:bodyPr/>
        <a:lstStyle/>
        <a:p>
          <a:endParaRPr lang="en-US"/>
        </a:p>
      </dgm:t>
    </dgm:pt>
    <dgm:pt modelId="{993B39E6-70CE-4249-8E24-9F21BB028023}" type="sibTrans" cxnId="{1D7EE02C-34CD-4873-8E7C-A9AEAD3EFE2C}">
      <dgm:prSet/>
      <dgm:spPr/>
      <dgm:t>
        <a:bodyPr/>
        <a:lstStyle/>
        <a:p>
          <a:endParaRPr lang="en-US"/>
        </a:p>
      </dgm:t>
    </dgm:pt>
    <dgm:pt modelId="{E164EF90-C498-4E8D-BA1F-3E9C7A50843C}" type="pres">
      <dgm:prSet presAssocID="{CABE9526-9C85-48B1-9EA9-F52686CB6FE1}" presName="hierChild1" presStyleCnt="0">
        <dgm:presLayoutVars>
          <dgm:orgChart val="1"/>
          <dgm:chPref val="1"/>
          <dgm:dir/>
          <dgm:animOne val="branch"/>
          <dgm:animLvl val="lvl"/>
          <dgm:resizeHandles/>
        </dgm:presLayoutVars>
      </dgm:prSet>
      <dgm:spPr/>
      <dgm:t>
        <a:bodyPr/>
        <a:lstStyle/>
        <a:p>
          <a:endParaRPr lang="en-US"/>
        </a:p>
      </dgm:t>
    </dgm:pt>
    <dgm:pt modelId="{EE0FD3D2-4DAA-4FF8-AE22-E7AF57909177}" type="pres">
      <dgm:prSet presAssocID="{AF4F264D-B422-4AA4-B8D1-2268898B40B5}" presName="hierRoot1" presStyleCnt="0">
        <dgm:presLayoutVars>
          <dgm:hierBranch val="init"/>
        </dgm:presLayoutVars>
      </dgm:prSet>
      <dgm:spPr/>
    </dgm:pt>
    <dgm:pt modelId="{145CE09E-9F8D-42B1-A54A-151971FF3E06}" type="pres">
      <dgm:prSet presAssocID="{AF4F264D-B422-4AA4-B8D1-2268898B40B5}" presName="rootComposite1" presStyleCnt="0"/>
      <dgm:spPr/>
    </dgm:pt>
    <dgm:pt modelId="{6A629461-F4E8-439F-A691-FE0488CD629A}" type="pres">
      <dgm:prSet presAssocID="{AF4F264D-B422-4AA4-B8D1-2268898B40B5}" presName="rootText1" presStyleLbl="node0" presStyleIdx="0" presStyleCnt="1">
        <dgm:presLayoutVars>
          <dgm:chPref val="3"/>
        </dgm:presLayoutVars>
      </dgm:prSet>
      <dgm:spPr/>
      <dgm:t>
        <a:bodyPr/>
        <a:lstStyle/>
        <a:p>
          <a:endParaRPr lang="en-US"/>
        </a:p>
      </dgm:t>
    </dgm:pt>
    <dgm:pt modelId="{F07E9BDF-4455-4D62-8FBF-9AD93E4AE35D}" type="pres">
      <dgm:prSet presAssocID="{AF4F264D-B422-4AA4-B8D1-2268898B40B5}" presName="rootConnector1" presStyleLbl="node1" presStyleIdx="0" presStyleCnt="0"/>
      <dgm:spPr/>
      <dgm:t>
        <a:bodyPr/>
        <a:lstStyle/>
        <a:p>
          <a:endParaRPr lang="en-US"/>
        </a:p>
      </dgm:t>
    </dgm:pt>
    <dgm:pt modelId="{F35B7226-9224-4B39-BE46-B6A0C95E2E1D}" type="pres">
      <dgm:prSet presAssocID="{AF4F264D-B422-4AA4-B8D1-2268898B40B5}" presName="hierChild2" presStyleCnt="0"/>
      <dgm:spPr/>
    </dgm:pt>
    <dgm:pt modelId="{F35E47FC-AA00-4585-858C-3B5165D8EF03}" type="pres">
      <dgm:prSet presAssocID="{139E4ED2-AF8C-455E-9EB8-BF0482C4CA92}" presName="Name37" presStyleLbl="parChTrans1D2" presStyleIdx="0" presStyleCnt="2"/>
      <dgm:spPr/>
      <dgm:t>
        <a:bodyPr/>
        <a:lstStyle/>
        <a:p>
          <a:endParaRPr lang="en-US"/>
        </a:p>
      </dgm:t>
    </dgm:pt>
    <dgm:pt modelId="{3E96CFCA-80F4-4781-B2A4-9C0749E6AA9C}" type="pres">
      <dgm:prSet presAssocID="{EE47C0F5-6E10-4255-9B47-521E6B74B0F4}" presName="hierRoot2" presStyleCnt="0">
        <dgm:presLayoutVars>
          <dgm:hierBranch val="init"/>
        </dgm:presLayoutVars>
      </dgm:prSet>
      <dgm:spPr/>
    </dgm:pt>
    <dgm:pt modelId="{565E90A1-8503-48DA-8B2B-C831671DA0AD}" type="pres">
      <dgm:prSet presAssocID="{EE47C0F5-6E10-4255-9B47-521E6B74B0F4}" presName="rootComposite" presStyleCnt="0"/>
      <dgm:spPr/>
    </dgm:pt>
    <dgm:pt modelId="{B0317643-CE93-49EC-8C96-2BEC06ED615C}" type="pres">
      <dgm:prSet presAssocID="{EE47C0F5-6E10-4255-9B47-521E6B74B0F4}" presName="rootText" presStyleLbl="node2" presStyleIdx="0" presStyleCnt="2">
        <dgm:presLayoutVars>
          <dgm:chPref val="3"/>
        </dgm:presLayoutVars>
      </dgm:prSet>
      <dgm:spPr/>
      <dgm:t>
        <a:bodyPr/>
        <a:lstStyle/>
        <a:p>
          <a:endParaRPr lang="en-US"/>
        </a:p>
      </dgm:t>
    </dgm:pt>
    <dgm:pt modelId="{28087B4B-A12D-4D3F-A4E1-EE005DC78543}" type="pres">
      <dgm:prSet presAssocID="{EE47C0F5-6E10-4255-9B47-521E6B74B0F4}" presName="rootConnector" presStyleLbl="node2" presStyleIdx="0" presStyleCnt="2"/>
      <dgm:spPr/>
      <dgm:t>
        <a:bodyPr/>
        <a:lstStyle/>
        <a:p>
          <a:endParaRPr lang="en-US"/>
        </a:p>
      </dgm:t>
    </dgm:pt>
    <dgm:pt modelId="{73324182-EF75-4171-997E-9AA48D08020D}" type="pres">
      <dgm:prSet presAssocID="{EE47C0F5-6E10-4255-9B47-521E6B74B0F4}" presName="hierChild4" presStyleCnt="0"/>
      <dgm:spPr/>
    </dgm:pt>
    <dgm:pt modelId="{B6968D81-D56D-4175-8B0A-0DE583DAF8D5}" type="pres">
      <dgm:prSet presAssocID="{EE47C0F5-6E10-4255-9B47-521E6B74B0F4}" presName="hierChild5" presStyleCnt="0"/>
      <dgm:spPr/>
    </dgm:pt>
    <dgm:pt modelId="{CF85C999-1C48-4F07-8D38-CEB8D1DFE80C}" type="pres">
      <dgm:prSet presAssocID="{FC2D9484-F37A-415F-88FF-C6D16034A41C}" presName="Name37" presStyleLbl="parChTrans1D2" presStyleIdx="1" presStyleCnt="2"/>
      <dgm:spPr/>
      <dgm:t>
        <a:bodyPr/>
        <a:lstStyle/>
        <a:p>
          <a:endParaRPr lang="en-US"/>
        </a:p>
      </dgm:t>
    </dgm:pt>
    <dgm:pt modelId="{93C20CB1-2D8E-4239-A6ED-2BCA39C26987}" type="pres">
      <dgm:prSet presAssocID="{DE4D7D1D-F1DC-4298-8290-09BA4106F00F}" presName="hierRoot2" presStyleCnt="0">
        <dgm:presLayoutVars>
          <dgm:hierBranch val="init"/>
        </dgm:presLayoutVars>
      </dgm:prSet>
      <dgm:spPr/>
    </dgm:pt>
    <dgm:pt modelId="{9015472B-F766-4A33-B7C0-5F53E8B81820}" type="pres">
      <dgm:prSet presAssocID="{DE4D7D1D-F1DC-4298-8290-09BA4106F00F}" presName="rootComposite" presStyleCnt="0"/>
      <dgm:spPr/>
    </dgm:pt>
    <dgm:pt modelId="{54F4C7B8-114E-4D54-9641-484466D45CE6}" type="pres">
      <dgm:prSet presAssocID="{DE4D7D1D-F1DC-4298-8290-09BA4106F00F}" presName="rootText" presStyleLbl="node2" presStyleIdx="1" presStyleCnt="2">
        <dgm:presLayoutVars>
          <dgm:chPref val="3"/>
        </dgm:presLayoutVars>
      </dgm:prSet>
      <dgm:spPr/>
      <dgm:t>
        <a:bodyPr/>
        <a:lstStyle/>
        <a:p>
          <a:endParaRPr lang="en-US"/>
        </a:p>
      </dgm:t>
    </dgm:pt>
    <dgm:pt modelId="{186AC990-188C-4E5A-8BEF-6715A92F9711}" type="pres">
      <dgm:prSet presAssocID="{DE4D7D1D-F1DC-4298-8290-09BA4106F00F}" presName="rootConnector" presStyleLbl="node2" presStyleIdx="1" presStyleCnt="2"/>
      <dgm:spPr/>
      <dgm:t>
        <a:bodyPr/>
        <a:lstStyle/>
        <a:p>
          <a:endParaRPr lang="en-US"/>
        </a:p>
      </dgm:t>
    </dgm:pt>
    <dgm:pt modelId="{CB0FC896-8E14-437E-83C3-69A12B705B9F}" type="pres">
      <dgm:prSet presAssocID="{DE4D7D1D-F1DC-4298-8290-09BA4106F00F}" presName="hierChild4" presStyleCnt="0"/>
      <dgm:spPr/>
    </dgm:pt>
    <dgm:pt modelId="{6F7DDB5C-637F-48D9-BD39-28EEC57EC349}" type="pres">
      <dgm:prSet presAssocID="{DE4D7D1D-F1DC-4298-8290-09BA4106F00F}" presName="hierChild5" presStyleCnt="0"/>
      <dgm:spPr/>
    </dgm:pt>
    <dgm:pt modelId="{7AACBAC4-4371-4C35-9133-00FE5161F3C6}" type="pres">
      <dgm:prSet presAssocID="{AF4F264D-B422-4AA4-B8D1-2268898B40B5}" presName="hierChild3" presStyleCnt="0"/>
      <dgm:spPr/>
    </dgm:pt>
  </dgm:ptLst>
  <dgm:cxnLst>
    <dgm:cxn modelId="{19AFFDED-10B0-496F-8F11-81119ECE2C02}" srcId="{CABE9526-9C85-48B1-9EA9-F52686CB6FE1}" destId="{AF4F264D-B422-4AA4-B8D1-2268898B40B5}" srcOrd="0" destOrd="0" parTransId="{B10CE1DB-F6CD-4266-9FA1-B33AEE271872}" sibTransId="{3D91A659-5DAD-4C68-8406-51CF57BEC444}"/>
    <dgm:cxn modelId="{95FA955E-CB84-4C60-803B-92DD9316E75B}" type="presOf" srcId="{DE4D7D1D-F1DC-4298-8290-09BA4106F00F}" destId="{186AC990-188C-4E5A-8BEF-6715A92F9711}" srcOrd="1" destOrd="0" presId="urn:microsoft.com/office/officeart/2005/8/layout/orgChart1"/>
    <dgm:cxn modelId="{B212EFBB-DD1C-4C87-90E7-33EE38143A2B}" type="presOf" srcId="{EE47C0F5-6E10-4255-9B47-521E6B74B0F4}" destId="{28087B4B-A12D-4D3F-A4E1-EE005DC78543}" srcOrd="1" destOrd="0" presId="urn:microsoft.com/office/officeart/2005/8/layout/orgChart1"/>
    <dgm:cxn modelId="{2A04E481-EE91-4E64-ADC0-B841868DA12C}" srcId="{AF4F264D-B422-4AA4-B8D1-2268898B40B5}" destId="{DE4D7D1D-F1DC-4298-8290-09BA4106F00F}" srcOrd="1" destOrd="0" parTransId="{FC2D9484-F37A-415F-88FF-C6D16034A41C}" sibTransId="{DF812BC3-A5B4-4C37-8398-288E828D07B0}"/>
    <dgm:cxn modelId="{D5E58798-AE38-4BCB-BD96-05D4E0C2D52B}" type="presOf" srcId="{EE47C0F5-6E10-4255-9B47-521E6B74B0F4}" destId="{B0317643-CE93-49EC-8C96-2BEC06ED615C}" srcOrd="0" destOrd="0" presId="urn:microsoft.com/office/officeart/2005/8/layout/orgChart1"/>
    <dgm:cxn modelId="{A93889B8-6D3C-4ED5-AC22-22262A9E6BC7}" type="presOf" srcId="{DE4D7D1D-F1DC-4298-8290-09BA4106F00F}" destId="{54F4C7B8-114E-4D54-9641-484466D45CE6}" srcOrd="0" destOrd="0" presId="urn:microsoft.com/office/officeart/2005/8/layout/orgChart1"/>
    <dgm:cxn modelId="{088FC4D8-BFEF-4786-AA18-B2EE7AE7A9B7}" type="presOf" srcId="{AF4F264D-B422-4AA4-B8D1-2268898B40B5}" destId="{F07E9BDF-4455-4D62-8FBF-9AD93E4AE35D}" srcOrd="1" destOrd="0" presId="urn:microsoft.com/office/officeart/2005/8/layout/orgChart1"/>
    <dgm:cxn modelId="{BC83A1B2-6090-4381-B621-A3CE2F18E382}" type="presOf" srcId="{FC2D9484-F37A-415F-88FF-C6D16034A41C}" destId="{CF85C999-1C48-4F07-8D38-CEB8D1DFE80C}" srcOrd="0" destOrd="0" presId="urn:microsoft.com/office/officeart/2005/8/layout/orgChart1"/>
    <dgm:cxn modelId="{2B4230A8-6297-47FC-9A8E-3C78F5B365B5}" type="presOf" srcId="{CABE9526-9C85-48B1-9EA9-F52686CB6FE1}" destId="{E164EF90-C498-4E8D-BA1F-3E9C7A50843C}" srcOrd="0" destOrd="0" presId="urn:microsoft.com/office/officeart/2005/8/layout/orgChart1"/>
    <dgm:cxn modelId="{1D7EE02C-34CD-4873-8E7C-A9AEAD3EFE2C}" srcId="{AF4F264D-B422-4AA4-B8D1-2268898B40B5}" destId="{EE47C0F5-6E10-4255-9B47-521E6B74B0F4}" srcOrd="0" destOrd="0" parTransId="{139E4ED2-AF8C-455E-9EB8-BF0482C4CA92}" sibTransId="{993B39E6-70CE-4249-8E24-9F21BB028023}"/>
    <dgm:cxn modelId="{81633CA5-8EB7-4FD8-B520-489391F0A558}" type="presOf" srcId="{AF4F264D-B422-4AA4-B8D1-2268898B40B5}" destId="{6A629461-F4E8-439F-A691-FE0488CD629A}" srcOrd="0" destOrd="0" presId="urn:microsoft.com/office/officeart/2005/8/layout/orgChart1"/>
    <dgm:cxn modelId="{EA4CF008-4E17-460E-852E-B6ACD7AAAFEC}" type="presOf" srcId="{139E4ED2-AF8C-455E-9EB8-BF0482C4CA92}" destId="{F35E47FC-AA00-4585-858C-3B5165D8EF03}" srcOrd="0" destOrd="0" presId="urn:microsoft.com/office/officeart/2005/8/layout/orgChart1"/>
    <dgm:cxn modelId="{DABCB2FB-2813-4C41-8035-18FA32AE35BE}" type="presParOf" srcId="{E164EF90-C498-4E8D-BA1F-3E9C7A50843C}" destId="{EE0FD3D2-4DAA-4FF8-AE22-E7AF57909177}" srcOrd="0" destOrd="0" presId="urn:microsoft.com/office/officeart/2005/8/layout/orgChart1"/>
    <dgm:cxn modelId="{43B0B29B-9659-459C-A7AA-C28FB60E1F14}" type="presParOf" srcId="{EE0FD3D2-4DAA-4FF8-AE22-E7AF57909177}" destId="{145CE09E-9F8D-42B1-A54A-151971FF3E06}" srcOrd="0" destOrd="0" presId="urn:microsoft.com/office/officeart/2005/8/layout/orgChart1"/>
    <dgm:cxn modelId="{AB248120-7079-471B-B094-FEA8ABD4595E}" type="presParOf" srcId="{145CE09E-9F8D-42B1-A54A-151971FF3E06}" destId="{6A629461-F4E8-439F-A691-FE0488CD629A}" srcOrd="0" destOrd="0" presId="urn:microsoft.com/office/officeart/2005/8/layout/orgChart1"/>
    <dgm:cxn modelId="{A0552C8A-68FA-4507-8AC0-810B5E534CB0}" type="presParOf" srcId="{145CE09E-9F8D-42B1-A54A-151971FF3E06}" destId="{F07E9BDF-4455-4D62-8FBF-9AD93E4AE35D}" srcOrd="1" destOrd="0" presId="urn:microsoft.com/office/officeart/2005/8/layout/orgChart1"/>
    <dgm:cxn modelId="{0ABAC191-7E87-412E-9B55-D8DF512C42A6}" type="presParOf" srcId="{EE0FD3D2-4DAA-4FF8-AE22-E7AF57909177}" destId="{F35B7226-9224-4B39-BE46-B6A0C95E2E1D}" srcOrd="1" destOrd="0" presId="urn:microsoft.com/office/officeart/2005/8/layout/orgChart1"/>
    <dgm:cxn modelId="{145246B3-F89E-443E-96FD-CC2C4E993589}" type="presParOf" srcId="{F35B7226-9224-4B39-BE46-B6A0C95E2E1D}" destId="{F35E47FC-AA00-4585-858C-3B5165D8EF03}" srcOrd="0" destOrd="0" presId="urn:microsoft.com/office/officeart/2005/8/layout/orgChart1"/>
    <dgm:cxn modelId="{4D90C56B-F4CB-4498-99F4-67FF3BAC0D72}" type="presParOf" srcId="{F35B7226-9224-4B39-BE46-B6A0C95E2E1D}" destId="{3E96CFCA-80F4-4781-B2A4-9C0749E6AA9C}" srcOrd="1" destOrd="0" presId="urn:microsoft.com/office/officeart/2005/8/layout/orgChart1"/>
    <dgm:cxn modelId="{37ECEEF5-4EE8-45CD-B99F-E2050374C9A4}" type="presParOf" srcId="{3E96CFCA-80F4-4781-B2A4-9C0749E6AA9C}" destId="{565E90A1-8503-48DA-8B2B-C831671DA0AD}" srcOrd="0" destOrd="0" presId="urn:microsoft.com/office/officeart/2005/8/layout/orgChart1"/>
    <dgm:cxn modelId="{752AE024-4529-4E77-9FE6-EF98168AAF63}" type="presParOf" srcId="{565E90A1-8503-48DA-8B2B-C831671DA0AD}" destId="{B0317643-CE93-49EC-8C96-2BEC06ED615C}" srcOrd="0" destOrd="0" presId="urn:microsoft.com/office/officeart/2005/8/layout/orgChart1"/>
    <dgm:cxn modelId="{9BAB69CF-169C-4011-B0A6-26C27540BB31}" type="presParOf" srcId="{565E90A1-8503-48DA-8B2B-C831671DA0AD}" destId="{28087B4B-A12D-4D3F-A4E1-EE005DC78543}" srcOrd="1" destOrd="0" presId="urn:microsoft.com/office/officeart/2005/8/layout/orgChart1"/>
    <dgm:cxn modelId="{74D575FB-01A3-4BFE-B4D3-FF0332F44821}" type="presParOf" srcId="{3E96CFCA-80F4-4781-B2A4-9C0749E6AA9C}" destId="{73324182-EF75-4171-997E-9AA48D08020D}" srcOrd="1" destOrd="0" presId="urn:microsoft.com/office/officeart/2005/8/layout/orgChart1"/>
    <dgm:cxn modelId="{B55695D9-AD85-4535-B6E8-A18BFA95A221}" type="presParOf" srcId="{3E96CFCA-80F4-4781-B2A4-9C0749E6AA9C}" destId="{B6968D81-D56D-4175-8B0A-0DE583DAF8D5}" srcOrd="2" destOrd="0" presId="urn:microsoft.com/office/officeart/2005/8/layout/orgChart1"/>
    <dgm:cxn modelId="{9CAEE5D7-0E0A-4E82-8A0D-DB104550A452}" type="presParOf" srcId="{F35B7226-9224-4B39-BE46-B6A0C95E2E1D}" destId="{CF85C999-1C48-4F07-8D38-CEB8D1DFE80C}" srcOrd="2" destOrd="0" presId="urn:microsoft.com/office/officeart/2005/8/layout/orgChart1"/>
    <dgm:cxn modelId="{2CC30EA5-4E18-4390-964C-6ABE4583C75B}" type="presParOf" srcId="{F35B7226-9224-4B39-BE46-B6A0C95E2E1D}" destId="{93C20CB1-2D8E-4239-A6ED-2BCA39C26987}" srcOrd="3" destOrd="0" presId="urn:microsoft.com/office/officeart/2005/8/layout/orgChart1"/>
    <dgm:cxn modelId="{4FED8023-5D34-42DF-B8CB-F87511F7D0AF}" type="presParOf" srcId="{93C20CB1-2D8E-4239-A6ED-2BCA39C26987}" destId="{9015472B-F766-4A33-B7C0-5F53E8B81820}" srcOrd="0" destOrd="0" presId="urn:microsoft.com/office/officeart/2005/8/layout/orgChart1"/>
    <dgm:cxn modelId="{86A62792-B21F-4025-9CAA-351E33F1F540}" type="presParOf" srcId="{9015472B-F766-4A33-B7C0-5F53E8B81820}" destId="{54F4C7B8-114E-4D54-9641-484466D45CE6}" srcOrd="0" destOrd="0" presId="urn:microsoft.com/office/officeart/2005/8/layout/orgChart1"/>
    <dgm:cxn modelId="{15C8B505-C5FD-4AF8-8E87-AFBD7DDFA4C8}" type="presParOf" srcId="{9015472B-F766-4A33-B7C0-5F53E8B81820}" destId="{186AC990-188C-4E5A-8BEF-6715A92F9711}" srcOrd="1" destOrd="0" presId="urn:microsoft.com/office/officeart/2005/8/layout/orgChart1"/>
    <dgm:cxn modelId="{AA1691B8-486E-4151-9E53-99B4DDECB2E1}" type="presParOf" srcId="{93C20CB1-2D8E-4239-A6ED-2BCA39C26987}" destId="{CB0FC896-8E14-437E-83C3-69A12B705B9F}" srcOrd="1" destOrd="0" presId="urn:microsoft.com/office/officeart/2005/8/layout/orgChart1"/>
    <dgm:cxn modelId="{0C08F294-372A-4AD0-846A-8310AC95921F}" type="presParOf" srcId="{93C20CB1-2D8E-4239-A6ED-2BCA39C26987}" destId="{6F7DDB5C-637F-48D9-BD39-28EEC57EC349}" srcOrd="2" destOrd="0" presId="urn:microsoft.com/office/officeart/2005/8/layout/orgChart1"/>
    <dgm:cxn modelId="{B5F67A1D-8901-423C-BB9A-B17AFBD771FE}" type="presParOf" srcId="{EE0FD3D2-4DAA-4FF8-AE22-E7AF57909177}" destId="{7AACBAC4-4371-4C35-9133-00FE5161F3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5C999-1C48-4F07-8D38-CEB8D1DFE80C}">
      <dsp:nvSpPr>
        <dsp:cNvPr id="0" name=""/>
        <dsp:cNvSpPr/>
      </dsp:nvSpPr>
      <dsp:spPr>
        <a:xfrm>
          <a:off x="4076700" y="1679817"/>
          <a:ext cx="2029243" cy="704365"/>
        </a:xfrm>
        <a:custGeom>
          <a:avLst/>
          <a:gdLst/>
          <a:ahLst/>
          <a:cxnLst/>
          <a:rect l="0" t="0" r="0" b="0"/>
          <a:pathLst>
            <a:path>
              <a:moveTo>
                <a:pt x="0" y="0"/>
              </a:moveTo>
              <a:lnTo>
                <a:pt x="0" y="352182"/>
              </a:lnTo>
              <a:lnTo>
                <a:pt x="2029243" y="352182"/>
              </a:lnTo>
              <a:lnTo>
                <a:pt x="2029243" y="70436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5E47FC-AA00-4585-858C-3B5165D8EF03}">
      <dsp:nvSpPr>
        <dsp:cNvPr id="0" name=""/>
        <dsp:cNvSpPr/>
      </dsp:nvSpPr>
      <dsp:spPr>
        <a:xfrm>
          <a:off x="2047456" y="1679817"/>
          <a:ext cx="2029243" cy="704365"/>
        </a:xfrm>
        <a:custGeom>
          <a:avLst/>
          <a:gdLst/>
          <a:ahLst/>
          <a:cxnLst/>
          <a:rect l="0" t="0" r="0" b="0"/>
          <a:pathLst>
            <a:path>
              <a:moveTo>
                <a:pt x="2029243" y="0"/>
              </a:moveTo>
              <a:lnTo>
                <a:pt x="2029243" y="352182"/>
              </a:lnTo>
              <a:lnTo>
                <a:pt x="0" y="352182"/>
              </a:lnTo>
              <a:lnTo>
                <a:pt x="0" y="70436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29461-F4E8-439F-A691-FE0488CD629A}">
      <dsp:nvSpPr>
        <dsp:cNvPr id="0" name=""/>
        <dsp:cNvSpPr/>
      </dsp:nvSpPr>
      <dsp:spPr>
        <a:xfrm>
          <a:off x="2399639" y="2756"/>
          <a:ext cx="3354120" cy="167706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Y" sz="3900" kern="1200" dirty="0" smtClean="0"/>
            <a:t>أنواع الورق</a:t>
          </a:r>
          <a:endParaRPr lang="en-US" sz="3900" kern="1200" dirty="0"/>
        </a:p>
      </dsp:txBody>
      <dsp:txXfrm>
        <a:off x="2399639" y="2756"/>
        <a:ext cx="3354120" cy="1677060"/>
      </dsp:txXfrm>
    </dsp:sp>
    <dsp:sp modelId="{B0317643-CE93-49EC-8C96-2BEC06ED615C}">
      <dsp:nvSpPr>
        <dsp:cNvPr id="0" name=""/>
        <dsp:cNvSpPr/>
      </dsp:nvSpPr>
      <dsp:spPr>
        <a:xfrm>
          <a:off x="370396" y="2384182"/>
          <a:ext cx="3354120" cy="167706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Y" sz="3900" kern="1200" dirty="0" smtClean="0"/>
            <a:t>الكرتون</a:t>
          </a:r>
        </a:p>
        <a:p>
          <a:pPr lvl="0" algn="ctr" defTabSz="1733550">
            <a:lnSpc>
              <a:spcPct val="90000"/>
            </a:lnSpc>
            <a:spcBef>
              <a:spcPct val="0"/>
            </a:spcBef>
            <a:spcAft>
              <a:spcPct val="35000"/>
            </a:spcAft>
          </a:pPr>
          <a:r>
            <a:rPr lang="en-US" sz="3900" b="1" kern="1200" dirty="0" smtClean="0"/>
            <a:t>Carton</a:t>
          </a:r>
          <a:endParaRPr lang="en-US" sz="3900" kern="1200" dirty="0"/>
        </a:p>
      </dsp:txBody>
      <dsp:txXfrm>
        <a:off x="370396" y="2384182"/>
        <a:ext cx="3354120" cy="1677060"/>
      </dsp:txXfrm>
    </dsp:sp>
    <dsp:sp modelId="{54F4C7B8-114E-4D54-9641-484466D45CE6}">
      <dsp:nvSpPr>
        <dsp:cNvPr id="0" name=""/>
        <dsp:cNvSpPr/>
      </dsp:nvSpPr>
      <dsp:spPr>
        <a:xfrm>
          <a:off x="4428882" y="2384182"/>
          <a:ext cx="3354120" cy="167706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ar-SY" sz="3900" kern="1200" dirty="0" smtClean="0"/>
            <a:t>ورق الصر واللف </a:t>
          </a:r>
          <a:r>
            <a:rPr lang="en-US" sz="3900" kern="1200" dirty="0" smtClean="0"/>
            <a:t>Bandage paper </a:t>
          </a:r>
          <a:endParaRPr lang="en-US" sz="3900" kern="1200" dirty="0"/>
        </a:p>
      </dsp:txBody>
      <dsp:txXfrm>
        <a:off x="4428882" y="2384182"/>
        <a:ext cx="3354120" cy="167706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3/23/2015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3/23/2015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1"/>
            <a:r>
              <a:rPr lang="ar-SY" dirty="0" smtClean="0"/>
              <a:t>التعبئة والتغليف</a:t>
            </a:r>
            <a:endParaRPr lang="en-US" dirty="0"/>
          </a:p>
        </p:txBody>
      </p:sp>
      <p:sp>
        <p:nvSpPr>
          <p:cNvPr id="3" name="Subtitle 2"/>
          <p:cNvSpPr>
            <a:spLocks noGrp="1"/>
          </p:cNvSpPr>
          <p:nvPr>
            <p:ph type="subTitle" idx="1"/>
          </p:nvPr>
        </p:nvSpPr>
        <p:spPr/>
        <p:txBody>
          <a:bodyPr/>
          <a:lstStyle/>
          <a:p>
            <a:pPr rtl="1"/>
            <a:r>
              <a:rPr lang="ar-SY" dirty="0" smtClean="0"/>
              <a:t>د. فرحان ألفين</a:t>
            </a:r>
          </a:p>
          <a:p>
            <a:pPr rtl="1"/>
            <a:r>
              <a:rPr lang="ar-SY" dirty="0" smtClean="0"/>
              <a:t>قسم الهندسة الغذائية</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928"/>
            <a:ext cx="4743450" cy="3553540"/>
          </a:xfrm>
          <a:prstGeom prst="rect">
            <a:avLst/>
          </a:prstGeom>
        </p:spPr>
      </p:pic>
    </p:spTree>
    <p:extLst>
      <p:ext uri="{BB962C8B-B14F-4D97-AF65-F5344CB8AC3E}">
        <p14:creationId xmlns:p14="http://schemas.microsoft.com/office/powerpoint/2010/main" val="426812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ar-SA" b="1" dirty="0">
                <a:effectLst/>
              </a:rPr>
              <a:t>الطريقة السُلفيتية</a:t>
            </a:r>
            <a:endParaRPr lang="en-US" dirty="0"/>
          </a:p>
        </p:txBody>
      </p:sp>
      <p:sp>
        <p:nvSpPr>
          <p:cNvPr id="3" name="Content Placeholder 2"/>
          <p:cNvSpPr>
            <a:spLocks noGrp="1"/>
          </p:cNvSpPr>
          <p:nvPr>
            <p:ph idx="1"/>
          </p:nvPr>
        </p:nvSpPr>
        <p:spPr/>
        <p:txBody>
          <a:bodyPr>
            <a:normAutofit lnSpcReduction="10000"/>
          </a:bodyPr>
          <a:lstStyle/>
          <a:p>
            <a:pPr algn="r" rtl="1"/>
            <a:r>
              <a:rPr lang="ar-SA" sz="4400" dirty="0"/>
              <a:t>وتستخدم هذه الطريقة لطبخ </a:t>
            </a:r>
            <a:r>
              <a:rPr lang="ar-SA" sz="4400" dirty="0">
                <a:solidFill>
                  <a:srgbClr val="00B050"/>
                </a:solidFill>
              </a:rPr>
              <a:t>أخشاب الأشجار الصنوبرية</a:t>
            </a:r>
            <a:r>
              <a:rPr lang="ar-SA" sz="4400" dirty="0"/>
              <a:t> حيث تعالج الشرائح بمحلول </a:t>
            </a:r>
            <a:r>
              <a:rPr lang="ar-SA" sz="4400" dirty="0">
                <a:solidFill>
                  <a:srgbClr val="FF0000"/>
                </a:solidFill>
              </a:rPr>
              <a:t>ثاني كبريتيت </a:t>
            </a:r>
            <a:r>
              <a:rPr lang="en-US" sz="4400" dirty="0">
                <a:solidFill>
                  <a:srgbClr val="FF0000"/>
                </a:solidFill>
              </a:rPr>
              <a:t>)</a:t>
            </a:r>
            <a:r>
              <a:rPr lang="ar-SA" sz="4400" dirty="0">
                <a:solidFill>
                  <a:srgbClr val="FF0000"/>
                </a:solidFill>
              </a:rPr>
              <a:t>الكالسيوم، المغنزيوم، الصوديوم</a:t>
            </a:r>
            <a:r>
              <a:rPr lang="en-US" sz="4400" dirty="0">
                <a:solidFill>
                  <a:srgbClr val="FF0000"/>
                </a:solidFill>
              </a:rPr>
              <a:t>(</a:t>
            </a:r>
            <a:r>
              <a:rPr lang="ar-SA" sz="4400" dirty="0">
                <a:solidFill>
                  <a:srgbClr val="FF0000"/>
                </a:solidFill>
              </a:rPr>
              <a:t> </a:t>
            </a:r>
            <a:r>
              <a:rPr lang="ar-SA" sz="4400" dirty="0"/>
              <a:t>أو بمحلول حمض الكبريتي، ولكن محاليل ثاني كبريتيت الكالسيوم أكثر استخداماً نظراً لانخفاض كلفة إنتاجها مقارنة مع المحاليل الأخرى.</a:t>
            </a:r>
            <a:endParaRPr lang="en-US" sz="4400" dirty="0"/>
          </a:p>
          <a:p>
            <a:pPr algn="r"/>
            <a:endParaRPr lang="en-US" sz="4400" dirty="0"/>
          </a:p>
        </p:txBody>
      </p:sp>
    </p:spTree>
    <p:extLst>
      <p:ext uri="{BB962C8B-B14F-4D97-AF65-F5344CB8AC3E}">
        <p14:creationId xmlns:p14="http://schemas.microsoft.com/office/powerpoint/2010/main" val="3253700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ar-SA" b="1" dirty="0">
                <a:effectLst/>
              </a:rPr>
              <a:t>طريقة الصودا الباردة</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A" sz="4400" dirty="0"/>
              <a:t>يضاف </a:t>
            </a:r>
            <a:r>
              <a:rPr lang="en-US" sz="4400" dirty="0" err="1"/>
              <a:t>NaOH</a:t>
            </a:r>
            <a:r>
              <a:rPr lang="ar-SA" sz="4400" dirty="0"/>
              <a:t> بشكل محلول لشرائح الخشب </a:t>
            </a:r>
            <a:endParaRPr lang="en-US" sz="4400" dirty="0" smtClean="0"/>
          </a:p>
          <a:p>
            <a:pPr algn="r" rtl="1"/>
            <a:r>
              <a:rPr lang="ar-SA" sz="4400" dirty="0" smtClean="0"/>
              <a:t>درجة </a:t>
            </a:r>
            <a:r>
              <a:rPr lang="en-US" sz="4400" dirty="0"/>
              <a:t>30</a:t>
            </a:r>
            <a:r>
              <a:rPr lang="en-US" sz="4400" i="1" dirty="0">
                <a:sym typeface="Symbol"/>
              </a:rPr>
              <a:t></a:t>
            </a:r>
            <a:r>
              <a:rPr lang="en-US" sz="4400" dirty="0"/>
              <a:t> 60 °C</a:t>
            </a:r>
            <a:r>
              <a:rPr lang="ar-SA" sz="4400" dirty="0"/>
              <a:t> ولمدة </a:t>
            </a:r>
            <a:r>
              <a:rPr lang="en-US" sz="4400" dirty="0"/>
              <a:t>30</a:t>
            </a:r>
            <a:r>
              <a:rPr lang="en-US" sz="4400" i="1" dirty="0">
                <a:sym typeface="Symbol"/>
              </a:rPr>
              <a:t></a:t>
            </a:r>
            <a:r>
              <a:rPr lang="en-US" sz="4400" dirty="0"/>
              <a:t>180 min</a:t>
            </a:r>
            <a:r>
              <a:rPr lang="ar-SA" sz="4400" dirty="0"/>
              <a:t> </a:t>
            </a:r>
            <a:endParaRPr lang="en-US" sz="4400" dirty="0" smtClean="0"/>
          </a:p>
          <a:p>
            <a:pPr algn="r" rtl="1"/>
            <a:r>
              <a:rPr lang="ar-SA" sz="4400" dirty="0" smtClean="0"/>
              <a:t>مما </a:t>
            </a:r>
            <a:r>
              <a:rPr lang="ar-SA" sz="4400" dirty="0"/>
              <a:t>يضعف الروابط السيللوزية </a:t>
            </a:r>
            <a:r>
              <a:rPr lang="ar-SA" sz="4400" dirty="0" smtClean="0"/>
              <a:t>ويساعد </a:t>
            </a:r>
            <a:r>
              <a:rPr lang="ar-SA" sz="4400" dirty="0"/>
              <a:t>على تفريق الألياف في المراحل اللاحقة، وبعد انتهاء النقع يفصل المحلول القلوي، وتغسل الشظايا بالماء عدة مرات وتؤخذ إلى أجهزة التفريق، ثم أجهزة السحق النهائية، ومن ثم لأجهزة التصنيف للحصول على عجينة متجانسة. </a:t>
            </a:r>
            <a:endParaRPr lang="en-US" sz="4400" dirty="0"/>
          </a:p>
          <a:p>
            <a:pPr algn="r"/>
            <a:endParaRPr lang="en-US" sz="4400" dirty="0"/>
          </a:p>
        </p:txBody>
      </p:sp>
    </p:spTree>
    <p:extLst>
      <p:ext uri="{BB962C8B-B14F-4D97-AF65-F5344CB8AC3E}">
        <p14:creationId xmlns:p14="http://schemas.microsoft.com/office/powerpoint/2010/main" val="779826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rtl="1"/>
            <a:r>
              <a:rPr lang="ar-SA" b="1" dirty="0">
                <a:effectLst/>
              </a:rPr>
              <a:t>الطريقة الميكانيكية</a:t>
            </a:r>
            <a:endParaRPr lang="en-US" dirty="0"/>
          </a:p>
        </p:txBody>
      </p:sp>
      <p:sp>
        <p:nvSpPr>
          <p:cNvPr id="3" name="Content Placeholder 2"/>
          <p:cNvSpPr>
            <a:spLocks noGrp="1"/>
          </p:cNvSpPr>
          <p:nvPr>
            <p:ph idx="1"/>
          </p:nvPr>
        </p:nvSpPr>
        <p:spPr/>
        <p:txBody>
          <a:bodyPr>
            <a:normAutofit/>
          </a:bodyPr>
          <a:lstStyle/>
          <a:p>
            <a:pPr algn="r" rtl="1"/>
            <a:r>
              <a:rPr lang="ar-SA" sz="4400" dirty="0"/>
              <a:t>وهي على الأغلب </a:t>
            </a:r>
            <a:r>
              <a:rPr lang="ar-SA" sz="4400" dirty="0">
                <a:solidFill>
                  <a:srgbClr val="00B050"/>
                </a:solidFill>
              </a:rPr>
              <a:t>تناسب الكرتون </a:t>
            </a:r>
            <a:r>
              <a:rPr lang="ar-SA" sz="4400" dirty="0"/>
              <a:t>لأنه يستخدم لفترات قصيرة، لذلك تستخدم هذه الطريقة لتفريق الألياف السللوزية الأولية الداخلة في تصنيعه.</a:t>
            </a:r>
            <a:endParaRPr lang="en-US" sz="4400" dirty="0"/>
          </a:p>
        </p:txBody>
      </p:sp>
    </p:spTree>
    <p:extLst>
      <p:ext uri="{BB962C8B-B14F-4D97-AF65-F5344CB8AC3E}">
        <p14:creationId xmlns:p14="http://schemas.microsoft.com/office/powerpoint/2010/main" val="3270194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rtl="1"/>
            <a:r>
              <a:rPr lang="ar-SA" b="1" dirty="0">
                <a:effectLst/>
              </a:rPr>
              <a:t>الطريقة المشتركة</a:t>
            </a:r>
            <a:endParaRPr lang="en-US" dirty="0"/>
          </a:p>
        </p:txBody>
      </p:sp>
      <p:sp>
        <p:nvSpPr>
          <p:cNvPr id="3" name="Content Placeholder 2"/>
          <p:cNvSpPr>
            <a:spLocks noGrp="1"/>
          </p:cNvSpPr>
          <p:nvPr>
            <p:ph idx="1"/>
          </p:nvPr>
        </p:nvSpPr>
        <p:spPr/>
        <p:txBody>
          <a:bodyPr>
            <a:normAutofit/>
          </a:bodyPr>
          <a:lstStyle/>
          <a:p>
            <a:pPr algn="r" rtl="1"/>
            <a:r>
              <a:rPr lang="ar-SA" sz="4400" dirty="0"/>
              <a:t>يلحق المعاملة الكيميائية عملية سحق ميكانيكية للألياف من أجل تفريق هذه الألياف للحصول على عجينة متجانسة وناعمة </a:t>
            </a:r>
            <a:r>
              <a:rPr lang="ar-SA" sz="4400" dirty="0" smtClean="0"/>
              <a:t>وطرية</a:t>
            </a:r>
            <a:r>
              <a:rPr lang="ar-SA" sz="4400" dirty="0"/>
              <a:t>.</a:t>
            </a:r>
            <a:endParaRPr lang="en-US" sz="4400" dirty="0"/>
          </a:p>
          <a:p>
            <a:pPr algn="r"/>
            <a:endParaRPr lang="en-US" sz="4400" dirty="0"/>
          </a:p>
        </p:txBody>
      </p:sp>
    </p:spTree>
    <p:extLst>
      <p:ext uri="{BB962C8B-B14F-4D97-AF65-F5344CB8AC3E}">
        <p14:creationId xmlns:p14="http://schemas.microsoft.com/office/powerpoint/2010/main" val="235083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rtl="1"/>
            <a:r>
              <a:rPr lang="ar-SA" b="1" dirty="0">
                <a:effectLst/>
              </a:rPr>
              <a:t>تبييض عجينة السيللوز</a:t>
            </a:r>
            <a:endParaRPr lang="en-US" dirty="0"/>
          </a:p>
        </p:txBody>
      </p:sp>
      <p:sp>
        <p:nvSpPr>
          <p:cNvPr id="3" name="Content Placeholder 2"/>
          <p:cNvSpPr>
            <a:spLocks noGrp="1"/>
          </p:cNvSpPr>
          <p:nvPr>
            <p:ph idx="1"/>
          </p:nvPr>
        </p:nvSpPr>
        <p:spPr/>
        <p:txBody>
          <a:bodyPr>
            <a:normAutofit/>
          </a:bodyPr>
          <a:lstStyle/>
          <a:p>
            <a:pPr algn="r" rtl="1"/>
            <a:r>
              <a:rPr lang="ar-SA" sz="4400" dirty="0"/>
              <a:t>إن اللون الطبيعي له هو الأصفر المائل للخضرة ويتم تبيضه بإزالة الليغنين حيث يستخدم الكلور أو هيبوكلوريت الصوديوم أو </a:t>
            </a:r>
            <a:r>
              <a:rPr lang="en-US" sz="4400" dirty="0"/>
              <a:t>Na</a:t>
            </a:r>
            <a:r>
              <a:rPr lang="en-US" sz="4400" baseline="-25000" dirty="0"/>
              <a:t>2</a:t>
            </a:r>
            <a:r>
              <a:rPr lang="en-US" sz="4400" dirty="0"/>
              <a:t>S</a:t>
            </a:r>
            <a:r>
              <a:rPr lang="ar-SA" sz="4400" dirty="0"/>
              <a:t> أو </a:t>
            </a:r>
            <a:r>
              <a:rPr lang="en-US" sz="4400" dirty="0"/>
              <a:t>CLO</a:t>
            </a:r>
            <a:r>
              <a:rPr lang="en-US" sz="4400" i="1" baseline="-25000" dirty="0"/>
              <a:t>2</a:t>
            </a:r>
            <a:r>
              <a:rPr lang="ar-SA" sz="4400" dirty="0"/>
              <a:t> أو</a:t>
            </a:r>
            <a:r>
              <a:rPr lang="ar-SA" sz="4400" i="1" dirty="0"/>
              <a:t> </a:t>
            </a:r>
            <a:r>
              <a:rPr lang="en-US" sz="4400" dirty="0"/>
              <a:t>H</a:t>
            </a:r>
            <a:r>
              <a:rPr lang="en-US" sz="4400" baseline="-25000" dirty="0"/>
              <a:t>2</a:t>
            </a:r>
            <a:r>
              <a:rPr lang="en-US" sz="4400" dirty="0"/>
              <a:t>O</a:t>
            </a:r>
            <a:r>
              <a:rPr lang="en-US" sz="4400" baseline="-25000" dirty="0"/>
              <a:t>2</a:t>
            </a:r>
            <a:r>
              <a:rPr lang="ar-SA" sz="4400" dirty="0"/>
              <a:t> أو فوق حمض الخل، ولكن يعتبر الكلور أهم عامل تبيض بسبب فعاليته الجيدة وانخفاض سعره. </a:t>
            </a:r>
            <a:endParaRPr lang="en-US" sz="4400" dirty="0"/>
          </a:p>
        </p:txBody>
      </p:sp>
    </p:spTree>
    <p:extLst>
      <p:ext uri="{BB962C8B-B14F-4D97-AF65-F5344CB8AC3E}">
        <p14:creationId xmlns:p14="http://schemas.microsoft.com/office/powerpoint/2010/main" val="4289980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الإضافات المحسنة لعجينة الورق</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A" sz="4000" dirty="0"/>
              <a:t>تضاف بعض المواد الصمغية مثل الريزينات ذات الصيغة </a:t>
            </a:r>
            <a:r>
              <a:rPr lang="en-US" sz="4000" dirty="0"/>
              <a:t>C</a:t>
            </a:r>
            <a:r>
              <a:rPr lang="en-US" sz="4000" baseline="-25000" dirty="0"/>
              <a:t>19</a:t>
            </a:r>
            <a:r>
              <a:rPr lang="en-US" sz="4000" dirty="0"/>
              <a:t>H</a:t>
            </a:r>
            <a:r>
              <a:rPr lang="en-US" sz="4000" baseline="-25000" dirty="0"/>
              <a:t>29</a:t>
            </a:r>
            <a:r>
              <a:rPr lang="en-US" sz="4000" dirty="0"/>
              <a:t>COONa </a:t>
            </a:r>
            <a:r>
              <a:rPr lang="ar-SA" sz="4000" dirty="0"/>
              <a:t>وسُلفات الألمنيوم </a:t>
            </a:r>
            <a:r>
              <a:rPr lang="en-US" sz="4000" dirty="0"/>
              <a:t>)</a:t>
            </a:r>
            <a:r>
              <a:rPr lang="ar-SA" sz="4000" dirty="0"/>
              <a:t>الشبة</a:t>
            </a:r>
            <a:r>
              <a:rPr lang="en-US" sz="4000" dirty="0"/>
              <a:t>(</a:t>
            </a:r>
            <a:r>
              <a:rPr lang="ar-SA" sz="4000" dirty="0"/>
              <a:t>.</a:t>
            </a:r>
            <a:r>
              <a:rPr lang="ar-SA" sz="4000" i="1" dirty="0"/>
              <a:t> </a:t>
            </a:r>
            <a:endParaRPr lang="ar-SY" sz="4000" i="1" dirty="0" smtClean="0"/>
          </a:p>
          <a:p>
            <a:pPr algn="r" rtl="1"/>
            <a:r>
              <a:rPr lang="ar-SA" sz="4000" dirty="0" smtClean="0"/>
              <a:t>حيث </a:t>
            </a:r>
            <a:r>
              <a:rPr lang="ar-SA" sz="4000" dirty="0"/>
              <a:t>تضاف المادة الصمغية لإكساب الكرتون خاصية منع تشرب الماء ورفع درجة الترابط بين الألياف وزيادة المتانة عن طريق التغطيس في حوض ماء ساخن تركيزه </a:t>
            </a:r>
            <a:r>
              <a:rPr lang="en-US" sz="4000" dirty="0"/>
              <a:t>5</a:t>
            </a:r>
            <a:r>
              <a:rPr lang="en-US" sz="4000" i="1" dirty="0">
                <a:sym typeface="Symbol"/>
              </a:rPr>
              <a:t></a:t>
            </a:r>
            <a:r>
              <a:rPr lang="en-US" sz="4000" dirty="0"/>
              <a:t>  10 %</a:t>
            </a:r>
            <a:r>
              <a:rPr lang="ar-SA" sz="4000" dirty="0"/>
              <a:t>.</a:t>
            </a:r>
            <a:endParaRPr lang="en-US" sz="4000" dirty="0"/>
          </a:p>
          <a:p>
            <a:pPr algn="r" rtl="1"/>
            <a:r>
              <a:rPr lang="ar-SA" sz="4000" dirty="0"/>
              <a:t>وتساعد الشبة على ترسيب الصمغ وعدم انحلاله، من خلال تفاعلها معه </a:t>
            </a:r>
            <a:endParaRPr lang="en-US" sz="4000" dirty="0"/>
          </a:p>
        </p:txBody>
      </p:sp>
    </p:spTree>
    <p:extLst>
      <p:ext uri="{BB962C8B-B14F-4D97-AF65-F5344CB8AC3E}">
        <p14:creationId xmlns:p14="http://schemas.microsoft.com/office/powerpoint/2010/main" val="2774535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r" rtl="1"/>
            <a:r>
              <a:rPr lang="en-US" dirty="0"/>
              <a:t>.(</a:t>
            </a:r>
            <a:r>
              <a:rPr lang="en-US" b="1" dirty="0"/>
              <a:t>1</a:t>
            </a:r>
            <a:r>
              <a:rPr lang="en-US" dirty="0"/>
              <a:t>) </a:t>
            </a:r>
            <a:r>
              <a:rPr lang="ar-SA" dirty="0"/>
              <a:t>تتحول ريزينات الصوديوم المنحلة في الماء إلى ريزينات الألمنيوم غير المنحلة.</a:t>
            </a:r>
            <a:endParaRPr lang="en-US" dirty="0"/>
          </a:p>
          <a:p>
            <a:pPr algn="r" rtl="1"/>
            <a:r>
              <a:rPr lang="en-US" dirty="0"/>
              <a:t>.(</a:t>
            </a:r>
            <a:r>
              <a:rPr lang="en-US" b="1" dirty="0"/>
              <a:t>2</a:t>
            </a:r>
            <a:r>
              <a:rPr lang="en-US" dirty="0"/>
              <a:t>) </a:t>
            </a:r>
            <a:r>
              <a:rPr lang="ar-SA" dirty="0"/>
              <a:t>وبفعل الادمصاص ترتبط ريزينات الألمنيوم مع الألياف السيللوزية في الورق.</a:t>
            </a:r>
            <a:endParaRPr lang="en-US" dirty="0"/>
          </a:p>
          <a:p>
            <a:pPr algn="r" rtl="1"/>
            <a:r>
              <a:rPr lang="en-US" dirty="0"/>
              <a:t>.(</a:t>
            </a:r>
            <a:r>
              <a:rPr lang="en-US" b="1" dirty="0"/>
              <a:t>3</a:t>
            </a:r>
            <a:r>
              <a:rPr lang="en-US" dirty="0"/>
              <a:t>)</a:t>
            </a:r>
            <a:r>
              <a:rPr lang="ar-SA" dirty="0"/>
              <a:t> ويجب التحكم بحموضة الوسط حيث أن التفاعل السابق يتم </a:t>
            </a:r>
            <a:r>
              <a:rPr lang="ar-SA" dirty="0" smtClean="0"/>
              <a:t>عند</a:t>
            </a:r>
            <a:r>
              <a:rPr lang="en-US" dirty="0" smtClean="0"/>
              <a:t>pH </a:t>
            </a:r>
            <a:r>
              <a:rPr lang="en-US" dirty="0"/>
              <a:t>= 4 ~ 5</a:t>
            </a:r>
            <a:r>
              <a:rPr lang="ar-SA" dirty="0"/>
              <a:t> أو أقل عادةً.</a:t>
            </a:r>
            <a:endParaRPr lang="en-US" dirty="0"/>
          </a:p>
          <a:p>
            <a:pPr algn="r" rtl="1"/>
            <a:r>
              <a:rPr lang="en-US" dirty="0"/>
              <a:t> .(</a:t>
            </a:r>
            <a:r>
              <a:rPr lang="en-US" b="1" dirty="0"/>
              <a:t>4</a:t>
            </a:r>
            <a:r>
              <a:rPr lang="en-US" dirty="0"/>
              <a:t>)</a:t>
            </a:r>
            <a:r>
              <a:rPr lang="ar-SA" dirty="0"/>
              <a:t>وتعمل أيضاً على زيادة سرعة انفصال الماء عن الألياف عند تصفيتها. </a:t>
            </a:r>
            <a:endParaRPr lang="en-US" dirty="0"/>
          </a:p>
          <a:p>
            <a:pPr algn="r" rtl="1"/>
            <a:r>
              <a:rPr lang="en-US" dirty="0"/>
              <a:t>.(</a:t>
            </a:r>
            <a:r>
              <a:rPr lang="en-US" b="1" dirty="0"/>
              <a:t>5</a:t>
            </a:r>
            <a:r>
              <a:rPr lang="en-US" dirty="0"/>
              <a:t>) </a:t>
            </a:r>
            <a:r>
              <a:rPr lang="ar-SA" dirty="0"/>
              <a:t>كما تعمل على تقليل الألياف القصيرة المترشحة من تحت الشبكة لأن شاردة الألمنيوم تجمع حولها الألياف القصيرة بالاستقطاب.</a:t>
            </a:r>
            <a:endParaRPr lang="en-US" dirty="0"/>
          </a:p>
          <a:p>
            <a:pPr algn="r" rtl="1"/>
            <a:r>
              <a:rPr lang="en-US" dirty="0"/>
              <a:t> .(</a:t>
            </a:r>
            <a:r>
              <a:rPr lang="en-US" b="1" dirty="0"/>
              <a:t>6</a:t>
            </a:r>
            <a:r>
              <a:rPr lang="en-US" dirty="0"/>
              <a:t>)</a:t>
            </a:r>
            <a:r>
              <a:rPr lang="ar-SA" dirty="0"/>
              <a:t>كما تساعد على تقليل الرغوة على سطح العجينة.</a:t>
            </a:r>
            <a:endParaRPr lang="en-US" dirty="0"/>
          </a:p>
          <a:p>
            <a:pPr algn="r" rtl="1"/>
            <a:r>
              <a:rPr lang="en-US" dirty="0"/>
              <a:t>.(</a:t>
            </a:r>
            <a:r>
              <a:rPr lang="en-US" b="1" dirty="0"/>
              <a:t>7</a:t>
            </a:r>
            <a:r>
              <a:rPr lang="en-US" dirty="0"/>
              <a:t>) </a:t>
            </a:r>
            <a:r>
              <a:rPr lang="ar-SA" dirty="0"/>
              <a:t>يجب الانتباه بحيث لا يزيد تركيز سلفات الألمنيوم عن </a:t>
            </a:r>
            <a:r>
              <a:rPr lang="en-US" dirty="0"/>
              <a:t>50</a:t>
            </a:r>
            <a:r>
              <a:rPr lang="en-US" i="1" dirty="0">
                <a:sym typeface="Symbol" panose="05050102010706020507" pitchFamily="18" charset="2"/>
              </a:rPr>
              <a:t></a:t>
            </a:r>
            <a:r>
              <a:rPr lang="en-US" dirty="0"/>
              <a:t>100 g/L</a:t>
            </a:r>
            <a:r>
              <a:rPr lang="ar-SA" dirty="0"/>
              <a:t> لأن زيادتها فوق ذلك تؤدي إلى ضعف الألياف وضعف الخواص الفيزيائية للكرتون وسد مسامات اللبادات وإلى الضياع والهدر</a:t>
            </a:r>
            <a:r>
              <a:rPr lang="ar-SA" dirty="0" smtClean="0"/>
              <a:t>.</a:t>
            </a:r>
            <a:endParaRPr lang="en-US" dirty="0"/>
          </a:p>
        </p:txBody>
      </p:sp>
    </p:spTree>
    <p:extLst>
      <p:ext uri="{BB962C8B-B14F-4D97-AF65-F5344CB8AC3E}">
        <p14:creationId xmlns:p14="http://schemas.microsoft.com/office/powerpoint/2010/main" val="125102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en-US" dirty="0"/>
          </a:p>
          <a:p>
            <a:pPr algn="r"/>
            <a:endParaRPr lang="en-US" dirty="0"/>
          </a:p>
        </p:txBody>
      </p:sp>
      <p:graphicFrame>
        <p:nvGraphicFramePr>
          <p:cNvPr id="4" name="Diagram 3"/>
          <p:cNvGraphicFramePr/>
          <p:nvPr>
            <p:extLst>
              <p:ext uri="{D42A27DB-BD31-4B8C-83A1-F6EECF244321}">
                <p14:modId xmlns:p14="http://schemas.microsoft.com/office/powerpoint/2010/main" val="2208897284"/>
              </p:ext>
            </p:extLst>
          </p:nvPr>
        </p:nvGraphicFramePr>
        <p:xfrm>
          <a:off x="381000" y="13970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981994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effectLst/>
              </a:rPr>
              <a:t>ورق الصر واللف</a:t>
            </a:r>
            <a:r>
              <a:rPr lang="ar-SA" i="1" dirty="0">
                <a:effectLst/>
              </a:rPr>
              <a:t> </a:t>
            </a:r>
            <a:r>
              <a:rPr lang="en-US" dirty="0">
                <a:effectLst/>
              </a:rPr>
              <a:t>Bandage paper</a:t>
            </a:r>
            <a:endParaRPr lang="ar-SY" dirty="0"/>
          </a:p>
        </p:txBody>
      </p:sp>
      <p:sp>
        <p:nvSpPr>
          <p:cNvPr id="3" name="Content Placeholder 2"/>
          <p:cNvSpPr>
            <a:spLocks noGrp="1"/>
          </p:cNvSpPr>
          <p:nvPr>
            <p:ph idx="1"/>
          </p:nvPr>
        </p:nvSpPr>
        <p:spPr/>
        <p:txBody>
          <a:bodyPr>
            <a:normAutofit lnSpcReduction="10000"/>
          </a:bodyPr>
          <a:lstStyle/>
          <a:p>
            <a:pPr algn="r" rtl="1"/>
            <a:r>
              <a:rPr lang="en-US" dirty="0" smtClean="0"/>
              <a:t>(</a:t>
            </a:r>
            <a:r>
              <a:rPr lang="en-US" dirty="0"/>
              <a:t>1)</a:t>
            </a:r>
            <a:r>
              <a:rPr lang="ar-SA" dirty="0"/>
              <a:t>. الورق الأسمر </a:t>
            </a:r>
            <a:r>
              <a:rPr lang="en-US" dirty="0"/>
              <a:t>Kraft</a:t>
            </a:r>
            <a:r>
              <a:rPr lang="en-US" i="1" dirty="0"/>
              <a:t> </a:t>
            </a:r>
            <a:r>
              <a:rPr lang="en-US" dirty="0"/>
              <a:t>paper</a:t>
            </a:r>
          </a:p>
          <a:p>
            <a:pPr algn="r" rtl="1"/>
            <a:r>
              <a:rPr lang="en-US" dirty="0"/>
              <a:t>(2)</a:t>
            </a:r>
            <a:r>
              <a:rPr lang="ar-SA" dirty="0"/>
              <a:t>. الورق الشبيه بالأسمر </a:t>
            </a:r>
            <a:r>
              <a:rPr lang="en-US" dirty="0"/>
              <a:t>Semi </a:t>
            </a:r>
            <a:r>
              <a:rPr lang="en-US" dirty="0" err="1"/>
              <a:t>kraft</a:t>
            </a:r>
            <a:r>
              <a:rPr lang="en-US" dirty="0"/>
              <a:t> paper</a:t>
            </a:r>
          </a:p>
          <a:p>
            <a:pPr algn="r" rtl="1"/>
            <a:r>
              <a:rPr lang="en-US" dirty="0"/>
              <a:t>(3)</a:t>
            </a:r>
            <a:r>
              <a:rPr lang="ar-SA" dirty="0"/>
              <a:t>. ورق السيلوفان </a:t>
            </a:r>
            <a:r>
              <a:rPr lang="en-US" dirty="0"/>
              <a:t>Cellophane paper</a:t>
            </a:r>
          </a:p>
          <a:p>
            <a:pPr algn="r" rtl="1"/>
            <a:r>
              <a:rPr lang="en-US" dirty="0"/>
              <a:t>(4)</a:t>
            </a:r>
            <a:r>
              <a:rPr lang="ar-SA" dirty="0"/>
              <a:t>. ورق السلفيت </a:t>
            </a:r>
            <a:r>
              <a:rPr lang="en-US" dirty="0" err="1"/>
              <a:t>Sulphite</a:t>
            </a:r>
            <a:r>
              <a:rPr lang="en-US" dirty="0"/>
              <a:t> paper</a:t>
            </a:r>
          </a:p>
          <a:p>
            <a:pPr algn="r" rtl="1"/>
            <a:r>
              <a:rPr lang="en-US" dirty="0"/>
              <a:t>(5)</a:t>
            </a:r>
            <a:r>
              <a:rPr lang="ar-SA" dirty="0"/>
              <a:t>. ورق البرشومان </a:t>
            </a:r>
            <a:r>
              <a:rPr lang="en-US" dirty="0"/>
              <a:t>Parchment paper</a:t>
            </a:r>
          </a:p>
          <a:p>
            <a:pPr algn="r" rtl="1"/>
            <a:r>
              <a:rPr lang="en-US" dirty="0"/>
              <a:t>(6)</a:t>
            </a:r>
            <a:r>
              <a:rPr lang="ar-SA" dirty="0"/>
              <a:t>. الورق المقزز </a:t>
            </a:r>
            <a:r>
              <a:rPr lang="en-US" dirty="0"/>
              <a:t>Glassine paper</a:t>
            </a:r>
          </a:p>
          <a:p>
            <a:pPr algn="r" rtl="1"/>
            <a:r>
              <a:rPr lang="en-US" dirty="0"/>
              <a:t>(7)</a:t>
            </a:r>
            <a:r>
              <a:rPr lang="ar-SA" dirty="0"/>
              <a:t>. ورق خفيف الوزن </a:t>
            </a:r>
            <a:r>
              <a:rPr lang="en-US" dirty="0"/>
              <a:t>Tissues paper</a:t>
            </a:r>
          </a:p>
          <a:p>
            <a:pPr algn="r" rtl="1"/>
            <a:r>
              <a:rPr lang="en-US" dirty="0"/>
              <a:t>(8)</a:t>
            </a:r>
            <a:r>
              <a:rPr lang="ar-SA" dirty="0"/>
              <a:t>. ورق غير نفوذ للزيت </a:t>
            </a:r>
            <a:r>
              <a:rPr lang="en-US" dirty="0"/>
              <a:t>Grease proof paper</a:t>
            </a:r>
          </a:p>
          <a:p>
            <a:pPr algn="r" rtl="1"/>
            <a:r>
              <a:rPr lang="en-US" dirty="0" smtClean="0"/>
              <a:t>(</a:t>
            </a:r>
            <a:r>
              <a:rPr lang="en-US" dirty="0"/>
              <a:t>9)</a:t>
            </a:r>
            <a:r>
              <a:rPr lang="ar-SA" dirty="0"/>
              <a:t>. ورق مقاوم للرطوبة </a:t>
            </a:r>
            <a:r>
              <a:rPr lang="en-US" dirty="0"/>
              <a:t>Wet-strength paper</a:t>
            </a:r>
          </a:p>
          <a:p>
            <a:pPr algn="r" rtl="1"/>
            <a:r>
              <a:rPr lang="en-US" dirty="0" smtClean="0"/>
              <a:t>(</a:t>
            </a:r>
            <a:r>
              <a:rPr lang="en-US" dirty="0"/>
              <a:t>10)</a:t>
            </a:r>
            <a:r>
              <a:rPr lang="ar-SA" dirty="0"/>
              <a:t>. ورق مغطى بالشمع </a:t>
            </a:r>
            <a:r>
              <a:rPr lang="en-US" dirty="0"/>
              <a:t>Waxed paper</a:t>
            </a:r>
          </a:p>
          <a:p>
            <a:pPr algn="r" rtl="1"/>
            <a:r>
              <a:rPr lang="en-US" dirty="0"/>
              <a:t>(11)</a:t>
            </a:r>
            <a:r>
              <a:rPr lang="ar-SA" dirty="0"/>
              <a:t>. ورق ملدن </a:t>
            </a:r>
            <a:r>
              <a:rPr lang="en-US" dirty="0"/>
              <a:t>Plasticizers paper</a:t>
            </a:r>
          </a:p>
          <a:p>
            <a:pPr algn="r"/>
            <a:endParaRPr lang="ar-SY" dirty="0"/>
          </a:p>
        </p:txBody>
      </p:sp>
    </p:spTree>
    <p:extLst>
      <p:ext uri="{BB962C8B-B14F-4D97-AF65-F5344CB8AC3E}">
        <p14:creationId xmlns:p14="http://schemas.microsoft.com/office/powerpoint/2010/main" val="3211053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الكرتون </a:t>
            </a:r>
            <a:r>
              <a:rPr lang="en-US" b="1" dirty="0">
                <a:effectLst/>
              </a:rPr>
              <a:t>Carton</a:t>
            </a:r>
            <a:endParaRPr lang="ar-SY" dirty="0"/>
          </a:p>
        </p:txBody>
      </p:sp>
      <p:sp>
        <p:nvSpPr>
          <p:cNvPr id="3" name="Content Placeholder 2"/>
          <p:cNvSpPr>
            <a:spLocks noGrp="1"/>
          </p:cNvSpPr>
          <p:nvPr>
            <p:ph idx="1"/>
          </p:nvPr>
        </p:nvSpPr>
        <p:spPr/>
        <p:txBody>
          <a:bodyPr>
            <a:normAutofit/>
          </a:bodyPr>
          <a:lstStyle/>
          <a:p>
            <a:pPr algn="r" rtl="1"/>
            <a:r>
              <a:rPr lang="en-US" sz="3200" dirty="0"/>
              <a:t>(1)</a:t>
            </a:r>
            <a:r>
              <a:rPr lang="ar-SA" sz="3200" dirty="0"/>
              <a:t>. علب الكرتون </a:t>
            </a:r>
            <a:r>
              <a:rPr lang="en-US" sz="3200" dirty="0"/>
              <a:t>Paper board (folding box board)</a:t>
            </a:r>
          </a:p>
          <a:p>
            <a:pPr algn="r" rtl="1"/>
            <a:r>
              <a:rPr lang="en-US" sz="3200" dirty="0"/>
              <a:t>(2)</a:t>
            </a:r>
            <a:r>
              <a:rPr lang="ar-SA" sz="3200" dirty="0"/>
              <a:t>. ورق كرتون مقوى </a:t>
            </a:r>
            <a:r>
              <a:rPr lang="en-US" sz="3200" dirty="0"/>
              <a:t>Solid white board</a:t>
            </a:r>
          </a:p>
          <a:p>
            <a:pPr algn="r" rtl="1"/>
            <a:r>
              <a:rPr lang="en-US" sz="3200" dirty="0"/>
              <a:t>(3)</a:t>
            </a:r>
            <a:r>
              <a:rPr lang="ar-SA" sz="3200" dirty="0"/>
              <a:t>. كرتون مقولب </a:t>
            </a:r>
            <a:r>
              <a:rPr lang="en-US" sz="3200" dirty="0"/>
              <a:t>Molded pulp containers</a:t>
            </a:r>
          </a:p>
          <a:p>
            <a:pPr algn="r" rtl="1"/>
            <a:r>
              <a:rPr lang="en-US" sz="3200" dirty="0"/>
              <a:t>(4)</a:t>
            </a:r>
            <a:r>
              <a:rPr lang="ar-SA" sz="3200" dirty="0"/>
              <a:t>. علب مغطاة بالبولي استر وغيره</a:t>
            </a:r>
            <a:r>
              <a:rPr lang="en-US" sz="3200" dirty="0"/>
              <a:t>Coated paper </a:t>
            </a:r>
          </a:p>
          <a:p>
            <a:pPr algn="r" rtl="1"/>
            <a:endParaRPr lang="ar-SY" sz="3200" dirty="0"/>
          </a:p>
        </p:txBody>
      </p:sp>
    </p:spTree>
    <p:extLst>
      <p:ext uri="{BB962C8B-B14F-4D97-AF65-F5344CB8AC3E}">
        <p14:creationId xmlns:p14="http://schemas.microsoft.com/office/powerpoint/2010/main" val="406340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981200"/>
          </a:xfrm>
        </p:spPr>
        <p:txBody>
          <a:bodyPr/>
          <a:lstStyle/>
          <a:p>
            <a:pPr rtl="1">
              <a:spcAft>
                <a:spcPts val="0"/>
              </a:spcAft>
            </a:pPr>
            <a:r>
              <a:rPr lang="ar-SA" dirty="0">
                <a:effectLst/>
              </a:rPr>
              <a:t>المواد الأولية المستخدمة في تعبئة وتغليف </a:t>
            </a:r>
            <a:r>
              <a:rPr lang="ar-SA" dirty="0" smtClean="0">
                <a:effectLst/>
              </a:rPr>
              <a:t>المواد  </a:t>
            </a:r>
            <a:r>
              <a:rPr lang="ar-SA" dirty="0">
                <a:effectLst/>
              </a:rPr>
              <a:t>الغذائية</a:t>
            </a:r>
            <a:endParaRPr lang="en-US" sz="4800" dirty="0">
              <a:effectLst/>
              <a:latin typeface="Times New Roman"/>
              <a:ea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1565639"/>
              </p:ext>
            </p:extLst>
          </p:nvPr>
        </p:nvGraphicFramePr>
        <p:xfrm>
          <a:off x="457200" y="2667000"/>
          <a:ext cx="8229600" cy="3352800"/>
        </p:xfrm>
        <a:graphic>
          <a:graphicData uri="http://schemas.openxmlformats.org/drawingml/2006/table">
            <a:tbl>
              <a:tblPr>
                <a:tableStyleId>{5C22544A-7EE6-4342-B048-85BDC9FD1C3A}</a:tableStyleId>
              </a:tblPr>
              <a:tblGrid>
                <a:gridCol w="8229600"/>
              </a:tblGrid>
              <a:tr h="3352800">
                <a:tc>
                  <a:txBody>
                    <a:bodyPr/>
                    <a:lstStyle/>
                    <a:p>
                      <a:pPr marL="342900" indent="-342900" algn="justLow" rtl="1">
                        <a:spcAft>
                          <a:spcPts val="0"/>
                        </a:spcAft>
                        <a:buFont typeface="Arial" panose="020B0604020202020204" pitchFamily="34" charset="0"/>
                        <a:buChar char="•"/>
                      </a:pPr>
                      <a:r>
                        <a:rPr lang="ar-SA" sz="2400" b="1" kern="1200" dirty="0" smtClean="0">
                          <a:solidFill>
                            <a:schemeClr val="dk1"/>
                          </a:solidFill>
                          <a:effectLst/>
                          <a:latin typeface="+mn-lt"/>
                          <a:ea typeface="+mn-ea"/>
                          <a:cs typeface="+mn-cs"/>
                        </a:rPr>
                        <a:t>الخشب والورق والكرتون</a:t>
                      </a:r>
                      <a:endParaRPr lang="ar-SY" sz="2400" b="1" kern="1200" dirty="0" smtClean="0">
                        <a:solidFill>
                          <a:schemeClr val="dk1"/>
                        </a:solidFill>
                        <a:effectLst/>
                        <a:latin typeface="+mn-lt"/>
                        <a:ea typeface="+mn-ea"/>
                        <a:cs typeface="+mn-cs"/>
                      </a:endParaRPr>
                    </a:p>
                    <a:p>
                      <a:pPr algn="justLow" rtl="1">
                        <a:spcAft>
                          <a:spcPts val="0"/>
                        </a:spcAft>
                      </a:pPr>
                      <a:endParaRPr lang="ar-SY" sz="2400" b="1" kern="1200" dirty="0" smtClean="0">
                        <a:solidFill>
                          <a:schemeClr val="dk1"/>
                        </a:solidFill>
                        <a:effectLst/>
                        <a:latin typeface="+mn-lt"/>
                        <a:ea typeface="+mn-ea"/>
                        <a:cs typeface="+mn-cs"/>
                      </a:endParaRPr>
                    </a:p>
                    <a:p>
                      <a:pPr marL="342900" indent="-342900" algn="justLow" rtl="1">
                        <a:spcAft>
                          <a:spcPts val="0"/>
                        </a:spcAft>
                        <a:buFont typeface="Arial" panose="020B0604020202020204" pitchFamily="34" charset="0"/>
                        <a:buChar char="•"/>
                      </a:pPr>
                      <a:r>
                        <a:rPr lang="ar-SA" sz="2400" b="1" kern="1200" dirty="0" smtClean="0">
                          <a:solidFill>
                            <a:schemeClr val="dk1"/>
                          </a:solidFill>
                          <a:effectLst/>
                          <a:latin typeface="+mn-lt"/>
                          <a:ea typeface="+mn-ea"/>
                          <a:cs typeface="+mn-cs"/>
                        </a:rPr>
                        <a:t>الزجاج</a:t>
                      </a:r>
                      <a:endParaRPr lang="ar-SY" sz="2400" b="1" kern="1200" dirty="0" smtClean="0">
                        <a:solidFill>
                          <a:schemeClr val="dk1"/>
                        </a:solidFill>
                        <a:effectLst/>
                        <a:latin typeface="+mn-lt"/>
                        <a:ea typeface="+mn-ea"/>
                        <a:cs typeface="+mn-cs"/>
                      </a:endParaRPr>
                    </a:p>
                    <a:p>
                      <a:pPr algn="justLow" rtl="1">
                        <a:spcAft>
                          <a:spcPts val="0"/>
                        </a:spcAft>
                      </a:pPr>
                      <a:endParaRPr lang="ar-SY" sz="2400" b="1" kern="1200" dirty="0" smtClean="0">
                        <a:solidFill>
                          <a:schemeClr val="dk1"/>
                        </a:solidFill>
                        <a:effectLst/>
                        <a:latin typeface="+mn-lt"/>
                        <a:ea typeface="+mn-ea"/>
                        <a:cs typeface="+mn-cs"/>
                      </a:endParaRPr>
                    </a:p>
                    <a:p>
                      <a:pPr marL="342900" indent="-342900" algn="justLow" rtl="1">
                        <a:spcAft>
                          <a:spcPts val="0"/>
                        </a:spcAft>
                        <a:buFont typeface="Arial" panose="020B0604020202020204" pitchFamily="34" charset="0"/>
                        <a:buChar char="•"/>
                      </a:pPr>
                      <a:r>
                        <a:rPr lang="ar-SA" sz="2400" b="1" kern="1200" dirty="0" smtClean="0">
                          <a:solidFill>
                            <a:schemeClr val="dk1"/>
                          </a:solidFill>
                          <a:effectLst/>
                          <a:latin typeface="+mn-lt"/>
                          <a:ea typeface="+mn-ea"/>
                          <a:cs typeface="+mn-cs"/>
                        </a:rPr>
                        <a:t>العلب المعدنية والطلاء </a:t>
                      </a:r>
                      <a:r>
                        <a:rPr lang="tr-TR" sz="2400" b="1" kern="1200" dirty="0" smtClean="0">
                          <a:solidFill>
                            <a:schemeClr val="dk1"/>
                          </a:solidFill>
                          <a:effectLst/>
                          <a:latin typeface="+mn-lt"/>
                          <a:ea typeface="+mn-ea"/>
                          <a:cs typeface="+mn-cs"/>
                        </a:rPr>
                        <a:t>)</a:t>
                      </a:r>
                      <a:r>
                        <a:rPr lang="ar-SA" sz="2400" b="1" kern="1200" dirty="0" smtClean="0">
                          <a:solidFill>
                            <a:schemeClr val="dk1"/>
                          </a:solidFill>
                          <a:effectLst/>
                          <a:latin typeface="+mn-lt"/>
                          <a:ea typeface="+mn-ea"/>
                          <a:cs typeface="+mn-cs"/>
                        </a:rPr>
                        <a:t>اللكر</a:t>
                      </a:r>
                      <a:r>
                        <a:rPr lang="tr-TR" sz="2400" b="1" kern="1200" dirty="0" smtClean="0">
                          <a:solidFill>
                            <a:schemeClr val="dk1"/>
                          </a:solidFill>
                          <a:effectLst/>
                          <a:latin typeface="+mn-lt"/>
                          <a:ea typeface="+mn-ea"/>
                          <a:cs typeface="+mn-cs"/>
                        </a:rPr>
                        <a:t>(</a:t>
                      </a:r>
                      <a:endParaRPr lang="ar-SY" sz="2400" b="1" kern="1200" dirty="0" smtClean="0">
                        <a:solidFill>
                          <a:schemeClr val="dk1"/>
                        </a:solidFill>
                        <a:effectLst/>
                        <a:latin typeface="+mn-lt"/>
                        <a:ea typeface="+mn-ea"/>
                        <a:cs typeface="+mn-cs"/>
                      </a:endParaRPr>
                    </a:p>
                    <a:p>
                      <a:pPr algn="justLow" rtl="1">
                        <a:spcAft>
                          <a:spcPts val="0"/>
                        </a:spcAft>
                      </a:pPr>
                      <a:endParaRPr lang="ar-SY" sz="2400" b="1" kern="1200" dirty="0" smtClean="0">
                        <a:solidFill>
                          <a:schemeClr val="dk1"/>
                        </a:solidFill>
                        <a:effectLst/>
                        <a:latin typeface="+mn-lt"/>
                        <a:ea typeface="+mn-ea"/>
                        <a:cs typeface="+mn-cs"/>
                      </a:endParaRPr>
                    </a:p>
                    <a:p>
                      <a:pPr marL="342900" indent="-342900" algn="justLow" rtl="1">
                        <a:spcAft>
                          <a:spcPts val="0"/>
                        </a:spcAft>
                        <a:buFont typeface="Arial" panose="020B0604020202020204" pitchFamily="34" charset="0"/>
                        <a:buChar char="•"/>
                      </a:pPr>
                      <a:r>
                        <a:rPr lang="ar-SA" sz="2400" b="1" kern="1200" dirty="0" smtClean="0">
                          <a:solidFill>
                            <a:schemeClr val="dk1"/>
                          </a:solidFill>
                          <a:effectLst/>
                          <a:latin typeface="+mn-lt"/>
                          <a:ea typeface="+mn-ea"/>
                          <a:cs typeface="+mn-cs"/>
                        </a:rPr>
                        <a:t>المواد البوليميرية </a:t>
                      </a:r>
                      <a:r>
                        <a:rPr lang="tr-TR" sz="2400" b="1" kern="1200" dirty="0" smtClean="0">
                          <a:solidFill>
                            <a:schemeClr val="dk1"/>
                          </a:solidFill>
                          <a:effectLst/>
                          <a:latin typeface="+mn-lt"/>
                          <a:ea typeface="+mn-ea"/>
                          <a:cs typeface="+mn-cs"/>
                        </a:rPr>
                        <a:t>)</a:t>
                      </a:r>
                      <a:r>
                        <a:rPr lang="ar-SA" sz="2400" b="1" kern="1200" dirty="0" smtClean="0">
                          <a:solidFill>
                            <a:schemeClr val="dk1"/>
                          </a:solidFill>
                          <a:effectLst/>
                          <a:latin typeface="+mn-lt"/>
                          <a:ea typeface="+mn-ea"/>
                          <a:cs typeface="+mn-cs"/>
                        </a:rPr>
                        <a:t>البلاستيكية</a:t>
                      </a:r>
                      <a:r>
                        <a:rPr lang="tr-TR" sz="2400" b="1" kern="1200" dirty="0" smtClean="0">
                          <a:solidFill>
                            <a:schemeClr val="dk1"/>
                          </a:solidFill>
                          <a:effectLst/>
                          <a:latin typeface="+mn-lt"/>
                          <a:ea typeface="+mn-ea"/>
                          <a:cs typeface="+mn-cs"/>
                        </a:rPr>
                        <a:t>(</a:t>
                      </a:r>
                      <a:endParaRPr lang="ar-SY" sz="2400" b="1" kern="1200" dirty="0" smtClean="0">
                        <a:solidFill>
                          <a:schemeClr val="dk1"/>
                        </a:solidFill>
                        <a:effectLst/>
                        <a:latin typeface="+mn-lt"/>
                        <a:ea typeface="+mn-ea"/>
                        <a:cs typeface="+mn-cs"/>
                      </a:endParaRPr>
                    </a:p>
                    <a:p>
                      <a:pPr algn="justLow" rtl="1">
                        <a:spcAft>
                          <a:spcPts val="0"/>
                        </a:spcAft>
                      </a:pPr>
                      <a:endParaRPr lang="ar-SY" sz="2400" b="1" kern="1200" dirty="0" smtClean="0">
                        <a:solidFill>
                          <a:schemeClr val="dk1"/>
                        </a:solidFill>
                        <a:effectLst/>
                        <a:latin typeface="+mn-lt"/>
                        <a:ea typeface="+mn-ea"/>
                        <a:cs typeface="+mn-cs"/>
                      </a:endParaRPr>
                    </a:p>
                    <a:p>
                      <a:pPr marL="342900" indent="-342900" algn="justLow" rtl="1">
                        <a:spcAft>
                          <a:spcPts val="0"/>
                        </a:spcAft>
                        <a:buFont typeface="Arial" panose="020B0604020202020204" pitchFamily="34" charset="0"/>
                        <a:buChar char="•"/>
                      </a:pPr>
                      <a:r>
                        <a:rPr lang="ar-SA" sz="2400" b="1" kern="1200" dirty="0" smtClean="0">
                          <a:solidFill>
                            <a:schemeClr val="dk1"/>
                          </a:solidFill>
                          <a:effectLst/>
                          <a:latin typeface="+mn-lt"/>
                          <a:ea typeface="+mn-ea"/>
                          <a:cs typeface="+mn-cs"/>
                        </a:rPr>
                        <a:t>الأوعية متعددة الطبقات</a:t>
                      </a:r>
                      <a:endParaRPr lang="en-US" sz="2400" dirty="0">
                        <a:effectLst/>
                        <a:latin typeface="Times New Roman"/>
                        <a:ea typeface="Times New Roman"/>
                        <a:cs typeface="+mn-cs"/>
                      </a:endParaRPr>
                    </a:p>
                  </a:txBody>
                  <a:tcPr marL="114300" marR="114300" marT="0" marB="0"/>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7" y="13855"/>
            <a:ext cx="3318164" cy="44242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4267200"/>
            <a:ext cx="4666137" cy="258387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6" y="2356427"/>
            <a:ext cx="3810000" cy="3175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62065"/>
            <a:ext cx="5029200" cy="348900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74" y="3952875"/>
            <a:ext cx="3878492" cy="290512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92" y="304799"/>
            <a:ext cx="4798113" cy="6486265"/>
          </a:xfrm>
          <a:prstGeom prst="rect">
            <a:avLst/>
          </a:prstGeom>
        </p:spPr>
      </p:pic>
    </p:spTree>
    <p:extLst>
      <p:ext uri="{BB962C8B-B14F-4D97-AF65-F5344CB8AC3E}">
        <p14:creationId xmlns:p14="http://schemas.microsoft.com/office/powerpoint/2010/main" val="3445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effectLst/>
              </a:rPr>
              <a:t>ورق الصر واللف </a:t>
            </a:r>
            <a:r>
              <a:rPr lang="en-US" dirty="0">
                <a:effectLst/>
              </a:rPr>
              <a:t>Bandage paper</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A" sz="3600" dirty="0"/>
              <a:t>تستخدم هذه الأوراق في عمليات التغليف على نطاق واسع لما يتمتع به الورق من إمكانية اللف وإعطاء الشكل المراد بسهولة، إضافة إلى خصائصه الأخرى مثل سهولة النقل والمداولة ورخص الثمن أيضاً</a:t>
            </a:r>
            <a:r>
              <a:rPr lang="ar-SA" sz="3600" dirty="0" smtClean="0"/>
              <a:t>.</a:t>
            </a:r>
            <a:endParaRPr lang="ar-SY" sz="3600" dirty="0" smtClean="0"/>
          </a:p>
          <a:p>
            <a:pPr algn="r" rtl="1"/>
            <a:r>
              <a:rPr lang="ar-SA" sz="3600" dirty="0"/>
              <a:t>نتيجة تصنيع الورق ومعاملته بالمواد الكيميائية تبقى فيه آثار لبعض المواد الكيميائية المعدنية الملوثة، ويمكن أن تتواجد مركبات عضوية أو مواد مخرشة والتي تسبب في أغلب الأحيان فساد الأغذية خاصة إذا كانت على تماس معها، ولهذا حددت الكثير من البلدان النسب العظمى لتواجد بعض المركبات في الورق</a:t>
            </a:r>
            <a:endParaRPr lang="en-US" sz="3600" dirty="0"/>
          </a:p>
          <a:p>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3" y="5486400"/>
            <a:ext cx="1289416" cy="1219306"/>
          </a:xfrm>
          <a:prstGeom prst="rect">
            <a:avLst/>
          </a:prstGeom>
        </p:spPr>
      </p:pic>
    </p:spTree>
    <p:extLst>
      <p:ext uri="{BB962C8B-B14F-4D97-AF65-F5344CB8AC3E}">
        <p14:creationId xmlns:p14="http://schemas.microsoft.com/office/powerpoint/2010/main" val="1375690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lstStyle/>
          <a:p>
            <a:pPr rtl="1"/>
            <a:r>
              <a:rPr lang="ar-SA" b="1" dirty="0">
                <a:effectLst/>
              </a:rPr>
              <a:t>الخواص الفيزيائية الواجب توافرها في ورق الصر و اللف </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algn="r" rtl="1"/>
            <a:r>
              <a:rPr lang="en-US" sz="4000" dirty="0"/>
              <a:t>(1</a:t>
            </a:r>
            <a:r>
              <a:rPr lang="ar-SA" sz="4000" dirty="0"/>
              <a:t>. نوع الورق نفسه.</a:t>
            </a:r>
            <a:endParaRPr lang="en-US" sz="4000" dirty="0"/>
          </a:p>
          <a:p>
            <a:pPr algn="r" rtl="1"/>
            <a:r>
              <a:rPr lang="ar-SA" sz="4000" dirty="0" smtClean="0"/>
              <a:t>2</a:t>
            </a:r>
            <a:r>
              <a:rPr lang="en-US" sz="4000" dirty="0"/>
              <a:t>(</a:t>
            </a:r>
            <a:r>
              <a:rPr lang="ar-SA" sz="4000" i="1" dirty="0"/>
              <a:t>.</a:t>
            </a:r>
            <a:r>
              <a:rPr lang="ar-SA" sz="4000" dirty="0"/>
              <a:t> الغراماج </a:t>
            </a:r>
            <a:r>
              <a:rPr lang="en-US" sz="4000" dirty="0"/>
              <a:t>)</a:t>
            </a:r>
            <a:r>
              <a:rPr lang="ar-SA" sz="4000" dirty="0"/>
              <a:t>وزن واحدة المساحة</a:t>
            </a:r>
            <a:r>
              <a:rPr lang="en-US" sz="4000" dirty="0"/>
              <a:t>g/m</a:t>
            </a:r>
            <a:r>
              <a:rPr lang="en-US" sz="4000" baseline="30000" dirty="0"/>
              <a:t>2</a:t>
            </a:r>
            <a:r>
              <a:rPr lang="en-US" sz="4000" dirty="0"/>
              <a:t>(</a:t>
            </a:r>
            <a:r>
              <a:rPr lang="ar-SA" sz="4000" dirty="0"/>
              <a:t>.</a:t>
            </a:r>
            <a:endParaRPr lang="en-US" sz="4000" dirty="0"/>
          </a:p>
          <a:p>
            <a:pPr algn="r" rtl="1"/>
            <a:r>
              <a:rPr lang="en-US" sz="4000" dirty="0"/>
              <a:t>(3 </a:t>
            </a:r>
            <a:r>
              <a:rPr lang="ar-SA" sz="4000" dirty="0"/>
              <a:t>. سماكة الورق: ويعبر عنها بواحدات النقط </a:t>
            </a:r>
            <a:r>
              <a:rPr lang="en-US" sz="4000" dirty="0"/>
              <a:t>points</a:t>
            </a:r>
            <a:r>
              <a:rPr lang="ar-SA" sz="4000" dirty="0"/>
              <a:t> حيث أن:</a:t>
            </a:r>
            <a:endParaRPr lang="en-US" sz="4000" dirty="0"/>
          </a:p>
          <a:p>
            <a:pPr marL="0" indent="0" algn="ctr">
              <a:buNone/>
            </a:pPr>
            <a:r>
              <a:rPr lang="ar-SA" sz="4000" dirty="0"/>
              <a:t>		</a:t>
            </a:r>
            <a:r>
              <a:rPr lang="en-US" sz="4000" dirty="0" smtClean="0"/>
              <a:t>1point =</a:t>
            </a:r>
            <a:r>
              <a:rPr lang="tr-TR" sz="4000" dirty="0" smtClean="0"/>
              <a:t> </a:t>
            </a:r>
            <a:r>
              <a:rPr lang="en-US" sz="4000" dirty="0" smtClean="0"/>
              <a:t>0.001inch</a:t>
            </a:r>
            <a:r>
              <a:rPr lang="en-US" sz="4000" i="1" dirty="0" smtClean="0"/>
              <a:t> </a:t>
            </a:r>
            <a:endParaRPr lang="en-US" sz="4000" dirty="0"/>
          </a:p>
          <a:p>
            <a:endParaRPr lang="en-US" sz="4000" dirty="0"/>
          </a:p>
        </p:txBody>
      </p:sp>
    </p:spTree>
    <p:extLst>
      <p:ext uri="{BB962C8B-B14F-4D97-AF65-F5344CB8AC3E}">
        <p14:creationId xmlns:p14="http://schemas.microsoft.com/office/powerpoint/2010/main" val="249518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rtl="1"/>
            <a:r>
              <a:rPr lang="ar-SA" b="1" dirty="0">
                <a:effectLst/>
              </a:rPr>
              <a:t>الخواص الضوئية</a:t>
            </a:r>
            <a:endParaRPr lang="en-US" dirty="0"/>
          </a:p>
        </p:txBody>
      </p:sp>
      <p:sp>
        <p:nvSpPr>
          <p:cNvPr id="3" name="Content Placeholder 2"/>
          <p:cNvSpPr>
            <a:spLocks noGrp="1"/>
          </p:cNvSpPr>
          <p:nvPr>
            <p:ph idx="1"/>
          </p:nvPr>
        </p:nvSpPr>
        <p:spPr/>
        <p:txBody>
          <a:bodyPr>
            <a:normAutofit/>
          </a:bodyPr>
          <a:lstStyle/>
          <a:p>
            <a:pPr algn="r" rtl="1"/>
            <a:r>
              <a:rPr lang="ar-SA" sz="4400" dirty="0"/>
              <a:t>تعتبر الخصائص الضوئية للورق من الأمور الهامة في تحديد جودته </a:t>
            </a:r>
            <a:r>
              <a:rPr lang="ar-SA" sz="4400" dirty="0" smtClean="0"/>
              <a:t>ونوعيته</a:t>
            </a:r>
            <a:endParaRPr lang="tr-TR" sz="4400" dirty="0" smtClean="0"/>
          </a:p>
          <a:p>
            <a:pPr algn="r" rtl="1"/>
            <a:r>
              <a:rPr lang="ar-SA" sz="4400" dirty="0"/>
              <a:t>حيث يعتبر شكل الورق ولونه وبريقه من العوامل المؤثرة على جودة </a:t>
            </a:r>
            <a:r>
              <a:rPr lang="ar-SA" sz="4400" dirty="0" smtClean="0"/>
              <a:t>الطباعة</a:t>
            </a:r>
            <a:endParaRPr lang="tr-TR" sz="4400" dirty="0" smtClean="0"/>
          </a:p>
          <a:p>
            <a:pPr algn="r" rtl="1"/>
            <a:r>
              <a:rPr lang="ar-SA" sz="4400" dirty="0"/>
              <a:t>نفوذ – نصف نفوذ – عديم النفاذية للضوء</a:t>
            </a:r>
            <a:endParaRPr lang="en-US" sz="4400" dirty="0"/>
          </a:p>
        </p:txBody>
      </p:sp>
    </p:spTree>
    <p:extLst>
      <p:ext uri="{BB962C8B-B14F-4D97-AF65-F5344CB8AC3E}">
        <p14:creationId xmlns:p14="http://schemas.microsoft.com/office/powerpoint/2010/main" val="3180454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الخواص الميكانيكية</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SA" sz="3600" b="1" dirty="0"/>
              <a:t>قوة التوتر</a:t>
            </a:r>
            <a:r>
              <a:rPr lang="ar-SA" sz="3600" dirty="0"/>
              <a:t>: هي القوة اللازم تطبيقها لقطع لوح من الورق مأخوذ بقياسات محددة ضمن شروط محددة.</a:t>
            </a:r>
            <a:endParaRPr lang="en-US" sz="3600" dirty="0"/>
          </a:p>
          <a:p>
            <a:pPr algn="r" rtl="1"/>
            <a:r>
              <a:rPr lang="ar-SA" sz="3600" b="1" dirty="0"/>
              <a:t>تحمل الشد</a:t>
            </a:r>
            <a:r>
              <a:rPr lang="ar-SA" sz="3600" dirty="0"/>
              <a:t>: هي القوة المعاكسة لقوة الشد المطبقة على شريط الورق القياسي نفسه، ويتم التعرف على الطول المقطوع خلال عملية الشد، حيث تفيد هذه الخاصية بتشكيل الورق في الماكينات ومدى جودته وكفاءته للطباعة.</a:t>
            </a:r>
            <a:endParaRPr lang="en-US" sz="3600" dirty="0"/>
          </a:p>
          <a:p>
            <a:pPr algn="r" rtl="1"/>
            <a:r>
              <a:rPr lang="ar-SA" sz="3600" b="1" dirty="0"/>
              <a:t>تحمل الانفلاق أو التمزق</a:t>
            </a:r>
            <a:r>
              <a:rPr lang="ar-SA" sz="3600" dirty="0"/>
              <a:t>: هو مقدار الضغط الهيدروستاتيكي المطبق على واحدة المساحة من الورق حتى تمزقها أو انفلاقها، ويقدر بـ </a:t>
            </a:r>
            <a:r>
              <a:rPr lang="en-US" sz="3600" dirty="0" err="1"/>
              <a:t>Kg</a:t>
            </a:r>
            <a:r>
              <a:rPr lang="en-US" sz="3600" baseline="-25000" dirty="0" err="1"/>
              <a:t>f</a:t>
            </a:r>
            <a:r>
              <a:rPr lang="en-US" sz="3600" dirty="0"/>
              <a:t> /cm</a:t>
            </a:r>
            <a:r>
              <a:rPr lang="en-US" sz="3600" baseline="30000" dirty="0"/>
              <a:t>2</a:t>
            </a:r>
            <a:r>
              <a:rPr lang="en-US" sz="3600" dirty="0"/>
              <a:t> </a:t>
            </a:r>
            <a:r>
              <a:rPr lang="ar-SA" sz="3600" dirty="0"/>
              <a:t>أو</a:t>
            </a:r>
            <a:r>
              <a:rPr lang="en-US" sz="3600" dirty="0" err="1"/>
              <a:t>lb</a:t>
            </a:r>
            <a:r>
              <a:rPr lang="en-US" sz="3600" dirty="0"/>
              <a:t>/in</a:t>
            </a:r>
            <a:r>
              <a:rPr lang="en-US" sz="3600" baseline="30000" dirty="0"/>
              <a:t>2</a:t>
            </a:r>
            <a:r>
              <a:rPr lang="ar-SA" sz="3600" dirty="0" smtClean="0"/>
              <a:t>.</a:t>
            </a:r>
            <a:endParaRPr lang="tr-TR" sz="3600" dirty="0" smtClean="0"/>
          </a:p>
          <a:p>
            <a:pPr algn="r" rtl="1"/>
            <a:r>
              <a:rPr lang="ar-SA" sz="3600" b="1" dirty="0" smtClean="0"/>
              <a:t>الكتامة</a:t>
            </a:r>
            <a:r>
              <a:rPr lang="tr-TR" sz="3600" b="1" dirty="0" smtClean="0"/>
              <a:t> </a:t>
            </a:r>
            <a:r>
              <a:rPr lang="ar-SA" sz="3600" dirty="0"/>
              <a:t>تجاه الرطوبة والأوكسجين</a:t>
            </a:r>
            <a:endParaRPr lang="en-US" sz="3600" dirty="0"/>
          </a:p>
          <a:p>
            <a:pPr algn="r"/>
            <a:endParaRPr lang="en-US" sz="3600" dirty="0"/>
          </a:p>
        </p:txBody>
      </p:sp>
    </p:spTree>
    <p:extLst>
      <p:ext uri="{BB962C8B-B14F-4D97-AF65-F5344CB8AC3E}">
        <p14:creationId xmlns:p14="http://schemas.microsoft.com/office/powerpoint/2010/main" val="3340815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الورق الأسمر </a:t>
            </a:r>
            <a:r>
              <a:rPr lang="en-US" b="1" dirty="0">
                <a:effectLst/>
              </a:rPr>
              <a:t>)</a:t>
            </a:r>
            <a:r>
              <a:rPr lang="ar-SA" b="1" dirty="0">
                <a:effectLst/>
              </a:rPr>
              <a:t>الكرافت</a:t>
            </a:r>
            <a:r>
              <a:rPr lang="en-US" b="1" dirty="0">
                <a:effectLst/>
              </a:rPr>
              <a:t>( </a:t>
            </a:r>
            <a:r>
              <a:rPr lang="en-US" dirty="0">
                <a:effectLst/>
              </a:rPr>
              <a:t>Kraft paper</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pPr algn="r" rtl="1"/>
            <a:r>
              <a:rPr lang="ar-SA" sz="3600" dirty="0"/>
              <a:t>يتميز هذا النوع من الورق بمتانته </a:t>
            </a:r>
            <a:endParaRPr lang="tr-TR" sz="3600" dirty="0" smtClean="0"/>
          </a:p>
          <a:p>
            <a:pPr algn="r" rtl="1"/>
            <a:r>
              <a:rPr lang="ar-SA" sz="3600" dirty="0" smtClean="0"/>
              <a:t>يحتوي </a:t>
            </a:r>
            <a:r>
              <a:rPr lang="ar-SA" sz="3600" dirty="0"/>
              <a:t>على نسبة مرتفعة من سلفات </a:t>
            </a:r>
            <a:r>
              <a:rPr lang="ar-SA" sz="3600" dirty="0" smtClean="0"/>
              <a:t>السيللوز</a:t>
            </a:r>
            <a:endParaRPr lang="tr-TR" sz="3600" dirty="0" smtClean="0"/>
          </a:p>
          <a:p>
            <a:pPr algn="r" rtl="1"/>
            <a:r>
              <a:rPr lang="ar-SA" sz="3600" dirty="0" smtClean="0"/>
              <a:t>غراماجه </a:t>
            </a:r>
            <a:r>
              <a:rPr lang="ar-SA" sz="3600" dirty="0"/>
              <a:t>يتراوح ما بين </a:t>
            </a:r>
            <a:r>
              <a:rPr lang="en-US" sz="3600" dirty="0"/>
              <a:t>70</a:t>
            </a:r>
            <a:r>
              <a:rPr lang="en-US" sz="3600" i="1" dirty="0">
                <a:sym typeface="Symbol"/>
              </a:rPr>
              <a:t></a:t>
            </a:r>
            <a:r>
              <a:rPr lang="en-US" sz="3600" dirty="0" smtClean="0"/>
              <a:t>300g/m</a:t>
            </a:r>
            <a:r>
              <a:rPr lang="en-US" sz="3600" baseline="30000" dirty="0" smtClean="0"/>
              <a:t>2</a:t>
            </a:r>
            <a:endParaRPr lang="tr-TR" sz="3600" baseline="30000" dirty="0" smtClean="0"/>
          </a:p>
          <a:p>
            <a:pPr algn="r" rtl="1"/>
            <a:r>
              <a:rPr lang="ar-SA" sz="3600" dirty="0" smtClean="0"/>
              <a:t>يتم </a:t>
            </a:r>
            <a:r>
              <a:rPr lang="ar-SA" sz="3600" dirty="0"/>
              <a:t>تحضيره من العجينة الورقية المحضرة من الأشجار الطرية ذات الأوراق الإبرية، والتي يتم معاملتها </a:t>
            </a:r>
            <a:r>
              <a:rPr lang="ar-SA" sz="3600" dirty="0" smtClean="0"/>
              <a:t>بالسلفات</a:t>
            </a:r>
            <a:r>
              <a:rPr lang="ar-SA" sz="3600" dirty="0"/>
              <a:t> </a:t>
            </a:r>
            <a:endParaRPr lang="en-US" sz="3600" dirty="0"/>
          </a:p>
        </p:txBody>
      </p:sp>
    </p:spTree>
    <p:extLst>
      <p:ext uri="{BB962C8B-B14F-4D97-AF65-F5344CB8AC3E}">
        <p14:creationId xmlns:p14="http://schemas.microsoft.com/office/powerpoint/2010/main" val="1907751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ar-SA" b="1" dirty="0">
                <a:effectLst/>
              </a:rPr>
              <a:t>الورق الأسمر </a:t>
            </a:r>
            <a:r>
              <a:rPr lang="en-US" b="1" dirty="0">
                <a:effectLst/>
              </a:rPr>
              <a:t>)</a:t>
            </a:r>
            <a:r>
              <a:rPr lang="ar-SA" b="1" dirty="0">
                <a:effectLst/>
              </a:rPr>
              <a:t>الكرافت</a:t>
            </a:r>
            <a:endParaRPr lang="en-US" dirty="0"/>
          </a:p>
        </p:txBody>
      </p:sp>
      <p:sp>
        <p:nvSpPr>
          <p:cNvPr id="3" name="Content Placeholder 2"/>
          <p:cNvSpPr>
            <a:spLocks noGrp="1"/>
          </p:cNvSpPr>
          <p:nvPr>
            <p:ph idx="1"/>
          </p:nvPr>
        </p:nvSpPr>
        <p:spPr>
          <a:xfrm>
            <a:off x="2514600" y="1600200"/>
            <a:ext cx="6172200" cy="4876800"/>
          </a:xfrm>
        </p:spPr>
        <p:txBody>
          <a:bodyPr>
            <a:normAutofit fontScale="92500" lnSpcReduction="20000"/>
          </a:bodyPr>
          <a:lstStyle/>
          <a:p>
            <a:pPr algn="r" rtl="1"/>
            <a:r>
              <a:rPr lang="en-US" b="1" dirty="0"/>
              <a:t>(1.1.1)</a:t>
            </a:r>
            <a:r>
              <a:rPr lang="ar-SA" b="1" dirty="0"/>
              <a:t>. الورق الأسمر المزيف</a:t>
            </a:r>
            <a:r>
              <a:rPr lang="ar-SA" dirty="0"/>
              <a:t> </a:t>
            </a:r>
            <a:r>
              <a:rPr lang="en-US" dirty="0"/>
              <a:t>)</a:t>
            </a:r>
            <a:r>
              <a:rPr lang="ar-SA" b="1" dirty="0"/>
              <a:t>الكرافت المزيف</a:t>
            </a:r>
            <a:r>
              <a:rPr lang="en-US" dirty="0"/>
              <a:t>( Imitation Kraft paper </a:t>
            </a:r>
          </a:p>
          <a:p>
            <a:pPr algn="r" rtl="1"/>
            <a:r>
              <a:rPr lang="ar-SA" dirty="0"/>
              <a:t>هذا النوع يستخدمه البقالون وأصحاب المخازن في البيع والشراء.</a:t>
            </a:r>
            <a:endParaRPr lang="en-US" dirty="0"/>
          </a:p>
          <a:p>
            <a:pPr algn="r" rtl="1"/>
            <a:r>
              <a:rPr lang="ar-SA" dirty="0"/>
              <a:t>بغراماج يتراوح ما بين </a:t>
            </a:r>
            <a:r>
              <a:rPr lang="en-US" dirty="0"/>
              <a:t>70</a:t>
            </a:r>
            <a:r>
              <a:rPr lang="en-US" i="1" dirty="0">
                <a:sym typeface="Symbol"/>
              </a:rPr>
              <a:t></a:t>
            </a:r>
            <a:r>
              <a:rPr lang="en-US" dirty="0"/>
              <a:t>90 g / m</a:t>
            </a:r>
            <a:r>
              <a:rPr lang="en-US" baseline="30000" dirty="0"/>
              <a:t>2</a:t>
            </a:r>
            <a:endParaRPr lang="en-US" dirty="0"/>
          </a:p>
          <a:p>
            <a:pPr algn="r" rtl="1"/>
            <a:r>
              <a:rPr lang="en-US" b="1" dirty="0"/>
              <a:t>(1.1.2)</a:t>
            </a:r>
            <a:r>
              <a:rPr lang="ar-SA" b="1" dirty="0"/>
              <a:t>. الورق المرمري </a:t>
            </a:r>
            <a:r>
              <a:rPr lang="en-US" dirty="0"/>
              <a:t>Marble paper</a:t>
            </a:r>
          </a:p>
          <a:p>
            <a:pPr algn="r" rtl="1"/>
            <a:r>
              <a:rPr lang="ar-SA" dirty="0"/>
              <a:t>يستخدم في تغليف البسكويت، والكراميلات، والفواكه والخضار الطازجة، وله غراماج يتراوح ما بين </a:t>
            </a:r>
            <a:r>
              <a:rPr lang="en-US" dirty="0"/>
              <a:t>160 ~ 200 g / m</a:t>
            </a:r>
            <a:r>
              <a:rPr lang="en-US" i="1" baseline="30000" dirty="0"/>
              <a:t>2</a:t>
            </a:r>
            <a:r>
              <a:rPr lang="ar-SA" dirty="0"/>
              <a:t>. </a:t>
            </a:r>
            <a:endParaRPr lang="en-US" dirty="0"/>
          </a:p>
          <a:p>
            <a:pPr algn="r" rtl="1"/>
            <a:r>
              <a:rPr lang="en-US" b="1" dirty="0"/>
              <a:t>(1.1.3)</a:t>
            </a:r>
            <a:r>
              <a:rPr lang="ar-SA" b="1" dirty="0"/>
              <a:t>. ورق الكرافت الصفحي </a:t>
            </a:r>
            <a:r>
              <a:rPr lang="en-US" dirty="0"/>
              <a:t> Layer </a:t>
            </a:r>
            <a:r>
              <a:rPr lang="en-US" dirty="0" err="1"/>
              <a:t>kraft</a:t>
            </a:r>
            <a:r>
              <a:rPr lang="en-US" dirty="0"/>
              <a:t> paper</a:t>
            </a:r>
          </a:p>
          <a:p>
            <a:pPr algn="r" rtl="1"/>
            <a:r>
              <a:rPr lang="ar-SA" dirty="0"/>
              <a:t>يتميز هذا النوع من الورق بمقاومته للتمزق، ويستخدم في الرزم والعلب المصنعة من الورق المقوى بغراماج يزيد عن </a:t>
            </a:r>
            <a:r>
              <a:rPr lang="en-US" dirty="0"/>
              <a:t>120 g / m</a:t>
            </a:r>
            <a:r>
              <a:rPr lang="en-US" baseline="30000" dirty="0"/>
              <a:t>2</a:t>
            </a:r>
            <a:r>
              <a:rPr lang="ar-SA" dirty="0"/>
              <a:t>.</a:t>
            </a:r>
            <a:endParaRPr lang="en-US" dirty="0"/>
          </a:p>
          <a:p>
            <a:pPr algn="r" rtl="1"/>
            <a:r>
              <a:rPr lang="en-US" b="1" dirty="0"/>
              <a:t>(1.1.4)</a:t>
            </a:r>
            <a:r>
              <a:rPr lang="ar-SA" b="1" dirty="0"/>
              <a:t>. ورق أكياس الكرافت </a:t>
            </a:r>
            <a:r>
              <a:rPr lang="en-US" dirty="0"/>
              <a:t>Kraft sacks paper</a:t>
            </a:r>
          </a:p>
          <a:p>
            <a:pPr algn="r" rtl="1"/>
            <a:r>
              <a:rPr lang="ar-SA" dirty="0"/>
              <a:t>وتستخدم في عمليات التغليف للبيع والشراء اليومي، وهو شديد المقاومة ذو نفاذية مرتفعة للهواء وله غراماج بحدود </a:t>
            </a:r>
            <a:r>
              <a:rPr lang="en-US" dirty="0"/>
              <a:t>70 ~ 90 g /m</a:t>
            </a:r>
            <a:r>
              <a:rPr lang="en-US" baseline="30000" dirty="0"/>
              <a:t>2</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1371600"/>
            <a:ext cx="2667000" cy="1714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000"/>
            <a:ext cx="2445956" cy="1552575"/>
          </a:xfrm>
          <a:prstGeom prst="rect">
            <a:avLst/>
          </a:prstGeom>
        </p:spPr>
      </p:pic>
    </p:spTree>
    <p:extLst>
      <p:ext uri="{BB962C8B-B14F-4D97-AF65-F5344CB8AC3E}">
        <p14:creationId xmlns:p14="http://schemas.microsoft.com/office/powerpoint/2010/main" val="1234342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b="1" dirty="0">
                <a:effectLst/>
              </a:rPr>
              <a:t>الورق الشبيه بالكرافت "الأسمر" </a:t>
            </a:r>
            <a:r>
              <a:rPr lang="en-US" dirty="0">
                <a:effectLst/>
              </a:rPr>
              <a:t>Semi </a:t>
            </a:r>
            <a:r>
              <a:rPr lang="en-US" dirty="0" err="1">
                <a:effectLst/>
              </a:rPr>
              <a:t>kraft</a:t>
            </a:r>
            <a:r>
              <a:rPr lang="en-US" dirty="0">
                <a:effectLst/>
              </a:rPr>
              <a:t> paper</a:t>
            </a:r>
            <a:endParaRPr lang="en-US" dirty="0"/>
          </a:p>
        </p:txBody>
      </p:sp>
      <p:sp>
        <p:nvSpPr>
          <p:cNvPr id="3" name="Content Placeholder 2"/>
          <p:cNvSpPr>
            <a:spLocks noGrp="1"/>
          </p:cNvSpPr>
          <p:nvPr>
            <p:ph idx="1"/>
          </p:nvPr>
        </p:nvSpPr>
        <p:spPr/>
        <p:txBody>
          <a:bodyPr>
            <a:normAutofit lnSpcReduction="10000"/>
          </a:bodyPr>
          <a:lstStyle/>
          <a:p>
            <a:pPr algn="r" rtl="1"/>
            <a:r>
              <a:rPr lang="ar-SA" sz="4000" dirty="0"/>
              <a:t>يتم تصنيع هذا النوع من الورق من خليط يحضر من عجينة الورق التالف، والمقطع مع عجينة الورق الأسمر </a:t>
            </a:r>
            <a:r>
              <a:rPr lang="en-US" sz="4000" dirty="0"/>
              <a:t>(sulfate </a:t>
            </a:r>
            <a:r>
              <a:rPr lang="en-US" sz="4000" dirty="0" err="1"/>
              <a:t>kraft</a:t>
            </a:r>
            <a:r>
              <a:rPr lang="en-US" sz="4000" dirty="0"/>
              <a:t>)</a:t>
            </a:r>
            <a:r>
              <a:rPr lang="ar-SA" sz="4000" dirty="0"/>
              <a:t> </a:t>
            </a:r>
            <a:endParaRPr lang="tr-TR" sz="4000" dirty="0" smtClean="0"/>
          </a:p>
          <a:p>
            <a:pPr algn="r" rtl="1"/>
            <a:r>
              <a:rPr lang="ar-SA" sz="4000" dirty="0" smtClean="0"/>
              <a:t>نسبة </a:t>
            </a:r>
            <a:r>
              <a:rPr lang="ar-SA" sz="4000" dirty="0"/>
              <a:t>سلفات السيللوز </a:t>
            </a:r>
            <a:r>
              <a:rPr lang="ar-SA" sz="4000" dirty="0" smtClean="0"/>
              <a:t>منخفضة</a:t>
            </a:r>
            <a:endParaRPr lang="tr-TR" sz="4000" dirty="0" smtClean="0"/>
          </a:p>
          <a:p>
            <a:pPr algn="r" rtl="1"/>
            <a:r>
              <a:rPr lang="ar-SA" sz="4000" dirty="0" smtClean="0"/>
              <a:t>قليل </a:t>
            </a:r>
            <a:r>
              <a:rPr lang="ar-SA" sz="4000" dirty="0"/>
              <a:t>المقاومة، </a:t>
            </a:r>
            <a:endParaRPr lang="tr-TR" sz="4000" dirty="0" smtClean="0"/>
          </a:p>
          <a:p>
            <a:pPr algn="r" rtl="1"/>
            <a:r>
              <a:rPr lang="ar-SA" sz="4000" dirty="0" smtClean="0"/>
              <a:t>نتيجة </a:t>
            </a:r>
            <a:r>
              <a:rPr lang="ar-SA" sz="4000" dirty="0"/>
              <a:t>رخص ثمنه يستخدم بدل ورق الكرافت كونه شبيه به إلى حد ما.</a:t>
            </a:r>
            <a:endParaRPr lang="en-US" sz="4000" dirty="0"/>
          </a:p>
          <a:p>
            <a:endParaRPr lang="en-US" sz="4000" dirty="0"/>
          </a:p>
        </p:txBody>
      </p:sp>
    </p:spTree>
    <p:extLst>
      <p:ext uri="{BB962C8B-B14F-4D97-AF65-F5344CB8AC3E}">
        <p14:creationId xmlns:p14="http://schemas.microsoft.com/office/powerpoint/2010/main" val="278436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ورق السيلوفان </a:t>
            </a:r>
            <a:r>
              <a:rPr lang="en-US" b="1" dirty="0">
                <a:effectLst/>
              </a:rPr>
              <a:t>Cellophane paper</a:t>
            </a:r>
            <a:endParaRPr lang="en-US" dirty="0"/>
          </a:p>
        </p:txBody>
      </p:sp>
      <p:sp>
        <p:nvSpPr>
          <p:cNvPr id="3" name="Content Placeholder 2"/>
          <p:cNvSpPr>
            <a:spLocks noGrp="1"/>
          </p:cNvSpPr>
          <p:nvPr>
            <p:ph idx="1"/>
          </p:nvPr>
        </p:nvSpPr>
        <p:spPr/>
        <p:txBody>
          <a:bodyPr/>
          <a:lstStyle/>
          <a:p>
            <a:pPr algn="r" rtl="1"/>
            <a:r>
              <a:rPr lang="ar-SA" dirty="0"/>
              <a:t>يعد السيلوفان من مشتقات السيللوز،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2" y="4267200"/>
            <a:ext cx="2570018" cy="257001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2209800"/>
            <a:ext cx="672852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721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ar-SA" b="1" dirty="0">
                <a:effectLst/>
              </a:rPr>
              <a:t>ورق السيلوفان</a:t>
            </a:r>
            <a:endParaRPr lang="en-US" dirty="0"/>
          </a:p>
        </p:txBody>
      </p:sp>
      <p:sp>
        <p:nvSpPr>
          <p:cNvPr id="3" name="Content Placeholder 2"/>
          <p:cNvSpPr>
            <a:spLocks noGrp="1"/>
          </p:cNvSpPr>
          <p:nvPr>
            <p:ph idx="1"/>
          </p:nvPr>
        </p:nvSpPr>
        <p:spPr/>
        <p:txBody>
          <a:bodyPr>
            <a:normAutofit lnSpcReduction="10000"/>
          </a:bodyPr>
          <a:lstStyle/>
          <a:p>
            <a:pPr algn="r" rtl="1"/>
            <a:r>
              <a:rPr lang="ar-SA" dirty="0"/>
              <a:t>يدخل في تركيبه السيللوز بمعدل </a:t>
            </a:r>
            <a:r>
              <a:rPr lang="en-US" dirty="0"/>
              <a:t>76</a:t>
            </a:r>
            <a:r>
              <a:rPr lang="en-US" i="1" dirty="0">
                <a:sym typeface="Symbol"/>
              </a:rPr>
              <a:t></a:t>
            </a:r>
            <a:r>
              <a:rPr lang="en-US" dirty="0"/>
              <a:t> 80 </a:t>
            </a:r>
            <a:r>
              <a:rPr lang="en-US" i="1" dirty="0"/>
              <a:t>%</a:t>
            </a:r>
            <a:r>
              <a:rPr lang="ar-SA" dirty="0"/>
              <a:t>، والمواد المطرية مثل الغليسرين والإيتيلين غليكول بنسبة </a:t>
            </a:r>
            <a:r>
              <a:rPr lang="ar-SA" i="1" dirty="0"/>
              <a:t> </a:t>
            </a:r>
            <a:r>
              <a:rPr lang="en-US" dirty="0"/>
              <a:t>13</a:t>
            </a:r>
            <a:r>
              <a:rPr lang="en-US" i="1" dirty="0">
                <a:sym typeface="Symbol"/>
              </a:rPr>
              <a:t></a:t>
            </a:r>
            <a:r>
              <a:rPr lang="en-US" dirty="0"/>
              <a:t>15</a:t>
            </a:r>
            <a:r>
              <a:rPr lang="en-US" i="1" dirty="0"/>
              <a:t>%</a:t>
            </a:r>
            <a:r>
              <a:rPr lang="ar-SA" dirty="0"/>
              <a:t>والماء بنسبة </a:t>
            </a:r>
            <a:r>
              <a:rPr lang="en-US" dirty="0"/>
              <a:t>7</a:t>
            </a:r>
            <a:r>
              <a:rPr lang="en-US" i="1" dirty="0">
                <a:sym typeface="Symbol"/>
              </a:rPr>
              <a:t></a:t>
            </a:r>
            <a:r>
              <a:rPr lang="en-US" dirty="0"/>
              <a:t> 9 %</a:t>
            </a:r>
            <a:r>
              <a:rPr lang="en-US" i="1" dirty="0"/>
              <a:t> </a:t>
            </a:r>
            <a:r>
              <a:rPr lang="ar-SA" dirty="0"/>
              <a:t>.</a:t>
            </a:r>
            <a:endParaRPr lang="tr-TR" dirty="0" smtClean="0"/>
          </a:p>
          <a:p>
            <a:pPr algn="r" rtl="1"/>
            <a:r>
              <a:rPr lang="ar-SA" dirty="0" smtClean="0"/>
              <a:t>ويتصف </a:t>
            </a:r>
            <a:r>
              <a:rPr lang="ar-SA" dirty="0"/>
              <a:t>السيلوفان بقساوته ومقاومته لعمليات </a:t>
            </a:r>
            <a:r>
              <a:rPr lang="ar-SA" dirty="0" smtClean="0"/>
              <a:t>الخرق</a:t>
            </a:r>
            <a:endParaRPr lang="tr-TR" dirty="0" smtClean="0"/>
          </a:p>
          <a:p>
            <a:pPr algn="r" rtl="1"/>
            <a:r>
              <a:rPr lang="ar-SA" dirty="0"/>
              <a:t>سهل </a:t>
            </a:r>
            <a:r>
              <a:rPr lang="ar-SA" dirty="0" smtClean="0"/>
              <a:t>التفتت</a:t>
            </a:r>
            <a:endParaRPr lang="tr-TR" dirty="0" smtClean="0"/>
          </a:p>
          <a:p>
            <a:pPr algn="r" rtl="1"/>
            <a:r>
              <a:rPr lang="ar-SA" dirty="0"/>
              <a:t>قليل الانزلاق </a:t>
            </a:r>
            <a:endParaRPr lang="tr-TR" dirty="0" smtClean="0"/>
          </a:p>
          <a:p>
            <a:pPr algn="r" rtl="1"/>
            <a:r>
              <a:rPr lang="ar-SA" dirty="0" smtClean="0"/>
              <a:t>يتمتع </a:t>
            </a:r>
            <a:r>
              <a:rPr lang="ar-SA" dirty="0"/>
              <a:t>بخاصية الطي </a:t>
            </a:r>
            <a:r>
              <a:rPr lang="ar-SA" dirty="0" smtClean="0"/>
              <a:t>الجيدة</a:t>
            </a:r>
            <a:endParaRPr lang="tr-TR" dirty="0" smtClean="0"/>
          </a:p>
          <a:p>
            <a:pPr algn="r" rtl="1"/>
            <a:r>
              <a:rPr lang="ar-SA" dirty="0"/>
              <a:t>مناسباً للتغليف عن طريق اللف </a:t>
            </a:r>
            <a:r>
              <a:rPr lang="ar-SA" dirty="0" smtClean="0"/>
              <a:t>والفتل</a:t>
            </a:r>
            <a:endParaRPr lang="tr-TR" dirty="0" smtClean="0"/>
          </a:p>
          <a:p>
            <a:pPr algn="r" rtl="1"/>
            <a:r>
              <a:rPr lang="ar-SA" dirty="0" smtClean="0"/>
              <a:t>يستخدم </a:t>
            </a:r>
            <a:r>
              <a:rPr lang="ar-SA" dirty="0"/>
              <a:t>في الأطعمة التي لا تتطلب العزل التام للغاز </a:t>
            </a:r>
            <a:r>
              <a:rPr lang="ar-SA" dirty="0" smtClean="0"/>
              <a:t>والرطوبة</a:t>
            </a:r>
            <a:endParaRPr lang="tr-TR" dirty="0" smtClean="0"/>
          </a:p>
          <a:p>
            <a:pPr algn="r" rtl="1"/>
            <a:r>
              <a:rPr lang="ar-SA" dirty="0"/>
              <a:t>بغراماج يتراوح ما بين </a:t>
            </a:r>
            <a:r>
              <a:rPr lang="en-US" dirty="0"/>
              <a:t>20~100 g /m</a:t>
            </a:r>
            <a:r>
              <a:rPr lang="en-US" baseline="30000" dirty="0"/>
              <a:t>2</a:t>
            </a:r>
            <a:r>
              <a:rPr lang="en-US" dirty="0"/>
              <a:t> </a:t>
            </a:r>
            <a:endParaRPr lang="tr-TR" dirty="0" smtClean="0"/>
          </a:p>
          <a:p>
            <a:pPr algn="r" rtl="1"/>
            <a:r>
              <a:rPr lang="ar-SA" dirty="0"/>
              <a:t>غير نفوذ للزيت، مقاوماً للرطوبة نوعاً </a:t>
            </a:r>
            <a:r>
              <a:rPr lang="ar-SA" dirty="0" smtClean="0"/>
              <a:t>ما</a:t>
            </a:r>
            <a:endParaRPr lang="tr-TR" dirty="0" smtClean="0"/>
          </a:p>
          <a:p>
            <a:pPr algn="r" rtl="1"/>
            <a:r>
              <a:rPr lang="ar-SA" dirty="0"/>
              <a:t>ورغم صعوبة لصقه الحراري، إلا أنه يمكن إغلاقه في الدرجة  </a:t>
            </a:r>
            <a:r>
              <a:rPr lang="en-US" dirty="0"/>
              <a:t>120 °C</a:t>
            </a:r>
            <a:r>
              <a:rPr lang="ar-SA" dirty="0"/>
              <a:t>تقريباً</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2590800" cy="1933135"/>
          </a:xfrm>
          <a:prstGeom prst="rect">
            <a:avLst/>
          </a:prstGeom>
        </p:spPr>
      </p:pic>
    </p:spTree>
    <p:extLst>
      <p:ext uri="{BB962C8B-B14F-4D97-AF65-F5344CB8AC3E}">
        <p14:creationId xmlns:p14="http://schemas.microsoft.com/office/powerpoint/2010/main" val="47990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ورق السلفيت </a:t>
            </a:r>
            <a:r>
              <a:rPr lang="en-US" b="1" dirty="0" err="1">
                <a:effectLst/>
              </a:rPr>
              <a:t>Sulphite</a:t>
            </a:r>
            <a:r>
              <a:rPr lang="en-US" b="1" dirty="0">
                <a:effectLst/>
              </a:rPr>
              <a:t> paper </a:t>
            </a:r>
            <a:endParaRPr lang="en-US" dirty="0"/>
          </a:p>
        </p:txBody>
      </p:sp>
      <p:sp>
        <p:nvSpPr>
          <p:cNvPr id="3" name="Content Placeholder 2"/>
          <p:cNvSpPr>
            <a:spLocks noGrp="1"/>
          </p:cNvSpPr>
          <p:nvPr>
            <p:ph idx="1"/>
          </p:nvPr>
        </p:nvSpPr>
        <p:spPr/>
        <p:txBody>
          <a:bodyPr>
            <a:normAutofit lnSpcReduction="10000"/>
          </a:bodyPr>
          <a:lstStyle/>
          <a:p>
            <a:pPr algn="r" rtl="1"/>
            <a:r>
              <a:rPr lang="ar-SA" sz="3600" dirty="0"/>
              <a:t>يصنع ورق السلفيت من الأشجار القاسية والطرية، </a:t>
            </a:r>
            <a:endParaRPr lang="tr-TR" sz="3600" dirty="0" smtClean="0"/>
          </a:p>
          <a:p>
            <a:pPr algn="r" rtl="1"/>
            <a:r>
              <a:rPr lang="ar-SA" sz="3600" dirty="0" smtClean="0"/>
              <a:t>يتراوح </a:t>
            </a:r>
            <a:r>
              <a:rPr lang="ar-SA" sz="3600" dirty="0"/>
              <a:t>الغراماج لهذا النوع من الورق ما بين </a:t>
            </a:r>
            <a:r>
              <a:rPr lang="en-US" sz="3600" dirty="0"/>
              <a:t>35</a:t>
            </a:r>
            <a:r>
              <a:rPr lang="en-US" sz="3600" i="1" dirty="0">
                <a:sym typeface="Symbol"/>
              </a:rPr>
              <a:t></a:t>
            </a:r>
            <a:r>
              <a:rPr lang="en-US" sz="3600" dirty="0"/>
              <a:t>300 g/m</a:t>
            </a:r>
            <a:r>
              <a:rPr lang="en-US" sz="3600" baseline="30000" dirty="0"/>
              <a:t>2</a:t>
            </a:r>
            <a:r>
              <a:rPr lang="ar-SA" sz="3600" dirty="0"/>
              <a:t>، </a:t>
            </a:r>
            <a:endParaRPr lang="tr-TR" sz="3600" dirty="0" smtClean="0"/>
          </a:p>
          <a:p>
            <a:pPr algn="r" rtl="1"/>
            <a:r>
              <a:rPr lang="ar-SA" sz="3600" dirty="0" smtClean="0"/>
              <a:t>نسبة </a:t>
            </a:r>
            <a:r>
              <a:rPr lang="ar-SA" sz="3600" dirty="0"/>
              <a:t>السلفيت " سلفيت السيللوز" </a:t>
            </a:r>
            <a:r>
              <a:rPr lang="ar-SA" sz="3600" dirty="0" smtClean="0"/>
              <a:t>مرتفعة</a:t>
            </a:r>
            <a:endParaRPr lang="tr-TR" sz="3600" dirty="0" smtClean="0"/>
          </a:p>
          <a:p>
            <a:pPr algn="r" rtl="1"/>
            <a:r>
              <a:rPr lang="ar-SA" sz="3600" dirty="0" smtClean="0"/>
              <a:t> يعتبر </a:t>
            </a:r>
            <a:r>
              <a:rPr lang="ar-SA" sz="3600" dirty="0"/>
              <a:t>من أنواع الورق المبيضة ذات المقاومة المتوسطة </a:t>
            </a:r>
            <a:endParaRPr lang="tr-TR" sz="3600" dirty="0" smtClean="0"/>
          </a:p>
          <a:p>
            <a:pPr algn="r" rtl="1"/>
            <a:r>
              <a:rPr lang="ar-SA" sz="3600" dirty="0" smtClean="0"/>
              <a:t>يستخدم </a:t>
            </a:r>
            <a:r>
              <a:rPr lang="ar-SA" sz="3600" dirty="0"/>
              <a:t>في صناعة الأكياس الصغيرة وورق الأتاكيت </a:t>
            </a:r>
            <a:r>
              <a:rPr lang="en-US" sz="3600" dirty="0"/>
              <a:t>)</a:t>
            </a:r>
            <a:r>
              <a:rPr lang="ar-SA" sz="3600" dirty="0"/>
              <a:t>البيانات</a:t>
            </a:r>
            <a:r>
              <a:rPr lang="en-US" sz="3600" dirty="0"/>
              <a:t>(</a:t>
            </a:r>
            <a:r>
              <a:rPr lang="ar-SA" sz="3600" dirty="0"/>
              <a:t>.</a:t>
            </a:r>
            <a:endParaRPr lang="en-US" sz="3600" dirty="0"/>
          </a:p>
          <a:p>
            <a:pPr algn="r" rtl="1"/>
            <a:endParaRPr lang="en-US" sz="3600" dirty="0"/>
          </a:p>
        </p:txBody>
      </p:sp>
    </p:spTree>
    <p:extLst>
      <p:ext uri="{BB962C8B-B14F-4D97-AF65-F5344CB8AC3E}">
        <p14:creationId xmlns:p14="http://schemas.microsoft.com/office/powerpoint/2010/main" val="7619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Y" dirty="0" smtClean="0"/>
              <a:t>مواد التعبئة والتغليف</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lgn="r" rtl="1"/>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9433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990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ورق البرشومان </a:t>
            </a:r>
            <a:r>
              <a:rPr lang="en-US" b="1" dirty="0">
                <a:effectLst/>
              </a:rPr>
              <a:t>Parchment paper</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lgn="r" rtl="1"/>
            <a:r>
              <a:rPr lang="ar-SA" sz="3600" dirty="0"/>
              <a:t>يتراوح غراماجه ما بين </a:t>
            </a:r>
            <a:r>
              <a:rPr lang="en-US" sz="3600" dirty="0"/>
              <a:t>40</a:t>
            </a:r>
            <a:r>
              <a:rPr lang="en-US" sz="3600" i="1" dirty="0">
                <a:sym typeface="Symbol"/>
              </a:rPr>
              <a:t></a:t>
            </a:r>
            <a:r>
              <a:rPr lang="en-US" sz="3600" dirty="0"/>
              <a:t>75g / </a:t>
            </a:r>
            <a:r>
              <a:rPr lang="en-US" sz="3600" dirty="0" smtClean="0"/>
              <a:t>m</a:t>
            </a:r>
            <a:r>
              <a:rPr lang="en-US" sz="3600" baseline="30000" dirty="0" smtClean="0"/>
              <a:t>2</a:t>
            </a:r>
            <a:endParaRPr lang="tr-TR" sz="3600" baseline="30000" dirty="0" smtClean="0"/>
          </a:p>
          <a:p>
            <a:pPr algn="r" rtl="1"/>
            <a:r>
              <a:rPr lang="ar-SA" sz="3600" dirty="0"/>
              <a:t>وغير نفوذ للزيت </a:t>
            </a:r>
            <a:r>
              <a:rPr lang="ar-SA" sz="3600" dirty="0" smtClean="0"/>
              <a:t>والماء</a:t>
            </a:r>
            <a:endParaRPr lang="tr-TR" sz="3600" dirty="0" smtClean="0"/>
          </a:p>
          <a:p>
            <a:pPr algn="r" rtl="1"/>
            <a:r>
              <a:rPr lang="ar-SA" sz="3600" dirty="0">
                <a:solidFill>
                  <a:srgbClr val="FF0000"/>
                </a:solidFill>
              </a:rPr>
              <a:t>لا يتأثر بالماء الساخن والماء المملح </a:t>
            </a:r>
            <a:r>
              <a:rPr lang="ar-SA" sz="3600" dirty="0" smtClean="0">
                <a:solidFill>
                  <a:srgbClr val="FF0000"/>
                </a:solidFill>
              </a:rPr>
              <a:t>والحموض </a:t>
            </a:r>
            <a:r>
              <a:rPr lang="ar-SA" sz="3600" dirty="0">
                <a:solidFill>
                  <a:srgbClr val="FF0000"/>
                </a:solidFill>
              </a:rPr>
              <a:t>والقلويات </a:t>
            </a:r>
            <a:r>
              <a:rPr lang="ar-SA" sz="3600" dirty="0" smtClean="0">
                <a:solidFill>
                  <a:srgbClr val="FF0000"/>
                </a:solidFill>
              </a:rPr>
              <a:t>وأملاحها</a:t>
            </a:r>
            <a:endParaRPr lang="tr-TR" sz="3600" dirty="0" smtClean="0">
              <a:solidFill>
                <a:srgbClr val="FF0000"/>
              </a:solidFill>
            </a:endParaRPr>
          </a:p>
          <a:p>
            <a:pPr algn="r" rtl="1"/>
            <a:r>
              <a:rPr lang="ar-SY" sz="3600" dirty="0" smtClean="0"/>
              <a:t>ي</a:t>
            </a:r>
            <a:r>
              <a:rPr lang="ar-SA" sz="3600" dirty="0" smtClean="0"/>
              <a:t>عتبر </a:t>
            </a:r>
            <a:r>
              <a:rPr lang="ar-SA" sz="3600" dirty="0"/>
              <a:t>ملائماً للبسكويت الحاوي على الدسم أو لصر الزبدة و المارغرين، والجبنة والسمك الطازج والسمك المدخن والمحمر</a:t>
            </a:r>
            <a:endParaRPr lang="en-US" sz="3600" dirty="0"/>
          </a:p>
        </p:txBody>
      </p:sp>
    </p:spTree>
    <p:extLst>
      <p:ext uri="{BB962C8B-B14F-4D97-AF65-F5344CB8AC3E}">
        <p14:creationId xmlns:p14="http://schemas.microsoft.com/office/powerpoint/2010/main" val="1174882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الورق المقزز</a:t>
            </a:r>
            <a:r>
              <a:rPr lang="en-US" b="1" dirty="0">
                <a:effectLst/>
              </a:rPr>
              <a:t>)</a:t>
            </a:r>
            <a:r>
              <a:rPr lang="ar-SA" b="1" dirty="0">
                <a:effectLst/>
              </a:rPr>
              <a:t>المقسى</a:t>
            </a:r>
            <a:r>
              <a:rPr lang="en-US" b="1" dirty="0">
                <a:effectLst/>
              </a:rPr>
              <a:t>( Glassine paper</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lgn="r" rtl="1"/>
            <a:r>
              <a:rPr lang="ar-SA" sz="3600" dirty="0"/>
              <a:t>ورق نصف شفاف أو شفاف </a:t>
            </a:r>
            <a:r>
              <a:rPr lang="ar-SA" sz="3600" dirty="0" smtClean="0"/>
              <a:t>أملس</a:t>
            </a:r>
            <a:endParaRPr lang="tr-TR" sz="3600" dirty="0" smtClean="0"/>
          </a:p>
          <a:p>
            <a:pPr algn="r" rtl="1"/>
            <a:r>
              <a:rPr lang="ar-SA" sz="3600" dirty="0"/>
              <a:t>غير مقاوم بشكل كامل </a:t>
            </a:r>
            <a:r>
              <a:rPr lang="ar-SA" sz="3600" dirty="0" smtClean="0"/>
              <a:t>للرطوبة</a:t>
            </a:r>
            <a:endParaRPr lang="tr-TR" sz="3600" dirty="0" smtClean="0"/>
          </a:p>
          <a:p>
            <a:pPr algn="r" rtl="1"/>
            <a:r>
              <a:rPr lang="ar-SA" sz="3600" dirty="0"/>
              <a:t>وبفضل المتانة التي يتمتع بها هذا النوع من الورق يمكن استخدامه في الآلات الاتوماتيكية بشكل مريح </a:t>
            </a:r>
            <a:r>
              <a:rPr lang="ar-SA" sz="3600" dirty="0" smtClean="0"/>
              <a:t>وسهل</a:t>
            </a:r>
            <a:endParaRPr lang="tr-TR" sz="3600" dirty="0" smtClean="0"/>
          </a:p>
          <a:p>
            <a:pPr algn="r" rtl="1"/>
            <a:endParaRPr lang="en-US" sz="3600" dirty="0"/>
          </a:p>
        </p:txBody>
      </p:sp>
    </p:spTree>
    <p:extLst>
      <p:ext uri="{BB962C8B-B14F-4D97-AF65-F5344CB8AC3E}">
        <p14:creationId xmlns:p14="http://schemas.microsoft.com/office/powerpoint/2010/main" val="3714015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الورق الخفيف </a:t>
            </a:r>
            <a:r>
              <a:rPr lang="en-US" b="1" dirty="0">
                <a:effectLst/>
              </a:rPr>
              <a:t>Tissues light paper</a:t>
            </a:r>
            <a:endParaRPr lang="en-US" dirty="0"/>
          </a:p>
        </p:txBody>
      </p:sp>
      <p:sp>
        <p:nvSpPr>
          <p:cNvPr id="3" name="Content Placeholder 2"/>
          <p:cNvSpPr>
            <a:spLocks noGrp="1"/>
          </p:cNvSpPr>
          <p:nvPr>
            <p:ph idx="1"/>
          </p:nvPr>
        </p:nvSpPr>
        <p:spPr>
          <a:xfrm>
            <a:off x="457200" y="1905000"/>
            <a:ext cx="8229600" cy="4221163"/>
          </a:xfrm>
        </p:spPr>
        <p:txBody>
          <a:bodyPr>
            <a:normAutofit/>
          </a:bodyPr>
          <a:lstStyle/>
          <a:p>
            <a:pPr algn="r" rtl="1"/>
            <a:r>
              <a:rPr lang="ar-SA" sz="3600" dirty="0"/>
              <a:t>يستخدم في تغليف الفواكه </a:t>
            </a:r>
            <a:r>
              <a:rPr lang="ar-SA" sz="3600" dirty="0" smtClean="0"/>
              <a:t>والخضراوات</a:t>
            </a:r>
            <a:endParaRPr lang="ar-SY" sz="3600" dirty="0" smtClean="0"/>
          </a:p>
          <a:p>
            <a:pPr algn="r" rtl="1"/>
            <a:r>
              <a:rPr lang="ar-SA" sz="3600" dirty="0" smtClean="0"/>
              <a:t>يتراوح </a:t>
            </a:r>
            <a:r>
              <a:rPr lang="ar-SA" sz="3600" dirty="0"/>
              <a:t>غراماجه ما </a:t>
            </a:r>
            <a:r>
              <a:rPr lang="ar-SA" sz="3600" dirty="0" smtClean="0"/>
              <a:t>بين</a:t>
            </a:r>
            <a:r>
              <a:rPr lang="en-US" sz="3600" dirty="0" smtClean="0"/>
              <a:t>20</a:t>
            </a:r>
            <a:r>
              <a:rPr lang="en-US" sz="3600" i="1" dirty="0">
                <a:sym typeface="Symbol"/>
              </a:rPr>
              <a:t></a:t>
            </a:r>
            <a:r>
              <a:rPr lang="en-US" sz="3600" dirty="0"/>
              <a:t>50 g /m</a:t>
            </a:r>
            <a:r>
              <a:rPr lang="en-US" sz="3600" baseline="30000" dirty="0"/>
              <a:t>2</a:t>
            </a:r>
            <a:r>
              <a:rPr lang="ar-SA" sz="3600" i="1" dirty="0"/>
              <a:t>.</a:t>
            </a:r>
            <a:endParaRPr lang="en-US" sz="3600" dirty="0"/>
          </a:p>
          <a:p>
            <a:pPr algn="r" rtl="1"/>
            <a:endParaRPr lang="en-US" sz="3600" dirty="0"/>
          </a:p>
        </p:txBody>
      </p:sp>
    </p:spTree>
    <p:extLst>
      <p:ext uri="{BB962C8B-B14F-4D97-AF65-F5344CB8AC3E}">
        <p14:creationId xmlns:p14="http://schemas.microsoft.com/office/powerpoint/2010/main" val="4257206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0"/>
          </a:xfrm>
        </p:spPr>
        <p:txBody>
          <a:bodyPr/>
          <a:lstStyle/>
          <a:p>
            <a:pPr rtl="1"/>
            <a:r>
              <a:rPr lang="ar-SA" b="1" dirty="0">
                <a:effectLst/>
              </a:rPr>
              <a:t>الورق العديم النفاذية للزيوت </a:t>
            </a:r>
            <a:r>
              <a:rPr lang="en-US" b="1" dirty="0">
                <a:effectLst/>
              </a:rPr>
              <a:t>Grease proof paper</a:t>
            </a:r>
            <a:endParaRPr lang="en-US" dirty="0"/>
          </a:p>
        </p:txBody>
      </p:sp>
      <p:sp>
        <p:nvSpPr>
          <p:cNvPr id="3" name="Content Placeholder 2"/>
          <p:cNvSpPr>
            <a:spLocks noGrp="1"/>
          </p:cNvSpPr>
          <p:nvPr>
            <p:ph idx="1"/>
          </p:nvPr>
        </p:nvSpPr>
        <p:spPr>
          <a:xfrm>
            <a:off x="457200" y="2362200"/>
            <a:ext cx="8229600" cy="3763963"/>
          </a:xfrm>
        </p:spPr>
        <p:txBody>
          <a:bodyPr>
            <a:noAutofit/>
          </a:bodyPr>
          <a:lstStyle/>
          <a:p>
            <a:pPr algn="r" rtl="1"/>
            <a:r>
              <a:rPr lang="ar-SA" sz="3200" dirty="0"/>
              <a:t>يشبه ورق البرشومان وهو غير نفوذ للزيوت</a:t>
            </a:r>
            <a:endParaRPr lang="ar-SY" sz="3200" dirty="0" smtClean="0"/>
          </a:p>
          <a:p>
            <a:pPr algn="r" rtl="1"/>
            <a:r>
              <a:rPr lang="ar-SA" sz="3200" dirty="0" smtClean="0"/>
              <a:t>يتراوح </a:t>
            </a:r>
            <a:r>
              <a:rPr lang="ar-SA" sz="3200" dirty="0"/>
              <a:t>غراماجه ما بين </a:t>
            </a:r>
            <a:r>
              <a:rPr lang="en-US" sz="3200" dirty="0"/>
              <a:t>40</a:t>
            </a:r>
            <a:r>
              <a:rPr lang="en-US" sz="3200" i="1" dirty="0">
                <a:sym typeface="Symbol"/>
              </a:rPr>
              <a:t></a:t>
            </a:r>
            <a:r>
              <a:rPr lang="en-US" sz="3200" dirty="0"/>
              <a:t>150 </a:t>
            </a:r>
            <a:r>
              <a:rPr lang="en-US" sz="3200" dirty="0" smtClean="0"/>
              <a:t>g/m</a:t>
            </a:r>
            <a:r>
              <a:rPr lang="en-US" sz="3200" baseline="30000" dirty="0" smtClean="0"/>
              <a:t>2</a:t>
            </a:r>
            <a:endParaRPr lang="ar-SY" sz="3200" baseline="30000" dirty="0" smtClean="0"/>
          </a:p>
          <a:p>
            <a:pPr algn="r" rtl="1"/>
            <a:r>
              <a:rPr lang="ar-SA" sz="3200" dirty="0"/>
              <a:t>ويستخدم هذا النوع في تعبئة المواد الغذائية المحتوية على نسبة مرتفعة من الماء والزيت الخام لمقاومته </a:t>
            </a:r>
            <a:r>
              <a:rPr lang="ar-SA" sz="3200" dirty="0" smtClean="0"/>
              <a:t>لنفاذيتها</a:t>
            </a:r>
            <a:endParaRPr lang="ar-SY" sz="3200" dirty="0" smtClean="0"/>
          </a:p>
          <a:p>
            <a:pPr algn="r" rtl="1"/>
            <a:r>
              <a:rPr lang="ar-SA" sz="3200" dirty="0"/>
              <a:t>تعبئة المواد المراد المحافظة على نكهتها </a:t>
            </a:r>
            <a:r>
              <a:rPr lang="ar-SA" sz="3200" dirty="0" smtClean="0"/>
              <a:t>كالقهوة</a:t>
            </a:r>
            <a:endParaRPr lang="ar-SY" sz="3200" dirty="0" smtClean="0"/>
          </a:p>
          <a:p>
            <a:pPr algn="r" rtl="1"/>
            <a:r>
              <a:rPr lang="ar-SY" sz="3200" dirty="0" smtClean="0"/>
              <a:t>المواد </a:t>
            </a:r>
            <a:r>
              <a:rPr lang="ar-SA" sz="3200" dirty="0" smtClean="0"/>
              <a:t>ذات </a:t>
            </a:r>
            <a:r>
              <a:rPr lang="ar-SA" sz="3200" dirty="0"/>
              <a:t>المحتوى المرتفع من الدسم مثل الزبدة والصلصة واللحوم</a:t>
            </a:r>
            <a:endParaRPr lang="en-US" sz="3200" dirty="0"/>
          </a:p>
        </p:txBody>
      </p:sp>
    </p:spTree>
    <p:extLst>
      <p:ext uri="{BB962C8B-B14F-4D97-AF65-F5344CB8AC3E}">
        <p14:creationId xmlns:p14="http://schemas.microsoft.com/office/powerpoint/2010/main" val="1049087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514600"/>
          </a:xfrm>
        </p:spPr>
        <p:txBody>
          <a:bodyPr/>
          <a:lstStyle/>
          <a:p>
            <a:pPr rtl="1"/>
            <a:r>
              <a:rPr lang="ar-SA" b="1" dirty="0">
                <a:effectLst/>
              </a:rPr>
              <a:t>ورق مقاوم للرطوبة </a:t>
            </a:r>
            <a:r>
              <a:rPr lang="en-US" b="1" dirty="0">
                <a:effectLst/>
              </a:rPr>
              <a:t>) </a:t>
            </a:r>
            <a:r>
              <a:rPr lang="ar-SA" b="1" dirty="0">
                <a:effectLst/>
              </a:rPr>
              <a:t>عديم البلل</a:t>
            </a:r>
            <a:r>
              <a:rPr lang="en-US" b="1" dirty="0">
                <a:effectLst/>
              </a:rPr>
              <a:t>( Wet-strength paper</a:t>
            </a:r>
            <a:endParaRPr lang="en-US" dirty="0"/>
          </a:p>
        </p:txBody>
      </p:sp>
      <p:sp>
        <p:nvSpPr>
          <p:cNvPr id="3" name="Content Placeholder 2"/>
          <p:cNvSpPr>
            <a:spLocks noGrp="1"/>
          </p:cNvSpPr>
          <p:nvPr>
            <p:ph idx="1"/>
          </p:nvPr>
        </p:nvSpPr>
        <p:spPr>
          <a:xfrm>
            <a:off x="457200" y="2895600"/>
            <a:ext cx="8229600" cy="3230563"/>
          </a:xfrm>
        </p:spPr>
        <p:txBody>
          <a:bodyPr>
            <a:normAutofit/>
          </a:bodyPr>
          <a:lstStyle/>
          <a:p>
            <a:pPr algn="r" rtl="1"/>
            <a:r>
              <a:rPr lang="ar-SA" sz="3200" dirty="0"/>
              <a:t>يستخدم هذا النوع من الورق في تغليف اللحوم </a:t>
            </a:r>
            <a:r>
              <a:rPr lang="ar-SA" sz="3200" dirty="0" smtClean="0"/>
              <a:t>والأسماك</a:t>
            </a:r>
            <a:endParaRPr lang="ar-SY" sz="3200" dirty="0" smtClean="0"/>
          </a:p>
          <a:p>
            <a:pPr algn="r" rtl="1"/>
            <a:r>
              <a:rPr lang="ar-SA" sz="3200" dirty="0"/>
              <a:t>ويبقى جافاً بمعدل  </a:t>
            </a:r>
            <a:r>
              <a:rPr lang="en-US" sz="3200" dirty="0" smtClean="0"/>
              <a:t>30 %</a:t>
            </a:r>
            <a:r>
              <a:rPr lang="ar-SY" sz="3200" dirty="0" smtClean="0"/>
              <a:t> </a:t>
            </a:r>
            <a:r>
              <a:rPr lang="ar-SA" sz="3200" dirty="0" smtClean="0"/>
              <a:t>حتى </a:t>
            </a:r>
            <a:r>
              <a:rPr lang="ar-SA" sz="3200" dirty="0"/>
              <a:t>لو وضع تماماً في </a:t>
            </a:r>
            <a:r>
              <a:rPr lang="ar-SA" sz="3200" dirty="0" smtClean="0"/>
              <a:t>الماء</a:t>
            </a:r>
            <a:endParaRPr lang="ar-SY" sz="3200" dirty="0" smtClean="0"/>
          </a:p>
          <a:p>
            <a:pPr algn="r" rtl="1"/>
            <a:r>
              <a:rPr lang="ar-SA" sz="3200" dirty="0"/>
              <a:t>ويتم الحصول على هذا النوع من الورق الأسمر المضاف له </a:t>
            </a:r>
            <a:r>
              <a:rPr lang="ar-SA" sz="3200" dirty="0">
                <a:solidFill>
                  <a:srgbClr val="FF0000"/>
                </a:solidFill>
              </a:rPr>
              <a:t>محلول الفورم ألدهيد أو</a:t>
            </a:r>
            <a:r>
              <a:rPr lang="ar-SA" sz="3200" i="1" dirty="0">
                <a:solidFill>
                  <a:srgbClr val="FF0000"/>
                </a:solidFill>
              </a:rPr>
              <a:t> </a:t>
            </a:r>
            <a:r>
              <a:rPr lang="ar-SA" sz="3200" dirty="0">
                <a:solidFill>
                  <a:srgbClr val="FF0000"/>
                </a:solidFill>
              </a:rPr>
              <a:t>اليوريا أو راتنجات الفورم ألدهيد الميلامين</a:t>
            </a:r>
            <a:r>
              <a:rPr lang="ar-SA" sz="3200" dirty="0"/>
              <a:t>.</a:t>
            </a:r>
            <a:endParaRPr lang="en-US" sz="3200" dirty="0"/>
          </a:p>
          <a:p>
            <a:pPr algn="r" rtl="1"/>
            <a:endParaRPr lang="en-US" sz="3200" dirty="0"/>
          </a:p>
        </p:txBody>
      </p:sp>
    </p:spTree>
    <p:extLst>
      <p:ext uri="{BB962C8B-B14F-4D97-AF65-F5344CB8AC3E}">
        <p14:creationId xmlns:p14="http://schemas.microsoft.com/office/powerpoint/2010/main" val="1712842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ورق مغطى بالشمع </a:t>
            </a:r>
            <a:r>
              <a:rPr lang="en-US" b="1" dirty="0">
                <a:effectLst/>
              </a:rPr>
              <a:t>Waxed paper</a:t>
            </a:r>
            <a:endParaRPr lang="en-US" dirty="0"/>
          </a:p>
        </p:txBody>
      </p:sp>
      <p:sp>
        <p:nvSpPr>
          <p:cNvPr id="3" name="Content Placeholder 2"/>
          <p:cNvSpPr>
            <a:spLocks noGrp="1"/>
          </p:cNvSpPr>
          <p:nvPr>
            <p:ph idx="1"/>
          </p:nvPr>
        </p:nvSpPr>
        <p:spPr/>
        <p:txBody>
          <a:bodyPr>
            <a:noAutofit/>
          </a:bodyPr>
          <a:lstStyle/>
          <a:p>
            <a:pPr algn="r" rtl="1"/>
            <a:r>
              <a:rPr lang="ar-SA" sz="3200" dirty="0"/>
              <a:t>هذا النوع من الورق يتم تغطيسه بشمع البرافين الموجود بشكل منصهر في أحواض </a:t>
            </a:r>
            <a:r>
              <a:rPr lang="ar-SA" sz="3200" dirty="0" smtClean="0"/>
              <a:t>خاصة</a:t>
            </a:r>
            <a:endParaRPr lang="ar-SY" sz="3200" dirty="0" smtClean="0"/>
          </a:p>
          <a:p>
            <a:pPr algn="r" rtl="1"/>
            <a:r>
              <a:rPr lang="ar-SA" sz="3200" dirty="0"/>
              <a:t>يتم إمرار الورق ما بين اسطوانتي رق بعد خروجه من حوض التشميع بغية </a:t>
            </a:r>
            <a:r>
              <a:rPr lang="ar-SA" sz="3200" dirty="0" smtClean="0"/>
              <a:t>ضغطه</a:t>
            </a:r>
            <a:endParaRPr lang="ar-SY" sz="3200" dirty="0" smtClean="0"/>
          </a:p>
          <a:p>
            <a:pPr algn="r" rtl="1"/>
            <a:r>
              <a:rPr lang="ar-SA" sz="3200" dirty="0"/>
              <a:t>وتتعلق نفاذية هذا النوع من الورق بنوعيته والشروط المطبقة في حوض </a:t>
            </a:r>
            <a:r>
              <a:rPr lang="ar-SA" sz="3200" dirty="0" smtClean="0"/>
              <a:t>التغطيس</a:t>
            </a:r>
            <a:endParaRPr lang="ar-SY" sz="3200" dirty="0" smtClean="0"/>
          </a:p>
          <a:p>
            <a:pPr algn="r" rtl="1"/>
            <a:r>
              <a:rPr lang="ar-SA" sz="3200" dirty="0"/>
              <a:t>زمن التغطيس ودرجة </a:t>
            </a:r>
            <a:r>
              <a:rPr lang="ar-SA" sz="3200" dirty="0" smtClean="0"/>
              <a:t>الحرارة</a:t>
            </a:r>
            <a:endParaRPr lang="ar-SY" sz="3200" dirty="0" smtClean="0"/>
          </a:p>
          <a:p>
            <a:pPr algn="r" rtl="1"/>
            <a:r>
              <a:rPr lang="ar-SA" sz="3200" dirty="0"/>
              <a:t>هذا النوع من الورق غير نفوذ للماء، ولكنه مرتفع النفوذية لبخار الماء.</a:t>
            </a:r>
            <a:endParaRPr lang="en-US" sz="3200" dirty="0"/>
          </a:p>
          <a:p>
            <a:pPr algn="r" rtl="1"/>
            <a:endParaRPr lang="en-US" sz="3200" dirty="0"/>
          </a:p>
        </p:txBody>
      </p:sp>
    </p:spTree>
    <p:extLst>
      <p:ext uri="{BB962C8B-B14F-4D97-AF65-F5344CB8AC3E}">
        <p14:creationId xmlns:p14="http://schemas.microsoft.com/office/powerpoint/2010/main" val="3862792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effectLst/>
              </a:rPr>
              <a:t>ورق مغطى بالشمع </a:t>
            </a:r>
            <a:r>
              <a:rPr lang="en-US" b="1" dirty="0">
                <a:effectLst/>
              </a:rPr>
              <a:t>Waxed paper</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lgn="r" rtl="1"/>
            <a:r>
              <a:rPr lang="ar-SA" sz="3200" dirty="0"/>
              <a:t>وهناك أنواع من الورق المغطى بشمع البارافين المحسن غير النفوذة للماء وحتى لبخار الماء </a:t>
            </a:r>
            <a:r>
              <a:rPr lang="ar-SA" sz="3200" dirty="0" smtClean="0"/>
              <a:t>أيضاً</a:t>
            </a:r>
            <a:endParaRPr lang="ar-SY" sz="3200" dirty="0" smtClean="0"/>
          </a:p>
          <a:p>
            <a:pPr algn="r" rtl="1"/>
            <a:r>
              <a:rPr lang="ar-SA" sz="3200" dirty="0"/>
              <a:t>وقد تم تحسين هذا النوع لزيادة مقاومته تجاه بخار الماء والرائحة والزيوت، عن طريق إضافة البوليميرات الطبيعية والمصنعة أيضاً بدل </a:t>
            </a:r>
            <a:r>
              <a:rPr lang="ar-SA" sz="3200" dirty="0" smtClean="0"/>
              <a:t>الشمع</a:t>
            </a:r>
            <a:endParaRPr lang="ar-SY" sz="3200" dirty="0" smtClean="0"/>
          </a:p>
          <a:p>
            <a:pPr algn="r" rtl="1"/>
            <a:r>
              <a:rPr lang="ar-SA" sz="3200" dirty="0"/>
              <a:t>ومن هذه البوليميرات </a:t>
            </a:r>
            <a:r>
              <a:rPr lang="en-US" sz="3200" dirty="0"/>
              <a:t>)</a:t>
            </a:r>
            <a:r>
              <a:rPr lang="ar-SA" sz="3200" dirty="0"/>
              <a:t>البولي سوبتلين والمطاط البوتيلي والبولي ايتلين ...</a:t>
            </a:r>
            <a:r>
              <a:rPr lang="en-US" sz="3200" dirty="0"/>
              <a:t>(</a:t>
            </a:r>
          </a:p>
        </p:txBody>
      </p:sp>
    </p:spTree>
    <p:extLst>
      <p:ext uri="{BB962C8B-B14F-4D97-AF65-F5344CB8AC3E}">
        <p14:creationId xmlns:p14="http://schemas.microsoft.com/office/powerpoint/2010/main" val="72770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الورق الملدن </a:t>
            </a:r>
            <a:r>
              <a:rPr lang="en-US" b="1" dirty="0">
                <a:effectLst/>
              </a:rPr>
              <a:t>Plasticizer paper</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pPr algn="r" rtl="1"/>
            <a:r>
              <a:rPr lang="ar-SA" sz="3600" dirty="0"/>
              <a:t>يغطى هذا النوع من الورق باللدائن </a:t>
            </a:r>
            <a:r>
              <a:rPr lang="ar-SA" sz="3600" dirty="0" smtClean="0"/>
              <a:t>البلاستيكية</a:t>
            </a:r>
            <a:endParaRPr lang="ar-SY" sz="3600" dirty="0" smtClean="0"/>
          </a:p>
          <a:p>
            <a:pPr algn="r" rtl="1"/>
            <a:r>
              <a:rPr lang="ar-SA" sz="3600" dirty="0"/>
              <a:t>خلط الشمع بنسب مختلفة من البلاستيك مثل </a:t>
            </a:r>
            <a:r>
              <a:rPr lang="en-US" sz="3600" dirty="0"/>
              <a:t>LDPE</a:t>
            </a:r>
            <a:r>
              <a:rPr lang="ar-SA" sz="3600" dirty="0"/>
              <a:t> و </a:t>
            </a:r>
            <a:r>
              <a:rPr lang="en-US" sz="3600" dirty="0"/>
              <a:t>PVDC</a:t>
            </a:r>
            <a:r>
              <a:rPr lang="ar-SA" sz="3600" dirty="0"/>
              <a:t> عن طريق الإذابة الحرارية أو اللصق الحراري </a:t>
            </a:r>
            <a:r>
              <a:rPr lang="ar-SA" sz="3600" dirty="0" smtClean="0"/>
              <a:t>المباشر</a:t>
            </a:r>
            <a:endParaRPr lang="ar-SY" sz="3600" dirty="0" smtClean="0"/>
          </a:p>
          <a:p>
            <a:pPr algn="r" rtl="1"/>
            <a:endParaRPr lang="en-US" sz="3600" dirty="0"/>
          </a:p>
        </p:txBody>
      </p:sp>
    </p:spTree>
    <p:extLst>
      <p:ext uri="{BB962C8B-B14F-4D97-AF65-F5344CB8AC3E}">
        <p14:creationId xmlns:p14="http://schemas.microsoft.com/office/powerpoint/2010/main" val="809490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90" y="152400"/>
            <a:ext cx="812835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3018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17359" y="-1247300"/>
            <a:ext cx="5452973" cy="89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95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rtl="1"/>
            <a:r>
              <a:rPr lang="ar-SA" dirty="0"/>
              <a:t>الخشب والورق والكرتون</a:t>
            </a:r>
            <a:endParaRPr lang="en-US" dirty="0"/>
          </a:p>
        </p:txBody>
      </p:sp>
      <p:sp>
        <p:nvSpPr>
          <p:cNvPr id="3" name="Content Placeholder 2"/>
          <p:cNvSpPr>
            <a:spLocks noGrp="1"/>
          </p:cNvSpPr>
          <p:nvPr>
            <p:ph idx="1"/>
          </p:nvPr>
        </p:nvSpPr>
        <p:spPr>
          <a:xfrm>
            <a:off x="457200" y="1447800"/>
            <a:ext cx="6019800" cy="4678363"/>
          </a:xfrm>
        </p:spPr>
        <p:txBody>
          <a:bodyPr>
            <a:normAutofit lnSpcReduction="10000"/>
          </a:bodyPr>
          <a:lstStyle/>
          <a:p>
            <a:pPr algn="r" rtl="1"/>
            <a:r>
              <a:rPr lang="ar-SA" sz="3200" dirty="0"/>
              <a:t>الخشب هو جزء من الشجر يتألف من: %50 ألياف السيللوز، % 30 ليغنين،  % 16كربوهيدرات، % 4 مواد أخرى مثل </a:t>
            </a:r>
            <a:r>
              <a:rPr lang="ar-SY" sz="3200" dirty="0" smtClean="0"/>
              <a:t>(</a:t>
            </a:r>
            <a:r>
              <a:rPr lang="ar-SA" sz="3200" dirty="0" smtClean="0"/>
              <a:t>البروتينات</a:t>
            </a:r>
            <a:r>
              <a:rPr lang="ar-SA" sz="3200" dirty="0"/>
              <a:t>، الراتنجات، </a:t>
            </a:r>
            <a:r>
              <a:rPr lang="ar-SA" sz="3200" dirty="0" smtClean="0"/>
              <a:t>الدهون</a:t>
            </a:r>
            <a:r>
              <a:rPr lang="ar-SY" sz="3200" dirty="0" smtClean="0"/>
              <a:t>)</a:t>
            </a:r>
          </a:p>
          <a:p>
            <a:pPr algn="r" rtl="1"/>
            <a:r>
              <a:rPr lang="ar-SA" sz="3200" dirty="0" smtClean="0"/>
              <a:t>استخدم </a:t>
            </a:r>
            <a:r>
              <a:rPr lang="ar-SA" sz="3200" dirty="0"/>
              <a:t>قبل 100 عام قبل </a:t>
            </a:r>
            <a:r>
              <a:rPr lang="ar-SA" sz="3200" dirty="0" smtClean="0"/>
              <a:t>الميلاد</a:t>
            </a:r>
            <a:endParaRPr lang="ar-SY" sz="3200" dirty="0" smtClean="0"/>
          </a:p>
          <a:p>
            <a:pPr algn="r" rtl="1"/>
            <a:r>
              <a:rPr lang="ar-SA" sz="3200" dirty="0"/>
              <a:t>ارتفاع ثمنه ووزنه الزائد وعدم إمكانية استخدامه في أساليب التعبئة </a:t>
            </a:r>
            <a:r>
              <a:rPr lang="ar-SA" sz="3200" dirty="0" smtClean="0"/>
              <a:t>المختلفة</a:t>
            </a:r>
            <a:endParaRPr lang="ar-SY" sz="3200" dirty="0" smtClean="0"/>
          </a:p>
          <a:p>
            <a:pPr algn="r" rtl="1"/>
            <a:r>
              <a:rPr lang="ar-SA" sz="3200" dirty="0"/>
              <a:t>الأوعية اللدائنية حلت </a:t>
            </a:r>
            <a:r>
              <a:rPr lang="ar-SA" sz="3200" dirty="0" smtClean="0"/>
              <a:t>محله</a:t>
            </a:r>
            <a:r>
              <a:rPr lang="ar-SY" sz="3200" dirty="0" smtClean="0"/>
              <a:t> وخاصة في تعبئة المواد السائلة</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6" y="1295400"/>
            <a:ext cx="1905000" cy="1905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927" y="2971800"/>
            <a:ext cx="2838450" cy="16097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1" y="4495800"/>
            <a:ext cx="2314575" cy="1981200"/>
          </a:xfrm>
          <a:prstGeom prst="rect">
            <a:avLst/>
          </a:prstGeom>
        </p:spPr>
      </p:pic>
    </p:spTree>
    <p:extLst>
      <p:ext uri="{BB962C8B-B14F-4D97-AF65-F5344CB8AC3E}">
        <p14:creationId xmlns:p14="http://schemas.microsoft.com/office/powerpoint/2010/main" val="3955788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الكرتون </a:t>
            </a:r>
            <a:r>
              <a:rPr lang="en-US" b="1" dirty="0">
                <a:effectLst/>
              </a:rPr>
              <a:t>Carton</a:t>
            </a:r>
            <a:r>
              <a:rPr lang="en-US" b="1" i="1" dirty="0">
                <a:effectLst/>
              </a:rPr>
              <a:t> </a:t>
            </a:r>
            <a:endParaRPr lang="en-US" dirty="0"/>
          </a:p>
        </p:txBody>
      </p:sp>
      <p:sp>
        <p:nvSpPr>
          <p:cNvPr id="3" name="Content Placeholder 2"/>
          <p:cNvSpPr>
            <a:spLocks noGrp="1"/>
          </p:cNvSpPr>
          <p:nvPr>
            <p:ph idx="1"/>
          </p:nvPr>
        </p:nvSpPr>
        <p:spPr/>
        <p:txBody>
          <a:bodyPr>
            <a:normAutofit lnSpcReduction="10000"/>
          </a:bodyPr>
          <a:lstStyle/>
          <a:p>
            <a:pPr algn="r" rtl="1"/>
            <a:r>
              <a:rPr lang="ar-SA" dirty="0"/>
              <a:t>يصنع الكرتون من المواد الخام نفسها التي يصنع منها الورق عادةً، وبسماكة قد تصل إلى </a:t>
            </a:r>
            <a:r>
              <a:rPr lang="en-US" dirty="0"/>
              <a:t>0.33 </a:t>
            </a:r>
            <a:r>
              <a:rPr lang="en-US" dirty="0" smtClean="0"/>
              <a:t>mm</a:t>
            </a:r>
            <a:endParaRPr lang="ar-SY" dirty="0" smtClean="0"/>
          </a:p>
          <a:p>
            <a:pPr algn="r" rtl="1"/>
            <a:r>
              <a:rPr lang="ar-SA" b="1" dirty="0"/>
              <a:t>الميزات الإيجابية للعلب الكرتونية:</a:t>
            </a:r>
            <a:endParaRPr lang="en-US" dirty="0"/>
          </a:p>
          <a:p>
            <a:pPr lvl="1" algn="r" rtl="1"/>
            <a:r>
              <a:rPr lang="en-US" sz="2400" dirty="0"/>
              <a:t>(1)</a:t>
            </a:r>
            <a:r>
              <a:rPr lang="ar-SA" sz="2400" dirty="0"/>
              <a:t>. خفة وزنها.</a:t>
            </a:r>
            <a:endParaRPr lang="en-US" sz="2400" dirty="0"/>
          </a:p>
          <a:p>
            <a:pPr lvl="1" algn="r" rtl="1"/>
            <a:r>
              <a:rPr lang="en-US" sz="2400" dirty="0"/>
              <a:t>(2)</a:t>
            </a:r>
            <a:r>
              <a:rPr lang="ar-SA" sz="2400" dirty="0"/>
              <a:t>. سهولة الطباعة عليها وتلوينها.</a:t>
            </a:r>
            <a:endParaRPr lang="en-US" sz="2400" dirty="0"/>
          </a:p>
          <a:p>
            <a:pPr lvl="1" algn="r" rtl="1"/>
            <a:r>
              <a:rPr lang="en-US" sz="2400" dirty="0" smtClean="0"/>
              <a:t>(</a:t>
            </a:r>
            <a:r>
              <a:rPr lang="en-US" sz="2400" dirty="0"/>
              <a:t>3)</a:t>
            </a:r>
            <a:r>
              <a:rPr lang="ar-SA" sz="2400" dirty="0"/>
              <a:t>. انخفاض أسعارها وسهولة تشكيلها.</a:t>
            </a:r>
            <a:endParaRPr lang="en-US" sz="2400" dirty="0"/>
          </a:p>
          <a:p>
            <a:pPr lvl="1" algn="r" rtl="1"/>
            <a:r>
              <a:rPr lang="en-US" sz="2400" dirty="0"/>
              <a:t>(4)</a:t>
            </a:r>
            <a:r>
              <a:rPr lang="ar-SA" sz="2400" dirty="0"/>
              <a:t>. تعتبر غير ملوثة للبيئة بصورة كبيرة.</a:t>
            </a:r>
            <a:endParaRPr lang="en-US" sz="2400" dirty="0"/>
          </a:p>
          <a:p>
            <a:pPr algn="r" rtl="1"/>
            <a:r>
              <a:rPr lang="ar-SA" b="1" dirty="0"/>
              <a:t>عيوبها:</a:t>
            </a:r>
            <a:endParaRPr lang="en-US" dirty="0"/>
          </a:p>
          <a:p>
            <a:pPr lvl="1" algn="r" rtl="1"/>
            <a:r>
              <a:rPr lang="en-US" sz="2400" dirty="0" smtClean="0"/>
              <a:t>(</a:t>
            </a:r>
            <a:r>
              <a:rPr lang="en-US" sz="2400" dirty="0"/>
              <a:t>1)</a:t>
            </a:r>
            <a:r>
              <a:rPr lang="ar-SA" sz="2400" dirty="0"/>
              <a:t>. محدودية استخدامها لتعبئة بعض المواد الغذائية.</a:t>
            </a:r>
            <a:endParaRPr lang="en-US" sz="2400" dirty="0"/>
          </a:p>
          <a:p>
            <a:pPr lvl="1" algn="r" rtl="1"/>
            <a:r>
              <a:rPr lang="en-US" sz="2400" dirty="0" smtClean="0"/>
              <a:t>(</a:t>
            </a:r>
            <a:r>
              <a:rPr lang="en-US" sz="2400" dirty="0"/>
              <a:t>2)</a:t>
            </a:r>
            <a:r>
              <a:rPr lang="ar-SA" sz="2400" dirty="0"/>
              <a:t>. قليلة المقاومة للصدمات الميكانيكية، وغير متينة وخاصة </a:t>
            </a:r>
            <a:r>
              <a:rPr lang="ar-SA" sz="2400" dirty="0" smtClean="0"/>
              <a:t>أثناء  </a:t>
            </a:r>
            <a:r>
              <a:rPr lang="ar-SA" sz="2400" dirty="0"/>
              <a:t>الترطيب</a:t>
            </a:r>
            <a:r>
              <a:rPr lang="ar-SA" sz="2400" dirty="0" smtClean="0"/>
              <a:t>.</a:t>
            </a:r>
            <a:endParaRPr lang="en-US" sz="2400" dirty="0"/>
          </a:p>
        </p:txBody>
      </p:sp>
    </p:spTree>
    <p:extLst>
      <p:ext uri="{BB962C8B-B14F-4D97-AF65-F5344CB8AC3E}">
        <p14:creationId xmlns:p14="http://schemas.microsoft.com/office/powerpoint/2010/main" val="2402988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التحسينات التي أجريت على العبوات الكرتونية </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algn="r" rtl="1"/>
            <a:r>
              <a:rPr lang="en-US" sz="3200" dirty="0"/>
              <a:t>(1)</a:t>
            </a:r>
            <a:r>
              <a:rPr lang="ar-SA" sz="3200" dirty="0"/>
              <a:t>. الإكساء الرقيق: حيث يتم تغطية الورق أو الكرتون برقائق من </a:t>
            </a:r>
            <a:r>
              <a:rPr lang="ar-SA" sz="3200" dirty="0">
                <a:solidFill>
                  <a:srgbClr val="B57A49"/>
                </a:solidFill>
              </a:rPr>
              <a:t>البولي </a:t>
            </a:r>
            <a:r>
              <a:rPr lang="ar-SA" sz="3200" dirty="0" smtClean="0">
                <a:solidFill>
                  <a:srgbClr val="B57A49"/>
                </a:solidFill>
              </a:rPr>
              <a:t>إيتلين  </a:t>
            </a:r>
            <a:r>
              <a:rPr lang="ar-SA" sz="3200" dirty="0">
                <a:solidFill>
                  <a:srgbClr val="B57A49"/>
                </a:solidFill>
              </a:rPr>
              <a:t>أو البولي بروبلين أو الشمع أو الألمنيوم، </a:t>
            </a:r>
            <a:r>
              <a:rPr lang="ar-SA" sz="3200" dirty="0"/>
              <a:t>وذلك </a:t>
            </a:r>
            <a:r>
              <a:rPr lang="ar-SA" sz="3200" dirty="0">
                <a:solidFill>
                  <a:srgbClr val="FF0000"/>
                </a:solidFill>
              </a:rPr>
              <a:t>لمنع تسرب المواد السائلة </a:t>
            </a:r>
            <a:r>
              <a:rPr lang="ar-SA" sz="3200" dirty="0" smtClean="0">
                <a:solidFill>
                  <a:srgbClr val="0070C0"/>
                </a:solidFill>
              </a:rPr>
              <a:t>وحفظ </a:t>
            </a:r>
            <a:r>
              <a:rPr lang="ar-SA" sz="3200" dirty="0">
                <a:solidFill>
                  <a:srgbClr val="0070C0"/>
                </a:solidFill>
              </a:rPr>
              <a:t>الرائحة والطعم</a:t>
            </a:r>
            <a:r>
              <a:rPr lang="ar-SA" sz="3200" dirty="0"/>
              <a:t>، وعزلها للضوء، </a:t>
            </a:r>
            <a:r>
              <a:rPr lang="ar-SA" sz="3200" dirty="0">
                <a:solidFill>
                  <a:srgbClr val="92D050"/>
                </a:solidFill>
              </a:rPr>
              <a:t>وحفظها للرطوبة والغازات</a:t>
            </a:r>
            <a:r>
              <a:rPr lang="ar-SA" sz="3200" dirty="0"/>
              <a:t>.</a:t>
            </a:r>
            <a:endParaRPr lang="en-US" sz="3200" dirty="0"/>
          </a:p>
          <a:p>
            <a:pPr algn="r" rtl="1"/>
            <a:r>
              <a:rPr lang="en-US" sz="3200" dirty="0"/>
              <a:t>(2)</a:t>
            </a:r>
            <a:r>
              <a:rPr lang="ar-SA" sz="3200" dirty="0"/>
              <a:t>. تحسين العبوات الكبيرة التي يدخل فيها الأكياس البلاستيكية الحاوية </a:t>
            </a:r>
            <a:r>
              <a:rPr lang="ar-SA" sz="3200" dirty="0" smtClean="0"/>
              <a:t>للمواد  </a:t>
            </a:r>
            <a:r>
              <a:rPr lang="ar-SA" sz="3200" dirty="0"/>
              <a:t>الغذائية، أو تصنيع أكياس متعددة الطبقات بسعات كبيرة </a:t>
            </a:r>
            <a:r>
              <a:rPr lang="en-US" sz="3200" dirty="0"/>
              <a:t>“400 kg”</a:t>
            </a:r>
            <a:r>
              <a:rPr lang="ar-SA" sz="3200" i="1" dirty="0"/>
              <a:t>.</a:t>
            </a:r>
            <a:endParaRPr lang="en-US" sz="3200" dirty="0"/>
          </a:p>
          <a:p>
            <a:pPr algn="r"/>
            <a:endParaRPr lang="en-US" sz="3200" dirty="0"/>
          </a:p>
        </p:txBody>
      </p:sp>
    </p:spTree>
    <p:extLst>
      <p:ext uri="{BB962C8B-B14F-4D97-AF65-F5344CB8AC3E}">
        <p14:creationId xmlns:p14="http://schemas.microsoft.com/office/powerpoint/2010/main" val="2913513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effectLst/>
              </a:rPr>
              <a:t>أنواع علب الكرتون </a:t>
            </a:r>
            <a:r>
              <a:rPr lang="en-US" b="1" dirty="0">
                <a:effectLst/>
              </a:rPr>
              <a:t>Kind of paper board  </a:t>
            </a:r>
            <a:endParaRPr lang="en-US" dirty="0"/>
          </a:p>
        </p:txBody>
      </p:sp>
      <p:sp>
        <p:nvSpPr>
          <p:cNvPr id="3" name="Content Placeholder 2"/>
          <p:cNvSpPr>
            <a:spLocks noGrp="1"/>
          </p:cNvSpPr>
          <p:nvPr>
            <p:ph idx="1"/>
          </p:nvPr>
        </p:nvSpPr>
        <p:spPr/>
        <p:txBody>
          <a:bodyPr/>
          <a:lstStyle/>
          <a:p>
            <a:pPr algn="r" rtl="1"/>
            <a:r>
              <a:rPr lang="ar-SA" b="1" dirty="0"/>
              <a:t>الكرتون رخيص الثمن </a:t>
            </a:r>
            <a:r>
              <a:rPr lang="en-US" b="1" dirty="0"/>
              <a:t>Chip </a:t>
            </a:r>
            <a:r>
              <a:rPr lang="en-US" b="1" dirty="0" smtClean="0"/>
              <a:t>board</a:t>
            </a:r>
            <a:endParaRPr lang="ar-SY" b="1" dirty="0" smtClean="0"/>
          </a:p>
          <a:p>
            <a:pPr algn="r" rtl="1"/>
            <a:r>
              <a:rPr lang="ar-SA" b="1" dirty="0"/>
              <a:t>الكرتون ثنائي الطبقة </a:t>
            </a:r>
            <a:r>
              <a:rPr lang="en-US" b="1" dirty="0"/>
              <a:t>Duplex board</a:t>
            </a:r>
            <a:r>
              <a:rPr lang="en-US" b="1" i="1" dirty="0"/>
              <a:t> </a:t>
            </a:r>
            <a:endParaRPr lang="ar-SY" b="1" i="1" dirty="0" smtClean="0"/>
          </a:p>
          <a:p>
            <a:pPr algn="r" rtl="1"/>
            <a:r>
              <a:rPr lang="ar-SA" b="1" dirty="0"/>
              <a:t>ورق كرتون مقوى </a:t>
            </a:r>
            <a:r>
              <a:rPr lang="en-US" b="1" dirty="0"/>
              <a:t>Solid white </a:t>
            </a:r>
            <a:r>
              <a:rPr lang="en-US" b="1" dirty="0" smtClean="0"/>
              <a:t>board</a:t>
            </a:r>
            <a:endParaRPr lang="ar-SY" b="1" dirty="0" smtClean="0"/>
          </a:p>
          <a:p>
            <a:pPr algn="r" rtl="1"/>
            <a:r>
              <a:rPr lang="ar-SA" b="1" dirty="0"/>
              <a:t>الكرتون المغلف</a:t>
            </a:r>
            <a:r>
              <a:rPr lang="ar-SA" b="1" i="1" dirty="0"/>
              <a:t> </a:t>
            </a:r>
            <a:r>
              <a:rPr lang="en-US" b="1" dirty="0"/>
              <a:t>Paper board</a:t>
            </a:r>
            <a:r>
              <a:rPr lang="en-US" b="1" i="1" dirty="0"/>
              <a:t> </a:t>
            </a:r>
            <a:endParaRPr lang="ar-SY" b="1" i="1" dirty="0" smtClean="0"/>
          </a:p>
          <a:p>
            <a:pPr algn="r" rtl="1"/>
            <a:r>
              <a:rPr lang="ar-SA" b="1" dirty="0"/>
              <a:t>الأوعية المقولبة </a:t>
            </a:r>
            <a:r>
              <a:rPr lang="en-US" b="1" dirty="0"/>
              <a:t>Molded pulp </a:t>
            </a:r>
            <a:r>
              <a:rPr lang="en-US" b="1" dirty="0" smtClean="0"/>
              <a:t>containers</a:t>
            </a:r>
            <a:endParaRPr lang="ar-SY" b="1" dirty="0" smtClean="0"/>
          </a:p>
          <a:p>
            <a:pPr algn="r" rtl="1"/>
            <a:r>
              <a:rPr lang="ar-SA" b="1" dirty="0"/>
              <a:t>الكرتون الليفي</a:t>
            </a:r>
            <a:r>
              <a:rPr lang="ar-SA" b="1" i="1" dirty="0"/>
              <a:t> </a:t>
            </a:r>
            <a:r>
              <a:rPr lang="en-US" b="1" dirty="0"/>
              <a:t>Fiber board</a:t>
            </a:r>
            <a:r>
              <a:rPr lang="en-US" b="1" i="1" dirty="0"/>
              <a:t> </a:t>
            </a:r>
            <a:endParaRPr lang="ar-SY" b="1" i="1" dirty="0" smtClean="0"/>
          </a:p>
          <a:p>
            <a:pPr algn="r" rtl="1"/>
            <a:r>
              <a:rPr lang="ar-SA" dirty="0"/>
              <a:t>أحادية الجدار </a:t>
            </a:r>
            <a:r>
              <a:rPr lang="en-US" dirty="0"/>
              <a:t>single </a:t>
            </a:r>
            <a:r>
              <a:rPr lang="en-US" dirty="0" smtClean="0"/>
              <a:t>wall</a:t>
            </a:r>
            <a:endParaRPr lang="ar-SY" dirty="0" smtClean="0"/>
          </a:p>
          <a:p>
            <a:pPr algn="r" rtl="1"/>
            <a:r>
              <a:rPr lang="ar-SA" dirty="0"/>
              <a:t>ثنائية الجدار </a:t>
            </a:r>
            <a:r>
              <a:rPr lang="en-US" dirty="0"/>
              <a:t>Double </a:t>
            </a:r>
            <a:r>
              <a:rPr lang="en-US" dirty="0" smtClean="0"/>
              <a:t>wall</a:t>
            </a:r>
            <a:endParaRPr lang="ar-SY" dirty="0" smtClean="0"/>
          </a:p>
          <a:p>
            <a:pPr algn="r" rtl="1"/>
            <a:r>
              <a:rPr lang="ar-SA" dirty="0"/>
              <a:t>ثنائية الجدار </a:t>
            </a:r>
            <a:r>
              <a:rPr lang="en-US" dirty="0"/>
              <a:t>Double wall</a:t>
            </a:r>
            <a:endParaRPr lang="ar-SY" b="1" i="1" dirty="0" smtClean="0"/>
          </a:p>
          <a:p>
            <a:pPr algn="r" rt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3342033" cy="279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93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rtl="1"/>
            <a:r>
              <a:rPr lang="ar-SA" dirty="0"/>
              <a:t>الخشب والورق والكرتون</a:t>
            </a:r>
            <a:endParaRPr lang="en-US" dirty="0"/>
          </a:p>
        </p:txBody>
      </p:sp>
      <p:sp>
        <p:nvSpPr>
          <p:cNvPr id="3" name="Content Placeholder 2"/>
          <p:cNvSpPr>
            <a:spLocks noGrp="1"/>
          </p:cNvSpPr>
          <p:nvPr>
            <p:ph idx="1"/>
          </p:nvPr>
        </p:nvSpPr>
        <p:spPr>
          <a:xfrm>
            <a:off x="457200" y="1493837"/>
            <a:ext cx="8229600" cy="3611563"/>
          </a:xfrm>
        </p:spPr>
        <p:txBody>
          <a:bodyPr>
            <a:noAutofit/>
          </a:bodyPr>
          <a:lstStyle/>
          <a:p>
            <a:pPr algn="r" rtl="1"/>
            <a:r>
              <a:rPr lang="ar-SA" sz="3200" dirty="0" smtClean="0"/>
              <a:t>إن </a:t>
            </a:r>
            <a:r>
              <a:rPr lang="ar-SA" sz="3200" dirty="0"/>
              <a:t>استخدام الأوعية الخشبية في تعبئة وتخزين بعض الخمور والمشروبات الروحية يحسن من نكهة المادة بسبب رحيل مواد النكهة من الخشب إلى المادة الغذائية وبالعكس، كما يستخدم الخشب في تعبئة الشاي.</a:t>
            </a:r>
            <a:endParaRPr lang="en-US" sz="3200" dirty="0"/>
          </a:p>
          <a:p>
            <a:pPr algn="r" rtl="1"/>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5400"/>
            <a:ext cx="2302817" cy="17248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12" y="4687165"/>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012" y="4942608"/>
            <a:ext cx="2628900" cy="17430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970" y="3199533"/>
            <a:ext cx="2619375" cy="17430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3725" y="4680239"/>
            <a:ext cx="2200275" cy="2076450"/>
          </a:xfrm>
          <a:prstGeom prst="rect">
            <a:avLst/>
          </a:prstGeom>
        </p:spPr>
      </p:pic>
    </p:spTree>
    <p:extLst>
      <p:ext uri="{BB962C8B-B14F-4D97-AF65-F5344CB8AC3E}">
        <p14:creationId xmlns:p14="http://schemas.microsoft.com/office/powerpoint/2010/main" val="289400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ar-SA" b="1" dirty="0">
                <a:effectLst/>
              </a:rPr>
              <a:t>الورق</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sz="3200" dirty="0"/>
              <a:t>المادة الأساسية لصناعة الورق هي السيللوز ذو الصيغة العامة: </a:t>
            </a:r>
            <a:r>
              <a:rPr lang="en-US" sz="3200" dirty="0"/>
              <a:t>(C</a:t>
            </a:r>
            <a:r>
              <a:rPr lang="en-US" sz="3200" baseline="-25000" dirty="0"/>
              <a:t>6</a:t>
            </a:r>
            <a:r>
              <a:rPr lang="en-US" sz="3200" dirty="0"/>
              <a:t>H</a:t>
            </a:r>
            <a:r>
              <a:rPr lang="en-US" sz="3200" baseline="-25000" dirty="0"/>
              <a:t>10</a:t>
            </a:r>
            <a:r>
              <a:rPr lang="en-US" sz="3200" dirty="0"/>
              <a:t>O</a:t>
            </a:r>
            <a:r>
              <a:rPr lang="en-US" sz="3200" baseline="-25000" dirty="0"/>
              <a:t>5</a:t>
            </a:r>
            <a:r>
              <a:rPr lang="en-US" sz="3200" dirty="0"/>
              <a:t>)n</a:t>
            </a:r>
            <a:r>
              <a:rPr lang="ar-SA" sz="3200" dirty="0"/>
              <a:t> المستحصل عليه من لب الخشب بعد إزالة الخشبين المرافق له، ويعتبر الخشبين المكون الرئيسي الآخر للخشب، والذي لا يتكون من وحدات سكرية، وإنما من بوليميرات معقدة ذات أوزان جزيئية مرتفعة، وكلما استطعنا إزالة الخشبين يصبح الورق أفضل</a:t>
            </a:r>
            <a:r>
              <a:rPr lang="ar-SA" sz="3200" dirty="0" smtClean="0"/>
              <a:t>.</a:t>
            </a:r>
            <a:endParaRPr lang="ar-SY" sz="3200" dirty="0" smtClean="0"/>
          </a:p>
          <a:p>
            <a:pPr algn="r" rtl="1"/>
            <a:r>
              <a:rPr lang="ar-SA" sz="3200" dirty="0"/>
              <a:t>يشكل السيللوز حوالي </a:t>
            </a:r>
            <a:r>
              <a:rPr lang="ar-SA" sz="3200" dirty="0" smtClean="0"/>
              <a:t>50</a:t>
            </a:r>
            <a:r>
              <a:rPr lang="en-US" sz="3200" dirty="0" smtClean="0"/>
              <a:t>%</a:t>
            </a:r>
            <a:r>
              <a:rPr lang="ar-SA" sz="3200" dirty="0" smtClean="0"/>
              <a:t> </a:t>
            </a:r>
            <a:r>
              <a:rPr lang="ar-SA" sz="3200" dirty="0"/>
              <a:t>من الخشب </a:t>
            </a:r>
            <a:endParaRPr lang="ar-SY" sz="3200" dirty="0" smtClean="0"/>
          </a:p>
          <a:p>
            <a:pPr algn="r" rtl="1"/>
            <a:r>
              <a:rPr lang="ar-SA" sz="3200" dirty="0" smtClean="0"/>
              <a:t>يعتبر </a:t>
            </a:r>
            <a:r>
              <a:rPr lang="ar-SA" sz="3200" dirty="0"/>
              <a:t>المكون الرئيسي للألياف القطنية </a:t>
            </a:r>
            <a:endParaRPr lang="ar-SY" sz="3200" dirty="0" smtClean="0"/>
          </a:p>
          <a:p>
            <a:pPr algn="r" rtl="1"/>
            <a:r>
              <a:rPr lang="ar-SA" sz="3200" dirty="0" smtClean="0"/>
              <a:t>وزن </a:t>
            </a:r>
            <a:r>
              <a:rPr lang="ar-SA" sz="3200" dirty="0"/>
              <a:t>جزيئي مرتفع بحدود </a:t>
            </a:r>
            <a:r>
              <a:rPr lang="en-US" sz="3200" dirty="0"/>
              <a:t>(3000~500000)</a:t>
            </a:r>
            <a:r>
              <a:rPr lang="ar-SA" sz="3200" dirty="0"/>
              <a:t> وحدة غلوكوز والرابطة بين وحدات الغلوكوز هي من النوع </a:t>
            </a:r>
            <a:r>
              <a:rPr lang="el-GR" sz="3200" dirty="0"/>
              <a:t>β</a:t>
            </a:r>
            <a:r>
              <a:rPr lang="en-US" sz="3200" dirty="0"/>
              <a:t>(1- 4)</a:t>
            </a:r>
            <a:r>
              <a:rPr lang="ar-SA" sz="3200" dirty="0"/>
              <a:t>  </a:t>
            </a:r>
            <a:endParaRPr lang="en-US" sz="3200" dirty="0"/>
          </a:p>
          <a:p>
            <a:pPr algn="r" rtl="1"/>
            <a:endParaRPr lang="en-US" sz="3200" i="1" dirty="0"/>
          </a:p>
          <a:p>
            <a:pPr algn="r" rtl="1"/>
            <a:endParaRPr lang="en-US" sz="3200" dirty="0"/>
          </a:p>
        </p:txBody>
      </p:sp>
    </p:spTree>
    <p:extLst>
      <p:ext uri="{BB962C8B-B14F-4D97-AF65-F5344CB8AC3E}">
        <p14:creationId xmlns:p14="http://schemas.microsoft.com/office/powerpoint/2010/main" val="3282652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rtl="1"/>
            <a:r>
              <a:rPr lang="ar-SA" b="1" dirty="0">
                <a:effectLst/>
              </a:rPr>
              <a:t>أهم مصادر السيللوز</a:t>
            </a:r>
            <a:endParaRPr lang="en-US" dirty="0"/>
          </a:p>
        </p:txBody>
      </p:sp>
      <p:sp>
        <p:nvSpPr>
          <p:cNvPr id="3" name="Content Placeholder 2"/>
          <p:cNvSpPr>
            <a:spLocks noGrp="1"/>
          </p:cNvSpPr>
          <p:nvPr>
            <p:ph idx="1"/>
          </p:nvPr>
        </p:nvSpPr>
        <p:spPr>
          <a:xfrm>
            <a:off x="457200" y="1066800"/>
            <a:ext cx="8229600" cy="5715000"/>
          </a:xfrm>
        </p:spPr>
        <p:txBody>
          <a:bodyPr>
            <a:normAutofit fontScale="92500" lnSpcReduction="20000"/>
          </a:bodyPr>
          <a:lstStyle/>
          <a:p>
            <a:pPr algn="r" rtl="1"/>
            <a:r>
              <a:rPr lang="en-US" sz="3200" b="1" dirty="0"/>
              <a:t> .(1)</a:t>
            </a:r>
            <a:r>
              <a:rPr lang="ar-SA" sz="3200" b="1" dirty="0">
                <a:solidFill>
                  <a:srgbClr val="00B050"/>
                </a:solidFill>
              </a:rPr>
              <a:t>الأشجار الصنوبرية</a:t>
            </a:r>
            <a:r>
              <a:rPr lang="ar-SA" sz="3200" dirty="0"/>
              <a:t>: وهي الأشجار ذات الأوراق الإبرية التي من أهمها </a:t>
            </a:r>
            <a:r>
              <a:rPr lang="en-US" sz="3200" dirty="0"/>
              <a:t>)</a:t>
            </a:r>
            <a:r>
              <a:rPr lang="ar-SA" sz="3200" dirty="0">
                <a:solidFill>
                  <a:srgbClr val="002060"/>
                </a:solidFill>
              </a:rPr>
              <a:t>الأرز، الصنوبر، الشوح، القنوب</a:t>
            </a:r>
            <a:r>
              <a:rPr lang="en-US" sz="3200" dirty="0"/>
              <a:t>(</a:t>
            </a:r>
            <a:r>
              <a:rPr lang="ar-SA" sz="3200" dirty="0"/>
              <a:t> وهي </a:t>
            </a:r>
            <a:r>
              <a:rPr lang="ar-SA" sz="3200" dirty="0">
                <a:solidFill>
                  <a:srgbClr val="FF0000"/>
                </a:solidFill>
              </a:rPr>
              <a:t>تشكل </a:t>
            </a:r>
            <a:r>
              <a:rPr lang="en-US" sz="3200" dirty="0">
                <a:solidFill>
                  <a:srgbClr val="FF0000"/>
                </a:solidFill>
              </a:rPr>
              <a:t>80</a:t>
            </a:r>
            <a:r>
              <a:rPr lang="en-US" sz="3200" i="1" dirty="0">
                <a:solidFill>
                  <a:srgbClr val="FF0000"/>
                </a:solidFill>
                <a:sym typeface="Symbol"/>
              </a:rPr>
              <a:t></a:t>
            </a:r>
            <a:r>
              <a:rPr lang="en-US" sz="3200" dirty="0">
                <a:solidFill>
                  <a:srgbClr val="FF0000"/>
                </a:solidFill>
              </a:rPr>
              <a:t> 85 %</a:t>
            </a:r>
            <a:r>
              <a:rPr lang="ar-SA" sz="3200" dirty="0"/>
              <a:t> من الأخشاب المستخدمة في صناعة عجينة السيللوز. </a:t>
            </a:r>
            <a:endParaRPr lang="en-US" sz="3200" dirty="0"/>
          </a:p>
          <a:p>
            <a:pPr algn="r" rtl="1"/>
            <a:r>
              <a:rPr lang="en-US" sz="3200" b="1" dirty="0"/>
              <a:t> .(2)</a:t>
            </a:r>
            <a:r>
              <a:rPr lang="ar-SA" sz="3200" b="1" dirty="0">
                <a:solidFill>
                  <a:srgbClr val="00B050"/>
                </a:solidFill>
              </a:rPr>
              <a:t>الأشجار عريضة الأوراق</a:t>
            </a:r>
            <a:r>
              <a:rPr lang="ar-SA" sz="3200" dirty="0"/>
              <a:t>: </a:t>
            </a:r>
            <a:r>
              <a:rPr lang="ar-SA" sz="3200" dirty="0">
                <a:solidFill>
                  <a:srgbClr val="002060"/>
                </a:solidFill>
              </a:rPr>
              <a:t>كالحور والكينا</a:t>
            </a:r>
            <a:r>
              <a:rPr lang="ar-SA" sz="3200" dirty="0"/>
              <a:t>, </a:t>
            </a:r>
            <a:r>
              <a:rPr lang="ar-SA" sz="3200" dirty="0">
                <a:solidFill>
                  <a:srgbClr val="FF0000"/>
                </a:solidFill>
              </a:rPr>
              <a:t>وتشكل </a:t>
            </a:r>
            <a:r>
              <a:rPr lang="en-US" sz="3200" dirty="0">
                <a:solidFill>
                  <a:srgbClr val="FF0000"/>
                </a:solidFill>
              </a:rPr>
              <a:t> 15</a:t>
            </a:r>
            <a:r>
              <a:rPr lang="en-US" sz="3200" i="1" dirty="0">
                <a:solidFill>
                  <a:srgbClr val="FF0000"/>
                </a:solidFill>
                <a:sym typeface="Symbol"/>
              </a:rPr>
              <a:t></a:t>
            </a:r>
            <a:r>
              <a:rPr lang="en-US" sz="3200" dirty="0">
                <a:solidFill>
                  <a:srgbClr val="FF0000"/>
                </a:solidFill>
              </a:rPr>
              <a:t>20 %</a:t>
            </a:r>
            <a:r>
              <a:rPr lang="ar-SA" sz="3200" dirty="0">
                <a:solidFill>
                  <a:srgbClr val="FF0000"/>
                </a:solidFill>
              </a:rPr>
              <a:t> </a:t>
            </a:r>
            <a:r>
              <a:rPr lang="ar-SA" sz="3200" dirty="0"/>
              <a:t>من الأخشاب المستخدمة في صناعة عجينة السيللوز</a:t>
            </a:r>
            <a:r>
              <a:rPr lang="ar-SA" sz="3200" dirty="0" smtClean="0"/>
              <a:t>.</a:t>
            </a:r>
            <a:endParaRPr lang="ar-SY" sz="3200" dirty="0" smtClean="0"/>
          </a:p>
          <a:p>
            <a:pPr algn="r" rtl="1"/>
            <a:r>
              <a:rPr lang="en-US" sz="3200" b="1" dirty="0"/>
              <a:t>(3)</a:t>
            </a:r>
            <a:r>
              <a:rPr lang="ar-SA" sz="3200" b="1" dirty="0"/>
              <a:t>. </a:t>
            </a:r>
            <a:r>
              <a:rPr lang="ar-SA" sz="3200" b="1" dirty="0">
                <a:solidFill>
                  <a:srgbClr val="00B050"/>
                </a:solidFill>
              </a:rPr>
              <a:t>سيقان النباتات السنوية</a:t>
            </a:r>
            <a:r>
              <a:rPr lang="ar-SA" sz="3200" dirty="0"/>
              <a:t>: </a:t>
            </a:r>
            <a:r>
              <a:rPr lang="ar-SA" sz="3200" dirty="0">
                <a:solidFill>
                  <a:srgbClr val="002060"/>
                </a:solidFill>
              </a:rPr>
              <a:t>كالقمح والأرز</a:t>
            </a:r>
            <a:r>
              <a:rPr lang="en-US" sz="3200" dirty="0"/>
              <a:t>)</a:t>
            </a:r>
            <a:r>
              <a:rPr lang="ar-SA" sz="3200" dirty="0"/>
              <a:t>التبن</a:t>
            </a:r>
            <a:r>
              <a:rPr lang="en-US" sz="3200" dirty="0"/>
              <a:t>(</a:t>
            </a:r>
            <a:r>
              <a:rPr lang="ar-SA" sz="3200" dirty="0"/>
              <a:t>, وتستخدم لصناعة ورق الجرائد والمجلات، وورق الصر والكرتون. </a:t>
            </a:r>
            <a:endParaRPr lang="en-US" sz="3200" dirty="0"/>
          </a:p>
          <a:p>
            <a:pPr algn="r" rtl="1"/>
            <a:r>
              <a:rPr lang="en-US" sz="3200" b="1" dirty="0"/>
              <a:t>(4)</a:t>
            </a:r>
            <a:r>
              <a:rPr lang="ar-SA" sz="3200" b="1" dirty="0"/>
              <a:t>. </a:t>
            </a:r>
            <a:r>
              <a:rPr lang="ar-SA" sz="3200" b="1" dirty="0">
                <a:solidFill>
                  <a:srgbClr val="00B050"/>
                </a:solidFill>
              </a:rPr>
              <a:t>القطن وزغب القطن</a:t>
            </a:r>
            <a:r>
              <a:rPr lang="ar-SA" sz="3200" dirty="0"/>
              <a:t>: يعتبر السيللوز المستحصل من القطن من أنقى أنواع السيللوز وتصل نسبته إلى </a:t>
            </a:r>
            <a:r>
              <a:rPr lang="en-US" sz="3200" dirty="0"/>
              <a:t>90</a:t>
            </a:r>
            <a:r>
              <a:rPr lang="en-US" sz="3200" i="1" dirty="0">
                <a:sym typeface="Symbol"/>
              </a:rPr>
              <a:t></a:t>
            </a:r>
            <a:r>
              <a:rPr lang="en-US" sz="3200" dirty="0"/>
              <a:t> 93 %</a:t>
            </a:r>
            <a:r>
              <a:rPr lang="en-US" sz="3200" i="1" dirty="0"/>
              <a:t> </a:t>
            </a:r>
            <a:r>
              <a:rPr lang="ar-SY" sz="3200" i="1" dirty="0" smtClean="0"/>
              <a:t> </a:t>
            </a:r>
            <a:r>
              <a:rPr lang="ar-SA" sz="3200" dirty="0" smtClean="0">
                <a:solidFill>
                  <a:srgbClr val="FF0000"/>
                </a:solidFill>
              </a:rPr>
              <a:t>ولا </a:t>
            </a:r>
            <a:r>
              <a:rPr lang="ar-SA" sz="3200" dirty="0">
                <a:solidFill>
                  <a:srgbClr val="FF0000"/>
                </a:solidFill>
              </a:rPr>
              <a:t>يستخدم في صناعة الورق</a:t>
            </a:r>
            <a:r>
              <a:rPr lang="ar-SA" sz="3200" dirty="0"/>
              <a:t> لارتفاع سعره. بينما زغب القطن سعره منخفض ولكنه قصير التيلة بحيث لا تسمح باستخدامه في صناعة الورق</a:t>
            </a:r>
            <a:r>
              <a:rPr lang="ar-SA" sz="3200" dirty="0" smtClean="0"/>
              <a:t>.</a:t>
            </a:r>
            <a:endParaRPr lang="en-US" sz="3200" dirty="0"/>
          </a:p>
        </p:txBody>
      </p:sp>
    </p:spTree>
    <p:extLst>
      <p:ext uri="{BB962C8B-B14F-4D97-AF65-F5344CB8AC3E}">
        <p14:creationId xmlns:p14="http://schemas.microsoft.com/office/powerpoint/2010/main" val="672361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rtl="1"/>
            <a:r>
              <a:rPr lang="ar-SA" b="1" dirty="0">
                <a:effectLst/>
              </a:rPr>
              <a:t>مراحل إنتاج السيللوز</a:t>
            </a:r>
            <a:endParaRPr lang="en-US" dirty="0"/>
          </a:p>
        </p:txBody>
      </p:sp>
      <p:sp>
        <p:nvSpPr>
          <p:cNvPr id="3" name="Content Placeholder 2"/>
          <p:cNvSpPr>
            <a:spLocks noGrp="1"/>
          </p:cNvSpPr>
          <p:nvPr>
            <p:ph idx="1"/>
          </p:nvPr>
        </p:nvSpPr>
        <p:spPr>
          <a:xfrm>
            <a:off x="457200" y="1600200"/>
            <a:ext cx="6781800" cy="5029200"/>
          </a:xfrm>
        </p:spPr>
        <p:txBody>
          <a:bodyPr>
            <a:normAutofit lnSpcReduction="10000"/>
          </a:bodyPr>
          <a:lstStyle/>
          <a:p>
            <a:pPr algn="r" rtl="1"/>
            <a:r>
              <a:rPr lang="ar-SA" sz="2800" b="1" dirty="0"/>
              <a:t>المعالجة الأولية للخشب</a:t>
            </a:r>
            <a:r>
              <a:rPr lang="ar-SA" sz="2800" dirty="0"/>
              <a:t>: عن طريق إبعاد اللحاء </a:t>
            </a:r>
            <a:r>
              <a:rPr lang="en-US" sz="2800" dirty="0"/>
              <a:t>)</a:t>
            </a:r>
            <a:r>
              <a:rPr lang="ar-SA" sz="2800" dirty="0"/>
              <a:t>القشرة</a:t>
            </a:r>
            <a:r>
              <a:rPr lang="en-US" sz="2800" dirty="0"/>
              <a:t>(</a:t>
            </a:r>
            <a:r>
              <a:rPr lang="ar-SA" sz="2800" dirty="0"/>
              <a:t> لأنه يسيء </a:t>
            </a:r>
            <a:r>
              <a:rPr lang="ar-SA" sz="2800" dirty="0" smtClean="0"/>
              <a:t>للمواصفات</a:t>
            </a:r>
            <a:r>
              <a:rPr lang="ar-SA" sz="2800" dirty="0"/>
              <a:t>، ثم يتم تقطيع الخشب إلى قطع بطول </a:t>
            </a:r>
            <a:r>
              <a:rPr lang="en-US" sz="2800" dirty="0"/>
              <a:t>20 mm</a:t>
            </a:r>
            <a:r>
              <a:rPr lang="ar-SA" sz="2800" dirty="0"/>
              <a:t>.</a:t>
            </a:r>
            <a:endParaRPr lang="en-US" sz="2800" dirty="0"/>
          </a:p>
          <a:p>
            <a:pPr algn="r" rtl="1"/>
            <a:r>
              <a:rPr lang="ar-SA" sz="2800" b="1" dirty="0"/>
              <a:t>مرحلة الطبخ: </a:t>
            </a:r>
            <a:r>
              <a:rPr lang="ar-SA" sz="2800" dirty="0" smtClean="0"/>
              <a:t>وهي </a:t>
            </a:r>
            <a:r>
              <a:rPr lang="ar-SA" sz="2800" dirty="0"/>
              <a:t>المرحلة الأكثر أهمية, وتتم عملية الطبخ بعدة طرق حسب المواد الأولية المستخدمة ونوعية الورق </a:t>
            </a:r>
            <a:r>
              <a:rPr lang="ar-SY" sz="2800" dirty="0" smtClean="0"/>
              <a:t>أ</a:t>
            </a:r>
            <a:r>
              <a:rPr lang="ar-SA" sz="2800" dirty="0" smtClean="0"/>
              <a:t>والكرتون </a:t>
            </a:r>
            <a:r>
              <a:rPr lang="ar-SA" sz="2800" dirty="0"/>
              <a:t>المراد </a:t>
            </a:r>
            <a:r>
              <a:rPr lang="ar-SA" sz="2800" dirty="0" smtClean="0"/>
              <a:t>إنتاجه</a:t>
            </a:r>
            <a:r>
              <a:rPr lang="ar-SY" sz="2800" dirty="0" smtClean="0"/>
              <a:t>.</a:t>
            </a:r>
          </a:p>
          <a:p>
            <a:pPr lvl="1" algn="r" rtl="1"/>
            <a:r>
              <a:rPr lang="en-US" sz="2000" dirty="0"/>
              <a:t>.(2.1) </a:t>
            </a:r>
            <a:r>
              <a:rPr lang="ar-SA" sz="2000" dirty="0"/>
              <a:t>طريقة الطبخ الكبريتاتية </a:t>
            </a:r>
            <a:r>
              <a:rPr lang="en-US" sz="2000" dirty="0"/>
              <a:t>)</a:t>
            </a:r>
            <a:r>
              <a:rPr lang="ar-SA" sz="2000" dirty="0"/>
              <a:t>السُلفاتية</a:t>
            </a:r>
            <a:r>
              <a:rPr lang="en-US" sz="2000" dirty="0"/>
              <a:t>(</a:t>
            </a:r>
            <a:r>
              <a:rPr lang="ar-SA" sz="2000" dirty="0"/>
              <a:t>.</a:t>
            </a:r>
            <a:endParaRPr lang="en-US" sz="2000" dirty="0"/>
          </a:p>
          <a:p>
            <a:pPr lvl="1" algn="r" rtl="1"/>
            <a:r>
              <a:rPr lang="en-US" sz="2000" dirty="0"/>
              <a:t>(2.2)</a:t>
            </a:r>
            <a:r>
              <a:rPr lang="ar-SA" sz="2000" dirty="0"/>
              <a:t>. طريقة الطبخ الكبريتيتية </a:t>
            </a:r>
            <a:r>
              <a:rPr lang="en-US" sz="2000" dirty="0"/>
              <a:t>)</a:t>
            </a:r>
            <a:r>
              <a:rPr lang="ar-SA" sz="2000" dirty="0"/>
              <a:t>السُلفيتية</a:t>
            </a:r>
            <a:r>
              <a:rPr lang="en-US" sz="2000" dirty="0"/>
              <a:t>(</a:t>
            </a:r>
            <a:r>
              <a:rPr lang="ar-SA" sz="2000" dirty="0"/>
              <a:t>.</a:t>
            </a:r>
            <a:endParaRPr lang="en-US" sz="2000" dirty="0"/>
          </a:p>
          <a:p>
            <a:pPr lvl="1" algn="r" rtl="1"/>
            <a:r>
              <a:rPr lang="en-US" sz="2000" dirty="0"/>
              <a:t>(2.3)</a:t>
            </a:r>
            <a:r>
              <a:rPr lang="ar-SA" sz="2000" dirty="0"/>
              <a:t>. طريقة الصودا الباردة.</a:t>
            </a:r>
            <a:endParaRPr lang="en-US" sz="2000" dirty="0"/>
          </a:p>
          <a:p>
            <a:pPr lvl="1" algn="r" rtl="1"/>
            <a:r>
              <a:rPr lang="en-US" sz="2000" dirty="0"/>
              <a:t>(2.4)</a:t>
            </a:r>
            <a:r>
              <a:rPr lang="ar-SA" sz="2000" dirty="0"/>
              <a:t>. </a:t>
            </a:r>
            <a:r>
              <a:rPr lang="ar-SA" sz="2000" dirty="0">
                <a:solidFill>
                  <a:srgbClr val="FF0000"/>
                </a:solidFill>
              </a:rPr>
              <a:t>الطريقة المشتركة </a:t>
            </a:r>
            <a:r>
              <a:rPr lang="en-US" sz="2000" dirty="0">
                <a:solidFill>
                  <a:srgbClr val="FF0000"/>
                </a:solidFill>
              </a:rPr>
              <a:t>)</a:t>
            </a:r>
            <a:r>
              <a:rPr lang="ar-SA" sz="2000" dirty="0">
                <a:solidFill>
                  <a:srgbClr val="FF0000"/>
                </a:solidFill>
              </a:rPr>
              <a:t>ميكانيكية - كيميائية</a:t>
            </a:r>
            <a:r>
              <a:rPr lang="en-US" sz="2000" dirty="0">
                <a:solidFill>
                  <a:srgbClr val="FF0000"/>
                </a:solidFill>
              </a:rPr>
              <a:t>(</a:t>
            </a:r>
            <a:r>
              <a:rPr lang="ar-SA" sz="2000" dirty="0">
                <a:solidFill>
                  <a:srgbClr val="FF0000"/>
                </a:solidFill>
              </a:rPr>
              <a:t>.</a:t>
            </a:r>
            <a:endParaRPr lang="en-US" sz="2000" dirty="0">
              <a:solidFill>
                <a:srgbClr val="FF0000"/>
              </a:solidFill>
            </a:endParaRPr>
          </a:p>
          <a:p>
            <a:pPr lvl="1" algn="r" rtl="1"/>
            <a:r>
              <a:rPr lang="en-US" sz="2000" dirty="0"/>
              <a:t>.(2.5) </a:t>
            </a:r>
            <a:r>
              <a:rPr lang="ar-SA" sz="2000" dirty="0">
                <a:solidFill>
                  <a:srgbClr val="FF0000"/>
                </a:solidFill>
              </a:rPr>
              <a:t>الطريقة الميكانيكية.</a:t>
            </a:r>
            <a:endParaRPr lang="en-US" sz="2000" dirty="0">
              <a:solidFill>
                <a:srgbClr val="FF0000"/>
              </a:solidFill>
            </a:endParaRPr>
          </a:p>
          <a:p>
            <a:pPr algn="r" rtl="1"/>
            <a:r>
              <a:rPr lang="ar-SA" sz="2800" b="1" dirty="0"/>
              <a:t>مرحلة تبييض العجينة وتحسينها</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1524000"/>
            <a:ext cx="1870363" cy="1089439"/>
          </a:xfrm>
          <a:prstGeom prst="rect">
            <a:avLst/>
          </a:prstGeom>
        </p:spPr>
      </p:pic>
    </p:spTree>
    <p:extLst>
      <p:ext uri="{BB962C8B-B14F-4D97-AF65-F5344CB8AC3E}">
        <p14:creationId xmlns:p14="http://schemas.microsoft.com/office/powerpoint/2010/main" val="214726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ar-SA" b="1" dirty="0">
                <a:effectLst/>
              </a:rPr>
              <a:t>الطريقة السُلفاتية</a:t>
            </a:r>
            <a:endParaRPr lang="en-US" dirty="0"/>
          </a:p>
        </p:txBody>
      </p:sp>
      <p:sp>
        <p:nvSpPr>
          <p:cNvPr id="3" name="Content Placeholder 2"/>
          <p:cNvSpPr>
            <a:spLocks noGrp="1"/>
          </p:cNvSpPr>
          <p:nvPr>
            <p:ph idx="1"/>
          </p:nvPr>
        </p:nvSpPr>
        <p:spPr/>
        <p:txBody>
          <a:bodyPr>
            <a:normAutofit/>
          </a:bodyPr>
          <a:lstStyle/>
          <a:p>
            <a:pPr algn="r" rtl="1"/>
            <a:r>
              <a:rPr lang="ar-SA" sz="4000" dirty="0"/>
              <a:t>تستخدم لإنتاج عجينة السيللوز من </a:t>
            </a:r>
            <a:r>
              <a:rPr lang="ar-SA" sz="4000" dirty="0">
                <a:solidFill>
                  <a:srgbClr val="00B050"/>
                </a:solidFill>
              </a:rPr>
              <a:t>جميع الخامات </a:t>
            </a:r>
            <a:r>
              <a:rPr lang="en-US" sz="4000" dirty="0"/>
              <a:t>)</a:t>
            </a:r>
            <a:r>
              <a:rPr lang="ar-SA" sz="4000" dirty="0"/>
              <a:t>خشب لين، خشب </a:t>
            </a:r>
            <a:r>
              <a:rPr lang="ar-SA" sz="4000" dirty="0" smtClean="0"/>
              <a:t>قاسي،</a:t>
            </a:r>
            <a:r>
              <a:rPr lang="ar-SY" sz="4000" dirty="0" smtClean="0"/>
              <a:t> </a:t>
            </a:r>
            <a:r>
              <a:rPr lang="ar-SA" sz="4000" dirty="0" smtClean="0"/>
              <a:t>ومن </a:t>
            </a:r>
            <a:r>
              <a:rPr lang="ar-SA" sz="4000" dirty="0"/>
              <a:t>قش النباتات السنوية</a:t>
            </a:r>
            <a:r>
              <a:rPr lang="en-US" sz="4000" dirty="0"/>
              <a:t>(</a:t>
            </a:r>
            <a:r>
              <a:rPr lang="ar-SA" sz="4000" dirty="0"/>
              <a:t>، ويكون سائل الطبخ لهذه الطريقة مكون من:</a:t>
            </a:r>
            <a:endParaRPr lang="en-US" sz="4000" dirty="0"/>
          </a:p>
          <a:p>
            <a:pPr marL="0" indent="0">
              <a:buNone/>
            </a:pPr>
            <a:r>
              <a:rPr lang="en-US" sz="3000" dirty="0" err="1">
                <a:solidFill>
                  <a:srgbClr val="FF0000"/>
                </a:solidFill>
              </a:rPr>
              <a:t>NaOH</a:t>
            </a:r>
            <a:r>
              <a:rPr lang="en-US" sz="3000" dirty="0">
                <a:solidFill>
                  <a:srgbClr val="FF0000"/>
                </a:solidFill>
              </a:rPr>
              <a:t> , Na</a:t>
            </a:r>
            <a:r>
              <a:rPr lang="en-US" sz="3000" baseline="-25000" dirty="0">
                <a:solidFill>
                  <a:srgbClr val="FF0000"/>
                </a:solidFill>
              </a:rPr>
              <a:t>2</a:t>
            </a:r>
            <a:r>
              <a:rPr lang="en-US" sz="3000" dirty="0">
                <a:solidFill>
                  <a:srgbClr val="FF0000"/>
                </a:solidFill>
              </a:rPr>
              <a:t>CO</a:t>
            </a:r>
            <a:r>
              <a:rPr lang="en-US" sz="3000" baseline="-25000" dirty="0">
                <a:solidFill>
                  <a:srgbClr val="FF0000"/>
                </a:solidFill>
              </a:rPr>
              <a:t>3</a:t>
            </a:r>
            <a:r>
              <a:rPr lang="en-US" sz="3000" dirty="0">
                <a:solidFill>
                  <a:srgbClr val="FF0000"/>
                </a:solidFill>
              </a:rPr>
              <a:t> , Na</a:t>
            </a:r>
            <a:r>
              <a:rPr lang="en-US" sz="3000" baseline="-25000" dirty="0">
                <a:solidFill>
                  <a:srgbClr val="FF0000"/>
                </a:solidFill>
              </a:rPr>
              <a:t>2</a:t>
            </a:r>
            <a:r>
              <a:rPr lang="en-US" sz="3000" dirty="0">
                <a:solidFill>
                  <a:srgbClr val="FF0000"/>
                </a:solidFill>
              </a:rPr>
              <a:t>S , Na</a:t>
            </a:r>
            <a:r>
              <a:rPr lang="en-US" sz="3000" baseline="-25000" dirty="0">
                <a:solidFill>
                  <a:srgbClr val="FF0000"/>
                </a:solidFill>
              </a:rPr>
              <a:t>2</a:t>
            </a:r>
            <a:r>
              <a:rPr lang="en-US" sz="3000" dirty="0">
                <a:solidFill>
                  <a:srgbClr val="FF0000"/>
                </a:solidFill>
              </a:rPr>
              <a:t>SO</a:t>
            </a:r>
            <a:r>
              <a:rPr lang="en-US" sz="3000" baseline="-25000" dirty="0">
                <a:solidFill>
                  <a:srgbClr val="FF0000"/>
                </a:solidFill>
              </a:rPr>
              <a:t>4</a:t>
            </a:r>
            <a:r>
              <a:rPr lang="en-US" sz="3000" dirty="0">
                <a:solidFill>
                  <a:srgbClr val="FF0000"/>
                </a:solidFill>
              </a:rPr>
              <a:t> , Na</a:t>
            </a:r>
            <a:r>
              <a:rPr lang="en-US" sz="3000" baseline="-25000" dirty="0">
                <a:solidFill>
                  <a:srgbClr val="FF0000"/>
                </a:solidFill>
              </a:rPr>
              <a:t>2</a:t>
            </a:r>
            <a:r>
              <a:rPr lang="en-US" sz="3000" dirty="0">
                <a:solidFill>
                  <a:srgbClr val="FF0000"/>
                </a:solidFill>
              </a:rPr>
              <a:t>S</a:t>
            </a:r>
            <a:r>
              <a:rPr lang="en-US" sz="3000" baseline="-25000" dirty="0">
                <a:solidFill>
                  <a:srgbClr val="FF0000"/>
                </a:solidFill>
              </a:rPr>
              <a:t>2</a:t>
            </a:r>
            <a:r>
              <a:rPr lang="en-US" sz="3000" dirty="0">
                <a:solidFill>
                  <a:srgbClr val="FF0000"/>
                </a:solidFill>
              </a:rPr>
              <a:t>O</a:t>
            </a:r>
            <a:r>
              <a:rPr lang="en-US" sz="3000" baseline="-25000" dirty="0">
                <a:solidFill>
                  <a:srgbClr val="FF0000"/>
                </a:solidFill>
              </a:rPr>
              <a:t>3</a:t>
            </a:r>
            <a:endParaRPr lang="en-US" sz="3000" dirty="0">
              <a:solidFill>
                <a:srgbClr val="FF0000"/>
              </a:solidFill>
            </a:endParaRPr>
          </a:p>
          <a:p>
            <a:pPr algn="r" rtl="1"/>
            <a:r>
              <a:rPr lang="ar-SA" sz="4000" dirty="0"/>
              <a:t>حيث أن </a:t>
            </a:r>
            <a:r>
              <a:rPr lang="en-US" sz="4000" dirty="0" err="1"/>
              <a:t>NaOH</a:t>
            </a:r>
            <a:r>
              <a:rPr lang="ar-SA" sz="4000" dirty="0"/>
              <a:t> و </a:t>
            </a:r>
            <a:r>
              <a:rPr lang="en-US" sz="4000" dirty="0"/>
              <a:t>Na</a:t>
            </a:r>
            <a:r>
              <a:rPr lang="en-US" sz="4000" baseline="-25000" dirty="0"/>
              <a:t>2</a:t>
            </a:r>
            <a:r>
              <a:rPr lang="en-US" sz="4000" dirty="0"/>
              <a:t>S</a:t>
            </a:r>
            <a:r>
              <a:rPr lang="ar-SA" sz="4000" dirty="0"/>
              <a:t> يعملان على نزع الليغنين من العجينة. </a:t>
            </a:r>
            <a:endParaRPr lang="en-US" sz="4000" dirty="0"/>
          </a:p>
          <a:p>
            <a:pPr algn="r"/>
            <a:endParaRPr lang="en-US" sz="4000" dirty="0"/>
          </a:p>
        </p:txBody>
      </p:sp>
    </p:spTree>
    <p:extLst>
      <p:ext uri="{BB962C8B-B14F-4D97-AF65-F5344CB8AC3E}">
        <p14:creationId xmlns:p14="http://schemas.microsoft.com/office/powerpoint/2010/main" val="2016886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5343</TotalTime>
  <Words>2258</Words>
  <Application>Microsoft Office PowerPoint</Application>
  <PresentationFormat>On-screen Show (4:3)</PresentationFormat>
  <Paragraphs>202</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Century Gothic</vt:lpstr>
      <vt:lpstr>Courier New</vt:lpstr>
      <vt:lpstr>Palatino Linotype</vt:lpstr>
      <vt:lpstr>Symbol</vt:lpstr>
      <vt:lpstr>Tahoma</vt:lpstr>
      <vt:lpstr>Times New Roman</vt:lpstr>
      <vt:lpstr>Executive</vt:lpstr>
      <vt:lpstr>التعبئة والتغليف</vt:lpstr>
      <vt:lpstr>المواد الأولية المستخدمة في تعبئة وتغليف المواد  الغذائية</vt:lpstr>
      <vt:lpstr>مواد التعبئة والتغليف</vt:lpstr>
      <vt:lpstr>الخشب والورق والكرتون</vt:lpstr>
      <vt:lpstr>الخشب والورق والكرتون</vt:lpstr>
      <vt:lpstr>الورق</vt:lpstr>
      <vt:lpstr>أهم مصادر السيللوز</vt:lpstr>
      <vt:lpstr>مراحل إنتاج السيللوز</vt:lpstr>
      <vt:lpstr>الطريقة السُلفاتية</vt:lpstr>
      <vt:lpstr>الطريقة السُلفيتية</vt:lpstr>
      <vt:lpstr>طريقة الصودا الباردة</vt:lpstr>
      <vt:lpstr>الطريقة الميكانيكية</vt:lpstr>
      <vt:lpstr>الطريقة المشتركة</vt:lpstr>
      <vt:lpstr>تبييض عجينة السيللوز</vt:lpstr>
      <vt:lpstr>الإضافات المحسنة لعجينة الورق</vt:lpstr>
      <vt:lpstr>PowerPoint Presentation</vt:lpstr>
      <vt:lpstr>PowerPoint Presentation</vt:lpstr>
      <vt:lpstr>ورق الصر واللف Bandage paper</vt:lpstr>
      <vt:lpstr>الكرتون Carton</vt:lpstr>
      <vt:lpstr>ورق الصر واللف Bandage paper</vt:lpstr>
      <vt:lpstr>الخواص الفيزيائية الواجب توافرها في ورق الصر و اللف </vt:lpstr>
      <vt:lpstr>الخواص الضوئية</vt:lpstr>
      <vt:lpstr>الخواص الميكانيكية</vt:lpstr>
      <vt:lpstr>الورق الأسمر )الكرافت( Kraft paper</vt:lpstr>
      <vt:lpstr>الورق الأسمر )الكرافت</vt:lpstr>
      <vt:lpstr>الورق الشبيه بالكرافت "الأسمر" Semi kraft paper</vt:lpstr>
      <vt:lpstr>ورق السيلوفان Cellophane paper</vt:lpstr>
      <vt:lpstr>ورق السيلوفان</vt:lpstr>
      <vt:lpstr>ورق السلفيت Sulphite paper </vt:lpstr>
      <vt:lpstr>ورق البرشومان Parchment paper</vt:lpstr>
      <vt:lpstr>الورق المقزز)المقسى( Glassine paper</vt:lpstr>
      <vt:lpstr>الورق الخفيف Tissues light paper</vt:lpstr>
      <vt:lpstr>الورق العديم النفاذية للزيوت Grease proof paper</vt:lpstr>
      <vt:lpstr>ورق مقاوم للرطوبة ) عديم البلل( Wet-strength paper</vt:lpstr>
      <vt:lpstr>ورق مغطى بالشمع Waxed paper</vt:lpstr>
      <vt:lpstr>ورق مغطى بالشمع Waxed paper</vt:lpstr>
      <vt:lpstr>الورق الملدن Plasticizer paper</vt:lpstr>
      <vt:lpstr>PowerPoint Presentation</vt:lpstr>
      <vt:lpstr>PowerPoint Presentation</vt:lpstr>
      <vt:lpstr>الكرتون Carton </vt:lpstr>
      <vt:lpstr>التحسينات التي أجريت على العبوات الكرتونية </vt:lpstr>
      <vt:lpstr>أنواع علب الكرتون Kind of paper board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التعبئة والتغليف</dc:title>
  <dc:creator>Dr. Farhan Alfin</dc:creator>
  <cp:lastModifiedBy>farhan alfin</cp:lastModifiedBy>
  <cp:revision>165</cp:revision>
  <dcterms:created xsi:type="dcterms:W3CDTF">2006-08-16T00:00:00Z</dcterms:created>
  <dcterms:modified xsi:type="dcterms:W3CDTF">2015-03-24T04:09:36Z</dcterms:modified>
</cp:coreProperties>
</file>