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3" r:id="rId16"/>
    <p:sldId id="274"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3/9/2015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3/9/2015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3/9/2015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SY" dirty="0" smtClean="0"/>
              <a:t>التعبئة والتغليف</a:t>
            </a:r>
            <a:endParaRPr lang="en-US" dirty="0"/>
          </a:p>
        </p:txBody>
      </p:sp>
      <p:sp>
        <p:nvSpPr>
          <p:cNvPr id="3" name="Subtitle 2"/>
          <p:cNvSpPr>
            <a:spLocks noGrp="1"/>
          </p:cNvSpPr>
          <p:nvPr>
            <p:ph type="subTitle" idx="1"/>
          </p:nvPr>
        </p:nvSpPr>
        <p:spPr/>
        <p:txBody>
          <a:bodyPr/>
          <a:lstStyle/>
          <a:p>
            <a:pPr rtl="1"/>
            <a:r>
              <a:rPr lang="ar-SY" dirty="0" smtClean="0"/>
              <a:t>د. فرحان ألفين</a:t>
            </a:r>
          </a:p>
          <a:p>
            <a:pPr rtl="1"/>
            <a:r>
              <a:rPr lang="ar-SY" dirty="0" smtClean="0"/>
              <a:t>قسم الهندسة الغذائية</a:t>
            </a:r>
            <a:endParaRPr lang="en-US" dirty="0"/>
          </a:p>
        </p:txBody>
      </p:sp>
    </p:spTree>
    <p:extLst>
      <p:ext uri="{BB962C8B-B14F-4D97-AF65-F5344CB8AC3E}">
        <p14:creationId xmlns:p14="http://schemas.microsoft.com/office/powerpoint/2010/main" val="426812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r" rtl="1"/>
            <a:r>
              <a:rPr lang="ar-SA" sz="3200" b="1" dirty="0"/>
              <a:t>الخصائص المتعلقة بالتلوث البيئي:</a:t>
            </a:r>
            <a:endParaRPr lang="en-US" sz="3200" dirty="0"/>
          </a:p>
          <a:p>
            <a:pPr algn="r" rtl="1"/>
            <a:r>
              <a:rPr lang="tr-TR" sz="3200" dirty="0"/>
              <a:t>(1)</a:t>
            </a:r>
            <a:r>
              <a:rPr lang="ar-SA" sz="3200" dirty="0"/>
              <a:t>. أن لا تسبب التلوث البيولوجي والكيميائي للبيئة، من خلال </a:t>
            </a:r>
            <a:r>
              <a:rPr lang="ar-SA" sz="3200" dirty="0" smtClean="0"/>
              <a:t>استخدامها </a:t>
            </a:r>
            <a:r>
              <a:rPr lang="ar-SA" sz="3200" dirty="0"/>
              <a:t>أو رميها.</a:t>
            </a:r>
            <a:endParaRPr lang="en-US" sz="3200" dirty="0"/>
          </a:p>
          <a:p>
            <a:pPr algn="r" rtl="1"/>
            <a:r>
              <a:rPr lang="tr-TR" sz="3200" dirty="0"/>
              <a:t>(2)</a:t>
            </a:r>
            <a:r>
              <a:rPr lang="ar-SA" sz="3200" dirty="0"/>
              <a:t>. أن لا يلحق عملية تلف أكوام القمامة التي شكلتها مصاريف </a:t>
            </a:r>
            <a:r>
              <a:rPr lang="ar-SA" sz="3200" dirty="0" smtClean="0"/>
              <a:t>إضافية</a:t>
            </a:r>
            <a:r>
              <a:rPr lang="ar-SY" sz="3200" dirty="0" smtClean="0"/>
              <a:t> </a:t>
            </a:r>
            <a:r>
              <a:rPr lang="ar-SA" sz="3200" dirty="0" smtClean="0"/>
              <a:t>أخرى</a:t>
            </a:r>
            <a:r>
              <a:rPr lang="ar-SA" sz="3200" dirty="0"/>
              <a:t>.</a:t>
            </a:r>
            <a:endParaRPr lang="en-US" sz="3200" dirty="0"/>
          </a:p>
          <a:p>
            <a:pPr algn="r" rtl="1"/>
            <a:r>
              <a:rPr lang="tr-TR" sz="3200" dirty="0"/>
              <a:t>(3)</a:t>
            </a:r>
            <a:r>
              <a:rPr lang="ar-SA" sz="3200" dirty="0"/>
              <a:t>. إمكانية استخدامها أو تصنيعها ثانية، أو إمكانية إتلافها كيميائياً </a:t>
            </a:r>
            <a:r>
              <a:rPr lang="ar-SA" sz="3200" dirty="0" smtClean="0"/>
              <a:t>وبدون </a:t>
            </a:r>
            <a:r>
              <a:rPr lang="ar-SA" sz="3200" dirty="0"/>
              <a:t>ضرر.</a:t>
            </a:r>
            <a:endParaRPr lang="en-US" sz="3200" dirty="0"/>
          </a:p>
          <a:p>
            <a:pPr algn="r"/>
            <a:endParaRPr lang="en-US" sz="3200" dirty="0"/>
          </a:p>
        </p:txBody>
      </p:sp>
    </p:spTree>
    <p:extLst>
      <p:ext uri="{BB962C8B-B14F-4D97-AF65-F5344CB8AC3E}">
        <p14:creationId xmlns:p14="http://schemas.microsoft.com/office/powerpoint/2010/main" val="32537000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ar-SA" sz="3200" b="1" dirty="0"/>
              <a:t>الخصائص الصحية:</a:t>
            </a:r>
            <a:endParaRPr lang="en-US" sz="3200" dirty="0"/>
          </a:p>
          <a:p>
            <a:pPr algn="r" rtl="1"/>
            <a:r>
              <a:rPr lang="tr-TR" sz="3200" dirty="0"/>
              <a:t>(1)</a:t>
            </a:r>
            <a:r>
              <a:rPr lang="ar-SA" sz="3200" dirty="0"/>
              <a:t>. يجب أن تكون مادة التغليف غير ضارة بالصحة و مطابقة </a:t>
            </a:r>
            <a:r>
              <a:rPr lang="ar-SA" sz="3200" dirty="0" smtClean="0"/>
              <a:t>للواصفات </a:t>
            </a:r>
            <a:r>
              <a:rPr lang="ar-SA" sz="3200" dirty="0"/>
              <a:t>القياسية السورية.</a:t>
            </a:r>
            <a:endParaRPr lang="en-US" sz="3200" dirty="0"/>
          </a:p>
          <a:p>
            <a:pPr algn="r" rtl="1"/>
            <a:r>
              <a:rPr lang="tr-TR" sz="3200" dirty="0"/>
              <a:t>(2)</a:t>
            </a:r>
            <a:r>
              <a:rPr lang="ar-SA" sz="3200" dirty="0"/>
              <a:t>. غير قابلة للتفاعل مع مكونات الغذاء، ولا تضفي عليها أية </a:t>
            </a:r>
            <a:r>
              <a:rPr lang="ar-SA" sz="3200" dirty="0" smtClean="0"/>
              <a:t>رائحة </a:t>
            </a:r>
            <a:r>
              <a:rPr lang="ar-SA" sz="3200" dirty="0"/>
              <a:t>غير مرغوبة أو طعم. </a:t>
            </a:r>
            <a:endParaRPr lang="en-US" sz="3200" dirty="0"/>
          </a:p>
          <a:p>
            <a:pPr algn="r" rtl="1"/>
            <a:r>
              <a:rPr lang="tr-TR" sz="3200" dirty="0"/>
              <a:t>(3)</a:t>
            </a:r>
            <a:r>
              <a:rPr lang="ar-SA" sz="3200" dirty="0"/>
              <a:t>. يراعى ألا تشكل أية مخاطر للمستهلك عند استخدامها.</a:t>
            </a:r>
            <a:endParaRPr lang="en-US" sz="3200" dirty="0"/>
          </a:p>
          <a:p>
            <a:pPr algn="r"/>
            <a:endParaRPr lang="en-US" sz="3200" dirty="0"/>
          </a:p>
        </p:txBody>
      </p:sp>
    </p:spTree>
    <p:extLst>
      <p:ext uri="{BB962C8B-B14F-4D97-AF65-F5344CB8AC3E}">
        <p14:creationId xmlns:p14="http://schemas.microsoft.com/office/powerpoint/2010/main" val="779826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ar-SA" sz="3200" b="1" dirty="0"/>
              <a:t>الخصائص الاقتصادية: </a:t>
            </a:r>
            <a:endParaRPr lang="en-US" sz="3200" dirty="0"/>
          </a:p>
          <a:p>
            <a:pPr algn="r" rtl="1"/>
            <a:r>
              <a:rPr lang="tr-TR" sz="3200" dirty="0"/>
              <a:t>(1)</a:t>
            </a:r>
            <a:r>
              <a:rPr lang="ar-SA" sz="3200" dirty="0"/>
              <a:t>. أن تكون كلفة مادة تصنيع العبوة متوازنة مع القيمة الاقتصادية </a:t>
            </a:r>
            <a:r>
              <a:rPr lang="ar-SA" sz="3200" dirty="0" smtClean="0"/>
              <a:t>لما </a:t>
            </a:r>
            <a:r>
              <a:rPr lang="ar-SA" sz="3200" dirty="0"/>
              <a:t>تحتويه من مادة غذائية. بحيث تكون العبوة متناسبة مع حجم أو كمية </a:t>
            </a:r>
            <a:r>
              <a:rPr lang="ar-SA" sz="3200" dirty="0" smtClean="0"/>
              <a:t>المادة </a:t>
            </a:r>
            <a:r>
              <a:rPr lang="ar-SA" sz="3200" dirty="0"/>
              <a:t>المعبأة. و يفضل أن تكون مصنعة محلياً.</a:t>
            </a:r>
            <a:endParaRPr lang="en-US" sz="3200" dirty="0"/>
          </a:p>
          <a:p>
            <a:pPr algn="r" rtl="1"/>
            <a:r>
              <a:rPr lang="tr-TR" sz="3200" dirty="0"/>
              <a:t>(2)</a:t>
            </a:r>
            <a:r>
              <a:rPr lang="ar-SA" sz="3200" dirty="0"/>
              <a:t>. قابلة لإعطاء الشكل المطلوب بسهولة.</a:t>
            </a:r>
            <a:endParaRPr lang="en-US" sz="3200" dirty="0"/>
          </a:p>
          <a:p>
            <a:pPr algn="r"/>
            <a:endParaRPr lang="en-US" sz="3200" dirty="0"/>
          </a:p>
        </p:txBody>
      </p:sp>
    </p:spTree>
    <p:extLst>
      <p:ext uri="{BB962C8B-B14F-4D97-AF65-F5344CB8AC3E}">
        <p14:creationId xmlns:p14="http://schemas.microsoft.com/office/powerpoint/2010/main" val="2350835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أهم العوامل المسببة لفساد الأغذية</a:t>
            </a:r>
            <a:endParaRPr lang="en-US" dirty="0"/>
          </a:p>
        </p:txBody>
      </p:sp>
      <p:sp>
        <p:nvSpPr>
          <p:cNvPr id="3" name="Content Placeholder 2"/>
          <p:cNvSpPr>
            <a:spLocks noGrp="1"/>
          </p:cNvSpPr>
          <p:nvPr>
            <p:ph idx="1"/>
          </p:nvPr>
        </p:nvSpPr>
        <p:spPr/>
        <p:txBody>
          <a:bodyPr>
            <a:normAutofit/>
          </a:bodyPr>
          <a:lstStyle/>
          <a:p>
            <a:pPr algn="r" rtl="1"/>
            <a:endParaRPr lang="ar-SY" sz="3200" dirty="0" smtClean="0"/>
          </a:p>
          <a:p>
            <a:pPr algn="r" rtl="1"/>
            <a:r>
              <a:rPr lang="ar-SA" sz="3200" dirty="0" smtClean="0"/>
              <a:t>الضرر </a:t>
            </a:r>
            <a:r>
              <a:rPr lang="ar-SA" sz="3200" dirty="0"/>
              <a:t>البيولوجي.</a:t>
            </a:r>
            <a:endParaRPr lang="en-US" sz="3200" dirty="0"/>
          </a:p>
          <a:p>
            <a:pPr algn="r" rtl="1"/>
            <a:r>
              <a:rPr lang="ar-SA" sz="3200" dirty="0" smtClean="0"/>
              <a:t>الضرر </a:t>
            </a:r>
            <a:r>
              <a:rPr lang="ar-SA" sz="3200" dirty="0"/>
              <a:t>الميكروبيولوجي.</a:t>
            </a:r>
            <a:endParaRPr lang="en-US" sz="3200" dirty="0"/>
          </a:p>
          <a:p>
            <a:pPr algn="r" rtl="1"/>
            <a:r>
              <a:rPr lang="ar-SA" sz="3200" dirty="0" smtClean="0"/>
              <a:t>الضرر </a:t>
            </a:r>
            <a:r>
              <a:rPr lang="ar-SA" sz="3200" dirty="0"/>
              <a:t>الفيزيائي</a:t>
            </a:r>
            <a:r>
              <a:rPr lang="ar-SA" sz="3200" dirty="0" smtClean="0"/>
              <a:t>.</a:t>
            </a:r>
            <a:endParaRPr lang="ar-SY" sz="3200" dirty="0" smtClean="0"/>
          </a:p>
        </p:txBody>
      </p:sp>
    </p:spTree>
    <p:extLst>
      <p:ext uri="{BB962C8B-B14F-4D97-AF65-F5344CB8AC3E}">
        <p14:creationId xmlns:p14="http://schemas.microsoft.com/office/powerpoint/2010/main" val="3270194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t>الضرر البيولوجي </a:t>
            </a:r>
            <a:r>
              <a:rPr lang="en-US" dirty="0" smtClean="0"/>
              <a:t/>
            </a:r>
            <a:br>
              <a:rPr lang="en-US" dirty="0" smtClean="0"/>
            </a:br>
            <a:r>
              <a:rPr lang="en-US" b="1" dirty="0" smtClean="0">
                <a:effectLst/>
              </a:rPr>
              <a:t>Biological </a:t>
            </a:r>
            <a:r>
              <a:rPr lang="tr-TR" b="1" dirty="0">
                <a:effectLst/>
              </a:rPr>
              <a:t>damage </a:t>
            </a:r>
            <a:endParaRPr lang="ar-SY" dirty="0"/>
          </a:p>
        </p:txBody>
      </p:sp>
      <p:sp>
        <p:nvSpPr>
          <p:cNvPr id="3" name="Content Placeholder 2"/>
          <p:cNvSpPr>
            <a:spLocks noGrp="1"/>
          </p:cNvSpPr>
          <p:nvPr>
            <p:ph idx="1"/>
          </p:nvPr>
        </p:nvSpPr>
        <p:spPr/>
        <p:txBody>
          <a:bodyPr/>
          <a:lstStyle/>
          <a:p>
            <a:pPr algn="r" rtl="1"/>
            <a:r>
              <a:rPr lang="ar-SA" sz="3200" dirty="0"/>
              <a:t>يتمثل الضرر البيولوجي في التأثيرات الأنزيمية التي تحصل في بعض أنواع الخضار والفواكه الطازجة وغيرها من الأغذية، وكمثال على ذلك الإسمرار الإنزيمي الذي ينشأ في </a:t>
            </a:r>
            <a:r>
              <a:rPr lang="tr-TR" sz="3200" dirty="0"/>
              <a:t>)</a:t>
            </a:r>
            <a:r>
              <a:rPr lang="ar-SA" sz="3200" dirty="0"/>
              <a:t>البطاطا، التفاح ، والموز...</a:t>
            </a:r>
            <a:r>
              <a:rPr lang="tr-TR" sz="3200" dirty="0"/>
              <a:t>(</a:t>
            </a:r>
            <a:r>
              <a:rPr lang="ar-SA" sz="3200" dirty="0"/>
              <a:t> ويتولد عن التأثيرات الإنزيمية في الفواكه أيضا سرعة في عملية النضج، وهذا ما يسبب سرعة طراوة المنتج الذي بدوره يسرع من فساد الأغذية. وهناك عوامل فساد بيولوجية تسببها الحشرات، والقوارض، والطيور.</a:t>
            </a:r>
            <a:endParaRPr lang="en-US" sz="3200" dirty="0"/>
          </a:p>
          <a:p>
            <a:pPr algn="r" rtl="1"/>
            <a:endParaRPr lang="ar-SY" dirty="0"/>
          </a:p>
        </p:txBody>
      </p:sp>
    </p:spTree>
    <p:extLst>
      <p:ext uri="{BB962C8B-B14F-4D97-AF65-F5344CB8AC3E}">
        <p14:creationId xmlns:p14="http://schemas.microsoft.com/office/powerpoint/2010/main" val="1848224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الضرر </a:t>
            </a:r>
            <a:r>
              <a:rPr lang="ar-SA" b="1" dirty="0" smtClean="0">
                <a:effectLst/>
              </a:rPr>
              <a:t>الميكروبيولوجي</a:t>
            </a:r>
            <a:r>
              <a:rPr lang="en-US" b="1" dirty="0" smtClean="0">
                <a:effectLst/>
              </a:rPr>
              <a:t/>
            </a:r>
            <a:br>
              <a:rPr lang="en-US" b="1" dirty="0" smtClean="0">
                <a:effectLst/>
              </a:rPr>
            </a:br>
            <a:r>
              <a:rPr lang="en-US" b="1" dirty="0" smtClean="0">
                <a:effectLst/>
              </a:rPr>
              <a:t>Micro </a:t>
            </a:r>
            <a:r>
              <a:rPr lang="en-US" b="1" dirty="0">
                <a:effectLst/>
              </a:rPr>
              <a:t>organisms</a:t>
            </a:r>
            <a:r>
              <a:rPr lang="en-US" dirty="0">
                <a:effectLst/>
              </a:rPr>
              <a:t> </a:t>
            </a:r>
            <a:r>
              <a:rPr lang="tr-TR" b="1" dirty="0">
                <a:effectLst/>
              </a:rPr>
              <a:t>damage</a:t>
            </a:r>
            <a:endParaRPr lang="ar-SY" dirty="0"/>
          </a:p>
        </p:txBody>
      </p:sp>
      <p:sp>
        <p:nvSpPr>
          <p:cNvPr id="3" name="Content Placeholder 2"/>
          <p:cNvSpPr>
            <a:spLocks noGrp="1"/>
          </p:cNvSpPr>
          <p:nvPr>
            <p:ph idx="1"/>
          </p:nvPr>
        </p:nvSpPr>
        <p:spPr/>
        <p:txBody>
          <a:bodyPr/>
          <a:lstStyle/>
          <a:p>
            <a:pPr algn="r" rtl="1"/>
            <a:r>
              <a:rPr lang="ar-SA" sz="2800" dirty="0"/>
              <a:t>لا بد من حماية الغذاء ضد الميكروبات التي تسبب ضرراً بالغاً على صحة الإنسان عن طريق انتقاء غلاف مناسب لها يحميها ويمنع تسرب هذه الجراثيم إلى داخل الغلاف، وخاصة عن طريق الفراغات الرأسية التي يمكن وجودها في الأغلفة والعبوات الغذائية، لهذا يتوجب انتقاء الغلاف بحيث يكون ذا مسامات كتيمة ومقاومة لنفوذية الميكروبات الصغيرة إلى داخلها والتي يمكن أن تعيش في الهواء أو الجو المحيط بها، ويجب علينا القضاء على كافة الميكروبات التي يمكن تواجدها في المادة الغذائية، عن طريق تعريضها لمعالجة حرارية، أو أية معالجة فيزيائية أخرى. </a:t>
            </a:r>
            <a:endParaRPr lang="en-US" sz="2800" dirty="0"/>
          </a:p>
          <a:p>
            <a:pPr algn="r" rtl="1"/>
            <a:endParaRPr lang="ar-SY" dirty="0"/>
          </a:p>
        </p:txBody>
      </p:sp>
    </p:spTree>
    <p:extLst>
      <p:ext uri="{BB962C8B-B14F-4D97-AF65-F5344CB8AC3E}">
        <p14:creationId xmlns:p14="http://schemas.microsoft.com/office/powerpoint/2010/main" val="19909582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الضرر الفيزيائي </a:t>
            </a:r>
            <a:r>
              <a:rPr lang="en-US" b="1" dirty="0" smtClean="0">
                <a:effectLst/>
              </a:rPr>
              <a:t/>
            </a:r>
            <a:br>
              <a:rPr lang="en-US" b="1" dirty="0" smtClean="0">
                <a:effectLst/>
              </a:rPr>
            </a:br>
            <a:r>
              <a:rPr lang="en-US" b="1" dirty="0" smtClean="0">
                <a:effectLst/>
              </a:rPr>
              <a:t>Physical </a:t>
            </a:r>
            <a:r>
              <a:rPr lang="tr-TR" b="1" dirty="0">
                <a:effectLst/>
              </a:rPr>
              <a:t>damage</a:t>
            </a:r>
            <a:endParaRPr lang="ar-SY" dirty="0"/>
          </a:p>
        </p:txBody>
      </p:sp>
      <p:sp>
        <p:nvSpPr>
          <p:cNvPr id="3" name="Content Placeholder 2"/>
          <p:cNvSpPr>
            <a:spLocks noGrp="1"/>
          </p:cNvSpPr>
          <p:nvPr>
            <p:ph idx="1"/>
          </p:nvPr>
        </p:nvSpPr>
        <p:spPr/>
        <p:txBody>
          <a:bodyPr/>
          <a:lstStyle/>
          <a:p>
            <a:pPr lvl="1" algn="r" rtl="1"/>
            <a:r>
              <a:rPr lang="ar-SA" sz="2000" b="1" dirty="0"/>
              <a:t>الحساسية تجاه الرطوبة </a:t>
            </a:r>
            <a:r>
              <a:rPr lang="ar-SY" sz="2000" b="1" dirty="0"/>
              <a:t>: الصفة </a:t>
            </a:r>
            <a:r>
              <a:rPr lang="ar-SA" sz="2000" b="1" dirty="0"/>
              <a:t>الهي</a:t>
            </a:r>
            <a:r>
              <a:rPr lang="ar-SY" sz="2000" b="1" dirty="0"/>
              <a:t>غ</a:t>
            </a:r>
            <a:r>
              <a:rPr lang="ar-SA" sz="2000" b="1" dirty="0"/>
              <a:t>روسكوبية</a:t>
            </a:r>
            <a:r>
              <a:rPr lang="ar-SY" sz="2000" b="1" dirty="0"/>
              <a:t> للمواد الغذائية ، ال</a:t>
            </a:r>
            <a:r>
              <a:rPr lang="ar-SA" sz="2000" b="1" dirty="0"/>
              <a:t>أغلفة </a:t>
            </a:r>
            <a:r>
              <a:rPr lang="ar-SY" sz="2000" b="1" dirty="0"/>
              <a:t>يجب أن </a:t>
            </a:r>
            <a:r>
              <a:rPr lang="ar-SA" sz="2000" b="1" dirty="0"/>
              <a:t>تمنع وصول الرطوبة </a:t>
            </a:r>
            <a:r>
              <a:rPr lang="ar-SY" sz="2000" b="1" dirty="0"/>
              <a:t>.</a:t>
            </a:r>
            <a:endParaRPr lang="en-US" sz="2000" b="1" dirty="0"/>
          </a:p>
          <a:p>
            <a:pPr lvl="1" algn="r" rtl="1"/>
            <a:r>
              <a:rPr lang="ar-SA" sz="2000" b="1" dirty="0"/>
              <a:t>المقاومة الميكانيكية </a:t>
            </a:r>
            <a:r>
              <a:rPr lang="ar-SY" sz="2000" b="1" dirty="0"/>
              <a:t>:  </a:t>
            </a:r>
            <a:r>
              <a:rPr lang="ar-SA" sz="2000" b="1" dirty="0"/>
              <a:t>مقدرة مادة التعبئة والتغليف على مقاومة الأضرار الميكانيكية المسببة للغذاء</a:t>
            </a:r>
            <a:endParaRPr lang="en-US" sz="2000" b="1" dirty="0"/>
          </a:p>
          <a:p>
            <a:pPr algn="r" rtl="1"/>
            <a:endParaRPr lang="ar-SY" dirty="0"/>
          </a:p>
        </p:txBody>
      </p:sp>
    </p:spTree>
    <p:extLst>
      <p:ext uri="{BB962C8B-B14F-4D97-AF65-F5344CB8AC3E}">
        <p14:creationId xmlns:p14="http://schemas.microsoft.com/office/powerpoint/2010/main" val="2385849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أهم العوامل المسببة لفساد الأغذية</a:t>
            </a:r>
            <a:endParaRPr lang="en-US" dirty="0"/>
          </a:p>
        </p:txBody>
      </p:sp>
      <p:sp>
        <p:nvSpPr>
          <p:cNvPr id="3" name="Content Placeholder 2"/>
          <p:cNvSpPr>
            <a:spLocks noGrp="1"/>
          </p:cNvSpPr>
          <p:nvPr>
            <p:ph idx="1"/>
          </p:nvPr>
        </p:nvSpPr>
        <p:spPr/>
        <p:txBody>
          <a:bodyPr>
            <a:normAutofit lnSpcReduction="10000"/>
          </a:bodyPr>
          <a:lstStyle/>
          <a:p>
            <a:pPr algn="r" rtl="1"/>
            <a:r>
              <a:rPr lang="ar-SA" sz="3200" dirty="0" smtClean="0"/>
              <a:t>الضرر </a:t>
            </a:r>
            <a:r>
              <a:rPr lang="ar-SA" sz="3200" dirty="0"/>
              <a:t>الكيميائي</a:t>
            </a:r>
            <a:r>
              <a:rPr lang="ar-SA" sz="3200" dirty="0" smtClean="0"/>
              <a:t>.</a:t>
            </a:r>
            <a:endParaRPr lang="ar-SY" sz="3200" dirty="0" smtClean="0"/>
          </a:p>
          <a:p>
            <a:pPr lvl="1" algn="r" rtl="1"/>
            <a:r>
              <a:rPr lang="ar-SA" sz="2000" b="1" dirty="0"/>
              <a:t>الحساسية تجاه الأوكسجين </a:t>
            </a:r>
            <a:r>
              <a:rPr lang="ar-SA" sz="2000" b="1" dirty="0" smtClean="0"/>
              <a:t>والغازات</a:t>
            </a:r>
            <a:r>
              <a:rPr lang="ar-SY" sz="2000" b="1" dirty="0" smtClean="0"/>
              <a:t>: </a:t>
            </a:r>
            <a:r>
              <a:rPr lang="ar-SA" sz="2000" b="1" dirty="0"/>
              <a:t>ولهذا يتحتم علينا تعبئة هذه المادة وتغليفها بشكل يمنع وصول الضوء والأوكسجين إليها</a:t>
            </a:r>
            <a:r>
              <a:rPr lang="ar-SY" sz="2000" b="1" dirty="0"/>
              <a:t>، </a:t>
            </a:r>
            <a:r>
              <a:rPr lang="ar-SA" sz="2000" b="1" dirty="0"/>
              <a:t>تغليفها بأجواء تحوي غازات خاملة مثل </a:t>
            </a:r>
            <a:r>
              <a:rPr lang="en-US" sz="2000" b="1" dirty="0"/>
              <a:t>N2</a:t>
            </a:r>
            <a:r>
              <a:rPr lang="ar-SA" sz="2000" b="1" dirty="0"/>
              <a:t>،  </a:t>
            </a:r>
            <a:r>
              <a:rPr lang="en-US" sz="2000" b="1" dirty="0"/>
              <a:t>CO2</a:t>
            </a:r>
            <a:r>
              <a:rPr lang="ar-SA" sz="2000" b="1" dirty="0"/>
              <a:t>التي لا تدخل في التفاعلات بسبب خمولتها وتقلل من وجود الأوكسجين </a:t>
            </a:r>
            <a:endParaRPr lang="ar-SY" sz="2000" b="1" dirty="0" smtClean="0"/>
          </a:p>
          <a:p>
            <a:pPr lvl="1" algn="r" rtl="1"/>
            <a:r>
              <a:rPr lang="ar-SA" sz="2000" b="1" dirty="0"/>
              <a:t>ويمكن حساب معدل النفاذية للغازات أو بخار الماء عبر سطح العبوة وخلال</a:t>
            </a:r>
            <a:r>
              <a:rPr lang="en-US" sz="2000" b="1" dirty="0"/>
              <a:t>24 </a:t>
            </a:r>
            <a:r>
              <a:rPr lang="en-US" sz="2000" b="1" dirty="0" err="1"/>
              <a:t>hr</a:t>
            </a:r>
            <a:r>
              <a:rPr lang="en-US" sz="2000" b="1" dirty="0"/>
              <a:t> </a:t>
            </a:r>
            <a:r>
              <a:rPr lang="ar-SA" sz="2000" b="1" dirty="0"/>
              <a:t> من العلاقة التالية:</a:t>
            </a:r>
            <a:endParaRPr lang="en-US" sz="2000" b="1" dirty="0"/>
          </a:p>
          <a:p>
            <a:pPr lvl="1" algn="r" rtl="1"/>
            <a:endParaRPr lang="en-US" sz="2000" b="1" dirty="0"/>
          </a:p>
          <a:p>
            <a:pPr algn="r" rtl="1"/>
            <a:r>
              <a:rPr lang="en-US" sz="1900" dirty="0"/>
              <a:t> B</a:t>
            </a:r>
            <a:r>
              <a:rPr lang="ar-SA" sz="1900" dirty="0"/>
              <a:t>:  ثابت خاص بمادة العبوة.</a:t>
            </a:r>
            <a:endParaRPr lang="en-US" sz="1900" dirty="0"/>
          </a:p>
          <a:p>
            <a:pPr algn="r" rtl="1"/>
            <a:r>
              <a:rPr lang="en-US" sz="1900" dirty="0"/>
              <a:t>   A</a:t>
            </a:r>
            <a:r>
              <a:rPr lang="ar-SA" sz="1900" dirty="0"/>
              <a:t>:  سطح العبوة  </a:t>
            </a:r>
            <a:r>
              <a:rPr lang="en-US" sz="1900" dirty="0"/>
              <a:t>m</a:t>
            </a:r>
            <a:r>
              <a:rPr lang="en-US" sz="1900" baseline="30000" dirty="0"/>
              <a:t>2</a:t>
            </a:r>
            <a:r>
              <a:rPr lang="ar-SA" sz="1900" dirty="0"/>
              <a:t>.</a:t>
            </a:r>
            <a:endParaRPr lang="en-US" sz="1900" dirty="0"/>
          </a:p>
          <a:p>
            <a:pPr algn="r" rtl="1"/>
            <a:r>
              <a:rPr lang="en-US" sz="1900" dirty="0"/>
              <a:t>   T</a:t>
            </a:r>
            <a:r>
              <a:rPr lang="ar-SA" sz="1900" dirty="0"/>
              <a:t>:  زمن التعرض </a:t>
            </a:r>
            <a:r>
              <a:rPr lang="en-US" sz="1900" dirty="0" err="1"/>
              <a:t>hr</a:t>
            </a:r>
            <a:r>
              <a:rPr lang="ar-SA" sz="1900" dirty="0"/>
              <a:t>.</a:t>
            </a:r>
            <a:endParaRPr lang="en-US" sz="1900" dirty="0"/>
          </a:p>
          <a:p>
            <a:pPr algn="r" rtl="1"/>
            <a:r>
              <a:rPr lang="en-US" sz="1900" dirty="0">
                <a:sym typeface="Symbol"/>
              </a:rPr>
              <a:t></a:t>
            </a:r>
            <a:r>
              <a:rPr lang="en-US" sz="1900" dirty="0"/>
              <a:t>P</a:t>
            </a:r>
            <a:r>
              <a:rPr lang="ar-SA" sz="1900" dirty="0"/>
              <a:t>:  فرق الضغط أو التركيز ما بين داخل وخارج العبوة  </a:t>
            </a:r>
            <a:r>
              <a:rPr lang="en-US" sz="1900" dirty="0"/>
              <a:t>( pa)</a:t>
            </a:r>
            <a:r>
              <a:rPr lang="ar-SA" sz="1900" dirty="0"/>
              <a:t>.</a:t>
            </a:r>
            <a:endParaRPr lang="en-US" sz="1900" dirty="0"/>
          </a:p>
          <a:p>
            <a:pPr algn="r" rtl="1"/>
            <a:r>
              <a:rPr lang="en-US" sz="1900" dirty="0"/>
              <a:t>  X</a:t>
            </a:r>
            <a:r>
              <a:rPr lang="ar-SA" sz="1900" dirty="0"/>
              <a:t>:  سماكة العبوة أو الغلاف </a:t>
            </a:r>
            <a:r>
              <a:rPr lang="en-US" sz="1900" dirty="0"/>
              <a:t>m</a:t>
            </a:r>
            <a:r>
              <a:rPr lang="ar-SA" sz="1900" dirty="0"/>
              <a:t>.</a:t>
            </a:r>
            <a:endParaRPr lang="en-US" sz="1900" dirty="0"/>
          </a:p>
          <a:p>
            <a:pPr algn="r" rtl="1"/>
            <a:r>
              <a:rPr lang="ar-SA" sz="1900" dirty="0"/>
              <a:t> </a:t>
            </a:r>
            <a:r>
              <a:rPr lang="en-US" sz="1900" dirty="0"/>
              <a:t>M</a:t>
            </a:r>
            <a:r>
              <a:rPr lang="ar-SA" sz="1900" dirty="0"/>
              <a:t>:  معدل نفاذية الكتلة للغازات أو بخار الماء </a:t>
            </a:r>
            <a:r>
              <a:rPr lang="en-US" sz="1900" dirty="0"/>
              <a:t>Cm </a:t>
            </a:r>
            <a:r>
              <a:rPr lang="en-US" sz="1900" baseline="30000" dirty="0"/>
              <a:t>3</a:t>
            </a:r>
            <a:r>
              <a:rPr lang="en-US" sz="1900" dirty="0"/>
              <a:t>/ m</a:t>
            </a:r>
            <a:r>
              <a:rPr lang="en-US" sz="1900" baseline="30000" dirty="0"/>
              <a:t>2</a:t>
            </a:r>
            <a:r>
              <a:rPr lang="en-US" sz="1900" dirty="0"/>
              <a:t>/ per 24 </a:t>
            </a:r>
            <a:r>
              <a:rPr lang="en-US" sz="1900" dirty="0" err="1"/>
              <a:t>hr</a:t>
            </a:r>
            <a:r>
              <a:rPr lang="ar-SA" sz="1900" dirty="0" smtClean="0"/>
              <a:t>.</a:t>
            </a:r>
            <a:endParaRPr lang="ar-SY" sz="1900" dirty="0" smtClean="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7800" y="3629891"/>
            <a:ext cx="392244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9980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effectLst/>
              </a:rPr>
              <a:t>أهم العوامل المسببة لفساد الأغذية</a:t>
            </a:r>
            <a:endParaRPr lang="en-US" dirty="0"/>
          </a:p>
        </p:txBody>
      </p:sp>
      <p:sp>
        <p:nvSpPr>
          <p:cNvPr id="3" name="Content Placeholder 2"/>
          <p:cNvSpPr>
            <a:spLocks noGrp="1"/>
          </p:cNvSpPr>
          <p:nvPr>
            <p:ph idx="1"/>
          </p:nvPr>
        </p:nvSpPr>
        <p:spPr/>
        <p:txBody>
          <a:bodyPr/>
          <a:lstStyle/>
          <a:p>
            <a:pPr algn="r" rtl="1"/>
            <a:r>
              <a:rPr lang="ar-SA" b="1" dirty="0"/>
              <a:t>الحساسية تجاه الضوء </a:t>
            </a:r>
            <a:endParaRPr lang="ar-SY" b="1" dirty="0" smtClean="0"/>
          </a:p>
          <a:p>
            <a:pPr lvl="1" algn="r" rtl="1"/>
            <a:r>
              <a:rPr lang="ar-SA" sz="2000" b="1" dirty="0"/>
              <a:t>يسرع الضوء في كثير من الأحيان عمليات الأكسدة وإزالة الألوان </a:t>
            </a:r>
            <a:endParaRPr lang="ar-SY" sz="2000" b="1" dirty="0" smtClean="0"/>
          </a:p>
          <a:p>
            <a:pPr lvl="1" algn="r" rtl="1"/>
            <a:r>
              <a:rPr lang="ar-SA" sz="2000" b="1" dirty="0"/>
              <a:t>يجب أن تكون مادة التغليف عاكسة للقسم الأكبر للأمواج الضوئية القصيرة</a:t>
            </a:r>
            <a:endParaRPr lang="ar-SY" sz="2000" b="1" dirty="0"/>
          </a:p>
          <a:p>
            <a:pPr algn="r" rtl="1"/>
            <a:r>
              <a:rPr lang="ar-SA" dirty="0" smtClean="0"/>
              <a:t>التأثرات </a:t>
            </a:r>
            <a:r>
              <a:rPr lang="ar-SA" dirty="0"/>
              <a:t>الخارجية المختلفة.</a:t>
            </a:r>
            <a:endParaRPr lang="en-US" dirty="0"/>
          </a:p>
          <a:p>
            <a:pPr lvl="1" algn="r" rtl="1"/>
            <a:r>
              <a:rPr lang="ar-SA" b="1" dirty="0"/>
              <a:t>الحساسية تجاه </a:t>
            </a:r>
            <a:r>
              <a:rPr lang="ar-SA" b="1" dirty="0" smtClean="0"/>
              <a:t>الرائحة</a:t>
            </a:r>
            <a:endParaRPr lang="ar-SY" b="1" dirty="0" smtClean="0"/>
          </a:p>
          <a:p>
            <a:pPr lvl="1" algn="r" rtl="1"/>
            <a:r>
              <a:rPr lang="ar-SA" b="1" dirty="0"/>
              <a:t>الحرارة</a:t>
            </a:r>
            <a:endParaRPr lang="en-US" dirty="0"/>
          </a:p>
        </p:txBody>
      </p:sp>
    </p:spTree>
    <p:extLst>
      <p:ext uri="{BB962C8B-B14F-4D97-AF65-F5344CB8AC3E}">
        <p14:creationId xmlns:p14="http://schemas.microsoft.com/office/powerpoint/2010/main" val="2774535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dirty="0" smtClean="0"/>
              <a:t>المواضيع المدروسة</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7081605"/>
              </p:ext>
            </p:extLst>
          </p:nvPr>
        </p:nvGraphicFramePr>
        <p:xfrm>
          <a:off x="457200" y="2286000"/>
          <a:ext cx="8229600" cy="4389120"/>
        </p:xfrm>
        <a:graphic>
          <a:graphicData uri="http://schemas.openxmlformats.org/drawingml/2006/table">
            <a:tbl>
              <a:tblPr>
                <a:tableStyleId>{5C22544A-7EE6-4342-B048-85BDC9FD1C3A}</a:tableStyleId>
              </a:tblPr>
              <a:tblGrid>
                <a:gridCol w="8229600"/>
              </a:tblGrid>
              <a:tr h="1866741">
                <a:tc>
                  <a:txBody>
                    <a:bodyPr/>
                    <a:lstStyle/>
                    <a:p>
                      <a:pPr algn="justLow" rtl="1">
                        <a:spcAft>
                          <a:spcPts val="0"/>
                        </a:spcAft>
                      </a:pPr>
                      <a:r>
                        <a:rPr lang="ar-SA" sz="2400" b="0" u="sng" dirty="0">
                          <a:effectLst/>
                          <a:latin typeface="Times New Roman"/>
                          <a:ea typeface="Times New Roman"/>
                          <a:cs typeface="+mn-cs"/>
                        </a:rPr>
                        <a:t>الفصل الأول</a:t>
                      </a:r>
                      <a:r>
                        <a:rPr lang="ar-SA" sz="2400" b="0" dirty="0">
                          <a:effectLst/>
                          <a:latin typeface="Times New Roman"/>
                          <a:ea typeface="Times New Roman"/>
                          <a:cs typeface="+mn-cs"/>
                        </a:rPr>
                        <a:t>: أهمية التعبئة </a:t>
                      </a:r>
                      <a:r>
                        <a:rPr lang="ar-SA" sz="2400" b="0" dirty="0" smtClean="0">
                          <a:effectLst/>
                          <a:latin typeface="Times New Roman"/>
                          <a:ea typeface="Times New Roman"/>
                          <a:cs typeface="+mn-cs"/>
                        </a:rPr>
                        <a:t>والتغليف</a:t>
                      </a:r>
                      <a:endParaRPr lang="ar-SY" sz="2400" b="0" dirty="0" smtClean="0">
                        <a:effectLst/>
                        <a:latin typeface="Times New Roman"/>
                        <a:ea typeface="Times New Roman"/>
                        <a:cs typeface="+mn-cs"/>
                      </a:endParaRPr>
                    </a:p>
                    <a:p>
                      <a:pPr algn="justLow" rtl="1">
                        <a:spcAft>
                          <a:spcPts val="0"/>
                        </a:spcAft>
                      </a:pPr>
                      <a:endParaRPr lang="ar-SY" sz="2400" u="sng" dirty="0" smtClean="0">
                        <a:effectLst/>
                        <a:cs typeface="+mn-cs"/>
                      </a:endParaRPr>
                    </a:p>
                    <a:p>
                      <a:pPr algn="justLow" rtl="1">
                        <a:spcAft>
                          <a:spcPts val="0"/>
                        </a:spcAft>
                      </a:pPr>
                      <a:r>
                        <a:rPr lang="ar-SA" sz="2400" u="sng" dirty="0" smtClean="0">
                          <a:effectLst/>
                          <a:cs typeface="+mn-cs"/>
                        </a:rPr>
                        <a:t>الفصل الثاني</a:t>
                      </a:r>
                      <a:r>
                        <a:rPr lang="ar-SA" sz="2400" dirty="0" smtClean="0">
                          <a:effectLst/>
                          <a:cs typeface="+mn-cs"/>
                        </a:rPr>
                        <a:t>: المواد الأولية المستخدمة في تعبئة وتغليف المواد الغذائية</a:t>
                      </a:r>
                      <a:endParaRPr lang="en-US" sz="2400" dirty="0" smtClean="0">
                        <a:effectLst/>
                        <a:latin typeface="Times New Roman"/>
                        <a:ea typeface="Times New Roman"/>
                        <a:cs typeface="+mn-cs"/>
                      </a:endParaRPr>
                    </a:p>
                    <a:p>
                      <a:pPr marL="0" marR="0" indent="0" algn="justLow" defTabSz="914400" rtl="1" eaLnBrk="1" fontAlgn="auto" latinLnBrk="0" hangingPunct="1">
                        <a:lnSpc>
                          <a:spcPct val="100000"/>
                        </a:lnSpc>
                        <a:spcBef>
                          <a:spcPts val="0"/>
                        </a:spcBef>
                        <a:spcAft>
                          <a:spcPts val="0"/>
                        </a:spcAft>
                        <a:buClrTx/>
                        <a:buSzTx/>
                        <a:buFontTx/>
                        <a:buNone/>
                        <a:tabLst/>
                        <a:defRPr/>
                      </a:pPr>
                      <a:endParaRPr lang="ar-SY" sz="2400" u="sng" dirty="0" smtClean="0">
                        <a:effectLst/>
                        <a:cs typeface="+mn-cs"/>
                      </a:endParaRPr>
                    </a:p>
                    <a:p>
                      <a:pPr marL="0" marR="0" indent="0" algn="justLow" defTabSz="914400" rtl="1" eaLnBrk="1" fontAlgn="auto" latinLnBrk="0" hangingPunct="1">
                        <a:lnSpc>
                          <a:spcPct val="100000"/>
                        </a:lnSpc>
                        <a:spcBef>
                          <a:spcPts val="0"/>
                        </a:spcBef>
                        <a:spcAft>
                          <a:spcPts val="0"/>
                        </a:spcAft>
                        <a:buClrTx/>
                        <a:buSzTx/>
                        <a:buFontTx/>
                        <a:buNone/>
                        <a:tabLst/>
                        <a:defRPr/>
                      </a:pPr>
                      <a:r>
                        <a:rPr lang="ar-SA" sz="2400" u="sng" dirty="0" smtClean="0">
                          <a:effectLst/>
                          <a:cs typeface="+mn-cs"/>
                        </a:rPr>
                        <a:t>الفصل الثالث</a:t>
                      </a:r>
                      <a:r>
                        <a:rPr lang="ar-SA" sz="2400" dirty="0" smtClean="0">
                          <a:effectLst/>
                          <a:cs typeface="+mn-cs"/>
                        </a:rPr>
                        <a:t>: تحضير المواد الغذائية للتعبئة والتغليف</a:t>
                      </a:r>
                      <a:endParaRPr lang="en-US" sz="2400" dirty="0" smtClean="0">
                        <a:effectLst/>
                        <a:latin typeface="Times New Roman"/>
                        <a:ea typeface="Times New Roman"/>
                        <a:cs typeface="+mn-cs"/>
                      </a:endParaRPr>
                    </a:p>
                    <a:p>
                      <a:pPr algn="justLow" rtl="1">
                        <a:spcAft>
                          <a:spcPts val="0"/>
                        </a:spcAft>
                      </a:pPr>
                      <a:endParaRPr lang="ar-SY" sz="2400" u="sng" dirty="0" smtClean="0">
                        <a:effectLst/>
                        <a:cs typeface="+mn-cs"/>
                      </a:endParaRPr>
                    </a:p>
                    <a:p>
                      <a:pPr algn="justLow" rtl="1">
                        <a:spcAft>
                          <a:spcPts val="0"/>
                        </a:spcAft>
                      </a:pPr>
                      <a:r>
                        <a:rPr lang="ar-SA" sz="2400" u="sng" dirty="0" smtClean="0">
                          <a:effectLst/>
                          <a:cs typeface="+mn-cs"/>
                        </a:rPr>
                        <a:t>الفصل الرابع</a:t>
                      </a:r>
                      <a:r>
                        <a:rPr lang="ar-SA" sz="2400" dirty="0" smtClean="0">
                          <a:effectLst/>
                          <a:cs typeface="+mn-cs"/>
                        </a:rPr>
                        <a:t>: أهم المواد الغذائية وما يناسبها من مواد التعبئة والتغليف</a:t>
                      </a:r>
                      <a:endParaRPr lang="ar-SY" sz="2400" dirty="0" smtClean="0">
                        <a:effectLst/>
                        <a:cs typeface="+mn-cs"/>
                      </a:endParaRPr>
                    </a:p>
                    <a:p>
                      <a:pPr marL="0" marR="0" indent="0" algn="justLow" defTabSz="914400" rtl="1" eaLnBrk="1" fontAlgn="auto" latinLnBrk="0" hangingPunct="1">
                        <a:lnSpc>
                          <a:spcPct val="100000"/>
                        </a:lnSpc>
                        <a:spcBef>
                          <a:spcPts val="0"/>
                        </a:spcBef>
                        <a:spcAft>
                          <a:spcPts val="0"/>
                        </a:spcAft>
                        <a:buClrTx/>
                        <a:buSzTx/>
                        <a:buFontTx/>
                        <a:buNone/>
                        <a:tabLst/>
                        <a:defRPr/>
                      </a:pPr>
                      <a:endParaRPr lang="ar-SY" sz="2400" u="sng" dirty="0" smtClean="0">
                        <a:effectLst/>
                        <a:cs typeface="+mn-cs"/>
                      </a:endParaRPr>
                    </a:p>
                    <a:p>
                      <a:pPr marL="0" marR="0" indent="0" algn="justLow" defTabSz="914400" rtl="1" eaLnBrk="1" fontAlgn="auto" latinLnBrk="0" hangingPunct="1">
                        <a:lnSpc>
                          <a:spcPct val="100000"/>
                        </a:lnSpc>
                        <a:spcBef>
                          <a:spcPts val="0"/>
                        </a:spcBef>
                        <a:spcAft>
                          <a:spcPts val="0"/>
                        </a:spcAft>
                        <a:buClrTx/>
                        <a:buSzTx/>
                        <a:buFontTx/>
                        <a:buNone/>
                        <a:tabLst/>
                        <a:defRPr/>
                      </a:pPr>
                      <a:r>
                        <a:rPr lang="ar-SY" sz="2400" u="sng" dirty="0" smtClean="0">
                          <a:effectLst/>
                          <a:cs typeface="+mn-cs"/>
                        </a:rPr>
                        <a:t>ال</a:t>
                      </a:r>
                      <a:r>
                        <a:rPr lang="ar-SA" sz="2400" u="sng" dirty="0" smtClean="0">
                          <a:effectLst/>
                          <a:cs typeface="+mn-cs"/>
                        </a:rPr>
                        <a:t>فصل الخامس</a:t>
                      </a:r>
                      <a:r>
                        <a:rPr lang="ar-SA" sz="2400" dirty="0" smtClean="0">
                          <a:effectLst/>
                          <a:cs typeface="+mn-cs"/>
                        </a:rPr>
                        <a:t>: طرق تعبئة وتغليف المواد الغذائية</a:t>
                      </a:r>
                      <a:endParaRPr lang="en-US" sz="2400" dirty="0" smtClean="0">
                        <a:effectLst/>
                        <a:latin typeface="Times New Roman"/>
                        <a:ea typeface="Times New Roman"/>
                        <a:cs typeface="+mn-cs"/>
                      </a:endParaRPr>
                    </a:p>
                    <a:p>
                      <a:pPr algn="justLow" rtl="1">
                        <a:spcAft>
                          <a:spcPts val="0"/>
                        </a:spcAft>
                      </a:pPr>
                      <a:endParaRPr lang="en-US" sz="2400" dirty="0" smtClean="0">
                        <a:effectLst/>
                        <a:latin typeface="Times New Roman"/>
                        <a:ea typeface="Times New Roman"/>
                        <a:cs typeface="+mn-cs"/>
                      </a:endParaRPr>
                    </a:p>
                    <a:p>
                      <a:pPr algn="justLow" rtl="1">
                        <a:spcAft>
                          <a:spcPts val="0"/>
                        </a:spcAft>
                      </a:pPr>
                      <a:r>
                        <a:rPr lang="ar-SA" sz="2400" u="sng" dirty="0" smtClean="0">
                          <a:effectLst/>
                          <a:cs typeface="+mn-cs"/>
                        </a:rPr>
                        <a:t>الفصل السادس</a:t>
                      </a:r>
                      <a:r>
                        <a:rPr lang="ar-SA" sz="2400" dirty="0" smtClean="0">
                          <a:effectLst/>
                          <a:cs typeface="+mn-cs"/>
                        </a:rPr>
                        <a:t>: بعض القوانين والتشريعات المتعلقة بمواد التعبئة والتغليف</a:t>
                      </a:r>
                      <a:endParaRPr lang="en-US" sz="2400" dirty="0" smtClean="0">
                        <a:effectLst/>
                        <a:latin typeface="Times New Roman"/>
                        <a:ea typeface="Times New Roman"/>
                        <a:cs typeface="+mn-cs"/>
                      </a:endParaRPr>
                    </a:p>
                    <a:p>
                      <a:pPr algn="justLow" rtl="1">
                        <a:spcAft>
                          <a:spcPts val="0"/>
                        </a:spcAft>
                      </a:pPr>
                      <a:endParaRPr lang="en-US" sz="2400" dirty="0">
                        <a:effectLst/>
                        <a:latin typeface="Times New Roman"/>
                        <a:ea typeface="Times New Roman"/>
                        <a:cs typeface="+mn-cs"/>
                      </a:endParaRPr>
                    </a:p>
                  </a:txBody>
                  <a:tcPr marL="114300" marR="114300" marT="0" marB="0"/>
                </a:tc>
              </a:tr>
            </a:tbl>
          </a:graphicData>
        </a:graphic>
      </p:graphicFrame>
    </p:spTree>
    <p:extLst>
      <p:ext uri="{BB962C8B-B14F-4D97-AF65-F5344CB8AC3E}">
        <p14:creationId xmlns:p14="http://schemas.microsoft.com/office/powerpoint/2010/main" val="34455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effectLst/>
                <a:latin typeface="Times New Roman"/>
                <a:ea typeface="Times New Roman"/>
              </a:rPr>
              <a:t>أهمية التعبئة </a:t>
            </a:r>
            <a:r>
              <a:rPr lang="ar-SA" dirty="0" smtClean="0">
                <a:effectLst/>
                <a:latin typeface="Times New Roman"/>
                <a:ea typeface="Times New Roman"/>
              </a:rPr>
              <a:t>والتغليف</a:t>
            </a:r>
            <a:endParaRPr lang="en-US" dirty="0"/>
          </a:p>
        </p:txBody>
      </p:sp>
      <p:sp>
        <p:nvSpPr>
          <p:cNvPr id="3" name="Content Placeholder 2"/>
          <p:cNvSpPr>
            <a:spLocks noGrp="1"/>
          </p:cNvSpPr>
          <p:nvPr>
            <p:ph idx="1"/>
          </p:nvPr>
        </p:nvSpPr>
        <p:spPr>
          <a:xfrm>
            <a:off x="457200" y="1828800"/>
            <a:ext cx="8229600" cy="4297363"/>
          </a:xfrm>
        </p:spPr>
        <p:txBody>
          <a:bodyPr>
            <a:normAutofit/>
          </a:bodyPr>
          <a:lstStyle/>
          <a:p>
            <a:pPr algn="r" rtl="1"/>
            <a:r>
              <a:rPr lang="ar-SA" sz="3200" dirty="0"/>
              <a:t>تنبع أهمية التعبئة والتغليف من حاجة الإنسان اليومية الملحة لغذاء متنوع ومتوفر الكمية في كافة الأوقات والمناسبات والأزمات والنكبات، والإمداد به إبان الكوارث الطبيعية وعلى مدار فصول السنة، وعلى الامتدادات الجغرافية المترامية الأصقاع والمناخية المتباينة الحرارة.</a:t>
            </a:r>
            <a:endParaRPr lang="en-US" sz="3200" dirty="0"/>
          </a:p>
        </p:txBody>
      </p:sp>
    </p:spTree>
    <p:extLst>
      <p:ext uri="{BB962C8B-B14F-4D97-AF65-F5344CB8AC3E}">
        <p14:creationId xmlns:p14="http://schemas.microsoft.com/office/powerpoint/2010/main" val="1636990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dirty="0" smtClean="0"/>
              <a:t>أنواع مواد التعبئة والتغليف</a:t>
            </a:r>
            <a:endParaRPr lang="en-US" dirty="0"/>
          </a:p>
        </p:txBody>
      </p:sp>
      <p:sp>
        <p:nvSpPr>
          <p:cNvPr id="3" name="Content Placeholder 2"/>
          <p:cNvSpPr>
            <a:spLocks noGrp="1"/>
          </p:cNvSpPr>
          <p:nvPr>
            <p:ph idx="1"/>
          </p:nvPr>
        </p:nvSpPr>
        <p:spPr>
          <a:xfrm>
            <a:off x="457200" y="1828800"/>
            <a:ext cx="8229600" cy="4297363"/>
          </a:xfrm>
        </p:spPr>
        <p:txBody>
          <a:bodyPr>
            <a:normAutofit lnSpcReduction="10000"/>
          </a:bodyPr>
          <a:lstStyle/>
          <a:p>
            <a:pPr algn="r" rtl="1"/>
            <a:r>
              <a:rPr lang="ar-SA" sz="3200" dirty="0"/>
              <a:t>ويمكن تقسيم مواد التعبئة والتغليف إلى: </a:t>
            </a:r>
            <a:endParaRPr lang="en-US" sz="3200" dirty="0" smtClean="0"/>
          </a:p>
          <a:p>
            <a:pPr algn="r" rtl="1"/>
            <a:r>
              <a:rPr lang="ar-SA" sz="3200" dirty="0" smtClean="0">
                <a:solidFill>
                  <a:srgbClr val="FF0000"/>
                </a:solidFill>
              </a:rPr>
              <a:t>مواد </a:t>
            </a:r>
            <a:r>
              <a:rPr lang="ar-SA" sz="3200" dirty="0">
                <a:solidFill>
                  <a:srgbClr val="FF0000"/>
                </a:solidFill>
              </a:rPr>
              <a:t>تغليف داخلية</a:t>
            </a:r>
            <a:r>
              <a:rPr lang="ar-SA" sz="3200" dirty="0"/>
              <a:t>، تكون على تماس مباشر مع المادة </a:t>
            </a:r>
            <a:r>
              <a:rPr lang="ar-SA" sz="3200" dirty="0" smtClean="0"/>
              <a:t>الغذائية </a:t>
            </a:r>
            <a:endParaRPr lang="en-US" sz="3200" dirty="0" smtClean="0"/>
          </a:p>
          <a:p>
            <a:pPr algn="r" rtl="1"/>
            <a:r>
              <a:rPr lang="ar-SA" sz="3200" dirty="0" smtClean="0">
                <a:solidFill>
                  <a:srgbClr val="FF0000"/>
                </a:solidFill>
              </a:rPr>
              <a:t>خارجية</a:t>
            </a:r>
            <a:r>
              <a:rPr lang="ar-SA" sz="3200" dirty="0" smtClean="0"/>
              <a:t> </a:t>
            </a:r>
            <a:r>
              <a:rPr lang="ar-SA" sz="3200" dirty="0"/>
              <a:t>تفصلها طبقة أو أكثر عن المادة </a:t>
            </a:r>
            <a:r>
              <a:rPr lang="ar-SA" sz="3200" dirty="0" smtClean="0"/>
              <a:t>الغذائية.</a:t>
            </a:r>
            <a:endParaRPr lang="ar-SY" sz="3200" dirty="0"/>
          </a:p>
          <a:p>
            <a:pPr algn="r" rtl="1"/>
            <a:r>
              <a:rPr lang="ar-SA" sz="3200" dirty="0" smtClean="0"/>
              <a:t>الخشبية</a:t>
            </a:r>
            <a:r>
              <a:rPr lang="ar-SA" sz="3200" dirty="0"/>
              <a:t>، الكرتونية أو الورقية، النسيجية، الزجاجية، الفخارية، المعدنية ، </a:t>
            </a:r>
            <a:r>
              <a:rPr lang="ar-SA" sz="3200" dirty="0" smtClean="0"/>
              <a:t>البلاستيكية</a:t>
            </a:r>
            <a:endParaRPr lang="ar-SY" sz="3200" dirty="0" smtClean="0"/>
          </a:p>
          <a:p>
            <a:pPr algn="r" rtl="1"/>
            <a:r>
              <a:rPr lang="ar-SA" sz="3200" dirty="0"/>
              <a:t>ماهية المادة الغذائية التي ستعبأ وتغلف وزمن الصلاحية وذلك تبعاً للمدة المقررة للاستهلاك إضافة للنواحي التسويقية والاقتصادية</a:t>
            </a:r>
            <a:endParaRPr lang="ar-SY" sz="3200" dirty="0" smtClean="0"/>
          </a:p>
          <a:p>
            <a:pPr algn="r" rtl="1"/>
            <a:endParaRPr lang="en-US" sz="3200" dirty="0"/>
          </a:p>
        </p:txBody>
      </p:sp>
    </p:spTree>
    <p:extLst>
      <p:ext uri="{BB962C8B-B14F-4D97-AF65-F5344CB8AC3E}">
        <p14:creationId xmlns:p14="http://schemas.microsoft.com/office/powerpoint/2010/main" val="3955788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lstStyle/>
          <a:p>
            <a:pPr rtl="1"/>
            <a:r>
              <a:rPr lang="ar-SA" b="1" dirty="0">
                <a:effectLst/>
              </a:rPr>
              <a:t>أهم المزايا الأساسية الواجب توفرها في مواد التغليف</a:t>
            </a:r>
            <a:endParaRPr lang="en-US" dirty="0"/>
          </a:p>
        </p:txBody>
      </p:sp>
      <p:sp>
        <p:nvSpPr>
          <p:cNvPr id="3" name="Content Placeholder 2"/>
          <p:cNvSpPr>
            <a:spLocks noGrp="1"/>
          </p:cNvSpPr>
          <p:nvPr>
            <p:ph idx="1"/>
          </p:nvPr>
        </p:nvSpPr>
        <p:spPr>
          <a:xfrm>
            <a:off x="457200" y="2514600"/>
            <a:ext cx="8229600" cy="3611563"/>
          </a:xfrm>
        </p:spPr>
        <p:txBody>
          <a:bodyPr>
            <a:noAutofit/>
          </a:bodyPr>
          <a:lstStyle/>
          <a:p>
            <a:pPr algn="r" rtl="1"/>
            <a:r>
              <a:rPr lang="ar-SA" sz="3200" b="1" dirty="0"/>
              <a:t>حفظ المنتج و حمايته:</a:t>
            </a:r>
            <a:endParaRPr lang="en-US" sz="3200" dirty="0"/>
          </a:p>
          <a:p>
            <a:pPr lvl="1" algn="r" rtl="1"/>
            <a:r>
              <a:rPr lang="tr-TR" sz="3200" dirty="0"/>
              <a:t>(1</a:t>
            </a:r>
            <a:r>
              <a:rPr lang="tr-TR" sz="3200" dirty="0" smtClean="0"/>
              <a:t>)</a:t>
            </a:r>
            <a:r>
              <a:rPr lang="ar-SA" sz="3200" dirty="0" smtClean="0"/>
              <a:t> </a:t>
            </a:r>
            <a:r>
              <a:rPr lang="ar-SA" sz="3200" dirty="0"/>
              <a:t>الحماية من التلوث الميكروبي.</a:t>
            </a:r>
            <a:endParaRPr lang="en-US" sz="3200" dirty="0"/>
          </a:p>
          <a:p>
            <a:pPr lvl="1" algn="r" rtl="1"/>
            <a:r>
              <a:rPr lang="tr-TR" sz="3200" dirty="0" smtClean="0"/>
              <a:t>(2)</a:t>
            </a:r>
            <a:r>
              <a:rPr lang="ar-SA" sz="3200" dirty="0" smtClean="0"/>
              <a:t> </a:t>
            </a:r>
            <a:r>
              <a:rPr lang="ar-SA" sz="3200" dirty="0"/>
              <a:t>الحماية والوقاية من التأثيرات الجوية "حرارة ، رطوبة ، ضوء</a:t>
            </a:r>
            <a:r>
              <a:rPr lang="ar-SA" sz="3200" dirty="0" smtClean="0"/>
              <a:t>،..."، وبمعنى </a:t>
            </a:r>
            <a:r>
              <a:rPr lang="ar-SA" sz="3200" dirty="0"/>
              <a:t>آخر حماية المنتج الغذائي من التغيرات الفيزيائية والكيميائية.</a:t>
            </a:r>
            <a:endParaRPr lang="en-US" sz="3200" dirty="0"/>
          </a:p>
          <a:p>
            <a:pPr lvl="1" algn="r" rtl="1"/>
            <a:r>
              <a:rPr lang="tr-TR" sz="3200" dirty="0" smtClean="0"/>
              <a:t>(3)</a:t>
            </a:r>
            <a:r>
              <a:rPr lang="ar-SA" sz="3200" dirty="0" smtClean="0"/>
              <a:t> </a:t>
            </a:r>
            <a:r>
              <a:rPr lang="ar-SA" sz="3200" dirty="0"/>
              <a:t>الحماية من التأثيرات الميكانيكية " خدش، ضرب، احتكاك."</a:t>
            </a:r>
            <a:endParaRPr lang="en-US" sz="3200" dirty="0"/>
          </a:p>
          <a:p>
            <a:pPr algn="r" rtl="1"/>
            <a:endParaRPr lang="en-US" sz="3200" dirty="0"/>
          </a:p>
        </p:txBody>
      </p:sp>
    </p:spTree>
    <p:extLst>
      <p:ext uri="{BB962C8B-B14F-4D97-AF65-F5344CB8AC3E}">
        <p14:creationId xmlns:p14="http://schemas.microsoft.com/office/powerpoint/2010/main" val="2894000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r" rtl="1"/>
            <a:r>
              <a:rPr lang="ar-SA" sz="3200" b="1" dirty="0"/>
              <a:t>سهولة الخزن والمداولة:</a:t>
            </a:r>
            <a:endParaRPr lang="en-US" sz="3200" dirty="0"/>
          </a:p>
          <a:p>
            <a:pPr algn="r" rtl="1"/>
            <a:r>
              <a:rPr lang="en-US" sz="3200" dirty="0"/>
              <a:t>(1)</a:t>
            </a:r>
            <a:r>
              <a:rPr lang="ar-SA" sz="3200" dirty="0"/>
              <a:t>. إمكانية تجميع العبوات فوق بعضها.</a:t>
            </a:r>
            <a:endParaRPr lang="en-US" sz="3200" dirty="0"/>
          </a:p>
          <a:p>
            <a:pPr algn="r" rtl="1"/>
            <a:r>
              <a:rPr lang="en-US" sz="3200" dirty="0"/>
              <a:t>(2)</a:t>
            </a:r>
            <a:r>
              <a:rPr lang="ar-SA" sz="3200" dirty="0"/>
              <a:t>. إمكانية تغيير مكان الخزن ضمن المخزن بسهولة.</a:t>
            </a:r>
            <a:endParaRPr lang="en-US" sz="3200" dirty="0"/>
          </a:p>
          <a:p>
            <a:pPr algn="r" rtl="1"/>
            <a:r>
              <a:rPr lang="tr-TR" sz="3200" dirty="0"/>
              <a:t>(3)</a:t>
            </a:r>
            <a:r>
              <a:rPr lang="ar-SA" sz="3200" dirty="0"/>
              <a:t>. سهولة استخراج، وإدخال المواد من وإلى داخل المخزن.</a:t>
            </a:r>
            <a:endParaRPr lang="en-US" sz="3200" dirty="0"/>
          </a:p>
          <a:p>
            <a:pPr algn="r" rtl="1"/>
            <a:endParaRPr lang="en-US" sz="3200" dirty="0"/>
          </a:p>
        </p:txBody>
      </p:sp>
    </p:spTree>
    <p:extLst>
      <p:ext uri="{BB962C8B-B14F-4D97-AF65-F5344CB8AC3E}">
        <p14:creationId xmlns:p14="http://schemas.microsoft.com/office/powerpoint/2010/main" val="3282652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r" rtl="1"/>
            <a:r>
              <a:rPr lang="ar-SA" sz="3200" b="1" dirty="0"/>
              <a:t>الخصائص المتعلقة بالنقل:</a:t>
            </a:r>
            <a:endParaRPr lang="en-US" sz="3200" dirty="0"/>
          </a:p>
          <a:p>
            <a:pPr algn="r" rtl="1"/>
            <a:r>
              <a:rPr lang="tr-TR" sz="3200" dirty="0"/>
              <a:t>(1)</a:t>
            </a:r>
            <a:r>
              <a:rPr lang="ar-SA" sz="3200" dirty="0"/>
              <a:t>. إمكانية تثبيت المنتج، وأن توفر الحماية ضد العوامل </a:t>
            </a:r>
            <a:r>
              <a:rPr lang="ar-SA" sz="3200" dirty="0" smtClean="0"/>
              <a:t>الجوية </a:t>
            </a:r>
            <a:r>
              <a:rPr lang="ar-SA" sz="3200" dirty="0"/>
              <a:t>والمخاطر الميكانيكية، كالصدمات والاهتزازات والاجهادات </a:t>
            </a:r>
            <a:r>
              <a:rPr lang="ar-SA" sz="3200" dirty="0" smtClean="0"/>
              <a:t>الستاتيكية</a:t>
            </a:r>
            <a:r>
              <a:rPr lang="ar-SA" sz="3200" dirty="0"/>
              <a:t>، وأن تبقى سليمة المظهر أثناء التداول.</a:t>
            </a:r>
            <a:endParaRPr lang="en-US" sz="3200" dirty="0"/>
          </a:p>
          <a:p>
            <a:pPr algn="r" rtl="1"/>
            <a:r>
              <a:rPr lang="tr-TR" sz="3200" dirty="0"/>
              <a:t>(2)</a:t>
            </a:r>
            <a:r>
              <a:rPr lang="ar-SA" sz="3200" dirty="0"/>
              <a:t>. سهولة التحميل والتفريغ.</a:t>
            </a:r>
            <a:endParaRPr lang="en-US" sz="3200" dirty="0"/>
          </a:p>
          <a:p>
            <a:pPr algn="r" rtl="1"/>
            <a:r>
              <a:rPr lang="tr-TR" sz="3200" dirty="0"/>
              <a:t>(3)</a:t>
            </a:r>
            <a:r>
              <a:rPr lang="ar-SA" sz="3200" dirty="0"/>
              <a:t>. أن تكون مأمونة ضد عملية التسيل </a:t>
            </a:r>
            <a:r>
              <a:rPr lang="ar-SA" sz="3200" dirty="0" smtClean="0"/>
              <a:t>والانصباب والانفلاق</a:t>
            </a:r>
            <a:r>
              <a:rPr lang="ar-SA" sz="3200" dirty="0"/>
              <a:t>.</a:t>
            </a:r>
            <a:endParaRPr lang="en-US" sz="3200" dirty="0"/>
          </a:p>
          <a:p>
            <a:pPr algn="r" rtl="1"/>
            <a:r>
              <a:rPr lang="ar-SA" sz="3200" dirty="0"/>
              <a:t> </a:t>
            </a:r>
            <a:r>
              <a:rPr lang="en-US" sz="3200" b="1" dirty="0"/>
              <a:t>.</a:t>
            </a:r>
            <a:r>
              <a:rPr lang="tr-TR" sz="3200" dirty="0"/>
              <a:t>(4)</a:t>
            </a:r>
            <a:r>
              <a:rPr lang="ar-SA" sz="3200" dirty="0"/>
              <a:t>إمكانية تكرار استخدامها.</a:t>
            </a:r>
            <a:endParaRPr lang="en-US" sz="3200" dirty="0"/>
          </a:p>
          <a:p>
            <a:pPr algn="r" rtl="1"/>
            <a:r>
              <a:rPr lang="tr-TR" sz="3200" dirty="0"/>
              <a:t>(5)</a:t>
            </a:r>
            <a:r>
              <a:rPr lang="ar-SA" sz="3200" dirty="0"/>
              <a:t>. يجب أن تكون خفيفة الوزن.</a:t>
            </a:r>
            <a:endParaRPr lang="en-US" sz="3200" dirty="0"/>
          </a:p>
          <a:p>
            <a:pPr algn="r" rtl="1"/>
            <a:endParaRPr lang="en-US" sz="3200" dirty="0"/>
          </a:p>
        </p:txBody>
      </p:sp>
    </p:spTree>
    <p:extLst>
      <p:ext uri="{BB962C8B-B14F-4D97-AF65-F5344CB8AC3E}">
        <p14:creationId xmlns:p14="http://schemas.microsoft.com/office/powerpoint/2010/main" val="672361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r" rtl="1"/>
            <a:r>
              <a:rPr lang="ar-SA" sz="2800" b="1" dirty="0"/>
              <a:t>الخصائص المتعلقة بالبيع:</a:t>
            </a:r>
            <a:endParaRPr lang="en-US" sz="2800" dirty="0"/>
          </a:p>
          <a:p>
            <a:pPr algn="r" rtl="1"/>
            <a:r>
              <a:rPr lang="tr-TR" sz="2800" dirty="0"/>
              <a:t>(1)</a:t>
            </a:r>
            <a:r>
              <a:rPr lang="ar-SA" sz="2800" dirty="0"/>
              <a:t>. جذابة من قبل المستهلك، وتلفت الانتباه، وذات مظهر جيد.</a:t>
            </a:r>
            <a:endParaRPr lang="en-US" sz="2800" dirty="0"/>
          </a:p>
          <a:p>
            <a:pPr algn="r" rtl="1"/>
            <a:r>
              <a:rPr lang="tr-TR" sz="2800" dirty="0"/>
              <a:t>(2)</a:t>
            </a:r>
            <a:r>
              <a:rPr lang="ar-SA" sz="2800" dirty="0"/>
              <a:t>. أن لا تشغل حجماً كبيراً عند تخزينها في المستودعات، وعلى </a:t>
            </a:r>
            <a:r>
              <a:rPr lang="ar-SA" sz="2800" dirty="0" smtClean="0"/>
              <a:t>رفوف </a:t>
            </a:r>
            <a:r>
              <a:rPr lang="ar-SA" sz="2800" dirty="0"/>
              <a:t>البيع والعرض.</a:t>
            </a:r>
            <a:endParaRPr lang="en-US" sz="2800" dirty="0"/>
          </a:p>
          <a:p>
            <a:pPr algn="r" rtl="1"/>
            <a:r>
              <a:rPr lang="tr-TR" sz="2800" dirty="0"/>
              <a:t>(3)</a:t>
            </a:r>
            <a:r>
              <a:rPr lang="ar-SA" sz="2800" dirty="0"/>
              <a:t>. تعطي المستهلك فكرة مباشرة عن سعرها من خلال النظر إليها.</a:t>
            </a:r>
            <a:endParaRPr lang="en-US" sz="2800" dirty="0"/>
          </a:p>
          <a:p>
            <a:pPr algn="r" rtl="1"/>
            <a:r>
              <a:rPr lang="tr-TR" sz="2800" dirty="0"/>
              <a:t>(4)</a:t>
            </a:r>
            <a:r>
              <a:rPr lang="ar-SA" sz="2800" dirty="0"/>
              <a:t>. أن تحتوي على كتابات تعطي فكرة جيدة للمستهلك من حيث:  </a:t>
            </a:r>
            <a:r>
              <a:rPr lang="ar-SA" sz="2800" dirty="0" smtClean="0"/>
              <a:t>اسم </a:t>
            </a:r>
            <a:r>
              <a:rPr lang="ar-SA" sz="2800" dirty="0"/>
              <a:t>المادة  الغذائية، مكوناتها، تاريخ الإنتاج، تاريخ انتهاء الصلاحية، اسم المُنتج، الماركة التجارية، رقم الوردية " الكود " و أن يكون هناك المساحة الكافية للكتابة.</a:t>
            </a:r>
            <a:endParaRPr lang="en-US" sz="2800" dirty="0"/>
          </a:p>
          <a:p>
            <a:pPr algn="r" rtl="1"/>
            <a:r>
              <a:rPr lang="tr-TR" sz="2800" dirty="0"/>
              <a:t>(5)</a:t>
            </a:r>
            <a:r>
              <a:rPr lang="ar-SA" sz="2800" dirty="0"/>
              <a:t>. أن تكون المختصرات موافقة للمواصفات القياسية </a:t>
            </a:r>
            <a:r>
              <a:rPr lang="ar-SA" sz="2800" dirty="0" smtClean="0"/>
              <a:t>والتشريعات</a:t>
            </a:r>
            <a:r>
              <a:rPr lang="ar-SY" sz="2800" dirty="0" smtClean="0"/>
              <a:t> </a:t>
            </a:r>
            <a:r>
              <a:rPr lang="ar-SA" sz="2800" dirty="0" smtClean="0"/>
              <a:t>القانونية</a:t>
            </a:r>
            <a:r>
              <a:rPr lang="ar-SA" sz="2800" dirty="0"/>
              <a:t>.</a:t>
            </a:r>
            <a:endParaRPr lang="en-US" sz="2800" dirty="0"/>
          </a:p>
          <a:p>
            <a:pPr algn="r"/>
            <a:endParaRPr lang="en-US" sz="2800" dirty="0"/>
          </a:p>
        </p:txBody>
      </p:sp>
    </p:spTree>
    <p:extLst>
      <p:ext uri="{BB962C8B-B14F-4D97-AF65-F5344CB8AC3E}">
        <p14:creationId xmlns:p14="http://schemas.microsoft.com/office/powerpoint/2010/main" val="2147268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ar-SA" sz="3200" b="1" dirty="0"/>
              <a:t>الخصائص المتعلقة بالمستهلك:</a:t>
            </a:r>
            <a:endParaRPr lang="en-US" sz="3200" dirty="0"/>
          </a:p>
          <a:p>
            <a:pPr algn="r" rtl="1"/>
            <a:r>
              <a:rPr lang="tr-TR" sz="3200" dirty="0"/>
              <a:t>(1)</a:t>
            </a:r>
            <a:r>
              <a:rPr lang="ar-SA" sz="3200" dirty="0"/>
              <a:t>. أن تكون جذابة.</a:t>
            </a:r>
            <a:endParaRPr lang="en-US" sz="3200" dirty="0"/>
          </a:p>
          <a:p>
            <a:pPr algn="r" rtl="1"/>
            <a:r>
              <a:rPr lang="tr-TR" sz="3200" dirty="0"/>
              <a:t>(2)</a:t>
            </a:r>
            <a:r>
              <a:rPr lang="ar-SA" sz="3200" dirty="0"/>
              <a:t>. سهلة الفتح والاستخدام، وإعادة الإغلاق.</a:t>
            </a:r>
            <a:endParaRPr lang="en-US" sz="3200" dirty="0"/>
          </a:p>
          <a:p>
            <a:pPr algn="r" rtl="1"/>
            <a:r>
              <a:rPr lang="tr-TR" sz="3200" dirty="0"/>
              <a:t>(3)</a:t>
            </a:r>
            <a:r>
              <a:rPr lang="ar-SA" sz="3200" dirty="0"/>
              <a:t>. إمكانية استخدامها بعد فتحها مرات أخرى.</a:t>
            </a:r>
            <a:endParaRPr lang="en-US" sz="3200" dirty="0"/>
          </a:p>
          <a:p>
            <a:pPr algn="r" rtl="1"/>
            <a:r>
              <a:rPr lang="tr-TR" sz="3200" dirty="0"/>
              <a:t>(4)</a:t>
            </a:r>
            <a:r>
              <a:rPr lang="ar-SA" sz="3200" dirty="0"/>
              <a:t>. أن تحتوي على المعلومات الضرورية التي تتعلق بالمنتج.</a:t>
            </a:r>
            <a:endParaRPr lang="en-US" sz="3200" dirty="0"/>
          </a:p>
          <a:p>
            <a:pPr algn="r"/>
            <a:endParaRPr lang="en-US" sz="3200" dirty="0"/>
          </a:p>
        </p:txBody>
      </p:sp>
    </p:spTree>
    <p:extLst>
      <p:ext uri="{BB962C8B-B14F-4D97-AF65-F5344CB8AC3E}">
        <p14:creationId xmlns:p14="http://schemas.microsoft.com/office/powerpoint/2010/main" val="20168866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784</TotalTime>
  <Words>1051</Words>
  <Application>Microsoft Office PowerPoint</Application>
  <PresentationFormat>On-screen Show (4:3)</PresentationFormat>
  <Paragraphs>90</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Century Gothic</vt:lpstr>
      <vt:lpstr>Courier New</vt:lpstr>
      <vt:lpstr>Palatino Linotype</vt:lpstr>
      <vt:lpstr>Symbol</vt:lpstr>
      <vt:lpstr>Tahoma</vt:lpstr>
      <vt:lpstr>Times New Roman</vt:lpstr>
      <vt:lpstr>Executive</vt:lpstr>
      <vt:lpstr>التعبئة والتغليف</vt:lpstr>
      <vt:lpstr>المواضيع المدروسة</vt:lpstr>
      <vt:lpstr>أهمية التعبئة والتغليف</vt:lpstr>
      <vt:lpstr>أنواع مواد التعبئة والتغليف</vt:lpstr>
      <vt:lpstr>أهم المزايا الأساسية الواجب توفرها في مواد التغليف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أهم العوامل المسببة لفساد الأغذية</vt:lpstr>
      <vt:lpstr>الضرر البيولوجي  Biological damage </vt:lpstr>
      <vt:lpstr>الضرر الميكروبيولوجي Micro organisms damage</vt:lpstr>
      <vt:lpstr>الضرر الفيزيائي  Physical damage</vt:lpstr>
      <vt:lpstr>أهم العوامل المسببة لفساد الأغذية</vt:lpstr>
      <vt:lpstr>أهم العوامل المسببة لفساد الأغذية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التعبئة والتغليف</dc:title>
  <dc:creator/>
  <cp:lastModifiedBy>farhan alfin</cp:lastModifiedBy>
  <cp:revision>43</cp:revision>
  <dcterms:created xsi:type="dcterms:W3CDTF">2006-08-16T00:00:00Z</dcterms:created>
  <dcterms:modified xsi:type="dcterms:W3CDTF">2015-03-09T05:32:15Z</dcterms:modified>
</cp:coreProperties>
</file>