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7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">
            <a:extLst>
              <a:ext uri="{FF2B5EF4-FFF2-40B4-BE49-F238E27FC236}">
                <a16:creationId xmlns:a16="http://schemas.microsoft.com/office/drawing/2014/main" id="{9A901BB2-477A-F6D2-B9C2-A965C7ADA3B0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Freeform 12">
            <a:extLst>
              <a:ext uri="{FF2B5EF4-FFF2-40B4-BE49-F238E27FC236}">
                <a16:creationId xmlns:a16="http://schemas.microsoft.com/office/drawing/2014/main" id="{703525BE-3939-CC91-235A-4482A21303D5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0CD36429-CD24-1781-CE9F-F28EB3E90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64C17-92D9-4C50-92A3-C7506BC5530D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56EA7694-7411-2B5C-53DF-A715BD6AC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BCC167A5-12A2-AD7F-BFFF-445E0A86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61667-6B7E-416F-BA5B-F93B172177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77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8CDBCCC-A800-4185-7B55-A112B795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0BBDD-615D-4CEE-B95E-ACAAD493DFFA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2AE5C88-D50B-F976-AB9A-C9A1CF77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20A6CA2-2A92-FA8E-E02C-B5075553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4F8F7-BAC7-4818-AA8B-74B9537BB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391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CD436C3-40F6-EA8A-F1C9-5DC6056AC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E06D7-B4CF-426E-A9E5-74D2227B9008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BA924B7-613A-F56C-7F5A-E2DA6521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3CAE90A-E688-3291-535E-B7C99066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473F5-B36C-4E8B-8ECF-312E5EE610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4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AF5FFE8-3763-EA9C-F443-EE735DBC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A6EC5-9195-44B9-9193-DBFC2697F22C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6C4CBF7-919A-F7DE-08D8-D160395E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259D19FB-199F-6DB5-F1E3-622D43D0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B762E-877F-465B-8D3A-CC2C951C2C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88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>
            <a:extLst>
              <a:ext uri="{FF2B5EF4-FFF2-40B4-BE49-F238E27FC236}">
                <a16:creationId xmlns:a16="http://schemas.microsoft.com/office/drawing/2014/main" id="{299024F7-FC53-BDC2-FE00-5204FCEF35F1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12">
            <a:extLst>
              <a:ext uri="{FF2B5EF4-FFF2-40B4-BE49-F238E27FC236}">
                <a16:creationId xmlns:a16="http://schemas.microsoft.com/office/drawing/2014/main" id="{4CEF61FF-8959-CD89-1706-1057E9E9F9EE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660EF5F-1F9E-92FC-82AF-AEF1D983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42BC-322B-44F4-B823-067871CC8377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774B0C6-3C9B-0BD3-CAED-CC34CFC3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CB82F6B-39F2-773B-DF6D-42E18C62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49398-B29A-4345-935E-46682797AF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26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F29F3A23-DE37-52D6-4795-86BC3F7D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17B7-A529-4E12-948D-3570B494F4E7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BA46704F-697B-140B-6EA3-C7652341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5660BAE3-496A-818A-04EF-8082557D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5EDAF-1033-4630-BE6C-901747698B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54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2BF039-B86B-C3FB-A39E-03CA74831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F1899-1245-4C6A-A1C0-AF5612BBDB41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D1A4B-4A12-D094-48DF-9B7645E44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4B339C-0A5F-B75D-FC42-F50716CD2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BD03F-4471-4C21-8324-B93151B29F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71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516357B0-9ECB-703E-DC6B-40441ECB8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712CD-E24E-4374-BFD1-7AABD1F01608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2BF2A26B-66E3-FBBD-786F-61E345D3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BB85847-BCA8-0CB4-95FC-30590FEF1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91260-C832-4F7A-8A35-816B5A3103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17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64E80C0F-7E18-4954-1199-5489E038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057CE-F438-4E60-945B-26F9A61A0D37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74A03B61-71AE-2603-81DD-375D437C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E1689985-AAD1-BF3A-2F4F-899D4430F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FAAE2-FD11-4D57-BC41-B78F826202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63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4720E-7B02-4904-EB3A-54909171B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CF824-EF3C-4B53-84A2-E43C4A95B272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8BADA-B9B0-37C6-9571-9C3CA600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F3C11-EAEC-F941-E775-68476AB3D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A1111C08-6526-4BE3-9701-AC9B518CDB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20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51C43-036A-B15F-F445-DE2332429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2857-584C-4805-BB2A-A8453F43948A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210F6-CC4E-E497-A059-28AD7BF52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E432A-7C82-F232-81D3-FCFA3756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68D0E-3907-4A21-9C0F-87C91C95C6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3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0000">
              <a:srgbClr val="000000"/>
            </a:gs>
            <a:gs pos="100000">
              <a:srgbClr val="737373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950DF94D-BB9E-17BC-4981-C21E91499EC5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24754106-A685-E145-5682-130D26070F1A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FE2E6FF7-41D9-4D5E-5E2C-020C17E0AF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61BF8460-33B0-2C3C-70F6-513C49C314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AC65A88-81A4-AE05-1278-2AA6D5611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DCD1EE-DFF5-4DF6-BE37-65A459CB8B49}" type="datetimeFigureOut">
              <a:rPr lang="en-US"/>
              <a:pPr>
                <a:defRPr/>
              </a:pPr>
              <a:t>02-03-2026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D267D55-DB9E-7835-74B5-2E45677D7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1B99C3D-92C6-6AEA-9A24-47AE14B698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C0DAB024-00F7-45D2-BB0C-E703F979D4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89" r:id="rId2"/>
    <p:sldLayoutId id="2147483696" r:id="rId3"/>
    <p:sldLayoutId id="2147483690" r:id="rId4"/>
    <p:sldLayoutId id="2147483697" r:id="rId5"/>
    <p:sldLayoutId id="2147483691" r:id="rId6"/>
    <p:sldLayoutId id="2147483692" r:id="rId7"/>
    <p:sldLayoutId id="2147483698" r:id="rId8"/>
    <p:sldLayoutId id="2147483699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>
            <a:extLst>
              <a:ext uri="{FF2B5EF4-FFF2-40B4-BE49-F238E27FC236}">
                <a16:creationId xmlns:a16="http://schemas.microsoft.com/office/drawing/2014/main" id="{423F315D-57F8-BAF7-0BDD-250C4744D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057400"/>
            <a:ext cx="7467600" cy="1143000"/>
          </a:xfrm>
        </p:spPr>
        <p:txBody>
          <a:bodyPr/>
          <a:lstStyle/>
          <a:p>
            <a:pPr algn="ctr" rtl="1"/>
            <a:r>
              <a:rPr lang="ar-SY" alt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حل مسائل البرمجة الخطية باستخدام برنامج الإكسل</a:t>
            </a:r>
            <a:endParaRPr lang="en-US" altLang="en-US" sz="4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Content Placeholder 4">
            <a:extLst>
              <a:ext uri="{FF2B5EF4-FFF2-40B4-BE49-F238E27FC236}">
                <a16:creationId xmlns:a16="http://schemas.microsoft.com/office/drawing/2014/main" id="{900B3CC9-89AC-8341-B1DD-64A9A7396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267200"/>
            <a:ext cx="3657600" cy="1858963"/>
          </a:xfrm>
        </p:spPr>
        <p:txBody>
          <a:bodyPr/>
          <a:lstStyle/>
          <a:p>
            <a:pPr algn="ctr" rtl="1">
              <a:buFont typeface="Wingdings 2" panose="05020102010507070707" pitchFamily="18" charset="2"/>
              <a:buNone/>
            </a:pPr>
            <a:r>
              <a:rPr lang="ar-SY" altLang="en-US">
                <a:cs typeface="Arial" panose="020B0604020202020204" pitchFamily="34" charset="0"/>
              </a:rPr>
              <a:t>إشراف:</a:t>
            </a:r>
          </a:p>
          <a:p>
            <a:pPr algn="ctr" rtl="1">
              <a:buFont typeface="Wingdings 2" panose="05020102010507070707" pitchFamily="18" charset="2"/>
              <a:buNone/>
            </a:pPr>
            <a:r>
              <a:rPr lang="ar-SY" altLang="en-US">
                <a:cs typeface="Arial" panose="020B0604020202020204" pitchFamily="34" charset="0"/>
              </a:rPr>
              <a:t>د.فرحان ألفين</a:t>
            </a:r>
          </a:p>
          <a:p>
            <a:pPr algn="ctr" rtl="1">
              <a:buFont typeface="Wingdings 2" panose="05020102010507070707" pitchFamily="18" charset="2"/>
              <a:buNone/>
            </a:pPr>
            <a:r>
              <a:rPr lang="ar-SY" altLang="en-US">
                <a:cs typeface="Arial" panose="020B0604020202020204" pitchFamily="34" charset="0"/>
              </a:rPr>
              <a:t>م.نور زين العابدين</a:t>
            </a: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7172" name="TextBox 5">
            <a:extLst>
              <a:ext uri="{FF2B5EF4-FFF2-40B4-BE49-F238E27FC236}">
                <a16:creationId xmlns:a16="http://schemas.microsoft.com/office/drawing/2014/main" id="{533332FE-3481-7263-2BF2-2BB5EED08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52400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Y" altLang="en-US">
                <a:cs typeface="Tahoma" panose="020B0604030504040204" pitchFamily="34" charset="0"/>
              </a:rPr>
              <a:t>الجلسة العملية الثانية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0919BB-F7F2-FED9-A7AF-55CDDB85AA0D}"/>
              </a:ext>
            </a:extLst>
          </p:cNvPr>
          <p:cNvSpPr txBox="1"/>
          <p:nvPr/>
        </p:nvSpPr>
        <p:spPr>
          <a:xfrm>
            <a:off x="152400" y="228600"/>
            <a:ext cx="8686800" cy="6462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400" dirty="0">
                <a:ea typeface="Times New Roman"/>
              </a:rPr>
              <a:t>الخيار </a:t>
            </a:r>
            <a:r>
              <a:rPr lang="en-US" sz="2400" dirty="0">
                <a:ea typeface="Times New Roman"/>
              </a:rPr>
              <a:t>Assume Linear Model</a:t>
            </a:r>
            <a:r>
              <a:rPr lang="ar-SY" sz="2400" dirty="0">
                <a:ea typeface="Times New Roman"/>
              </a:rPr>
              <a:t>: يستعمل عند حل مسائل البرمجة الخطية وذلك من أجل تسريع عملية الوصول إلى الحل الأمثل.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400" dirty="0">
                <a:ea typeface="Times New Roman"/>
              </a:rPr>
              <a:t>الخيار </a:t>
            </a:r>
            <a:r>
              <a:rPr lang="en-US" sz="2400" dirty="0">
                <a:ea typeface="Times New Roman"/>
              </a:rPr>
              <a:t>Show Iteration Results</a:t>
            </a:r>
            <a:r>
              <a:rPr lang="ar-SY" sz="2400" dirty="0">
                <a:ea typeface="Times New Roman"/>
              </a:rPr>
              <a:t>: يستعمل لإظهار قيم الحل الحالية بعد كل تقريب إلى الحل الصحيح.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400" dirty="0">
                <a:ea typeface="Times New Roman"/>
              </a:rPr>
              <a:t>الخيار </a:t>
            </a:r>
            <a:r>
              <a:rPr lang="en-US" sz="2400" dirty="0">
                <a:ea typeface="Times New Roman"/>
              </a:rPr>
              <a:t>Assume Non-Negative</a:t>
            </a:r>
            <a:r>
              <a:rPr lang="ar-SY" sz="2400" dirty="0">
                <a:ea typeface="Times New Roman"/>
              </a:rPr>
              <a:t>: يستعمل عندما تكون شروط عدم السلبية مفروضة على المسألة، أي يكون الحل في المنطقة الموجبة فقط.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400" dirty="0">
                <a:ea typeface="Times New Roman"/>
              </a:rPr>
              <a:t>الخيار </a:t>
            </a:r>
            <a:r>
              <a:rPr lang="en-US" sz="2400" dirty="0">
                <a:ea typeface="Times New Roman"/>
              </a:rPr>
              <a:t>Use Automatic Scaling</a:t>
            </a:r>
            <a:r>
              <a:rPr lang="ar-SY" sz="2400" dirty="0">
                <a:ea typeface="Times New Roman"/>
              </a:rPr>
              <a:t>: يستعمل هذا الخيار لجعل كل من متغيرات المسألة من جهة أخرى متناسبة عند إيجاد الحل.</a:t>
            </a:r>
            <a:endParaRPr lang="en-US" sz="2400" dirty="0">
              <a:ea typeface="Times New Roman"/>
            </a:endParaRPr>
          </a:p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400" dirty="0">
                <a:ea typeface="Times New Roman"/>
              </a:rPr>
              <a:t> </a:t>
            </a:r>
            <a:endParaRPr lang="en-US" sz="2400" dirty="0">
              <a:ea typeface="Times New Roman"/>
            </a:endParaRPr>
          </a:p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400" dirty="0">
                <a:ea typeface="Times New Roman"/>
              </a:rPr>
              <a:t>بعد تحديد القيود وتابع الهدف والخيارات تظهر نافذة </a:t>
            </a:r>
            <a:r>
              <a:rPr lang="en-US" sz="2400" dirty="0">
                <a:ea typeface="Times New Roman"/>
              </a:rPr>
              <a:t>Solver Parameters</a:t>
            </a:r>
            <a:r>
              <a:rPr lang="ar-SY" sz="2400" dirty="0">
                <a:ea typeface="Times New Roman"/>
              </a:rPr>
              <a:t> بالشكل 6-2:</a:t>
            </a:r>
            <a:endParaRPr lang="en-US" sz="2400" dirty="0">
              <a:ea typeface="Times New Roman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 descr="solver6">
            <a:extLst>
              <a:ext uri="{FF2B5EF4-FFF2-40B4-BE49-F238E27FC236}">
                <a16:creationId xmlns:a16="http://schemas.microsoft.com/office/drawing/2014/main" id="{E0377174-4DA8-051E-A6BE-B2A5B80E2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077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>
            <a:extLst>
              <a:ext uri="{FF2B5EF4-FFF2-40B4-BE49-F238E27FC236}">
                <a16:creationId xmlns:a16="http://schemas.microsoft.com/office/drawing/2014/main" id="{FC74C1CD-0223-4AA5-03A7-8C879921B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334000"/>
            <a:ext cx="11890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Y" altLang="en-US" sz="2200">
                <a:ea typeface="Times New Roman" panose="02020603050405020304" pitchFamily="18" charset="0"/>
              </a:rPr>
              <a:t>الشكل 6-2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>
            <a:extLst>
              <a:ext uri="{FF2B5EF4-FFF2-40B4-BE49-F238E27FC236}">
                <a16:creationId xmlns:a16="http://schemas.microsoft.com/office/drawing/2014/main" id="{B785DF30-E834-7DB8-5037-40CBCEF6D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89154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للحصول على الحل الأمثل حسب الشروط المعرفة في هذه النافذة يكفي أن نضغط على الزر </a:t>
            </a:r>
            <a:r>
              <a:rPr lang="en-US" altLang="en-US" sz="2400">
                <a:ea typeface="Times New Roman" panose="02020603050405020304" pitchFamily="18" charset="0"/>
              </a:rPr>
              <a:t>solve  </a:t>
            </a:r>
            <a:r>
              <a:rPr lang="ar-SY" altLang="en-US" sz="2400">
                <a:ea typeface="Times New Roman" panose="02020603050405020304" pitchFamily="18" charset="0"/>
              </a:rPr>
              <a:t>وبعدها سنحصل على واحدة من الرسائل الأربع الآتية:</a:t>
            </a:r>
            <a:endParaRPr lang="en-US" altLang="en-US" sz="24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1- "</a:t>
            </a:r>
            <a:r>
              <a:rPr lang="en-US" altLang="en-US" sz="2400">
                <a:ea typeface="Times New Roman" panose="02020603050405020304" pitchFamily="18" charset="0"/>
              </a:rPr>
              <a:t>Solver found a solution. All constraints and optimality conditions are satisfied</a:t>
            </a:r>
            <a:r>
              <a:rPr lang="ar-SY" altLang="en-US" sz="2400">
                <a:ea typeface="Times New Roman" panose="02020603050405020304" pitchFamily="18" charset="0"/>
              </a:rPr>
              <a:t>"  مما يعني أن الـ </a:t>
            </a:r>
            <a:r>
              <a:rPr lang="en-US" altLang="en-US" sz="2400">
                <a:ea typeface="Times New Roman" panose="02020603050405020304" pitchFamily="18" charset="0"/>
              </a:rPr>
              <a:t>Solver</a:t>
            </a:r>
            <a:r>
              <a:rPr lang="ar-SY" altLang="en-US" sz="2400">
                <a:ea typeface="Times New Roman" panose="02020603050405020304" pitchFamily="18" charset="0"/>
              </a:rPr>
              <a:t>  وجد الحل الأمثل للنموذج.</a:t>
            </a:r>
            <a:endParaRPr lang="en-US" altLang="en-US" sz="24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2- “</a:t>
            </a:r>
            <a:r>
              <a:rPr lang="en-US" altLang="en-US" sz="2400">
                <a:ea typeface="Times New Roman" panose="02020603050405020304" pitchFamily="18" charset="0"/>
              </a:rPr>
              <a:t>Cell values did not converge</a:t>
            </a:r>
            <a:r>
              <a:rPr lang="ar-SY" altLang="en-US" sz="2400">
                <a:ea typeface="Times New Roman" panose="02020603050405020304" pitchFamily="18" charset="0"/>
              </a:rPr>
              <a:t>" ويشير هذا إلى أن دالة الهدف تصل إلى ما لانهائية. وهذا ناتج عن نسيان كتابة قيد أو إدخال دالة خاطئة.</a:t>
            </a:r>
            <a:endParaRPr lang="en-US" altLang="en-US" sz="24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3- "</a:t>
            </a:r>
            <a:r>
              <a:rPr lang="en-US" altLang="en-US" sz="2400">
                <a:ea typeface="Times New Roman" panose="02020603050405020304" pitchFamily="18" charset="0"/>
              </a:rPr>
              <a:t>Solver could not find a feasible solution</a:t>
            </a:r>
            <a:r>
              <a:rPr lang="ar-SY" altLang="en-US" sz="2400">
                <a:ea typeface="Times New Roman" panose="02020603050405020304" pitchFamily="18" charset="0"/>
              </a:rPr>
              <a:t>" وهذا يشير إلى عدم الحصول على حل ممكن، وينتج من إدخال غير صحيح للقيود أو الدوال .</a:t>
            </a:r>
            <a:endParaRPr lang="en-US" altLang="en-US" sz="24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4- "</a:t>
            </a:r>
            <a:r>
              <a:rPr lang="en-US" altLang="en-US" sz="2400">
                <a:ea typeface="Times New Roman" panose="02020603050405020304" pitchFamily="18" charset="0"/>
              </a:rPr>
              <a:t>Conditions for Assume Linear Model not Satisfied</a:t>
            </a:r>
            <a:r>
              <a:rPr lang="ar-SY" altLang="en-US" sz="2400">
                <a:ea typeface="Times New Roman" panose="02020603050405020304" pitchFamily="18" charset="0"/>
              </a:rPr>
              <a:t>" هذه الرسالة تشير إلى إدخال دالة أو صيغة غير خطية.</a:t>
            </a:r>
          </a:p>
          <a:p>
            <a:pPr algn="just" rtl="1">
              <a:lnSpc>
                <a:spcPct val="150000"/>
              </a:lnSpc>
            </a:pPr>
            <a:r>
              <a:rPr lang="ar-SY" altLang="en-US" sz="2400"/>
              <a:t>في حال إيجاد الحل النموذجي تظهر النافذة  في الشكل 7-2   </a:t>
            </a:r>
            <a:r>
              <a:rPr lang="ar-SY" altLang="en-US" sz="2400">
                <a:cs typeface="Tahoma" panose="020B0604030504040204" pitchFamily="34" charset="0"/>
              </a:rPr>
              <a:t>:</a:t>
            </a:r>
            <a:endParaRPr lang="en-US" altLang="en-US" sz="2400"/>
          </a:p>
          <a:p>
            <a:pPr algn="just" rtl="1">
              <a:lnSpc>
                <a:spcPct val="150000"/>
              </a:lnSpc>
            </a:pPr>
            <a:endParaRPr lang="en-US" altLang="en-US" sz="2400"/>
          </a:p>
          <a:p>
            <a:pPr algn="r" rtl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fig8">
            <a:extLst>
              <a:ext uri="{FF2B5EF4-FFF2-40B4-BE49-F238E27FC236}">
                <a16:creationId xmlns:a16="http://schemas.microsoft.com/office/drawing/2014/main" id="{05F4C68D-D3C9-6506-B32B-DA8393FF4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"/>
            <a:ext cx="5867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Box 2">
            <a:extLst>
              <a:ext uri="{FF2B5EF4-FFF2-40B4-BE49-F238E27FC236}">
                <a16:creationId xmlns:a16="http://schemas.microsoft.com/office/drawing/2014/main" id="{123E5B71-6AD2-7C45-FE66-0834B6BC6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895600"/>
            <a:ext cx="8534400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Y" altLang="en-US" sz="2400"/>
              <a:t>إذا أردنا تثبيت قيم الحل الأمثل للمتغيرات </a:t>
            </a:r>
            <a:r>
              <a:rPr lang="en-US" altLang="en-US" sz="2400"/>
              <a:t>S,W</a:t>
            </a:r>
            <a:r>
              <a:rPr lang="ar-SY" altLang="en-US" sz="2400"/>
              <a:t> يجب علينا اختيار </a:t>
            </a:r>
          </a:p>
          <a:p>
            <a:pPr algn="r" rtl="1"/>
            <a:r>
              <a:rPr lang="en-US" altLang="en-US" sz="2400"/>
              <a:t>Keep Solver Solution </a:t>
            </a:r>
            <a:r>
              <a:rPr lang="ar-SY" altLang="en-US" sz="2400"/>
              <a:t> أما إذا أردنا إعادة قيم المتحولات إلى قيمها الأساسية نختار </a:t>
            </a:r>
            <a:r>
              <a:rPr lang="en-US" altLang="en-US" sz="2400"/>
              <a:t>Restore Original Values</a:t>
            </a:r>
            <a:r>
              <a:rPr lang="ar-SY" altLang="en-US" sz="2400"/>
              <a:t>. </a:t>
            </a:r>
          </a:p>
          <a:p>
            <a:pPr algn="r" rtl="1"/>
            <a:r>
              <a:rPr lang="ar-SY" altLang="en-US" sz="2400"/>
              <a:t>لإنهاء الحل يكفي الضغط على الزر </a:t>
            </a:r>
            <a:r>
              <a:rPr lang="en-US" altLang="en-US" sz="2400"/>
              <a:t>OK</a:t>
            </a:r>
            <a:r>
              <a:rPr lang="ar-SY" altLang="en-US" sz="2400"/>
              <a:t>.</a:t>
            </a:r>
          </a:p>
          <a:p>
            <a:pPr algn="r" rtl="1"/>
            <a:endParaRPr lang="ar-SY" altLang="en-US" sz="2400"/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نلاحظ أن الحل الأمثل لهذه المسألة هو  </a:t>
            </a:r>
            <a:r>
              <a:rPr lang="en-US" altLang="en-US" sz="2400">
                <a:ea typeface="Times New Roman" panose="02020603050405020304" pitchFamily="18" charset="0"/>
              </a:rPr>
              <a:t>S=57.142859</a:t>
            </a:r>
            <a:r>
              <a:rPr lang="ar-SY" altLang="en-US" sz="2400">
                <a:ea typeface="Times New Roman" panose="02020603050405020304" pitchFamily="18" charset="0"/>
              </a:rPr>
              <a:t>, </a:t>
            </a:r>
            <a:r>
              <a:rPr lang="en-US" altLang="en-US" sz="2400">
                <a:ea typeface="Times New Roman" panose="02020603050405020304" pitchFamily="18" charset="0"/>
              </a:rPr>
              <a:t>W=42.857142</a:t>
            </a:r>
          </a:p>
          <a:p>
            <a:pPr algn="just" rtl="1">
              <a:lnSpc>
                <a:spcPct val="150000"/>
              </a:lnSpc>
            </a:pPr>
            <a:r>
              <a:rPr lang="ar-SY" altLang="en-US" sz="2400">
                <a:ea typeface="Times New Roman" panose="02020603050405020304" pitchFamily="18" charset="0"/>
              </a:rPr>
              <a:t>وهو نفس الحل الذي وصلنا عليه باستخدام الطريقة البيانية.</a:t>
            </a:r>
            <a:endParaRPr lang="en-US" altLang="en-US" sz="2400">
              <a:ea typeface="Times New Roman" panose="02020603050405020304" pitchFamily="18" charset="0"/>
            </a:endParaRPr>
          </a:p>
          <a:p>
            <a:pPr algn="r" rtl="1"/>
            <a:endParaRPr lang="en-US" altLang="en-US" sz="2400"/>
          </a:p>
          <a:p>
            <a:pPr algn="r" rtl="1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olver8">
            <a:extLst>
              <a:ext uri="{FF2B5EF4-FFF2-40B4-BE49-F238E27FC236}">
                <a16:creationId xmlns:a16="http://schemas.microsoft.com/office/drawing/2014/main" id="{8B8A5732-86AB-CE49-10E2-6F1200540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75347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F1021D-F458-A232-E016-840BD3A4E466}"/>
              </a:ext>
            </a:extLst>
          </p:cNvPr>
          <p:cNvSpPr txBox="1"/>
          <p:nvPr/>
        </p:nvSpPr>
        <p:spPr>
          <a:xfrm>
            <a:off x="228600" y="304800"/>
            <a:ext cx="8686800" cy="4894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400" dirty="0">
                <a:ea typeface="Times New Roman"/>
              </a:rPr>
              <a:t>إذن </a:t>
            </a:r>
            <a:r>
              <a:rPr lang="ar-SA" sz="2400" dirty="0">
                <a:ea typeface="Times New Roman"/>
              </a:rPr>
              <a:t>لصياغة وحل نموذج البرمجة الخطية في برنامج الإكسل ينبغي العمل بالخطوات الآتية: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إدخال البيانات بشكل صحيح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كتابة الصيغ المطلوبة 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تعريف خلية الهدف (خليه الهدف)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تحديد الخلايا المتغيرة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إضافة القيود</a:t>
            </a:r>
            <a:endParaRPr lang="en-US" sz="24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خيارات الحل </a:t>
            </a:r>
            <a:endParaRPr lang="en-US" sz="2400" dirty="0">
              <a:ea typeface="Times New Roman"/>
            </a:endParaRPr>
          </a:p>
          <a:p>
            <a:pPr marL="342900" indent="-342900" algn="r" rtl="1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400" dirty="0">
                <a:ea typeface="Times New Roman"/>
              </a:rPr>
              <a:t>حل النموذج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>
            <a:extLst>
              <a:ext uri="{FF2B5EF4-FFF2-40B4-BE49-F238E27FC236}">
                <a16:creationId xmlns:a16="http://schemas.microsoft.com/office/drawing/2014/main" id="{2D4F800C-4D89-2CBF-9462-A77DB9C9F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106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SA" altLang="en-US" sz="2200" b="1">
                <a:ea typeface="Times New Roman" panose="02020603050405020304" pitchFamily="18" charset="0"/>
              </a:rPr>
              <a:t>تحليل الحساسية (ما بعد الحل الامثل ) </a:t>
            </a:r>
            <a:r>
              <a:rPr lang="en-US" altLang="en-US" sz="2200" b="1">
                <a:ea typeface="Times New Roman" panose="02020603050405020304" pitchFamily="18" charset="0"/>
              </a:rPr>
              <a:t>Sensitivity analysis </a:t>
            </a:r>
            <a:endParaRPr lang="en-US" altLang="en-US" sz="22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A" altLang="en-US" sz="2200">
                <a:ea typeface="Times New Roman" panose="02020603050405020304" pitchFamily="18" charset="0"/>
              </a:rPr>
              <a:t>إضافة إلى المعلومات التي حصلنا عليها من الحل الأمثل ، فان هناك خيارات أخرى يوفرها لنا </a:t>
            </a:r>
            <a:r>
              <a:rPr lang="en-US" altLang="en-US" sz="2200">
                <a:ea typeface="Times New Roman" panose="02020603050405020304" pitchFamily="18" charset="0"/>
              </a:rPr>
              <a:t>Solver </a:t>
            </a:r>
            <a:r>
              <a:rPr lang="ar-SA" altLang="en-US" sz="2200">
                <a:ea typeface="Times New Roman" panose="02020603050405020304" pitchFamily="18" charset="0"/>
              </a:rPr>
              <a:t> وهي التقرير </a:t>
            </a:r>
            <a:r>
              <a:rPr lang="en-US" altLang="en-US" sz="2200">
                <a:ea typeface="Times New Roman" panose="02020603050405020304" pitchFamily="18" charset="0"/>
              </a:rPr>
              <a:t>answer report </a:t>
            </a:r>
            <a:r>
              <a:rPr lang="ar-SA" altLang="en-US" sz="2200">
                <a:ea typeface="Times New Roman" panose="02020603050405020304" pitchFamily="18" charset="0"/>
              </a:rPr>
              <a:t>  و تحليل الحساسية .</a:t>
            </a:r>
            <a:endParaRPr lang="en-US" altLang="en-US" sz="2200"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A" altLang="en-US" sz="2200">
                <a:solidFill>
                  <a:srgbClr val="FF0000"/>
                </a:solidFill>
                <a:ea typeface="Times New Roman" panose="02020603050405020304" pitchFamily="18" charset="0"/>
              </a:rPr>
              <a:t>فالتقرير</a:t>
            </a:r>
            <a:r>
              <a:rPr lang="ar-SA" altLang="en-US" sz="2200">
                <a:ea typeface="Times New Roman" panose="02020603050405020304" pitchFamily="18" charset="0"/>
              </a:rPr>
              <a:t> يعطينا معلومات تفصيلية للحل الأمثل على شكل تقرير وكذلك يبين لنا أي من القيود تكون ملزمة . وأيضا يعطينا صورة عن القيود التي تكون غير ملزمة كما في الشكل 9-2</a:t>
            </a:r>
            <a:endParaRPr lang="en-US" altLang="en-US" sz="2200">
              <a:ea typeface="Times New Roman" panose="02020603050405020304" pitchFamily="18" charset="0"/>
            </a:endParaRPr>
          </a:p>
          <a:p>
            <a:pPr algn="r" rtl="1"/>
            <a:endParaRPr lang="en-US" altLang="en-US"/>
          </a:p>
        </p:txBody>
      </p:sp>
      <p:pic>
        <p:nvPicPr>
          <p:cNvPr id="22531" name="Picture 2" descr="solver 9">
            <a:extLst>
              <a:ext uri="{FF2B5EF4-FFF2-40B4-BE49-F238E27FC236}">
                <a16:creationId xmlns:a16="http://schemas.microsoft.com/office/drawing/2014/main" id="{9A8504C8-504D-0145-1B65-C55E28B5E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7848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>
            <a:extLst>
              <a:ext uri="{FF2B5EF4-FFF2-40B4-BE49-F238E27FC236}">
                <a16:creationId xmlns:a16="http://schemas.microsoft.com/office/drawing/2014/main" id="{CCAAC48F-7C49-8358-1760-5DAD2D1ED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853440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A" altLang="en-US" sz="2200"/>
              <a:t>أما تحليل الحساسية أو تقرير تحليل الحساسية فهو يخبرنا كم يؤدي تغير البيانات (القيود مثلا) في نتيجة الحل الأمثل الشكل (10-2 )</a:t>
            </a:r>
            <a:endParaRPr lang="en-US" altLang="en-US" sz="2200"/>
          </a:p>
          <a:p>
            <a:pPr algn="r" rtl="1"/>
            <a:endParaRPr lang="en-US" altLang="en-US"/>
          </a:p>
        </p:txBody>
      </p:sp>
      <p:pic>
        <p:nvPicPr>
          <p:cNvPr id="23555" name="Picture 2" descr="solver 10">
            <a:extLst>
              <a:ext uri="{FF2B5EF4-FFF2-40B4-BE49-F238E27FC236}">
                <a16:creationId xmlns:a16="http://schemas.microsoft.com/office/drawing/2014/main" id="{DC405188-67E0-33B8-637A-7D4C4204D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4">
            <a:extLst>
              <a:ext uri="{FF2B5EF4-FFF2-40B4-BE49-F238E27FC236}">
                <a16:creationId xmlns:a16="http://schemas.microsoft.com/office/drawing/2014/main" id="{48DC5630-1C6C-E86D-ABBA-E0F0F6ABD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5745163"/>
          </a:xfrm>
        </p:spPr>
        <p:txBody>
          <a:bodyPr/>
          <a:lstStyle/>
          <a:p>
            <a:pPr algn="r" rtl="1"/>
            <a:r>
              <a:rPr lang="ar-SY" altLang="en-US" sz="2600">
                <a:cs typeface="Arial" panose="020B0604020202020204" pitchFamily="34" charset="0"/>
              </a:rPr>
              <a:t>نقوم بكتابة مجموعة من القيود المشكلة لمسألة البرمجة الخطية على شكل متراجحات أو مساويات كما تتم كتابة تابع الهدف ( </a:t>
            </a:r>
            <a:r>
              <a:rPr lang="en-US" altLang="en-US" sz="2600">
                <a:cs typeface="Arial" panose="020B0604020202020204" pitchFamily="34" charset="0"/>
              </a:rPr>
              <a:t>C</a:t>
            </a:r>
            <a:r>
              <a:rPr lang="ar-SY" altLang="en-US" sz="2600">
                <a:cs typeface="Arial" panose="020B0604020202020204" pitchFamily="34" charset="0"/>
              </a:rPr>
              <a:t> تابع الكلفة بقيمتها الدنيا ) الذي يتم بالاعتماد عليه البحث عن الحل المثالي للمسألة المطلوبة .</a:t>
            </a:r>
            <a:endParaRPr lang="en-US" altLang="en-US" sz="2600">
              <a:cs typeface="Arial" panose="020B0604020202020204" pitchFamily="34" charset="0"/>
            </a:endParaRPr>
          </a:p>
          <a:p>
            <a:pPr algn="r" rtl="1"/>
            <a:r>
              <a:rPr lang="ar-SY" altLang="en-US" sz="2600">
                <a:cs typeface="Arial" panose="020B0604020202020204" pitchFamily="34" charset="0"/>
              </a:rPr>
              <a:t>نريد إيجاد الحل الأمثل لمسألة البرمجة الخطية السابقة :</a:t>
            </a:r>
            <a:endParaRPr lang="en-US" altLang="en-US" sz="2600">
              <a:cs typeface="Arial" panose="020B0604020202020204" pitchFamily="34" charset="0"/>
            </a:endParaRPr>
          </a:p>
          <a:p>
            <a:pPr algn="r" rtl="1">
              <a:buFont typeface="Wingdings 2" panose="05020102010507070707" pitchFamily="18" charset="2"/>
              <a:buNone/>
            </a:pPr>
            <a:r>
              <a:rPr lang="ar-SY" altLang="en-US" sz="2600">
                <a:cs typeface="Arial" panose="020B0604020202020204" pitchFamily="34" charset="0"/>
              </a:rPr>
              <a:t> </a:t>
            </a:r>
            <a:r>
              <a:rPr lang="en-US" altLang="en-US" sz="2600">
                <a:cs typeface="Arial" panose="020B0604020202020204" pitchFamily="34" charset="0"/>
              </a:rPr>
              <a:t>Min C= 20 S + 17W</a:t>
            </a: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 </a:t>
            </a:r>
            <a:r>
              <a:rPr lang="ar-SY" altLang="en-US" sz="2600">
                <a:cs typeface="Arial" panose="020B0604020202020204" pitchFamily="34" charset="0"/>
              </a:rPr>
              <a:t>بالشروط التالية:  </a:t>
            </a:r>
            <a:endParaRPr lang="en-US" altLang="en-US" sz="2600">
              <a:cs typeface="Arial" panose="020B0604020202020204" pitchFamily="34" charset="0"/>
            </a:endParaRP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S ≥ 0                                (1)</a:t>
            </a: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W ≥ 0                               (2)</a:t>
            </a: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S + W = 100                     (3)</a:t>
            </a: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0.4 S + 0.11W ≥ 20          (4)</a:t>
            </a:r>
          </a:p>
          <a:p>
            <a:pPr algn="r" rtl="1">
              <a:buFont typeface="Wingdings 2" panose="05020102010507070707" pitchFamily="18" charset="2"/>
              <a:buNone/>
            </a:pPr>
            <a:r>
              <a:rPr lang="en-US" altLang="en-US" sz="2600">
                <a:cs typeface="Arial" panose="020B0604020202020204" pitchFamily="34" charset="0"/>
              </a:rPr>
              <a:t>0.35S +  0.7W ≤ 50           (5)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5">
            <a:extLst>
              <a:ext uri="{FF2B5EF4-FFF2-40B4-BE49-F238E27FC236}">
                <a16:creationId xmlns:a16="http://schemas.microsoft.com/office/drawing/2014/main" id="{4B163BAF-CA71-13C6-6C04-06993F51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883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Y" altLang="en-US">
                <a:cs typeface="Tahoma" panose="020B0604030504040204" pitchFamily="34" charset="0"/>
              </a:rPr>
              <a:t>لحل هذه المسألة نقوم بكتابة تابع الهدف على الشكل التالي بورقة عمل على الشكل 1-2 :</a:t>
            </a:r>
            <a:endParaRPr lang="en-US" altLang="en-US"/>
          </a:p>
          <a:p>
            <a:pPr algn="r" rtl="1"/>
            <a:endParaRPr lang="en-US" altLang="en-US"/>
          </a:p>
        </p:txBody>
      </p:sp>
      <p:pic>
        <p:nvPicPr>
          <p:cNvPr id="9219" name="Picture 2" descr="solver1">
            <a:extLst>
              <a:ext uri="{FF2B5EF4-FFF2-40B4-BE49-F238E27FC236}">
                <a16:creationId xmlns:a16="http://schemas.microsoft.com/office/drawing/2014/main" id="{B3185173-C4B1-9058-FEB9-70A9FE2D2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8577263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6">
            <a:extLst>
              <a:ext uri="{FF2B5EF4-FFF2-40B4-BE49-F238E27FC236}">
                <a16:creationId xmlns:a16="http://schemas.microsoft.com/office/drawing/2014/main" id="{972FFD7C-C657-71E0-298C-EE581F7F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211888"/>
            <a:ext cx="6477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Y" altLang="en-US">
                <a:cs typeface="Tahoma" panose="020B0604030504040204" pitchFamily="34" charset="0"/>
              </a:rPr>
              <a:t>الشكل 1-2 ورقة عمل مبين فيها العلاقات المستخدمة في الخلايا</a:t>
            </a:r>
            <a:endParaRPr lang="en-US" altLang="en-US"/>
          </a:p>
          <a:p>
            <a:pPr algn="r" rtl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olver2">
            <a:extLst>
              <a:ext uri="{FF2B5EF4-FFF2-40B4-BE49-F238E27FC236}">
                <a16:creationId xmlns:a16="http://schemas.microsoft.com/office/drawing/2014/main" id="{896BC9F5-08CD-6FAF-F31A-5D00FD082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77288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Box 5">
            <a:extLst>
              <a:ext uri="{FF2B5EF4-FFF2-40B4-BE49-F238E27FC236}">
                <a16:creationId xmlns:a16="http://schemas.microsoft.com/office/drawing/2014/main" id="{D72F6B00-C6A7-2DDA-7D71-52D95A6A8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24600"/>
            <a:ext cx="609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Y" altLang="en-US">
                <a:cs typeface="Tahoma" panose="020B0604030504040204" pitchFamily="34" charset="0"/>
              </a:rPr>
              <a:t>الشكل 2-2  ورقة العمل بعد تحضيرها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5">
            <a:extLst>
              <a:ext uri="{FF2B5EF4-FFF2-40B4-BE49-F238E27FC236}">
                <a16:creationId xmlns:a16="http://schemas.microsoft.com/office/drawing/2014/main" id="{418AD95B-356C-3F80-4AEA-D077D487E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8534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rtl="1"/>
            <a:r>
              <a:rPr lang="ar-SY" altLang="en-US" sz="2400">
                <a:cs typeface="Tahoma" panose="020B0604030504040204" pitchFamily="34" charset="0"/>
              </a:rPr>
              <a:t>لاحظ أنه يجب إعطاء قيم ابتدائية لمتحولات المسألة (في مثالنا، أعطينا القيم الابتدائية </a:t>
            </a:r>
            <a:r>
              <a:rPr lang="en-US" altLang="en-US" sz="2400"/>
              <a:t>S=1, W=1</a:t>
            </a:r>
            <a:r>
              <a:rPr lang="ar-SY" altLang="en-US" sz="2400">
                <a:cs typeface="Tahoma" panose="020B0604030504040204" pitchFamily="34" charset="0"/>
              </a:rPr>
              <a:t>) يجب أن نعطي قيم ابتدائية منطقية محققة لشروط الحل الابتدائي لمسألة برمجة خطية.</a:t>
            </a:r>
            <a:endParaRPr lang="en-US" altLang="en-US" sz="2400"/>
          </a:p>
          <a:p>
            <a:pPr algn="just" rtl="1"/>
            <a:r>
              <a:rPr lang="ar-SY" altLang="en-US" sz="2400">
                <a:cs typeface="Tahoma" panose="020B0604030504040204" pitchFamily="34" charset="0"/>
              </a:rPr>
              <a:t>بعد ذلك نطلب الأمر </a:t>
            </a:r>
            <a:r>
              <a:rPr lang="en-US" altLang="en-US" sz="2400"/>
              <a:t>Solver </a:t>
            </a:r>
            <a:r>
              <a:rPr lang="ar-SY" altLang="en-US" sz="2400">
                <a:cs typeface="Tahoma" panose="020B0604030504040204" pitchFamily="34" charset="0"/>
              </a:rPr>
              <a:t>من قائمة الأدوات </a:t>
            </a:r>
            <a:r>
              <a:rPr lang="en-US" altLang="en-US" sz="2400"/>
              <a:t>Tools</a:t>
            </a:r>
            <a:r>
              <a:rPr lang="ar-SY" altLang="en-US" sz="2400">
                <a:cs typeface="Tahoma" panose="020B0604030504040204" pitchFamily="34" charset="0"/>
              </a:rPr>
              <a:t> فتظهر لدينا النافذة كما في الشكل 3-2 </a:t>
            </a:r>
            <a:endParaRPr lang="en-US" altLang="en-US" sz="2400"/>
          </a:p>
        </p:txBody>
      </p:sp>
      <p:pic>
        <p:nvPicPr>
          <p:cNvPr id="11267" name="Picture 2" descr="solver3">
            <a:extLst>
              <a:ext uri="{FF2B5EF4-FFF2-40B4-BE49-F238E27FC236}">
                <a16:creationId xmlns:a16="http://schemas.microsoft.com/office/drawing/2014/main" id="{FAA95C46-1E27-C79B-7AFB-4A4D7C1EE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6248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6">
            <a:extLst>
              <a:ext uri="{FF2B5EF4-FFF2-40B4-BE49-F238E27FC236}">
                <a16:creationId xmlns:a16="http://schemas.microsoft.com/office/drawing/2014/main" id="{D2C62F68-1C2B-5D56-0B43-8E26A42E1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211888"/>
            <a:ext cx="213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ar-SY" altLang="en-US">
                <a:cs typeface="Tahoma" panose="020B0604030504040204" pitchFamily="34" charset="0"/>
              </a:rPr>
              <a:t>الشكل 3-2</a:t>
            </a:r>
            <a:endParaRPr lang="en-US" altLang="en-US"/>
          </a:p>
          <a:p>
            <a:pPr algn="ctr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CC5C7C8-C1B7-07DE-8AE6-99B186489D8C}"/>
              </a:ext>
            </a:extLst>
          </p:cNvPr>
          <p:cNvSpPr txBox="1"/>
          <p:nvPr/>
        </p:nvSpPr>
        <p:spPr>
          <a:xfrm>
            <a:off x="304800" y="228600"/>
            <a:ext cx="8610600" cy="6370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000" dirty="0">
                <a:ea typeface="Times New Roman"/>
              </a:rPr>
              <a:t>في هذه النافذة يتم تحديد مواقع المتحولات </a:t>
            </a:r>
            <a:r>
              <a:rPr lang="en-US" sz="2000" dirty="0">
                <a:ea typeface="Times New Roman"/>
              </a:rPr>
              <a:t>S,W </a:t>
            </a:r>
            <a:r>
              <a:rPr lang="ar-SY" sz="2000" dirty="0">
                <a:ea typeface="Times New Roman"/>
              </a:rPr>
              <a:t> في ورقة العمل ويتم تعريف القيود</a:t>
            </a:r>
            <a:r>
              <a:rPr lang="en-US" sz="2000" dirty="0">
                <a:ea typeface="Times New Roman"/>
              </a:rPr>
              <a:t> Constraints </a:t>
            </a:r>
            <a:r>
              <a:rPr lang="ar-SY" sz="2000" dirty="0">
                <a:ea typeface="Times New Roman"/>
              </a:rPr>
              <a:t>وتابع الهدف على الشكل التالي:</a:t>
            </a:r>
            <a:endParaRPr lang="en-US" sz="20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000" dirty="0">
                <a:ea typeface="Times New Roman"/>
              </a:rPr>
              <a:t>في </a:t>
            </a:r>
            <a:r>
              <a:rPr lang="en-US" sz="2000" dirty="0">
                <a:ea typeface="Times New Roman"/>
              </a:rPr>
              <a:t>Set Target Cell</a:t>
            </a:r>
            <a:r>
              <a:rPr lang="ar-SY" sz="2000" dirty="0">
                <a:ea typeface="Times New Roman"/>
              </a:rPr>
              <a:t> : يتم تحديد موقع الخلية التي تحتوي على علاقة تابع الهدف. وهي في مثالنا </a:t>
            </a:r>
            <a:r>
              <a:rPr lang="en-US" sz="2000" dirty="0">
                <a:ea typeface="Times New Roman"/>
              </a:rPr>
              <a:t>D15</a:t>
            </a:r>
            <a:r>
              <a:rPr lang="ar-SY" sz="2000" dirty="0">
                <a:ea typeface="Times New Roman"/>
              </a:rPr>
              <a:t> . تتم كتابة عنوان هذه الخلية بوضع المؤشر أولاً على مكان كتابة </a:t>
            </a:r>
            <a:r>
              <a:rPr lang="en-US" sz="2000" dirty="0">
                <a:ea typeface="Times New Roman"/>
              </a:rPr>
              <a:t>Set Target Cell</a:t>
            </a:r>
            <a:r>
              <a:rPr lang="ar-SY" sz="2000" dirty="0">
                <a:ea typeface="Times New Roman"/>
              </a:rPr>
              <a:t> ثم نختار موقع الخلية المقصودة </a:t>
            </a:r>
            <a:r>
              <a:rPr lang="en-US" sz="2000" dirty="0">
                <a:ea typeface="Times New Roman"/>
              </a:rPr>
              <a:t>D15</a:t>
            </a:r>
            <a:r>
              <a:rPr lang="ar-SY" sz="2000" dirty="0">
                <a:ea typeface="Times New Roman"/>
              </a:rPr>
              <a:t> فتتم كتابة عنوانها في المكان المطلوب. </a:t>
            </a:r>
            <a:endParaRPr lang="en-US" sz="20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000" dirty="0">
                <a:ea typeface="Times New Roman"/>
              </a:rPr>
              <a:t>في </a:t>
            </a:r>
            <a:r>
              <a:rPr lang="en-US" sz="2000" dirty="0">
                <a:ea typeface="Times New Roman"/>
              </a:rPr>
              <a:t>Equal To</a:t>
            </a:r>
            <a:r>
              <a:rPr lang="ar-SY" sz="2000" dirty="0">
                <a:ea typeface="Times New Roman"/>
              </a:rPr>
              <a:t> : يتم تحديد نوع الحل المطلوب (حل أعظمي أم أصغري) فإذا كان المطلوب إيجاد المتغيرات </a:t>
            </a:r>
            <a:r>
              <a:rPr lang="en-US" sz="2000" dirty="0">
                <a:ea typeface="Times New Roman"/>
              </a:rPr>
              <a:t>S,W</a:t>
            </a:r>
            <a:r>
              <a:rPr lang="ar-SY" sz="2000" dirty="0">
                <a:ea typeface="Times New Roman"/>
              </a:rPr>
              <a:t> التي تعطي القيمة الصغرى لتابع الهدف </a:t>
            </a:r>
            <a:r>
              <a:rPr lang="en-US" sz="2000" dirty="0">
                <a:ea typeface="Times New Roman"/>
              </a:rPr>
              <a:t>C</a:t>
            </a:r>
            <a:r>
              <a:rPr lang="ar-SY" sz="2000" dirty="0">
                <a:ea typeface="Times New Roman"/>
              </a:rPr>
              <a:t> نختار </a:t>
            </a:r>
            <a:r>
              <a:rPr lang="en-US" sz="2000" dirty="0">
                <a:ea typeface="Times New Roman"/>
              </a:rPr>
              <a:t>Min</a:t>
            </a:r>
            <a:r>
              <a:rPr lang="ar-SY" sz="2000" dirty="0">
                <a:ea typeface="Times New Roman"/>
              </a:rPr>
              <a:t> كما هو الحال في مثالنا. وإذا كان المطلوب إيجاد القيمة العظمى لتابع الهدف نختار </a:t>
            </a:r>
            <a:r>
              <a:rPr lang="en-US" sz="2000" dirty="0">
                <a:ea typeface="Times New Roman"/>
              </a:rPr>
              <a:t>Max</a:t>
            </a:r>
            <a:r>
              <a:rPr lang="ar-SY" sz="2000" dirty="0">
                <a:ea typeface="Times New Roman"/>
              </a:rPr>
              <a:t>.</a:t>
            </a:r>
            <a:endParaRPr lang="en-US" sz="20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000" dirty="0">
                <a:ea typeface="Times New Roman"/>
              </a:rPr>
              <a:t>في </a:t>
            </a:r>
            <a:r>
              <a:rPr lang="en-US" sz="2000" dirty="0">
                <a:ea typeface="Times New Roman"/>
              </a:rPr>
              <a:t>By Changing Cell</a:t>
            </a:r>
            <a:r>
              <a:rPr lang="ar-SY" sz="2000" dirty="0">
                <a:ea typeface="Times New Roman"/>
              </a:rPr>
              <a:t> : يتم تحديد مواقع المتغيرات التي نريد تغييرها بهدف الحصول على الحل المطلوب، أي قيم </a:t>
            </a:r>
            <a:r>
              <a:rPr lang="en-US" sz="2000" dirty="0">
                <a:ea typeface="Times New Roman"/>
              </a:rPr>
              <a:t>S,W</a:t>
            </a:r>
            <a:r>
              <a:rPr lang="ar-SY" sz="2000" dirty="0">
                <a:ea typeface="Times New Roman"/>
              </a:rPr>
              <a:t> وهنا يجب تحديد مجال الخلايا في مثالنا </a:t>
            </a:r>
            <a:r>
              <a:rPr lang="en-US" sz="2000" dirty="0">
                <a:ea typeface="Times New Roman"/>
              </a:rPr>
              <a:t>C3:C4</a:t>
            </a:r>
            <a:r>
              <a:rPr lang="ar-SY" sz="2000" dirty="0">
                <a:ea typeface="Times New Roman"/>
              </a:rPr>
              <a:t> .</a:t>
            </a:r>
            <a:endParaRPr lang="en-US" sz="20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000" dirty="0">
                <a:ea typeface="Times New Roman"/>
              </a:rPr>
              <a:t>في المجال </a:t>
            </a:r>
            <a:r>
              <a:rPr lang="en-US" sz="2000" dirty="0">
                <a:ea typeface="Times New Roman"/>
              </a:rPr>
              <a:t>Subject to the Constrains</a:t>
            </a:r>
            <a:r>
              <a:rPr lang="ar-SY" sz="2000" dirty="0">
                <a:ea typeface="Times New Roman"/>
              </a:rPr>
              <a:t> : يتم تعريف القيود المفروضة على المسألة. لإضافة قيد جديد إلى مجموعة القيود المعرفة في ورقة العمل نضغط على الزر </a:t>
            </a:r>
            <a:r>
              <a:rPr lang="en-US" sz="2000" dirty="0">
                <a:ea typeface="Times New Roman"/>
              </a:rPr>
              <a:t>Add</a:t>
            </a:r>
            <a:r>
              <a:rPr lang="ar-SY" sz="2000" dirty="0">
                <a:ea typeface="Times New Roman"/>
              </a:rPr>
              <a:t> فتظهر لدينا النافذة في الشكل (4-2) الخاصة بتحديد أماكن وضع القيود في ورقة العمل: </a:t>
            </a:r>
            <a:endParaRPr lang="en-US" sz="2000" dirty="0">
              <a:ea typeface="Times New Roman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solver4">
            <a:extLst>
              <a:ext uri="{FF2B5EF4-FFF2-40B4-BE49-F238E27FC236}">
                <a16:creationId xmlns:a16="http://schemas.microsoft.com/office/drawing/2014/main" id="{46F14F4B-CC39-9610-0AC0-9580EA143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533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7D0C536E-1131-791A-0B35-2ABDE0107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52400"/>
            <a:ext cx="923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ar-SY" altLang="en-US" sz="1600" b="1">
                <a:solidFill>
                  <a:srgbClr val="FF0000"/>
                </a:solidFill>
                <a:ea typeface="Times New Roman" panose="02020603050405020304" pitchFamily="18" charset="0"/>
              </a:rPr>
              <a:t>الشكل 4-2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D57C4-1AB6-0C55-31CA-09612C8DF842}"/>
              </a:ext>
            </a:extLst>
          </p:cNvPr>
          <p:cNvSpPr txBox="1"/>
          <p:nvPr/>
        </p:nvSpPr>
        <p:spPr>
          <a:xfrm>
            <a:off x="0" y="3276600"/>
            <a:ext cx="883920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في مكان </a:t>
            </a:r>
            <a:r>
              <a:rPr lang="en-US" sz="2200" dirty="0">
                <a:ea typeface="Times New Roman"/>
              </a:rPr>
              <a:t>Cell Reference</a:t>
            </a:r>
            <a:r>
              <a:rPr lang="ar-SY" sz="2200" dirty="0">
                <a:ea typeface="Times New Roman"/>
              </a:rPr>
              <a:t> : نكتب عنوان الخلية أو مجال الخلايا التي تحتوي على نتيجة الطرف الأيسر من المتراجحة في مثالنا </a:t>
            </a:r>
            <a:r>
              <a:rPr lang="en-US" sz="2200" dirty="0">
                <a:ea typeface="Times New Roman"/>
              </a:rPr>
              <a:t>D8 </a:t>
            </a:r>
            <a:r>
              <a:rPr lang="ar-SY" sz="2200" dirty="0">
                <a:ea typeface="Times New Roman"/>
              </a:rPr>
              <a:t>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نختار اتجاه المتراجحة = , ≥ , ≤ باستعمال الزر ذا السهم الموجه نحو الأسفل. يمكن أيضاً استعمال </a:t>
            </a:r>
            <a:r>
              <a:rPr lang="en-US" sz="2200" dirty="0" err="1">
                <a:ea typeface="Times New Roman"/>
              </a:rPr>
              <a:t>int</a:t>
            </a:r>
            <a:r>
              <a:rPr lang="ar-SY" sz="2200" dirty="0">
                <a:ea typeface="Times New Roman"/>
              </a:rPr>
              <a:t> عندما نريد أن يكون الحل بقيم صحيحة.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في مكان </a:t>
            </a:r>
            <a:r>
              <a:rPr lang="en-US" sz="2200" dirty="0">
                <a:ea typeface="Times New Roman"/>
              </a:rPr>
              <a:t>Constraint</a:t>
            </a:r>
            <a:r>
              <a:rPr lang="ar-SY" sz="2200" dirty="0">
                <a:ea typeface="Times New Roman"/>
              </a:rPr>
              <a:t> : نضع عنوان الخلية التي تحتوي على الطرف الأيمن من المتراجحة. 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نختار </a:t>
            </a:r>
            <a:r>
              <a:rPr lang="en-US" sz="2200" dirty="0">
                <a:ea typeface="Times New Roman"/>
              </a:rPr>
              <a:t>Add</a:t>
            </a:r>
            <a:r>
              <a:rPr lang="ar-SY" sz="2200" dirty="0">
                <a:ea typeface="Times New Roman"/>
              </a:rPr>
              <a:t> لإضافة القيد الجديد وعند الانتهاء نضغط </a:t>
            </a:r>
            <a:r>
              <a:rPr lang="en-US" sz="2200" dirty="0">
                <a:ea typeface="Times New Roman"/>
              </a:rPr>
              <a:t>OK</a:t>
            </a:r>
            <a:r>
              <a:rPr lang="ar-SY" sz="2200" dirty="0">
                <a:ea typeface="Times New Roman"/>
              </a:rPr>
              <a:t>.</a:t>
            </a:r>
            <a:endParaRPr lang="en-US" sz="2200" dirty="0">
              <a:ea typeface="Times New Roman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A113D63-3DD5-A906-E355-16B57DFA6C85}"/>
              </a:ext>
            </a:extLst>
          </p:cNvPr>
          <p:cNvSpPr txBox="1"/>
          <p:nvPr/>
        </p:nvSpPr>
        <p:spPr>
          <a:xfrm>
            <a:off x="0" y="0"/>
            <a:ext cx="9144000" cy="392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لزر </a:t>
            </a:r>
            <a:r>
              <a:rPr lang="en-US" sz="2200" dirty="0">
                <a:ea typeface="Times New Roman"/>
              </a:rPr>
              <a:t>Change </a:t>
            </a:r>
            <a:r>
              <a:rPr lang="ar-SY" sz="2200" dirty="0">
                <a:ea typeface="Times New Roman"/>
              </a:rPr>
              <a:t>: يستعمل لتعديل أحد القيود التي تم اختيارها.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الزر </a:t>
            </a:r>
            <a:r>
              <a:rPr lang="en-US" sz="2200" dirty="0">
                <a:ea typeface="Times New Roman"/>
              </a:rPr>
              <a:t>Delete</a:t>
            </a:r>
            <a:r>
              <a:rPr lang="ar-SY" sz="2200" dirty="0">
                <a:ea typeface="Times New Roman"/>
              </a:rPr>
              <a:t>: يستعمل لمسح أحد القيود المعرفة.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الزر </a:t>
            </a:r>
            <a:r>
              <a:rPr lang="en-US" sz="2200" dirty="0">
                <a:ea typeface="Times New Roman"/>
              </a:rPr>
              <a:t>Reset All</a:t>
            </a:r>
            <a:r>
              <a:rPr lang="ar-SY" sz="2200" dirty="0">
                <a:ea typeface="Times New Roman"/>
              </a:rPr>
              <a:t>: يستعمل لمسح جميع التعريفات السابقة من قيود وعناوين متغيرات المسألة.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الزر </a:t>
            </a:r>
            <a:r>
              <a:rPr lang="en-US" sz="2200" dirty="0">
                <a:ea typeface="Times New Roman"/>
              </a:rPr>
              <a:t>Guess</a:t>
            </a:r>
            <a:r>
              <a:rPr lang="ar-SY" sz="2200" dirty="0">
                <a:ea typeface="Times New Roman"/>
              </a:rPr>
              <a:t>: يستعمل لجعل </a:t>
            </a:r>
            <a:r>
              <a:rPr lang="en-US" sz="2200" dirty="0">
                <a:ea typeface="Times New Roman"/>
              </a:rPr>
              <a:t>Excel</a:t>
            </a:r>
            <a:r>
              <a:rPr lang="ar-SY" sz="2200" dirty="0">
                <a:ea typeface="Times New Roman"/>
              </a:rPr>
              <a:t> يقدر مواقع الخلايا للمتغيرات المستعملة في خلية تابع الهدف لوضعها في مكان </a:t>
            </a:r>
            <a:r>
              <a:rPr lang="en-US" sz="2200" dirty="0">
                <a:ea typeface="Times New Roman"/>
              </a:rPr>
              <a:t>By Changing Cell</a:t>
            </a:r>
            <a:r>
              <a:rPr lang="ar-SY" sz="2200" dirty="0">
                <a:ea typeface="Times New Roman"/>
              </a:rPr>
              <a:t> 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defRPr/>
            </a:pPr>
            <a:r>
              <a:rPr lang="ar-SY" sz="2200" dirty="0">
                <a:ea typeface="Times New Roman"/>
              </a:rPr>
              <a:t>الزر </a:t>
            </a:r>
            <a:r>
              <a:rPr lang="en-US" sz="2200" dirty="0">
                <a:ea typeface="Times New Roman"/>
              </a:rPr>
              <a:t>Option</a:t>
            </a:r>
            <a:r>
              <a:rPr lang="ar-SY" sz="2200" dirty="0">
                <a:ea typeface="Times New Roman"/>
              </a:rPr>
              <a:t>: يستعمل لتغيير بعض الخيارات في طريقة حل مسألة البرمجة الخطية. عند الضغط على هذا الزر تظهر النافذة كما في الشكل5-2 :</a:t>
            </a:r>
            <a:endParaRPr lang="en-US" sz="2200" dirty="0">
              <a:ea typeface="Times New Roman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14339" name="Picture 1" descr="fig7">
            <a:extLst>
              <a:ext uri="{FF2B5EF4-FFF2-40B4-BE49-F238E27FC236}">
                <a16:creationId xmlns:a16="http://schemas.microsoft.com/office/drawing/2014/main" id="{A4EE4B17-2B3F-30D4-A886-67E35AF3D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4343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8A3F46-D09C-8FDB-19A7-2A60FC172AD1}"/>
              </a:ext>
            </a:extLst>
          </p:cNvPr>
          <p:cNvSpPr txBox="1"/>
          <p:nvPr/>
        </p:nvSpPr>
        <p:spPr>
          <a:xfrm>
            <a:off x="228600" y="152400"/>
            <a:ext cx="8763000" cy="5954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200" dirty="0">
                <a:ea typeface="Times New Roman"/>
              </a:rPr>
              <a:t>في هذه النافذة يتم: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dirty="0">
                <a:ea typeface="Times New Roman"/>
              </a:rPr>
              <a:t>في </a:t>
            </a:r>
            <a:r>
              <a:rPr lang="en-US" sz="2200" dirty="0">
                <a:ea typeface="Times New Roman"/>
              </a:rPr>
              <a:t>Max Time</a:t>
            </a:r>
            <a:r>
              <a:rPr lang="ar-SY" sz="2200" dirty="0">
                <a:ea typeface="Times New Roman"/>
              </a:rPr>
              <a:t> : تحديد  الزمن الأعظم الذي يجب أن لا يتجاوزه البرنامج في الحل (في حال عدم وجود حل)، أي البرنامج سيتوقف عن البحث عن حل في حال تجاوز هذا الزمن.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dirty="0">
                <a:ea typeface="Times New Roman"/>
              </a:rPr>
              <a:t>في </a:t>
            </a:r>
            <a:r>
              <a:rPr lang="en-US" sz="2200" dirty="0">
                <a:ea typeface="Times New Roman"/>
              </a:rPr>
              <a:t>Iterations</a:t>
            </a:r>
            <a:r>
              <a:rPr lang="ar-SY" sz="2200" dirty="0">
                <a:ea typeface="Times New Roman"/>
              </a:rPr>
              <a:t>: يتم تحديد العدد الأعظم للمحاولات التي يجريها الحاسب لإيجاد الحل.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dirty="0">
                <a:ea typeface="Times New Roman"/>
              </a:rPr>
              <a:t>في </a:t>
            </a:r>
            <a:r>
              <a:rPr lang="en-US" sz="2200" dirty="0">
                <a:ea typeface="Times New Roman"/>
              </a:rPr>
              <a:t>Precision</a:t>
            </a:r>
            <a:r>
              <a:rPr lang="ar-SY" sz="2200" dirty="0">
                <a:ea typeface="Times New Roman"/>
              </a:rPr>
              <a:t>: يتم تحديد الدقة المقبولة في اقتراب الطرف الأيسر </a:t>
            </a:r>
            <a:r>
              <a:rPr lang="ar-SY" sz="2200" dirty="0" err="1">
                <a:ea typeface="Times New Roman"/>
              </a:rPr>
              <a:t>لمتراجحات</a:t>
            </a:r>
            <a:r>
              <a:rPr lang="ar-SY" sz="2200" dirty="0">
                <a:ea typeface="Times New Roman"/>
              </a:rPr>
              <a:t> القيود من قيم الطرف الأيمن منها، وذلك عند الوصول للحل المطلوب.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dirty="0">
                <a:ea typeface="Times New Roman"/>
              </a:rPr>
              <a:t>في </a:t>
            </a:r>
            <a:r>
              <a:rPr lang="en-US" sz="2200" dirty="0">
                <a:ea typeface="Times New Roman"/>
              </a:rPr>
              <a:t>Tolerance</a:t>
            </a:r>
            <a:r>
              <a:rPr lang="ar-SY" sz="2200" dirty="0">
                <a:ea typeface="Times New Roman"/>
              </a:rPr>
              <a:t>: يتم تحديد الدقة المقبولة كنسبة مئوية في حال استعمال متغيرات صحيحة الأرقام.</a:t>
            </a:r>
            <a:endParaRPr lang="en-US" sz="2200" dirty="0">
              <a:ea typeface="Times New Roman"/>
            </a:endParaRPr>
          </a:p>
          <a:p>
            <a:pPr marL="342900" indent="-342900" algn="just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dirty="0">
                <a:ea typeface="Times New Roman"/>
              </a:rPr>
              <a:t>في </a:t>
            </a:r>
            <a:r>
              <a:rPr lang="en-US" sz="2200" dirty="0">
                <a:ea typeface="Times New Roman"/>
              </a:rPr>
              <a:t>Convergence</a:t>
            </a:r>
            <a:r>
              <a:rPr lang="ar-SY" sz="2200" dirty="0">
                <a:ea typeface="Times New Roman"/>
              </a:rPr>
              <a:t>: عندما يكون التغير النسبي في قيمة الخلية المستهدفة أقل من الرقم المعرف في  </a:t>
            </a:r>
            <a:r>
              <a:rPr lang="en-US" sz="2200" dirty="0">
                <a:ea typeface="Times New Roman"/>
              </a:rPr>
              <a:t>Convergence</a:t>
            </a:r>
            <a:r>
              <a:rPr lang="ar-SY" sz="2200" dirty="0">
                <a:ea typeface="Times New Roman"/>
              </a:rPr>
              <a:t> بالنسبة إلى عمليات التكرار الخمس الأخيرة يتوقف </a:t>
            </a:r>
            <a:r>
              <a:rPr lang="en-US" sz="2200" dirty="0">
                <a:ea typeface="Times New Roman"/>
              </a:rPr>
              <a:t>solver</a:t>
            </a:r>
            <a:r>
              <a:rPr lang="ar-SY" sz="2200" dirty="0">
                <a:ea typeface="Times New Roman"/>
              </a:rPr>
              <a:t> ويكون قد وصل إلى الحل المطلوب.</a:t>
            </a:r>
            <a:endParaRPr lang="en-US" sz="2200" dirty="0">
              <a:ea typeface="Times New Roman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72</TotalTime>
  <Words>1116</Words>
  <Application>Microsoft Office PowerPoint</Application>
  <PresentationFormat>On-screen Show (4:3)</PresentationFormat>
  <Paragraphs>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Franklin Gothic Book</vt:lpstr>
      <vt:lpstr>Wingdings 2</vt:lpstr>
      <vt:lpstr>Calibri</vt:lpstr>
      <vt:lpstr>Tahoma</vt:lpstr>
      <vt:lpstr>Times New Roman</vt:lpstr>
      <vt:lpstr>Symbol</vt:lpstr>
      <vt:lpstr>Wingdings</vt:lpstr>
      <vt:lpstr>Technic</vt:lpstr>
      <vt:lpstr>حل مسائل البرمجة الخطية باستخدام برنامج الإكسل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ghadab</dc:creator>
  <cp:lastModifiedBy>Farhan Alfin</cp:lastModifiedBy>
  <cp:revision>13</cp:revision>
  <dcterms:created xsi:type="dcterms:W3CDTF">2009-03-01T22:16:24Z</dcterms:created>
  <dcterms:modified xsi:type="dcterms:W3CDTF">2026-03-02T08:30:08Z</dcterms:modified>
</cp:coreProperties>
</file>