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>
            <a:extLst>
              <a:ext uri="{FF2B5EF4-FFF2-40B4-BE49-F238E27FC236}">
                <a16:creationId xmlns:a16="http://schemas.microsoft.com/office/drawing/2014/main" id="{08EB99A9-19B6-08CD-E3F9-84F6F8158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2F32D9F-F5A3-B389-16CC-46B94240B0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50E5CF-6F11-2428-753F-B65BE0E977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3B3A61-E1EF-D8A0-9C77-AC22A8349D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9ED3DF6-7B66-4D41-8DD9-262DA0EE675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6685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73193A5-E969-2CFD-4595-D44AA5453F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4520FA3-512C-47C5-0B17-D842134600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8D436DD-1FF4-1398-72FB-786B444A0D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B1B13-4FFF-4440-AB76-6963B677A7A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04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2AECDC1-BB06-FB86-BF90-3A7E5A2AFC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9F79F08-01D3-6EBD-B5DA-BC64668A8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EA2ABC8-0962-0A84-15F8-367E435A18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D112CD-5C81-4495-BDFD-17AD4BC961E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8126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197154F-8EEC-FB90-8D79-34DFA4B91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3679182-76DE-0805-290B-1D1ED2C955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398B6F4-8EC7-571D-2655-CB82D5B062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483E3-FB01-4CC6-A8BD-EE2D52AEEC13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348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3D3F9B4-B479-796D-8D1B-4D3DF86F6D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3084406-C743-9573-6C7B-7AD5DF7408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592616B-FD59-4EF1-CF7D-687F68B7F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166D-0A99-4B81-AC3D-F44D3FE70F1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800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146015-54E6-D908-87A2-2B1311729A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7AA1748-BEA1-9B9F-B255-E33853FE33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2AC8E8E-2E1C-3291-A956-34487828B2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625A4F-DD9B-45EE-97CD-25F0AE34BAD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581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4D448BC-2DBA-6D5B-D641-1D0D570737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DF9A4E5-AB71-541E-E3EE-B047B4D64D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92C258B-0FFE-F05C-83C4-FDF008F9D1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E03731-4A4D-4230-9C64-A3BBA06F400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35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9DE957-083D-CED3-5985-D837A65B5C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4548EA3-DBD4-7DAB-48DC-F728E34E2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7B54EA8-62F7-5942-0ED7-7EBBF3FF82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3C482E-B1EE-4559-82B1-F2CE4A4803D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43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64AC36-BD46-8488-5145-925456CF85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431E45-3A0E-5CD8-5D9D-67B591F566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3C9C3E-EE6C-4F96-B6A8-C550830339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321D13-560D-47AF-8680-7A2CF34D588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152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27B9A99-AE90-3D7C-0521-55D8DF33D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B64718B-E260-6933-97A8-97AF6E49D7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45F6923-7890-7CB3-6F5A-0337E00FA9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F3A7D-47A9-4C48-9EE9-4D7C0FA2CDC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27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F0004CF-544E-4900-6B1F-E9D8AE8CB7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F277028-CFE8-8708-7B3F-6CAC300D9A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380A600-77C2-0EED-0A17-0D9AD6B769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6E7818-E363-4B7C-9B8F-BDF2C3ACA36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68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116C63-FEF1-E538-414A-356DE28597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D831316-B5C9-7FC3-2003-9BE5A94AE4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4B75D8E-E06D-BD71-902A-F111BF2FC0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86E633-BC69-4D34-8B66-784250C9AC1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58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274A6E2-7915-2161-4D8A-233F774E62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63D6B64-A733-F45D-6DD0-1440A6EC9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F177D85-2B22-3453-8BBE-9C61CFF76B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3B0CD-A3D5-4940-B0E8-02AFE43ED63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78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F9AC144-6063-2CB9-0503-5EC3327990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6427DB4-D782-F13B-B7E8-72DAB3DB8C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38916" name="AutoShape 4">
            <a:extLst>
              <a:ext uri="{FF2B5EF4-FFF2-40B4-BE49-F238E27FC236}">
                <a16:creationId xmlns:a16="http://schemas.microsoft.com/office/drawing/2014/main" id="{94BCF01B-1582-2FE0-C577-8A7A56264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423885B2-A6CE-1AE6-BCA1-CF6184AF3B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93907684-CA39-7366-7A73-9E7EBFA5893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46B869E4-226B-C238-A47F-AEE3B3D2675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55BB4EFA-C55B-E4E3-78AA-F948E3DEC5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anose="020B0604030504040204" pitchFamily="34" charset="0"/>
              </a:defRPr>
            </a:lvl1pPr>
          </a:lstStyle>
          <a:p>
            <a:fld id="{0B9A275A-66C2-49BE-ABBE-604EDBEBF27B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r" rtl="1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33B3BC2-2224-C0C5-373B-AD61B26B67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ar-SY" altLang="en-US"/>
              <a:t>البرمجة الخطية</a:t>
            </a:r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22901AC-8E6F-5CBD-22BE-F9A6AC82ABD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د. فرحان أحمد ألفين</a:t>
            </a:r>
            <a:endParaRPr lang="en-US" altLang="en-US"/>
          </a:p>
          <a:p>
            <a:pPr eaLnBrk="1" hangingPunct="1"/>
            <a:r>
              <a:rPr lang="ar-SA" altLang="en-US"/>
              <a:t>المهندسة نور زين العابدين</a:t>
            </a:r>
            <a:endParaRPr lang="ar-SY" altLang="en-US"/>
          </a:p>
          <a:p>
            <a:pPr eaLnBrk="1" hangingPunct="1"/>
            <a:r>
              <a:rPr lang="ar-SY" altLang="en-US"/>
              <a:t>مقرر النمذجة في التصنيع الغذائي – القسم العملي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0099F74-D10D-6F14-3765-799E372105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23900" indent="-723900" eaLnBrk="1" hangingPunct="1"/>
            <a:r>
              <a:rPr lang="ar-SY" altLang="en-US" sz="3400"/>
              <a:t>رسم محدد الوزن الإجمالي </a:t>
            </a:r>
            <a:r>
              <a:rPr lang="en-US" altLang="en-US" sz="3400"/>
              <a:t>The combined weight constraint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825D8D8-D7EB-4D22-1792-599F743C2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W + S = 100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1708D88D-AA7A-1CDE-C36D-BA644327B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438400"/>
            <a:ext cx="7086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>
            <a:extLst>
              <a:ext uri="{FF2B5EF4-FFF2-40B4-BE49-F238E27FC236}">
                <a16:creationId xmlns:a16="http://schemas.microsoft.com/office/drawing/2014/main" id="{AF57D3AD-F0CB-0C5A-3492-CF56B083DE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 sz="3400"/>
              <a:t>رسم محددات التغذية </a:t>
            </a:r>
            <a:r>
              <a:rPr lang="en-US" altLang="en-US" sz="3400"/>
              <a:t>Graphing nutrient constraints </a:t>
            </a:r>
          </a:p>
        </p:txBody>
      </p:sp>
      <p:sp>
        <p:nvSpPr>
          <p:cNvPr id="1029" name="Rectangle 3">
            <a:extLst>
              <a:ext uri="{FF2B5EF4-FFF2-40B4-BE49-F238E27FC236}">
                <a16:creationId xmlns:a16="http://schemas.microsoft.com/office/drawing/2014/main" id="{F2B74CE2-9DCE-E1CF-02BC-9FA67E36B4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البروتين = </a:t>
            </a:r>
            <a:r>
              <a:rPr lang="en-US" altLang="en-US"/>
              <a:t> 0.11 W + 0.40 S</a:t>
            </a:r>
            <a:r>
              <a:rPr lang="ar-SY" altLang="en-US"/>
              <a:t>≥ </a:t>
            </a:r>
            <a:r>
              <a:rPr lang="en-US" altLang="en-US"/>
              <a:t>20</a:t>
            </a:r>
            <a:endParaRPr lang="ar-SY" altLang="en-US"/>
          </a:p>
          <a:p>
            <a:pPr eaLnBrk="1" hangingPunct="1"/>
            <a:r>
              <a:rPr lang="en-US" altLang="en-US"/>
              <a:t> 0.11 W + 0.40 S</a:t>
            </a:r>
            <a:r>
              <a:rPr lang="ar-SY" altLang="en-US"/>
              <a:t>= </a:t>
            </a:r>
            <a:r>
              <a:rPr lang="en-US" altLang="en-US"/>
              <a:t>20</a:t>
            </a:r>
            <a:endParaRPr lang="ar-SY" altLang="en-US"/>
          </a:p>
          <a:p>
            <a:pPr eaLnBrk="1" hangingPunct="1"/>
            <a:r>
              <a:rPr lang="en-US" altLang="en-US"/>
              <a:t>0.11 W + 0.40 (0)</a:t>
            </a:r>
            <a:r>
              <a:rPr lang="ar-SY" altLang="en-US"/>
              <a:t>= </a:t>
            </a:r>
            <a:r>
              <a:rPr lang="en-US" altLang="en-US"/>
              <a:t>20</a:t>
            </a:r>
            <a:endParaRPr lang="ar-SY" altLang="en-US"/>
          </a:p>
          <a:p>
            <a:pPr eaLnBrk="1" hangingPunct="1"/>
            <a:r>
              <a:rPr lang="en-US" altLang="en-US"/>
              <a:t>0.11 (0) + 0.40 S</a:t>
            </a:r>
            <a:r>
              <a:rPr lang="ar-SY" altLang="en-US"/>
              <a:t>= </a:t>
            </a:r>
            <a:r>
              <a:rPr lang="en-US" altLang="en-US"/>
              <a:t>20</a:t>
            </a:r>
            <a:endParaRPr lang="ar-SY" altLang="en-US"/>
          </a:p>
          <a:p>
            <a:pPr eaLnBrk="1" hangingPunct="1"/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39C852B-524E-F021-9DC3-D101D3FEB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F609FFEB-B07B-51D0-E1A5-A27B994DA9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743200"/>
          <a:ext cx="22860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3000" imgH="393700" progId="Equation.DSMT4">
                  <p:embed/>
                </p:oleObj>
              </mc:Choice>
              <mc:Fallback>
                <p:oleObj name="Equation" r:id="rId2" imgW="11430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743200"/>
                        <a:ext cx="2286000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7">
            <a:extLst>
              <a:ext uri="{FF2B5EF4-FFF2-40B4-BE49-F238E27FC236}">
                <a16:creationId xmlns:a16="http://schemas.microsoft.com/office/drawing/2014/main" id="{05B62972-67A8-7EC5-598C-3F430083F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FBA4DF2F-3841-9A32-82BD-BB9667D1D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33" name="Rectangle 10">
            <a:extLst>
              <a:ext uri="{FF2B5EF4-FFF2-40B4-BE49-F238E27FC236}">
                <a16:creationId xmlns:a16="http://schemas.microsoft.com/office/drawing/2014/main" id="{06A1E752-4E19-2DA3-9ADC-A03A8DCA1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24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34" name="Rectangle 12">
            <a:extLst>
              <a:ext uri="{FF2B5EF4-FFF2-40B4-BE49-F238E27FC236}">
                <a16:creationId xmlns:a16="http://schemas.microsoft.com/office/drawing/2014/main" id="{15F51459-5997-DBC7-DDD6-5BB8FC062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1027" name="Object 3">
            <a:extLst>
              <a:ext uri="{FF2B5EF4-FFF2-40B4-BE49-F238E27FC236}">
                <a16:creationId xmlns:a16="http://schemas.microsoft.com/office/drawing/2014/main" id="{56491069-50E7-6C69-B403-B6D38AC8B5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3886200"/>
          <a:ext cx="2514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500" imgH="393700" progId="Equation.3">
                  <p:embed/>
                </p:oleObj>
              </mc:Choice>
              <mc:Fallback>
                <p:oleObj name="Equation" r:id="rId4" imgW="8255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86200"/>
                        <a:ext cx="25146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Rectangle 13">
            <a:extLst>
              <a:ext uri="{FF2B5EF4-FFF2-40B4-BE49-F238E27FC236}">
                <a16:creationId xmlns:a16="http://schemas.microsoft.com/office/drawing/2014/main" id="{B8B6F050-4715-A7C2-B37D-AD46E6DB7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052EBDF-BDF4-0F44-BAF8-7627672597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CB98CDC-85BE-56C0-745D-46EEF2466B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6388" name="Picture 6" descr="1-4-4">
            <a:extLst>
              <a:ext uri="{FF2B5EF4-FFF2-40B4-BE49-F238E27FC236}">
                <a16:creationId xmlns:a16="http://schemas.microsoft.com/office/drawing/2014/main" id="{AFF0D5BB-1502-A8B7-09B8-C7A9E20EA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85344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>
            <a:extLst>
              <a:ext uri="{FF2B5EF4-FFF2-40B4-BE49-F238E27FC236}">
                <a16:creationId xmlns:a16="http://schemas.microsoft.com/office/drawing/2014/main" id="{5B610942-13C6-F038-237F-BE065411A8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 sz="3400"/>
              <a:t>رسم محددات التغذية </a:t>
            </a:r>
            <a:r>
              <a:rPr lang="en-US" altLang="en-US" sz="3400"/>
              <a:t>Graphing nutrient constraints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5A04E99F-3FBA-929D-598A-7571A4A2BC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كربوهيدات = </a:t>
            </a:r>
            <a:r>
              <a:rPr lang="en-US" altLang="en-US"/>
              <a:t> 0.70 W + 0.35 S</a:t>
            </a:r>
            <a:r>
              <a:rPr lang="ar-SY" altLang="en-US"/>
              <a:t>≤ </a:t>
            </a:r>
            <a:r>
              <a:rPr lang="en-US" altLang="en-US"/>
              <a:t>50</a:t>
            </a:r>
            <a:endParaRPr lang="ar-SY" altLang="en-US"/>
          </a:p>
          <a:p>
            <a:pPr eaLnBrk="1" hangingPunct="1"/>
            <a:r>
              <a:rPr lang="ar-SY" altLang="en-US"/>
              <a:t>	</a:t>
            </a:r>
            <a:r>
              <a:rPr lang="en-US" altLang="en-US"/>
              <a:t>0.70 W + 0.35 S</a:t>
            </a:r>
            <a:r>
              <a:rPr lang="ar-SY" altLang="en-US"/>
              <a:t>= </a:t>
            </a:r>
            <a:r>
              <a:rPr lang="en-US" altLang="en-US"/>
              <a:t>50</a:t>
            </a:r>
            <a:endParaRPr lang="ar-SY" altLang="en-US"/>
          </a:p>
          <a:p>
            <a:pPr eaLnBrk="1" hangingPunct="1"/>
            <a:r>
              <a:rPr lang="en-US" altLang="en-US"/>
              <a:t>0.70 W + 0.35 (0)</a:t>
            </a:r>
            <a:r>
              <a:rPr lang="ar-SY" altLang="en-US"/>
              <a:t>= </a:t>
            </a:r>
            <a:r>
              <a:rPr lang="en-US" altLang="en-US"/>
              <a:t>50</a:t>
            </a:r>
            <a:endParaRPr lang="ar-SY" altLang="en-US"/>
          </a:p>
          <a:p>
            <a:pPr eaLnBrk="1" hangingPunct="1"/>
            <a:r>
              <a:rPr lang="en-US" altLang="en-US"/>
              <a:t>0.70 (0) + 0.35 S</a:t>
            </a:r>
            <a:r>
              <a:rPr lang="ar-SY" altLang="en-US"/>
              <a:t>= </a:t>
            </a:r>
            <a:r>
              <a:rPr lang="en-US" altLang="en-US"/>
              <a:t>50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EDA0D242-F960-CDE8-FD66-3C43F3822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CE342CAA-AB05-3738-0AFC-CE492FD0C9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895600"/>
          <a:ext cx="19812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032" imgH="393529" progId="Equation.DSMT4">
                  <p:embed/>
                </p:oleObj>
              </mc:Choice>
              <mc:Fallback>
                <p:oleObj name="Equation" r:id="rId2" imgW="1079032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95600"/>
                        <a:ext cx="1981200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9">
            <a:extLst>
              <a:ext uri="{FF2B5EF4-FFF2-40B4-BE49-F238E27FC236}">
                <a16:creationId xmlns:a16="http://schemas.microsoft.com/office/drawing/2014/main" id="{DAA805E5-718F-6384-26B9-A3EE80D5D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24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6" name="Rectangle 11">
            <a:extLst>
              <a:ext uri="{FF2B5EF4-FFF2-40B4-BE49-F238E27FC236}">
                <a16:creationId xmlns:a16="http://schemas.microsoft.com/office/drawing/2014/main" id="{C09AFADC-DC9D-1EE0-EF0D-46685821D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F1CD016A-D721-BF67-9198-2D63385A7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657600"/>
          <a:ext cx="2133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032" imgH="393529" progId="Equation.DSMT4">
                  <p:embed/>
                </p:oleObj>
              </mc:Choice>
              <mc:Fallback>
                <p:oleObj name="Equation" r:id="rId4" imgW="1079032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57600"/>
                        <a:ext cx="21336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Rectangle 12">
            <a:extLst>
              <a:ext uri="{FF2B5EF4-FFF2-40B4-BE49-F238E27FC236}">
                <a16:creationId xmlns:a16="http://schemas.microsoft.com/office/drawing/2014/main" id="{43230E2B-8A5B-35AE-FC2A-6BC82A828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24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BB8F1A5-69EC-987D-9514-39434901D1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845D390-F37D-0B4F-06C7-8A6959EEC5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7412" name="Picture 6" descr="1-5-5">
            <a:extLst>
              <a:ext uri="{FF2B5EF4-FFF2-40B4-BE49-F238E27FC236}">
                <a16:creationId xmlns:a16="http://schemas.microsoft.com/office/drawing/2014/main" id="{6CAAD8C0-3A0A-27F0-BDFC-BFAEF3BBB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86106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>
            <a:extLst>
              <a:ext uri="{FF2B5EF4-FFF2-40B4-BE49-F238E27FC236}">
                <a16:creationId xmlns:a16="http://schemas.microsoft.com/office/drawing/2014/main" id="{BDA81CBC-3F76-E250-7183-AAA12F574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رسم محددات التغذية </a:t>
            </a:r>
            <a:r>
              <a:rPr lang="en-US" altLang="en-US"/>
              <a:t>Graphing nutrient constraints</a:t>
            </a:r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13B80440-E881-F740-09FA-92A4F0FA64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 altLang="en-US"/>
              <a:t>بما إن التكلفة يجب أن تكون في حدودها الدنيا لذلك ندخل معادلة التكلفة </a:t>
            </a:r>
            <a:endParaRPr lang="en-US" altLang="en-US"/>
          </a:p>
          <a:p>
            <a:pPr eaLnBrk="1" hangingPunct="1"/>
            <a:r>
              <a:rPr lang="en-US" altLang="en-US"/>
              <a:t>C=17 W + 20 S</a:t>
            </a:r>
            <a:endParaRPr lang="ar-SA" altLang="en-US"/>
          </a:p>
          <a:p>
            <a:pPr eaLnBrk="1" hangingPunct="1"/>
            <a:r>
              <a:rPr lang="ar-SA" altLang="en-US"/>
              <a:t>نفرض قيمة للتكلفة ولو تكن </a:t>
            </a:r>
            <a:r>
              <a:rPr lang="fr-FR" altLang="en-US"/>
              <a:t>C=1000 </a:t>
            </a:r>
            <a:r>
              <a:rPr lang="ar-SY" altLang="en-US"/>
              <a:t> </a:t>
            </a:r>
          </a:p>
          <a:p>
            <a:pPr eaLnBrk="1" hangingPunct="1"/>
            <a:r>
              <a:rPr lang="en-US" altLang="en-US"/>
              <a:t>17 W + 20 S</a:t>
            </a:r>
            <a:r>
              <a:rPr lang="ar-SY" altLang="en-US"/>
              <a:t>= </a:t>
            </a:r>
            <a:r>
              <a:rPr lang="en-US" altLang="en-US"/>
              <a:t>1000</a:t>
            </a:r>
            <a:endParaRPr lang="ar-SY" altLang="en-US"/>
          </a:p>
          <a:p>
            <a:pPr eaLnBrk="1" hangingPunct="1"/>
            <a:r>
              <a:rPr lang="en-US" altLang="en-US"/>
              <a:t>17 W + 20 (0)</a:t>
            </a:r>
            <a:r>
              <a:rPr lang="ar-SY" altLang="en-US"/>
              <a:t>= </a:t>
            </a:r>
            <a:r>
              <a:rPr lang="en-US" altLang="en-US"/>
              <a:t>1000</a:t>
            </a:r>
            <a:endParaRPr lang="ar-SY" altLang="en-US"/>
          </a:p>
          <a:p>
            <a:pPr eaLnBrk="1" hangingPunct="1"/>
            <a:r>
              <a:rPr lang="en-US" altLang="en-US"/>
              <a:t>17 (0) + 20 S</a:t>
            </a:r>
            <a:r>
              <a:rPr lang="ar-SY" altLang="en-US"/>
              <a:t>= </a:t>
            </a:r>
            <a:r>
              <a:rPr lang="en-US" altLang="en-US"/>
              <a:t>1000</a:t>
            </a:r>
          </a:p>
        </p:txBody>
      </p:sp>
      <p:sp>
        <p:nvSpPr>
          <p:cNvPr id="3078" name="Rectangle 4">
            <a:extLst>
              <a:ext uri="{FF2B5EF4-FFF2-40B4-BE49-F238E27FC236}">
                <a16:creationId xmlns:a16="http://schemas.microsoft.com/office/drawing/2014/main" id="{2CF76AED-49DB-D663-B1EC-28BB467C6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B7B5CE22-CD44-67D3-6202-5DD2FB309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24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4C4BD454-66EA-41AF-E183-F61ED976C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4E8CA9E6-5B40-C26C-402F-A1386BC0D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24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82" name="Rectangle 11">
            <a:extLst>
              <a:ext uri="{FF2B5EF4-FFF2-40B4-BE49-F238E27FC236}">
                <a16:creationId xmlns:a16="http://schemas.microsoft.com/office/drawing/2014/main" id="{954541CE-FD20-4906-72BA-6FB181E56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D781292F-E6E3-5047-2222-C16C4C2767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4343400"/>
          <a:ext cx="2362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393529" progId="Equation.3">
                  <p:embed/>
                </p:oleObj>
              </mc:Choice>
              <mc:Fallback>
                <p:oleObj name="Equation" r:id="rId2" imgW="990170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43400"/>
                        <a:ext cx="23622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Rectangle 12">
            <a:extLst>
              <a:ext uri="{FF2B5EF4-FFF2-40B4-BE49-F238E27FC236}">
                <a16:creationId xmlns:a16="http://schemas.microsoft.com/office/drawing/2014/main" id="{AA89DBCC-7D65-C1FC-2CC5-1A5F2F9AC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24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84" name="Rectangle 14">
            <a:extLst>
              <a:ext uri="{FF2B5EF4-FFF2-40B4-BE49-F238E27FC236}">
                <a16:creationId xmlns:a16="http://schemas.microsoft.com/office/drawing/2014/main" id="{0152CCFA-94F6-1AFD-1157-183C44A97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26E53767-E6E4-2E86-FB9C-FCE7BC5465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5334000"/>
          <a:ext cx="25908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393529" progId="Equation.3">
                  <p:embed/>
                </p:oleObj>
              </mc:Choice>
              <mc:Fallback>
                <p:oleObj name="Equation" r:id="rId4" imgW="901309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334000"/>
                        <a:ext cx="2590800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Rectangle 15">
            <a:extLst>
              <a:ext uri="{FF2B5EF4-FFF2-40B4-BE49-F238E27FC236}">
                <a16:creationId xmlns:a16="http://schemas.microsoft.com/office/drawing/2014/main" id="{59911A6A-67E4-393D-CFE8-922818B30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A91F906-9C80-0B7E-77FB-8E28BEFA74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1B4178C-D3F6-BC9E-7E91-B4035E6AF1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8436" name="Picture 6" descr="1-6-6">
            <a:extLst>
              <a:ext uri="{FF2B5EF4-FFF2-40B4-BE49-F238E27FC236}">
                <a16:creationId xmlns:a16="http://schemas.microsoft.com/office/drawing/2014/main" id="{25892942-C850-7F84-8FA1-C2528B43C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6106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">
            <a:extLst>
              <a:ext uri="{FF2B5EF4-FFF2-40B4-BE49-F238E27FC236}">
                <a16:creationId xmlns:a16="http://schemas.microsoft.com/office/drawing/2014/main" id="{DAB86EC8-D53C-858E-71DE-9EC50904DA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9459" name="Picture 19" descr="1-7-7">
            <a:extLst>
              <a:ext uri="{FF2B5EF4-FFF2-40B4-BE49-F238E27FC236}">
                <a16:creationId xmlns:a16="http://schemas.microsoft.com/office/drawing/2014/main" id="{5DFF532C-5D40-957F-3195-C5176372D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7630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4CFCB8C-2267-E38B-7882-F7EAF58A6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7656BB3-B6D2-C341-D767-1631D66BF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ar-SY" altLang="en-US"/>
          </a:p>
          <a:p>
            <a:pPr eaLnBrk="1" hangingPunct="1">
              <a:lnSpc>
                <a:spcPct val="90000"/>
              </a:lnSpc>
            </a:pPr>
            <a:r>
              <a:rPr lang="ar-SY" altLang="en-US"/>
              <a:t>نقطة الحل هي (</a:t>
            </a:r>
            <a:r>
              <a:rPr lang="en-US" altLang="en-US"/>
              <a:t>43, 57</a:t>
            </a:r>
            <a:r>
              <a:rPr lang="ar-SY" altLang="en-US"/>
              <a:t>)</a:t>
            </a:r>
            <a:endParaRPr lang="en-US" altLang="en-US"/>
          </a:p>
        </p:txBody>
      </p:sp>
      <p:pic>
        <p:nvPicPr>
          <p:cNvPr id="20484" name="Picture 5" descr="1-8-8">
            <a:extLst>
              <a:ext uri="{FF2B5EF4-FFF2-40B4-BE49-F238E27FC236}">
                <a16:creationId xmlns:a16="http://schemas.microsoft.com/office/drawing/2014/main" id="{DB92AA21-7D80-1DEC-EC52-DC42D1F6B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382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283842A-01B7-C846-BB25-14F019B40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981200"/>
            <a:ext cx="8001000" cy="2892425"/>
          </a:xfrm>
        </p:spPr>
        <p:txBody>
          <a:bodyPr/>
          <a:lstStyle/>
          <a:p>
            <a:pPr eaLnBrk="1" hangingPunct="1"/>
            <a:r>
              <a:rPr lang="ar-SY" altLang="en-US" sz="3400" b="1"/>
              <a:t>تركيب المنتج وأمثلية العملية باستخدام البرمجة الخطية</a:t>
            </a:r>
            <a:br>
              <a:rPr lang="en-US" altLang="en-US" sz="3400" b="1"/>
            </a:br>
            <a:br>
              <a:rPr lang="en-US" altLang="en-US" sz="3400" b="1"/>
            </a:br>
            <a:r>
              <a:rPr lang="en-US" altLang="en-US" sz="3400" b="1"/>
              <a:t>Product Formulation and Process Optimization Using Linear Programming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868E6DE-4EF0-3B64-2E92-849C455FBE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Y" altLang="en-US" sz="3400"/>
              <a:t>المطلوب تحديد نسب مكونات خبز تغذوي يتألف من القمح وفول الصويا</a:t>
            </a:r>
            <a:r>
              <a:rPr lang="en-US" altLang="en-US" sz="3400"/>
              <a:t> </a:t>
            </a:r>
          </a:p>
        </p:txBody>
      </p:sp>
      <p:graphicFrame>
        <p:nvGraphicFramePr>
          <p:cNvPr id="42053" name="Group 69">
            <a:extLst>
              <a:ext uri="{FF2B5EF4-FFF2-40B4-BE49-F238E27FC236}">
                <a16:creationId xmlns:a16="http://schemas.microsoft.com/office/drawing/2014/main" id="{142C3412-47D3-5605-58BB-E37D7360D83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66738" y="1752600"/>
          <a:ext cx="8001000" cy="2743200"/>
        </p:xfrm>
        <a:graphic>
          <a:graphicData uri="http://schemas.openxmlformats.org/drawingml/2006/table">
            <a:tbl>
              <a:tblPr rtl="1"/>
              <a:tblGrid>
                <a:gridCol w="200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المكون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دقيق القمح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دقيق الصويا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المزيج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السعر (ل س)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17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أصغري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البروتين %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11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أكبر من 20%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كربوهيدرات  %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70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35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ar-SY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أقل من 50%</a:t>
                      </a: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EC8FE9D-A022-BB6A-0E35-0AE64B6783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 متغيرات المسألة</a:t>
            </a:r>
            <a:r>
              <a:rPr lang="en-US" altLang="en-US"/>
              <a:t> Problem function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C563CAE-6BC0-0B1F-E11C-11881B8DB6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</a:t>
            </a:r>
            <a:r>
              <a:rPr lang="ar-SY" altLang="en-US"/>
              <a:t>: نسبة دقيق القمح</a:t>
            </a:r>
            <a:endParaRPr lang="en-US" altLang="en-US"/>
          </a:p>
          <a:p>
            <a:pPr eaLnBrk="1" hangingPunct="1"/>
            <a:r>
              <a:rPr lang="en-US" altLang="en-US"/>
              <a:t>S</a:t>
            </a:r>
            <a:r>
              <a:rPr lang="ar-SY" altLang="en-US"/>
              <a:t>: نسبة دقيق فول الصويا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80B94DD-A4E4-5FBB-3B75-2F4BF4C62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الهدف </a:t>
            </a:r>
            <a:r>
              <a:rPr lang="en-US" altLang="en-US"/>
              <a:t>The objective function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E989788-32C5-FDBF-7507-F2C3F1193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C=17 W + 20 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7157076-C797-F602-C59A-168837A1B4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المحددات </a:t>
            </a:r>
            <a:r>
              <a:rPr lang="en-US" altLang="en-US"/>
              <a:t>Constraints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7077153-5A37-687A-C70A-0634C73E79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 altLang="en-US" sz="2800"/>
              <a:t>المحددات غير السلبية </a:t>
            </a:r>
            <a:r>
              <a:rPr lang="en-US" altLang="en-US" sz="2800"/>
              <a:t>Nonnegative Constraints</a:t>
            </a:r>
            <a:endParaRPr lang="ar-SY" altLang="en-US" sz="2800"/>
          </a:p>
          <a:p>
            <a:pPr algn="ctr" eaLnBrk="1" hangingPunct="1"/>
            <a:r>
              <a:rPr lang="en-US" altLang="en-US" sz="2800"/>
              <a:t>W ≥ 0      S ≥ 0 </a:t>
            </a:r>
          </a:p>
          <a:p>
            <a:pPr eaLnBrk="1" hangingPunct="1"/>
            <a:r>
              <a:rPr lang="ar-SA" altLang="en-US" sz="2800"/>
              <a:t> محدد الوزن الإجمالي </a:t>
            </a:r>
            <a:r>
              <a:rPr lang="en-US" altLang="en-US" sz="2800"/>
              <a:t>Combined weight constraint </a:t>
            </a:r>
            <a:endParaRPr lang="ar-SY" altLang="en-US" sz="2800"/>
          </a:p>
          <a:p>
            <a:pPr algn="ctr" eaLnBrk="1" hangingPunct="1"/>
            <a:r>
              <a:rPr lang="en-US" altLang="en-US" sz="2800"/>
              <a:t>W + S = 100 </a:t>
            </a:r>
            <a:endParaRPr lang="ar-SY" altLang="en-US" sz="2800"/>
          </a:p>
          <a:p>
            <a:pPr eaLnBrk="1" hangingPunct="1"/>
            <a:r>
              <a:rPr lang="ar-SA" altLang="en-US" sz="2800"/>
              <a:t>المحددات الأخرى </a:t>
            </a:r>
            <a:r>
              <a:rPr lang="en-US" altLang="en-US" sz="2800"/>
              <a:t>Other Constraints </a:t>
            </a:r>
            <a:endParaRPr lang="ar-SY" altLang="en-US" sz="2800"/>
          </a:p>
          <a:p>
            <a:pPr algn="ctr" eaLnBrk="1" hangingPunct="1"/>
            <a:r>
              <a:rPr lang="ar-SY" altLang="en-US" sz="2800"/>
              <a:t>البروتين = </a:t>
            </a:r>
            <a:r>
              <a:rPr lang="en-US" altLang="en-US" sz="2800"/>
              <a:t> 0.11 W + 0.40 S</a:t>
            </a:r>
            <a:r>
              <a:rPr lang="ar-SY" altLang="en-US" sz="2800"/>
              <a:t>≥ </a:t>
            </a:r>
            <a:r>
              <a:rPr lang="en-US" altLang="en-US" sz="2800"/>
              <a:t>20</a:t>
            </a:r>
            <a:endParaRPr lang="ar-SA" altLang="en-US" sz="2800"/>
          </a:p>
          <a:p>
            <a:pPr algn="ctr" eaLnBrk="1" hangingPunct="1"/>
            <a:r>
              <a:rPr lang="ar-SA" altLang="en-US" sz="2800"/>
              <a:t>	كربوهيدات = </a:t>
            </a:r>
            <a:r>
              <a:rPr lang="en-US" altLang="en-US" sz="2800"/>
              <a:t> 0.70 W + 0.35 S</a:t>
            </a:r>
            <a:r>
              <a:rPr lang="ar-SA" altLang="en-US" sz="2800"/>
              <a:t>≤ </a:t>
            </a:r>
            <a:r>
              <a:rPr lang="en-US" altLang="en-US" sz="2800"/>
              <a:t>50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34EC91D-0918-5203-0B30-EF5B332292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altLang="en-US"/>
              <a:t>صياغة المسألة </a:t>
            </a:r>
            <a:r>
              <a:rPr lang="en-US" altLang="en-US"/>
              <a:t>Problem Statement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D14F6F7-D663-8AE5-9B54-C86D84890B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 altLang="en-US"/>
              <a:t>يمكن التعبير عن المسألة رياضياً وفقا للمحددات وتابع الهدف كما يلي: أوجد قيم </a:t>
            </a:r>
            <a:r>
              <a:rPr lang="en-US" altLang="en-US"/>
              <a:t>W ≥ 0</a:t>
            </a:r>
            <a:r>
              <a:rPr lang="ar-SA" altLang="en-US"/>
              <a:t> و </a:t>
            </a:r>
            <a:r>
              <a:rPr lang="en-US" altLang="en-US"/>
              <a:t>S ≥ 0</a:t>
            </a:r>
            <a:r>
              <a:rPr lang="ar-SA" altLang="en-US"/>
              <a:t> حيث:</a:t>
            </a:r>
            <a:endParaRPr lang="ar-SY" altLang="en-US"/>
          </a:p>
          <a:p>
            <a:pPr eaLnBrk="1" hangingPunct="1"/>
            <a:r>
              <a:rPr lang="ar-SY" altLang="en-US"/>
              <a:t>البروتين = </a:t>
            </a:r>
            <a:r>
              <a:rPr lang="en-US" altLang="en-US"/>
              <a:t> 0.11 W + 0.40 S</a:t>
            </a:r>
            <a:r>
              <a:rPr lang="ar-SY" altLang="en-US"/>
              <a:t>≥ </a:t>
            </a:r>
            <a:r>
              <a:rPr lang="en-US" altLang="en-US"/>
              <a:t>20</a:t>
            </a:r>
            <a:endParaRPr lang="ar-SY" altLang="en-US"/>
          </a:p>
          <a:p>
            <a:pPr eaLnBrk="1" hangingPunct="1"/>
            <a:r>
              <a:rPr lang="ar-SY" altLang="en-US"/>
              <a:t>كربوهيدات = </a:t>
            </a:r>
            <a:r>
              <a:rPr lang="en-US" altLang="en-US"/>
              <a:t> 0.70 W + 0.35 S</a:t>
            </a:r>
            <a:r>
              <a:rPr lang="ar-SY" altLang="en-US"/>
              <a:t>≤ 50</a:t>
            </a:r>
            <a:endParaRPr lang="en-US" altLang="en-US"/>
          </a:p>
          <a:p>
            <a:pPr eaLnBrk="1" hangingPunct="1"/>
            <a:r>
              <a:rPr lang="en-US" altLang="en-US"/>
              <a:t>W + S = 100</a:t>
            </a:r>
            <a:endParaRPr lang="ar-SY" altLang="en-US"/>
          </a:p>
          <a:p>
            <a:pPr eaLnBrk="1" hangingPunct="1"/>
            <a:r>
              <a:rPr lang="ar-SY" altLang="en-US"/>
              <a:t>بحيث تجعل التكلفة في حدها الأدنى: </a:t>
            </a:r>
            <a:endParaRPr lang="en-US" altLang="en-US"/>
          </a:p>
          <a:p>
            <a:pPr eaLnBrk="1" hangingPunct="1"/>
            <a:r>
              <a:rPr lang="en-US" altLang="en-US"/>
              <a:t>C=17 W + 20 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F511879-C6B9-2D4D-1FFE-429A40FE7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 b="1"/>
              <a:t>الحل البياني </a:t>
            </a:r>
            <a:r>
              <a:rPr lang="en-US" altLang="en-US" b="1"/>
              <a:t>Graphic Solution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604C30C-A6B5-B70C-AD86-1D8E64D5C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ساحة المسألة </a:t>
            </a:r>
            <a:r>
              <a:rPr lang="en-US" altLang="en-US"/>
              <a:t>The problem space </a:t>
            </a:r>
          </a:p>
        </p:txBody>
      </p:sp>
      <p:pic>
        <p:nvPicPr>
          <p:cNvPr id="13316" name="Picture 6">
            <a:extLst>
              <a:ext uri="{FF2B5EF4-FFF2-40B4-BE49-F238E27FC236}">
                <a16:creationId xmlns:a16="http://schemas.microsoft.com/office/drawing/2014/main" id="{C9782711-6550-ADE0-6718-98A0154A75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133600"/>
            <a:ext cx="6324600" cy="453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BEE58EC-0CD7-2466-BDF7-71558E59D8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Y" altLang="en-US"/>
              <a:t>خطة الحل </a:t>
            </a:r>
            <a:r>
              <a:rPr lang="en-US" altLang="en-US"/>
              <a:t>Strategy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29569CF-6EB9-95F5-2BE9-0B9A72823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DEE380D0-2E09-E177-3F59-B3DF66E3A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429000"/>
            <a:ext cx="2430463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>
            <a:extLst>
              <a:ext uri="{FF2B5EF4-FFF2-40B4-BE49-F238E27FC236}">
                <a16:creationId xmlns:a16="http://schemas.microsoft.com/office/drawing/2014/main" id="{83226D29-A5AE-2C47-5128-3C1A8D823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429000"/>
            <a:ext cx="2536825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>
            <a:extLst>
              <a:ext uri="{FF2B5EF4-FFF2-40B4-BE49-F238E27FC236}">
                <a16:creationId xmlns:a16="http://schemas.microsoft.com/office/drawing/2014/main" id="{53854CC8-EE19-A9F4-D238-7BAA7A23B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8525" y="3352800"/>
            <a:ext cx="2593975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390</Words>
  <Application>Microsoft Office PowerPoint</Application>
  <PresentationFormat>On-screen Show (4:3)</PresentationFormat>
  <Paragraphs>73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Verdana</vt:lpstr>
      <vt:lpstr>Arial</vt:lpstr>
      <vt:lpstr>Wingdings</vt:lpstr>
      <vt:lpstr>Calibri</vt:lpstr>
      <vt:lpstr>Times New Roman</vt:lpstr>
      <vt:lpstr>Profile</vt:lpstr>
      <vt:lpstr>MathType 5.0 Equation</vt:lpstr>
      <vt:lpstr>Microsoft Equation 3.0</vt:lpstr>
      <vt:lpstr>البرمجة الخطية</vt:lpstr>
      <vt:lpstr>تركيب المنتج وأمثلية العملية باستخدام البرمجة الخطية  Product Formulation and Process Optimization Using Linear Programming</vt:lpstr>
      <vt:lpstr>المطلوب تحديد نسب مكونات خبز تغذوي يتألف من القمح وفول الصويا </vt:lpstr>
      <vt:lpstr> متغيرات المسألة Problem function </vt:lpstr>
      <vt:lpstr>الهدف The objective function </vt:lpstr>
      <vt:lpstr>المحددات Constraints</vt:lpstr>
      <vt:lpstr>صياغة المسألة Problem Statement </vt:lpstr>
      <vt:lpstr>الحل البياني Graphic Solution</vt:lpstr>
      <vt:lpstr>خطة الحل Strategy </vt:lpstr>
      <vt:lpstr>رسم محدد الوزن الإجمالي The combined weight constraint</vt:lpstr>
      <vt:lpstr>رسم محددات التغذية Graphing nutrient constraints </vt:lpstr>
      <vt:lpstr>PowerPoint Presentation</vt:lpstr>
      <vt:lpstr>رسم محددات التغذية Graphing nutrient constraints</vt:lpstr>
      <vt:lpstr>PowerPoint Presentation</vt:lpstr>
      <vt:lpstr>رسم محددات التغذية Graphing nutrient constraints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البرمجة الخطية</dc:title>
  <dc:creator>ghadab</dc:creator>
  <cp:lastModifiedBy>Farhan Alfin</cp:lastModifiedBy>
  <cp:revision>1</cp:revision>
  <dcterms:created xsi:type="dcterms:W3CDTF">2009-02-22T18:46:58Z</dcterms:created>
  <dcterms:modified xsi:type="dcterms:W3CDTF">2026-03-02T08:30:28Z</dcterms:modified>
</cp:coreProperties>
</file>