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832" r:id="rId1"/>
  </p:sldMasterIdLst>
  <p:notesMasterIdLst>
    <p:notesMasterId r:id="rId37"/>
  </p:notesMasterIdLst>
  <p:sldIdLst>
    <p:sldId id="256" r:id="rId2"/>
    <p:sldId id="264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301" r:id="rId14"/>
    <p:sldId id="279" r:id="rId15"/>
    <p:sldId id="281" r:id="rId16"/>
    <p:sldId id="282" r:id="rId17"/>
    <p:sldId id="284" r:id="rId18"/>
    <p:sldId id="302" r:id="rId19"/>
    <p:sldId id="288" r:id="rId20"/>
    <p:sldId id="304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303" r:id="rId29"/>
    <p:sldId id="305" r:id="rId30"/>
    <p:sldId id="307" r:id="rId31"/>
    <p:sldId id="306" r:id="rId32"/>
    <p:sldId id="297" r:id="rId33"/>
    <p:sldId id="298" r:id="rId34"/>
    <p:sldId id="299" r:id="rId35"/>
    <p:sldId id="300" r:id="rId36"/>
  </p:sldIdLst>
  <p:sldSz cx="9144000" cy="6858000" type="screen4x3"/>
  <p:notesSz cx="6858000" cy="9144000"/>
  <p:defaultTextStyle>
    <a:defPPr>
      <a:defRPr lang="ar-LB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LB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672FAA3-1A8F-4997-AF9F-CAB66A90C661}" type="datetimeFigureOut">
              <a:rPr lang="ar-LB" smtClean="0"/>
              <a:pPr/>
              <a:t>26/07/1436</a:t>
            </a:fld>
            <a:endParaRPr lang="ar-LB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LB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L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L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E41A9C5-E1AA-438D-9F82-02D194D90015}" type="slidenum">
              <a:rPr lang="ar-LB" smtClean="0"/>
              <a:pPr/>
              <a:t>‹#›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35208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106E910-87A9-4312-A1D5-4868FD23C585}" type="slidenum">
              <a:rPr lang="ar-SA" smtClean="0"/>
              <a:pPr eaLnBrk="1" hangingPunct="1"/>
              <a:t>32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64126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5AE080F-23B5-44CC-93F7-B10D97D04E21}" type="slidenum">
              <a:rPr lang="ar-SA" smtClean="0"/>
              <a:pPr eaLnBrk="1" hangingPunct="1"/>
              <a:t>33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03061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EA9CD12-DBCD-4A85-9D95-03ECC106A742}" type="slidenum">
              <a:rPr lang="ar-SA" smtClean="0"/>
              <a:pPr eaLnBrk="1" hangingPunct="1"/>
              <a:t>34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6124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0E800B-3F7F-448A-804A-66F9EF72454F}" type="slidenum">
              <a:rPr lang="ar-SA" smtClean="0"/>
              <a:pPr eaLnBrk="1" hangingPunct="1"/>
              <a:t>35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393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pPr lvl="0"/>
            <a:endParaRPr lang="ar-SA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8B442-2711-48D8-B891-B85DAB763A11}" type="slidenum">
              <a:rPr lang="ar-SY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6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A1907-94F2-41B3-95E0-6BCCEF3FE38B}" type="slidenum">
              <a:rPr lang="ar-SY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54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عنوان، ومحتوى، واثنان من 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0273A-EB3A-43A3-AB95-247B60546B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98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عنوان، ونص، واثنان من 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E1985-6FA5-43CB-9F9D-4F87ED19FE0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8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4388A0C-169A-4BF2-BFCF-6333C7925353}" type="slidenum">
              <a:rPr lang="ar-LB" smtClean="0"/>
              <a:pPr/>
              <a:t>‹#›</a:t>
            </a:fld>
            <a:endParaRPr lang="ar-L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</p:sldLayoutIdLst>
  <p:hf hdr="0"/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ar-SY" dirty="0" smtClean="0"/>
              <a:t>النمذجة في التصنيع الغذائي</a:t>
            </a:r>
            <a:br>
              <a:rPr lang="ar-SY" dirty="0" smtClean="0"/>
            </a:br>
            <a:r>
              <a:rPr lang="ar-SY" dirty="0" smtClean="0"/>
              <a:t>النمذجة الاحصائية</a:t>
            </a:r>
            <a:endParaRPr lang="ar-LB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sz="2800" dirty="0" smtClean="0"/>
              <a:t>د. فرحان أحمد ألفين</a:t>
            </a:r>
          </a:p>
          <a:p>
            <a:r>
              <a:rPr lang="ar-SY" sz="2800" dirty="0" smtClean="0"/>
              <a:t>جامعة البعث</a:t>
            </a:r>
          </a:p>
          <a:p>
            <a:r>
              <a:rPr lang="ar-SY" sz="2800" dirty="0" smtClean="0"/>
              <a:t>كلية الهندسة الكيميائية والبترولية</a:t>
            </a:r>
          </a:p>
          <a:p>
            <a:r>
              <a:rPr lang="ar-SY" sz="2800" dirty="0" smtClean="0"/>
              <a:t>قسم الهندسة الغذائية</a:t>
            </a:r>
            <a:endParaRPr lang="ar-LB" sz="2800" dirty="0"/>
          </a:p>
        </p:txBody>
      </p:sp>
      <p:pic>
        <p:nvPicPr>
          <p:cNvPr id="5" name="صورة 4" descr="شعار الجامعة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63803" cy="200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ar-SY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مثال 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Scatter </a:t>
            </a:r>
            <a:r>
              <a:rPr lang="en-US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Plots </a:t>
            </a:r>
            <a:endParaRPr lang="en-US" sz="4000" dirty="0">
              <a:solidFill>
                <a:srgbClr val="BD5E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1571625"/>
            <a:ext cx="7710487" cy="4114800"/>
          </a:xfrm>
        </p:spPr>
        <p:txBody>
          <a:bodyPr/>
          <a:lstStyle/>
          <a:p>
            <a:pPr algn="r"/>
            <a:r>
              <a:rPr lang="ar-SY" sz="2800" dirty="0" smtClean="0"/>
              <a:t>ارسم مخطط يبين المعطيات التي حصل عليها من خلال دراسة علاقة نسبة النشاء المتهتك مع قساوة القمح</a:t>
            </a:r>
            <a:endParaRPr lang="en-US" sz="2800" dirty="0" smtClean="0"/>
          </a:p>
          <a:p>
            <a:pPr algn="l" rtl="0"/>
            <a:endParaRPr lang="en-US" sz="2800" dirty="0" smtClean="0"/>
          </a:p>
          <a:p>
            <a:pPr algn="l" rtl="0"/>
            <a:endParaRPr lang="en-US" sz="2800" dirty="0" smtClean="0"/>
          </a:p>
        </p:txBody>
      </p:sp>
      <p:graphicFrame>
        <p:nvGraphicFramePr>
          <p:cNvPr id="481319" name="Group 3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53756771"/>
              </p:ext>
            </p:extLst>
          </p:nvPr>
        </p:nvGraphicFramePr>
        <p:xfrm>
          <a:off x="1547664" y="3068960"/>
          <a:ext cx="6465012" cy="1362075"/>
        </p:xfrm>
        <a:graphic>
          <a:graphicData uri="http://schemas.openxmlformats.org/drawingml/2006/table">
            <a:tbl>
              <a:tblPr rtl="1"/>
              <a:tblGrid>
                <a:gridCol w="785812"/>
                <a:gridCol w="780796"/>
                <a:gridCol w="789305"/>
                <a:gridCol w="789305"/>
                <a:gridCol w="789305"/>
                <a:gridCol w="791052"/>
                <a:gridCol w="1739437"/>
              </a:tblGrid>
              <a:tr h="79216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4,3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3,7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3,5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2,3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2,0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النشاء المتهتك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القساوة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7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ar-SY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مثال 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Scatter Plots</a:t>
            </a:r>
            <a:endParaRPr lang="en-US" sz="4000" dirty="0">
              <a:solidFill>
                <a:srgbClr val="BD5E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73238"/>
            <a:ext cx="6408738" cy="445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059113" y="1989138"/>
            <a:ext cx="3289300" cy="4826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BD5E00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l" rtl="0" eaLnBrk="0" hangingPunct="0"/>
            <a:r>
              <a:rPr lang="en-US" sz="2400" b="1">
                <a:solidFill>
                  <a:schemeClr val="tx2"/>
                </a:solidFill>
              </a:rPr>
              <a:t>Positive Relationship</a:t>
            </a:r>
          </a:p>
        </p:txBody>
      </p:sp>
    </p:spTree>
    <p:extLst>
      <p:ext uri="{BB962C8B-B14F-4D97-AF65-F5344CB8AC3E}">
        <p14:creationId xmlns:p14="http://schemas.microsoft.com/office/powerpoint/2010/main" val="41006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432" y="1340768"/>
            <a:ext cx="6017840" cy="551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dirty="0" smtClean="0"/>
              <a:t>دليل</a:t>
            </a:r>
            <a:r>
              <a:rPr lang="ar-SA" dirty="0" smtClean="0"/>
              <a:t> الإرتباط </a:t>
            </a:r>
            <a:r>
              <a:rPr lang="en-US" dirty="0" smtClean="0"/>
              <a:t>Correlation Coefficient</a:t>
            </a:r>
          </a:p>
        </p:txBody>
      </p:sp>
      <p:graphicFrame>
        <p:nvGraphicFramePr>
          <p:cNvPr id="1026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313397"/>
              </p:ext>
            </p:extLst>
          </p:nvPr>
        </p:nvGraphicFramePr>
        <p:xfrm>
          <a:off x="5455791" y="4067051"/>
          <a:ext cx="3128962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4" imgW="1130040" imgH="431640" progId="Equation.DSMT4">
                  <p:embed/>
                </p:oleObj>
              </mc:Choice>
              <mc:Fallback>
                <p:oleObj name="Equation" r:id="rId4" imgW="11300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791" y="4067051"/>
                        <a:ext cx="3128962" cy="1195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461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دليل الارتباط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83006"/>
            <a:ext cx="8229600" cy="2993993"/>
          </a:xfrm>
        </p:spPr>
        <p:txBody>
          <a:bodyPr>
            <a:normAutofit/>
          </a:bodyPr>
          <a:lstStyle/>
          <a:p>
            <a:r>
              <a:rPr lang="ar-SY" sz="3200" dirty="0" smtClean="0"/>
              <a:t>من الصعب استخدام التغاير كمقياس لدرجة قوة العلاقة بين المتغيرين لأن قيمته تعتمد على نوع المقياس المستخدم، لذل من الصعب تحديد ما إذا كان التغاير كبيرا من نظرة سريعة ، لذا يستخدم معامل الارتباط كمقياس درجة قوة العلاقة بين متغيرين.</a:t>
            </a:r>
            <a:endParaRPr lang="ar-SY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13</a:t>
            </a:fld>
            <a:endParaRPr lang="ar-L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632" y="1620636"/>
            <a:ext cx="5182736" cy="176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95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/>
            <a:r>
              <a:rPr lang="ar-SA" sz="3400" dirty="0" smtClean="0"/>
              <a:t>دليل ارتباط </a:t>
            </a:r>
            <a:r>
              <a:rPr lang="ar-SY" sz="3400" dirty="0" smtClean="0"/>
              <a:t>بيرسون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Pearson’s sample correlation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864510"/>
              </p:ext>
            </p:extLst>
          </p:nvPr>
        </p:nvGraphicFramePr>
        <p:xfrm>
          <a:off x="2546862" y="2964816"/>
          <a:ext cx="3751899" cy="3893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3" imgW="2031840" imgH="2108160" progId="Equation.DSMT4">
                  <p:embed/>
                </p:oleObj>
              </mc:Choice>
              <mc:Fallback>
                <p:oleObj name="Equation" r:id="rId3" imgW="2031840" imgH="2108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862" y="2964816"/>
                        <a:ext cx="3751899" cy="3893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457200" y="1916833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Y" sz="3200" dirty="0"/>
              <a:t>يحسب دليل الارتباط </a:t>
            </a:r>
            <a:r>
              <a:rPr lang="en-US" sz="3200" dirty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correlation coefficient</a:t>
            </a:r>
            <a:r>
              <a:rPr lang="ar-SY" sz="3200" dirty="0"/>
              <a:t> من بيانات العينة يحسب قوة وتوجه العلاقة بين متغيرين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827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dirty="0" smtClean="0"/>
              <a:t>خصائص</a:t>
            </a:r>
            <a:r>
              <a:rPr lang="ar-SA" dirty="0" smtClean="0"/>
              <a:t> دليل الإرتباط </a:t>
            </a:r>
            <a:r>
              <a:rPr lang="en-US" dirty="0" smtClean="0"/>
              <a:t>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ar-SY" sz="3200" dirty="0" smtClean="0"/>
              <a:t>لا تعتمد قيم </a:t>
            </a:r>
            <a:r>
              <a:rPr lang="en-US" sz="3200" dirty="0" smtClean="0"/>
              <a:t>r</a:t>
            </a:r>
            <a:r>
              <a:rPr lang="ar-SY" sz="3200" dirty="0" smtClean="0"/>
              <a:t> على واحدات قيم </a:t>
            </a:r>
            <a:r>
              <a:rPr lang="en-US" sz="3200" dirty="0" smtClean="0"/>
              <a:t>x</a:t>
            </a:r>
            <a:r>
              <a:rPr lang="ar-SY" sz="3200" dirty="0" smtClean="0"/>
              <a:t> أو قيم </a:t>
            </a:r>
            <a:r>
              <a:rPr lang="en-US" sz="3200" dirty="0" smtClean="0"/>
              <a:t>y</a:t>
            </a:r>
            <a:r>
              <a:rPr lang="ar-SY" sz="3200" dirty="0" smtClean="0"/>
              <a:t>.</a:t>
            </a:r>
          </a:p>
          <a:p>
            <a:pPr eaLnBrk="1" hangingPunct="1"/>
            <a:r>
              <a:rPr lang="ar-SY" sz="3200" dirty="0" smtClean="0"/>
              <a:t>لا تتغير قيمة </a:t>
            </a:r>
            <a:r>
              <a:rPr lang="en-US" sz="3200" dirty="0" smtClean="0"/>
              <a:t>r</a:t>
            </a:r>
            <a:r>
              <a:rPr lang="ar-SY" sz="3200" dirty="0" smtClean="0"/>
              <a:t> بتبديل رموز المتغيرات بـ </a:t>
            </a:r>
            <a:r>
              <a:rPr lang="en-US" sz="3200" dirty="0" smtClean="0"/>
              <a:t>x</a:t>
            </a:r>
            <a:r>
              <a:rPr lang="ar-SY" sz="3200" dirty="0" smtClean="0"/>
              <a:t> أو </a:t>
            </a:r>
            <a:r>
              <a:rPr lang="en-US" sz="3200" dirty="0" smtClean="0"/>
              <a:t>y</a:t>
            </a:r>
            <a:r>
              <a:rPr lang="ar-SY" sz="3200" dirty="0" smtClean="0"/>
              <a:t>.</a:t>
            </a:r>
          </a:p>
          <a:p>
            <a:pPr eaLnBrk="1" hangingPunct="1"/>
            <a:r>
              <a:rPr lang="ar-SY" sz="3200" dirty="0" smtClean="0"/>
              <a:t>تتراوح قيم </a:t>
            </a:r>
            <a:r>
              <a:rPr lang="en-US" sz="3200" dirty="0" smtClean="0"/>
              <a:t>r</a:t>
            </a:r>
            <a:r>
              <a:rPr lang="ar-SY" sz="3200" dirty="0" smtClean="0"/>
              <a:t> بين +1 و -1.</a:t>
            </a:r>
            <a:endParaRPr lang="en-US" sz="3200" dirty="0" smtClean="0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7851775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274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dirty="0" smtClean="0"/>
              <a:t>تفسير قيم دليل الإرتباط </a:t>
            </a:r>
            <a:r>
              <a:rPr lang="en-US" dirty="0" smtClean="0"/>
              <a:t>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ar-SY" sz="3600" dirty="0" smtClean="0"/>
              <a:t>تأخذ </a:t>
            </a:r>
            <a:r>
              <a:rPr lang="en-US" sz="3600" dirty="0" smtClean="0"/>
              <a:t>r</a:t>
            </a:r>
            <a:r>
              <a:rPr lang="ar-SY" sz="3600" dirty="0" smtClean="0"/>
              <a:t> القيمة +1 أو -1 فقط عندما تكون جميع القيم تقع على خط مستقيم.</a:t>
            </a:r>
          </a:p>
          <a:p>
            <a:pPr eaLnBrk="1" hangingPunct="1"/>
            <a:r>
              <a:rPr lang="ar-SY" sz="3600" dirty="0" smtClean="0"/>
              <a:t>قيمة </a:t>
            </a:r>
            <a:r>
              <a:rPr lang="en-US" sz="3600" dirty="0" smtClean="0"/>
              <a:t>r</a:t>
            </a:r>
            <a:r>
              <a:rPr lang="ar-SY" sz="3600" dirty="0" smtClean="0"/>
              <a:t> مقياس على مدى وجود علاقة خطية بين </a:t>
            </a:r>
            <a:r>
              <a:rPr lang="en-US" sz="3600" dirty="0" smtClean="0"/>
              <a:t>x</a:t>
            </a:r>
            <a:r>
              <a:rPr lang="ar-SY" sz="3600" dirty="0" smtClean="0"/>
              <a:t> و </a:t>
            </a:r>
            <a:r>
              <a:rPr lang="en-US" sz="3600" dirty="0" smtClean="0"/>
              <a:t>y</a:t>
            </a:r>
            <a:r>
              <a:rPr lang="ar-SY" sz="3600" dirty="0" smtClean="0"/>
              <a:t>, أي يمكن أن تكون قيمة </a:t>
            </a:r>
            <a:r>
              <a:rPr lang="en-US" sz="3600" dirty="0" smtClean="0"/>
              <a:t>r</a:t>
            </a:r>
            <a:r>
              <a:rPr lang="ar-SY" sz="3600" dirty="0" smtClean="0"/>
              <a:t> قريبة من الصفر ولكن توجد علاقة غير خطية بين </a:t>
            </a:r>
            <a:r>
              <a:rPr lang="en-US" sz="3600" dirty="0" smtClean="0"/>
              <a:t>x</a:t>
            </a:r>
            <a:r>
              <a:rPr lang="ar-SY" sz="3600" dirty="0" smtClean="0"/>
              <a:t> و </a:t>
            </a:r>
            <a:r>
              <a:rPr lang="en-US" sz="3600" dirty="0" smtClean="0"/>
              <a:t>y</a:t>
            </a:r>
            <a:r>
              <a:rPr lang="ar-SY" sz="3600" dirty="0" smtClean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116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ar-SY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فرضية دليل الأرتباط</a:t>
            </a:r>
            <a:endParaRPr lang="en-US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5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  <a:defRPr/>
            </a:pPr>
            <a:r>
              <a:rPr lang="en-US" sz="3400" dirty="0" smtClean="0"/>
              <a:t>H</a:t>
            </a:r>
            <a:r>
              <a:rPr lang="en-US" sz="3400" baseline="-25000" dirty="0" smtClean="0"/>
              <a:t>0</a:t>
            </a:r>
            <a:r>
              <a:rPr lang="en-US" sz="3400" dirty="0"/>
              <a:t>: </a:t>
            </a:r>
            <a:r>
              <a:rPr lang="en-US" sz="3400" dirty="0">
                <a:latin typeface="Symbol" pitchFamily="18" charset="2"/>
              </a:rPr>
              <a:t>r </a:t>
            </a:r>
            <a:r>
              <a:rPr lang="en-US" sz="3400" dirty="0"/>
              <a:t>= 0     H</a:t>
            </a:r>
            <a:r>
              <a:rPr lang="en-US" sz="3400" baseline="-25000" dirty="0"/>
              <a:t>1</a:t>
            </a:r>
            <a:r>
              <a:rPr lang="en-US" sz="3400" dirty="0"/>
              <a:t>: </a:t>
            </a:r>
            <a:r>
              <a:rPr lang="en-US" sz="3400" dirty="0">
                <a:latin typeface="Symbol" pitchFamily="18" charset="2"/>
              </a:rPr>
              <a:t>r </a:t>
            </a:r>
            <a:r>
              <a:rPr lang="en-US" sz="3400" dirty="0">
                <a:latin typeface="Symbol" pitchFamily="18" charset="2"/>
                <a:sym typeface="Symbol" pitchFamily="18" charset="2"/>
              </a:rPr>
              <a:t></a:t>
            </a:r>
            <a:r>
              <a:rPr lang="en-US" sz="3400" dirty="0"/>
              <a:t> </a:t>
            </a:r>
            <a:r>
              <a:rPr lang="en-US" sz="3400" dirty="0" smtClean="0"/>
              <a:t>0</a:t>
            </a:r>
            <a:endParaRPr lang="en-US" sz="3400" dirty="0"/>
          </a:p>
        </p:txBody>
      </p:sp>
      <p:graphicFrame>
        <p:nvGraphicFramePr>
          <p:cNvPr id="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9742948"/>
              </p:ext>
            </p:extLst>
          </p:nvPr>
        </p:nvGraphicFramePr>
        <p:xfrm>
          <a:off x="2483768" y="2882106"/>
          <a:ext cx="3648075" cy="231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3" imgW="1041120" imgH="660240" progId="Equation.3">
                  <p:embed/>
                </p:oleObj>
              </mc:Choice>
              <mc:Fallback>
                <p:oleObj name="Equation" r:id="rId3" imgW="1041120" imgH="6602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882106"/>
                        <a:ext cx="3648075" cy="2312987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 w="50800">
                        <a:solidFill>
                          <a:srgbClr val="065D2E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087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مثال</a:t>
            </a:r>
            <a:endParaRPr lang="ar-S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18</a:t>
            </a:fld>
            <a:endParaRPr lang="ar-LB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10257712" cy="3777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035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666750"/>
            <a:ext cx="8015287" cy="91440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الإنحدار </a:t>
            </a:r>
            <a:r>
              <a:rPr lang="en-US" dirty="0"/>
              <a:t>Regression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dirty="0" smtClean="0"/>
              <a:t>لخط </a:t>
            </a:r>
            <a:r>
              <a:rPr lang="ar-SA" dirty="0" smtClean="0"/>
              <a:t>مستقيم </a:t>
            </a:r>
            <a:r>
              <a:rPr lang="en-US" dirty="0" smtClean="0"/>
              <a:t>Fitting a </a:t>
            </a:r>
            <a:r>
              <a:rPr lang="en-US" dirty="0" smtClean="0"/>
              <a:t>line</a:t>
            </a:r>
            <a:r>
              <a:rPr lang="ar-SY" dirty="0" smtClean="0"/>
              <a:t> – افتراض النموذج</a:t>
            </a:r>
            <a:br>
              <a:rPr lang="ar-SY" dirty="0" smtClean="0"/>
            </a:br>
            <a:endParaRPr lang="en-US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7967662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ar-SY" sz="2800" dirty="0" smtClean="0"/>
              <a:t>هدف تحليل الانحدار لمتغيرين </a:t>
            </a:r>
            <a:r>
              <a:rPr lang="en-US" sz="2800" dirty="0" smtClean="0"/>
              <a:t>x</a:t>
            </a:r>
            <a:r>
              <a:rPr lang="ar-SY" sz="2800" dirty="0" smtClean="0"/>
              <a:t> و </a:t>
            </a:r>
            <a:r>
              <a:rPr lang="en-US" sz="2800" dirty="0" smtClean="0"/>
              <a:t>y</a:t>
            </a:r>
            <a:r>
              <a:rPr lang="ar-SY" sz="2800" dirty="0" smtClean="0"/>
              <a:t> هو ايجاد امكانية لاستنتاج قيم </a:t>
            </a:r>
            <a:r>
              <a:rPr lang="en-US" sz="2800" dirty="0" smtClean="0"/>
              <a:t>y</a:t>
            </a:r>
            <a:r>
              <a:rPr lang="ar-SY" sz="2800" dirty="0" smtClean="0"/>
              <a:t> عند قيمة معينة لـ </a:t>
            </a:r>
            <a:r>
              <a:rPr lang="en-US" sz="2800" dirty="0" smtClean="0"/>
              <a:t>x</a:t>
            </a:r>
            <a:r>
              <a:rPr lang="ar-SY" sz="2800" dirty="0" smtClean="0"/>
              <a:t>.</a:t>
            </a:r>
          </a:p>
          <a:p>
            <a:pPr eaLnBrk="1" hangingPunct="1"/>
            <a:r>
              <a:rPr lang="ar-SY" sz="2800" dirty="0" smtClean="0"/>
              <a:t>يدعى المتغير </a:t>
            </a:r>
            <a:r>
              <a:rPr lang="en-US" sz="2800" dirty="0" smtClean="0"/>
              <a:t>y</a:t>
            </a:r>
            <a:r>
              <a:rPr lang="ar-SY" sz="2800" dirty="0" smtClean="0"/>
              <a:t> المتغير التابع </a:t>
            </a:r>
            <a:r>
              <a:rPr lang="en-US" sz="2800" dirty="0" smtClean="0"/>
              <a:t>dependent</a:t>
            </a:r>
            <a:r>
              <a:rPr lang="ar-SY" sz="2800" dirty="0" smtClean="0"/>
              <a:t> أو الاستجابة </a:t>
            </a:r>
            <a:r>
              <a:rPr lang="en-US" sz="2800" dirty="0" smtClean="0"/>
              <a:t>response</a:t>
            </a:r>
            <a:r>
              <a:rPr lang="ar-SY" sz="2800" dirty="0" smtClean="0"/>
              <a:t>.</a:t>
            </a:r>
          </a:p>
          <a:p>
            <a:pPr eaLnBrk="1" hangingPunct="1"/>
            <a:r>
              <a:rPr lang="ar-SY" sz="2800" dirty="0" smtClean="0"/>
              <a:t>أبسط العلاقات بين المتغيرات هي العلاقة الخطية حيث تتجمع النقاط حول خط مستقيم تقريباً.</a:t>
            </a:r>
          </a:p>
          <a:p>
            <a:pPr eaLnBrk="1" hangingPunct="1"/>
            <a:r>
              <a:rPr lang="ar-SA" sz="2800" dirty="0" smtClean="0"/>
              <a:t>معادلة المستقيم </a:t>
            </a:r>
            <a:endParaRPr lang="en-US" sz="2800" dirty="0" smtClean="0"/>
          </a:p>
        </p:txBody>
      </p:sp>
      <p:graphicFrame>
        <p:nvGraphicFramePr>
          <p:cNvPr id="6147" name="Object 10"/>
          <p:cNvGraphicFramePr>
            <a:graphicFrameLocks noGrp="1" noChangeAspect="1"/>
          </p:cNvGraphicFramePr>
          <p:nvPr>
            <p:ph sz="half" idx="2"/>
          </p:nvPr>
        </p:nvGraphicFramePr>
        <p:xfrm>
          <a:off x="2438400" y="5029200"/>
          <a:ext cx="3922713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2" name="Equation" r:id="rId3" imgW="685800" imgH="203040" progId="Equation.3">
                  <p:embed/>
                </p:oleObj>
              </mc:Choice>
              <mc:Fallback>
                <p:oleObj name="Equation" r:id="rId3" imgW="685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29200"/>
                        <a:ext cx="3922713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AutoShape 12"/>
          <p:cNvSpPr>
            <a:spLocks/>
          </p:cNvSpPr>
          <p:nvPr/>
        </p:nvSpPr>
        <p:spPr bwMode="auto">
          <a:xfrm>
            <a:off x="6248400" y="6057900"/>
            <a:ext cx="9144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46181"/>
              <a:gd name="adj5" fmla="val -45833"/>
              <a:gd name="adj6" fmla="val -8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ar-SY" sz="2800"/>
              <a:t>الميل</a:t>
            </a:r>
            <a:endParaRPr lang="en-US" sz="2800"/>
          </a:p>
        </p:txBody>
      </p:sp>
      <p:sp>
        <p:nvSpPr>
          <p:cNvPr id="6151" name="AutoShape 13"/>
          <p:cNvSpPr>
            <a:spLocks/>
          </p:cNvSpPr>
          <p:nvPr/>
        </p:nvSpPr>
        <p:spPr bwMode="auto">
          <a:xfrm>
            <a:off x="1752600" y="4343400"/>
            <a:ext cx="1905000" cy="609600"/>
          </a:xfrm>
          <a:prstGeom prst="borderCallout1">
            <a:avLst>
              <a:gd name="adj1" fmla="val 18750"/>
              <a:gd name="adj2" fmla="val 104000"/>
              <a:gd name="adj3" fmla="val 162500"/>
              <a:gd name="adj4" fmla="val 128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ar-SY" sz="2800"/>
              <a:t>نقطة التقاطع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616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تحليل المعطيات </a:t>
            </a:r>
            <a:r>
              <a:rPr lang="en-US" dirty="0"/>
              <a:t>Data analysis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Autofit/>
          </a:bodyPr>
          <a:lstStyle/>
          <a:p>
            <a:r>
              <a:rPr lang="ar-SY" sz="3000" dirty="0"/>
              <a:t>تحليل للعلاقات الساكنة </a:t>
            </a:r>
            <a:r>
              <a:rPr lang="en-US" sz="3000" dirty="0"/>
              <a:t>static relationships </a:t>
            </a:r>
            <a:r>
              <a:rPr lang="ar-SY" sz="3000" dirty="0" smtClean="0"/>
              <a:t> وهو </a:t>
            </a:r>
            <a:r>
              <a:rPr lang="ar-SY" sz="3000" dirty="0"/>
              <a:t>يعني أن العلاقة بين المتغيرات المدخلة والمعطيات الناتجة لا تتغير مع </a:t>
            </a:r>
            <a:r>
              <a:rPr lang="ar-SY" sz="3000" dirty="0" smtClean="0"/>
              <a:t>الزمن.</a:t>
            </a:r>
          </a:p>
          <a:p>
            <a:r>
              <a:rPr lang="ar-SY" sz="3000" dirty="0"/>
              <a:t>تحليل العلاقات الديناميكية </a:t>
            </a:r>
            <a:r>
              <a:rPr lang="en-US" sz="3000" dirty="0"/>
              <a:t>dynamic </a:t>
            </a:r>
            <a:r>
              <a:rPr lang="en-US" sz="3000" dirty="0" smtClean="0"/>
              <a:t>relationships</a:t>
            </a:r>
            <a:endParaRPr lang="ar-SY" sz="3000" dirty="0" smtClean="0"/>
          </a:p>
          <a:p>
            <a:r>
              <a:rPr lang="ar-SY" sz="3000" dirty="0"/>
              <a:t>تتم عملية التحليل بواسطة طرائق تحليل الارتباط بطرق إحصائية تقليدية. </a:t>
            </a:r>
            <a:endParaRPr lang="ar-SY" sz="3000" dirty="0" smtClean="0"/>
          </a:p>
          <a:p>
            <a:r>
              <a:rPr lang="ar-SY" sz="3000" dirty="0" smtClean="0"/>
              <a:t>تحليل </a:t>
            </a:r>
            <a:r>
              <a:rPr lang="ar-SY" sz="3000" dirty="0"/>
              <a:t>الارتباط أداة لإظهار العلاقة بين </a:t>
            </a:r>
            <a:r>
              <a:rPr lang="ar-SY" sz="3000" dirty="0" smtClean="0"/>
              <a:t>المدخلات والمخرجات</a:t>
            </a:r>
            <a:r>
              <a:rPr lang="ar-SY" sz="3000" dirty="0"/>
              <a:t>، تستخدم لتحديد درجة الارتباط بين المتغيرات ولكن لا تظهر السببية. </a:t>
            </a:r>
            <a:endParaRPr lang="ar-SY" sz="3000" dirty="0" smtClean="0"/>
          </a:p>
          <a:p>
            <a:r>
              <a:rPr lang="ar-SY" sz="3000" dirty="0" smtClean="0"/>
              <a:t>تساعد </a:t>
            </a:r>
            <a:r>
              <a:rPr lang="ar-SY" sz="3000" dirty="0"/>
              <a:t>نتائج تحليل البيانات في بناء نموذج عملية دقيق وضبط </a:t>
            </a:r>
            <a:r>
              <a:rPr lang="ar-SY" sz="3000" dirty="0" smtClean="0"/>
              <a:t>فعال.</a:t>
            </a:r>
            <a:endParaRPr lang="ar-SY" sz="3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75-4C12-46AA-8619-69D901AC2BEB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2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101752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علاقات خطية</a:t>
            </a:r>
            <a:endParaRPr lang="ar-SY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5318542"/>
                  </p:ext>
                </p:extLst>
              </p:nvPr>
            </p:nvGraphicFramePr>
            <p:xfrm>
              <a:off x="457200" y="1844825"/>
              <a:ext cx="8229600" cy="4702239"/>
            </p:xfrm>
            <a:graphic>
              <a:graphicData uri="http://schemas.openxmlformats.org/drawingml/2006/table">
                <a:tbl>
                  <a:tblPr rtl="1" firstRow="1" firstCol="1" bandRow="1">
                    <a:tableStyleId>{5C22544A-7EE6-4342-B048-85BDC9FD1C3A}</a:tableStyleId>
                  </a:tblPr>
                  <a:tblGrid>
                    <a:gridCol w="2274816"/>
                    <a:gridCol w="5954784"/>
                  </a:tblGrid>
                  <a:tr h="444431"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 dirty="0">
                              <a:effectLst/>
                            </a:rPr>
                            <a:t>العلاقة</a:t>
                          </a:r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>
                              <a:effectLst/>
                            </a:rPr>
                            <a:t>كيفية تحويلها الى خطية</a:t>
                          </a:r>
                          <a:endParaRPr lang="en-US" sz="3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</a:tr>
                  <a:tr h="923369"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effectLst/>
                                  </a:rPr>
                                  <m:t>y</m:t>
                                </m:r>
                                <m:r>
                                  <a:rPr lang="en-US" sz="3200">
                                    <a:effectLst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a</m:t>
                                    </m:r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x</m:t>
                                    </m:r>
                                  </m:den>
                                </m:f>
                                <m:r>
                                  <a:rPr lang="en-US" sz="3200">
                                    <a:effectLst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effectLst/>
                                  </a:rPr>
                                  <m:t>b</m:t>
                                </m:r>
                              </m:oMath>
                            </m:oMathPara>
                          </a14:m>
                          <a:endParaRPr lang="en-US" sz="3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 dirty="0">
                              <a:effectLst/>
                            </a:rPr>
                            <a:t>رسم المتحول </a:t>
                          </a:r>
                          <a:r>
                            <a:rPr lang="en-US" sz="3200" dirty="0">
                              <a:effectLst/>
                            </a:rPr>
                            <a:t>y</a:t>
                          </a:r>
                          <a:r>
                            <a:rPr lang="ar-SA" sz="3200" dirty="0">
                              <a:effectLst/>
                            </a:rPr>
                            <a:t> بدلالة </a:t>
                          </a:r>
                          <a:r>
                            <a:rPr lang="en-US" sz="3200" dirty="0">
                              <a:effectLst/>
                            </a:rPr>
                            <a:t>1/x</a:t>
                          </a:r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</a:tr>
                  <a:tr h="930648"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effectLst/>
                                  </a:rPr>
                                  <m:t>y</m:t>
                                </m:r>
                                <m:r>
                                  <a:rPr lang="en-US" sz="3200">
                                    <a:effectLst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x</m:t>
                                    </m:r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a</m:t>
                                    </m:r>
                                    <m:r>
                                      <a:rPr lang="en-US" sz="3200">
                                        <a:effectLst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bx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 dirty="0">
                              <a:effectLst/>
                            </a:rPr>
                            <a:t>اعد كتابة المعادلة على الشكل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>
                                      <a:effectLst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effectLst/>
                                    </a:rPr>
                                    <m:t>y</m:t>
                                  </m:r>
                                </m:den>
                              </m:f>
                              <m:r>
                                <a:rPr lang="en-US" sz="3200">
                                  <a:effectLst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320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effectLst/>
                                    </a:rPr>
                                    <m:t>a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effectLst/>
                                    </a:rPr>
                                    <m:t>x</m:t>
                                  </m:r>
                                </m:den>
                              </m:f>
                              <m:r>
                                <a:rPr lang="en-US" sz="3200">
                                  <a:effectLst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effectLst/>
                                </a:rPr>
                                <m:t>b</m:t>
                              </m:r>
                            </m:oMath>
                          </a14:m>
                          <a:r>
                            <a:rPr lang="ar-SA" sz="3200" dirty="0">
                              <a:effectLst/>
                            </a:rPr>
                            <a:t> وارسم العلاقة بين </a:t>
                          </a:r>
                          <a:r>
                            <a:rPr lang="en-US" sz="3200" dirty="0">
                              <a:effectLst/>
                            </a:rPr>
                            <a:t>1/y</a:t>
                          </a:r>
                          <a:r>
                            <a:rPr lang="ar-SA" sz="3200" dirty="0">
                              <a:effectLst/>
                            </a:rPr>
                            <a:t> و </a:t>
                          </a:r>
                          <a:r>
                            <a:rPr lang="en-US" sz="3200" dirty="0">
                              <a:effectLst/>
                            </a:rPr>
                            <a:t>1/x</a:t>
                          </a:r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</a:tr>
                  <a:tr h="608210"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effectLst/>
                                  </a:rPr>
                                  <m:t>y</m:t>
                                </m:r>
                                <m:r>
                                  <a:rPr lang="en-US" sz="3200">
                                    <a:effectLst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effectLst/>
                                  </a:rPr>
                                  <m:t>b</m:t>
                                </m:r>
                                <m:r>
                                  <a:rPr lang="en-US" sz="3200">
                                    <a:effectLst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3200">
                                        <a:effectLst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e</m:t>
                                    </m:r>
                                  </m:e>
                                  <m:sup>
                                    <m:r>
                                      <m:rPr>
                                        <m:sty m:val="p"/>
                                      </m:rPr>
                                      <a:rPr lang="en-US" sz="3200">
                                        <a:effectLst/>
                                      </a:rPr>
                                      <m:t>ax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Y" sz="3200" dirty="0">
                              <a:effectLst/>
                            </a:rPr>
                            <a:t>أعد كتابة المعادلة على الشكل 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US" sz="3200">
                                      <a:effectLst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effectLst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effectLst/>
                                    </a:rPr>
                                    <m:t>y</m:t>
                                  </m:r>
                                  <m:r>
                                    <a:rPr lang="en-US" sz="3200">
                                      <a:effectLst/>
                                    </a:rPr>
                                    <m:t>=</m:t>
                                  </m:r>
                                  <m:func>
                                    <m:funcPr>
                                      <m:ctrlPr>
                                        <a:rPr lang="en-US" sz="3200">
                                          <a:effectLst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effectLst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effectLst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effectLst/>
                                        </a:rPr>
                                        <m:t>+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effectLst/>
                                        </a:rPr>
                                        <m:t>ax</m:t>
                                      </m:r>
                                    </m:e>
                                  </m:func>
                                </m:e>
                              </m:func>
                            </m:oMath>
                          </a14:m>
                          <a:r>
                            <a:rPr lang="en-US" sz="3200" dirty="0">
                              <a:effectLst/>
                            </a:rPr>
                            <a:t> </a:t>
                          </a:r>
                          <a:r>
                            <a:rPr lang="ar-SY" sz="3200" dirty="0">
                              <a:effectLst/>
                            </a:rPr>
                            <a:t>وارسم العلاقة بين </a:t>
                          </a:r>
                          <a:r>
                            <a:rPr lang="en-US" sz="3200" dirty="0">
                              <a:effectLst/>
                            </a:rPr>
                            <a:t>ln y </a:t>
                          </a:r>
                          <a:r>
                            <a:rPr lang="ar-SY" sz="3200" dirty="0">
                              <a:effectLst/>
                            </a:rPr>
                            <a:t>و </a:t>
                          </a:r>
                          <a:r>
                            <a:rPr lang="en-US" sz="3200" dirty="0">
                              <a:effectLst/>
                            </a:rPr>
                            <a:t>x</a:t>
                          </a:r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5318542"/>
                  </p:ext>
                </p:extLst>
              </p:nvPr>
            </p:nvGraphicFramePr>
            <p:xfrm>
              <a:off x="457200" y="1844825"/>
              <a:ext cx="8229600" cy="4702239"/>
            </p:xfrm>
            <a:graphic>
              <a:graphicData uri="http://schemas.openxmlformats.org/drawingml/2006/table">
                <a:tbl>
                  <a:tblPr rtl="1" firstRow="1" firstCol="1" bandRow="1">
                    <a:tableStyleId>{5C22544A-7EE6-4342-B048-85BDC9FD1C3A}</a:tableStyleId>
                  </a:tblPr>
                  <a:tblGrid>
                    <a:gridCol w="2274816"/>
                    <a:gridCol w="5954784"/>
                  </a:tblGrid>
                  <a:tr h="560832"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 dirty="0">
                              <a:effectLst/>
                            </a:rPr>
                            <a:t>العلاقة</a:t>
                          </a:r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>
                              <a:effectLst/>
                            </a:rPr>
                            <a:t>كيفية تحويلها الى خطية</a:t>
                          </a:r>
                          <a:endParaRPr lang="en-US" sz="3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</a:tr>
                  <a:tr h="1033145">
                    <a:tc>
                      <a:txBody>
                        <a:bodyPr/>
                        <a:lstStyle/>
                        <a:p>
                          <a:endParaRPr lang="ar-SY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536" t="-63529" r="-263271" b="-31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 rtl="1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ar-SA" sz="3200" dirty="0">
                              <a:effectLst/>
                            </a:rPr>
                            <a:t>رسم المتحول </a:t>
                          </a:r>
                          <a:r>
                            <a:rPr lang="en-US" sz="3200" dirty="0">
                              <a:effectLst/>
                            </a:rPr>
                            <a:t>y</a:t>
                          </a:r>
                          <a:r>
                            <a:rPr lang="ar-SA" sz="3200" dirty="0">
                              <a:effectLst/>
                            </a:rPr>
                            <a:t> بدلالة </a:t>
                          </a:r>
                          <a:r>
                            <a:rPr lang="en-US" sz="3200" dirty="0">
                              <a:effectLst/>
                            </a:rPr>
                            <a:t>1/x</a:t>
                          </a:r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Simplified Arabic" panose="02020603050405020304" pitchFamily="18" charset="-78"/>
                          </a:endParaRPr>
                        </a:p>
                      </a:txBody>
                      <a:tcPr marL="68580" marR="68580" marT="0" marB="0"/>
                    </a:tc>
                  </a:tr>
                  <a:tr h="1425766">
                    <a:tc>
                      <a:txBody>
                        <a:bodyPr/>
                        <a:lstStyle/>
                        <a:p>
                          <a:endParaRPr lang="ar-SY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536" t="-118803" r="-263271" b="-131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ar-SY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8383" t="-118803" r="-512" b="-131624"/>
                          </a:stretch>
                        </a:blipFill>
                      </a:tcPr>
                    </a:tc>
                  </a:tr>
                  <a:tr h="1682496">
                    <a:tc>
                      <a:txBody>
                        <a:bodyPr/>
                        <a:lstStyle/>
                        <a:p>
                          <a:endParaRPr lang="ar-SY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536" t="-185507" r="-263271" b="-115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ar-SY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8383" t="-185507" r="-512" b="-1159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20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3066726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19113" y="404664"/>
            <a:ext cx="8015287" cy="9144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ar-SY" dirty="0" smtClean="0"/>
              <a:t>طريقة المربعات </a:t>
            </a:r>
            <a:r>
              <a:rPr lang="ar-SY" dirty="0" smtClean="0"/>
              <a:t>الصغرى</a:t>
            </a:r>
            <a:br>
              <a:rPr lang="ar-SY" dirty="0" smtClean="0"/>
            </a:br>
            <a:r>
              <a:rPr lang="en-US" dirty="0" smtClean="0"/>
              <a:t>Least Square Method</a:t>
            </a:r>
            <a:endParaRPr 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7967662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ar-SY" sz="3200" dirty="0" smtClean="0"/>
              <a:t>من أجل أيجاد معادلة المستقيم الذي يحقق أفضل تمثيل للنقاط نتبع طريقة المربعات الصغرى.</a:t>
            </a:r>
          </a:p>
          <a:p>
            <a:pPr eaLnBrk="1" hangingPunct="1"/>
            <a:r>
              <a:rPr lang="ar-SY" sz="3200" dirty="0" smtClean="0"/>
              <a:t>تعتمد هذه الطريقة أن </a:t>
            </a:r>
            <a:r>
              <a:rPr lang="ar-SY" sz="3200" dirty="0" smtClean="0">
                <a:solidFill>
                  <a:srgbClr val="FF0000"/>
                </a:solidFill>
              </a:rPr>
              <a:t>مجموع مربعات الفروقات بين القيم المحسوبة والقيم الحقيقية لـ </a:t>
            </a:r>
            <a:r>
              <a:rPr lang="en-US" sz="3200" dirty="0" smtClean="0">
                <a:solidFill>
                  <a:srgbClr val="FF0000"/>
                </a:solidFill>
              </a:rPr>
              <a:t>y</a:t>
            </a:r>
            <a:r>
              <a:rPr lang="ar-SY" sz="3200" dirty="0" smtClean="0">
                <a:solidFill>
                  <a:srgbClr val="FF0000"/>
                </a:solidFill>
              </a:rPr>
              <a:t> يجب أن تكون أصغرية</a:t>
            </a:r>
            <a:r>
              <a:rPr lang="ar-SY" sz="3200" dirty="0" smtClean="0"/>
              <a:t>.</a:t>
            </a:r>
          </a:p>
          <a:p>
            <a:pPr eaLnBrk="1" hangingPunct="1"/>
            <a:r>
              <a:rPr lang="ar-SY" sz="3200" dirty="0" smtClean="0"/>
              <a:t>من أجل توضيح ذلك لنعتبر لدينا المعطيات التالية:</a:t>
            </a:r>
          </a:p>
          <a:p>
            <a:pPr eaLnBrk="1" hangingPunct="1"/>
            <a:endParaRPr lang="en-US" sz="3200" dirty="0" smtClean="0"/>
          </a:p>
        </p:txBody>
      </p:sp>
      <p:graphicFrame>
        <p:nvGraphicFramePr>
          <p:cNvPr id="76804" name="Group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1058420"/>
              </p:ext>
            </p:extLst>
          </p:nvPr>
        </p:nvGraphicFramePr>
        <p:xfrm>
          <a:off x="2771800" y="4797152"/>
          <a:ext cx="3924300" cy="1066800"/>
        </p:xfrm>
        <a:graphic>
          <a:graphicData uri="http://schemas.openxmlformats.org/drawingml/2006/table">
            <a:tbl>
              <a:tblPr rtl="1"/>
              <a:tblGrid>
                <a:gridCol w="785812"/>
                <a:gridCol w="784225"/>
                <a:gridCol w="784225"/>
                <a:gridCol w="784225"/>
                <a:gridCol w="785813"/>
              </a:tblGrid>
              <a:tr h="561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55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مثال: تمثيل النقاط بخط مستقيم</a:t>
            </a:r>
            <a:endParaRPr lang="en-US" smtClean="0"/>
          </a:p>
        </p:txBody>
      </p:sp>
      <p:pic>
        <p:nvPicPr>
          <p:cNvPr id="78852" name="Picture 4" descr="Untitled-1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6738" y="1944688"/>
            <a:ext cx="8001000" cy="3881437"/>
          </a:xfrm>
          <a:noFill/>
        </p:spPr>
      </p:pic>
      <p:graphicFrame>
        <p:nvGraphicFramePr>
          <p:cNvPr id="4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2086727"/>
              </p:ext>
            </p:extLst>
          </p:nvPr>
        </p:nvGraphicFramePr>
        <p:xfrm>
          <a:off x="2771800" y="5791200"/>
          <a:ext cx="3924300" cy="1066800"/>
        </p:xfrm>
        <a:graphic>
          <a:graphicData uri="http://schemas.openxmlformats.org/drawingml/2006/table">
            <a:tbl>
              <a:tblPr rtl="1"/>
              <a:tblGrid>
                <a:gridCol w="785812"/>
                <a:gridCol w="784225"/>
                <a:gridCol w="784225"/>
                <a:gridCol w="784225"/>
                <a:gridCol w="785813"/>
              </a:tblGrid>
              <a:tr h="561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32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تمثيل النقاط بخط أفقي:</a:t>
            </a:r>
            <a:endParaRPr 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SY" dirty="0" smtClean="0"/>
              <a:t>إذا مثلنا النقاط بخط مستقيم أفقي </a:t>
            </a:r>
            <a:r>
              <a:rPr lang="en-US" dirty="0" smtClean="0"/>
              <a:t>y=5</a:t>
            </a:r>
            <a:r>
              <a:rPr lang="ar-SY" dirty="0" smtClean="0"/>
              <a:t> كما في الشكل اليساري.</a:t>
            </a:r>
          </a:p>
          <a:p>
            <a:pPr eaLnBrk="1" hangingPunct="1"/>
            <a:r>
              <a:rPr lang="ar-SY" dirty="0" smtClean="0"/>
              <a:t>فإن الفروقات هي : </a:t>
            </a:r>
            <a:r>
              <a:rPr lang="en-US" dirty="0" smtClean="0"/>
              <a:t>6-5=1 , 10-5=5 , 2-5=-3 , 2-5=-3</a:t>
            </a:r>
            <a:endParaRPr lang="ar-SY" dirty="0" smtClean="0"/>
          </a:p>
          <a:p>
            <a:pPr eaLnBrk="1" hangingPunct="1"/>
            <a:r>
              <a:rPr lang="ar-SY" dirty="0" smtClean="0"/>
              <a:t>مجموع هذه الفروقات هو </a:t>
            </a:r>
            <a:r>
              <a:rPr lang="en-US" dirty="0" smtClean="0"/>
              <a:t>1+5+(-3)+(-3)=0</a:t>
            </a:r>
            <a:endParaRPr lang="ar-SY" dirty="0" smtClean="0"/>
          </a:p>
          <a:p>
            <a:pPr eaLnBrk="1" hangingPunct="1"/>
            <a:r>
              <a:rPr lang="ar-SY" dirty="0" smtClean="0"/>
              <a:t>أما عند تربيع هذه الفروقات فإن المجموع يصبح: </a:t>
            </a:r>
          </a:p>
          <a:p>
            <a:pPr eaLnBrk="1" hangingPunct="1"/>
            <a:r>
              <a:rPr lang="en-US" dirty="0" smtClean="0"/>
              <a:t>1</a:t>
            </a:r>
            <a:r>
              <a:rPr lang="en-US" baseline="30000" dirty="0" smtClean="0"/>
              <a:t>2 </a:t>
            </a:r>
            <a:r>
              <a:rPr lang="en-US" dirty="0" smtClean="0"/>
              <a:t>+5</a:t>
            </a:r>
            <a:r>
              <a:rPr lang="en-US" baseline="30000" dirty="0" smtClean="0"/>
              <a:t>2</a:t>
            </a:r>
            <a:r>
              <a:rPr lang="en-US" dirty="0" smtClean="0"/>
              <a:t>+(-3)</a:t>
            </a:r>
            <a:r>
              <a:rPr lang="en-US" baseline="30000" dirty="0" smtClean="0"/>
              <a:t>2</a:t>
            </a:r>
            <a:r>
              <a:rPr lang="en-US" dirty="0" smtClean="0"/>
              <a:t>+(-3)</a:t>
            </a:r>
            <a:r>
              <a:rPr lang="en-US" baseline="30000" dirty="0" smtClean="0"/>
              <a:t>2</a:t>
            </a:r>
            <a:r>
              <a:rPr lang="en-US" dirty="0" smtClean="0"/>
              <a:t> = 44</a:t>
            </a:r>
          </a:p>
        </p:txBody>
      </p:sp>
      <p:pic>
        <p:nvPicPr>
          <p:cNvPr id="4" name="Picture 4" descr="Untitled-1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3861048"/>
            <a:ext cx="6177767" cy="29969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545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تمثيل النقاط بخط يمر من بعض النقاط</a:t>
            </a:r>
            <a:endParaRPr 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SY" smtClean="0"/>
              <a:t>إذا افترضنا خط مستقيم يمر من نقطتين كما في الشكل اليميني وعادلة الخط هي: </a:t>
            </a:r>
            <a:r>
              <a:rPr lang="en-US" smtClean="0"/>
              <a:t>y=1+x</a:t>
            </a:r>
            <a:r>
              <a:rPr lang="ar-SY" smtClean="0"/>
              <a:t>.</a:t>
            </a:r>
          </a:p>
          <a:p>
            <a:pPr eaLnBrk="1" hangingPunct="1"/>
            <a:r>
              <a:rPr lang="ar-SY" smtClean="0"/>
              <a:t>الفروقات بين القيم الحقيقية والقيم التي يمثلها الخط هي : </a:t>
            </a:r>
          </a:p>
          <a:p>
            <a:pPr eaLnBrk="1" hangingPunct="1"/>
            <a:r>
              <a:rPr lang="en-US" smtClean="0"/>
              <a:t>6-5=1, 10-10=0, 2-2=0, 2-7=-5.</a:t>
            </a:r>
          </a:p>
          <a:p>
            <a:pPr eaLnBrk="1" hangingPunct="1"/>
            <a:r>
              <a:rPr lang="ar-SY" smtClean="0"/>
              <a:t>مجموع هذه الفروقات هو </a:t>
            </a:r>
            <a:r>
              <a:rPr lang="en-US" smtClean="0"/>
              <a:t>1+0+0+(-5)=-4 </a:t>
            </a:r>
            <a:endParaRPr lang="ar-SY" smtClean="0"/>
          </a:p>
          <a:p>
            <a:pPr eaLnBrk="1" hangingPunct="1"/>
            <a:r>
              <a:rPr lang="ar-SY" smtClean="0"/>
              <a:t>مجموع مربعات الفروقات هو: </a:t>
            </a:r>
          </a:p>
          <a:p>
            <a:pPr eaLnBrk="1" hangingPunct="1"/>
            <a:r>
              <a:rPr lang="en-US" smtClean="0"/>
              <a:t>1</a:t>
            </a:r>
            <a:r>
              <a:rPr lang="en-US" baseline="30000" smtClean="0"/>
              <a:t>2</a:t>
            </a:r>
            <a:r>
              <a:rPr lang="en-US" smtClean="0"/>
              <a:t>+0</a:t>
            </a:r>
            <a:r>
              <a:rPr lang="en-US" baseline="30000" smtClean="0"/>
              <a:t>2</a:t>
            </a:r>
            <a:r>
              <a:rPr lang="en-US" smtClean="0"/>
              <a:t>+0</a:t>
            </a:r>
            <a:r>
              <a:rPr lang="en-US" baseline="30000" smtClean="0"/>
              <a:t>2</a:t>
            </a:r>
            <a:r>
              <a:rPr lang="en-US" smtClean="0"/>
              <a:t>+(-5)</a:t>
            </a:r>
            <a:r>
              <a:rPr lang="en-US" baseline="30000" smtClean="0"/>
              <a:t>2</a:t>
            </a:r>
            <a:r>
              <a:rPr lang="ar-SA" smtClean="0"/>
              <a:t>=</a:t>
            </a:r>
            <a:r>
              <a:rPr lang="en-US" smtClean="0"/>
              <a:t> 26</a:t>
            </a:r>
          </a:p>
          <a:p>
            <a:pPr eaLnBrk="1" hangingPunct="1"/>
            <a:endParaRPr lang="en-US" smtClean="0"/>
          </a:p>
        </p:txBody>
      </p:sp>
      <p:pic>
        <p:nvPicPr>
          <p:cNvPr id="4" name="Picture 4" descr="Untitled-1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116049"/>
            <a:ext cx="5652120" cy="27419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5732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82948" name="Picture 4" descr="Untitled-2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92150"/>
            <a:ext cx="5435600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653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حساب قيم ثوابت المعادلة</a:t>
            </a:r>
            <a:endParaRPr lang="en-US" smtClean="0"/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2743200" y="1752600"/>
          <a:ext cx="4267200" cy="131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6" name="Equation" r:id="rId3" imgW="2145960" imgH="660240" progId="Equation.3">
                  <p:embed/>
                </p:oleObj>
              </mc:Choice>
              <mc:Fallback>
                <p:oleObj name="Equation" r:id="rId3" imgW="214596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752600"/>
                        <a:ext cx="4267200" cy="1312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2819400" y="3352800"/>
          <a:ext cx="3579813" cy="315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7" name="Equation" r:id="rId5" imgW="1815840" imgH="1600200" progId="Equation.3">
                  <p:embed/>
                </p:oleObj>
              </mc:Choice>
              <mc:Fallback>
                <p:oleObj name="Equation" r:id="rId5" imgW="1815840" imgH="160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352800"/>
                        <a:ext cx="3579813" cy="315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559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قيمة </a:t>
            </a:r>
            <a:r>
              <a:rPr lang="en-US" smtClean="0"/>
              <a:t>a</a:t>
            </a:r>
            <a:r>
              <a:rPr lang="ar-SY" smtClean="0"/>
              <a:t> و </a:t>
            </a:r>
            <a:r>
              <a:rPr lang="en-US" smtClean="0"/>
              <a:t>b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441992"/>
              </p:ext>
            </p:extLst>
          </p:nvPr>
        </p:nvGraphicFramePr>
        <p:xfrm>
          <a:off x="1331640" y="1844824"/>
          <a:ext cx="7013537" cy="3617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3" imgW="2019240" imgH="1041120" progId="Equation.3">
                  <p:embed/>
                </p:oleObj>
              </mc:Choice>
              <mc:Fallback>
                <p:oleObj name="Equation" r:id="rId3" imgW="2019240" imgH="1041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1844824"/>
                        <a:ext cx="7013537" cy="36170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922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b="1" dirty="0"/>
              <a:t>اختبار </a:t>
            </a:r>
            <a:r>
              <a:rPr lang="ar-SY" b="1" dirty="0" smtClean="0"/>
              <a:t>النموذج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sz="3200" dirty="0"/>
              <a:t>يتم اختبار مدى وصف العلاقة للمعطيات من خلال حساب الخطأ المعياري للتحديد </a:t>
            </a:r>
            <a:r>
              <a:rPr lang="en-US" sz="3200" dirty="0"/>
              <a:t>standard error of estimate</a:t>
            </a:r>
            <a:r>
              <a:rPr lang="ar-SY" sz="3200" dirty="0"/>
              <a:t>:</a:t>
            </a:r>
            <a:endParaRPr lang="en-US" sz="3200" dirty="0"/>
          </a:p>
          <a:p>
            <a:r>
              <a:rPr lang="ar-SY" sz="3200" dirty="0"/>
              <a:t>يعبر الخطأ المعياري للتحديد عن مدى قرب قيم المعطيات مع قيم المعطيات المحسوبة من خلال المعادلة المفترضة. </a:t>
            </a:r>
            <a:endParaRPr lang="ar-SY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28</a:t>
            </a:fld>
            <a:endParaRPr lang="ar-LB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043863"/>
              </p:ext>
            </p:extLst>
          </p:nvPr>
        </p:nvGraphicFramePr>
        <p:xfrm>
          <a:off x="2202656" y="3857625"/>
          <a:ext cx="4738687" cy="300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1904760" imgH="1206360" progId="Equation.3">
                  <p:embed/>
                </p:oleObj>
              </mc:Choice>
              <mc:Fallback>
                <p:oleObj name="Equation" r:id="rId3" imgW="1904760" imgH="1206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2656" y="3857625"/>
                        <a:ext cx="4738687" cy="300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8814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دليل الارتباط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29</a:t>
            </a:fld>
            <a:endParaRPr lang="ar-L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2555776" y="2492896"/>
                <a:ext cx="3600400" cy="17291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Y" sz="3600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ar-SY" sz="36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SY" sz="3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SY" sz="360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ar-SY" sz="3600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ar-SY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ar-SY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ar-SY" sz="36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ar-SY" sz="36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  <m:sup>
                                  <m:r>
                                    <a:rPr lang="ar-SY" sz="36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ar-SY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ar-SY" sz="36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ar-SY" sz="36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  <m:sup>
                                  <m:r>
                                    <a:rPr lang="ar-SY" sz="36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</m:oMath>
                  </m:oMathPara>
                </a14:m>
                <a:endParaRPr lang="ar-SY" sz="36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492896"/>
                <a:ext cx="3600400" cy="172919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14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Y" dirty="0"/>
              <a:t>تحليل </a:t>
            </a:r>
            <a:r>
              <a:rPr lang="ar-SY" dirty="0" smtClean="0"/>
              <a:t>المعطيات الساكنة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ar-SY" sz="3200" dirty="0" smtClean="0"/>
              <a:t>كثير من الأبحاث والتجارب في الهندسة الغذائية تدور حول دراسة تأثير متغير ما </a:t>
            </a:r>
            <a:r>
              <a:rPr lang="en-US" sz="3200" dirty="0" smtClean="0"/>
              <a:t>x</a:t>
            </a:r>
            <a:r>
              <a:rPr lang="ar-SY" sz="3200" dirty="0" smtClean="0"/>
              <a:t> على متغير آخر </a:t>
            </a:r>
            <a:r>
              <a:rPr lang="en-US" sz="3200" dirty="0" smtClean="0"/>
              <a:t>y</a:t>
            </a:r>
            <a:r>
              <a:rPr lang="ar-SA" sz="3200" dirty="0" smtClean="0"/>
              <a:t> أو في الحالات المعقدة أكثر تأثير عدة متغيرات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1</a:t>
            </a:r>
            <a:r>
              <a:rPr lang="ar-SY" sz="3200" baseline="-25000" dirty="0" smtClean="0"/>
              <a:t> </a:t>
            </a:r>
            <a:r>
              <a:rPr lang="ar-SY" sz="3200" dirty="0" smtClean="0"/>
              <a:t>و </a:t>
            </a:r>
            <a:r>
              <a:rPr lang="ar-SA" sz="3200" dirty="0" smtClean="0"/>
              <a:t>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2</a:t>
            </a:r>
            <a:r>
              <a:rPr lang="ar-SY" sz="3200" baseline="-25000" dirty="0" smtClean="0"/>
              <a:t> </a:t>
            </a:r>
            <a:r>
              <a:rPr lang="ar-SY" sz="3200" dirty="0" smtClean="0"/>
              <a:t>و</a:t>
            </a:r>
            <a:r>
              <a:rPr lang="ar-SA" sz="3200" dirty="0" smtClean="0"/>
              <a:t>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3</a:t>
            </a:r>
            <a:r>
              <a:rPr lang="ar-SY" sz="3200" baseline="-25000" dirty="0" smtClean="0"/>
              <a:t> </a:t>
            </a:r>
            <a:r>
              <a:rPr lang="ar-SY" sz="3200" dirty="0" smtClean="0"/>
              <a:t> على المتغير </a:t>
            </a:r>
            <a:r>
              <a:rPr lang="en-US" sz="3200" dirty="0" smtClean="0"/>
              <a:t>y</a:t>
            </a:r>
            <a:r>
              <a:rPr lang="ar-SA" sz="3200" dirty="0" smtClean="0"/>
              <a:t>.</a:t>
            </a:r>
          </a:p>
          <a:p>
            <a:pPr eaLnBrk="1" hangingPunct="1"/>
            <a:r>
              <a:rPr lang="ar-SA" sz="3200" dirty="0" smtClean="0"/>
              <a:t>مثال ذلك دراسة تأثير درجة حرارة </a:t>
            </a:r>
            <a:r>
              <a:rPr lang="ar-SY" sz="3200" dirty="0" smtClean="0"/>
              <a:t>البسترة على لون المادة الغذائية</a:t>
            </a:r>
            <a:r>
              <a:rPr lang="ar-SA" sz="3200" dirty="0" smtClean="0"/>
              <a:t>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1055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30</a:t>
            </a:fld>
            <a:endParaRPr lang="ar-L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247" y="983648"/>
            <a:ext cx="7329506" cy="489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3065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D848-6833-4E3C-88AB-4D1C561BD3BD}" type="datetime8">
              <a:rPr lang="ar-LB" smtClean="0"/>
              <a:pPr/>
              <a:t>14 أيار، 15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Dr. Farhan Alfin 13 Slides</a:t>
            </a: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88A0C-169A-4BF2-BFCF-6333C7925353}" type="slidenum">
              <a:rPr lang="ar-LB" smtClean="0"/>
              <a:pPr/>
              <a:t>31</a:t>
            </a:fld>
            <a:endParaRPr lang="ar-LB"/>
          </a:p>
        </p:txBody>
      </p:sp>
      <p:sp>
        <p:nvSpPr>
          <p:cNvPr id="7" name="Rectangle 6"/>
          <p:cNvSpPr/>
          <p:nvPr/>
        </p:nvSpPr>
        <p:spPr>
          <a:xfrm>
            <a:off x="487478" y="1916832"/>
            <a:ext cx="67504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ourier New" panose="02070309020205020404" pitchFamily="49" charset="0"/>
              </a:rPr>
              <a:t>The regression equation is</a:t>
            </a:r>
          </a:p>
          <a:p>
            <a:pPr algn="l" rtl="0"/>
            <a:r>
              <a:rPr lang="en-US" dirty="0">
                <a:latin typeface="Courier New" panose="02070309020205020404" pitchFamily="49" charset="0"/>
              </a:rPr>
              <a:t>damage = - 2.671 + 0.1433 hard</a:t>
            </a:r>
          </a:p>
          <a:p>
            <a:pPr algn="l" rtl="0"/>
            <a:endParaRPr lang="ar-SY" dirty="0">
              <a:latin typeface="Courier New" panose="02070309020205020404" pitchFamily="49" charset="0"/>
            </a:endParaRPr>
          </a:p>
          <a:p>
            <a:pPr algn="l" rtl="0"/>
            <a:endParaRPr lang="ar-SY" dirty="0">
              <a:latin typeface="Courier New" panose="02070309020205020404" pitchFamily="49" charset="0"/>
            </a:endParaRPr>
          </a:p>
          <a:p>
            <a:pPr algn="l" rtl="0"/>
            <a:r>
              <a:rPr lang="pt-BR" dirty="0">
                <a:latin typeface="Courier New" panose="02070309020205020404" pitchFamily="49" charset="0"/>
              </a:rPr>
              <a:t>S = 0.104768   R-Sq = 98.8%   R-Sq(adj) = 98.6%</a:t>
            </a:r>
          </a:p>
          <a:p>
            <a:pPr algn="l" rtl="0"/>
            <a:endParaRPr lang="ar-SY" dirty="0">
              <a:latin typeface="Courier New" panose="02070309020205020404" pitchFamily="49" charset="0"/>
            </a:endParaRPr>
          </a:p>
          <a:p>
            <a:pPr algn="l" rtl="0"/>
            <a:endParaRPr lang="ar-SY" dirty="0">
              <a:latin typeface="Courier New" panose="02070309020205020404" pitchFamily="49" charset="0"/>
            </a:endParaRPr>
          </a:p>
          <a:p>
            <a:pPr algn="l" rtl="0"/>
            <a:r>
              <a:rPr lang="en-US" dirty="0">
                <a:latin typeface="Courier New" panose="02070309020205020404" pitchFamily="49" charset="0"/>
              </a:rPr>
              <a:t>Analysis of Variance</a:t>
            </a:r>
          </a:p>
          <a:p>
            <a:pPr algn="l" rtl="0"/>
            <a:endParaRPr lang="ar-SY" dirty="0">
              <a:latin typeface="Courier New" panose="02070309020205020404" pitchFamily="49" charset="0"/>
            </a:endParaRPr>
          </a:p>
          <a:p>
            <a:pPr algn="l" rtl="0"/>
            <a:r>
              <a:rPr lang="en-US" dirty="0">
                <a:latin typeface="Courier New" panose="02070309020205020404" pitchFamily="49" charset="0"/>
              </a:rPr>
              <a:t>Source      DF       SS       MS       F      P</a:t>
            </a:r>
          </a:p>
          <a:p>
            <a:pPr algn="l" rtl="0"/>
            <a:r>
              <a:rPr lang="en-US" dirty="0">
                <a:latin typeface="Courier New" panose="02070309020205020404" pitchFamily="49" charset="0"/>
              </a:rPr>
              <a:t>Regression   1  3.76943  3.76943  343.41  0.000</a:t>
            </a:r>
          </a:p>
          <a:p>
            <a:pPr algn="l" rtl="0"/>
            <a:r>
              <a:rPr lang="en-US" dirty="0">
                <a:latin typeface="Courier New" panose="02070309020205020404" pitchFamily="49" charset="0"/>
              </a:rPr>
              <a:t>Error        4  0.04391  0.01098</a:t>
            </a:r>
          </a:p>
          <a:p>
            <a:pPr algn="l" rtl="0"/>
            <a:r>
              <a:rPr lang="en-US" dirty="0">
                <a:latin typeface="Courier New" panose="02070309020205020404" pitchFamily="49" charset="0"/>
              </a:rPr>
              <a:t>Total        5  3.81333</a:t>
            </a:r>
          </a:p>
        </p:txBody>
      </p:sp>
    </p:spTree>
    <p:extLst>
      <p:ext uri="{BB962C8B-B14F-4D97-AF65-F5344CB8AC3E}">
        <p14:creationId xmlns:p14="http://schemas.microsoft.com/office/powerpoint/2010/main" val="641520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z="3400" smtClean="0"/>
              <a:t>متعدد الحدود لمتغير	</a:t>
            </a:r>
            <a:r>
              <a:rPr lang="en-US" sz="3400" smtClean="0"/>
              <a:t>Polynomial function</a:t>
            </a:r>
          </a:p>
        </p:txBody>
      </p:sp>
      <p:graphicFrame>
        <p:nvGraphicFramePr>
          <p:cNvPr id="921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14400" y="2209800"/>
          <a:ext cx="7623175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Equation" r:id="rId4" imgW="2019240" imgH="749160" progId="Equation.DSMT4">
                  <p:embed/>
                </p:oleObj>
              </mc:Choice>
              <mc:Fallback>
                <p:oleObj name="Equation" r:id="rId4" imgW="201924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09800"/>
                        <a:ext cx="7623175" cy="282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0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تحويل القوة للمتغير</a:t>
            </a:r>
            <a:endParaRPr lang="en-US" smtClean="0"/>
          </a:p>
        </p:txBody>
      </p:sp>
      <p:graphicFrame>
        <p:nvGraphicFramePr>
          <p:cNvPr id="90198" name="Group 86"/>
          <p:cNvGraphicFramePr>
            <a:graphicFrameLocks noGrp="1"/>
          </p:cNvGraphicFramePr>
          <p:nvPr>
            <p:ph sz="half" idx="1"/>
          </p:nvPr>
        </p:nvGraphicFramePr>
        <p:xfrm>
          <a:off x="566738" y="1752600"/>
          <a:ext cx="8272462" cy="4926012"/>
        </p:xfrm>
        <a:graphic>
          <a:graphicData uri="http://schemas.openxmlformats.org/drawingml/2006/table">
            <a:tbl>
              <a:tblPr rtl="1"/>
              <a:tblGrid>
                <a:gridCol w="2757487"/>
                <a:gridCol w="2757488"/>
                <a:gridCol w="2757487"/>
              </a:tblGrid>
              <a:tr h="69382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القوة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قيمة التحويل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الاسم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23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(القيمة الأصلية)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مكعب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23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(القيمة الأصلية)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مربعة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23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القيمة الأصلية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دون تحويل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23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½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الجذر التربيعي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4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⅓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الجذر التكعيبي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4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log (</a:t>
                      </a: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القيمة الأصلية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لوغاريتمي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4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1/(</a:t>
                      </a: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القيمة الأصلية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مقلوب القيمة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42" name="Object 5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114800" y="4648200"/>
          <a:ext cx="19034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8" name="Equation" r:id="rId4" imgW="1143000" imgH="279360" progId="Equation.DSMT4">
                  <p:embed/>
                </p:oleObj>
              </mc:Choice>
              <mc:Fallback>
                <p:oleObj name="Equation" r:id="rId4" imgW="11430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48200"/>
                        <a:ext cx="190341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6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038600" y="5257800"/>
          <a:ext cx="19034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9" name="Equation" r:id="rId6" imgW="1143000" imgH="279360" progId="Equation.DSMT4">
                  <p:embed/>
                </p:oleObj>
              </mc:Choice>
              <mc:Fallback>
                <p:oleObj name="Equation" r:id="rId6" imgW="11430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257800"/>
                        <a:ext cx="190341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724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mtClean="0"/>
              <a:t>أشكال لبعض العلاقات</a:t>
            </a:r>
            <a:endParaRPr 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9940" name="Picture 4" descr="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417195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5" descr="2-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600200"/>
            <a:ext cx="382746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628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Y" sz="3400" smtClean="0"/>
              <a:t>العلاقة مع أكثر متغير</a:t>
            </a:r>
            <a:br>
              <a:rPr lang="ar-SY" sz="3400" smtClean="0"/>
            </a:br>
            <a:r>
              <a:rPr lang="ar-SY" sz="3400" smtClean="0"/>
              <a:t> </a:t>
            </a:r>
            <a:r>
              <a:rPr lang="en-US" sz="3400" smtClean="0"/>
              <a:t>More than one Predictor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120062" cy="4267200"/>
          </a:xfrm>
        </p:spPr>
        <p:txBody>
          <a:bodyPr/>
          <a:lstStyle/>
          <a:p>
            <a:pPr eaLnBrk="1" hangingPunct="1"/>
            <a:r>
              <a:rPr lang="ar-SY" sz="2600" smtClean="0"/>
              <a:t>أبسط العلاقات مع أكثر من متغير هي العلاقة الخطية</a:t>
            </a:r>
          </a:p>
          <a:p>
            <a:pPr eaLnBrk="1" hangingPunct="1"/>
            <a:endParaRPr lang="ar-SY" sz="2600" smtClean="0"/>
          </a:p>
          <a:p>
            <a:pPr eaLnBrk="1" hangingPunct="1"/>
            <a:endParaRPr lang="ar-SY" sz="2600" smtClean="0"/>
          </a:p>
          <a:p>
            <a:pPr eaLnBrk="1" hangingPunct="1"/>
            <a:endParaRPr lang="ar-SY" sz="2600" smtClean="0"/>
          </a:p>
          <a:p>
            <a:pPr eaLnBrk="1" hangingPunct="1"/>
            <a:r>
              <a:rPr lang="ar-SY" sz="2600" smtClean="0"/>
              <a:t>او العلاقة غير الخطية ويعبر عنها بـ</a:t>
            </a:r>
          </a:p>
          <a:p>
            <a:pPr eaLnBrk="1" hangingPunct="1"/>
            <a:endParaRPr lang="en-US" sz="2600" smtClean="0"/>
          </a:p>
        </p:txBody>
      </p:sp>
      <p:graphicFrame>
        <p:nvGraphicFramePr>
          <p:cNvPr id="1126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92188" y="2362200"/>
          <a:ext cx="73882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2" name="Equation" r:id="rId4" imgW="1955520" imgH="228600" progId="Equation.DSMT4">
                  <p:embed/>
                </p:oleObj>
              </mc:Choice>
              <mc:Fallback>
                <p:oleObj name="Equation" r:id="rId4" imgW="1955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362200"/>
                        <a:ext cx="73882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71563" y="4252913"/>
          <a:ext cx="707231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3" name="Equation" r:id="rId6" imgW="1714320" imgH="228600" progId="Equation.DSMT4">
                  <p:embed/>
                </p:oleObj>
              </mc:Choice>
              <mc:Fallback>
                <p:oleObj name="Equation" r:id="rId6" imgW="1714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252913"/>
                        <a:ext cx="7072312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2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smtClean="0"/>
              <a:t>مثال</a:t>
            </a:r>
            <a:endParaRPr lang="en-US" smtClean="0"/>
          </a:p>
        </p:txBody>
      </p:sp>
      <p:graphicFrame>
        <p:nvGraphicFramePr>
          <p:cNvPr id="58731" name="Group 363"/>
          <p:cNvGraphicFramePr>
            <a:graphicFrameLocks noGrp="1"/>
          </p:cNvGraphicFramePr>
          <p:nvPr>
            <p:ph type="tbl" idx="1"/>
          </p:nvPr>
        </p:nvGraphicFramePr>
        <p:xfrm>
          <a:off x="533400" y="1479550"/>
          <a:ext cx="8001000" cy="5381628"/>
        </p:xfrm>
        <a:graphic>
          <a:graphicData uri="http://schemas.openxmlformats.org/drawingml/2006/table">
            <a:tbl>
              <a:tblPr rtl="1"/>
              <a:tblGrid>
                <a:gridCol w="2000250"/>
                <a:gridCol w="2000250"/>
                <a:gridCol w="2000250"/>
                <a:gridCol w="2000250"/>
              </a:tblGrid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1.00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1.86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2.25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1.40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2.59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1.70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2.73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7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2.93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1.90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2.84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1.95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2.88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6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2.05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3.09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3.12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3.05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3.04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2.30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3.22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2.60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3.61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70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3.00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70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ar-SY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مخطط 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Scatter </a:t>
            </a:r>
            <a:r>
              <a:rPr lang="en-US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Plots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ar-SY" sz="3400" dirty="0" smtClean="0">
                <a:solidFill>
                  <a:srgbClr val="081D5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الـ </a:t>
            </a:r>
            <a:r>
              <a:rPr lang="en-US" sz="3400" dirty="0" smtClean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scatter </a:t>
            </a:r>
            <a:r>
              <a:rPr lang="en-US" sz="3400" dirty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plot</a:t>
            </a:r>
            <a:r>
              <a:rPr lang="en-US" sz="3400" dirty="0"/>
              <a:t> </a:t>
            </a:r>
            <a:r>
              <a:rPr lang="ar-SY" sz="3400" dirty="0" smtClean="0"/>
              <a:t> هو مخطط للنقاط </a:t>
            </a:r>
            <a:r>
              <a:rPr lang="en-US" sz="3400" i="1" dirty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(X, Y)</a:t>
            </a:r>
            <a:r>
              <a:rPr lang="en-US" sz="3400" dirty="0"/>
              <a:t> </a:t>
            </a:r>
            <a:r>
              <a:rPr lang="ar-SY" sz="3400" dirty="0" smtClean="0"/>
              <a:t> حيث </a:t>
            </a:r>
            <a:r>
              <a:rPr lang="en-US" sz="3400" i="1" dirty="0" smtClean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ar-SY" sz="3400" i="1" dirty="0" smtClean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ar-SY" sz="3400" dirty="0" smtClean="0"/>
              <a:t>تمثل المتغير المستقل و </a:t>
            </a:r>
            <a:r>
              <a:rPr lang="en-US" sz="3400" i="1" dirty="0">
                <a:solidFill>
                  <a:srgbClr val="CC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ar-SY" sz="3400" dirty="0" smtClean="0"/>
              <a:t> المتغير التابع.</a:t>
            </a:r>
            <a:endParaRPr lang="en-US" sz="3400" dirty="0" smtClean="0"/>
          </a:p>
        </p:txBody>
      </p:sp>
      <p:pic>
        <p:nvPicPr>
          <p:cNvPr id="4" name="Picture 6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871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smtClean="0"/>
              <a:t>مخطط النقاط </a:t>
            </a:r>
            <a:r>
              <a:rPr lang="en-US" smtClean="0"/>
              <a:t>Scatter Plots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1508" name="Picture 4" descr="plot of datas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6553200" cy="492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557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smtClean="0"/>
              <a:t>الإرتباط </a:t>
            </a:r>
            <a:r>
              <a:rPr lang="en-US" smtClean="0"/>
              <a:t>Correlation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2532" name="Picture 4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24000"/>
            <a:ext cx="494347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29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ar-SY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مثال 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Scatter Plots</a:t>
            </a:r>
            <a:endParaRPr lang="en-US" sz="4000" dirty="0">
              <a:solidFill>
                <a:srgbClr val="BD5E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989138"/>
            <a:ext cx="6224588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182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ar-SY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مثال 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Scatter Plots</a:t>
            </a:r>
            <a:endParaRPr lang="en-US" sz="4000" dirty="0">
              <a:solidFill>
                <a:srgbClr val="BD5E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628775"/>
            <a:ext cx="7308850" cy="477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48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2803</TotalTime>
  <Words>943</Words>
  <Application>Microsoft Office PowerPoint</Application>
  <PresentationFormat>On-screen Show (4:3)</PresentationFormat>
  <Paragraphs>229</Paragraphs>
  <Slides>35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8" baseType="lpstr">
      <vt:lpstr>Arial</vt:lpstr>
      <vt:lpstr>Calibri</vt:lpstr>
      <vt:lpstr>Cambria Math</vt:lpstr>
      <vt:lpstr>Courier New</vt:lpstr>
      <vt:lpstr>Simplified Arabic</vt:lpstr>
      <vt:lpstr>Symbol</vt:lpstr>
      <vt:lpstr>Tahoma</vt:lpstr>
      <vt:lpstr>Times New Roman</vt:lpstr>
      <vt:lpstr>Verdana</vt:lpstr>
      <vt:lpstr>Wingdings</vt:lpstr>
      <vt:lpstr>Clarity</vt:lpstr>
      <vt:lpstr>Equation</vt:lpstr>
      <vt:lpstr>Microsoft Equation 3.0</vt:lpstr>
      <vt:lpstr>النمذجة في التصنيع الغذائي النمذجة الاحصائية</vt:lpstr>
      <vt:lpstr>تحليل المعطيات Data analysis</vt:lpstr>
      <vt:lpstr>تحليل المعطيات الساكنة</vt:lpstr>
      <vt:lpstr>مثال</vt:lpstr>
      <vt:lpstr>مخطط Scatter Plots</vt:lpstr>
      <vt:lpstr>مخطط النقاط Scatter Plots</vt:lpstr>
      <vt:lpstr>الإرتباط Correlation</vt:lpstr>
      <vt:lpstr>مثال Scatter Plots</vt:lpstr>
      <vt:lpstr>مثال Scatter Plots</vt:lpstr>
      <vt:lpstr>مثال Scatter Plots </vt:lpstr>
      <vt:lpstr>مثال Scatter Plots</vt:lpstr>
      <vt:lpstr>دليل الإرتباط Correlation Coefficient</vt:lpstr>
      <vt:lpstr>دليل الارتباط</vt:lpstr>
      <vt:lpstr>دليل ارتباط بيرسون Pearson’s sample correlation</vt:lpstr>
      <vt:lpstr>خصائص دليل الإرتباط r</vt:lpstr>
      <vt:lpstr>تفسير قيم دليل الإرتباط r</vt:lpstr>
      <vt:lpstr>فرضية دليل الأرتباط</vt:lpstr>
      <vt:lpstr>مثال</vt:lpstr>
      <vt:lpstr>الإنحدار Regression لخط مستقيم Fitting a line – افتراض النموذج </vt:lpstr>
      <vt:lpstr>علاقات خطية</vt:lpstr>
      <vt:lpstr>طريقة المربعات الصغرى Least Square Method</vt:lpstr>
      <vt:lpstr>مثال: تمثيل النقاط بخط مستقيم</vt:lpstr>
      <vt:lpstr>تمثيل النقاط بخط أفقي:</vt:lpstr>
      <vt:lpstr>تمثيل النقاط بخط يمر من بعض النقاط</vt:lpstr>
      <vt:lpstr>PowerPoint Presentation</vt:lpstr>
      <vt:lpstr>حساب قيم ثوابت المعادلة</vt:lpstr>
      <vt:lpstr>قيمة a و b</vt:lpstr>
      <vt:lpstr>اختبار النموذج</vt:lpstr>
      <vt:lpstr>دليل الارتباط</vt:lpstr>
      <vt:lpstr>PowerPoint Presentation</vt:lpstr>
      <vt:lpstr>PowerPoint Presentation</vt:lpstr>
      <vt:lpstr>متعدد الحدود لمتغير Polynomial function</vt:lpstr>
      <vt:lpstr>تحويل القوة للمتغير</vt:lpstr>
      <vt:lpstr>أشكال لبعض العلاقات</vt:lpstr>
      <vt:lpstr>العلاقة مع أكثر متغير  More than one Predictor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النمذجة في التصنيع الغذائي</dc:title>
  <dc:creator>Alfin</dc:creator>
  <cp:lastModifiedBy>farhan alfin</cp:lastModifiedBy>
  <cp:revision>156</cp:revision>
  <dcterms:created xsi:type="dcterms:W3CDTF">2008-02-23T21:25:08Z</dcterms:created>
  <dcterms:modified xsi:type="dcterms:W3CDTF">2015-05-14T18:42:20Z</dcterms:modified>
</cp:coreProperties>
</file>