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tl="1" saveSubsetFonts="1">
  <p:sldMasterIdLst>
    <p:sldMasterId id="2147483832" r:id="rId1"/>
  </p:sldMasterIdLst>
  <p:notesMasterIdLst>
    <p:notesMasterId r:id="rId58"/>
  </p:notesMasterIdLst>
  <p:sldIdLst>
    <p:sldId id="256" r:id="rId2"/>
    <p:sldId id="258" r:id="rId3"/>
    <p:sldId id="260" r:id="rId4"/>
    <p:sldId id="262" r:id="rId5"/>
    <p:sldId id="263" r:id="rId6"/>
    <p:sldId id="264" r:id="rId7"/>
    <p:sldId id="265" r:id="rId8"/>
    <p:sldId id="266" r:id="rId9"/>
    <p:sldId id="267" r:id="rId10"/>
    <p:sldId id="268" r:id="rId11"/>
    <p:sldId id="269" r:id="rId12"/>
    <p:sldId id="270" r:id="rId13"/>
    <p:sldId id="280" r:id="rId14"/>
    <p:sldId id="271" r:id="rId15"/>
    <p:sldId id="279" r:id="rId16"/>
    <p:sldId id="273" r:id="rId17"/>
    <p:sldId id="272" r:id="rId18"/>
    <p:sldId id="274" r:id="rId19"/>
    <p:sldId id="285" r:id="rId20"/>
    <p:sldId id="275" r:id="rId21"/>
    <p:sldId id="276" r:id="rId22"/>
    <p:sldId id="277" r:id="rId23"/>
    <p:sldId id="278" r:id="rId24"/>
    <p:sldId id="281" r:id="rId25"/>
    <p:sldId id="282" r:id="rId26"/>
    <p:sldId id="283" r:id="rId27"/>
    <p:sldId id="284" r:id="rId28"/>
    <p:sldId id="286" r:id="rId29"/>
    <p:sldId id="288" r:id="rId30"/>
    <p:sldId id="289" r:id="rId31"/>
    <p:sldId id="290" r:id="rId32"/>
    <p:sldId id="291" r:id="rId33"/>
    <p:sldId id="292" r:id="rId34"/>
    <p:sldId id="293" r:id="rId35"/>
    <p:sldId id="299" r:id="rId36"/>
    <p:sldId id="294" r:id="rId37"/>
    <p:sldId id="295" r:id="rId38"/>
    <p:sldId id="296" r:id="rId39"/>
    <p:sldId id="310" r:id="rId40"/>
    <p:sldId id="311" r:id="rId41"/>
    <p:sldId id="297" r:id="rId42"/>
    <p:sldId id="298" r:id="rId43"/>
    <p:sldId id="300" r:id="rId44"/>
    <p:sldId id="301" r:id="rId45"/>
    <p:sldId id="302" r:id="rId46"/>
    <p:sldId id="312" r:id="rId47"/>
    <p:sldId id="313" r:id="rId48"/>
    <p:sldId id="303" r:id="rId49"/>
    <p:sldId id="304" r:id="rId50"/>
    <p:sldId id="305" r:id="rId51"/>
    <p:sldId id="306" r:id="rId52"/>
    <p:sldId id="307" r:id="rId53"/>
    <p:sldId id="308" r:id="rId54"/>
    <p:sldId id="309" r:id="rId55"/>
    <p:sldId id="314" r:id="rId56"/>
    <p:sldId id="315" r:id="rId57"/>
  </p:sldIdLst>
  <p:sldSz cx="9144000" cy="6858000" type="screen4x3"/>
  <p:notesSz cx="6858000" cy="9144000"/>
  <p:defaultTextStyle>
    <a:defPPr>
      <a:defRPr lang="ar-LB"/>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0C44C6B-970A-4B9E-8529-32B586D751C4}" type="doc">
      <dgm:prSet loTypeId="urn:microsoft.com/office/officeart/2005/8/layout/hierarchy1" loCatId="hierarchy" qsTypeId="urn:microsoft.com/office/officeart/2005/8/quickstyle/simple1" qsCatId="simple" csTypeId="urn:microsoft.com/office/officeart/2005/8/colors/colorful4" csCatId="colorful" phldr="1"/>
      <dgm:spPr/>
      <dgm:t>
        <a:bodyPr/>
        <a:lstStyle/>
        <a:p>
          <a:pPr rtl="1"/>
          <a:endParaRPr lang="ar-SY"/>
        </a:p>
      </dgm:t>
    </dgm:pt>
    <dgm:pt modelId="{C690783B-62DB-4C43-93A2-8C51C5878B52}">
      <dgm:prSet phldrT="[Text]"/>
      <dgm:spPr/>
      <dgm:t>
        <a:bodyPr/>
        <a:lstStyle/>
        <a:p>
          <a:pPr rtl="1"/>
          <a:r>
            <a:rPr lang="ar-SY" dirty="0" smtClean="0"/>
            <a:t>النماذج الرياضية </a:t>
          </a:r>
          <a:endParaRPr lang="ar-SY" dirty="0"/>
        </a:p>
      </dgm:t>
    </dgm:pt>
    <dgm:pt modelId="{29A24118-0E7F-4509-BF2C-267D0507FC28}" type="parTrans" cxnId="{E126234E-F0BD-4A0E-89BB-ED7DC9177782}">
      <dgm:prSet/>
      <dgm:spPr/>
      <dgm:t>
        <a:bodyPr/>
        <a:lstStyle/>
        <a:p>
          <a:pPr rtl="1"/>
          <a:endParaRPr lang="ar-SY"/>
        </a:p>
      </dgm:t>
    </dgm:pt>
    <dgm:pt modelId="{E78979FB-B583-4385-BEDE-930F1DEC0D64}" type="sibTrans" cxnId="{E126234E-F0BD-4A0E-89BB-ED7DC9177782}">
      <dgm:prSet/>
      <dgm:spPr/>
      <dgm:t>
        <a:bodyPr/>
        <a:lstStyle/>
        <a:p>
          <a:pPr rtl="1"/>
          <a:endParaRPr lang="ar-SY"/>
        </a:p>
      </dgm:t>
    </dgm:pt>
    <dgm:pt modelId="{6A099B1C-824C-4D4C-BE8F-CC5B693F0447}">
      <dgm:prSet phldrT="[Text]"/>
      <dgm:spPr/>
      <dgm:t>
        <a:bodyPr/>
        <a:lstStyle/>
        <a:p>
          <a:pPr rtl="1"/>
          <a:r>
            <a:rPr lang="ar-SY" dirty="0" smtClean="0"/>
            <a:t>تجريبية </a:t>
          </a:r>
          <a:r>
            <a:rPr lang="en-US" dirty="0" smtClean="0"/>
            <a:t>empirical</a:t>
          </a:r>
          <a:endParaRPr lang="ar-SY" dirty="0"/>
        </a:p>
      </dgm:t>
    </dgm:pt>
    <dgm:pt modelId="{62CE41A1-ED7A-4682-9453-52E9B5531694}" type="parTrans" cxnId="{1774F496-C507-43B1-BA35-4ACBF9B5FC24}">
      <dgm:prSet/>
      <dgm:spPr/>
      <dgm:t>
        <a:bodyPr/>
        <a:lstStyle/>
        <a:p>
          <a:pPr rtl="1"/>
          <a:endParaRPr lang="ar-SY"/>
        </a:p>
      </dgm:t>
    </dgm:pt>
    <dgm:pt modelId="{B99DA04F-145E-4C2E-9692-B08752ABE558}" type="sibTrans" cxnId="{1774F496-C507-43B1-BA35-4ACBF9B5FC24}">
      <dgm:prSet/>
      <dgm:spPr/>
      <dgm:t>
        <a:bodyPr/>
        <a:lstStyle/>
        <a:p>
          <a:pPr rtl="1"/>
          <a:endParaRPr lang="ar-SY"/>
        </a:p>
      </dgm:t>
    </dgm:pt>
    <dgm:pt modelId="{CAA1CC55-93D9-4080-8295-9452A228EB42}">
      <dgm:prSet phldrT="[Text]"/>
      <dgm:spPr/>
      <dgm:t>
        <a:bodyPr/>
        <a:lstStyle/>
        <a:p>
          <a:pPr rtl="1"/>
          <a:r>
            <a:rPr lang="ar-SY" dirty="0" smtClean="0"/>
            <a:t>نظرية </a:t>
          </a:r>
          <a:r>
            <a:rPr lang="en-US" dirty="0" smtClean="0"/>
            <a:t>Theoretical</a:t>
          </a:r>
          <a:endParaRPr lang="ar-SY" dirty="0"/>
        </a:p>
      </dgm:t>
    </dgm:pt>
    <dgm:pt modelId="{F7C9D09D-C84E-43AB-993C-8E33D25F3B2A}" type="parTrans" cxnId="{D1CB7A33-5298-4A12-977B-8D567670D171}">
      <dgm:prSet/>
      <dgm:spPr/>
      <dgm:t>
        <a:bodyPr/>
        <a:lstStyle/>
        <a:p>
          <a:pPr rtl="1"/>
          <a:endParaRPr lang="ar-SY"/>
        </a:p>
      </dgm:t>
    </dgm:pt>
    <dgm:pt modelId="{B9441666-0E10-4512-A313-3965E3D09224}" type="sibTrans" cxnId="{D1CB7A33-5298-4A12-977B-8D567670D171}">
      <dgm:prSet/>
      <dgm:spPr/>
      <dgm:t>
        <a:bodyPr/>
        <a:lstStyle/>
        <a:p>
          <a:pPr rtl="1"/>
          <a:endParaRPr lang="ar-SY"/>
        </a:p>
      </dgm:t>
    </dgm:pt>
    <dgm:pt modelId="{6991D963-FE0D-40BD-BB0F-11DE7E3A70F6}">
      <dgm:prSet phldrT="[Text]"/>
      <dgm:spPr/>
      <dgm:t>
        <a:bodyPr/>
        <a:lstStyle/>
        <a:p>
          <a:pPr rtl="1"/>
          <a:r>
            <a:rPr lang="ar-SY" dirty="0" smtClean="0"/>
            <a:t>تشابهية </a:t>
          </a:r>
          <a:r>
            <a:rPr lang="en-US" dirty="0" smtClean="0"/>
            <a:t>analog </a:t>
          </a:r>
          <a:endParaRPr lang="ar-SY" dirty="0"/>
        </a:p>
      </dgm:t>
    </dgm:pt>
    <dgm:pt modelId="{AE618CD0-5FCC-4588-91F2-E06354EAC0D2}" type="parTrans" cxnId="{99D56648-442B-4DA0-8782-0B0700474DAF}">
      <dgm:prSet/>
      <dgm:spPr/>
      <dgm:t>
        <a:bodyPr/>
        <a:lstStyle/>
        <a:p>
          <a:pPr rtl="1"/>
          <a:endParaRPr lang="ar-SY"/>
        </a:p>
      </dgm:t>
    </dgm:pt>
    <dgm:pt modelId="{7E837B68-C396-4DB3-9E75-5391289CF2B0}" type="sibTrans" cxnId="{99D56648-442B-4DA0-8782-0B0700474DAF}">
      <dgm:prSet/>
      <dgm:spPr/>
      <dgm:t>
        <a:bodyPr/>
        <a:lstStyle/>
        <a:p>
          <a:pPr rtl="1"/>
          <a:endParaRPr lang="ar-SY"/>
        </a:p>
      </dgm:t>
    </dgm:pt>
    <dgm:pt modelId="{188C7B76-D8B0-4EF1-978C-4916D6114F56}">
      <dgm:prSet phldrT="[Text]"/>
      <dgm:spPr/>
      <dgm:t>
        <a:bodyPr/>
        <a:lstStyle/>
        <a:p>
          <a:pPr rtl="1"/>
          <a:r>
            <a:rPr lang="ar-SY" dirty="0" smtClean="0"/>
            <a:t>ظاهرية </a:t>
          </a:r>
          <a:r>
            <a:rPr lang="en-US" dirty="0" smtClean="0"/>
            <a:t>phenomenological</a:t>
          </a:r>
          <a:endParaRPr lang="ar-SY" dirty="0"/>
        </a:p>
      </dgm:t>
    </dgm:pt>
    <dgm:pt modelId="{C68867C7-E893-4D84-875F-6C194A755036}" type="parTrans" cxnId="{AC9E2F6A-C23E-4AC8-AB6B-29ABF6274EDA}">
      <dgm:prSet/>
      <dgm:spPr/>
      <dgm:t>
        <a:bodyPr/>
        <a:lstStyle/>
        <a:p>
          <a:pPr rtl="1"/>
          <a:endParaRPr lang="ar-SY"/>
        </a:p>
      </dgm:t>
    </dgm:pt>
    <dgm:pt modelId="{9BF5326D-5FAC-4D5A-ABAC-F5AB4795748C}" type="sibTrans" cxnId="{AC9E2F6A-C23E-4AC8-AB6B-29ABF6274EDA}">
      <dgm:prSet/>
      <dgm:spPr/>
      <dgm:t>
        <a:bodyPr/>
        <a:lstStyle/>
        <a:p>
          <a:pPr rtl="1"/>
          <a:endParaRPr lang="ar-SY"/>
        </a:p>
      </dgm:t>
    </dgm:pt>
    <dgm:pt modelId="{ED4EABB5-7555-45E0-A52C-FA38607230D2}" type="pres">
      <dgm:prSet presAssocID="{50C44C6B-970A-4B9E-8529-32B586D751C4}" presName="hierChild1" presStyleCnt="0">
        <dgm:presLayoutVars>
          <dgm:chPref val="1"/>
          <dgm:dir/>
          <dgm:animOne val="branch"/>
          <dgm:animLvl val="lvl"/>
          <dgm:resizeHandles/>
        </dgm:presLayoutVars>
      </dgm:prSet>
      <dgm:spPr/>
      <dgm:t>
        <a:bodyPr/>
        <a:lstStyle/>
        <a:p>
          <a:pPr rtl="1"/>
          <a:endParaRPr lang="ar-SY"/>
        </a:p>
      </dgm:t>
    </dgm:pt>
    <dgm:pt modelId="{7264FA74-D317-41F2-A569-39C0F7590D56}" type="pres">
      <dgm:prSet presAssocID="{C690783B-62DB-4C43-93A2-8C51C5878B52}" presName="hierRoot1" presStyleCnt="0"/>
      <dgm:spPr/>
    </dgm:pt>
    <dgm:pt modelId="{53C26677-FBC8-4E4A-B5B1-B99A8682A1FB}" type="pres">
      <dgm:prSet presAssocID="{C690783B-62DB-4C43-93A2-8C51C5878B52}" presName="composite" presStyleCnt="0"/>
      <dgm:spPr/>
    </dgm:pt>
    <dgm:pt modelId="{9AD0C864-2A72-42CB-B457-C486FAFC9190}" type="pres">
      <dgm:prSet presAssocID="{C690783B-62DB-4C43-93A2-8C51C5878B52}" presName="background" presStyleLbl="node0" presStyleIdx="0" presStyleCnt="1"/>
      <dgm:spPr/>
    </dgm:pt>
    <dgm:pt modelId="{15B0340B-61FC-4400-BC6D-0B218CBFC235}" type="pres">
      <dgm:prSet presAssocID="{C690783B-62DB-4C43-93A2-8C51C5878B52}" presName="text" presStyleLbl="fgAcc0" presStyleIdx="0" presStyleCnt="1">
        <dgm:presLayoutVars>
          <dgm:chPref val="3"/>
        </dgm:presLayoutVars>
      </dgm:prSet>
      <dgm:spPr/>
      <dgm:t>
        <a:bodyPr/>
        <a:lstStyle/>
        <a:p>
          <a:pPr rtl="1"/>
          <a:endParaRPr lang="ar-SY"/>
        </a:p>
      </dgm:t>
    </dgm:pt>
    <dgm:pt modelId="{63546524-EF3E-4592-9E0C-9F8909D2F70C}" type="pres">
      <dgm:prSet presAssocID="{C690783B-62DB-4C43-93A2-8C51C5878B52}" presName="hierChild2" presStyleCnt="0"/>
      <dgm:spPr/>
    </dgm:pt>
    <dgm:pt modelId="{3E514158-BFE3-40FC-9DA7-9B6EBBC110F8}" type="pres">
      <dgm:prSet presAssocID="{62CE41A1-ED7A-4682-9453-52E9B5531694}" presName="Name10" presStyleLbl="parChTrans1D2" presStyleIdx="0" presStyleCnt="2"/>
      <dgm:spPr/>
      <dgm:t>
        <a:bodyPr/>
        <a:lstStyle/>
        <a:p>
          <a:pPr rtl="1"/>
          <a:endParaRPr lang="ar-SY"/>
        </a:p>
      </dgm:t>
    </dgm:pt>
    <dgm:pt modelId="{4CB50B49-CB24-4FEE-8643-A7C9868AA6B4}" type="pres">
      <dgm:prSet presAssocID="{6A099B1C-824C-4D4C-BE8F-CC5B693F0447}" presName="hierRoot2" presStyleCnt="0"/>
      <dgm:spPr/>
    </dgm:pt>
    <dgm:pt modelId="{EBCBE705-8310-4EC1-9766-9286C3B333C6}" type="pres">
      <dgm:prSet presAssocID="{6A099B1C-824C-4D4C-BE8F-CC5B693F0447}" presName="composite2" presStyleCnt="0"/>
      <dgm:spPr/>
    </dgm:pt>
    <dgm:pt modelId="{C90164A8-3055-4D82-9322-5982A4C260A7}" type="pres">
      <dgm:prSet presAssocID="{6A099B1C-824C-4D4C-BE8F-CC5B693F0447}" presName="background2" presStyleLbl="node2" presStyleIdx="0" presStyleCnt="2"/>
      <dgm:spPr/>
    </dgm:pt>
    <dgm:pt modelId="{E814A05B-4684-4394-8990-B367B3F1F372}" type="pres">
      <dgm:prSet presAssocID="{6A099B1C-824C-4D4C-BE8F-CC5B693F0447}" presName="text2" presStyleLbl="fgAcc2" presStyleIdx="0" presStyleCnt="2">
        <dgm:presLayoutVars>
          <dgm:chPref val="3"/>
        </dgm:presLayoutVars>
      </dgm:prSet>
      <dgm:spPr/>
      <dgm:t>
        <a:bodyPr/>
        <a:lstStyle/>
        <a:p>
          <a:pPr rtl="1"/>
          <a:endParaRPr lang="ar-SY"/>
        </a:p>
      </dgm:t>
    </dgm:pt>
    <dgm:pt modelId="{3D7A5FD7-0439-49ED-B1D6-FF04025F15F9}" type="pres">
      <dgm:prSet presAssocID="{6A099B1C-824C-4D4C-BE8F-CC5B693F0447}" presName="hierChild3" presStyleCnt="0"/>
      <dgm:spPr/>
    </dgm:pt>
    <dgm:pt modelId="{0F63C685-B58B-4EA8-ABAA-4B489F72198A}" type="pres">
      <dgm:prSet presAssocID="{F7C9D09D-C84E-43AB-993C-8E33D25F3B2A}" presName="Name10" presStyleLbl="parChTrans1D2" presStyleIdx="1" presStyleCnt="2"/>
      <dgm:spPr/>
      <dgm:t>
        <a:bodyPr/>
        <a:lstStyle/>
        <a:p>
          <a:pPr rtl="1"/>
          <a:endParaRPr lang="ar-SY"/>
        </a:p>
      </dgm:t>
    </dgm:pt>
    <dgm:pt modelId="{C2C5CA97-41E3-425A-831F-F1F9C211DA60}" type="pres">
      <dgm:prSet presAssocID="{CAA1CC55-93D9-4080-8295-9452A228EB42}" presName="hierRoot2" presStyleCnt="0"/>
      <dgm:spPr/>
    </dgm:pt>
    <dgm:pt modelId="{E0DAE3F1-986F-4946-885C-B3DC055252A7}" type="pres">
      <dgm:prSet presAssocID="{CAA1CC55-93D9-4080-8295-9452A228EB42}" presName="composite2" presStyleCnt="0"/>
      <dgm:spPr/>
    </dgm:pt>
    <dgm:pt modelId="{017A2064-43DA-4E08-A52A-30EFFBA7C394}" type="pres">
      <dgm:prSet presAssocID="{CAA1CC55-93D9-4080-8295-9452A228EB42}" presName="background2" presStyleLbl="node2" presStyleIdx="1" presStyleCnt="2"/>
      <dgm:spPr/>
    </dgm:pt>
    <dgm:pt modelId="{A00F50C0-A593-446C-86C8-105ED0B2A924}" type="pres">
      <dgm:prSet presAssocID="{CAA1CC55-93D9-4080-8295-9452A228EB42}" presName="text2" presStyleLbl="fgAcc2" presStyleIdx="1" presStyleCnt="2">
        <dgm:presLayoutVars>
          <dgm:chPref val="3"/>
        </dgm:presLayoutVars>
      </dgm:prSet>
      <dgm:spPr/>
      <dgm:t>
        <a:bodyPr/>
        <a:lstStyle/>
        <a:p>
          <a:pPr rtl="1"/>
          <a:endParaRPr lang="ar-SY"/>
        </a:p>
      </dgm:t>
    </dgm:pt>
    <dgm:pt modelId="{842AEB97-82B9-4264-901F-37F413F77551}" type="pres">
      <dgm:prSet presAssocID="{CAA1CC55-93D9-4080-8295-9452A228EB42}" presName="hierChild3" presStyleCnt="0"/>
      <dgm:spPr/>
    </dgm:pt>
    <dgm:pt modelId="{C6D5A3C8-1957-4B9D-A410-A7966857D1A8}" type="pres">
      <dgm:prSet presAssocID="{AE618CD0-5FCC-4588-91F2-E06354EAC0D2}" presName="Name17" presStyleLbl="parChTrans1D3" presStyleIdx="0" presStyleCnt="2"/>
      <dgm:spPr/>
      <dgm:t>
        <a:bodyPr/>
        <a:lstStyle/>
        <a:p>
          <a:pPr rtl="1"/>
          <a:endParaRPr lang="ar-SY"/>
        </a:p>
      </dgm:t>
    </dgm:pt>
    <dgm:pt modelId="{6C361505-3455-4DB1-A1C1-66F807B36735}" type="pres">
      <dgm:prSet presAssocID="{6991D963-FE0D-40BD-BB0F-11DE7E3A70F6}" presName="hierRoot3" presStyleCnt="0"/>
      <dgm:spPr/>
    </dgm:pt>
    <dgm:pt modelId="{BC2D6D7E-0790-4396-B449-1CF047004882}" type="pres">
      <dgm:prSet presAssocID="{6991D963-FE0D-40BD-BB0F-11DE7E3A70F6}" presName="composite3" presStyleCnt="0"/>
      <dgm:spPr/>
    </dgm:pt>
    <dgm:pt modelId="{1546F13E-D30E-498A-B7A1-7339D2275651}" type="pres">
      <dgm:prSet presAssocID="{6991D963-FE0D-40BD-BB0F-11DE7E3A70F6}" presName="background3" presStyleLbl="node3" presStyleIdx="0" presStyleCnt="2"/>
      <dgm:spPr/>
    </dgm:pt>
    <dgm:pt modelId="{53DB16EC-2512-4C20-89BE-50C9E27B6B49}" type="pres">
      <dgm:prSet presAssocID="{6991D963-FE0D-40BD-BB0F-11DE7E3A70F6}" presName="text3" presStyleLbl="fgAcc3" presStyleIdx="0" presStyleCnt="2">
        <dgm:presLayoutVars>
          <dgm:chPref val="3"/>
        </dgm:presLayoutVars>
      </dgm:prSet>
      <dgm:spPr/>
      <dgm:t>
        <a:bodyPr/>
        <a:lstStyle/>
        <a:p>
          <a:pPr rtl="1"/>
          <a:endParaRPr lang="ar-SY"/>
        </a:p>
      </dgm:t>
    </dgm:pt>
    <dgm:pt modelId="{6FF83257-7331-4CF2-A027-94587FA7B89B}" type="pres">
      <dgm:prSet presAssocID="{6991D963-FE0D-40BD-BB0F-11DE7E3A70F6}" presName="hierChild4" presStyleCnt="0"/>
      <dgm:spPr/>
    </dgm:pt>
    <dgm:pt modelId="{18EB10AA-AED8-4E5F-97C6-534204B7364A}" type="pres">
      <dgm:prSet presAssocID="{C68867C7-E893-4D84-875F-6C194A755036}" presName="Name17" presStyleLbl="parChTrans1D3" presStyleIdx="1" presStyleCnt="2"/>
      <dgm:spPr/>
      <dgm:t>
        <a:bodyPr/>
        <a:lstStyle/>
        <a:p>
          <a:pPr rtl="1"/>
          <a:endParaRPr lang="ar-SY"/>
        </a:p>
      </dgm:t>
    </dgm:pt>
    <dgm:pt modelId="{AA741BC4-7672-450E-8A03-84403E880E2C}" type="pres">
      <dgm:prSet presAssocID="{188C7B76-D8B0-4EF1-978C-4916D6114F56}" presName="hierRoot3" presStyleCnt="0"/>
      <dgm:spPr/>
    </dgm:pt>
    <dgm:pt modelId="{25C2741C-94B5-42DC-A3DD-463AF581BD72}" type="pres">
      <dgm:prSet presAssocID="{188C7B76-D8B0-4EF1-978C-4916D6114F56}" presName="composite3" presStyleCnt="0"/>
      <dgm:spPr/>
    </dgm:pt>
    <dgm:pt modelId="{62AFAB04-DA99-4678-B3BE-766DC0B1B618}" type="pres">
      <dgm:prSet presAssocID="{188C7B76-D8B0-4EF1-978C-4916D6114F56}" presName="background3" presStyleLbl="node3" presStyleIdx="1" presStyleCnt="2"/>
      <dgm:spPr/>
    </dgm:pt>
    <dgm:pt modelId="{790492AF-1493-4201-8084-7D744EC9EBD4}" type="pres">
      <dgm:prSet presAssocID="{188C7B76-D8B0-4EF1-978C-4916D6114F56}" presName="text3" presStyleLbl="fgAcc3" presStyleIdx="1" presStyleCnt="2">
        <dgm:presLayoutVars>
          <dgm:chPref val="3"/>
        </dgm:presLayoutVars>
      </dgm:prSet>
      <dgm:spPr/>
      <dgm:t>
        <a:bodyPr/>
        <a:lstStyle/>
        <a:p>
          <a:pPr rtl="1"/>
          <a:endParaRPr lang="ar-SY"/>
        </a:p>
      </dgm:t>
    </dgm:pt>
    <dgm:pt modelId="{A54B2906-41FB-44C9-AC91-C1FBA8D485E0}" type="pres">
      <dgm:prSet presAssocID="{188C7B76-D8B0-4EF1-978C-4916D6114F56}" presName="hierChild4" presStyleCnt="0"/>
      <dgm:spPr/>
    </dgm:pt>
  </dgm:ptLst>
  <dgm:cxnLst>
    <dgm:cxn modelId="{0A477314-9497-4C39-AA6D-6BE36D4A10C6}" type="presOf" srcId="{C690783B-62DB-4C43-93A2-8C51C5878B52}" destId="{15B0340B-61FC-4400-BC6D-0B218CBFC235}" srcOrd="0" destOrd="0" presId="urn:microsoft.com/office/officeart/2005/8/layout/hierarchy1"/>
    <dgm:cxn modelId="{7D36BBAF-0589-4CA4-A085-8BA12400A027}" type="presOf" srcId="{62CE41A1-ED7A-4682-9453-52E9B5531694}" destId="{3E514158-BFE3-40FC-9DA7-9B6EBBC110F8}" srcOrd="0" destOrd="0" presId="urn:microsoft.com/office/officeart/2005/8/layout/hierarchy1"/>
    <dgm:cxn modelId="{AC9E2F6A-C23E-4AC8-AB6B-29ABF6274EDA}" srcId="{CAA1CC55-93D9-4080-8295-9452A228EB42}" destId="{188C7B76-D8B0-4EF1-978C-4916D6114F56}" srcOrd="1" destOrd="0" parTransId="{C68867C7-E893-4D84-875F-6C194A755036}" sibTransId="{9BF5326D-5FAC-4D5A-ABAC-F5AB4795748C}"/>
    <dgm:cxn modelId="{DCB1F88A-2956-4766-AA13-1B8F7CD4B232}" type="presOf" srcId="{F7C9D09D-C84E-43AB-993C-8E33D25F3B2A}" destId="{0F63C685-B58B-4EA8-ABAA-4B489F72198A}" srcOrd="0" destOrd="0" presId="urn:microsoft.com/office/officeart/2005/8/layout/hierarchy1"/>
    <dgm:cxn modelId="{D9B6E578-5A08-4B4C-B542-6384C6805D16}" type="presOf" srcId="{188C7B76-D8B0-4EF1-978C-4916D6114F56}" destId="{790492AF-1493-4201-8084-7D744EC9EBD4}" srcOrd="0" destOrd="0" presId="urn:microsoft.com/office/officeart/2005/8/layout/hierarchy1"/>
    <dgm:cxn modelId="{ADA67935-0E9E-41B9-B983-9D54131212CB}" type="presOf" srcId="{C68867C7-E893-4D84-875F-6C194A755036}" destId="{18EB10AA-AED8-4E5F-97C6-534204B7364A}" srcOrd="0" destOrd="0" presId="urn:microsoft.com/office/officeart/2005/8/layout/hierarchy1"/>
    <dgm:cxn modelId="{414E4C51-C264-4324-AEA0-6803AB23A878}" type="presOf" srcId="{6991D963-FE0D-40BD-BB0F-11DE7E3A70F6}" destId="{53DB16EC-2512-4C20-89BE-50C9E27B6B49}" srcOrd="0" destOrd="0" presId="urn:microsoft.com/office/officeart/2005/8/layout/hierarchy1"/>
    <dgm:cxn modelId="{1774F496-C507-43B1-BA35-4ACBF9B5FC24}" srcId="{C690783B-62DB-4C43-93A2-8C51C5878B52}" destId="{6A099B1C-824C-4D4C-BE8F-CC5B693F0447}" srcOrd="0" destOrd="0" parTransId="{62CE41A1-ED7A-4682-9453-52E9B5531694}" sibTransId="{B99DA04F-145E-4C2E-9692-B08752ABE558}"/>
    <dgm:cxn modelId="{3B0E9456-8855-4E41-8EB7-3C4EB92F2BEF}" type="presOf" srcId="{6A099B1C-824C-4D4C-BE8F-CC5B693F0447}" destId="{E814A05B-4684-4394-8990-B367B3F1F372}" srcOrd="0" destOrd="0" presId="urn:microsoft.com/office/officeart/2005/8/layout/hierarchy1"/>
    <dgm:cxn modelId="{E126234E-F0BD-4A0E-89BB-ED7DC9177782}" srcId="{50C44C6B-970A-4B9E-8529-32B586D751C4}" destId="{C690783B-62DB-4C43-93A2-8C51C5878B52}" srcOrd="0" destOrd="0" parTransId="{29A24118-0E7F-4509-BF2C-267D0507FC28}" sibTransId="{E78979FB-B583-4385-BEDE-930F1DEC0D64}"/>
    <dgm:cxn modelId="{8CF8091F-5067-484D-B88D-C0DB4A043866}" type="presOf" srcId="{CAA1CC55-93D9-4080-8295-9452A228EB42}" destId="{A00F50C0-A593-446C-86C8-105ED0B2A924}" srcOrd="0" destOrd="0" presId="urn:microsoft.com/office/officeart/2005/8/layout/hierarchy1"/>
    <dgm:cxn modelId="{95594A66-0E90-45FC-9ADE-4BA103301F42}" type="presOf" srcId="{AE618CD0-5FCC-4588-91F2-E06354EAC0D2}" destId="{C6D5A3C8-1957-4B9D-A410-A7966857D1A8}" srcOrd="0" destOrd="0" presId="urn:microsoft.com/office/officeart/2005/8/layout/hierarchy1"/>
    <dgm:cxn modelId="{99D56648-442B-4DA0-8782-0B0700474DAF}" srcId="{CAA1CC55-93D9-4080-8295-9452A228EB42}" destId="{6991D963-FE0D-40BD-BB0F-11DE7E3A70F6}" srcOrd="0" destOrd="0" parTransId="{AE618CD0-5FCC-4588-91F2-E06354EAC0D2}" sibTransId="{7E837B68-C396-4DB3-9E75-5391289CF2B0}"/>
    <dgm:cxn modelId="{02D2AFAB-A918-4A29-BC64-EF4C4322FE15}" type="presOf" srcId="{50C44C6B-970A-4B9E-8529-32B586D751C4}" destId="{ED4EABB5-7555-45E0-A52C-FA38607230D2}" srcOrd="0" destOrd="0" presId="urn:microsoft.com/office/officeart/2005/8/layout/hierarchy1"/>
    <dgm:cxn modelId="{D1CB7A33-5298-4A12-977B-8D567670D171}" srcId="{C690783B-62DB-4C43-93A2-8C51C5878B52}" destId="{CAA1CC55-93D9-4080-8295-9452A228EB42}" srcOrd="1" destOrd="0" parTransId="{F7C9D09D-C84E-43AB-993C-8E33D25F3B2A}" sibTransId="{B9441666-0E10-4512-A313-3965E3D09224}"/>
    <dgm:cxn modelId="{885DAD36-63BB-4119-93B8-550B65F718F5}" type="presParOf" srcId="{ED4EABB5-7555-45E0-A52C-FA38607230D2}" destId="{7264FA74-D317-41F2-A569-39C0F7590D56}" srcOrd="0" destOrd="0" presId="urn:microsoft.com/office/officeart/2005/8/layout/hierarchy1"/>
    <dgm:cxn modelId="{B9D73BD5-C94E-46DB-B812-F639F019E1B0}" type="presParOf" srcId="{7264FA74-D317-41F2-A569-39C0F7590D56}" destId="{53C26677-FBC8-4E4A-B5B1-B99A8682A1FB}" srcOrd="0" destOrd="0" presId="urn:microsoft.com/office/officeart/2005/8/layout/hierarchy1"/>
    <dgm:cxn modelId="{B3C3FD2F-DF28-4FE6-9971-155F5971B833}" type="presParOf" srcId="{53C26677-FBC8-4E4A-B5B1-B99A8682A1FB}" destId="{9AD0C864-2A72-42CB-B457-C486FAFC9190}" srcOrd="0" destOrd="0" presId="urn:microsoft.com/office/officeart/2005/8/layout/hierarchy1"/>
    <dgm:cxn modelId="{479082CC-4F21-4E0F-83FD-C5F9FBB09455}" type="presParOf" srcId="{53C26677-FBC8-4E4A-B5B1-B99A8682A1FB}" destId="{15B0340B-61FC-4400-BC6D-0B218CBFC235}" srcOrd="1" destOrd="0" presId="urn:microsoft.com/office/officeart/2005/8/layout/hierarchy1"/>
    <dgm:cxn modelId="{6B4E15A6-B0AA-4990-B8B7-5526E579A6A3}" type="presParOf" srcId="{7264FA74-D317-41F2-A569-39C0F7590D56}" destId="{63546524-EF3E-4592-9E0C-9F8909D2F70C}" srcOrd="1" destOrd="0" presId="urn:microsoft.com/office/officeart/2005/8/layout/hierarchy1"/>
    <dgm:cxn modelId="{ECBE8748-899F-4FDB-A4E0-B73F6BEDFEDF}" type="presParOf" srcId="{63546524-EF3E-4592-9E0C-9F8909D2F70C}" destId="{3E514158-BFE3-40FC-9DA7-9B6EBBC110F8}" srcOrd="0" destOrd="0" presId="urn:microsoft.com/office/officeart/2005/8/layout/hierarchy1"/>
    <dgm:cxn modelId="{5B6D518E-9C0E-49D8-A1E5-583C8220E79B}" type="presParOf" srcId="{63546524-EF3E-4592-9E0C-9F8909D2F70C}" destId="{4CB50B49-CB24-4FEE-8643-A7C9868AA6B4}" srcOrd="1" destOrd="0" presId="urn:microsoft.com/office/officeart/2005/8/layout/hierarchy1"/>
    <dgm:cxn modelId="{1C3BB7DF-9A17-48A3-AE4B-AED2B6CE742A}" type="presParOf" srcId="{4CB50B49-CB24-4FEE-8643-A7C9868AA6B4}" destId="{EBCBE705-8310-4EC1-9766-9286C3B333C6}" srcOrd="0" destOrd="0" presId="urn:microsoft.com/office/officeart/2005/8/layout/hierarchy1"/>
    <dgm:cxn modelId="{B0455D6E-4F7A-4D42-82BF-5DC2CDBBA1CD}" type="presParOf" srcId="{EBCBE705-8310-4EC1-9766-9286C3B333C6}" destId="{C90164A8-3055-4D82-9322-5982A4C260A7}" srcOrd="0" destOrd="0" presId="urn:microsoft.com/office/officeart/2005/8/layout/hierarchy1"/>
    <dgm:cxn modelId="{DED5ABB0-C9C5-413D-9742-A0C28888BD91}" type="presParOf" srcId="{EBCBE705-8310-4EC1-9766-9286C3B333C6}" destId="{E814A05B-4684-4394-8990-B367B3F1F372}" srcOrd="1" destOrd="0" presId="urn:microsoft.com/office/officeart/2005/8/layout/hierarchy1"/>
    <dgm:cxn modelId="{604EF689-0288-4F18-A24E-60CBCD804158}" type="presParOf" srcId="{4CB50B49-CB24-4FEE-8643-A7C9868AA6B4}" destId="{3D7A5FD7-0439-49ED-B1D6-FF04025F15F9}" srcOrd="1" destOrd="0" presId="urn:microsoft.com/office/officeart/2005/8/layout/hierarchy1"/>
    <dgm:cxn modelId="{3571DC10-0792-44D9-9A5B-031D8BFBD061}" type="presParOf" srcId="{63546524-EF3E-4592-9E0C-9F8909D2F70C}" destId="{0F63C685-B58B-4EA8-ABAA-4B489F72198A}" srcOrd="2" destOrd="0" presId="urn:microsoft.com/office/officeart/2005/8/layout/hierarchy1"/>
    <dgm:cxn modelId="{DC054333-862A-4842-991D-0A15476B79ED}" type="presParOf" srcId="{63546524-EF3E-4592-9E0C-9F8909D2F70C}" destId="{C2C5CA97-41E3-425A-831F-F1F9C211DA60}" srcOrd="3" destOrd="0" presId="urn:microsoft.com/office/officeart/2005/8/layout/hierarchy1"/>
    <dgm:cxn modelId="{321419E2-E337-4DD7-92C8-946333E619B8}" type="presParOf" srcId="{C2C5CA97-41E3-425A-831F-F1F9C211DA60}" destId="{E0DAE3F1-986F-4946-885C-B3DC055252A7}" srcOrd="0" destOrd="0" presId="urn:microsoft.com/office/officeart/2005/8/layout/hierarchy1"/>
    <dgm:cxn modelId="{103D6630-99F6-4897-B106-29698C5E13E1}" type="presParOf" srcId="{E0DAE3F1-986F-4946-885C-B3DC055252A7}" destId="{017A2064-43DA-4E08-A52A-30EFFBA7C394}" srcOrd="0" destOrd="0" presId="urn:microsoft.com/office/officeart/2005/8/layout/hierarchy1"/>
    <dgm:cxn modelId="{9523F56D-10BD-47D8-9AC8-9D3FD95CB648}" type="presParOf" srcId="{E0DAE3F1-986F-4946-885C-B3DC055252A7}" destId="{A00F50C0-A593-446C-86C8-105ED0B2A924}" srcOrd="1" destOrd="0" presId="urn:microsoft.com/office/officeart/2005/8/layout/hierarchy1"/>
    <dgm:cxn modelId="{69BDA463-3890-44EE-ADBE-77D0A1ADE499}" type="presParOf" srcId="{C2C5CA97-41E3-425A-831F-F1F9C211DA60}" destId="{842AEB97-82B9-4264-901F-37F413F77551}" srcOrd="1" destOrd="0" presId="urn:microsoft.com/office/officeart/2005/8/layout/hierarchy1"/>
    <dgm:cxn modelId="{18671A95-FAF3-4FAD-AE93-4ABE2820E1CF}" type="presParOf" srcId="{842AEB97-82B9-4264-901F-37F413F77551}" destId="{C6D5A3C8-1957-4B9D-A410-A7966857D1A8}" srcOrd="0" destOrd="0" presId="urn:microsoft.com/office/officeart/2005/8/layout/hierarchy1"/>
    <dgm:cxn modelId="{2E0A624B-5FF0-4638-9126-C4AFD96F9F48}" type="presParOf" srcId="{842AEB97-82B9-4264-901F-37F413F77551}" destId="{6C361505-3455-4DB1-A1C1-66F807B36735}" srcOrd="1" destOrd="0" presId="urn:microsoft.com/office/officeart/2005/8/layout/hierarchy1"/>
    <dgm:cxn modelId="{1825B742-4211-4B22-86F3-E67DEFC495AB}" type="presParOf" srcId="{6C361505-3455-4DB1-A1C1-66F807B36735}" destId="{BC2D6D7E-0790-4396-B449-1CF047004882}" srcOrd="0" destOrd="0" presId="urn:microsoft.com/office/officeart/2005/8/layout/hierarchy1"/>
    <dgm:cxn modelId="{B6682CF3-0CB0-4C36-9755-B5194A8114DF}" type="presParOf" srcId="{BC2D6D7E-0790-4396-B449-1CF047004882}" destId="{1546F13E-D30E-498A-B7A1-7339D2275651}" srcOrd="0" destOrd="0" presId="urn:microsoft.com/office/officeart/2005/8/layout/hierarchy1"/>
    <dgm:cxn modelId="{8BDFA1EB-7AB8-49AD-987D-6C7A9292267F}" type="presParOf" srcId="{BC2D6D7E-0790-4396-B449-1CF047004882}" destId="{53DB16EC-2512-4C20-89BE-50C9E27B6B49}" srcOrd="1" destOrd="0" presId="urn:microsoft.com/office/officeart/2005/8/layout/hierarchy1"/>
    <dgm:cxn modelId="{92EE8435-6226-48DE-BCC2-61B07FED095D}" type="presParOf" srcId="{6C361505-3455-4DB1-A1C1-66F807B36735}" destId="{6FF83257-7331-4CF2-A027-94587FA7B89B}" srcOrd="1" destOrd="0" presId="urn:microsoft.com/office/officeart/2005/8/layout/hierarchy1"/>
    <dgm:cxn modelId="{ABEC4749-9B3B-408E-87B4-8582DB11AA5A}" type="presParOf" srcId="{842AEB97-82B9-4264-901F-37F413F77551}" destId="{18EB10AA-AED8-4E5F-97C6-534204B7364A}" srcOrd="2" destOrd="0" presId="urn:microsoft.com/office/officeart/2005/8/layout/hierarchy1"/>
    <dgm:cxn modelId="{35721629-7EA3-4E2B-8EE1-39D2DADFC9F1}" type="presParOf" srcId="{842AEB97-82B9-4264-901F-37F413F77551}" destId="{AA741BC4-7672-450E-8A03-84403E880E2C}" srcOrd="3" destOrd="0" presId="urn:microsoft.com/office/officeart/2005/8/layout/hierarchy1"/>
    <dgm:cxn modelId="{85A05B6A-67B8-4F26-AC7B-5B9371CB42D7}" type="presParOf" srcId="{AA741BC4-7672-450E-8A03-84403E880E2C}" destId="{25C2741C-94B5-42DC-A3DD-463AF581BD72}" srcOrd="0" destOrd="0" presId="urn:microsoft.com/office/officeart/2005/8/layout/hierarchy1"/>
    <dgm:cxn modelId="{DC434E55-0AC4-40DF-B70B-F0F23949315A}" type="presParOf" srcId="{25C2741C-94B5-42DC-A3DD-463AF581BD72}" destId="{62AFAB04-DA99-4678-B3BE-766DC0B1B618}" srcOrd="0" destOrd="0" presId="urn:microsoft.com/office/officeart/2005/8/layout/hierarchy1"/>
    <dgm:cxn modelId="{F337DABC-D130-4A68-9D4E-E2BEABCE6054}" type="presParOf" srcId="{25C2741C-94B5-42DC-A3DD-463AF581BD72}" destId="{790492AF-1493-4201-8084-7D744EC9EBD4}" srcOrd="1" destOrd="0" presId="urn:microsoft.com/office/officeart/2005/8/layout/hierarchy1"/>
    <dgm:cxn modelId="{56EE6339-B417-4563-AD36-0E5B8169B630}" type="presParOf" srcId="{AA741BC4-7672-450E-8A03-84403E880E2C}" destId="{A54B2906-41FB-44C9-AC91-C1FBA8D485E0}"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DB30AA6-A4AB-4D26-8270-71950AF32D2F}" type="doc">
      <dgm:prSet loTypeId="urn:microsoft.com/office/officeart/2005/8/layout/orgChart1" loCatId="hierarchy" qsTypeId="urn:microsoft.com/office/officeart/2005/8/quickstyle/simple3" qsCatId="simple" csTypeId="urn:microsoft.com/office/officeart/2005/8/colors/accent1_2" csCatId="accent1" phldr="1"/>
      <dgm:spPr/>
      <dgm:t>
        <a:bodyPr/>
        <a:lstStyle/>
        <a:p>
          <a:pPr rtl="1"/>
          <a:endParaRPr lang="ar-SY"/>
        </a:p>
      </dgm:t>
    </dgm:pt>
    <dgm:pt modelId="{8F729B76-812B-4CC8-8E6B-6947B04003B7}">
      <dgm:prSet phldrT="[Text]"/>
      <dgm:spPr/>
      <dgm:t>
        <a:bodyPr/>
        <a:lstStyle/>
        <a:p>
          <a:pPr rtl="1"/>
          <a:r>
            <a:rPr lang="ar-SY" dirty="0" smtClean="0"/>
            <a:t>المتغيرات</a:t>
          </a:r>
          <a:endParaRPr lang="ar-SY" dirty="0"/>
        </a:p>
      </dgm:t>
    </dgm:pt>
    <dgm:pt modelId="{B918EEE3-3A72-4403-973D-77BBAF28CD17}" type="parTrans" cxnId="{E85C4B22-6AA6-42BF-B376-22E4C57E8B07}">
      <dgm:prSet/>
      <dgm:spPr/>
      <dgm:t>
        <a:bodyPr/>
        <a:lstStyle/>
        <a:p>
          <a:pPr rtl="1"/>
          <a:endParaRPr lang="ar-SY"/>
        </a:p>
      </dgm:t>
    </dgm:pt>
    <dgm:pt modelId="{F069E966-E14A-44BE-A06A-A1872C7FE90D}" type="sibTrans" cxnId="{E85C4B22-6AA6-42BF-B376-22E4C57E8B07}">
      <dgm:prSet/>
      <dgm:spPr/>
      <dgm:t>
        <a:bodyPr/>
        <a:lstStyle/>
        <a:p>
          <a:pPr rtl="1"/>
          <a:endParaRPr lang="ar-SY"/>
        </a:p>
      </dgm:t>
    </dgm:pt>
    <dgm:pt modelId="{0C7D3036-A10A-4C70-8C11-63BD3EA5FBC8}">
      <dgm:prSet phldrT="[Text]"/>
      <dgm:spPr/>
      <dgm:t>
        <a:bodyPr/>
        <a:lstStyle/>
        <a:p>
          <a:pPr rtl="1"/>
          <a:r>
            <a:rPr lang="ar-SY" dirty="0" smtClean="0"/>
            <a:t>كمية </a:t>
          </a:r>
          <a:r>
            <a:rPr lang="en-US" dirty="0" smtClean="0"/>
            <a:t>Quantitative</a:t>
          </a:r>
          <a:endParaRPr lang="ar-SY" dirty="0"/>
        </a:p>
      </dgm:t>
    </dgm:pt>
    <dgm:pt modelId="{9D0E73AE-5C9A-4021-80F7-8D9A0F7040D4}" type="parTrans" cxnId="{B6AEB5C9-FCAC-477E-8DB3-7D6BD0880D5B}">
      <dgm:prSet/>
      <dgm:spPr/>
      <dgm:t>
        <a:bodyPr/>
        <a:lstStyle/>
        <a:p>
          <a:pPr rtl="1"/>
          <a:endParaRPr lang="ar-SY"/>
        </a:p>
      </dgm:t>
    </dgm:pt>
    <dgm:pt modelId="{FEF23E69-A108-4762-98BC-13600D6FD562}" type="sibTrans" cxnId="{B6AEB5C9-FCAC-477E-8DB3-7D6BD0880D5B}">
      <dgm:prSet/>
      <dgm:spPr/>
      <dgm:t>
        <a:bodyPr/>
        <a:lstStyle/>
        <a:p>
          <a:pPr rtl="1"/>
          <a:endParaRPr lang="ar-SY"/>
        </a:p>
      </dgm:t>
    </dgm:pt>
    <dgm:pt modelId="{C1013573-B7DC-4721-950F-4E6BDD209224}">
      <dgm:prSet phldrT="[Text]"/>
      <dgm:spPr/>
      <dgm:t>
        <a:bodyPr/>
        <a:lstStyle/>
        <a:p>
          <a:pPr rtl="1"/>
          <a:r>
            <a:rPr lang="ar-SY" dirty="0" smtClean="0"/>
            <a:t>نوعية </a:t>
          </a:r>
          <a:r>
            <a:rPr lang="en-US" dirty="0" smtClean="0"/>
            <a:t>Qualitative</a:t>
          </a:r>
          <a:endParaRPr lang="ar-SY" dirty="0"/>
        </a:p>
      </dgm:t>
    </dgm:pt>
    <dgm:pt modelId="{3491C4C6-5299-4541-95A6-CAA56736C963}" type="parTrans" cxnId="{56514D75-9075-44AC-A683-0294A9152A8D}">
      <dgm:prSet/>
      <dgm:spPr/>
      <dgm:t>
        <a:bodyPr/>
        <a:lstStyle/>
        <a:p>
          <a:pPr rtl="1"/>
          <a:endParaRPr lang="ar-SY"/>
        </a:p>
      </dgm:t>
    </dgm:pt>
    <dgm:pt modelId="{F0B38BE6-64ED-425E-98C5-337572B89754}" type="sibTrans" cxnId="{56514D75-9075-44AC-A683-0294A9152A8D}">
      <dgm:prSet/>
      <dgm:spPr/>
      <dgm:t>
        <a:bodyPr/>
        <a:lstStyle/>
        <a:p>
          <a:pPr rtl="1"/>
          <a:endParaRPr lang="ar-SY"/>
        </a:p>
      </dgm:t>
    </dgm:pt>
    <dgm:pt modelId="{B84ACA9C-287D-4DE3-A71F-E311B60FC17D}">
      <dgm:prSet/>
      <dgm:spPr/>
      <dgm:t>
        <a:bodyPr/>
        <a:lstStyle/>
        <a:p>
          <a:pPr rtl="1"/>
          <a:r>
            <a:rPr lang="ar-SY" dirty="0" smtClean="0"/>
            <a:t>متقطعة </a:t>
          </a:r>
          <a:r>
            <a:rPr lang="en-US" dirty="0" smtClean="0">
              <a:solidFill>
                <a:srgbClr val="000099"/>
              </a:solidFill>
              <a:latin typeface="Calibri" panose="020F0502020204030204" pitchFamily="34" charset="0"/>
            </a:rPr>
            <a:t>Discrete</a:t>
          </a:r>
          <a:endParaRPr lang="ar-SY" dirty="0"/>
        </a:p>
      </dgm:t>
    </dgm:pt>
    <dgm:pt modelId="{F9210159-3335-4335-B898-0A563DC14B76}" type="parTrans" cxnId="{E994A158-3955-401E-A7EB-BF4D9906D3E3}">
      <dgm:prSet/>
      <dgm:spPr/>
      <dgm:t>
        <a:bodyPr/>
        <a:lstStyle/>
        <a:p>
          <a:pPr rtl="1"/>
          <a:endParaRPr lang="ar-SY"/>
        </a:p>
      </dgm:t>
    </dgm:pt>
    <dgm:pt modelId="{67B7923F-E9DF-4B66-9DA7-4443F8FB845D}" type="sibTrans" cxnId="{E994A158-3955-401E-A7EB-BF4D9906D3E3}">
      <dgm:prSet/>
      <dgm:spPr/>
      <dgm:t>
        <a:bodyPr/>
        <a:lstStyle/>
        <a:p>
          <a:pPr rtl="1"/>
          <a:endParaRPr lang="ar-SY"/>
        </a:p>
      </dgm:t>
    </dgm:pt>
    <dgm:pt modelId="{A24744A8-D200-4FE0-B763-714AC483551D}">
      <dgm:prSet/>
      <dgm:spPr/>
      <dgm:t>
        <a:bodyPr/>
        <a:lstStyle/>
        <a:p>
          <a:pPr rtl="1"/>
          <a:r>
            <a:rPr lang="ar-SY" dirty="0" smtClean="0"/>
            <a:t>مستمرة </a:t>
          </a:r>
          <a:r>
            <a:rPr lang="en-US" dirty="0" smtClean="0">
              <a:solidFill>
                <a:srgbClr val="000099"/>
              </a:solidFill>
              <a:latin typeface="Calibri" panose="020F0502020204030204" pitchFamily="34" charset="0"/>
            </a:rPr>
            <a:t>Continuous</a:t>
          </a:r>
          <a:endParaRPr lang="ar-SY" dirty="0"/>
        </a:p>
      </dgm:t>
    </dgm:pt>
    <dgm:pt modelId="{6D811100-56A2-401E-A918-74C870793890}" type="parTrans" cxnId="{3019C658-22B8-4748-97ED-C472D08D5687}">
      <dgm:prSet/>
      <dgm:spPr/>
      <dgm:t>
        <a:bodyPr/>
        <a:lstStyle/>
        <a:p>
          <a:pPr rtl="1"/>
          <a:endParaRPr lang="ar-SY"/>
        </a:p>
      </dgm:t>
    </dgm:pt>
    <dgm:pt modelId="{3D114D93-4F0E-40A2-87DF-9C2769F4196A}" type="sibTrans" cxnId="{3019C658-22B8-4748-97ED-C472D08D5687}">
      <dgm:prSet/>
      <dgm:spPr/>
      <dgm:t>
        <a:bodyPr/>
        <a:lstStyle/>
        <a:p>
          <a:pPr rtl="1"/>
          <a:endParaRPr lang="ar-SY"/>
        </a:p>
      </dgm:t>
    </dgm:pt>
    <dgm:pt modelId="{24E56AC1-1802-4326-968F-A5B8434C6B07}" type="pres">
      <dgm:prSet presAssocID="{2DB30AA6-A4AB-4D26-8270-71950AF32D2F}" presName="hierChild1" presStyleCnt="0">
        <dgm:presLayoutVars>
          <dgm:orgChart val="1"/>
          <dgm:chPref val="1"/>
          <dgm:dir/>
          <dgm:animOne val="branch"/>
          <dgm:animLvl val="lvl"/>
          <dgm:resizeHandles/>
        </dgm:presLayoutVars>
      </dgm:prSet>
      <dgm:spPr/>
      <dgm:t>
        <a:bodyPr/>
        <a:lstStyle/>
        <a:p>
          <a:pPr rtl="1"/>
          <a:endParaRPr lang="ar-SY"/>
        </a:p>
      </dgm:t>
    </dgm:pt>
    <dgm:pt modelId="{929788AE-151A-408D-9EBA-34BBB241DC76}" type="pres">
      <dgm:prSet presAssocID="{8F729B76-812B-4CC8-8E6B-6947B04003B7}" presName="hierRoot1" presStyleCnt="0">
        <dgm:presLayoutVars>
          <dgm:hierBranch val="init"/>
        </dgm:presLayoutVars>
      </dgm:prSet>
      <dgm:spPr/>
    </dgm:pt>
    <dgm:pt modelId="{62A598A1-AD8D-4D47-9C4C-40D21D17F089}" type="pres">
      <dgm:prSet presAssocID="{8F729B76-812B-4CC8-8E6B-6947B04003B7}" presName="rootComposite1" presStyleCnt="0"/>
      <dgm:spPr/>
    </dgm:pt>
    <dgm:pt modelId="{4C234FA8-48B5-4915-8399-ECA059E75CE0}" type="pres">
      <dgm:prSet presAssocID="{8F729B76-812B-4CC8-8E6B-6947B04003B7}" presName="rootText1" presStyleLbl="node0" presStyleIdx="0" presStyleCnt="1">
        <dgm:presLayoutVars>
          <dgm:chPref val="3"/>
        </dgm:presLayoutVars>
      </dgm:prSet>
      <dgm:spPr/>
      <dgm:t>
        <a:bodyPr/>
        <a:lstStyle/>
        <a:p>
          <a:pPr rtl="1"/>
          <a:endParaRPr lang="ar-SY"/>
        </a:p>
      </dgm:t>
    </dgm:pt>
    <dgm:pt modelId="{3A2E9BAC-4348-4DA1-AF82-D4CE7B700BB2}" type="pres">
      <dgm:prSet presAssocID="{8F729B76-812B-4CC8-8E6B-6947B04003B7}" presName="rootConnector1" presStyleLbl="node1" presStyleIdx="0" presStyleCnt="0"/>
      <dgm:spPr/>
      <dgm:t>
        <a:bodyPr/>
        <a:lstStyle/>
        <a:p>
          <a:pPr rtl="1"/>
          <a:endParaRPr lang="ar-SY"/>
        </a:p>
      </dgm:t>
    </dgm:pt>
    <dgm:pt modelId="{F2BCC71D-0C57-46C6-B29C-58DC206776F4}" type="pres">
      <dgm:prSet presAssocID="{8F729B76-812B-4CC8-8E6B-6947B04003B7}" presName="hierChild2" presStyleCnt="0"/>
      <dgm:spPr/>
    </dgm:pt>
    <dgm:pt modelId="{8E6371EA-AB6C-4B82-ADBE-93F07C29748E}" type="pres">
      <dgm:prSet presAssocID="{9D0E73AE-5C9A-4021-80F7-8D9A0F7040D4}" presName="Name37" presStyleLbl="parChTrans1D2" presStyleIdx="0" presStyleCnt="2"/>
      <dgm:spPr/>
      <dgm:t>
        <a:bodyPr/>
        <a:lstStyle/>
        <a:p>
          <a:pPr rtl="1"/>
          <a:endParaRPr lang="ar-SY"/>
        </a:p>
      </dgm:t>
    </dgm:pt>
    <dgm:pt modelId="{45E4F8DA-46A9-4C26-9E1C-CB944AEC6EA5}" type="pres">
      <dgm:prSet presAssocID="{0C7D3036-A10A-4C70-8C11-63BD3EA5FBC8}" presName="hierRoot2" presStyleCnt="0">
        <dgm:presLayoutVars>
          <dgm:hierBranch/>
        </dgm:presLayoutVars>
      </dgm:prSet>
      <dgm:spPr/>
    </dgm:pt>
    <dgm:pt modelId="{4C541BC8-7354-440D-9B8B-E35301193DF5}" type="pres">
      <dgm:prSet presAssocID="{0C7D3036-A10A-4C70-8C11-63BD3EA5FBC8}" presName="rootComposite" presStyleCnt="0"/>
      <dgm:spPr/>
    </dgm:pt>
    <dgm:pt modelId="{BB528533-DD81-4395-A8AF-A8C06896C5AC}" type="pres">
      <dgm:prSet presAssocID="{0C7D3036-A10A-4C70-8C11-63BD3EA5FBC8}" presName="rootText" presStyleLbl="node2" presStyleIdx="0" presStyleCnt="2">
        <dgm:presLayoutVars>
          <dgm:chPref val="3"/>
        </dgm:presLayoutVars>
      </dgm:prSet>
      <dgm:spPr/>
      <dgm:t>
        <a:bodyPr/>
        <a:lstStyle/>
        <a:p>
          <a:pPr rtl="1"/>
          <a:endParaRPr lang="ar-SY"/>
        </a:p>
      </dgm:t>
    </dgm:pt>
    <dgm:pt modelId="{07F03C6F-040D-4BAD-8C41-7C82F2D7A2C3}" type="pres">
      <dgm:prSet presAssocID="{0C7D3036-A10A-4C70-8C11-63BD3EA5FBC8}" presName="rootConnector" presStyleLbl="node2" presStyleIdx="0" presStyleCnt="2"/>
      <dgm:spPr/>
      <dgm:t>
        <a:bodyPr/>
        <a:lstStyle/>
        <a:p>
          <a:pPr rtl="1"/>
          <a:endParaRPr lang="ar-SY"/>
        </a:p>
      </dgm:t>
    </dgm:pt>
    <dgm:pt modelId="{BEE6CA38-864C-4F7A-8353-9F55FE0775DD}" type="pres">
      <dgm:prSet presAssocID="{0C7D3036-A10A-4C70-8C11-63BD3EA5FBC8}" presName="hierChild4" presStyleCnt="0"/>
      <dgm:spPr/>
    </dgm:pt>
    <dgm:pt modelId="{9B362557-1EFD-4A71-A027-33F5ED2B11CA}" type="pres">
      <dgm:prSet presAssocID="{F9210159-3335-4335-B898-0A563DC14B76}" presName="Name35" presStyleLbl="parChTrans1D3" presStyleIdx="0" presStyleCnt="2"/>
      <dgm:spPr/>
      <dgm:t>
        <a:bodyPr/>
        <a:lstStyle/>
        <a:p>
          <a:pPr rtl="1"/>
          <a:endParaRPr lang="ar-SY"/>
        </a:p>
      </dgm:t>
    </dgm:pt>
    <dgm:pt modelId="{756A9EDA-2405-4E70-B0C1-412EDD135701}" type="pres">
      <dgm:prSet presAssocID="{B84ACA9C-287D-4DE3-A71F-E311B60FC17D}" presName="hierRoot2" presStyleCnt="0">
        <dgm:presLayoutVars>
          <dgm:hierBranch val="init"/>
        </dgm:presLayoutVars>
      </dgm:prSet>
      <dgm:spPr/>
    </dgm:pt>
    <dgm:pt modelId="{8910E12E-228D-4901-AECB-2DC8E568B948}" type="pres">
      <dgm:prSet presAssocID="{B84ACA9C-287D-4DE3-A71F-E311B60FC17D}" presName="rootComposite" presStyleCnt="0"/>
      <dgm:spPr/>
    </dgm:pt>
    <dgm:pt modelId="{121C51FA-6163-4832-A67E-6E10C520F5CF}" type="pres">
      <dgm:prSet presAssocID="{B84ACA9C-287D-4DE3-A71F-E311B60FC17D}" presName="rootText" presStyleLbl="node3" presStyleIdx="0" presStyleCnt="2">
        <dgm:presLayoutVars>
          <dgm:chPref val="3"/>
        </dgm:presLayoutVars>
      </dgm:prSet>
      <dgm:spPr/>
      <dgm:t>
        <a:bodyPr/>
        <a:lstStyle/>
        <a:p>
          <a:pPr rtl="1"/>
          <a:endParaRPr lang="ar-SY"/>
        </a:p>
      </dgm:t>
    </dgm:pt>
    <dgm:pt modelId="{DE4D417C-BBD8-45F0-AE8C-2B14019CCBFE}" type="pres">
      <dgm:prSet presAssocID="{B84ACA9C-287D-4DE3-A71F-E311B60FC17D}" presName="rootConnector" presStyleLbl="node3" presStyleIdx="0" presStyleCnt="2"/>
      <dgm:spPr/>
      <dgm:t>
        <a:bodyPr/>
        <a:lstStyle/>
        <a:p>
          <a:pPr rtl="1"/>
          <a:endParaRPr lang="ar-SY"/>
        </a:p>
      </dgm:t>
    </dgm:pt>
    <dgm:pt modelId="{0A94A316-7153-4A51-88A2-0C20D6543038}" type="pres">
      <dgm:prSet presAssocID="{B84ACA9C-287D-4DE3-A71F-E311B60FC17D}" presName="hierChild4" presStyleCnt="0"/>
      <dgm:spPr/>
    </dgm:pt>
    <dgm:pt modelId="{6A4645DF-9C44-496D-B9B8-87092AA8DD58}" type="pres">
      <dgm:prSet presAssocID="{B84ACA9C-287D-4DE3-A71F-E311B60FC17D}" presName="hierChild5" presStyleCnt="0"/>
      <dgm:spPr/>
    </dgm:pt>
    <dgm:pt modelId="{D025D1DA-0C4A-4835-8152-BBE1216D3090}" type="pres">
      <dgm:prSet presAssocID="{6D811100-56A2-401E-A918-74C870793890}" presName="Name35" presStyleLbl="parChTrans1D3" presStyleIdx="1" presStyleCnt="2"/>
      <dgm:spPr/>
      <dgm:t>
        <a:bodyPr/>
        <a:lstStyle/>
        <a:p>
          <a:pPr rtl="1"/>
          <a:endParaRPr lang="ar-SY"/>
        </a:p>
      </dgm:t>
    </dgm:pt>
    <dgm:pt modelId="{53C598D2-BF64-4528-A72A-1BA8478B6655}" type="pres">
      <dgm:prSet presAssocID="{A24744A8-D200-4FE0-B763-714AC483551D}" presName="hierRoot2" presStyleCnt="0">
        <dgm:presLayoutVars>
          <dgm:hierBranch val="init"/>
        </dgm:presLayoutVars>
      </dgm:prSet>
      <dgm:spPr/>
    </dgm:pt>
    <dgm:pt modelId="{E1BDE96A-586B-4B67-AA26-C39120E2A724}" type="pres">
      <dgm:prSet presAssocID="{A24744A8-D200-4FE0-B763-714AC483551D}" presName="rootComposite" presStyleCnt="0"/>
      <dgm:spPr/>
    </dgm:pt>
    <dgm:pt modelId="{89906B2A-1718-4F0C-9566-DB6484A70C56}" type="pres">
      <dgm:prSet presAssocID="{A24744A8-D200-4FE0-B763-714AC483551D}" presName="rootText" presStyleLbl="node3" presStyleIdx="1" presStyleCnt="2">
        <dgm:presLayoutVars>
          <dgm:chPref val="3"/>
        </dgm:presLayoutVars>
      </dgm:prSet>
      <dgm:spPr/>
      <dgm:t>
        <a:bodyPr/>
        <a:lstStyle/>
        <a:p>
          <a:pPr rtl="1"/>
          <a:endParaRPr lang="ar-SY"/>
        </a:p>
      </dgm:t>
    </dgm:pt>
    <dgm:pt modelId="{FA8091BB-F4BD-4D72-8367-119658225136}" type="pres">
      <dgm:prSet presAssocID="{A24744A8-D200-4FE0-B763-714AC483551D}" presName="rootConnector" presStyleLbl="node3" presStyleIdx="1" presStyleCnt="2"/>
      <dgm:spPr/>
      <dgm:t>
        <a:bodyPr/>
        <a:lstStyle/>
        <a:p>
          <a:pPr rtl="1"/>
          <a:endParaRPr lang="ar-SY"/>
        </a:p>
      </dgm:t>
    </dgm:pt>
    <dgm:pt modelId="{2407D068-BB18-414B-AED3-3A87076276C4}" type="pres">
      <dgm:prSet presAssocID="{A24744A8-D200-4FE0-B763-714AC483551D}" presName="hierChild4" presStyleCnt="0"/>
      <dgm:spPr/>
    </dgm:pt>
    <dgm:pt modelId="{1EC24D04-40FD-494F-91B2-00A21C508CD5}" type="pres">
      <dgm:prSet presAssocID="{A24744A8-D200-4FE0-B763-714AC483551D}" presName="hierChild5" presStyleCnt="0"/>
      <dgm:spPr/>
    </dgm:pt>
    <dgm:pt modelId="{4116B4F8-52AA-45CC-A93D-3BF5DF33C64D}" type="pres">
      <dgm:prSet presAssocID="{0C7D3036-A10A-4C70-8C11-63BD3EA5FBC8}" presName="hierChild5" presStyleCnt="0"/>
      <dgm:spPr/>
    </dgm:pt>
    <dgm:pt modelId="{1098ADBB-9138-4885-9722-1B003FBC6500}" type="pres">
      <dgm:prSet presAssocID="{3491C4C6-5299-4541-95A6-CAA56736C963}" presName="Name37" presStyleLbl="parChTrans1D2" presStyleIdx="1" presStyleCnt="2"/>
      <dgm:spPr/>
      <dgm:t>
        <a:bodyPr/>
        <a:lstStyle/>
        <a:p>
          <a:pPr rtl="1"/>
          <a:endParaRPr lang="ar-SY"/>
        </a:p>
      </dgm:t>
    </dgm:pt>
    <dgm:pt modelId="{598C800E-D8F6-4FA0-ADA5-B47C938EBA75}" type="pres">
      <dgm:prSet presAssocID="{C1013573-B7DC-4721-950F-4E6BDD209224}" presName="hierRoot2" presStyleCnt="0">
        <dgm:presLayoutVars>
          <dgm:hierBranch val="init"/>
        </dgm:presLayoutVars>
      </dgm:prSet>
      <dgm:spPr/>
    </dgm:pt>
    <dgm:pt modelId="{EE139CDC-D45A-45DA-BEE1-C4871BC25896}" type="pres">
      <dgm:prSet presAssocID="{C1013573-B7DC-4721-950F-4E6BDD209224}" presName="rootComposite" presStyleCnt="0"/>
      <dgm:spPr/>
    </dgm:pt>
    <dgm:pt modelId="{875B38A3-45E3-46A8-AFE7-98CBBD17386F}" type="pres">
      <dgm:prSet presAssocID="{C1013573-B7DC-4721-950F-4E6BDD209224}" presName="rootText" presStyleLbl="node2" presStyleIdx="1" presStyleCnt="2">
        <dgm:presLayoutVars>
          <dgm:chPref val="3"/>
        </dgm:presLayoutVars>
      </dgm:prSet>
      <dgm:spPr/>
      <dgm:t>
        <a:bodyPr/>
        <a:lstStyle/>
        <a:p>
          <a:pPr rtl="1"/>
          <a:endParaRPr lang="ar-SY"/>
        </a:p>
      </dgm:t>
    </dgm:pt>
    <dgm:pt modelId="{44C2C206-F5EC-4995-9672-E9C059770B80}" type="pres">
      <dgm:prSet presAssocID="{C1013573-B7DC-4721-950F-4E6BDD209224}" presName="rootConnector" presStyleLbl="node2" presStyleIdx="1" presStyleCnt="2"/>
      <dgm:spPr/>
      <dgm:t>
        <a:bodyPr/>
        <a:lstStyle/>
        <a:p>
          <a:pPr rtl="1"/>
          <a:endParaRPr lang="ar-SY"/>
        </a:p>
      </dgm:t>
    </dgm:pt>
    <dgm:pt modelId="{1389FE7D-61B7-4A44-BFFA-09852EFD6894}" type="pres">
      <dgm:prSet presAssocID="{C1013573-B7DC-4721-950F-4E6BDD209224}" presName="hierChild4" presStyleCnt="0"/>
      <dgm:spPr/>
    </dgm:pt>
    <dgm:pt modelId="{38089278-AE2B-4307-A28D-D5EEB99F69AC}" type="pres">
      <dgm:prSet presAssocID="{C1013573-B7DC-4721-950F-4E6BDD209224}" presName="hierChild5" presStyleCnt="0"/>
      <dgm:spPr/>
    </dgm:pt>
    <dgm:pt modelId="{76B4082A-8311-4A6B-93D1-BD3B831BE2CA}" type="pres">
      <dgm:prSet presAssocID="{8F729B76-812B-4CC8-8E6B-6947B04003B7}" presName="hierChild3" presStyleCnt="0"/>
      <dgm:spPr/>
    </dgm:pt>
  </dgm:ptLst>
  <dgm:cxnLst>
    <dgm:cxn modelId="{48B64B53-3BED-4124-9D88-EF1B4B08AC90}" type="presOf" srcId="{9D0E73AE-5C9A-4021-80F7-8D9A0F7040D4}" destId="{8E6371EA-AB6C-4B82-ADBE-93F07C29748E}" srcOrd="0" destOrd="0" presId="urn:microsoft.com/office/officeart/2005/8/layout/orgChart1"/>
    <dgm:cxn modelId="{2CC1E544-FB06-47A1-9CEB-E9ED7ECA2021}" type="presOf" srcId="{B84ACA9C-287D-4DE3-A71F-E311B60FC17D}" destId="{121C51FA-6163-4832-A67E-6E10C520F5CF}" srcOrd="0" destOrd="0" presId="urn:microsoft.com/office/officeart/2005/8/layout/orgChart1"/>
    <dgm:cxn modelId="{D795D4BB-8D0E-4477-8F7D-B327FCA41BE5}" type="presOf" srcId="{0C7D3036-A10A-4C70-8C11-63BD3EA5FBC8}" destId="{07F03C6F-040D-4BAD-8C41-7C82F2D7A2C3}" srcOrd="1" destOrd="0" presId="urn:microsoft.com/office/officeart/2005/8/layout/orgChart1"/>
    <dgm:cxn modelId="{23E83349-02F6-4545-93E6-71C813352C48}" type="presOf" srcId="{C1013573-B7DC-4721-950F-4E6BDD209224}" destId="{44C2C206-F5EC-4995-9672-E9C059770B80}" srcOrd="1" destOrd="0" presId="urn:microsoft.com/office/officeart/2005/8/layout/orgChart1"/>
    <dgm:cxn modelId="{C5DB1B97-9893-41E1-87C6-873F8E53C081}" type="presOf" srcId="{A24744A8-D200-4FE0-B763-714AC483551D}" destId="{89906B2A-1718-4F0C-9566-DB6484A70C56}" srcOrd="0" destOrd="0" presId="urn:microsoft.com/office/officeart/2005/8/layout/orgChart1"/>
    <dgm:cxn modelId="{F9FE3EDD-B917-462A-B9A2-AC02D6EF371E}" type="presOf" srcId="{A24744A8-D200-4FE0-B763-714AC483551D}" destId="{FA8091BB-F4BD-4D72-8367-119658225136}" srcOrd="1" destOrd="0" presId="urn:microsoft.com/office/officeart/2005/8/layout/orgChart1"/>
    <dgm:cxn modelId="{0E6909DD-1D1F-4E9C-8045-42506CCEC757}" type="presOf" srcId="{8F729B76-812B-4CC8-8E6B-6947B04003B7}" destId="{4C234FA8-48B5-4915-8399-ECA059E75CE0}" srcOrd="0" destOrd="0" presId="urn:microsoft.com/office/officeart/2005/8/layout/orgChart1"/>
    <dgm:cxn modelId="{3019C658-22B8-4748-97ED-C472D08D5687}" srcId="{0C7D3036-A10A-4C70-8C11-63BD3EA5FBC8}" destId="{A24744A8-D200-4FE0-B763-714AC483551D}" srcOrd="1" destOrd="0" parTransId="{6D811100-56A2-401E-A918-74C870793890}" sibTransId="{3D114D93-4F0E-40A2-87DF-9C2769F4196A}"/>
    <dgm:cxn modelId="{0F633FD7-6D82-42AC-B1B8-A8F76E08275D}" type="presOf" srcId="{6D811100-56A2-401E-A918-74C870793890}" destId="{D025D1DA-0C4A-4835-8152-BBE1216D3090}" srcOrd="0" destOrd="0" presId="urn:microsoft.com/office/officeart/2005/8/layout/orgChart1"/>
    <dgm:cxn modelId="{75C974EA-2B66-4B1F-9193-E31AA0728F0A}" type="presOf" srcId="{0C7D3036-A10A-4C70-8C11-63BD3EA5FBC8}" destId="{BB528533-DD81-4395-A8AF-A8C06896C5AC}" srcOrd="0" destOrd="0" presId="urn:microsoft.com/office/officeart/2005/8/layout/orgChart1"/>
    <dgm:cxn modelId="{E85C4B22-6AA6-42BF-B376-22E4C57E8B07}" srcId="{2DB30AA6-A4AB-4D26-8270-71950AF32D2F}" destId="{8F729B76-812B-4CC8-8E6B-6947B04003B7}" srcOrd="0" destOrd="0" parTransId="{B918EEE3-3A72-4403-973D-77BBAF28CD17}" sibTransId="{F069E966-E14A-44BE-A06A-A1872C7FE90D}"/>
    <dgm:cxn modelId="{7EDB9BA4-D5E8-4CDF-B58E-2AEDAF3C5D04}" type="presOf" srcId="{B84ACA9C-287D-4DE3-A71F-E311B60FC17D}" destId="{DE4D417C-BBD8-45F0-AE8C-2B14019CCBFE}" srcOrd="1" destOrd="0" presId="urn:microsoft.com/office/officeart/2005/8/layout/orgChart1"/>
    <dgm:cxn modelId="{E5AE5409-C96F-43E2-9BF5-6F7036D0EDF2}" type="presOf" srcId="{C1013573-B7DC-4721-950F-4E6BDD209224}" destId="{875B38A3-45E3-46A8-AFE7-98CBBD17386F}" srcOrd="0" destOrd="0" presId="urn:microsoft.com/office/officeart/2005/8/layout/orgChart1"/>
    <dgm:cxn modelId="{E994A158-3955-401E-A7EB-BF4D9906D3E3}" srcId="{0C7D3036-A10A-4C70-8C11-63BD3EA5FBC8}" destId="{B84ACA9C-287D-4DE3-A71F-E311B60FC17D}" srcOrd="0" destOrd="0" parTransId="{F9210159-3335-4335-B898-0A563DC14B76}" sibTransId="{67B7923F-E9DF-4B66-9DA7-4443F8FB845D}"/>
    <dgm:cxn modelId="{3D084A1A-D114-4AA9-B361-1E58C3A96D8F}" type="presOf" srcId="{2DB30AA6-A4AB-4D26-8270-71950AF32D2F}" destId="{24E56AC1-1802-4326-968F-A5B8434C6B07}" srcOrd="0" destOrd="0" presId="urn:microsoft.com/office/officeart/2005/8/layout/orgChart1"/>
    <dgm:cxn modelId="{56514D75-9075-44AC-A683-0294A9152A8D}" srcId="{8F729B76-812B-4CC8-8E6B-6947B04003B7}" destId="{C1013573-B7DC-4721-950F-4E6BDD209224}" srcOrd="1" destOrd="0" parTransId="{3491C4C6-5299-4541-95A6-CAA56736C963}" sibTransId="{F0B38BE6-64ED-425E-98C5-337572B89754}"/>
    <dgm:cxn modelId="{B5C4B67B-7BE0-42EF-9C15-51AB347B34C7}" type="presOf" srcId="{F9210159-3335-4335-B898-0A563DC14B76}" destId="{9B362557-1EFD-4A71-A027-33F5ED2B11CA}" srcOrd="0" destOrd="0" presId="urn:microsoft.com/office/officeart/2005/8/layout/orgChart1"/>
    <dgm:cxn modelId="{282C4793-6114-45A1-9CCD-919AE0920912}" type="presOf" srcId="{3491C4C6-5299-4541-95A6-CAA56736C963}" destId="{1098ADBB-9138-4885-9722-1B003FBC6500}" srcOrd="0" destOrd="0" presId="urn:microsoft.com/office/officeart/2005/8/layout/orgChart1"/>
    <dgm:cxn modelId="{B6AEB5C9-FCAC-477E-8DB3-7D6BD0880D5B}" srcId="{8F729B76-812B-4CC8-8E6B-6947B04003B7}" destId="{0C7D3036-A10A-4C70-8C11-63BD3EA5FBC8}" srcOrd="0" destOrd="0" parTransId="{9D0E73AE-5C9A-4021-80F7-8D9A0F7040D4}" sibTransId="{FEF23E69-A108-4762-98BC-13600D6FD562}"/>
    <dgm:cxn modelId="{930C7DA8-EBAC-4FFE-AA87-80926B722119}" type="presOf" srcId="{8F729B76-812B-4CC8-8E6B-6947B04003B7}" destId="{3A2E9BAC-4348-4DA1-AF82-D4CE7B700BB2}" srcOrd="1" destOrd="0" presId="urn:microsoft.com/office/officeart/2005/8/layout/orgChart1"/>
    <dgm:cxn modelId="{54154467-054B-4A08-A9B8-ACB949B01CF8}" type="presParOf" srcId="{24E56AC1-1802-4326-968F-A5B8434C6B07}" destId="{929788AE-151A-408D-9EBA-34BBB241DC76}" srcOrd="0" destOrd="0" presId="urn:microsoft.com/office/officeart/2005/8/layout/orgChart1"/>
    <dgm:cxn modelId="{2F4E66ED-8103-4561-BD6D-FCF17A940C56}" type="presParOf" srcId="{929788AE-151A-408D-9EBA-34BBB241DC76}" destId="{62A598A1-AD8D-4D47-9C4C-40D21D17F089}" srcOrd="0" destOrd="0" presId="urn:microsoft.com/office/officeart/2005/8/layout/orgChart1"/>
    <dgm:cxn modelId="{321B5D29-9C26-42DF-B330-DA23A37A75AE}" type="presParOf" srcId="{62A598A1-AD8D-4D47-9C4C-40D21D17F089}" destId="{4C234FA8-48B5-4915-8399-ECA059E75CE0}" srcOrd="0" destOrd="0" presId="urn:microsoft.com/office/officeart/2005/8/layout/orgChart1"/>
    <dgm:cxn modelId="{5C4AEE1B-309E-40FB-9A00-333A5E182E81}" type="presParOf" srcId="{62A598A1-AD8D-4D47-9C4C-40D21D17F089}" destId="{3A2E9BAC-4348-4DA1-AF82-D4CE7B700BB2}" srcOrd="1" destOrd="0" presId="urn:microsoft.com/office/officeart/2005/8/layout/orgChart1"/>
    <dgm:cxn modelId="{4BBB24B6-26FA-48DF-8E15-42EB84BAD40D}" type="presParOf" srcId="{929788AE-151A-408D-9EBA-34BBB241DC76}" destId="{F2BCC71D-0C57-46C6-B29C-58DC206776F4}" srcOrd="1" destOrd="0" presId="urn:microsoft.com/office/officeart/2005/8/layout/orgChart1"/>
    <dgm:cxn modelId="{C650F134-9850-4B6B-B3C8-A31958BD6969}" type="presParOf" srcId="{F2BCC71D-0C57-46C6-B29C-58DC206776F4}" destId="{8E6371EA-AB6C-4B82-ADBE-93F07C29748E}" srcOrd="0" destOrd="0" presId="urn:microsoft.com/office/officeart/2005/8/layout/orgChart1"/>
    <dgm:cxn modelId="{3B199A9B-10EC-4383-9DFE-06465F690437}" type="presParOf" srcId="{F2BCC71D-0C57-46C6-B29C-58DC206776F4}" destId="{45E4F8DA-46A9-4C26-9E1C-CB944AEC6EA5}" srcOrd="1" destOrd="0" presId="urn:microsoft.com/office/officeart/2005/8/layout/orgChart1"/>
    <dgm:cxn modelId="{E306F918-145B-47B2-8BDC-3FD9D2C3B9B2}" type="presParOf" srcId="{45E4F8DA-46A9-4C26-9E1C-CB944AEC6EA5}" destId="{4C541BC8-7354-440D-9B8B-E35301193DF5}" srcOrd="0" destOrd="0" presId="urn:microsoft.com/office/officeart/2005/8/layout/orgChart1"/>
    <dgm:cxn modelId="{97D612A9-9EFE-4A09-B006-69BC5FF85E03}" type="presParOf" srcId="{4C541BC8-7354-440D-9B8B-E35301193DF5}" destId="{BB528533-DD81-4395-A8AF-A8C06896C5AC}" srcOrd="0" destOrd="0" presId="urn:microsoft.com/office/officeart/2005/8/layout/orgChart1"/>
    <dgm:cxn modelId="{9AE2A6E8-C357-4D13-A919-09B6AAA643CA}" type="presParOf" srcId="{4C541BC8-7354-440D-9B8B-E35301193DF5}" destId="{07F03C6F-040D-4BAD-8C41-7C82F2D7A2C3}" srcOrd="1" destOrd="0" presId="urn:microsoft.com/office/officeart/2005/8/layout/orgChart1"/>
    <dgm:cxn modelId="{9248EA49-0D9F-4C7F-BFBB-4EF6B7DCCCF4}" type="presParOf" srcId="{45E4F8DA-46A9-4C26-9E1C-CB944AEC6EA5}" destId="{BEE6CA38-864C-4F7A-8353-9F55FE0775DD}" srcOrd="1" destOrd="0" presId="urn:microsoft.com/office/officeart/2005/8/layout/orgChart1"/>
    <dgm:cxn modelId="{CB39B4A2-DE08-49BB-BC8D-7BD055B2C3AB}" type="presParOf" srcId="{BEE6CA38-864C-4F7A-8353-9F55FE0775DD}" destId="{9B362557-1EFD-4A71-A027-33F5ED2B11CA}" srcOrd="0" destOrd="0" presId="urn:microsoft.com/office/officeart/2005/8/layout/orgChart1"/>
    <dgm:cxn modelId="{F292A1B5-57CE-4FEC-ADFB-4941C955A990}" type="presParOf" srcId="{BEE6CA38-864C-4F7A-8353-9F55FE0775DD}" destId="{756A9EDA-2405-4E70-B0C1-412EDD135701}" srcOrd="1" destOrd="0" presId="urn:microsoft.com/office/officeart/2005/8/layout/orgChart1"/>
    <dgm:cxn modelId="{C9BBCAC9-2F04-4322-B4BD-7DD9C9A7CCB3}" type="presParOf" srcId="{756A9EDA-2405-4E70-B0C1-412EDD135701}" destId="{8910E12E-228D-4901-AECB-2DC8E568B948}" srcOrd="0" destOrd="0" presId="urn:microsoft.com/office/officeart/2005/8/layout/orgChart1"/>
    <dgm:cxn modelId="{4E091D7E-09D5-41C2-9707-F791C2E7ADB1}" type="presParOf" srcId="{8910E12E-228D-4901-AECB-2DC8E568B948}" destId="{121C51FA-6163-4832-A67E-6E10C520F5CF}" srcOrd="0" destOrd="0" presId="urn:microsoft.com/office/officeart/2005/8/layout/orgChart1"/>
    <dgm:cxn modelId="{4C844007-C178-4641-8C70-4BF0498E739F}" type="presParOf" srcId="{8910E12E-228D-4901-AECB-2DC8E568B948}" destId="{DE4D417C-BBD8-45F0-AE8C-2B14019CCBFE}" srcOrd="1" destOrd="0" presId="urn:microsoft.com/office/officeart/2005/8/layout/orgChart1"/>
    <dgm:cxn modelId="{7C691F42-CAE5-4B11-A326-22F27B0CA223}" type="presParOf" srcId="{756A9EDA-2405-4E70-B0C1-412EDD135701}" destId="{0A94A316-7153-4A51-88A2-0C20D6543038}" srcOrd="1" destOrd="0" presId="urn:microsoft.com/office/officeart/2005/8/layout/orgChart1"/>
    <dgm:cxn modelId="{5262AF67-4D52-45B3-971F-600FF335FAB7}" type="presParOf" srcId="{756A9EDA-2405-4E70-B0C1-412EDD135701}" destId="{6A4645DF-9C44-496D-B9B8-87092AA8DD58}" srcOrd="2" destOrd="0" presId="urn:microsoft.com/office/officeart/2005/8/layout/orgChart1"/>
    <dgm:cxn modelId="{3C1231DB-2763-405B-934C-1B61E9B1BE16}" type="presParOf" srcId="{BEE6CA38-864C-4F7A-8353-9F55FE0775DD}" destId="{D025D1DA-0C4A-4835-8152-BBE1216D3090}" srcOrd="2" destOrd="0" presId="urn:microsoft.com/office/officeart/2005/8/layout/orgChart1"/>
    <dgm:cxn modelId="{B037C7EC-C834-4898-8B4D-936CF01B2296}" type="presParOf" srcId="{BEE6CA38-864C-4F7A-8353-9F55FE0775DD}" destId="{53C598D2-BF64-4528-A72A-1BA8478B6655}" srcOrd="3" destOrd="0" presId="urn:microsoft.com/office/officeart/2005/8/layout/orgChart1"/>
    <dgm:cxn modelId="{87C36AB0-7B88-4FB7-B075-FECFD59D6BC3}" type="presParOf" srcId="{53C598D2-BF64-4528-A72A-1BA8478B6655}" destId="{E1BDE96A-586B-4B67-AA26-C39120E2A724}" srcOrd="0" destOrd="0" presId="urn:microsoft.com/office/officeart/2005/8/layout/orgChart1"/>
    <dgm:cxn modelId="{23AE78E8-D844-471D-AED2-672A7EA8D183}" type="presParOf" srcId="{E1BDE96A-586B-4B67-AA26-C39120E2A724}" destId="{89906B2A-1718-4F0C-9566-DB6484A70C56}" srcOrd="0" destOrd="0" presId="urn:microsoft.com/office/officeart/2005/8/layout/orgChart1"/>
    <dgm:cxn modelId="{4E08DDE7-0BA8-4411-AD20-7947D2EA1851}" type="presParOf" srcId="{E1BDE96A-586B-4B67-AA26-C39120E2A724}" destId="{FA8091BB-F4BD-4D72-8367-119658225136}" srcOrd="1" destOrd="0" presId="urn:microsoft.com/office/officeart/2005/8/layout/orgChart1"/>
    <dgm:cxn modelId="{3C5AFCEE-6DFA-479E-8A8A-136A86E8032E}" type="presParOf" srcId="{53C598D2-BF64-4528-A72A-1BA8478B6655}" destId="{2407D068-BB18-414B-AED3-3A87076276C4}" srcOrd="1" destOrd="0" presId="urn:microsoft.com/office/officeart/2005/8/layout/orgChart1"/>
    <dgm:cxn modelId="{49B04321-4929-4492-AAA1-6DE041F581B3}" type="presParOf" srcId="{53C598D2-BF64-4528-A72A-1BA8478B6655}" destId="{1EC24D04-40FD-494F-91B2-00A21C508CD5}" srcOrd="2" destOrd="0" presId="urn:microsoft.com/office/officeart/2005/8/layout/orgChart1"/>
    <dgm:cxn modelId="{9DB29A2E-D094-463A-83B9-22398B2C06E8}" type="presParOf" srcId="{45E4F8DA-46A9-4C26-9E1C-CB944AEC6EA5}" destId="{4116B4F8-52AA-45CC-A93D-3BF5DF33C64D}" srcOrd="2" destOrd="0" presId="urn:microsoft.com/office/officeart/2005/8/layout/orgChart1"/>
    <dgm:cxn modelId="{7B1DB5C9-3282-407B-96D4-2192E0FC8D13}" type="presParOf" srcId="{F2BCC71D-0C57-46C6-B29C-58DC206776F4}" destId="{1098ADBB-9138-4885-9722-1B003FBC6500}" srcOrd="2" destOrd="0" presId="urn:microsoft.com/office/officeart/2005/8/layout/orgChart1"/>
    <dgm:cxn modelId="{A9DF89B1-6794-4EA7-BB72-EC3D477FFA84}" type="presParOf" srcId="{F2BCC71D-0C57-46C6-B29C-58DC206776F4}" destId="{598C800E-D8F6-4FA0-ADA5-B47C938EBA75}" srcOrd="3" destOrd="0" presId="urn:microsoft.com/office/officeart/2005/8/layout/orgChart1"/>
    <dgm:cxn modelId="{A03F9F0F-BC11-498D-9F2E-638C1D9182DE}" type="presParOf" srcId="{598C800E-D8F6-4FA0-ADA5-B47C938EBA75}" destId="{EE139CDC-D45A-45DA-BEE1-C4871BC25896}" srcOrd="0" destOrd="0" presId="urn:microsoft.com/office/officeart/2005/8/layout/orgChart1"/>
    <dgm:cxn modelId="{58E561F3-251C-41D4-8C81-DF003B8CE2B6}" type="presParOf" srcId="{EE139CDC-D45A-45DA-BEE1-C4871BC25896}" destId="{875B38A3-45E3-46A8-AFE7-98CBBD17386F}" srcOrd="0" destOrd="0" presId="urn:microsoft.com/office/officeart/2005/8/layout/orgChart1"/>
    <dgm:cxn modelId="{B1E75192-120A-4FDA-BA01-83065395E110}" type="presParOf" srcId="{EE139CDC-D45A-45DA-BEE1-C4871BC25896}" destId="{44C2C206-F5EC-4995-9672-E9C059770B80}" srcOrd="1" destOrd="0" presId="urn:microsoft.com/office/officeart/2005/8/layout/orgChart1"/>
    <dgm:cxn modelId="{D3A7C94E-9017-4472-BC70-91B49874A02C}" type="presParOf" srcId="{598C800E-D8F6-4FA0-ADA5-B47C938EBA75}" destId="{1389FE7D-61B7-4A44-BFFA-09852EFD6894}" srcOrd="1" destOrd="0" presId="urn:microsoft.com/office/officeart/2005/8/layout/orgChart1"/>
    <dgm:cxn modelId="{D4C4E955-96E8-4F52-B672-EA5A2BC890EE}" type="presParOf" srcId="{598C800E-D8F6-4FA0-ADA5-B47C938EBA75}" destId="{38089278-AE2B-4307-A28D-D5EEB99F69AC}" srcOrd="2" destOrd="0" presId="urn:microsoft.com/office/officeart/2005/8/layout/orgChart1"/>
    <dgm:cxn modelId="{FB046860-818A-465E-B864-1DF3C5C22D03}" type="presParOf" srcId="{929788AE-151A-408D-9EBA-34BBB241DC76}" destId="{76B4082A-8311-4A6B-93D1-BD3B831BE2CA}"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8EB10AA-AED8-4E5F-97C6-534204B7364A}">
      <dsp:nvSpPr>
        <dsp:cNvPr id="0" name=""/>
        <dsp:cNvSpPr/>
      </dsp:nvSpPr>
      <dsp:spPr>
        <a:xfrm>
          <a:off x="4789430" y="3574224"/>
          <a:ext cx="1397711" cy="665183"/>
        </a:xfrm>
        <a:custGeom>
          <a:avLst/>
          <a:gdLst/>
          <a:ahLst/>
          <a:cxnLst/>
          <a:rect l="0" t="0" r="0" b="0"/>
          <a:pathLst>
            <a:path>
              <a:moveTo>
                <a:pt x="0" y="0"/>
              </a:moveTo>
              <a:lnTo>
                <a:pt x="0" y="453303"/>
              </a:lnTo>
              <a:lnTo>
                <a:pt x="1397711" y="453303"/>
              </a:lnTo>
              <a:lnTo>
                <a:pt x="1397711" y="665183"/>
              </a:lnTo>
            </a:path>
          </a:pathLst>
        </a:custGeom>
        <a:noFill/>
        <a:ln w="26425"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6D5A3C8-1957-4B9D-A410-A7966857D1A8}">
      <dsp:nvSpPr>
        <dsp:cNvPr id="0" name=""/>
        <dsp:cNvSpPr/>
      </dsp:nvSpPr>
      <dsp:spPr>
        <a:xfrm>
          <a:off x="3391719" y="3574224"/>
          <a:ext cx="1397711" cy="665183"/>
        </a:xfrm>
        <a:custGeom>
          <a:avLst/>
          <a:gdLst/>
          <a:ahLst/>
          <a:cxnLst/>
          <a:rect l="0" t="0" r="0" b="0"/>
          <a:pathLst>
            <a:path>
              <a:moveTo>
                <a:pt x="1397711" y="0"/>
              </a:moveTo>
              <a:lnTo>
                <a:pt x="1397711" y="453303"/>
              </a:lnTo>
              <a:lnTo>
                <a:pt x="0" y="453303"/>
              </a:lnTo>
              <a:lnTo>
                <a:pt x="0" y="665183"/>
              </a:lnTo>
            </a:path>
          </a:pathLst>
        </a:custGeom>
        <a:noFill/>
        <a:ln w="26425"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F63C685-B58B-4EA8-ABAA-4B489F72198A}">
      <dsp:nvSpPr>
        <dsp:cNvPr id="0" name=""/>
        <dsp:cNvSpPr/>
      </dsp:nvSpPr>
      <dsp:spPr>
        <a:xfrm>
          <a:off x="3391719" y="1456692"/>
          <a:ext cx="1397711" cy="665183"/>
        </a:xfrm>
        <a:custGeom>
          <a:avLst/>
          <a:gdLst/>
          <a:ahLst/>
          <a:cxnLst/>
          <a:rect l="0" t="0" r="0" b="0"/>
          <a:pathLst>
            <a:path>
              <a:moveTo>
                <a:pt x="0" y="0"/>
              </a:moveTo>
              <a:lnTo>
                <a:pt x="0" y="453303"/>
              </a:lnTo>
              <a:lnTo>
                <a:pt x="1397711" y="453303"/>
              </a:lnTo>
              <a:lnTo>
                <a:pt x="1397711" y="665183"/>
              </a:lnTo>
            </a:path>
          </a:pathLst>
        </a:custGeom>
        <a:noFill/>
        <a:ln w="26425"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E514158-BFE3-40FC-9DA7-9B6EBBC110F8}">
      <dsp:nvSpPr>
        <dsp:cNvPr id="0" name=""/>
        <dsp:cNvSpPr/>
      </dsp:nvSpPr>
      <dsp:spPr>
        <a:xfrm>
          <a:off x="1994008" y="1456692"/>
          <a:ext cx="1397711" cy="665183"/>
        </a:xfrm>
        <a:custGeom>
          <a:avLst/>
          <a:gdLst/>
          <a:ahLst/>
          <a:cxnLst/>
          <a:rect l="0" t="0" r="0" b="0"/>
          <a:pathLst>
            <a:path>
              <a:moveTo>
                <a:pt x="1397711" y="0"/>
              </a:moveTo>
              <a:lnTo>
                <a:pt x="1397711" y="453303"/>
              </a:lnTo>
              <a:lnTo>
                <a:pt x="0" y="453303"/>
              </a:lnTo>
              <a:lnTo>
                <a:pt x="0" y="665183"/>
              </a:lnTo>
            </a:path>
          </a:pathLst>
        </a:custGeom>
        <a:noFill/>
        <a:ln w="26425"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AD0C864-2A72-42CB-B457-C486FAFC9190}">
      <dsp:nvSpPr>
        <dsp:cNvPr id="0" name=""/>
        <dsp:cNvSpPr/>
      </dsp:nvSpPr>
      <dsp:spPr>
        <a:xfrm>
          <a:off x="2248138" y="4343"/>
          <a:ext cx="2287163" cy="1452348"/>
        </a:xfrm>
        <a:prstGeom prst="roundRect">
          <a:avLst>
            <a:gd name="adj" fmla="val 10000"/>
          </a:avLst>
        </a:prstGeom>
        <a:solidFill>
          <a:schemeClr val="accent3">
            <a:hueOff val="0"/>
            <a:satOff val="0"/>
            <a:lumOff val="0"/>
            <a:alphaOff val="0"/>
          </a:schemeClr>
        </a:solidFill>
        <a:ln w="2642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5B0340B-61FC-4400-BC6D-0B218CBFC235}">
      <dsp:nvSpPr>
        <dsp:cNvPr id="0" name=""/>
        <dsp:cNvSpPr/>
      </dsp:nvSpPr>
      <dsp:spPr>
        <a:xfrm>
          <a:off x="2502267" y="245766"/>
          <a:ext cx="2287163" cy="1452348"/>
        </a:xfrm>
        <a:prstGeom prst="roundRect">
          <a:avLst>
            <a:gd name="adj" fmla="val 10000"/>
          </a:avLst>
        </a:prstGeom>
        <a:solidFill>
          <a:schemeClr val="lt1">
            <a:alpha val="90000"/>
            <a:hueOff val="0"/>
            <a:satOff val="0"/>
            <a:lumOff val="0"/>
            <a:alphaOff val="0"/>
          </a:schemeClr>
        </a:solidFill>
        <a:ln w="2642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lvl="0" algn="ctr" defTabSz="844550" rtl="1">
            <a:lnSpc>
              <a:spcPct val="90000"/>
            </a:lnSpc>
            <a:spcBef>
              <a:spcPct val="0"/>
            </a:spcBef>
            <a:spcAft>
              <a:spcPct val="35000"/>
            </a:spcAft>
          </a:pPr>
          <a:r>
            <a:rPr lang="ar-SY" sz="1900" kern="1200" dirty="0" smtClean="0"/>
            <a:t>النماذج الرياضية </a:t>
          </a:r>
          <a:endParaRPr lang="ar-SY" sz="1900" kern="1200" dirty="0"/>
        </a:p>
      </dsp:txBody>
      <dsp:txXfrm>
        <a:off x="2544805" y="288304"/>
        <a:ext cx="2202087" cy="1367272"/>
      </dsp:txXfrm>
    </dsp:sp>
    <dsp:sp modelId="{C90164A8-3055-4D82-9322-5982A4C260A7}">
      <dsp:nvSpPr>
        <dsp:cNvPr id="0" name=""/>
        <dsp:cNvSpPr/>
      </dsp:nvSpPr>
      <dsp:spPr>
        <a:xfrm>
          <a:off x="850426" y="2121875"/>
          <a:ext cx="2287163" cy="1452348"/>
        </a:xfrm>
        <a:prstGeom prst="roundRect">
          <a:avLst>
            <a:gd name="adj" fmla="val 10000"/>
          </a:avLst>
        </a:prstGeom>
        <a:solidFill>
          <a:schemeClr val="accent5">
            <a:hueOff val="0"/>
            <a:satOff val="0"/>
            <a:lumOff val="0"/>
            <a:alphaOff val="0"/>
          </a:schemeClr>
        </a:solidFill>
        <a:ln w="2642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814A05B-4684-4394-8990-B367B3F1F372}">
      <dsp:nvSpPr>
        <dsp:cNvPr id="0" name=""/>
        <dsp:cNvSpPr/>
      </dsp:nvSpPr>
      <dsp:spPr>
        <a:xfrm>
          <a:off x="1104556" y="2363298"/>
          <a:ext cx="2287163" cy="1452348"/>
        </a:xfrm>
        <a:prstGeom prst="roundRect">
          <a:avLst>
            <a:gd name="adj" fmla="val 10000"/>
          </a:avLst>
        </a:prstGeom>
        <a:solidFill>
          <a:schemeClr val="lt1">
            <a:alpha val="90000"/>
            <a:hueOff val="0"/>
            <a:satOff val="0"/>
            <a:lumOff val="0"/>
            <a:alphaOff val="0"/>
          </a:schemeClr>
        </a:solidFill>
        <a:ln w="26425"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lvl="0" algn="ctr" defTabSz="844550" rtl="1">
            <a:lnSpc>
              <a:spcPct val="90000"/>
            </a:lnSpc>
            <a:spcBef>
              <a:spcPct val="0"/>
            </a:spcBef>
            <a:spcAft>
              <a:spcPct val="35000"/>
            </a:spcAft>
          </a:pPr>
          <a:r>
            <a:rPr lang="ar-SY" sz="1900" kern="1200" dirty="0" smtClean="0"/>
            <a:t>تجريبية </a:t>
          </a:r>
          <a:r>
            <a:rPr lang="en-US" sz="1900" kern="1200" dirty="0" smtClean="0"/>
            <a:t>empirical</a:t>
          </a:r>
          <a:endParaRPr lang="ar-SY" sz="1900" kern="1200" dirty="0"/>
        </a:p>
      </dsp:txBody>
      <dsp:txXfrm>
        <a:off x="1147094" y="2405836"/>
        <a:ext cx="2202087" cy="1367272"/>
      </dsp:txXfrm>
    </dsp:sp>
    <dsp:sp modelId="{017A2064-43DA-4E08-A52A-30EFFBA7C394}">
      <dsp:nvSpPr>
        <dsp:cNvPr id="0" name=""/>
        <dsp:cNvSpPr/>
      </dsp:nvSpPr>
      <dsp:spPr>
        <a:xfrm>
          <a:off x="3645849" y="2121875"/>
          <a:ext cx="2287163" cy="1452348"/>
        </a:xfrm>
        <a:prstGeom prst="roundRect">
          <a:avLst>
            <a:gd name="adj" fmla="val 10000"/>
          </a:avLst>
        </a:prstGeom>
        <a:solidFill>
          <a:schemeClr val="accent5">
            <a:hueOff val="0"/>
            <a:satOff val="0"/>
            <a:lumOff val="0"/>
            <a:alphaOff val="0"/>
          </a:schemeClr>
        </a:solidFill>
        <a:ln w="2642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00F50C0-A593-446C-86C8-105ED0B2A924}">
      <dsp:nvSpPr>
        <dsp:cNvPr id="0" name=""/>
        <dsp:cNvSpPr/>
      </dsp:nvSpPr>
      <dsp:spPr>
        <a:xfrm>
          <a:off x="3899978" y="2363298"/>
          <a:ext cx="2287163" cy="1452348"/>
        </a:xfrm>
        <a:prstGeom prst="roundRect">
          <a:avLst>
            <a:gd name="adj" fmla="val 10000"/>
          </a:avLst>
        </a:prstGeom>
        <a:solidFill>
          <a:schemeClr val="lt1">
            <a:alpha val="90000"/>
            <a:hueOff val="0"/>
            <a:satOff val="0"/>
            <a:lumOff val="0"/>
            <a:alphaOff val="0"/>
          </a:schemeClr>
        </a:solidFill>
        <a:ln w="26425"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lvl="0" algn="ctr" defTabSz="844550" rtl="1">
            <a:lnSpc>
              <a:spcPct val="90000"/>
            </a:lnSpc>
            <a:spcBef>
              <a:spcPct val="0"/>
            </a:spcBef>
            <a:spcAft>
              <a:spcPct val="35000"/>
            </a:spcAft>
          </a:pPr>
          <a:r>
            <a:rPr lang="ar-SY" sz="1900" kern="1200" dirty="0" smtClean="0"/>
            <a:t>نظرية </a:t>
          </a:r>
          <a:r>
            <a:rPr lang="en-US" sz="1900" kern="1200" dirty="0" smtClean="0"/>
            <a:t>Theoretical</a:t>
          </a:r>
          <a:endParaRPr lang="ar-SY" sz="1900" kern="1200" dirty="0"/>
        </a:p>
      </dsp:txBody>
      <dsp:txXfrm>
        <a:off x="3942516" y="2405836"/>
        <a:ext cx="2202087" cy="1367272"/>
      </dsp:txXfrm>
    </dsp:sp>
    <dsp:sp modelId="{1546F13E-D30E-498A-B7A1-7339D2275651}">
      <dsp:nvSpPr>
        <dsp:cNvPr id="0" name=""/>
        <dsp:cNvSpPr/>
      </dsp:nvSpPr>
      <dsp:spPr>
        <a:xfrm>
          <a:off x="2248138" y="4239407"/>
          <a:ext cx="2287163" cy="1452348"/>
        </a:xfrm>
        <a:prstGeom prst="roundRect">
          <a:avLst>
            <a:gd name="adj" fmla="val 10000"/>
          </a:avLst>
        </a:prstGeom>
        <a:solidFill>
          <a:schemeClr val="accent6">
            <a:hueOff val="0"/>
            <a:satOff val="0"/>
            <a:lumOff val="0"/>
            <a:alphaOff val="0"/>
          </a:schemeClr>
        </a:solidFill>
        <a:ln w="2642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3DB16EC-2512-4C20-89BE-50C9E27B6B49}">
      <dsp:nvSpPr>
        <dsp:cNvPr id="0" name=""/>
        <dsp:cNvSpPr/>
      </dsp:nvSpPr>
      <dsp:spPr>
        <a:xfrm>
          <a:off x="2502267" y="4480830"/>
          <a:ext cx="2287163" cy="1452348"/>
        </a:xfrm>
        <a:prstGeom prst="roundRect">
          <a:avLst>
            <a:gd name="adj" fmla="val 10000"/>
          </a:avLst>
        </a:prstGeom>
        <a:solidFill>
          <a:schemeClr val="lt1">
            <a:alpha val="90000"/>
            <a:hueOff val="0"/>
            <a:satOff val="0"/>
            <a:lumOff val="0"/>
            <a:alphaOff val="0"/>
          </a:schemeClr>
        </a:solidFill>
        <a:ln w="26425"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lvl="0" algn="ctr" defTabSz="844550" rtl="1">
            <a:lnSpc>
              <a:spcPct val="90000"/>
            </a:lnSpc>
            <a:spcBef>
              <a:spcPct val="0"/>
            </a:spcBef>
            <a:spcAft>
              <a:spcPct val="35000"/>
            </a:spcAft>
          </a:pPr>
          <a:r>
            <a:rPr lang="ar-SY" sz="1900" kern="1200" dirty="0" smtClean="0"/>
            <a:t>تشابهية </a:t>
          </a:r>
          <a:r>
            <a:rPr lang="en-US" sz="1900" kern="1200" dirty="0" smtClean="0"/>
            <a:t>analog </a:t>
          </a:r>
          <a:endParaRPr lang="ar-SY" sz="1900" kern="1200" dirty="0"/>
        </a:p>
      </dsp:txBody>
      <dsp:txXfrm>
        <a:off x="2544805" y="4523368"/>
        <a:ext cx="2202087" cy="1367272"/>
      </dsp:txXfrm>
    </dsp:sp>
    <dsp:sp modelId="{62AFAB04-DA99-4678-B3BE-766DC0B1B618}">
      <dsp:nvSpPr>
        <dsp:cNvPr id="0" name=""/>
        <dsp:cNvSpPr/>
      </dsp:nvSpPr>
      <dsp:spPr>
        <a:xfrm>
          <a:off x="5043560" y="4239407"/>
          <a:ext cx="2287163" cy="1452348"/>
        </a:xfrm>
        <a:prstGeom prst="roundRect">
          <a:avLst>
            <a:gd name="adj" fmla="val 10000"/>
          </a:avLst>
        </a:prstGeom>
        <a:solidFill>
          <a:schemeClr val="accent6">
            <a:hueOff val="0"/>
            <a:satOff val="0"/>
            <a:lumOff val="0"/>
            <a:alphaOff val="0"/>
          </a:schemeClr>
        </a:solidFill>
        <a:ln w="2642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90492AF-1493-4201-8084-7D744EC9EBD4}">
      <dsp:nvSpPr>
        <dsp:cNvPr id="0" name=""/>
        <dsp:cNvSpPr/>
      </dsp:nvSpPr>
      <dsp:spPr>
        <a:xfrm>
          <a:off x="5297689" y="4480830"/>
          <a:ext cx="2287163" cy="1452348"/>
        </a:xfrm>
        <a:prstGeom prst="roundRect">
          <a:avLst>
            <a:gd name="adj" fmla="val 10000"/>
          </a:avLst>
        </a:prstGeom>
        <a:solidFill>
          <a:schemeClr val="lt1">
            <a:alpha val="90000"/>
            <a:hueOff val="0"/>
            <a:satOff val="0"/>
            <a:lumOff val="0"/>
            <a:alphaOff val="0"/>
          </a:schemeClr>
        </a:solidFill>
        <a:ln w="26425"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lvl="0" algn="ctr" defTabSz="844550" rtl="1">
            <a:lnSpc>
              <a:spcPct val="90000"/>
            </a:lnSpc>
            <a:spcBef>
              <a:spcPct val="0"/>
            </a:spcBef>
            <a:spcAft>
              <a:spcPct val="35000"/>
            </a:spcAft>
          </a:pPr>
          <a:r>
            <a:rPr lang="ar-SY" sz="1900" kern="1200" dirty="0" smtClean="0"/>
            <a:t>ظاهرية </a:t>
          </a:r>
          <a:r>
            <a:rPr lang="en-US" sz="1900" kern="1200" dirty="0" smtClean="0"/>
            <a:t>phenomenological</a:t>
          </a:r>
          <a:endParaRPr lang="ar-SY" sz="1900" kern="1200" dirty="0"/>
        </a:p>
      </dsp:txBody>
      <dsp:txXfrm>
        <a:off x="5340227" y="4523368"/>
        <a:ext cx="2202087" cy="136727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098ADBB-9138-4885-9722-1B003FBC6500}">
      <dsp:nvSpPr>
        <dsp:cNvPr id="0" name=""/>
        <dsp:cNvSpPr/>
      </dsp:nvSpPr>
      <dsp:spPr>
        <a:xfrm>
          <a:off x="3381496" y="812688"/>
          <a:ext cx="982881" cy="341165"/>
        </a:xfrm>
        <a:custGeom>
          <a:avLst/>
          <a:gdLst/>
          <a:ahLst/>
          <a:cxnLst/>
          <a:rect l="0" t="0" r="0" b="0"/>
          <a:pathLst>
            <a:path>
              <a:moveTo>
                <a:pt x="0" y="0"/>
              </a:moveTo>
              <a:lnTo>
                <a:pt x="0" y="170582"/>
              </a:lnTo>
              <a:lnTo>
                <a:pt x="982881" y="170582"/>
              </a:lnTo>
              <a:lnTo>
                <a:pt x="982881" y="341165"/>
              </a:lnTo>
            </a:path>
          </a:pathLst>
        </a:custGeom>
        <a:noFill/>
        <a:ln w="2642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025D1DA-0C4A-4835-8152-BBE1216D3090}">
      <dsp:nvSpPr>
        <dsp:cNvPr id="0" name=""/>
        <dsp:cNvSpPr/>
      </dsp:nvSpPr>
      <dsp:spPr>
        <a:xfrm>
          <a:off x="2398615" y="1966153"/>
          <a:ext cx="982881" cy="341165"/>
        </a:xfrm>
        <a:custGeom>
          <a:avLst/>
          <a:gdLst/>
          <a:ahLst/>
          <a:cxnLst/>
          <a:rect l="0" t="0" r="0" b="0"/>
          <a:pathLst>
            <a:path>
              <a:moveTo>
                <a:pt x="0" y="0"/>
              </a:moveTo>
              <a:lnTo>
                <a:pt x="0" y="170582"/>
              </a:lnTo>
              <a:lnTo>
                <a:pt x="982881" y="170582"/>
              </a:lnTo>
              <a:lnTo>
                <a:pt x="982881" y="341165"/>
              </a:lnTo>
            </a:path>
          </a:pathLst>
        </a:custGeom>
        <a:noFill/>
        <a:ln w="26425"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B362557-1EFD-4A71-A027-33F5ED2B11CA}">
      <dsp:nvSpPr>
        <dsp:cNvPr id="0" name=""/>
        <dsp:cNvSpPr/>
      </dsp:nvSpPr>
      <dsp:spPr>
        <a:xfrm>
          <a:off x="1415733" y="1966153"/>
          <a:ext cx="982881" cy="341165"/>
        </a:xfrm>
        <a:custGeom>
          <a:avLst/>
          <a:gdLst/>
          <a:ahLst/>
          <a:cxnLst/>
          <a:rect l="0" t="0" r="0" b="0"/>
          <a:pathLst>
            <a:path>
              <a:moveTo>
                <a:pt x="982881" y="0"/>
              </a:moveTo>
              <a:lnTo>
                <a:pt x="982881" y="170582"/>
              </a:lnTo>
              <a:lnTo>
                <a:pt x="0" y="170582"/>
              </a:lnTo>
              <a:lnTo>
                <a:pt x="0" y="341165"/>
              </a:lnTo>
            </a:path>
          </a:pathLst>
        </a:custGeom>
        <a:noFill/>
        <a:ln w="26425"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E6371EA-AB6C-4B82-ADBE-93F07C29748E}">
      <dsp:nvSpPr>
        <dsp:cNvPr id="0" name=""/>
        <dsp:cNvSpPr/>
      </dsp:nvSpPr>
      <dsp:spPr>
        <a:xfrm>
          <a:off x="2398615" y="812688"/>
          <a:ext cx="982881" cy="341165"/>
        </a:xfrm>
        <a:custGeom>
          <a:avLst/>
          <a:gdLst/>
          <a:ahLst/>
          <a:cxnLst/>
          <a:rect l="0" t="0" r="0" b="0"/>
          <a:pathLst>
            <a:path>
              <a:moveTo>
                <a:pt x="982881" y="0"/>
              </a:moveTo>
              <a:lnTo>
                <a:pt x="982881" y="170582"/>
              </a:lnTo>
              <a:lnTo>
                <a:pt x="0" y="170582"/>
              </a:lnTo>
              <a:lnTo>
                <a:pt x="0" y="341165"/>
              </a:lnTo>
            </a:path>
          </a:pathLst>
        </a:custGeom>
        <a:noFill/>
        <a:ln w="2642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C234FA8-48B5-4915-8399-ECA059E75CE0}">
      <dsp:nvSpPr>
        <dsp:cNvPr id="0" name=""/>
        <dsp:cNvSpPr/>
      </dsp:nvSpPr>
      <dsp:spPr>
        <a:xfrm>
          <a:off x="2569197" y="389"/>
          <a:ext cx="1624598" cy="812299"/>
        </a:xfrm>
        <a:prstGeom prst="rect">
          <a:avLst/>
        </a:prstGeom>
        <a:gradFill rotWithShape="0">
          <a:gsLst>
            <a:gs pos="0">
              <a:schemeClr val="accent1">
                <a:hueOff val="0"/>
                <a:satOff val="0"/>
                <a:lumOff val="0"/>
                <a:alphaOff val="0"/>
                <a:tint val="50000"/>
                <a:shade val="86000"/>
                <a:satMod val="140000"/>
              </a:schemeClr>
            </a:gs>
            <a:gs pos="45000">
              <a:schemeClr val="accent1">
                <a:hueOff val="0"/>
                <a:satOff val="0"/>
                <a:lumOff val="0"/>
                <a:alphaOff val="0"/>
                <a:tint val="48000"/>
                <a:satMod val="150000"/>
              </a:schemeClr>
            </a:gs>
            <a:gs pos="100000">
              <a:schemeClr val="accent1">
                <a:hueOff val="0"/>
                <a:satOff val="0"/>
                <a:lumOff val="0"/>
                <a:alphaOff val="0"/>
                <a:tint val="28000"/>
                <a:satMod val="16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4605" tIns="14605" rIns="14605" bIns="14605" numCol="1" spcCol="1270" anchor="ctr" anchorCtr="0">
          <a:noAutofit/>
        </a:bodyPr>
        <a:lstStyle/>
        <a:p>
          <a:pPr lvl="0" algn="ctr" defTabSz="1022350" rtl="1">
            <a:lnSpc>
              <a:spcPct val="90000"/>
            </a:lnSpc>
            <a:spcBef>
              <a:spcPct val="0"/>
            </a:spcBef>
            <a:spcAft>
              <a:spcPct val="35000"/>
            </a:spcAft>
          </a:pPr>
          <a:r>
            <a:rPr lang="ar-SY" sz="2300" kern="1200" dirty="0" smtClean="0"/>
            <a:t>المتغيرات</a:t>
          </a:r>
          <a:endParaRPr lang="ar-SY" sz="2300" kern="1200" dirty="0"/>
        </a:p>
      </dsp:txBody>
      <dsp:txXfrm>
        <a:off x="2569197" y="389"/>
        <a:ext cx="1624598" cy="812299"/>
      </dsp:txXfrm>
    </dsp:sp>
    <dsp:sp modelId="{BB528533-DD81-4395-A8AF-A8C06896C5AC}">
      <dsp:nvSpPr>
        <dsp:cNvPr id="0" name=""/>
        <dsp:cNvSpPr/>
      </dsp:nvSpPr>
      <dsp:spPr>
        <a:xfrm>
          <a:off x="1586316" y="1153854"/>
          <a:ext cx="1624598" cy="812299"/>
        </a:xfrm>
        <a:prstGeom prst="rect">
          <a:avLst/>
        </a:prstGeom>
        <a:gradFill rotWithShape="0">
          <a:gsLst>
            <a:gs pos="0">
              <a:schemeClr val="accent1">
                <a:hueOff val="0"/>
                <a:satOff val="0"/>
                <a:lumOff val="0"/>
                <a:alphaOff val="0"/>
                <a:tint val="50000"/>
                <a:shade val="86000"/>
                <a:satMod val="140000"/>
              </a:schemeClr>
            </a:gs>
            <a:gs pos="45000">
              <a:schemeClr val="accent1">
                <a:hueOff val="0"/>
                <a:satOff val="0"/>
                <a:lumOff val="0"/>
                <a:alphaOff val="0"/>
                <a:tint val="48000"/>
                <a:satMod val="150000"/>
              </a:schemeClr>
            </a:gs>
            <a:gs pos="100000">
              <a:schemeClr val="accent1">
                <a:hueOff val="0"/>
                <a:satOff val="0"/>
                <a:lumOff val="0"/>
                <a:alphaOff val="0"/>
                <a:tint val="28000"/>
                <a:satMod val="16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4605" tIns="14605" rIns="14605" bIns="14605" numCol="1" spcCol="1270" anchor="ctr" anchorCtr="0">
          <a:noAutofit/>
        </a:bodyPr>
        <a:lstStyle/>
        <a:p>
          <a:pPr lvl="0" algn="ctr" defTabSz="1022350" rtl="1">
            <a:lnSpc>
              <a:spcPct val="90000"/>
            </a:lnSpc>
            <a:spcBef>
              <a:spcPct val="0"/>
            </a:spcBef>
            <a:spcAft>
              <a:spcPct val="35000"/>
            </a:spcAft>
          </a:pPr>
          <a:r>
            <a:rPr lang="ar-SY" sz="2300" kern="1200" dirty="0" smtClean="0"/>
            <a:t>كمية </a:t>
          </a:r>
          <a:r>
            <a:rPr lang="en-US" sz="2300" kern="1200" dirty="0" smtClean="0"/>
            <a:t>Quantitative</a:t>
          </a:r>
          <a:endParaRPr lang="ar-SY" sz="2300" kern="1200" dirty="0"/>
        </a:p>
      </dsp:txBody>
      <dsp:txXfrm>
        <a:off x="1586316" y="1153854"/>
        <a:ext cx="1624598" cy="812299"/>
      </dsp:txXfrm>
    </dsp:sp>
    <dsp:sp modelId="{121C51FA-6163-4832-A67E-6E10C520F5CF}">
      <dsp:nvSpPr>
        <dsp:cNvPr id="0" name=""/>
        <dsp:cNvSpPr/>
      </dsp:nvSpPr>
      <dsp:spPr>
        <a:xfrm>
          <a:off x="603434" y="2307319"/>
          <a:ext cx="1624598" cy="812299"/>
        </a:xfrm>
        <a:prstGeom prst="rect">
          <a:avLst/>
        </a:prstGeom>
        <a:gradFill rotWithShape="0">
          <a:gsLst>
            <a:gs pos="0">
              <a:schemeClr val="accent1">
                <a:hueOff val="0"/>
                <a:satOff val="0"/>
                <a:lumOff val="0"/>
                <a:alphaOff val="0"/>
                <a:tint val="50000"/>
                <a:shade val="86000"/>
                <a:satMod val="140000"/>
              </a:schemeClr>
            </a:gs>
            <a:gs pos="45000">
              <a:schemeClr val="accent1">
                <a:hueOff val="0"/>
                <a:satOff val="0"/>
                <a:lumOff val="0"/>
                <a:alphaOff val="0"/>
                <a:tint val="48000"/>
                <a:satMod val="150000"/>
              </a:schemeClr>
            </a:gs>
            <a:gs pos="100000">
              <a:schemeClr val="accent1">
                <a:hueOff val="0"/>
                <a:satOff val="0"/>
                <a:lumOff val="0"/>
                <a:alphaOff val="0"/>
                <a:tint val="28000"/>
                <a:satMod val="16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4605" tIns="14605" rIns="14605" bIns="14605" numCol="1" spcCol="1270" anchor="ctr" anchorCtr="0">
          <a:noAutofit/>
        </a:bodyPr>
        <a:lstStyle/>
        <a:p>
          <a:pPr lvl="0" algn="ctr" defTabSz="1022350" rtl="1">
            <a:lnSpc>
              <a:spcPct val="90000"/>
            </a:lnSpc>
            <a:spcBef>
              <a:spcPct val="0"/>
            </a:spcBef>
            <a:spcAft>
              <a:spcPct val="35000"/>
            </a:spcAft>
          </a:pPr>
          <a:r>
            <a:rPr lang="ar-SY" sz="2300" kern="1200" dirty="0" smtClean="0"/>
            <a:t>متقطعة </a:t>
          </a:r>
          <a:r>
            <a:rPr lang="en-US" sz="2300" kern="1200" dirty="0" smtClean="0">
              <a:solidFill>
                <a:srgbClr val="000099"/>
              </a:solidFill>
              <a:latin typeface="Calibri" panose="020F0502020204030204" pitchFamily="34" charset="0"/>
            </a:rPr>
            <a:t>Discrete</a:t>
          </a:r>
          <a:endParaRPr lang="ar-SY" sz="2300" kern="1200" dirty="0"/>
        </a:p>
      </dsp:txBody>
      <dsp:txXfrm>
        <a:off x="603434" y="2307319"/>
        <a:ext cx="1624598" cy="812299"/>
      </dsp:txXfrm>
    </dsp:sp>
    <dsp:sp modelId="{89906B2A-1718-4F0C-9566-DB6484A70C56}">
      <dsp:nvSpPr>
        <dsp:cNvPr id="0" name=""/>
        <dsp:cNvSpPr/>
      </dsp:nvSpPr>
      <dsp:spPr>
        <a:xfrm>
          <a:off x="2569197" y="2307319"/>
          <a:ext cx="1624598" cy="812299"/>
        </a:xfrm>
        <a:prstGeom prst="rect">
          <a:avLst/>
        </a:prstGeom>
        <a:gradFill rotWithShape="0">
          <a:gsLst>
            <a:gs pos="0">
              <a:schemeClr val="accent1">
                <a:hueOff val="0"/>
                <a:satOff val="0"/>
                <a:lumOff val="0"/>
                <a:alphaOff val="0"/>
                <a:tint val="50000"/>
                <a:shade val="86000"/>
                <a:satMod val="140000"/>
              </a:schemeClr>
            </a:gs>
            <a:gs pos="45000">
              <a:schemeClr val="accent1">
                <a:hueOff val="0"/>
                <a:satOff val="0"/>
                <a:lumOff val="0"/>
                <a:alphaOff val="0"/>
                <a:tint val="48000"/>
                <a:satMod val="150000"/>
              </a:schemeClr>
            </a:gs>
            <a:gs pos="100000">
              <a:schemeClr val="accent1">
                <a:hueOff val="0"/>
                <a:satOff val="0"/>
                <a:lumOff val="0"/>
                <a:alphaOff val="0"/>
                <a:tint val="28000"/>
                <a:satMod val="16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4605" tIns="14605" rIns="14605" bIns="14605" numCol="1" spcCol="1270" anchor="ctr" anchorCtr="0">
          <a:noAutofit/>
        </a:bodyPr>
        <a:lstStyle/>
        <a:p>
          <a:pPr lvl="0" algn="ctr" defTabSz="1022350" rtl="1">
            <a:lnSpc>
              <a:spcPct val="90000"/>
            </a:lnSpc>
            <a:spcBef>
              <a:spcPct val="0"/>
            </a:spcBef>
            <a:spcAft>
              <a:spcPct val="35000"/>
            </a:spcAft>
          </a:pPr>
          <a:r>
            <a:rPr lang="ar-SY" sz="2300" kern="1200" dirty="0" smtClean="0"/>
            <a:t>مستمرة </a:t>
          </a:r>
          <a:r>
            <a:rPr lang="en-US" sz="2300" kern="1200" dirty="0" smtClean="0">
              <a:solidFill>
                <a:srgbClr val="000099"/>
              </a:solidFill>
              <a:latin typeface="Calibri" panose="020F0502020204030204" pitchFamily="34" charset="0"/>
            </a:rPr>
            <a:t>Continuous</a:t>
          </a:r>
          <a:endParaRPr lang="ar-SY" sz="2300" kern="1200" dirty="0"/>
        </a:p>
      </dsp:txBody>
      <dsp:txXfrm>
        <a:off x="2569197" y="2307319"/>
        <a:ext cx="1624598" cy="812299"/>
      </dsp:txXfrm>
    </dsp:sp>
    <dsp:sp modelId="{875B38A3-45E3-46A8-AFE7-98CBBD17386F}">
      <dsp:nvSpPr>
        <dsp:cNvPr id="0" name=""/>
        <dsp:cNvSpPr/>
      </dsp:nvSpPr>
      <dsp:spPr>
        <a:xfrm>
          <a:off x="3552079" y="1153854"/>
          <a:ext cx="1624598" cy="812299"/>
        </a:xfrm>
        <a:prstGeom prst="rect">
          <a:avLst/>
        </a:prstGeom>
        <a:gradFill rotWithShape="0">
          <a:gsLst>
            <a:gs pos="0">
              <a:schemeClr val="accent1">
                <a:hueOff val="0"/>
                <a:satOff val="0"/>
                <a:lumOff val="0"/>
                <a:alphaOff val="0"/>
                <a:tint val="50000"/>
                <a:shade val="86000"/>
                <a:satMod val="140000"/>
              </a:schemeClr>
            </a:gs>
            <a:gs pos="45000">
              <a:schemeClr val="accent1">
                <a:hueOff val="0"/>
                <a:satOff val="0"/>
                <a:lumOff val="0"/>
                <a:alphaOff val="0"/>
                <a:tint val="48000"/>
                <a:satMod val="150000"/>
              </a:schemeClr>
            </a:gs>
            <a:gs pos="100000">
              <a:schemeClr val="accent1">
                <a:hueOff val="0"/>
                <a:satOff val="0"/>
                <a:lumOff val="0"/>
                <a:alphaOff val="0"/>
                <a:tint val="28000"/>
                <a:satMod val="16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4605" tIns="14605" rIns="14605" bIns="14605" numCol="1" spcCol="1270" anchor="ctr" anchorCtr="0">
          <a:noAutofit/>
        </a:bodyPr>
        <a:lstStyle/>
        <a:p>
          <a:pPr lvl="0" algn="ctr" defTabSz="1022350" rtl="1">
            <a:lnSpc>
              <a:spcPct val="90000"/>
            </a:lnSpc>
            <a:spcBef>
              <a:spcPct val="0"/>
            </a:spcBef>
            <a:spcAft>
              <a:spcPct val="35000"/>
            </a:spcAft>
          </a:pPr>
          <a:r>
            <a:rPr lang="ar-SY" sz="2300" kern="1200" dirty="0" smtClean="0"/>
            <a:t>نوعية </a:t>
          </a:r>
          <a:r>
            <a:rPr lang="en-US" sz="2300" kern="1200" dirty="0" smtClean="0"/>
            <a:t>Qualitative</a:t>
          </a:r>
          <a:endParaRPr lang="ar-SY" sz="2300" kern="1200" dirty="0"/>
        </a:p>
      </dsp:txBody>
      <dsp:txXfrm>
        <a:off x="3552079" y="1153854"/>
        <a:ext cx="1624598" cy="812299"/>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13.wmf"/><Relationship Id="rId1" Type="http://schemas.openxmlformats.org/officeDocument/2006/relationships/image" Target="../media/image12.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20.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21.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24.wmf"/><Relationship Id="rId2" Type="http://schemas.openxmlformats.org/officeDocument/2006/relationships/image" Target="../media/image23.wmf"/><Relationship Id="rId1" Type="http://schemas.openxmlformats.org/officeDocument/2006/relationships/image" Target="../media/image22.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27.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LB"/>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F672FAA3-1A8F-4997-AF9F-CAB66A90C661}" type="datetimeFigureOut">
              <a:rPr lang="ar-LB" smtClean="0"/>
              <a:pPr/>
              <a:t>21/07/1436</a:t>
            </a:fld>
            <a:endParaRPr lang="ar-LB"/>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LB"/>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LB"/>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LB"/>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EE41A9C5-E1AA-438D-9F82-02D194D90015}" type="slidenum">
              <a:rPr lang="ar-LB" smtClean="0"/>
              <a:pPr/>
              <a:t>‹#›</a:t>
            </a:fld>
            <a:endParaRPr lang="ar-LB"/>
          </a:p>
        </p:txBody>
      </p:sp>
    </p:spTree>
    <p:extLst>
      <p:ext uri="{BB962C8B-B14F-4D97-AF65-F5344CB8AC3E}">
        <p14:creationId xmlns:p14="http://schemas.microsoft.com/office/powerpoint/2010/main" val="352083550"/>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006D848-6833-4E3C-88AB-4D1C561BD3BD}" type="datetime8">
              <a:rPr lang="ar-LB" smtClean="0"/>
              <a:pPr/>
              <a:t>09 أيار، 15</a:t>
            </a:fld>
            <a:endParaRPr lang="ar-LB"/>
          </a:p>
        </p:txBody>
      </p:sp>
      <p:sp>
        <p:nvSpPr>
          <p:cNvPr id="5" name="Footer Placeholder 4"/>
          <p:cNvSpPr>
            <a:spLocks noGrp="1"/>
          </p:cNvSpPr>
          <p:nvPr>
            <p:ph type="ftr" sz="quarter" idx="11"/>
          </p:nvPr>
        </p:nvSpPr>
        <p:spPr/>
        <p:txBody>
          <a:bodyPr/>
          <a:lstStyle/>
          <a:p>
            <a:r>
              <a:rPr lang="da-DK" smtClean="0"/>
              <a:t>Dr. Farhan Alfin 13 Slides</a:t>
            </a:r>
            <a:endParaRPr lang="ar-LB"/>
          </a:p>
        </p:txBody>
      </p:sp>
      <p:sp>
        <p:nvSpPr>
          <p:cNvPr id="6" name="Slide Number Placeholder 5"/>
          <p:cNvSpPr>
            <a:spLocks noGrp="1"/>
          </p:cNvSpPr>
          <p:nvPr>
            <p:ph type="sldNum" sz="quarter" idx="12"/>
          </p:nvPr>
        </p:nvSpPr>
        <p:spPr/>
        <p:txBody>
          <a:bodyPr/>
          <a:lstStyle/>
          <a:p>
            <a:fld id="{94388A0C-169A-4BF2-BFCF-6333C7925353}" type="slidenum">
              <a:rPr lang="ar-LB" smtClean="0"/>
              <a:pPr/>
              <a:t>‹#›</a:t>
            </a:fld>
            <a:endParaRPr lang="ar-LB"/>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hf hdr="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06D848-6833-4E3C-88AB-4D1C561BD3BD}" type="datetime8">
              <a:rPr lang="ar-LB" smtClean="0"/>
              <a:pPr/>
              <a:t>09 أيار، 15</a:t>
            </a:fld>
            <a:endParaRPr lang="ar-LB"/>
          </a:p>
        </p:txBody>
      </p:sp>
      <p:sp>
        <p:nvSpPr>
          <p:cNvPr id="5" name="Footer Placeholder 4"/>
          <p:cNvSpPr>
            <a:spLocks noGrp="1"/>
          </p:cNvSpPr>
          <p:nvPr>
            <p:ph type="ftr" sz="quarter" idx="11"/>
          </p:nvPr>
        </p:nvSpPr>
        <p:spPr/>
        <p:txBody>
          <a:bodyPr/>
          <a:lstStyle/>
          <a:p>
            <a:r>
              <a:rPr lang="da-DK" smtClean="0"/>
              <a:t>Dr. Farhan Alfin 13 Slides</a:t>
            </a:r>
            <a:endParaRPr lang="ar-LB"/>
          </a:p>
        </p:txBody>
      </p:sp>
      <p:sp>
        <p:nvSpPr>
          <p:cNvPr id="6" name="Slide Number Placeholder 5"/>
          <p:cNvSpPr>
            <a:spLocks noGrp="1"/>
          </p:cNvSpPr>
          <p:nvPr>
            <p:ph type="sldNum" sz="quarter" idx="12"/>
          </p:nvPr>
        </p:nvSpPr>
        <p:spPr/>
        <p:txBody>
          <a:bodyPr/>
          <a:lstStyle/>
          <a:p>
            <a:fld id="{94388A0C-169A-4BF2-BFCF-6333C7925353}" type="slidenum">
              <a:rPr lang="ar-LB" smtClean="0"/>
              <a:pPr/>
              <a:t>‹#›</a:t>
            </a:fld>
            <a:endParaRPr lang="ar-LB"/>
          </a:p>
        </p:txBody>
      </p:sp>
    </p:spTree>
  </p:cSld>
  <p:clrMapOvr>
    <a:masterClrMapping/>
  </p:clrMapOvr>
  <p:hf hdr="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006D848-6833-4E3C-88AB-4D1C561BD3BD}" type="datetime8">
              <a:rPr lang="ar-LB" smtClean="0"/>
              <a:pPr/>
              <a:t>09 أيار، 15</a:t>
            </a:fld>
            <a:endParaRPr lang="ar-LB"/>
          </a:p>
        </p:txBody>
      </p:sp>
      <p:sp>
        <p:nvSpPr>
          <p:cNvPr id="5" name="Footer Placeholder 4"/>
          <p:cNvSpPr>
            <a:spLocks noGrp="1"/>
          </p:cNvSpPr>
          <p:nvPr>
            <p:ph type="ftr" sz="quarter" idx="11"/>
          </p:nvPr>
        </p:nvSpPr>
        <p:spPr/>
        <p:txBody>
          <a:bodyPr/>
          <a:lstStyle/>
          <a:p>
            <a:r>
              <a:rPr lang="da-DK" smtClean="0"/>
              <a:t>Dr. Farhan Alfin 13 Slides</a:t>
            </a:r>
            <a:endParaRPr lang="ar-LB"/>
          </a:p>
        </p:txBody>
      </p:sp>
      <p:sp>
        <p:nvSpPr>
          <p:cNvPr id="6" name="Slide Number Placeholder 5"/>
          <p:cNvSpPr>
            <a:spLocks noGrp="1"/>
          </p:cNvSpPr>
          <p:nvPr>
            <p:ph type="sldNum" sz="quarter" idx="12"/>
          </p:nvPr>
        </p:nvSpPr>
        <p:spPr/>
        <p:txBody>
          <a:bodyPr/>
          <a:lstStyle/>
          <a:p>
            <a:fld id="{94388A0C-169A-4BF2-BFCF-6333C7925353}" type="slidenum">
              <a:rPr lang="ar-LB" smtClean="0"/>
              <a:pPr/>
              <a:t>‹#›</a:t>
            </a:fld>
            <a:endParaRPr lang="ar-LB"/>
          </a:p>
        </p:txBody>
      </p:sp>
    </p:spTree>
  </p:cSld>
  <p:clrMapOvr>
    <a:masterClrMapping/>
  </p:clrMapOvr>
  <p:hf hdr="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06D848-6833-4E3C-88AB-4D1C561BD3BD}" type="datetime8">
              <a:rPr lang="ar-LB" smtClean="0"/>
              <a:pPr/>
              <a:t>09 أيار، 15</a:t>
            </a:fld>
            <a:endParaRPr lang="ar-LB"/>
          </a:p>
        </p:txBody>
      </p:sp>
      <p:sp>
        <p:nvSpPr>
          <p:cNvPr id="5" name="Footer Placeholder 4"/>
          <p:cNvSpPr>
            <a:spLocks noGrp="1"/>
          </p:cNvSpPr>
          <p:nvPr>
            <p:ph type="ftr" sz="quarter" idx="11"/>
          </p:nvPr>
        </p:nvSpPr>
        <p:spPr/>
        <p:txBody>
          <a:bodyPr/>
          <a:lstStyle/>
          <a:p>
            <a:r>
              <a:rPr lang="da-DK" smtClean="0"/>
              <a:t>Dr. Farhan Alfin 13 Slides</a:t>
            </a:r>
            <a:endParaRPr lang="ar-LB"/>
          </a:p>
        </p:txBody>
      </p:sp>
      <p:sp>
        <p:nvSpPr>
          <p:cNvPr id="6" name="Slide Number Placeholder 5"/>
          <p:cNvSpPr>
            <a:spLocks noGrp="1"/>
          </p:cNvSpPr>
          <p:nvPr>
            <p:ph type="sldNum" sz="quarter" idx="12"/>
          </p:nvPr>
        </p:nvSpPr>
        <p:spPr/>
        <p:txBody>
          <a:bodyPr/>
          <a:lstStyle/>
          <a:p>
            <a:fld id="{94388A0C-169A-4BF2-BFCF-6333C7925353}" type="slidenum">
              <a:rPr lang="ar-LB" smtClean="0"/>
              <a:pPr/>
              <a:t>‹#›</a:t>
            </a:fld>
            <a:endParaRPr lang="ar-LB"/>
          </a:p>
        </p:txBody>
      </p:sp>
    </p:spTree>
  </p:cSld>
  <p:clrMapOvr>
    <a:masterClrMapping/>
  </p:clrMapOvr>
  <p:hf hdr="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006D848-6833-4E3C-88AB-4D1C561BD3BD}" type="datetime8">
              <a:rPr lang="ar-LB" smtClean="0"/>
              <a:pPr/>
              <a:t>09 أيار، 15</a:t>
            </a:fld>
            <a:endParaRPr lang="ar-LB"/>
          </a:p>
        </p:txBody>
      </p:sp>
      <p:sp>
        <p:nvSpPr>
          <p:cNvPr id="5" name="Footer Placeholder 4"/>
          <p:cNvSpPr>
            <a:spLocks noGrp="1"/>
          </p:cNvSpPr>
          <p:nvPr>
            <p:ph type="ftr" sz="quarter" idx="11"/>
          </p:nvPr>
        </p:nvSpPr>
        <p:spPr/>
        <p:txBody>
          <a:bodyPr/>
          <a:lstStyle/>
          <a:p>
            <a:r>
              <a:rPr lang="da-DK" smtClean="0"/>
              <a:t>Dr. Farhan Alfin 13 Slides</a:t>
            </a:r>
            <a:endParaRPr lang="ar-LB"/>
          </a:p>
        </p:txBody>
      </p:sp>
      <p:sp>
        <p:nvSpPr>
          <p:cNvPr id="6" name="Slide Number Placeholder 5"/>
          <p:cNvSpPr>
            <a:spLocks noGrp="1"/>
          </p:cNvSpPr>
          <p:nvPr>
            <p:ph type="sldNum" sz="quarter" idx="12"/>
          </p:nvPr>
        </p:nvSpPr>
        <p:spPr/>
        <p:txBody>
          <a:bodyPr/>
          <a:lstStyle/>
          <a:p>
            <a:fld id="{94388A0C-169A-4BF2-BFCF-6333C7925353}" type="slidenum">
              <a:rPr lang="ar-LB" smtClean="0"/>
              <a:pPr/>
              <a:t>‹#›</a:t>
            </a:fld>
            <a:endParaRPr lang="ar-LB"/>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hf hdr="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006D848-6833-4E3C-88AB-4D1C561BD3BD}" type="datetime8">
              <a:rPr lang="ar-LB" smtClean="0"/>
              <a:pPr/>
              <a:t>09 أيار، 15</a:t>
            </a:fld>
            <a:endParaRPr lang="ar-LB"/>
          </a:p>
        </p:txBody>
      </p:sp>
      <p:sp>
        <p:nvSpPr>
          <p:cNvPr id="6" name="Footer Placeholder 5"/>
          <p:cNvSpPr>
            <a:spLocks noGrp="1"/>
          </p:cNvSpPr>
          <p:nvPr>
            <p:ph type="ftr" sz="quarter" idx="11"/>
          </p:nvPr>
        </p:nvSpPr>
        <p:spPr/>
        <p:txBody>
          <a:bodyPr/>
          <a:lstStyle/>
          <a:p>
            <a:r>
              <a:rPr lang="da-DK" smtClean="0"/>
              <a:t>Dr. Farhan Alfin 13 Slides</a:t>
            </a:r>
            <a:endParaRPr lang="ar-LB"/>
          </a:p>
        </p:txBody>
      </p:sp>
      <p:sp>
        <p:nvSpPr>
          <p:cNvPr id="7" name="Slide Number Placeholder 6"/>
          <p:cNvSpPr>
            <a:spLocks noGrp="1"/>
          </p:cNvSpPr>
          <p:nvPr>
            <p:ph type="sldNum" sz="quarter" idx="12"/>
          </p:nvPr>
        </p:nvSpPr>
        <p:spPr/>
        <p:txBody>
          <a:bodyPr/>
          <a:lstStyle/>
          <a:p>
            <a:fld id="{94388A0C-169A-4BF2-BFCF-6333C7925353}" type="slidenum">
              <a:rPr lang="ar-LB" smtClean="0"/>
              <a:pPr/>
              <a:t>‹#›</a:t>
            </a:fld>
            <a:endParaRPr lang="ar-LB"/>
          </a:p>
        </p:txBody>
      </p:sp>
    </p:spTree>
  </p:cSld>
  <p:clrMapOvr>
    <a:masterClrMapping/>
  </p:clrMapOvr>
  <p:hf hdr="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006D848-6833-4E3C-88AB-4D1C561BD3BD}" type="datetime8">
              <a:rPr lang="ar-LB" smtClean="0"/>
              <a:pPr/>
              <a:t>09 أيار، 15</a:t>
            </a:fld>
            <a:endParaRPr lang="ar-LB"/>
          </a:p>
        </p:txBody>
      </p:sp>
      <p:sp>
        <p:nvSpPr>
          <p:cNvPr id="8" name="Footer Placeholder 7"/>
          <p:cNvSpPr>
            <a:spLocks noGrp="1"/>
          </p:cNvSpPr>
          <p:nvPr>
            <p:ph type="ftr" sz="quarter" idx="11"/>
          </p:nvPr>
        </p:nvSpPr>
        <p:spPr/>
        <p:txBody>
          <a:bodyPr/>
          <a:lstStyle/>
          <a:p>
            <a:r>
              <a:rPr lang="da-DK" smtClean="0"/>
              <a:t>Dr. Farhan Alfin 13 Slides</a:t>
            </a:r>
            <a:endParaRPr lang="ar-LB"/>
          </a:p>
        </p:txBody>
      </p:sp>
      <p:sp>
        <p:nvSpPr>
          <p:cNvPr id="9" name="Slide Number Placeholder 8"/>
          <p:cNvSpPr>
            <a:spLocks noGrp="1"/>
          </p:cNvSpPr>
          <p:nvPr>
            <p:ph type="sldNum" sz="quarter" idx="12"/>
          </p:nvPr>
        </p:nvSpPr>
        <p:spPr/>
        <p:txBody>
          <a:bodyPr/>
          <a:lstStyle/>
          <a:p>
            <a:fld id="{94388A0C-169A-4BF2-BFCF-6333C7925353}" type="slidenum">
              <a:rPr lang="ar-LB" smtClean="0"/>
              <a:pPr/>
              <a:t>‹#›</a:t>
            </a:fld>
            <a:endParaRPr lang="ar-LB"/>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hf hdr="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006D848-6833-4E3C-88AB-4D1C561BD3BD}" type="datetime8">
              <a:rPr lang="ar-LB" smtClean="0"/>
              <a:pPr/>
              <a:t>09 أيار، 15</a:t>
            </a:fld>
            <a:endParaRPr lang="ar-LB"/>
          </a:p>
        </p:txBody>
      </p:sp>
      <p:sp>
        <p:nvSpPr>
          <p:cNvPr id="4" name="Footer Placeholder 3"/>
          <p:cNvSpPr>
            <a:spLocks noGrp="1"/>
          </p:cNvSpPr>
          <p:nvPr>
            <p:ph type="ftr" sz="quarter" idx="11"/>
          </p:nvPr>
        </p:nvSpPr>
        <p:spPr/>
        <p:txBody>
          <a:bodyPr/>
          <a:lstStyle/>
          <a:p>
            <a:r>
              <a:rPr lang="da-DK" smtClean="0"/>
              <a:t>Dr. Farhan Alfin 13 Slides</a:t>
            </a:r>
            <a:endParaRPr lang="ar-LB"/>
          </a:p>
        </p:txBody>
      </p:sp>
      <p:sp>
        <p:nvSpPr>
          <p:cNvPr id="5" name="Slide Number Placeholder 4"/>
          <p:cNvSpPr>
            <a:spLocks noGrp="1"/>
          </p:cNvSpPr>
          <p:nvPr>
            <p:ph type="sldNum" sz="quarter" idx="12"/>
          </p:nvPr>
        </p:nvSpPr>
        <p:spPr/>
        <p:txBody>
          <a:bodyPr/>
          <a:lstStyle/>
          <a:p>
            <a:fld id="{94388A0C-169A-4BF2-BFCF-6333C7925353}" type="slidenum">
              <a:rPr lang="ar-LB" smtClean="0"/>
              <a:pPr/>
              <a:t>‹#›</a:t>
            </a:fld>
            <a:endParaRPr lang="ar-LB"/>
          </a:p>
        </p:txBody>
      </p:sp>
    </p:spTree>
  </p:cSld>
  <p:clrMapOvr>
    <a:masterClrMapping/>
  </p:clrMapOvr>
  <p:hf hdr="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06D848-6833-4E3C-88AB-4D1C561BD3BD}" type="datetime8">
              <a:rPr lang="ar-LB" smtClean="0"/>
              <a:pPr/>
              <a:t>09 أيار، 15</a:t>
            </a:fld>
            <a:endParaRPr lang="ar-LB"/>
          </a:p>
        </p:txBody>
      </p:sp>
      <p:sp>
        <p:nvSpPr>
          <p:cNvPr id="3" name="Footer Placeholder 2"/>
          <p:cNvSpPr>
            <a:spLocks noGrp="1"/>
          </p:cNvSpPr>
          <p:nvPr>
            <p:ph type="ftr" sz="quarter" idx="11"/>
          </p:nvPr>
        </p:nvSpPr>
        <p:spPr/>
        <p:txBody>
          <a:bodyPr/>
          <a:lstStyle/>
          <a:p>
            <a:r>
              <a:rPr lang="da-DK" smtClean="0"/>
              <a:t>Dr. Farhan Alfin 13 Slides</a:t>
            </a:r>
            <a:endParaRPr lang="ar-LB"/>
          </a:p>
        </p:txBody>
      </p:sp>
      <p:sp>
        <p:nvSpPr>
          <p:cNvPr id="4" name="Slide Number Placeholder 3"/>
          <p:cNvSpPr>
            <a:spLocks noGrp="1"/>
          </p:cNvSpPr>
          <p:nvPr>
            <p:ph type="sldNum" sz="quarter" idx="12"/>
          </p:nvPr>
        </p:nvSpPr>
        <p:spPr/>
        <p:txBody>
          <a:bodyPr/>
          <a:lstStyle/>
          <a:p>
            <a:fld id="{94388A0C-169A-4BF2-BFCF-6333C7925353}" type="slidenum">
              <a:rPr lang="ar-LB" smtClean="0"/>
              <a:pPr/>
              <a:t>‹#›</a:t>
            </a:fld>
            <a:endParaRPr lang="ar-LB"/>
          </a:p>
        </p:txBody>
      </p:sp>
    </p:spTree>
  </p:cSld>
  <p:clrMapOvr>
    <a:masterClrMapping/>
  </p:clrMapOvr>
  <p:hf hdr="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06D848-6833-4E3C-88AB-4D1C561BD3BD}" type="datetime8">
              <a:rPr lang="ar-LB" smtClean="0"/>
              <a:pPr/>
              <a:t>09 أيار، 15</a:t>
            </a:fld>
            <a:endParaRPr lang="ar-LB"/>
          </a:p>
        </p:txBody>
      </p:sp>
      <p:sp>
        <p:nvSpPr>
          <p:cNvPr id="6" name="Footer Placeholder 5"/>
          <p:cNvSpPr>
            <a:spLocks noGrp="1"/>
          </p:cNvSpPr>
          <p:nvPr>
            <p:ph type="ftr" sz="quarter" idx="11"/>
          </p:nvPr>
        </p:nvSpPr>
        <p:spPr/>
        <p:txBody>
          <a:bodyPr/>
          <a:lstStyle/>
          <a:p>
            <a:r>
              <a:rPr lang="da-DK" smtClean="0"/>
              <a:t>Dr. Farhan Alfin 13 Slides</a:t>
            </a:r>
            <a:endParaRPr lang="ar-LB"/>
          </a:p>
        </p:txBody>
      </p:sp>
      <p:sp>
        <p:nvSpPr>
          <p:cNvPr id="7" name="Slide Number Placeholder 6"/>
          <p:cNvSpPr>
            <a:spLocks noGrp="1"/>
          </p:cNvSpPr>
          <p:nvPr>
            <p:ph type="sldNum" sz="quarter" idx="12"/>
          </p:nvPr>
        </p:nvSpPr>
        <p:spPr/>
        <p:txBody>
          <a:bodyPr/>
          <a:lstStyle/>
          <a:p>
            <a:fld id="{94388A0C-169A-4BF2-BFCF-6333C7925353}" type="slidenum">
              <a:rPr lang="ar-LB" smtClean="0"/>
              <a:pPr/>
              <a:t>‹#›</a:t>
            </a:fld>
            <a:endParaRPr lang="ar-LB"/>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hf hdr="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06D848-6833-4E3C-88AB-4D1C561BD3BD}" type="datetime8">
              <a:rPr lang="ar-LB" smtClean="0"/>
              <a:pPr/>
              <a:t>09 أيار، 15</a:t>
            </a:fld>
            <a:endParaRPr lang="ar-LB"/>
          </a:p>
        </p:txBody>
      </p:sp>
      <p:sp>
        <p:nvSpPr>
          <p:cNvPr id="6" name="Footer Placeholder 5"/>
          <p:cNvSpPr>
            <a:spLocks noGrp="1"/>
          </p:cNvSpPr>
          <p:nvPr>
            <p:ph type="ftr" sz="quarter" idx="11"/>
          </p:nvPr>
        </p:nvSpPr>
        <p:spPr/>
        <p:txBody>
          <a:bodyPr/>
          <a:lstStyle/>
          <a:p>
            <a:r>
              <a:rPr lang="da-DK" smtClean="0"/>
              <a:t>Dr. Farhan Alfin 13 Slides</a:t>
            </a:r>
            <a:endParaRPr lang="ar-LB"/>
          </a:p>
        </p:txBody>
      </p:sp>
      <p:sp>
        <p:nvSpPr>
          <p:cNvPr id="7" name="Slide Number Placeholder 6"/>
          <p:cNvSpPr>
            <a:spLocks noGrp="1"/>
          </p:cNvSpPr>
          <p:nvPr>
            <p:ph type="sldNum" sz="quarter" idx="12"/>
          </p:nvPr>
        </p:nvSpPr>
        <p:spPr/>
        <p:txBody>
          <a:bodyPr/>
          <a:lstStyle/>
          <a:p>
            <a:fld id="{94388A0C-169A-4BF2-BFCF-6333C7925353}" type="slidenum">
              <a:rPr lang="ar-LB" smtClean="0"/>
              <a:pPr/>
              <a:t>‹#›</a:t>
            </a:fld>
            <a:endParaRPr lang="ar-LB"/>
          </a:p>
        </p:txBody>
      </p:sp>
    </p:spTree>
  </p:cSld>
  <p:clrMapOvr>
    <a:masterClrMapping/>
  </p:clrMapOvr>
  <p:hf hdr="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C006D848-6833-4E3C-88AB-4D1C561BD3BD}" type="datetime8">
              <a:rPr lang="ar-LB" smtClean="0"/>
              <a:pPr/>
              <a:t>09 أيار، 15</a:t>
            </a:fld>
            <a:endParaRPr lang="ar-LB"/>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r>
              <a:rPr lang="da-DK" smtClean="0"/>
              <a:t>Dr. Farhan Alfin 13 Slides</a:t>
            </a:r>
            <a:endParaRPr lang="ar-LB"/>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94388A0C-169A-4BF2-BFCF-6333C7925353}" type="slidenum">
              <a:rPr lang="ar-LB" smtClean="0"/>
              <a:pPr/>
              <a:t>‹#›</a:t>
            </a:fld>
            <a:endParaRPr lang="ar-LB"/>
          </a:p>
        </p:txBody>
      </p:sp>
    </p:spTree>
  </p:cSld>
  <p:clrMap bg1="lt1" tx1="dk1" bg2="lt2" tx2="dk2" accent1="accent1" accent2="accent2" accent3="accent3" accent4="accent4" accent5="accent5" accent6="accent6" hlink="hlink" folHlink="folHlink"/>
  <p:sldLayoutIdLst>
    <p:sldLayoutId id="2147483833" r:id="rId1"/>
    <p:sldLayoutId id="2147483834" r:id="rId2"/>
    <p:sldLayoutId id="2147483835" r:id="rId3"/>
    <p:sldLayoutId id="2147483836" r:id="rId4"/>
    <p:sldLayoutId id="2147483837" r:id="rId5"/>
    <p:sldLayoutId id="2147483838" r:id="rId6"/>
    <p:sldLayoutId id="2147483839" r:id="rId7"/>
    <p:sldLayoutId id="2147483840" r:id="rId8"/>
    <p:sldLayoutId id="2147483841" r:id="rId9"/>
    <p:sldLayoutId id="2147483842" r:id="rId10"/>
    <p:sldLayoutId id="2147483843" r:id="rId11"/>
  </p:sldLayoutIdLst>
  <p:hf hdr="0"/>
  <p:txStyles>
    <p:titleStyle>
      <a:lvl1pPr algn="l" defTabSz="914400" rtl="1"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r" defTabSz="914400" rtl="1"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r" defTabSz="914400" rtl="1"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r" defTabSz="914400" rtl="1"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r" defTabSz="914400" rtl="1"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r" defTabSz="914400" rtl="1"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r" defTabSz="914400" rtl="1"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r" defTabSz="914400" rtl="1"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r" defTabSz="914400" rtl="1"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r" defTabSz="914400" rtl="1"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7.e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10.wmf"/></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11.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13.wmf"/><Relationship Id="rId5" Type="http://schemas.openxmlformats.org/officeDocument/2006/relationships/oleObject" Target="../embeddings/oleObject5.bin"/><Relationship Id="rId4" Type="http://schemas.openxmlformats.org/officeDocument/2006/relationships/image" Target="../media/image12.wmf"/></Relationships>
</file>

<file path=ppt/slides/_rels/slide2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8.w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20.wmf"/></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image" Target="../media/image21.wmf"/></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8" Type="http://schemas.openxmlformats.org/officeDocument/2006/relationships/image" Target="../media/image24.wmf"/><Relationship Id="rId3" Type="http://schemas.openxmlformats.org/officeDocument/2006/relationships/oleObject" Target="../embeddings/oleObject8.bin"/><Relationship Id="rId7"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23.wmf"/><Relationship Id="rId5" Type="http://schemas.openxmlformats.org/officeDocument/2006/relationships/oleObject" Target="../embeddings/oleObject9.bin"/><Relationship Id="rId4" Type="http://schemas.openxmlformats.org/officeDocument/2006/relationships/image" Target="../media/image22.wmf"/></Relationships>
</file>

<file path=ppt/slides/_rels/slide37.xml.rels><?xml version="1.0" encoding="UTF-8" standalone="yes"?>
<Relationships xmlns="http://schemas.openxmlformats.org/package/2006/relationships"><Relationship Id="rId2" Type="http://schemas.openxmlformats.org/officeDocument/2006/relationships/image" Target="../media/image25.emf"/><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26.emf"/><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image" Target="../media/image27.wmf"/></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28.emf"/><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2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rmAutofit/>
          </a:bodyPr>
          <a:lstStyle/>
          <a:p>
            <a:pPr algn="r"/>
            <a:r>
              <a:rPr lang="ar-SY" dirty="0" smtClean="0"/>
              <a:t>النمذجة في التصنيع الغذائي</a:t>
            </a:r>
            <a:br>
              <a:rPr lang="ar-SY" dirty="0" smtClean="0"/>
            </a:br>
            <a:r>
              <a:rPr lang="ar-SY" dirty="0" smtClean="0"/>
              <a:t>النمذجة الاحصائية</a:t>
            </a:r>
            <a:endParaRPr lang="ar-LB" dirty="0"/>
          </a:p>
        </p:txBody>
      </p:sp>
      <p:sp>
        <p:nvSpPr>
          <p:cNvPr id="3" name="عنوان فرعي 2"/>
          <p:cNvSpPr>
            <a:spLocks noGrp="1"/>
          </p:cNvSpPr>
          <p:nvPr>
            <p:ph type="subTitle" idx="1"/>
          </p:nvPr>
        </p:nvSpPr>
        <p:spPr/>
        <p:txBody>
          <a:bodyPr>
            <a:normAutofit fontScale="92500" lnSpcReduction="20000"/>
          </a:bodyPr>
          <a:lstStyle/>
          <a:p>
            <a:r>
              <a:rPr lang="ar-SY" sz="2800" dirty="0" smtClean="0"/>
              <a:t>د. فرحان أحمد ألفين</a:t>
            </a:r>
          </a:p>
          <a:p>
            <a:r>
              <a:rPr lang="ar-SY" sz="2800" dirty="0" smtClean="0"/>
              <a:t>جامعة البعث</a:t>
            </a:r>
          </a:p>
          <a:p>
            <a:r>
              <a:rPr lang="ar-SY" sz="2800" dirty="0" smtClean="0"/>
              <a:t>كلية الهندسة الكيميائية والبترولية</a:t>
            </a:r>
          </a:p>
          <a:p>
            <a:r>
              <a:rPr lang="ar-SY" sz="2800" dirty="0" smtClean="0"/>
              <a:t>قسم الهندسة الغذائية</a:t>
            </a:r>
            <a:endParaRPr lang="ar-LB" sz="2800" dirty="0"/>
          </a:p>
        </p:txBody>
      </p:sp>
      <p:pic>
        <p:nvPicPr>
          <p:cNvPr id="5" name="صورة 4" descr="شعار الجامعة.jpg"/>
          <p:cNvPicPr>
            <a:picLocks noChangeAspect="1"/>
          </p:cNvPicPr>
          <p:nvPr/>
        </p:nvPicPr>
        <p:blipFill>
          <a:blip r:embed="rId2" cstate="print"/>
          <a:stretch>
            <a:fillRect/>
          </a:stretch>
        </p:blipFill>
        <p:spPr>
          <a:xfrm>
            <a:off x="0" y="0"/>
            <a:ext cx="2063803" cy="2000240"/>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Y" dirty="0"/>
              <a:t>العوامل التي تحدد شكل النموذج </a:t>
            </a:r>
          </a:p>
        </p:txBody>
      </p:sp>
      <p:sp>
        <p:nvSpPr>
          <p:cNvPr id="3" name="Content Placeholder 2"/>
          <p:cNvSpPr>
            <a:spLocks noGrp="1"/>
          </p:cNvSpPr>
          <p:nvPr>
            <p:ph idx="1"/>
          </p:nvPr>
        </p:nvSpPr>
        <p:spPr/>
        <p:txBody>
          <a:bodyPr>
            <a:normAutofit/>
          </a:bodyPr>
          <a:lstStyle/>
          <a:p>
            <a:pPr lvl="0"/>
            <a:r>
              <a:rPr lang="ar-SY" sz="4400" dirty="0"/>
              <a:t>توافر </a:t>
            </a:r>
            <a:r>
              <a:rPr lang="ar-SA" sz="4400" dirty="0"/>
              <a:t>المعلومات</a:t>
            </a:r>
            <a:r>
              <a:rPr lang="ar-SY" sz="4400" dirty="0"/>
              <a:t> حول النظام.</a:t>
            </a:r>
            <a:endParaRPr lang="en-US" sz="4400" dirty="0"/>
          </a:p>
          <a:p>
            <a:pPr lvl="0"/>
            <a:r>
              <a:rPr lang="ar-SY" sz="4400" dirty="0"/>
              <a:t>المهارات.</a:t>
            </a:r>
            <a:endParaRPr lang="en-US" sz="4400" dirty="0"/>
          </a:p>
          <a:p>
            <a:pPr lvl="0"/>
            <a:r>
              <a:rPr lang="ar-SY" sz="4400" dirty="0"/>
              <a:t>المستوى التعليمي لصانع النموذج.</a:t>
            </a:r>
            <a:endParaRPr lang="en-US" sz="4400" dirty="0"/>
          </a:p>
          <a:p>
            <a:pPr lvl="0"/>
            <a:r>
              <a:rPr lang="ar-SY" sz="4400" dirty="0"/>
              <a:t>الهدف من النموذج.</a:t>
            </a:r>
            <a:endParaRPr lang="en-US" sz="4400" dirty="0"/>
          </a:p>
          <a:p>
            <a:endParaRPr lang="ar-SY" sz="4400" dirty="0"/>
          </a:p>
        </p:txBody>
      </p:sp>
      <p:sp>
        <p:nvSpPr>
          <p:cNvPr id="4" name="Date Placeholder 3"/>
          <p:cNvSpPr>
            <a:spLocks noGrp="1"/>
          </p:cNvSpPr>
          <p:nvPr>
            <p:ph type="dt" sz="half" idx="10"/>
          </p:nvPr>
        </p:nvSpPr>
        <p:spPr/>
        <p:txBody>
          <a:bodyPr/>
          <a:lstStyle/>
          <a:p>
            <a:fld id="{379A8275-4C12-46AA-8619-69D901AC2BEB}" type="datetime8">
              <a:rPr lang="ar-LB" smtClean="0"/>
              <a:pPr/>
              <a:t>09 أيار، 15</a:t>
            </a:fld>
            <a:endParaRPr lang="ar-LB"/>
          </a:p>
        </p:txBody>
      </p:sp>
      <p:sp>
        <p:nvSpPr>
          <p:cNvPr id="5" name="Footer Placeholder 4"/>
          <p:cNvSpPr>
            <a:spLocks noGrp="1"/>
          </p:cNvSpPr>
          <p:nvPr>
            <p:ph type="ftr" sz="quarter" idx="11"/>
          </p:nvPr>
        </p:nvSpPr>
        <p:spPr/>
        <p:txBody>
          <a:bodyPr/>
          <a:lstStyle/>
          <a:p>
            <a:r>
              <a:rPr lang="da-DK" smtClean="0"/>
              <a:t>Dr. Farhan Alfin 13 Slides</a:t>
            </a:r>
            <a:endParaRPr lang="ar-LB"/>
          </a:p>
        </p:txBody>
      </p:sp>
      <p:sp>
        <p:nvSpPr>
          <p:cNvPr id="6" name="Slide Number Placeholder 5"/>
          <p:cNvSpPr>
            <a:spLocks noGrp="1"/>
          </p:cNvSpPr>
          <p:nvPr>
            <p:ph type="sldNum" sz="quarter" idx="12"/>
          </p:nvPr>
        </p:nvSpPr>
        <p:spPr/>
        <p:txBody>
          <a:bodyPr/>
          <a:lstStyle/>
          <a:p>
            <a:fld id="{94388A0C-169A-4BF2-BFCF-6333C7925353}" type="slidenum">
              <a:rPr lang="ar-LB" smtClean="0"/>
              <a:pPr/>
              <a:t>10</a:t>
            </a:fld>
            <a:endParaRPr lang="ar-LB"/>
          </a:p>
        </p:txBody>
      </p:sp>
    </p:spTree>
    <p:extLst>
      <p:ext uri="{BB962C8B-B14F-4D97-AF65-F5344CB8AC3E}">
        <p14:creationId xmlns:p14="http://schemas.microsoft.com/office/powerpoint/2010/main" val="371663444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Y" dirty="0" smtClean="0"/>
              <a:t>تحليل المعطيات</a:t>
            </a:r>
            <a:endParaRPr lang="ar-SY" dirty="0"/>
          </a:p>
        </p:txBody>
      </p:sp>
      <p:sp>
        <p:nvSpPr>
          <p:cNvPr id="3" name="Content Placeholder 2"/>
          <p:cNvSpPr>
            <a:spLocks noGrp="1"/>
          </p:cNvSpPr>
          <p:nvPr>
            <p:ph idx="1"/>
          </p:nvPr>
        </p:nvSpPr>
        <p:spPr/>
        <p:txBody>
          <a:bodyPr>
            <a:normAutofit/>
          </a:bodyPr>
          <a:lstStyle/>
          <a:p>
            <a:r>
              <a:rPr lang="ar-SY" sz="3200" dirty="0">
                <a:solidFill>
                  <a:srgbClr val="FF0000"/>
                </a:solidFill>
              </a:rPr>
              <a:t>الإحصاء</a:t>
            </a:r>
            <a:r>
              <a:rPr lang="ar-SY" sz="3200" dirty="0"/>
              <a:t> </a:t>
            </a:r>
            <a:r>
              <a:rPr lang="en-US" sz="3200" dirty="0" smtClean="0">
                <a:solidFill>
                  <a:srgbClr val="CC66FF"/>
                </a:solidFill>
                <a:effectLst>
                  <a:outerShdw blurRad="38100" dist="38100" dir="2700000" algn="tl">
                    <a:srgbClr val="C0C0C0"/>
                  </a:outerShdw>
                </a:effectLst>
              </a:rPr>
              <a:t>Statistics</a:t>
            </a:r>
            <a:r>
              <a:rPr lang="ar-SY" sz="3200" dirty="0" smtClean="0">
                <a:solidFill>
                  <a:srgbClr val="CC66FF"/>
                </a:solidFill>
                <a:effectLst>
                  <a:outerShdw blurRad="38100" dist="38100" dir="2700000" algn="tl">
                    <a:srgbClr val="C0C0C0"/>
                  </a:outerShdw>
                </a:effectLst>
              </a:rPr>
              <a:t> </a:t>
            </a:r>
            <a:r>
              <a:rPr lang="ar-SY" sz="3200" dirty="0" smtClean="0"/>
              <a:t>هو </a:t>
            </a:r>
            <a:r>
              <a:rPr lang="ar-SY" sz="3200" dirty="0"/>
              <a:t>عملية جمع المعلومات وترتيبها واختصارها وتحليلها والوصول </a:t>
            </a:r>
            <a:r>
              <a:rPr lang="ar-SY" sz="3200" dirty="0" smtClean="0"/>
              <a:t>إلى </a:t>
            </a:r>
            <a:r>
              <a:rPr lang="ar-SY" sz="3200" dirty="0"/>
              <a:t>استنتاجات (تفسير القراءات</a:t>
            </a:r>
            <a:r>
              <a:rPr lang="ar-SY" sz="3200" dirty="0" smtClean="0"/>
              <a:t>).</a:t>
            </a:r>
          </a:p>
          <a:p>
            <a:r>
              <a:rPr lang="ar-SY" sz="3200" dirty="0">
                <a:solidFill>
                  <a:srgbClr val="FF0000"/>
                </a:solidFill>
              </a:rPr>
              <a:t>الاحصاء الوصفي </a:t>
            </a:r>
            <a:r>
              <a:rPr lang="en-US" sz="3200" dirty="0">
                <a:solidFill>
                  <a:srgbClr val="CC66FF"/>
                </a:solidFill>
                <a:effectLst>
                  <a:outerShdw blurRad="38100" dist="38100" dir="2700000" algn="tl">
                    <a:srgbClr val="C0C0C0"/>
                  </a:outerShdw>
                </a:effectLst>
              </a:rPr>
              <a:t>Descriptive statistics</a:t>
            </a:r>
            <a:r>
              <a:rPr lang="ar-SY" sz="3200" dirty="0" smtClean="0">
                <a:solidFill>
                  <a:srgbClr val="FF0000"/>
                </a:solidFill>
              </a:rPr>
              <a:t> </a:t>
            </a:r>
            <a:r>
              <a:rPr lang="ar-SY" sz="3200" dirty="0" smtClean="0"/>
              <a:t>هو </a:t>
            </a:r>
            <a:r>
              <a:rPr lang="ar-SY" sz="3200" dirty="0"/>
              <a:t>تجميع وترتيب واختصار وتمثيل </a:t>
            </a:r>
            <a:r>
              <a:rPr lang="ar-SY" sz="3200" dirty="0" smtClean="0"/>
              <a:t>المعطيات.</a:t>
            </a:r>
          </a:p>
          <a:p>
            <a:r>
              <a:rPr lang="ar-SY" sz="3200" dirty="0">
                <a:solidFill>
                  <a:srgbClr val="FF0000"/>
                </a:solidFill>
              </a:rPr>
              <a:t>الإحصاء الاستقرائي </a:t>
            </a:r>
            <a:r>
              <a:rPr lang="en-US" sz="3200" dirty="0">
                <a:solidFill>
                  <a:srgbClr val="CC66FF"/>
                </a:solidFill>
                <a:effectLst>
                  <a:outerShdw blurRad="38100" dist="38100" dir="2700000" algn="tl">
                    <a:srgbClr val="C0C0C0"/>
                  </a:outerShdw>
                </a:effectLst>
              </a:rPr>
              <a:t>Inferential statistics</a:t>
            </a:r>
            <a:r>
              <a:rPr lang="ar-SY" sz="3200" dirty="0" smtClean="0">
                <a:solidFill>
                  <a:srgbClr val="FF0000"/>
                </a:solidFill>
              </a:rPr>
              <a:t> </a:t>
            </a:r>
            <a:r>
              <a:rPr lang="ar-SY" sz="3200" dirty="0" smtClean="0"/>
              <a:t>هو </a:t>
            </a:r>
            <a:r>
              <a:rPr lang="ar-SY" sz="3200" dirty="0"/>
              <a:t>عملية تعميم الاستنتاجات من العينة إلى </a:t>
            </a:r>
            <a:r>
              <a:rPr lang="ar-SY" sz="3200" dirty="0" smtClean="0"/>
              <a:t>المجتمع واختبار </a:t>
            </a:r>
            <a:r>
              <a:rPr lang="ar-SY" sz="3200" dirty="0"/>
              <a:t>الفرضيات وتحديد العلاقات بين المتغيرات وإجراء التوقعات.</a:t>
            </a:r>
          </a:p>
          <a:p>
            <a:endParaRPr lang="ar-SY" sz="3200" dirty="0"/>
          </a:p>
          <a:p>
            <a:endParaRPr lang="en-US" sz="3200" dirty="0"/>
          </a:p>
          <a:p>
            <a:endParaRPr lang="ar-SY" sz="3200" dirty="0"/>
          </a:p>
        </p:txBody>
      </p:sp>
      <p:sp>
        <p:nvSpPr>
          <p:cNvPr id="4" name="Date Placeholder 3"/>
          <p:cNvSpPr>
            <a:spLocks noGrp="1"/>
          </p:cNvSpPr>
          <p:nvPr>
            <p:ph type="dt" sz="half" idx="10"/>
          </p:nvPr>
        </p:nvSpPr>
        <p:spPr/>
        <p:txBody>
          <a:bodyPr/>
          <a:lstStyle/>
          <a:p>
            <a:fld id="{C006D848-6833-4E3C-88AB-4D1C561BD3BD}" type="datetime8">
              <a:rPr lang="ar-LB" smtClean="0"/>
              <a:pPr/>
              <a:t>09 أيار، 15</a:t>
            </a:fld>
            <a:endParaRPr lang="ar-LB"/>
          </a:p>
        </p:txBody>
      </p:sp>
      <p:sp>
        <p:nvSpPr>
          <p:cNvPr id="5" name="Footer Placeholder 4"/>
          <p:cNvSpPr>
            <a:spLocks noGrp="1"/>
          </p:cNvSpPr>
          <p:nvPr>
            <p:ph type="ftr" sz="quarter" idx="11"/>
          </p:nvPr>
        </p:nvSpPr>
        <p:spPr/>
        <p:txBody>
          <a:bodyPr/>
          <a:lstStyle/>
          <a:p>
            <a:r>
              <a:rPr lang="da-DK" smtClean="0"/>
              <a:t>Dr. Farhan Alfin 13 Slides</a:t>
            </a:r>
            <a:endParaRPr lang="ar-LB"/>
          </a:p>
        </p:txBody>
      </p:sp>
      <p:sp>
        <p:nvSpPr>
          <p:cNvPr id="6" name="Slide Number Placeholder 5"/>
          <p:cNvSpPr>
            <a:spLocks noGrp="1"/>
          </p:cNvSpPr>
          <p:nvPr>
            <p:ph type="sldNum" sz="quarter" idx="12"/>
          </p:nvPr>
        </p:nvSpPr>
        <p:spPr/>
        <p:txBody>
          <a:bodyPr/>
          <a:lstStyle/>
          <a:p>
            <a:fld id="{94388A0C-169A-4BF2-BFCF-6333C7925353}" type="slidenum">
              <a:rPr lang="ar-LB" smtClean="0"/>
              <a:pPr/>
              <a:t>11</a:t>
            </a:fld>
            <a:endParaRPr lang="ar-LB"/>
          </a:p>
        </p:txBody>
      </p:sp>
    </p:spTree>
    <p:extLst>
      <p:ext uri="{BB962C8B-B14F-4D97-AF65-F5344CB8AC3E}">
        <p14:creationId xmlns:p14="http://schemas.microsoft.com/office/powerpoint/2010/main" val="16164473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Y" dirty="0" smtClean="0"/>
              <a:t>مصادر البيانات</a:t>
            </a:r>
            <a:endParaRPr lang="ar-SY" dirty="0"/>
          </a:p>
        </p:txBody>
      </p:sp>
      <p:sp>
        <p:nvSpPr>
          <p:cNvPr id="3" name="Content Placeholder 2"/>
          <p:cNvSpPr>
            <a:spLocks noGrp="1"/>
          </p:cNvSpPr>
          <p:nvPr>
            <p:ph idx="1"/>
          </p:nvPr>
        </p:nvSpPr>
        <p:spPr/>
        <p:txBody>
          <a:bodyPr>
            <a:normAutofit/>
          </a:bodyPr>
          <a:lstStyle/>
          <a:p>
            <a:pPr algn="justLow">
              <a:defRPr/>
            </a:pPr>
            <a:r>
              <a:rPr lang="ar-SY" sz="3200" dirty="0"/>
              <a:t>المجتمع </a:t>
            </a:r>
            <a:r>
              <a:rPr lang="en-US" sz="3200" dirty="0">
                <a:solidFill>
                  <a:srgbClr val="CC66FF"/>
                </a:solidFill>
                <a:effectLst>
                  <a:outerShdw blurRad="38100" dist="38100" dir="2700000" algn="tl">
                    <a:srgbClr val="C0C0C0"/>
                  </a:outerShdw>
                </a:effectLst>
              </a:rPr>
              <a:t>population</a:t>
            </a:r>
            <a:r>
              <a:rPr lang="en-US" sz="3200" dirty="0"/>
              <a:t> </a:t>
            </a:r>
            <a:r>
              <a:rPr lang="ar-SY" sz="3200" dirty="0"/>
              <a:t> هو جميع عناصر المادة المدروسة</a:t>
            </a:r>
          </a:p>
          <a:p>
            <a:pPr algn="justLow">
              <a:defRPr/>
            </a:pPr>
            <a:r>
              <a:rPr lang="ar-SY" sz="3200" dirty="0"/>
              <a:t>العينة </a:t>
            </a:r>
            <a:r>
              <a:rPr lang="en-US" sz="3200" dirty="0">
                <a:solidFill>
                  <a:srgbClr val="CC66FF"/>
                </a:solidFill>
                <a:effectLst>
                  <a:outerShdw blurRad="38100" dist="38100" dir="2700000" algn="tl">
                    <a:srgbClr val="C0C0C0"/>
                  </a:outerShdw>
                </a:effectLst>
              </a:rPr>
              <a:t>sample</a:t>
            </a:r>
            <a:r>
              <a:rPr lang="en-US" sz="3200" dirty="0">
                <a:solidFill>
                  <a:srgbClr val="0000FF"/>
                </a:solidFill>
              </a:rPr>
              <a:t> </a:t>
            </a:r>
            <a:r>
              <a:rPr lang="ar-SY" sz="3200" dirty="0">
                <a:solidFill>
                  <a:srgbClr val="0000FF"/>
                </a:solidFill>
              </a:rPr>
              <a:t> </a:t>
            </a:r>
            <a:r>
              <a:rPr lang="ar-SY" sz="3200" dirty="0"/>
              <a:t>هي مجموعة عناصر مختارة من المجتمع</a:t>
            </a:r>
            <a:endParaRPr lang="en-US" sz="3200" dirty="0"/>
          </a:p>
          <a:p>
            <a:endParaRPr lang="ar-SY" sz="3200" dirty="0"/>
          </a:p>
        </p:txBody>
      </p:sp>
      <p:sp>
        <p:nvSpPr>
          <p:cNvPr id="4" name="Date Placeholder 3"/>
          <p:cNvSpPr>
            <a:spLocks noGrp="1"/>
          </p:cNvSpPr>
          <p:nvPr>
            <p:ph type="dt" sz="half" idx="10"/>
          </p:nvPr>
        </p:nvSpPr>
        <p:spPr/>
        <p:txBody>
          <a:bodyPr/>
          <a:lstStyle/>
          <a:p>
            <a:fld id="{C006D848-6833-4E3C-88AB-4D1C561BD3BD}" type="datetime8">
              <a:rPr lang="ar-LB" smtClean="0"/>
              <a:pPr/>
              <a:t>09 أيار، 15</a:t>
            </a:fld>
            <a:endParaRPr lang="ar-LB"/>
          </a:p>
        </p:txBody>
      </p:sp>
      <p:sp>
        <p:nvSpPr>
          <p:cNvPr id="5" name="Footer Placeholder 4"/>
          <p:cNvSpPr>
            <a:spLocks noGrp="1"/>
          </p:cNvSpPr>
          <p:nvPr>
            <p:ph type="ftr" sz="quarter" idx="11"/>
          </p:nvPr>
        </p:nvSpPr>
        <p:spPr/>
        <p:txBody>
          <a:bodyPr/>
          <a:lstStyle/>
          <a:p>
            <a:r>
              <a:rPr lang="da-DK" smtClean="0"/>
              <a:t>Dr. Farhan Alfin 13 Slides</a:t>
            </a:r>
            <a:endParaRPr lang="ar-LB"/>
          </a:p>
        </p:txBody>
      </p:sp>
      <p:sp>
        <p:nvSpPr>
          <p:cNvPr id="6" name="Slide Number Placeholder 5"/>
          <p:cNvSpPr>
            <a:spLocks noGrp="1"/>
          </p:cNvSpPr>
          <p:nvPr>
            <p:ph type="sldNum" sz="quarter" idx="12"/>
          </p:nvPr>
        </p:nvSpPr>
        <p:spPr/>
        <p:txBody>
          <a:bodyPr/>
          <a:lstStyle/>
          <a:p>
            <a:fld id="{94388A0C-169A-4BF2-BFCF-6333C7925353}" type="slidenum">
              <a:rPr lang="ar-LB" smtClean="0"/>
              <a:pPr/>
              <a:t>12</a:t>
            </a:fld>
            <a:endParaRPr lang="ar-LB"/>
          </a:p>
        </p:txBody>
      </p:sp>
      <p:pic>
        <p:nvPicPr>
          <p:cNvPr id="9" name="Picture 4"/>
          <p:cNvPicPr>
            <a:picLocks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71563" y="3500438"/>
            <a:ext cx="5889625" cy="3357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Tree>
    <p:extLst>
      <p:ext uri="{BB962C8B-B14F-4D97-AF65-F5344CB8AC3E}">
        <p14:creationId xmlns:p14="http://schemas.microsoft.com/office/powerpoint/2010/main" val="39129965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Y" dirty="0" smtClean="0"/>
              <a:t>المتغيرات </a:t>
            </a:r>
            <a:r>
              <a:rPr lang="en-US" b="1" dirty="0" smtClean="0">
                <a:effectLst>
                  <a:outerShdw blurRad="38100" dist="38100" dir="2700000" algn="tl">
                    <a:srgbClr val="C0C0C0"/>
                  </a:outerShdw>
                </a:effectLst>
              </a:rPr>
              <a:t> </a:t>
            </a:r>
            <a:r>
              <a:rPr lang="en-US" b="1" dirty="0">
                <a:effectLst>
                  <a:outerShdw blurRad="38100" dist="38100" dir="2700000" algn="tl">
                    <a:srgbClr val="C0C0C0"/>
                  </a:outerShdw>
                </a:effectLst>
              </a:rPr>
              <a:t>Variables</a:t>
            </a:r>
            <a:r>
              <a:rPr lang="ar-SY" dirty="0" smtClean="0"/>
              <a:t> والبيانات </a:t>
            </a:r>
            <a:r>
              <a:rPr lang="en-US" b="1" dirty="0">
                <a:effectLst>
                  <a:outerShdw blurRad="38100" dist="38100" dir="2700000" algn="tl">
                    <a:srgbClr val="C0C0C0"/>
                  </a:outerShdw>
                </a:effectLst>
              </a:rPr>
              <a:t>Data</a:t>
            </a:r>
            <a:endParaRPr lang="ar-SY" dirty="0"/>
          </a:p>
        </p:txBody>
      </p:sp>
      <p:sp>
        <p:nvSpPr>
          <p:cNvPr id="3" name="Content Placeholder 2"/>
          <p:cNvSpPr>
            <a:spLocks noGrp="1"/>
          </p:cNvSpPr>
          <p:nvPr>
            <p:ph idx="1"/>
          </p:nvPr>
        </p:nvSpPr>
        <p:spPr/>
        <p:txBody>
          <a:bodyPr>
            <a:normAutofit/>
          </a:bodyPr>
          <a:lstStyle/>
          <a:p>
            <a:pPr lvl="0"/>
            <a:r>
              <a:rPr lang="ar-SY" sz="3200" dirty="0" smtClean="0"/>
              <a:t>المتغير </a:t>
            </a:r>
            <a:r>
              <a:rPr lang="en-US" sz="3200" i="1" dirty="0">
                <a:solidFill>
                  <a:schemeClr val="folHlink"/>
                </a:solidFill>
                <a:effectLst>
                  <a:outerShdw blurRad="38100" dist="38100" dir="2700000" algn="tl">
                    <a:srgbClr val="C0C0C0"/>
                  </a:outerShdw>
                </a:effectLst>
              </a:rPr>
              <a:t>variable</a:t>
            </a:r>
            <a:r>
              <a:rPr lang="ar-SY" sz="3200" dirty="0" smtClean="0"/>
              <a:t> هو صفة أو خاصية يمكن أن تأخذ قيم مختلفة. </a:t>
            </a:r>
          </a:p>
          <a:p>
            <a:r>
              <a:rPr lang="ar-SY" sz="3200" dirty="0" smtClean="0"/>
              <a:t>البيانات </a:t>
            </a:r>
            <a:r>
              <a:rPr lang="en-US" sz="3200" i="1" dirty="0">
                <a:solidFill>
                  <a:schemeClr val="folHlink"/>
                </a:solidFill>
                <a:effectLst>
                  <a:outerShdw blurRad="38100" dist="38100" dir="2700000" algn="tl">
                    <a:srgbClr val="C0C0C0"/>
                  </a:outerShdw>
                </a:effectLst>
              </a:rPr>
              <a:t>data</a:t>
            </a:r>
            <a:r>
              <a:rPr lang="ar-SY" sz="3200" dirty="0" smtClean="0"/>
              <a:t> هي القيم التي يمكن أن تعبر عن المتغير.</a:t>
            </a:r>
          </a:p>
          <a:p>
            <a:endParaRPr lang="ar-SY" sz="3200" dirty="0"/>
          </a:p>
        </p:txBody>
      </p:sp>
      <p:sp>
        <p:nvSpPr>
          <p:cNvPr id="4" name="Date Placeholder 3"/>
          <p:cNvSpPr>
            <a:spLocks noGrp="1"/>
          </p:cNvSpPr>
          <p:nvPr>
            <p:ph type="dt" sz="half" idx="10"/>
          </p:nvPr>
        </p:nvSpPr>
        <p:spPr/>
        <p:txBody>
          <a:bodyPr/>
          <a:lstStyle/>
          <a:p>
            <a:fld id="{C006D848-6833-4E3C-88AB-4D1C561BD3BD}" type="datetime8">
              <a:rPr lang="ar-LB" smtClean="0"/>
              <a:pPr/>
              <a:t>09 أيار، 15</a:t>
            </a:fld>
            <a:endParaRPr lang="ar-LB"/>
          </a:p>
        </p:txBody>
      </p:sp>
      <p:sp>
        <p:nvSpPr>
          <p:cNvPr id="5" name="Footer Placeholder 4"/>
          <p:cNvSpPr>
            <a:spLocks noGrp="1"/>
          </p:cNvSpPr>
          <p:nvPr>
            <p:ph type="ftr" sz="quarter" idx="11"/>
          </p:nvPr>
        </p:nvSpPr>
        <p:spPr/>
        <p:txBody>
          <a:bodyPr/>
          <a:lstStyle/>
          <a:p>
            <a:r>
              <a:rPr lang="da-DK" smtClean="0"/>
              <a:t>Dr. Farhan Alfin 13 Slides</a:t>
            </a:r>
            <a:endParaRPr lang="ar-LB"/>
          </a:p>
        </p:txBody>
      </p:sp>
      <p:sp>
        <p:nvSpPr>
          <p:cNvPr id="6" name="Slide Number Placeholder 5"/>
          <p:cNvSpPr>
            <a:spLocks noGrp="1"/>
          </p:cNvSpPr>
          <p:nvPr>
            <p:ph type="sldNum" sz="quarter" idx="12"/>
          </p:nvPr>
        </p:nvSpPr>
        <p:spPr/>
        <p:txBody>
          <a:bodyPr/>
          <a:lstStyle/>
          <a:p>
            <a:fld id="{94388A0C-169A-4BF2-BFCF-6333C7925353}" type="slidenum">
              <a:rPr lang="ar-LB" smtClean="0"/>
              <a:pPr/>
              <a:t>13</a:t>
            </a:fld>
            <a:endParaRPr lang="ar-LB"/>
          </a:p>
        </p:txBody>
      </p:sp>
      <p:graphicFrame>
        <p:nvGraphicFramePr>
          <p:cNvPr id="17" name="Diagram 16"/>
          <p:cNvGraphicFramePr/>
          <p:nvPr>
            <p:extLst>
              <p:ext uri="{D42A27DB-BD31-4B8C-83A1-F6EECF244321}">
                <p14:modId xmlns:p14="http://schemas.microsoft.com/office/powerpoint/2010/main" val="2883296286"/>
              </p:ext>
            </p:extLst>
          </p:nvPr>
        </p:nvGraphicFramePr>
        <p:xfrm>
          <a:off x="1763688" y="3356993"/>
          <a:ext cx="5780112" cy="31200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427208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Y" altLang="ar-SY" dirty="0"/>
              <a:t>تمثيل البيانات</a:t>
            </a:r>
            <a:endParaRPr lang="ar-SY" dirty="0"/>
          </a:p>
        </p:txBody>
      </p:sp>
      <p:sp>
        <p:nvSpPr>
          <p:cNvPr id="3" name="Content Placeholder 2"/>
          <p:cNvSpPr>
            <a:spLocks noGrp="1"/>
          </p:cNvSpPr>
          <p:nvPr>
            <p:ph idx="1"/>
          </p:nvPr>
        </p:nvSpPr>
        <p:spPr/>
        <p:txBody>
          <a:bodyPr>
            <a:normAutofit/>
          </a:bodyPr>
          <a:lstStyle/>
          <a:p>
            <a:r>
              <a:rPr lang="ar-SY" sz="3200" dirty="0"/>
              <a:t>يتم ترتيب البيانات في جدول توزيع </a:t>
            </a:r>
            <a:r>
              <a:rPr lang="ar-SY" sz="3200" dirty="0" smtClean="0"/>
              <a:t>التكرر</a:t>
            </a:r>
            <a:r>
              <a:rPr lang="en-US" sz="3200" dirty="0" smtClean="0">
                <a:solidFill>
                  <a:srgbClr val="CC66FF"/>
                </a:solidFill>
                <a:effectLst>
                  <a:outerShdw blurRad="38100" dist="38100" dir="2700000" algn="tl">
                    <a:srgbClr val="C0C0C0"/>
                  </a:outerShdw>
                </a:effectLst>
              </a:rPr>
              <a:t>frequency distribution</a:t>
            </a:r>
            <a:r>
              <a:rPr lang="en-US" sz="3200" dirty="0" smtClean="0">
                <a:solidFill>
                  <a:srgbClr val="FF3300"/>
                </a:solidFill>
              </a:rPr>
              <a:t> </a:t>
            </a:r>
            <a:r>
              <a:rPr lang="ar-SY" sz="3200" dirty="0" smtClean="0">
                <a:solidFill>
                  <a:srgbClr val="FF3300"/>
                </a:solidFill>
              </a:rPr>
              <a:t> </a:t>
            </a:r>
            <a:r>
              <a:rPr lang="ar-SY" sz="3200" dirty="0" smtClean="0"/>
              <a:t>الذي </a:t>
            </a:r>
            <a:r>
              <a:rPr lang="ar-SY" sz="3200" dirty="0"/>
              <a:t>يتضمن البيانات وتكرر كل منها</a:t>
            </a:r>
            <a:r>
              <a:rPr lang="ar-SY" sz="3200" dirty="0" smtClean="0"/>
              <a:t>.</a:t>
            </a:r>
          </a:p>
          <a:p>
            <a:endParaRPr lang="ar-SY" sz="3200" dirty="0"/>
          </a:p>
          <a:p>
            <a:endParaRPr lang="ar-SY" sz="3200" dirty="0"/>
          </a:p>
          <a:p>
            <a:endParaRPr lang="ar-SY" sz="3200" dirty="0"/>
          </a:p>
        </p:txBody>
      </p:sp>
      <p:sp>
        <p:nvSpPr>
          <p:cNvPr id="4" name="Date Placeholder 3"/>
          <p:cNvSpPr>
            <a:spLocks noGrp="1"/>
          </p:cNvSpPr>
          <p:nvPr>
            <p:ph type="dt" sz="half" idx="10"/>
          </p:nvPr>
        </p:nvSpPr>
        <p:spPr/>
        <p:txBody>
          <a:bodyPr/>
          <a:lstStyle/>
          <a:p>
            <a:fld id="{C006D848-6833-4E3C-88AB-4D1C561BD3BD}" type="datetime8">
              <a:rPr lang="ar-LB" smtClean="0"/>
              <a:pPr/>
              <a:t>09 أيار، 15</a:t>
            </a:fld>
            <a:endParaRPr lang="ar-LB"/>
          </a:p>
        </p:txBody>
      </p:sp>
      <p:sp>
        <p:nvSpPr>
          <p:cNvPr id="5" name="Footer Placeholder 4"/>
          <p:cNvSpPr>
            <a:spLocks noGrp="1"/>
          </p:cNvSpPr>
          <p:nvPr>
            <p:ph type="ftr" sz="quarter" idx="11"/>
          </p:nvPr>
        </p:nvSpPr>
        <p:spPr/>
        <p:txBody>
          <a:bodyPr/>
          <a:lstStyle/>
          <a:p>
            <a:r>
              <a:rPr lang="da-DK" smtClean="0"/>
              <a:t>Dr. Farhan Alfin 13 Slides</a:t>
            </a:r>
            <a:endParaRPr lang="ar-LB"/>
          </a:p>
        </p:txBody>
      </p:sp>
      <p:sp>
        <p:nvSpPr>
          <p:cNvPr id="6" name="Slide Number Placeholder 5"/>
          <p:cNvSpPr>
            <a:spLocks noGrp="1"/>
          </p:cNvSpPr>
          <p:nvPr>
            <p:ph type="sldNum" sz="quarter" idx="12"/>
          </p:nvPr>
        </p:nvSpPr>
        <p:spPr/>
        <p:txBody>
          <a:bodyPr/>
          <a:lstStyle/>
          <a:p>
            <a:fld id="{94388A0C-169A-4BF2-BFCF-6333C7925353}" type="slidenum">
              <a:rPr lang="ar-LB" smtClean="0"/>
              <a:pPr/>
              <a:t>14</a:t>
            </a:fld>
            <a:endParaRPr lang="ar-LB"/>
          </a:p>
        </p:txBody>
      </p:sp>
      <p:graphicFrame>
        <p:nvGraphicFramePr>
          <p:cNvPr id="7" name="Object 4">
            <a:hlinkClick r:id="" action="ppaction://ole?verb=0"/>
          </p:cNvPr>
          <p:cNvGraphicFramePr>
            <a:graphicFrameLocks/>
          </p:cNvGraphicFramePr>
          <p:nvPr>
            <p:extLst>
              <p:ext uri="{D42A27DB-BD31-4B8C-83A1-F6EECF244321}">
                <p14:modId xmlns:p14="http://schemas.microsoft.com/office/powerpoint/2010/main" val="1402466797"/>
              </p:ext>
            </p:extLst>
          </p:nvPr>
        </p:nvGraphicFramePr>
        <p:xfrm>
          <a:off x="1905000" y="2905125"/>
          <a:ext cx="5300663" cy="3952875"/>
        </p:xfrm>
        <a:graphic>
          <a:graphicData uri="http://schemas.openxmlformats.org/presentationml/2006/ole">
            <mc:AlternateContent xmlns:mc="http://schemas.openxmlformats.org/markup-compatibility/2006">
              <mc:Choice xmlns:v="urn:schemas-microsoft-com:vml" Requires="v">
                <p:oleObj spid="_x0000_s12391" name="Document" r:id="rId3" imgW="6912271" imgH="5154658" progId="Word.Document.8">
                  <p:embed/>
                </p:oleObj>
              </mc:Choice>
              <mc:Fallback>
                <p:oleObj name="Document" r:id="rId3" imgW="6912271" imgH="5154658" progId="Word.Document.8">
                  <p:embed/>
                  <p:pic>
                    <p:nvPicPr>
                      <p:cNvPr id="0" nam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00" y="2905125"/>
                        <a:ext cx="5300663" cy="3952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7350767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Y" dirty="0" smtClean="0"/>
              <a:t>مثال</a:t>
            </a:r>
            <a:endParaRPr lang="ar-SY" dirty="0"/>
          </a:p>
        </p:txBody>
      </p:sp>
      <p:sp>
        <p:nvSpPr>
          <p:cNvPr id="3" name="Content Placeholder 2"/>
          <p:cNvSpPr>
            <a:spLocks noGrp="1"/>
          </p:cNvSpPr>
          <p:nvPr>
            <p:ph idx="1"/>
          </p:nvPr>
        </p:nvSpPr>
        <p:spPr/>
        <p:txBody>
          <a:bodyPr>
            <a:normAutofit/>
          </a:bodyPr>
          <a:lstStyle/>
          <a:p>
            <a:r>
              <a:rPr lang="ar-SY" sz="3200" dirty="0" smtClean="0"/>
              <a:t>خلال استلام القمح في احدى المراكز تم تحليل الوزن النوعي لـ 25 ارسالية من القمح المستلم فكانت النتائج كما يلي:</a:t>
            </a:r>
          </a:p>
          <a:p>
            <a:r>
              <a:rPr lang="ar-SY" sz="3200" dirty="0" smtClean="0"/>
              <a:t>72، 72.5، 73، 73.3، 73.5، 73.5، 74، 74.2، 75.1، 75.4، 75.5، 76.3، 76.5، 76.7، 77.2، 77.5، 77.8، 78، 78.2، 78.4، 78.7، 79.1، 79.6، 79.8، 80.0</a:t>
            </a:r>
          </a:p>
          <a:p>
            <a:endParaRPr lang="ar-SY" sz="3200" dirty="0"/>
          </a:p>
        </p:txBody>
      </p:sp>
      <p:sp>
        <p:nvSpPr>
          <p:cNvPr id="4" name="Date Placeholder 3"/>
          <p:cNvSpPr>
            <a:spLocks noGrp="1"/>
          </p:cNvSpPr>
          <p:nvPr>
            <p:ph type="dt" sz="half" idx="10"/>
          </p:nvPr>
        </p:nvSpPr>
        <p:spPr/>
        <p:txBody>
          <a:bodyPr/>
          <a:lstStyle/>
          <a:p>
            <a:fld id="{C006D848-6833-4E3C-88AB-4D1C561BD3BD}" type="datetime8">
              <a:rPr lang="ar-LB" smtClean="0"/>
              <a:pPr/>
              <a:t>09 أيار، 15</a:t>
            </a:fld>
            <a:endParaRPr lang="ar-LB"/>
          </a:p>
        </p:txBody>
      </p:sp>
      <p:sp>
        <p:nvSpPr>
          <p:cNvPr id="5" name="Footer Placeholder 4"/>
          <p:cNvSpPr>
            <a:spLocks noGrp="1"/>
          </p:cNvSpPr>
          <p:nvPr>
            <p:ph type="ftr" sz="quarter" idx="11"/>
          </p:nvPr>
        </p:nvSpPr>
        <p:spPr/>
        <p:txBody>
          <a:bodyPr/>
          <a:lstStyle/>
          <a:p>
            <a:r>
              <a:rPr lang="da-DK" smtClean="0"/>
              <a:t>Dr. Farhan Alfin 13 Slides</a:t>
            </a:r>
            <a:endParaRPr lang="ar-LB"/>
          </a:p>
        </p:txBody>
      </p:sp>
      <p:sp>
        <p:nvSpPr>
          <p:cNvPr id="6" name="Slide Number Placeholder 5"/>
          <p:cNvSpPr>
            <a:spLocks noGrp="1"/>
          </p:cNvSpPr>
          <p:nvPr>
            <p:ph type="sldNum" sz="quarter" idx="12"/>
          </p:nvPr>
        </p:nvSpPr>
        <p:spPr/>
        <p:txBody>
          <a:bodyPr/>
          <a:lstStyle/>
          <a:p>
            <a:fld id="{94388A0C-169A-4BF2-BFCF-6333C7925353}" type="slidenum">
              <a:rPr lang="ar-LB" smtClean="0"/>
              <a:pPr/>
              <a:t>15</a:t>
            </a:fld>
            <a:endParaRPr lang="ar-LB"/>
          </a:p>
        </p:txBody>
      </p:sp>
      <p:graphicFrame>
        <p:nvGraphicFramePr>
          <p:cNvPr id="7" name="Table 6"/>
          <p:cNvGraphicFramePr>
            <a:graphicFrameLocks noGrp="1"/>
          </p:cNvGraphicFramePr>
          <p:nvPr>
            <p:extLst>
              <p:ext uri="{D42A27DB-BD31-4B8C-83A1-F6EECF244321}">
                <p14:modId xmlns:p14="http://schemas.microsoft.com/office/powerpoint/2010/main" val="1547888958"/>
              </p:ext>
            </p:extLst>
          </p:nvPr>
        </p:nvGraphicFramePr>
        <p:xfrm>
          <a:off x="492034" y="4249032"/>
          <a:ext cx="5681559" cy="2590800"/>
        </p:xfrm>
        <a:graphic>
          <a:graphicData uri="http://schemas.openxmlformats.org/drawingml/2006/table">
            <a:tbl>
              <a:tblPr rtl="1" firstRow="1" bandRow="1">
                <a:tableStyleId>{5C22544A-7EE6-4342-B048-85BDC9FD1C3A}</a:tableStyleId>
              </a:tblPr>
              <a:tblGrid>
                <a:gridCol w="1893853"/>
                <a:gridCol w="1893853"/>
                <a:gridCol w="1893853"/>
              </a:tblGrid>
              <a:tr h="370840">
                <a:tc>
                  <a:txBody>
                    <a:bodyPr/>
                    <a:lstStyle/>
                    <a:p>
                      <a:pPr rtl="1"/>
                      <a:r>
                        <a:rPr lang="ar-SY" sz="2800" dirty="0" smtClean="0"/>
                        <a:t>72-73.9</a:t>
                      </a:r>
                      <a:endParaRPr lang="ar-SY" sz="2800" dirty="0"/>
                    </a:p>
                  </a:txBody>
                  <a:tcPr/>
                </a:tc>
                <a:tc>
                  <a:txBody>
                    <a:bodyPr/>
                    <a:lstStyle/>
                    <a:p>
                      <a:pPr algn="ctr" rtl="1"/>
                      <a:r>
                        <a:rPr lang="ar-SY" sz="2800" dirty="0" smtClean="0"/>
                        <a:t>6</a:t>
                      </a:r>
                      <a:endParaRPr lang="ar-SY" sz="2800" dirty="0"/>
                    </a:p>
                  </a:txBody>
                  <a:tcPr/>
                </a:tc>
                <a:tc>
                  <a:txBody>
                    <a:bodyPr/>
                    <a:lstStyle/>
                    <a:p>
                      <a:pPr algn="ctr" rtl="1"/>
                      <a:r>
                        <a:rPr lang="ar-SY" sz="2800" dirty="0" smtClean="0"/>
                        <a:t>24</a:t>
                      </a:r>
                      <a:endParaRPr lang="ar-SY" sz="2800" dirty="0"/>
                    </a:p>
                  </a:txBody>
                  <a:tcPr/>
                </a:tc>
              </a:tr>
              <a:tr h="370840">
                <a:tc>
                  <a:txBody>
                    <a:bodyPr/>
                    <a:lstStyle/>
                    <a:p>
                      <a:pPr rtl="1"/>
                      <a:r>
                        <a:rPr lang="ar-SY" sz="2800" dirty="0" smtClean="0"/>
                        <a:t>74-75.9</a:t>
                      </a:r>
                      <a:endParaRPr lang="ar-SY" sz="2800" dirty="0"/>
                    </a:p>
                  </a:txBody>
                  <a:tcPr/>
                </a:tc>
                <a:tc>
                  <a:txBody>
                    <a:bodyPr/>
                    <a:lstStyle/>
                    <a:p>
                      <a:pPr algn="ctr" rtl="1"/>
                      <a:r>
                        <a:rPr lang="ar-SY" sz="2800" dirty="0" smtClean="0"/>
                        <a:t>5</a:t>
                      </a:r>
                      <a:endParaRPr lang="ar-SY" sz="2800" dirty="0"/>
                    </a:p>
                  </a:txBody>
                  <a:tcPr/>
                </a:tc>
                <a:tc>
                  <a:txBody>
                    <a:bodyPr/>
                    <a:lstStyle/>
                    <a:p>
                      <a:pPr algn="ctr" rtl="1"/>
                      <a:r>
                        <a:rPr lang="ar-SY" sz="2800" dirty="0" smtClean="0"/>
                        <a:t>20</a:t>
                      </a:r>
                      <a:endParaRPr lang="ar-SY" sz="2800" dirty="0"/>
                    </a:p>
                  </a:txBody>
                  <a:tcPr/>
                </a:tc>
              </a:tr>
              <a:tr h="370840">
                <a:tc>
                  <a:txBody>
                    <a:bodyPr/>
                    <a:lstStyle/>
                    <a:p>
                      <a:pPr rtl="1"/>
                      <a:r>
                        <a:rPr lang="ar-SY" sz="2800" dirty="0" smtClean="0"/>
                        <a:t>76-77.9</a:t>
                      </a:r>
                      <a:endParaRPr lang="ar-SY" sz="2800" dirty="0"/>
                    </a:p>
                  </a:txBody>
                  <a:tcPr/>
                </a:tc>
                <a:tc>
                  <a:txBody>
                    <a:bodyPr/>
                    <a:lstStyle/>
                    <a:p>
                      <a:pPr algn="ctr" rtl="1"/>
                      <a:r>
                        <a:rPr lang="ar-SY" sz="2800" dirty="0" smtClean="0"/>
                        <a:t>6</a:t>
                      </a:r>
                      <a:endParaRPr lang="ar-SY" sz="2800" dirty="0"/>
                    </a:p>
                  </a:txBody>
                  <a:tcPr/>
                </a:tc>
                <a:tc>
                  <a:txBody>
                    <a:bodyPr/>
                    <a:lstStyle/>
                    <a:p>
                      <a:pPr algn="ctr" rtl="1"/>
                      <a:r>
                        <a:rPr lang="ar-SY" sz="2800" dirty="0" smtClean="0"/>
                        <a:t>24</a:t>
                      </a:r>
                      <a:endParaRPr lang="ar-SY" sz="2800" dirty="0"/>
                    </a:p>
                  </a:txBody>
                  <a:tcPr/>
                </a:tc>
              </a:tr>
              <a:tr h="370840">
                <a:tc>
                  <a:txBody>
                    <a:bodyPr/>
                    <a:lstStyle/>
                    <a:p>
                      <a:pPr rtl="1"/>
                      <a:r>
                        <a:rPr lang="ar-SY" sz="2800" dirty="0" smtClean="0"/>
                        <a:t>78-80</a:t>
                      </a:r>
                      <a:endParaRPr lang="ar-SY" sz="2800" dirty="0"/>
                    </a:p>
                  </a:txBody>
                  <a:tcPr/>
                </a:tc>
                <a:tc>
                  <a:txBody>
                    <a:bodyPr/>
                    <a:lstStyle/>
                    <a:p>
                      <a:pPr algn="ctr" rtl="1"/>
                      <a:r>
                        <a:rPr lang="ar-SY" sz="2800" dirty="0" smtClean="0"/>
                        <a:t>8</a:t>
                      </a:r>
                      <a:endParaRPr lang="ar-SY" sz="2800" dirty="0"/>
                    </a:p>
                  </a:txBody>
                  <a:tcPr/>
                </a:tc>
                <a:tc>
                  <a:txBody>
                    <a:bodyPr/>
                    <a:lstStyle/>
                    <a:p>
                      <a:pPr algn="ctr" rtl="1"/>
                      <a:r>
                        <a:rPr lang="ar-SY" sz="2800" dirty="0" smtClean="0"/>
                        <a:t>32</a:t>
                      </a:r>
                      <a:endParaRPr lang="ar-SY" sz="2800" dirty="0"/>
                    </a:p>
                  </a:txBody>
                  <a:tcPr/>
                </a:tc>
              </a:tr>
              <a:tr h="370840">
                <a:tc>
                  <a:txBody>
                    <a:bodyPr/>
                    <a:lstStyle/>
                    <a:p>
                      <a:pPr rtl="1"/>
                      <a:r>
                        <a:rPr lang="ar-SY" sz="2800" dirty="0" smtClean="0"/>
                        <a:t>المجموع</a:t>
                      </a:r>
                      <a:endParaRPr lang="ar-SY" sz="2800" dirty="0"/>
                    </a:p>
                  </a:txBody>
                  <a:tcPr/>
                </a:tc>
                <a:tc>
                  <a:txBody>
                    <a:bodyPr/>
                    <a:lstStyle/>
                    <a:p>
                      <a:pPr algn="ctr" rtl="1"/>
                      <a:r>
                        <a:rPr lang="ar-SY" sz="2800" dirty="0" smtClean="0"/>
                        <a:t>25</a:t>
                      </a:r>
                      <a:endParaRPr lang="ar-SY" sz="2800" dirty="0"/>
                    </a:p>
                  </a:txBody>
                  <a:tcPr/>
                </a:tc>
                <a:tc>
                  <a:txBody>
                    <a:bodyPr/>
                    <a:lstStyle/>
                    <a:p>
                      <a:pPr algn="ctr" rtl="1"/>
                      <a:r>
                        <a:rPr lang="ar-SY" sz="2800" dirty="0" smtClean="0"/>
                        <a:t>100</a:t>
                      </a:r>
                      <a:endParaRPr lang="ar-SY" sz="2800" dirty="0"/>
                    </a:p>
                  </a:txBody>
                  <a:tcPr/>
                </a:tc>
              </a:tr>
            </a:tbl>
          </a:graphicData>
        </a:graphic>
      </p:graphicFrame>
    </p:spTree>
    <p:extLst>
      <p:ext uri="{BB962C8B-B14F-4D97-AF65-F5344CB8AC3E}">
        <p14:creationId xmlns:p14="http://schemas.microsoft.com/office/powerpoint/2010/main" val="39166026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Y" altLang="ar-SY" dirty="0"/>
              <a:t>تمثيل البيانات</a:t>
            </a:r>
            <a:endParaRPr lang="ar-SY" dirty="0"/>
          </a:p>
        </p:txBody>
      </p:sp>
      <p:sp>
        <p:nvSpPr>
          <p:cNvPr id="3" name="Content Placeholder 2"/>
          <p:cNvSpPr>
            <a:spLocks noGrp="1"/>
          </p:cNvSpPr>
          <p:nvPr>
            <p:ph idx="1"/>
          </p:nvPr>
        </p:nvSpPr>
        <p:spPr/>
        <p:txBody>
          <a:bodyPr>
            <a:normAutofit/>
          </a:bodyPr>
          <a:lstStyle/>
          <a:p>
            <a:r>
              <a:rPr lang="ar-SY" sz="3200" dirty="0"/>
              <a:t>مخطط التكرار : </a:t>
            </a:r>
            <a:r>
              <a:rPr lang="en-US" sz="3200" dirty="0">
                <a:solidFill>
                  <a:srgbClr val="CC66FF"/>
                </a:solidFill>
                <a:effectLst>
                  <a:outerShdw blurRad="38100" dist="38100" dir="2700000" algn="tl">
                    <a:srgbClr val="C0C0C0"/>
                  </a:outerShdw>
                </a:effectLst>
              </a:rPr>
              <a:t>histogram</a:t>
            </a:r>
            <a:r>
              <a:rPr lang="ar-SY" sz="3200" dirty="0"/>
              <a:t> رسم يبين البيانات على شكل أعمدة يرتبط ارتفاع العمود بنسبة تكررها.</a:t>
            </a:r>
          </a:p>
          <a:p>
            <a:endParaRPr lang="ar-SY" sz="3200" dirty="0"/>
          </a:p>
        </p:txBody>
      </p:sp>
      <p:sp>
        <p:nvSpPr>
          <p:cNvPr id="4" name="Date Placeholder 3"/>
          <p:cNvSpPr>
            <a:spLocks noGrp="1"/>
          </p:cNvSpPr>
          <p:nvPr>
            <p:ph type="dt" sz="half" idx="10"/>
          </p:nvPr>
        </p:nvSpPr>
        <p:spPr/>
        <p:txBody>
          <a:bodyPr/>
          <a:lstStyle/>
          <a:p>
            <a:fld id="{C006D848-6833-4E3C-88AB-4D1C561BD3BD}" type="datetime8">
              <a:rPr lang="ar-LB" smtClean="0"/>
              <a:pPr/>
              <a:t>09 أيار، 15</a:t>
            </a:fld>
            <a:endParaRPr lang="ar-LB"/>
          </a:p>
        </p:txBody>
      </p:sp>
      <p:sp>
        <p:nvSpPr>
          <p:cNvPr id="5" name="Footer Placeholder 4"/>
          <p:cNvSpPr>
            <a:spLocks noGrp="1"/>
          </p:cNvSpPr>
          <p:nvPr>
            <p:ph type="ftr" sz="quarter" idx="11"/>
          </p:nvPr>
        </p:nvSpPr>
        <p:spPr/>
        <p:txBody>
          <a:bodyPr/>
          <a:lstStyle/>
          <a:p>
            <a:r>
              <a:rPr lang="da-DK" smtClean="0"/>
              <a:t>Dr. Farhan Alfin 13 Slides</a:t>
            </a:r>
            <a:endParaRPr lang="ar-LB"/>
          </a:p>
        </p:txBody>
      </p:sp>
      <p:sp>
        <p:nvSpPr>
          <p:cNvPr id="6" name="Slide Number Placeholder 5"/>
          <p:cNvSpPr>
            <a:spLocks noGrp="1"/>
          </p:cNvSpPr>
          <p:nvPr>
            <p:ph type="sldNum" sz="quarter" idx="12"/>
          </p:nvPr>
        </p:nvSpPr>
        <p:spPr/>
        <p:txBody>
          <a:bodyPr/>
          <a:lstStyle/>
          <a:p>
            <a:fld id="{94388A0C-169A-4BF2-BFCF-6333C7925353}" type="slidenum">
              <a:rPr lang="ar-LB" smtClean="0"/>
              <a:pPr/>
              <a:t>16</a:t>
            </a:fld>
            <a:endParaRPr lang="ar-LB"/>
          </a:p>
        </p:txBody>
      </p:sp>
      <p:pic>
        <p:nvPicPr>
          <p:cNvPr id="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1550" y="2960420"/>
            <a:ext cx="5760690" cy="38975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354463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Y" altLang="ar-SY" dirty="0"/>
              <a:t>تمثيل البيانات</a:t>
            </a:r>
            <a:endParaRPr lang="ar-SY" dirty="0"/>
          </a:p>
        </p:txBody>
      </p:sp>
      <p:sp>
        <p:nvSpPr>
          <p:cNvPr id="3" name="Content Placeholder 2"/>
          <p:cNvSpPr>
            <a:spLocks noGrp="1"/>
          </p:cNvSpPr>
          <p:nvPr>
            <p:ph idx="1"/>
          </p:nvPr>
        </p:nvSpPr>
        <p:spPr/>
        <p:txBody>
          <a:bodyPr>
            <a:normAutofit/>
          </a:bodyPr>
          <a:lstStyle/>
          <a:p>
            <a:r>
              <a:rPr lang="ar-SY" sz="3200" dirty="0"/>
              <a:t>المخطط الدائري </a:t>
            </a:r>
            <a:r>
              <a:rPr lang="en-US" sz="3200" dirty="0">
                <a:solidFill>
                  <a:srgbClr val="CC66FF"/>
                </a:solidFill>
                <a:effectLst>
                  <a:outerShdw blurRad="38100" dist="38100" dir="2700000" algn="tl">
                    <a:srgbClr val="C0C0C0"/>
                  </a:outerShdw>
                </a:effectLst>
              </a:rPr>
              <a:t>Pie graph</a:t>
            </a:r>
            <a:r>
              <a:rPr lang="ar-SY" sz="3200" dirty="0"/>
              <a:t> وهي دائرة تقسم إلى قطاعات وفق لنسب تكرار كل قطاع.</a:t>
            </a:r>
          </a:p>
          <a:p>
            <a:endParaRPr lang="ar-SY" sz="3200" dirty="0"/>
          </a:p>
        </p:txBody>
      </p:sp>
      <p:sp>
        <p:nvSpPr>
          <p:cNvPr id="4" name="Date Placeholder 3"/>
          <p:cNvSpPr>
            <a:spLocks noGrp="1"/>
          </p:cNvSpPr>
          <p:nvPr>
            <p:ph type="dt" sz="half" idx="10"/>
          </p:nvPr>
        </p:nvSpPr>
        <p:spPr/>
        <p:txBody>
          <a:bodyPr/>
          <a:lstStyle/>
          <a:p>
            <a:fld id="{C006D848-6833-4E3C-88AB-4D1C561BD3BD}" type="datetime8">
              <a:rPr lang="ar-LB" smtClean="0"/>
              <a:pPr/>
              <a:t>09 أيار، 15</a:t>
            </a:fld>
            <a:endParaRPr lang="ar-LB"/>
          </a:p>
        </p:txBody>
      </p:sp>
      <p:sp>
        <p:nvSpPr>
          <p:cNvPr id="5" name="Footer Placeholder 4"/>
          <p:cNvSpPr>
            <a:spLocks noGrp="1"/>
          </p:cNvSpPr>
          <p:nvPr>
            <p:ph type="ftr" sz="quarter" idx="11"/>
          </p:nvPr>
        </p:nvSpPr>
        <p:spPr/>
        <p:txBody>
          <a:bodyPr/>
          <a:lstStyle/>
          <a:p>
            <a:r>
              <a:rPr lang="da-DK" smtClean="0"/>
              <a:t>Dr. Farhan Alfin 13 Slides</a:t>
            </a:r>
            <a:endParaRPr lang="ar-LB"/>
          </a:p>
        </p:txBody>
      </p:sp>
      <p:sp>
        <p:nvSpPr>
          <p:cNvPr id="6" name="Slide Number Placeholder 5"/>
          <p:cNvSpPr>
            <a:spLocks noGrp="1"/>
          </p:cNvSpPr>
          <p:nvPr>
            <p:ph type="sldNum" sz="quarter" idx="12"/>
          </p:nvPr>
        </p:nvSpPr>
        <p:spPr/>
        <p:txBody>
          <a:bodyPr/>
          <a:lstStyle/>
          <a:p>
            <a:fld id="{94388A0C-169A-4BF2-BFCF-6333C7925353}" type="slidenum">
              <a:rPr lang="ar-LB" smtClean="0"/>
              <a:pPr/>
              <a:t>17</a:t>
            </a:fld>
            <a:endParaRPr lang="ar-LB"/>
          </a:p>
        </p:txBody>
      </p:sp>
      <p:pic>
        <p:nvPicPr>
          <p:cNvPr id="7"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59101" y="2884114"/>
            <a:ext cx="5761171" cy="38350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117763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Y" altLang="ar-SY" dirty="0"/>
              <a:t>وصف المعطيات (المتوسط)</a:t>
            </a:r>
            <a:endParaRPr lang="ar-SY" dirty="0"/>
          </a:p>
        </p:txBody>
      </p:sp>
      <p:sp>
        <p:nvSpPr>
          <p:cNvPr id="3" name="Content Placeholder 2"/>
          <p:cNvSpPr>
            <a:spLocks noGrp="1"/>
          </p:cNvSpPr>
          <p:nvPr>
            <p:ph idx="1"/>
          </p:nvPr>
        </p:nvSpPr>
        <p:spPr/>
        <p:txBody>
          <a:bodyPr>
            <a:normAutofit/>
          </a:bodyPr>
          <a:lstStyle/>
          <a:p>
            <a:r>
              <a:rPr lang="ar-SY" sz="3600" dirty="0"/>
              <a:t>المتوسط (المتوسط الحسابي</a:t>
            </a:r>
            <a:r>
              <a:rPr lang="ar-SY" sz="3600" dirty="0" smtClean="0"/>
              <a:t>) </a:t>
            </a:r>
            <a:r>
              <a:rPr lang="en-US" sz="3600" dirty="0">
                <a:solidFill>
                  <a:srgbClr val="CC66FF"/>
                </a:solidFill>
                <a:effectLst>
                  <a:outerShdw blurRad="38100" dist="38100" dir="2700000" algn="tl">
                    <a:srgbClr val="C0C0C0"/>
                  </a:outerShdw>
                </a:effectLst>
              </a:rPr>
              <a:t>mean </a:t>
            </a:r>
            <a:r>
              <a:rPr lang="ar-SY" sz="3600" dirty="0" smtClean="0">
                <a:solidFill>
                  <a:srgbClr val="CC66FF"/>
                </a:solidFill>
                <a:effectLst>
                  <a:outerShdw blurRad="38100" dist="38100" dir="2700000" algn="tl">
                    <a:srgbClr val="C0C0C0"/>
                  </a:outerShdw>
                </a:effectLst>
              </a:rPr>
              <a:t> </a:t>
            </a:r>
            <a:r>
              <a:rPr lang="ar-SY" sz="3600" dirty="0" smtClean="0"/>
              <a:t>هو </a:t>
            </a:r>
            <a:r>
              <a:rPr lang="ar-SY" sz="3600" dirty="0"/>
              <a:t>وصف لمركز المعطيات ويعرف بأنه مجموع المعطيات مقسوم على عددها.</a:t>
            </a:r>
          </a:p>
          <a:p>
            <a:endParaRPr lang="ar-SY" sz="3600" dirty="0"/>
          </a:p>
        </p:txBody>
      </p:sp>
      <p:sp>
        <p:nvSpPr>
          <p:cNvPr id="4" name="Date Placeholder 3"/>
          <p:cNvSpPr>
            <a:spLocks noGrp="1"/>
          </p:cNvSpPr>
          <p:nvPr>
            <p:ph type="dt" sz="half" idx="10"/>
          </p:nvPr>
        </p:nvSpPr>
        <p:spPr/>
        <p:txBody>
          <a:bodyPr/>
          <a:lstStyle/>
          <a:p>
            <a:fld id="{C006D848-6833-4E3C-88AB-4D1C561BD3BD}" type="datetime8">
              <a:rPr lang="ar-LB" smtClean="0"/>
              <a:pPr/>
              <a:t>09 أيار، 15</a:t>
            </a:fld>
            <a:endParaRPr lang="ar-LB"/>
          </a:p>
        </p:txBody>
      </p:sp>
      <p:sp>
        <p:nvSpPr>
          <p:cNvPr id="5" name="Footer Placeholder 4"/>
          <p:cNvSpPr>
            <a:spLocks noGrp="1"/>
          </p:cNvSpPr>
          <p:nvPr>
            <p:ph type="ftr" sz="quarter" idx="11"/>
          </p:nvPr>
        </p:nvSpPr>
        <p:spPr/>
        <p:txBody>
          <a:bodyPr/>
          <a:lstStyle/>
          <a:p>
            <a:r>
              <a:rPr lang="da-DK" smtClean="0"/>
              <a:t>Dr. Farhan Alfin 13 Slides</a:t>
            </a:r>
            <a:endParaRPr lang="ar-LB"/>
          </a:p>
        </p:txBody>
      </p:sp>
      <p:sp>
        <p:nvSpPr>
          <p:cNvPr id="6" name="Slide Number Placeholder 5"/>
          <p:cNvSpPr>
            <a:spLocks noGrp="1"/>
          </p:cNvSpPr>
          <p:nvPr>
            <p:ph type="sldNum" sz="quarter" idx="12"/>
          </p:nvPr>
        </p:nvSpPr>
        <p:spPr/>
        <p:txBody>
          <a:bodyPr/>
          <a:lstStyle/>
          <a:p>
            <a:fld id="{94388A0C-169A-4BF2-BFCF-6333C7925353}" type="slidenum">
              <a:rPr lang="ar-LB" smtClean="0"/>
              <a:pPr/>
              <a:t>18</a:t>
            </a:fld>
            <a:endParaRPr lang="ar-LB"/>
          </a:p>
        </p:txBody>
      </p:sp>
      <p:graphicFrame>
        <p:nvGraphicFramePr>
          <p:cNvPr id="7" name="Object 6"/>
          <p:cNvGraphicFramePr>
            <a:graphicFrameLocks noChangeAspect="1"/>
          </p:cNvGraphicFramePr>
          <p:nvPr>
            <p:extLst>
              <p:ext uri="{D42A27DB-BD31-4B8C-83A1-F6EECF244321}">
                <p14:modId xmlns:p14="http://schemas.microsoft.com/office/powerpoint/2010/main" val="1569579115"/>
              </p:ext>
            </p:extLst>
          </p:nvPr>
        </p:nvGraphicFramePr>
        <p:xfrm>
          <a:off x="899592" y="3883167"/>
          <a:ext cx="6065963" cy="2651348"/>
        </p:xfrm>
        <a:graphic>
          <a:graphicData uri="http://schemas.openxmlformats.org/presentationml/2006/ole">
            <mc:AlternateContent xmlns:mc="http://schemas.openxmlformats.org/markup-compatibility/2006">
              <mc:Choice xmlns:v="urn:schemas-microsoft-com:vml" Requires="v">
                <p:oleObj spid="_x0000_s13412" name="Equation" r:id="rId3" imgW="1917360" imgH="838080" progId="Equation.3">
                  <p:embed/>
                </p:oleObj>
              </mc:Choice>
              <mc:Fallback>
                <p:oleObj name="Equation" r:id="rId3" imgW="1917360" imgH="838080" progId="Equation.3">
                  <p:embed/>
                  <p:pic>
                    <p:nvPicPr>
                      <p:cNvPr id="0" name=""/>
                      <p:cNvPicPr/>
                      <p:nvPr/>
                    </p:nvPicPr>
                    <p:blipFill>
                      <a:blip r:embed="rId4"/>
                      <a:stretch>
                        <a:fillRect/>
                      </a:stretch>
                    </p:blipFill>
                    <p:spPr>
                      <a:xfrm>
                        <a:off x="899592" y="3883167"/>
                        <a:ext cx="6065963" cy="2651348"/>
                      </a:xfrm>
                      <a:prstGeom prst="rect">
                        <a:avLst/>
                      </a:prstGeom>
                    </p:spPr>
                  </p:pic>
                </p:oleObj>
              </mc:Fallback>
            </mc:AlternateContent>
          </a:graphicData>
        </a:graphic>
      </p:graphicFrame>
    </p:spTree>
    <p:extLst>
      <p:ext uri="{BB962C8B-B14F-4D97-AF65-F5344CB8AC3E}">
        <p14:creationId xmlns:p14="http://schemas.microsoft.com/office/powerpoint/2010/main" val="37001929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Y"/>
          </a:p>
        </p:txBody>
      </p:sp>
      <p:sp>
        <p:nvSpPr>
          <p:cNvPr id="3" name="Content Placeholder 2"/>
          <p:cNvSpPr>
            <a:spLocks noGrp="1"/>
          </p:cNvSpPr>
          <p:nvPr>
            <p:ph idx="1"/>
          </p:nvPr>
        </p:nvSpPr>
        <p:spPr/>
        <p:txBody>
          <a:bodyPr>
            <a:normAutofit/>
          </a:bodyPr>
          <a:lstStyle/>
          <a:p>
            <a:r>
              <a:rPr lang="ar-SY" altLang="ar-SY" sz="3200" dirty="0" smtClean="0"/>
              <a:t>ما هو متوسط عينات من القمح أوزانها النوعية </a:t>
            </a:r>
          </a:p>
          <a:p>
            <a:r>
              <a:rPr lang="en-US" altLang="ar-SY" sz="3200" dirty="0" smtClean="0"/>
              <a:t>72</a:t>
            </a:r>
            <a:r>
              <a:rPr lang="en-US" altLang="ar-SY" sz="3200" dirty="0"/>
              <a:t>,  75, 76, 79, 77, 80, 73, 74, 75, </a:t>
            </a:r>
            <a:r>
              <a:rPr lang="en-US" altLang="ar-SY" sz="3200" dirty="0" smtClean="0"/>
              <a:t>77</a:t>
            </a:r>
            <a:r>
              <a:rPr lang="ar-SY" altLang="ar-SY" sz="3200" dirty="0" smtClean="0"/>
              <a:t> كغ/هل</a:t>
            </a:r>
            <a:endParaRPr lang="en-US" altLang="ar-SY" sz="3200" dirty="0"/>
          </a:p>
          <a:p>
            <a:endParaRPr lang="ar-SY" sz="3200" dirty="0"/>
          </a:p>
        </p:txBody>
      </p:sp>
      <p:sp>
        <p:nvSpPr>
          <p:cNvPr id="4" name="Date Placeholder 3"/>
          <p:cNvSpPr>
            <a:spLocks noGrp="1"/>
          </p:cNvSpPr>
          <p:nvPr>
            <p:ph type="dt" sz="half" idx="10"/>
          </p:nvPr>
        </p:nvSpPr>
        <p:spPr/>
        <p:txBody>
          <a:bodyPr/>
          <a:lstStyle/>
          <a:p>
            <a:fld id="{C006D848-6833-4E3C-88AB-4D1C561BD3BD}" type="datetime8">
              <a:rPr lang="ar-LB" smtClean="0"/>
              <a:pPr/>
              <a:t>09 أيار، 15</a:t>
            </a:fld>
            <a:endParaRPr lang="ar-LB"/>
          </a:p>
        </p:txBody>
      </p:sp>
      <p:sp>
        <p:nvSpPr>
          <p:cNvPr id="5" name="Footer Placeholder 4"/>
          <p:cNvSpPr>
            <a:spLocks noGrp="1"/>
          </p:cNvSpPr>
          <p:nvPr>
            <p:ph type="ftr" sz="quarter" idx="11"/>
          </p:nvPr>
        </p:nvSpPr>
        <p:spPr/>
        <p:txBody>
          <a:bodyPr/>
          <a:lstStyle/>
          <a:p>
            <a:r>
              <a:rPr lang="da-DK" smtClean="0"/>
              <a:t>Dr. Farhan Alfin 13 Slides</a:t>
            </a:r>
            <a:endParaRPr lang="ar-LB"/>
          </a:p>
        </p:txBody>
      </p:sp>
      <p:sp>
        <p:nvSpPr>
          <p:cNvPr id="6" name="Slide Number Placeholder 5"/>
          <p:cNvSpPr>
            <a:spLocks noGrp="1"/>
          </p:cNvSpPr>
          <p:nvPr>
            <p:ph type="sldNum" sz="quarter" idx="12"/>
          </p:nvPr>
        </p:nvSpPr>
        <p:spPr/>
        <p:txBody>
          <a:bodyPr/>
          <a:lstStyle/>
          <a:p>
            <a:fld id="{94388A0C-169A-4BF2-BFCF-6333C7925353}" type="slidenum">
              <a:rPr lang="ar-LB" smtClean="0"/>
              <a:pPr/>
              <a:t>19</a:t>
            </a:fld>
            <a:endParaRPr lang="ar-LB"/>
          </a:p>
        </p:txBody>
      </p:sp>
      <p:graphicFrame>
        <p:nvGraphicFramePr>
          <p:cNvPr id="7" name="Object 4"/>
          <p:cNvGraphicFramePr>
            <a:graphicFrameLocks noChangeAspect="1"/>
          </p:cNvGraphicFramePr>
          <p:nvPr>
            <p:extLst>
              <p:ext uri="{D42A27DB-BD31-4B8C-83A1-F6EECF244321}">
                <p14:modId xmlns:p14="http://schemas.microsoft.com/office/powerpoint/2010/main" val="2173700428"/>
              </p:ext>
            </p:extLst>
          </p:nvPr>
        </p:nvGraphicFramePr>
        <p:xfrm>
          <a:off x="719931" y="3602831"/>
          <a:ext cx="7704138" cy="871538"/>
        </p:xfrm>
        <a:graphic>
          <a:graphicData uri="http://schemas.openxmlformats.org/presentationml/2006/ole">
            <mc:AlternateContent xmlns:mc="http://schemas.openxmlformats.org/markup-compatibility/2006">
              <mc:Choice xmlns:v="urn:schemas-microsoft-com:vml" Requires="v">
                <p:oleObj spid="_x0000_s16469" name="Equation" r:id="rId3" imgW="3479760" imgH="393480" progId="Equation.3">
                  <p:embed/>
                </p:oleObj>
              </mc:Choice>
              <mc:Fallback>
                <p:oleObj name="Equation" r:id="rId3" imgW="3479760" imgH="39348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19931" y="3602831"/>
                        <a:ext cx="7704138" cy="8715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24000090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Y" dirty="0" smtClean="0"/>
              <a:t>تعريف النموذج الرياضي</a:t>
            </a:r>
            <a:endParaRPr lang="ar-SY" dirty="0"/>
          </a:p>
        </p:txBody>
      </p:sp>
      <p:sp>
        <p:nvSpPr>
          <p:cNvPr id="3" name="Content Placeholder 2"/>
          <p:cNvSpPr>
            <a:spLocks noGrp="1"/>
          </p:cNvSpPr>
          <p:nvPr>
            <p:ph idx="1"/>
          </p:nvPr>
        </p:nvSpPr>
        <p:spPr/>
        <p:txBody>
          <a:bodyPr>
            <a:normAutofit/>
          </a:bodyPr>
          <a:lstStyle/>
          <a:p>
            <a:r>
              <a:rPr lang="ar-SY" sz="4000" dirty="0"/>
              <a:t>في سياق معالجة الأغذية فإن المصطلح </a:t>
            </a:r>
            <a:r>
              <a:rPr lang="ar-SY" sz="4000" dirty="0">
                <a:solidFill>
                  <a:srgbClr val="FF0000"/>
                </a:solidFill>
              </a:rPr>
              <a:t>(النموذج الرياضي) يعني تمثيلاً تقريبياً للعملية بعناصر رياضية</a:t>
            </a:r>
            <a:r>
              <a:rPr lang="ar-SY" sz="4000" dirty="0"/>
              <a:t>. إن النموذج الرياضي لا يمكن أبداً أن يكون تمثيلاً فعلياً لأي عملية، حيث أنه سيكون من الصعب جداً أو من المربك أو حتى المستحيل أن نصف نظاماً كاملاً من خلال صيغ رياضية. </a:t>
            </a:r>
          </a:p>
        </p:txBody>
      </p:sp>
      <p:sp>
        <p:nvSpPr>
          <p:cNvPr id="4" name="Date Placeholder 3"/>
          <p:cNvSpPr>
            <a:spLocks noGrp="1"/>
          </p:cNvSpPr>
          <p:nvPr>
            <p:ph type="dt" sz="half" idx="10"/>
          </p:nvPr>
        </p:nvSpPr>
        <p:spPr/>
        <p:txBody>
          <a:bodyPr/>
          <a:lstStyle/>
          <a:p>
            <a:fld id="{379A8275-4C12-46AA-8619-69D901AC2BEB}" type="datetime8">
              <a:rPr lang="ar-LB" smtClean="0"/>
              <a:pPr/>
              <a:t>09 أيار، 15</a:t>
            </a:fld>
            <a:endParaRPr lang="ar-LB"/>
          </a:p>
        </p:txBody>
      </p:sp>
      <p:sp>
        <p:nvSpPr>
          <p:cNvPr id="5" name="Footer Placeholder 4"/>
          <p:cNvSpPr>
            <a:spLocks noGrp="1"/>
          </p:cNvSpPr>
          <p:nvPr>
            <p:ph type="ftr" sz="quarter" idx="11"/>
          </p:nvPr>
        </p:nvSpPr>
        <p:spPr/>
        <p:txBody>
          <a:bodyPr/>
          <a:lstStyle/>
          <a:p>
            <a:r>
              <a:rPr lang="da-DK" smtClean="0"/>
              <a:t>Dr. Farhan Alfin 13 Slides</a:t>
            </a:r>
            <a:endParaRPr lang="ar-LB"/>
          </a:p>
        </p:txBody>
      </p:sp>
      <p:sp>
        <p:nvSpPr>
          <p:cNvPr id="6" name="Slide Number Placeholder 5"/>
          <p:cNvSpPr>
            <a:spLocks noGrp="1"/>
          </p:cNvSpPr>
          <p:nvPr>
            <p:ph type="sldNum" sz="quarter" idx="12"/>
          </p:nvPr>
        </p:nvSpPr>
        <p:spPr/>
        <p:txBody>
          <a:bodyPr/>
          <a:lstStyle/>
          <a:p>
            <a:fld id="{94388A0C-169A-4BF2-BFCF-6333C7925353}" type="slidenum">
              <a:rPr lang="ar-LB" smtClean="0"/>
              <a:pPr/>
              <a:t>2</a:t>
            </a:fld>
            <a:endParaRPr lang="ar-LB"/>
          </a:p>
        </p:txBody>
      </p:sp>
    </p:spTree>
    <p:extLst>
      <p:ext uri="{BB962C8B-B14F-4D97-AF65-F5344CB8AC3E}">
        <p14:creationId xmlns:p14="http://schemas.microsoft.com/office/powerpoint/2010/main" val="264851046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SY" dirty="0"/>
              <a:t>التباين </a:t>
            </a:r>
            <a:r>
              <a:rPr lang="en-US" dirty="0"/>
              <a:t> </a:t>
            </a:r>
            <a:r>
              <a:rPr lang="en-US" sz="3600" dirty="0" smtClean="0">
                <a:effectLst>
                  <a:outerShdw blurRad="38100" dist="38100" dir="2700000" algn="tl">
                    <a:srgbClr val="C0C0C0"/>
                  </a:outerShdw>
                </a:effectLst>
              </a:rPr>
              <a:t>Variance</a:t>
            </a:r>
            <a:r>
              <a:rPr lang="ar-SY" sz="3600" dirty="0" smtClean="0">
                <a:effectLst>
                  <a:outerShdw blurRad="38100" dist="38100" dir="2700000" algn="tl">
                    <a:srgbClr val="C0C0C0"/>
                  </a:outerShdw>
                </a:effectLst>
              </a:rPr>
              <a:t/>
            </a:r>
            <a:br>
              <a:rPr lang="ar-SY" sz="3600" dirty="0" smtClean="0">
                <a:effectLst>
                  <a:outerShdw blurRad="38100" dist="38100" dir="2700000" algn="tl">
                    <a:srgbClr val="C0C0C0"/>
                  </a:outerShdw>
                </a:effectLst>
              </a:rPr>
            </a:br>
            <a:r>
              <a:rPr lang="ar-SY" dirty="0" smtClean="0">
                <a:effectLst>
                  <a:outerShdw blurRad="38100" dist="38100" dir="2700000" algn="tl">
                    <a:srgbClr val="C0C0C0"/>
                  </a:outerShdw>
                </a:effectLst>
              </a:rPr>
              <a:t>الانحراف </a:t>
            </a:r>
            <a:r>
              <a:rPr lang="ar-SY" dirty="0">
                <a:effectLst>
                  <a:outerShdw blurRad="38100" dist="38100" dir="2700000" algn="tl">
                    <a:srgbClr val="C0C0C0"/>
                  </a:outerShdw>
                </a:effectLst>
              </a:rPr>
              <a:t>المعياري </a:t>
            </a:r>
            <a:r>
              <a:rPr lang="en-US" dirty="0">
                <a:effectLst>
                  <a:outerShdw blurRad="38100" dist="38100" dir="2700000" algn="tl">
                    <a:srgbClr val="C0C0C0"/>
                  </a:outerShdw>
                </a:effectLst>
              </a:rPr>
              <a:t>Standard Deviation</a:t>
            </a:r>
            <a:endParaRPr lang="ar-SY" dirty="0"/>
          </a:p>
        </p:txBody>
      </p:sp>
      <p:sp>
        <p:nvSpPr>
          <p:cNvPr id="3" name="Content Placeholder 2"/>
          <p:cNvSpPr>
            <a:spLocks noGrp="1"/>
          </p:cNvSpPr>
          <p:nvPr>
            <p:ph idx="1"/>
          </p:nvPr>
        </p:nvSpPr>
        <p:spPr/>
        <p:txBody>
          <a:bodyPr>
            <a:normAutofit/>
          </a:bodyPr>
          <a:lstStyle/>
          <a:p>
            <a:r>
              <a:rPr lang="ar-SY" altLang="ar-SY" sz="3200" dirty="0"/>
              <a:t>التباين هو قياس مدى تجمع  العينات حول المتوسط</a:t>
            </a:r>
          </a:p>
          <a:p>
            <a:endParaRPr lang="ar-SY" sz="3200" dirty="0"/>
          </a:p>
        </p:txBody>
      </p:sp>
      <p:sp>
        <p:nvSpPr>
          <p:cNvPr id="4" name="Date Placeholder 3"/>
          <p:cNvSpPr>
            <a:spLocks noGrp="1"/>
          </p:cNvSpPr>
          <p:nvPr>
            <p:ph type="dt" sz="half" idx="10"/>
          </p:nvPr>
        </p:nvSpPr>
        <p:spPr/>
        <p:txBody>
          <a:bodyPr/>
          <a:lstStyle/>
          <a:p>
            <a:fld id="{C006D848-6833-4E3C-88AB-4D1C561BD3BD}" type="datetime8">
              <a:rPr lang="ar-LB" smtClean="0"/>
              <a:pPr/>
              <a:t>09 أيار، 15</a:t>
            </a:fld>
            <a:endParaRPr lang="ar-LB"/>
          </a:p>
        </p:txBody>
      </p:sp>
      <p:sp>
        <p:nvSpPr>
          <p:cNvPr id="5" name="Footer Placeholder 4"/>
          <p:cNvSpPr>
            <a:spLocks noGrp="1"/>
          </p:cNvSpPr>
          <p:nvPr>
            <p:ph type="ftr" sz="quarter" idx="11"/>
          </p:nvPr>
        </p:nvSpPr>
        <p:spPr/>
        <p:txBody>
          <a:bodyPr/>
          <a:lstStyle/>
          <a:p>
            <a:r>
              <a:rPr lang="da-DK" smtClean="0"/>
              <a:t>Dr. Farhan Alfin 13 Slides</a:t>
            </a:r>
            <a:endParaRPr lang="ar-LB"/>
          </a:p>
        </p:txBody>
      </p:sp>
      <p:sp>
        <p:nvSpPr>
          <p:cNvPr id="6" name="Slide Number Placeholder 5"/>
          <p:cNvSpPr>
            <a:spLocks noGrp="1"/>
          </p:cNvSpPr>
          <p:nvPr>
            <p:ph type="sldNum" sz="quarter" idx="12"/>
          </p:nvPr>
        </p:nvSpPr>
        <p:spPr/>
        <p:txBody>
          <a:bodyPr/>
          <a:lstStyle/>
          <a:p>
            <a:fld id="{94388A0C-169A-4BF2-BFCF-6333C7925353}" type="slidenum">
              <a:rPr lang="ar-LB" smtClean="0"/>
              <a:pPr/>
              <a:t>20</a:t>
            </a:fld>
            <a:endParaRPr lang="ar-LB"/>
          </a:p>
        </p:txBody>
      </p:sp>
      <p:graphicFrame>
        <p:nvGraphicFramePr>
          <p:cNvPr id="7" name="Object 71"/>
          <p:cNvGraphicFramePr>
            <a:graphicFrameLocks noChangeAspect="1"/>
          </p:cNvGraphicFramePr>
          <p:nvPr>
            <p:extLst>
              <p:ext uri="{D42A27DB-BD31-4B8C-83A1-F6EECF244321}">
                <p14:modId xmlns:p14="http://schemas.microsoft.com/office/powerpoint/2010/main" val="858098634"/>
              </p:ext>
            </p:extLst>
          </p:nvPr>
        </p:nvGraphicFramePr>
        <p:xfrm>
          <a:off x="457199" y="2276872"/>
          <a:ext cx="3166228" cy="2568233"/>
        </p:xfrm>
        <a:graphic>
          <a:graphicData uri="http://schemas.openxmlformats.org/presentationml/2006/ole">
            <mc:AlternateContent xmlns:mc="http://schemas.openxmlformats.org/markup-compatibility/2006">
              <mc:Choice xmlns:v="urn:schemas-microsoft-com:vml" Requires="v">
                <p:oleObj spid="_x0000_s14521" name="Equation" r:id="rId3" imgW="1143000" imgH="927000" progId="Equation.3">
                  <p:embed/>
                </p:oleObj>
              </mc:Choice>
              <mc:Fallback>
                <p:oleObj name="Equation" r:id="rId3" imgW="1143000" imgH="9270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199" y="2276872"/>
                        <a:ext cx="3166228" cy="2568233"/>
                      </a:xfrm>
                      <a:prstGeom prst="rect">
                        <a:avLst/>
                      </a:prstGeom>
                      <a:solidFill>
                        <a:schemeClr val="tx2">
                          <a:lumMod val="20000"/>
                          <a:lumOff val="80000"/>
                        </a:schemeClr>
                      </a:solidFill>
                      <a:ln>
                        <a:noFill/>
                      </a:ln>
                      <a:effectLst/>
                    </p:spPr>
                  </p:pic>
                </p:oleObj>
              </mc:Fallback>
            </mc:AlternateContent>
          </a:graphicData>
        </a:graphic>
      </p:graphicFrame>
      <p:graphicFrame>
        <p:nvGraphicFramePr>
          <p:cNvPr id="9" name="Object 71"/>
          <p:cNvGraphicFramePr>
            <a:graphicFrameLocks noChangeAspect="1"/>
          </p:cNvGraphicFramePr>
          <p:nvPr>
            <p:extLst>
              <p:ext uri="{D42A27DB-BD31-4B8C-83A1-F6EECF244321}">
                <p14:modId xmlns:p14="http://schemas.microsoft.com/office/powerpoint/2010/main" val="2186629292"/>
              </p:ext>
            </p:extLst>
          </p:nvPr>
        </p:nvGraphicFramePr>
        <p:xfrm>
          <a:off x="4179763" y="3496523"/>
          <a:ext cx="4506912" cy="2697163"/>
        </p:xfrm>
        <a:graphic>
          <a:graphicData uri="http://schemas.openxmlformats.org/presentationml/2006/ole">
            <mc:AlternateContent xmlns:mc="http://schemas.openxmlformats.org/markup-compatibility/2006">
              <mc:Choice xmlns:v="urn:schemas-microsoft-com:vml" Requires="v">
                <p:oleObj spid="_x0000_s14522" name="Equation" r:id="rId5" imgW="1612800" imgH="965160" progId="Equation.3">
                  <p:embed/>
                </p:oleObj>
              </mc:Choice>
              <mc:Fallback>
                <p:oleObj name="Equation" r:id="rId5" imgW="1612800" imgH="965160" progId="Equation.3">
                  <p:embed/>
                  <p:pic>
                    <p:nvPicPr>
                      <p:cNvPr id="0" name=""/>
                      <p:cNvPicPr>
                        <a:picLocks noChangeAspect="1" noChangeArrowheads="1"/>
                      </p:cNvPicPr>
                      <p:nvPr/>
                    </p:nvPicPr>
                    <p:blipFill>
                      <a:blip r:embed="rId6"/>
                      <a:srcRect/>
                      <a:stretch>
                        <a:fillRect/>
                      </a:stretch>
                    </p:blipFill>
                    <p:spPr bwMode="auto">
                      <a:xfrm>
                        <a:off x="4179763" y="3496523"/>
                        <a:ext cx="4506912" cy="2697163"/>
                      </a:xfrm>
                      <a:prstGeom prst="rect">
                        <a:avLst/>
                      </a:prstGeom>
                      <a:solidFill>
                        <a:schemeClr val="tx1">
                          <a:lumMod val="10000"/>
                          <a:lumOff val="90000"/>
                        </a:schemeClr>
                      </a:solidFill>
                      <a:ln>
                        <a:noFill/>
                      </a:ln>
                      <a:effectLst/>
                    </p:spPr>
                  </p:pic>
                </p:oleObj>
              </mc:Fallback>
            </mc:AlternateContent>
          </a:graphicData>
        </a:graphic>
      </p:graphicFrame>
    </p:spTree>
    <p:extLst>
      <p:ext uri="{BB962C8B-B14F-4D97-AF65-F5344CB8AC3E}">
        <p14:creationId xmlns:p14="http://schemas.microsoft.com/office/powerpoint/2010/main" val="26892839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SY" dirty="0"/>
              <a:t>التباين </a:t>
            </a:r>
            <a:r>
              <a:rPr lang="en-US" dirty="0"/>
              <a:t> </a:t>
            </a:r>
            <a:r>
              <a:rPr lang="en-US" sz="3600" dirty="0">
                <a:effectLst>
                  <a:outerShdw blurRad="38100" dist="38100" dir="2700000" algn="tl">
                    <a:srgbClr val="C0C0C0"/>
                  </a:outerShdw>
                </a:effectLst>
              </a:rPr>
              <a:t>Variance</a:t>
            </a:r>
            <a:r>
              <a:rPr lang="ar-SY" sz="3600" dirty="0">
                <a:effectLst>
                  <a:outerShdw blurRad="38100" dist="38100" dir="2700000" algn="tl">
                    <a:srgbClr val="C0C0C0"/>
                  </a:outerShdw>
                </a:effectLst>
              </a:rPr>
              <a:t/>
            </a:r>
            <a:br>
              <a:rPr lang="ar-SY" sz="3600" dirty="0">
                <a:effectLst>
                  <a:outerShdw blurRad="38100" dist="38100" dir="2700000" algn="tl">
                    <a:srgbClr val="C0C0C0"/>
                  </a:outerShdw>
                </a:effectLst>
              </a:rPr>
            </a:br>
            <a:r>
              <a:rPr lang="ar-SY" dirty="0">
                <a:effectLst>
                  <a:outerShdw blurRad="38100" dist="38100" dir="2700000" algn="tl">
                    <a:srgbClr val="C0C0C0"/>
                  </a:outerShdw>
                </a:effectLst>
              </a:rPr>
              <a:t>الانحراف المعياري </a:t>
            </a:r>
            <a:r>
              <a:rPr lang="en-US" dirty="0">
                <a:effectLst>
                  <a:outerShdw blurRad="38100" dist="38100" dir="2700000" algn="tl">
                    <a:srgbClr val="C0C0C0"/>
                  </a:outerShdw>
                </a:effectLst>
              </a:rPr>
              <a:t>Standard Deviation</a:t>
            </a:r>
            <a:endParaRPr lang="ar-SY" dirty="0"/>
          </a:p>
        </p:txBody>
      </p:sp>
      <p:sp>
        <p:nvSpPr>
          <p:cNvPr id="3" name="Content Placeholder 2"/>
          <p:cNvSpPr>
            <a:spLocks noGrp="1"/>
          </p:cNvSpPr>
          <p:nvPr>
            <p:ph idx="1"/>
          </p:nvPr>
        </p:nvSpPr>
        <p:spPr/>
        <p:txBody>
          <a:bodyPr/>
          <a:lstStyle/>
          <a:p>
            <a:endParaRPr lang="ar-SY" dirty="0"/>
          </a:p>
        </p:txBody>
      </p:sp>
      <p:sp>
        <p:nvSpPr>
          <p:cNvPr id="4" name="Date Placeholder 3"/>
          <p:cNvSpPr>
            <a:spLocks noGrp="1"/>
          </p:cNvSpPr>
          <p:nvPr>
            <p:ph type="dt" sz="half" idx="10"/>
          </p:nvPr>
        </p:nvSpPr>
        <p:spPr/>
        <p:txBody>
          <a:bodyPr/>
          <a:lstStyle/>
          <a:p>
            <a:fld id="{C006D848-6833-4E3C-88AB-4D1C561BD3BD}" type="datetime8">
              <a:rPr lang="ar-LB" smtClean="0"/>
              <a:pPr/>
              <a:t>09 أيار، 15</a:t>
            </a:fld>
            <a:endParaRPr lang="ar-LB"/>
          </a:p>
        </p:txBody>
      </p:sp>
      <p:sp>
        <p:nvSpPr>
          <p:cNvPr id="5" name="Footer Placeholder 4"/>
          <p:cNvSpPr>
            <a:spLocks noGrp="1"/>
          </p:cNvSpPr>
          <p:nvPr>
            <p:ph type="ftr" sz="quarter" idx="11"/>
          </p:nvPr>
        </p:nvSpPr>
        <p:spPr/>
        <p:txBody>
          <a:bodyPr/>
          <a:lstStyle/>
          <a:p>
            <a:r>
              <a:rPr lang="da-DK" smtClean="0"/>
              <a:t>Dr. Farhan Alfin 13 Slides</a:t>
            </a:r>
            <a:endParaRPr lang="ar-LB"/>
          </a:p>
        </p:txBody>
      </p:sp>
      <p:sp>
        <p:nvSpPr>
          <p:cNvPr id="6" name="Slide Number Placeholder 5"/>
          <p:cNvSpPr>
            <a:spLocks noGrp="1"/>
          </p:cNvSpPr>
          <p:nvPr>
            <p:ph type="sldNum" sz="quarter" idx="12"/>
          </p:nvPr>
        </p:nvSpPr>
        <p:spPr/>
        <p:txBody>
          <a:bodyPr/>
          <a:lstStyle/>
          <a:p>
            <a:fld id="{94388A0C-169A-4BF2-BFCF-6333C7925353}" type="slidenum">
              <a:rPr lang="ar-LB" smtClean="0"/>
              <a:pPr/>
              <a:t>21</a:t>
            </a:fld>
            <a:endParaRPr lang="ar-LB"/>
          </a:p>
        </p:txBody>
      </p:sp>
      <p:pic>
        <p:nvPicPr>
          <p:cNvPr id="8"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7664" y="4359275"/>
            <a:ext cx="6324600" cy="2498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81026" y="1596628"/>
            <a:ext cx="5857875" cy="2695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815109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Y" altLang="ar-SY" dirty="0"/>
              <a:t>التوزع </a:t>
            </a:r>
            <a:r>
              <a:rPr lang="ar-SY" altLang="ar-SY" dirty="0" smtClean="0"/>
              <a:t>الطبيعي </a:t>
            </a:r>
            <a:r>
              <a:rPr lang="en-US" altLang="ar-SY" dirty="0" smtClean="0"/>
              <a:t> </a:t>
            </a:r>
            <a:r>
              <a:rPr lang="en-US" b="1" dirty="0">
                <a:solidFill>
                  <a:srgbClr val="CC66FF"/>
                </a:solidFill>
                <a:effectLst>
                  <a:outerShdw blurRad="38100" dist="38100" dir="2700000" algn="tl">
                    <a:srgbClr val="C0C0C0"/>
                  </a:outerShdw>
                </a:effectLst>
              </a:rPr>
              <a:t>normal distribution</a:t>
            </a:r>
            <a:endParaRPr lang="ar-SY" dirty="0"/>
          </a:p>
        </p:txBody>
      </p:sp>
      <p:sp>
        <p:nvSpPr>
          <p:cNvPr id="3" name="Content Placeholder 2"/>
          <p:cNvSpPr>
            <a:spLocks noGrp="1"/>
          </p:cNvSpPr>
          <p:nvPr>
            <p:ph idx="1"/>
          </p:nvPr>
        </p:nvSpPr>
        <p:spPr/>
        <p:txBody>
          <a:bodyPr/>
          <a:lstStyle/>
          <a:p>
            <a:endParaRPr lang="ar-SY" dirty="0"/>
          </a:p>
        </p:txBody>
      </p:sp>
      <p:sp>
        <p:nvSpPr>
          <p:cNvPr id="4" name="Date Placeholder 3"/>
          <p:cNvSpPr>
            <a:spLocks noGrp="1"/>
          </p:cNvSpPr>
          <p:nvPr>
            <p:ph type="dt" sz="half" idx="10"/>
          </p:nvPr>
        </p:nvSpPr>
        <p:spPr/>
        <p:txBody>
          <a:bodyPr/>
          <a:lstStyle/>
          <a:p>
            <a:fld id="{C006D848-6833-4E3C-88AB-4D1C561BD3BD}" type="datetime8">
              <a:rPr lang="ar-LB" smtClean="0"/>
              <a:pPr/>
              <a:t>09 أيار، 15</a:t>
            </a:fld>
            <a:endParaRPr lang="ar-LB"/>
          </a:p>
        </p:txBody>
      </p:sp>
      <p:sp>
        <p:nvSpPr>
          <p:cNvPr id="5" name="Footer Placeholder 4"/>
          <p:cNvSpPr>
            <a:spLocks noGrp="1"/>
          </p:cNvSpPr>
          <p:nvPr>
            <p:ph type="ftr" sz="quarter" idx="11"/>
          </p:nvPr>
        </p:nvSpPr>
        <p:spPr/>
        <p:txBody>
          <a:bodyPr/>
          <a:lstStyle/>
          <a:p>
            <a:r>
              <a:rPr lang="da-DK" smtClean="0"/>
              <a:t>Dr. Farhan Alfin 13 Slides</a:t>
            </a:r>
            <a:endParaRPr lang="ar-LB"/>
          </a:p>
        </p:txBody>
      </p:sp>
      <p:sp>
        <p:nvSpPr>
          <p:cNvPr id="6" name="Slide Number Placeholder 5"/>
          <p:cNvSpPr>
            <a:spLocks noGrp="1"/>
          </p:cNvSpPr>
          <p:nvPr>
            <p:ph type="sldNum" sz="quarter" idx="12"/>
          </p:nvPr>
        </p:nvSpPr>
        <p:spPr/>
        <p:txBody>
          <a:bodyPr/>
          <a:lstStyle/>
          <a:p>
            <a:fld id="{94388A0C-169A-4BF2-BFCF-6333C7925353}" type="slidenum">
              <a:rPr lang="ar-LB" smtClean="0"/>
              <a:pPr/>
              <a:t>22</a:t>
            </a:fld>
            <a:endParaRPr lang="ar-LB"/>
          </a:p>
        </p:txBody>
      </p:sp>
      <p:sp>
        <p:nvSpPr>
          <p:cNvPr id="7" name="Text Box 5"/>
          <p:cNvSpPr txBox="1">
            <a:spLocks noChangeArrowheads="1"/>
          </p:cNvSpPr>
          <p:nvPr/>
        </p:nvSpPr>
        <p:spPr bwMode="auto">
          <a:xfrm>
            <a:off x="1591702" y="5737848"/>
            <a:ext cx="6668062" cy="707886"/>
          </a:xfrm>
          <a:prstGeom prst="rect">
            <a:avLst/>
          </a:prstGeom>
          <a:solidFill>
            <a:srgbClr val="CCFFCC"/>
          </a:solidFill>
          <a:ln w="12700">
            <a:solidFill>
              <a:schemeClr val="accent2"/>
            </a:solidFill>
            <a:miter lim="800000"/>
            <a:headEnd type="none" w="sm" len="sm"/>
            <a:tailEnd type="none" w="sm" len="sm"/>
          </a:ln>
          <a:effectLst>
            <a:outerShdw dist="107763" dir="18900000" algn="ctr" rotWithShape="0">
              <a:schemeClr val="bg2"/>
            </a:outerShdw>
          </a:effectLst>
        </p:spPr>
        <p:txBody>
          <a:bodyPr wrap="square">
            <a:spAutoFit/>
          </a:bodyPr>
          <a:lstStyle/>
          <a:p>
            <a:pPr algn="l" rtl="0" eaLnBrk="0" hangingPunct="0">
              <a:defRPr/>
            </a:pPr>
            <a:r>
              <a:rPr lang="en-US" sz="2000" b="1" dirty="0">
                <a:solidFill>
                  <a:srgbClr val="FF3300"/>
                </a:solidFill>
                <a:effectLst>
                  <a:outerShdw blurRad="38100" dist="38100" dir="2700000" algn="tl">
                    <a:srgbClr val="000000"/>
                  </a:outerShdw>
                </a:effectLst>
                <a:latin typeface="Comic Sans MS" pitchFamily="66" charset="0"/>
              </a:rPr>
              <a:t>Normal distributions with the same mean but with </a:t>
            </a:r>
          </a:p>
          <a:p>
            <a:pPr algn="l" rtl="0" eaLnBrk="0" hangingPunct="0">
              <a:defRPr/>
            </a:pPr>
            <a:r>
              <a:rPr lang="en-US" sz="2000" b="1" dirty="0">
                <a:solidFill>
                  <a:srgbClr val="FF3300"/>
                </a:solidFill>
                <a:effectLst>
                  <a:outerShdw blurRad="38100" dist="38100" dir="2700000" algn="tl">
                    <a:srgbClr val="000000"/>
                  </a:outerShdw>
                </a:effectLst>
                <a:latin typeface="Comic Sans MS" pitchFamily="66" charset="0"/>
              </a:rPr>
              <a:t>different standard deviations.</a:t>
            </a:r>
          </a:p>
        </p:txBody>
      </p:sp>
      <p:pic>
        <p:nvPicPr>
          <p:cNvPr id="8"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78173" y="1709928"/>
            <a:ext cx="6141827" cy="3903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2881333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Y"/>
          </a:p>
        </p:txBody>
      </p:sp>
      <p:sp>
        <p:nvSpPr>
          <p:cNvPr id="3" name="Content Placeholder 2"/>
          <p:cNvSpPr>
            <a:spLocks noGrp="1"/>
          </p:cNvSpPr>
          <p:nvPr>
            <p:ph idx="1"/>
          </p:nvPr>
        </p:nvSpPr>
        <p:spPr/>
        <p:txBody>
          <a:bodyPr/>
          <a:lstStyle/>
          <a:p>
            <a:endParaRPr lang="ar-SY"/>
          </a:p>
        </p:txBody>
      </p:sp>
      <p:sp>
        <p:nvSpPr>
          <p:cNvPr id="4" name="Date Placeholder 3"/>
          <p:cNvSpPr>
            <a:spLocks noGrp="1"/>
          </p:cNvSpPr>
          <p:nvPr>
            <p:ph type="dt" sz="half" idx="10"/>
          </p:nvPr>
        </p:nvSpPr>
        <p:spPr/>
        <p:txBody>
          <a:bodyPr/>
          <a:lstStyle/>
          <a:p>
            <a:fld id="{C006D848-6833-4E3C-88AB-4D1C561BD3BD}" type="datetime8">
              <a:rPr lang="ar-LB" smtClean="0"/>
              <a:pPr/>
              <a:t>09 أيار، 15</a:t>
            </a:fld>
            <a:endParaRPr lang="ar-LB"/>
          </a:p>
        </p:txBody>
      </p:sp>
      <p:sp>
        <p:nvSpPr>
          <p:cNvPr id="5" name="Footer Placeholder 4"/>
          <p:cNvSpPr>
            <a:spLocks noGrp="1"/>
          </p:cNvSpPr>
          <p:nvPr>
            <p:ph type="ftr" sz="quarter" idx="11"/>
          </p:nvPr>
        </p:nvSpPr>
        <p:spPr/>
        <p:txBody>
          <a:bodyPr/>
          <a:lstStyle/>
          <a:p>
            <a:r>
              <a:rPr lang="da-DK" smtClean="0"/>
              <a:t>Dr. Farhan Alfin 13 Slides</a:t>
            </a:r>
            <a:endParaRPr lang="ar-LB"/>
          </a:p>
        </p:txBody>
      </p:sp>
      <p:sp>
        <p:nvSpPr>
          <p:cNvPr id="6" name="Slide Number Placeholder 5"/>
          <p:cNvSpPr>
            <a:spLocks noGrp="1"/>
          </p:cNvSpPr>
          <p:nvPr>
            <p:ph type="sldNum" sz="quarter" idx="12"/>
          </p:nvPr>
        </p:nvSpPr>
        <p:spPr/>
        <p:txBody>
          <a:bodyPr/>
          <a:lstStyle/>
          <a:p>
            <a:fld id="{94388A0C-169A-4BF2-BFCF-6333C7925353}" type="slidenum">
              <a:rPr lang="ar-LB" smtClean="0"/>
              <a:pPr/>
              <a:t>23</a:t>
            </a:fld>
            <a:endParaRPr lang="ar-LB"/>
          </a:p>
        </p:txBody>
      </p:sp>
      <p:sp>
        <p:nvSpPr>
          <p:cNvPr id="7" name="Text Box 4"/>
          <p:cNvSpPr txBox="1">
            <a:spLocks noChangeArrowheads="1"/>
          </p:cNvSpPr>
          <p:nvPr/>
        </p:nvSpPr>
        <p:spPr bwMode="auto">
          <a:xfrm>
            <a:off x="1752600" y="5791200"/>
            <a:ext cx="6646863" cy="714375"/>
          </a:xfrm>
          <a:prstGeom prst="rect">
            <a:avLst/>
          </a:prstGeom>
          <a:solidFill>
            <a:srgbClr val="CCFFCC"/>
          </a:solidFill>
          <a:ln w="12700">
            <a:solidFill>
              <a:schemeClr val="accent2"/>
            </a:solidFill>
            <a:miter lim="800000"/>
            <a:headEnd type="none" w="sm" len="sm"/>
            <a:tailEnd type="none" w="sm" len="sm"/>
          </a:ln>
          <a:effectLst>
            <a:outerShdw dist="107763" dir="18900000" algn="ctr" rotWithShape="0">
              <a:schemeClr val="bg2"/>
            </a:outerShdw>
          </a:effectLst>
        </p:spPr>
        <p:txBody>
          <a:bodyPr wrap="none">
            <a:spAutoFit/>
          </a:bodyPr>
          <a:lstStyle/>
          <a:p>
            <a:pPr algn="l" rtl="0" eaLnBrk="0" hangingPunct="0">
              <a:defRPr/>
            </a:pPr>
            <a:r>
              <a:rPr lang="en-US" sz="2000" b="1">
                <a:solidFill>
                  <a:srgbClr val="FF3300"/>
                </a:solidFill>
                <a:effectLst>
                  <a:outerShdw blurRad="38100" dist="38100" dir="2700000" algn="tl">
                    <a:srgbClr val="000000"/>
                  </a:outerShdw>
                </a:effectLst>
                <a:latin typeface="Comic Sans MS" pitchFamily="66" charset="0"/>
              </a:rPr>
              <a:t>Normal distributions with different means but with </a:t>
            </a:r>
          </a:p>
          <a:p>
            <a:pPr algn="l" rtl="0" eaLnBrk="0" hangingPunct="0">
              <a:defRPr/>
            </a:pPr>
            <a:r>
              <a:rPr lang="en-US" sz="2000" b="1">
                <a:solidFill>
                  <a:srgbClr val="FF3300"/>
                </a:solidFill>
                <a:effectLst>
                  <a:outerShdw blurRad="38100" dist="38100" dir="2700000" algn="tl">
                    <a:srgbClr val="000000"/>
                  </a:outerShdw>
                </a:effectLst>
                <a:latin typeface="Comic Sans MS" pitchFamily="66" charset="0"/>
              </a:rPr>
              <a:t>the same standard deviation.</a:t>
            </a:r>
          </a:p>
        </p:txBody>
      </p:sp>
      <p:pic>
        <p:nvPicPr>
          <p:cNvPr id="8"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33600" y="1905000"/>
            <a:ext cx="5257800" cy="3643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2663847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Y" altLang="ar-SY" dirty="0"/>
              <a:t>التوزع الطبيعي القياسي</a:t>
            </a:r>
            <a:endParaRPr lang="ar-SY" dirty="0"/>
          </a:p>
        </p:txBody>
      </p:sp>
      <p:sp>
        <p:nvSpPr>
          <p:cNvPr id="3" name="Content Placeholder 2"/>
          <p:cNvSpPr>
            <a:spLocks noGrp="1"/>
          </p:cNvSpPr>
          <p:nvPr>
            <p:ph idx="1"/>
          </p:nvPr>
        </p:nvSpPr>
        <p:spPr/>
        <p:txBody>
          <a:bodyPr>
            <a:normAutofit/>
          </a:bodyPr>
          <a:lstStyle/>
          <a:p>
            <a:r>
              <a:rPr lang="ar-SY" sz="3200" dirty="0"/>
              <a:t>التوزع الطبيعي القياسي </a:t>
            </a:r>
            <a:r>
              <a:rPr lang="en-US" sz="3200" dirty="0">
                <a:solidFill>
                  <a:srgbClr val="CC66FF"/>
                </a:solidFill>
                <a:effectLst>
                  <a:outerShdw blurRad="38100" dist="38100" dir="2700000" algn="tl">
                    <a:srgbClr val="C0C0C0"/>
                  </a:outerShdw>
                </a:effectLst>
              </a:rPr>
              <a:t>standard normal distribution</a:t>
            </a:r>
            <a:r>
              <a:rPr lang="ar-SY" sz="3200" dirty="0" smtClean="0"/>
              <a:t> هو </a:t>
            </a:r>
            <a:r>
              <a:rPr lang="ar-SY" sz="3200" dirty="0"/>
              <a:t>توزع طبيعي متوسطة 0 والانحراف المعياري له 1.</a:t>
            </a:r>
          </a:p>
          <a:p>
            <a:endParaRPr lang="ar-SY" sz="3200" dirty="0"/>
          </a:p>
        </p:txBody>
      </p:sp>
      <p:sp>
        <p:nvSpPr>
          <p:cNvPr id="4" name="Date Placeholder 3"/>
          <p:cNvSpPr>
            <a:spLocks noGrp="1"/>
          </p:cNvSpPr>
          <p:nvPr>
            <p:ph type="dt" sz="half" idx="10"/>
          </p:nvPr>
        </p:nvSpPr>
        <p:spPr/>
        <p:txBody>
          <a:bodyPr/>
          <a:lstStyle/>
          <a:p>
            <a:fld id="{C006D848-6833-4E3C-88AB-4D1C561BD3BD}" type="datetime8">
              <a:rPr lang="ar-LB" smtClean="0"/>
              <a:pPr/>
              <a:t>09 أيار، 15</a:t>
            </a:fld>
            <a:endParaRPr lang="ar-LB"/>
          </a:p>
        </p:txBody>
      </p:sp>
      <p:sp>
        <p:nvSpPr>
          <p:cNvPr id="5" name="Footer Placeholder 4"/>
          <p:cNvSpPr>
            <a:spLocks noGrp="1"/>
          </p:cNvSpPr>
          <p:nvPr>
            <p:ph type="ftr" sz="quarter" idx="11"/>
          </p:nvPr>
        </p:nvSpPr>
        <p:spPr/>
        <p:txBody>
          <a:bodyPr/>
          <a:lstStyle/>
          <a:p>
            <a:r>
              <a:rPr lang="da-DK" smtClean="0"/>
              <a:t>Dr. Farhan Alfin 13 Slides</a:t>
            </a:r>
            <a:endParaRPr lang="ar-LB"/>
          </a:p>
        </p:txBody>
      </p:sp>
      <p:sp>
        <p:nvSpPr>
          <p:cNvPr id="6" name="Slide Number Placeholder 5"/>
          <p:cNvSpPr>
            <a:spLocks noGrp="1"/>
          </p:cNvSpPr>
          <p:nvPr>
            <p:ph type="sldNum" sz="quarter" idx="12"/>
          </p:nvPr>
        </p:nvSpPr>
        <p:spPr/>
        <p:txBody>
          <a:bodyPr/>
          <a:lstStyle/>
          <a:p>
            <a:fld id="{94388A0C-169A-4BF2-BFCF-6333C7925353}" type="slidenum">
              <a:rPr lang="ar-LB" smtClean="0"/>
              <a:pPr/>
              <a:t>24</a:t>
            </a:fld>
            <a:endParaRPr lang="ar-LB"/>
          </a:p>
        </p:txBody>
      </p:sp>
    </p:spTree>
    <p:extLst>
      <p:ext uri="{BB962C8B-B14F-4D97-AF65-F5344CB8AC3E}">
        <p14:creationId xmlns:p14="http://schemas.microsoft.com/office/powerpoint/2010/main" val="345947864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Y" dirty="0">
                <a:effectLst>
                  <a:outerShdw blurRad="38100" dist="38100" dir="2700000" algn="tl">
                    <a:srgbClr val="C0C0C0"/>
                  </a:outerShdw>
                </a:effectLst>
              </a:rPr>
              <a:t>أسس التوزع الطبيعي</a:t>
            </a:r>
            <a:endParaRPr lang="ar-SY" dirty="0"/>
          </a:p>
        </p:txBody>
      </p:sp>
      <p:sp>
        <p:nvSpPr>
          <p:cNvPr id="3" name="Content Placeholder 2"/>
          <p:cNvSpPr>
            <a:spLocks noGrp="1"/>
          </p:cNvSpPr>
          <p:nvPr>
            <p:ph idx="1"/>
          </p:nvPr>
        </p:nvSpPr>
        <p:spPr/>
        <p:txBody>
          <a:bodyPr/>
          <a:lstStyle/>
          <a:p>
            <a:endParaRPr lang="ar-SY"/>
          </a:p>
        </p:txBody>
      </p:sp>
      <p:sp>
        <p:nvSpPr>
          <p:cNvPr id="4" name="Date Placeholder 3"/>
          <p:cNvSpPr>
            <a:spLocks noGrp="1"/>
          </p:cNvSpPr>
          <p:nvPr>
            <p:ph type="dt" sz="half" idx="10"/>
          </p:nvPr>
        </p:nvSpPr>
        <p:spPr/>
        <p:txBody>
          <a:bodyPr/>
          <a:lstStyle/>
          <a:p>
            <a:fld id="{C006D848-6833-4E3C-88AB-4D1C561BD3BD}" type="datetime8">
              <a:rPr lang="ar-LB" smtClean="0"/>
              <a:pPr/>
              <a:t>09 أيار، 15</a:t>
            </a:fld>
            <a:endParaRPr lang="ar-LB"/>
          </a:p>
        </p:txBody>
      </p:sp>
      <p:sp>
        <p:nvSpPr>
          <p:cNvPr id="5" name="Footer Placeholder 4"/>
          <p:cNvSpPr>
            <a:spLocks noGrp="1"/>
          </p:cNvSpPr>
          <p:nvPr>
            <p:ph type="ftr" sz="quarter" idx="11"/>
          </p:nvPr>
        </p:nvSpPr>
        <p:spPr/>
        <p:txBody>
          <a:bodyPr/>
          <a:lstStyle/>
          <a:p>
            <a:r>
              <a:rPr lang="da-DK" smtClean="0"/>
              <a:t>Dr. Farhan Alfin 13 Slides</a:t>
            </a:r>
            <a:endParaRPr lang="ar-LB"/>
          </a:p>
        </p:txBody>
      </p:sp>
      <p:sp>
        <p:nvSpPr>
          <p:cNvPr id="6" name="Slide Number Placeholder 5"/>
          <p:cNvSpPr>
            <a:spLocks noGrp="1"/>
          </p:cNvSpPr>
          <p:nvPr>
            <p:ph type="sldNum" sz="quarter" idx="12"/>
          </p:nvPr>
        </p:nvSpPr>
        <p:spPr/>
        <p:txBody>
          <a:bodyPr/>
          <a:lstStyle/>
          <a:p>
            <a:fld id="{94388A0C-169A-4BF2-BFCF-6333C7925353}" type="slidenum">
              <a:rPr lang="ar-LB" smtClean="0"/>
              <a:pPr/>
              <a:t>25</a:t>
            </a:fld>
            <a:endParaRPr lang="ar-LB"/>
          </a:p>
        </p:txBody>
      </p:sp>
      <p:pic>
        <p:nvPicPr>
          <p:cNvPr id="8" name="Picture 8"/>
          <p:cNvPicPr>
            <a:picLocks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16013" y="1628775"/>
            <a:ext cx="6724650" cy="430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9" name="Rectangle 10"/>
          <p:cNvSpPr>
            <a:spLocks noChangeArrowheads="1"/>
          </p:cNvSpPr>
          <p:nvPr/>
        </p:nvSpPr>
        <p:spPr bwMode="auto">
          <a:xfrm>
            <a:off x="1439863" y="2030413"/>
            <a:ext cx="5956300" cy="492125"/>
          </a:xfrm>
          <a:prstGeom prst="rect">
            <a:avLst/>
          </a:prstGeom>
          <a:solidFill>
            <a:srgbClr val="FFF2DE"/>
          </a:solidFill>
          <a:ln w="38100" cmpd="dbl">
            <a:solidFill>
              <a:srgbClr val="006B61"/>
            </a:solidFill>
            <a:miter lim="800000"/>
            <a:headEnd/>
            <a:tailEnd/>
          </a:ln>
        </p:spPr>
        <p:txBody>
          <a:bodyPr lIns="90488" tIns="44450" rIns="90488" bIns="4445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rtl="0"/>
            <a:r>
              <a:rPr lang="en-US" altLang="ar-SY" i="1">
                <a:solidFill>
                  <a:srgbClr val="FF3300"/>
                </a:solidFill>
                <a:latin typeface="Symbol" panose="05050102010706020507" pitchFamily="18" charset="2"/>
              </a:rPr>
              <a:t></a:t>
            </a:r>
            <a:r>
              <a:rPr lang="en-US" altLang="ar-SY">
                <a:solidFill>
                  <a:srgbClr val="FF3300"/>
                </a:solidFill>
                <a:latin typeface="Symbol" panose="05050102010706020507" pitchFamily="18" charset="2"/>
              </a:rPr>
              <a:t></a:t>
            </a:r>
            <a:r>
              <a:rPr lang="en-US" altLang="ar-SY" i="1">
                <a:solidFill>
                  <a:srgbClr val="FF3300"/>
                </a:solidFill>
                <a:latin typeface="Symbol" panose="05050102010706020507" pitchFamily="18" charset="2"/>
              </a:rPr>
              <a:t></a:t>
            </a:r>
            <a:r>
              <a:rPr lang="en-US" altLang="ar-SY">
                <a:solidFill>
                  <a:srgbClr val="FF3300"/>
                </a:solidFill>
                <a:latin typeface="Symbol" panose="05050102010706020507" pitchFamily="18" charset="2"/>
              </a:rPr>
              <a:t></a:t>
            </a:r>
            <a:r>
              <a:rPr lang="en-US" altLang="ar-SY" i="1">
                <a:solidFill>
                  <a:srgbClr val="0000FF"/>
                </a:solidFill>
                <a:latin typeface="Symbol" panose="05050102010706020507" pitchFamily="18" charset="2"/>
              </a:rPr>
              <a:t></a:t>
            </a:r>
            <a:r>
              <a:rPr lang="en-US" altLang="ar-SY">
                <a:solidFill>
                  <a:srgbClr val="0000FF"/>
                </a:solidFill>
                <a:latin typeface="Symbol" panose="05050102010706020507" pitchFamily="18" charset="2"/>
              </a:rPr>
              <a:t></a:t>
            </a:r>
            <a:r>
              <a:rPr lang="en-US" altLang="ar-SY" i="1">
                <a:solidFill>
                  <a:srgbClr val="0000FF"/>
                </a:solidFill>
                <a:latin typeface="Symbol" panose="05050102010706020507" pitchFamily="18" charset="2"/>
              </a:rPr>
              <a:t></a:t>
            </a:r>
            <a:r>
              <a:rPr lang="en-US" altLang="ar-SY">
                <a:solidFill>
                  <a:srgbClr val="0000FF"/>
                </a:solidFill>
              </a:rPr>
              <a:t> -- 95%</a:t>
            </a:r>
            <a:r>
              <a:rPr lang="en-US" altLang="ar-SY">
                <a:solidFill>
                  <a:srgbClr val="FF3300"/>
                </a:solidFill>
              </a:rPr>
              <a:t>  </a:t>
            </a:r>
            <a:r>
              <a:rPr lang="en-US" altLang="ar-SY">
                <a:solidFill>
                  <a:srgbClr val="FF3300"/>
                </a:solidFill>
                <a:latin typeface="Symbol" panose="05050102010706020507" pitchFamily="18" charset="2"/>
              </a:rPr>
              <a:t></a:t>
            </a:r>
            <a:r>
              <a:rPr lang="en-US" altLang="ar-SY" i="1">
                <a:solidFill>
                  <a:srgbClr val="006B61"/>
                </a:solidFill>
                <a:latin typeface="Symbol" panose="05050102010706020507" pitchFamily="18" charset="2"/>
              </a:rPr>
              <a:t></a:t>
            </a:r>
            <a:r>
              <a:rPr lang="en-US" altLang="ar-SY">
                <a:solidFill>
                  <a:srgbClr val="006B61"/>
                </a:solidFill>
                <a:latin typeface="Symbol" panose="05050102010706020507" pitchFamily="18" charset="2"/>
              </a:rPr>
              <a:t></a:t>
            </a:r>
            <a:r>
              <a:rPr lang="en-US" altLang="ar-SY" i="1">
                <a:solidFill>
                  <a:srgbClr val="006B61"/>
                </a:solidFill>
                <a:latin typeface="Symbol" panose="05050102010706020507" pitchFamily="18" charset="2"/>
              </a:rPr>
              <a:t></a:t>
            </a:r>
            <a:r>
              <a:rPr lang="en-US" altLang="ar-SY">
                <a:solidFill>
                  <a:srgbClr val="006B61"/>
                </a:solidFill>
                <a:latin typeface="Symbol" panose="05050102010706020507" pitchFamily="18" charset="2"/>
              </a:rPr>
              <a:t></a:t>
            </a:r>
            <a:r>
              <a:rPr lang="en-US" altLang="ar-SY" sz="2400">
                <a:solidFill>
                  <a:srgbClr val="006B61"/>
                </a:solidFill>
                <a:latin typeface="Symbol" panose="05050102010706020507" pitchFamily="18" charset="2"/>
              </a:rPr>
              <a:t></a:t>
            </a:r>
          </a:p>
        </p:txBody>
      </p:sp>
      <p:sp>
        <p:nvSpPr>
          <p:cNvPr id="10" name="Rectangle 11"/>
          <p:cNvSpPr>
            <a:spLocks noChangeArrowheads="1"/>
          </p:cNvSpPr>
          <p:nvPr/>
        </p:nvSpPr>
        <p:spPr bwMode="auto">
          <a:xfrm>
            <a:off x="2036763" y="4964113"/>
            <a:ext cx="4989512" cy="444500"/>
          </a:xfrm>
          <a:prstGeom prst="rect">
            <a:avLst/>
          </a:prstGeom>
          <a:solidFill>
            <a:srgbClr val="FFF2DE"/>
          </a:solidFill>
          <a:ln w="50800">
            <a:solidFill>
              <a:srgbClr val="006B61"/>
            </a:solidFill>
            <a:miter lim="800000"/>
            <a:headEnd/>
            <a:tailEnd/>
          </a:ln>
        </p:spPr>
        <p:txBody>
          <a:bodyPr lIns="90488" tIns="44450" rIns="90488" bIns="4445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rtl="0"/>
            <a:r>
              <a:rPr lang="en-US" altLang="ar-SY" sz="2000">
                <a:solidFill>
                  <a:srgbClr val="006B61"/>
                </a:solidFill>
                <a:latin typeface="Symbol" panose="05050102010706020507" pitchFamily="18" charset="2"/>
              </a:rPr>
              <a:t> </a:t>
            </a:r>
            <a:r>
              <a:rPr lang="en-US" altLang="ar-SY" i="1">
                <a:solidFill>
                  <a:srgbClr val="006B61"/>
                </a:solidFill>
                <a:latin typeface="Symbol" panose="05050102010706020507" pitchFamily="18" charset="2"/>
              </a:rPr>
              <a:t> </a:t>
            </a:r>
            <a:r>
              <a:rPr lang="en-US" altLang="ar-SY">
                <a:solidFill>
                  <a:srgbClr val="006B61"/>
                </a:solidFill>
                <a:latin typeface="Symbol" panose="05050102010706020507" pitchFamily="18" charset="2"/>
              </a:rPr>
              <a:t></a:t>
            </a:r>
            <a:r>
              <a:rPr lang="en-US" altLang="ar-SY" i="1">
                <a:solidFill>
                  <a:srgbClr val="006B61"/>
                </a:solidFill>
                <a:latin typeface="Symbol" panose="05050102010706020507" pitchFamily="18" charset="2"/>
              </a:rPr>
              <a:t></a:t>
            </a:r>
            <a:r>
              <a:rPr lang="en-US" altLang="ar-SY">
                <a:solidFill>
                  <a:srgbClr val="006B61"/>
                </a:solidFill>
                <a:latin typeface="Symbol" panose="05050102010706020507" pitchFamily="18" charset="2"/>
              </a:rPr>
              <a:t></a:t>
            </a:r>
            <a:r>
              <a:rPr lang="en-US" altLang="ar-SY" i="1">
                <a:solidFill>
                  <a:srgbClr val="0000FF"/>
                </a:solidFill>
                <a:latin typeface="Symbol" panose="05050102010706020507" pitchFamily="18" charset="2"/>
              </a:rPr>
              <a:t> </a:t>
            </a:r>
            <a:r>
              <a:rPr lang="en-US" altLang="ar-SY">
                <a:solidFill>
                  <a:srgbClr val="0000FF"/>
                </a:solidFill>
                <a:latin typeface="Symbol" panose="05050102010706020507" pitchFamily="18" charset="2"/>
              </a:rPr>
              <a:t></a:t>
            </a:r>
            <a:r>
              <a:rPr lang="en-US" altLang="ar-SY" i="1">
                <a:solidFill>
                  <a:srgbClr val="0000FF"/>
                </a:solidFill>
                <a:latin typeface="Symbol" panose="05050102010706020507" pitchFamily="18" charset="2"/>
              </a:rPr>
              <a:t></a:t>
            </a:r>
            <a:r>
              <a:rPr lang="en-US" altLang="ar-SY" i="1">
                <a:solidFill>
                  <a:srgbClr val="99FF33"/>
                </a:solidFill>
                <a:latin typeface="Symbol" panose="05050102010706020507" pitchFamily="18" charset="2"/>
              </a:rPr>
              <a:t></a:t>
            </a:r>
            <a:r>
              <a:rPr lang="en-US" altLang="ar-SY" i="1">
                <a:solidFill>
                  <a:srgbClr val="FF3300"/>
                </a:solidFill>
                <a:latin typeface="Symbol" panose="05050102010706020507" pitchFamily="18" charset="2"/>
              </a:rPr>
              <a:t></a:t>
            </a:r>
            <a:r>
              <a:rPr lang="en-US" altLang="ar-SY">
                <a:solidFill>
                  <a:srgbClr val="FF3300"/>
                </a:solidFill>
                <a:latin typeface="Symbol" panose="05050102010706020507" pitchFamily="18" charset="2"/>
              </a:rPr>
              <a:t> </a:t>
            </a:r>
            <a:r>
              <a:rPr lang="en-US" altLang="ar-SY" i="1">
                <a:solidFill>
                  <a:srgbClr val="FF3300"/>
                </a:solidFill>
                <a:latin typeface="Symbol" panose="05050102010706020507" pitchFamily="18" charset="2"/>
              </a:rPr>
              <a:t></a:t>
            </a:r>
            <a:r>
              <a:rPr lang="en-US" altLang="ar-SY" i="1">
                <a:solidFill>
                  <a:srgbClr val="003366"/>
                </a:solidFill>
                <a:latin typeface="Symbol" panose="05050102010706020507" pitchFamily="18" charset="2"/>
              </a:rPr>
              <a:t></a:t>
            </a:r>
            <a:r>
              <a:rPr lang="en-US" altLang="ar-SY">
                <a:solidFill>
                  <a:srgbClr val="99FF33"/>
                </a:solidFill>
                <a:latin typeface="Symbol" panose="05050102010706020507" pitchFamily="18" charset="2"/>
              </a:rPr>
              <a:t></a:t>
            </a:r>
            <a:r>
              <a:rPr lang="en-US" altLang="ar-SY" i="1">
                <a:solidFill>
                  <a:srgbClr val="99FF33"/>
                </a:solidFill>
                <a:latin typeface="Symbol" panose="05050102010706020507" pitchFamily="18" charset="2"/>
              </a:rPr>
              <a:t></a:t>
            </a:r>
            <a:r>
              <a:rPr lang="en-US" altLang="ar-SY" i="1">
                <a:solidFill>
                  <a:srgbClr val="FF3300"/>
                </a:solidFill>
                <a:latin typeface="Symbol" panose="05050102010706020507" pitchFamily="18" charset="2"/>
              </a:rPr>
              <a:t></a:t>
            </a:r>
            <a:r>
              <a:rPr lang="en-US" altLang="ar-SY">
                <a:solidFill>
                  <a:srgbClr val="FF3300"/>
                </a:solidFill>
                <a:latin typeface="Symbol" panose="05050102010706020507" pitchFamily="18" charset="2"/>
              </a:rPr>
              <a:t> </a:t>
            </a:r>
            <a:r>
              <a:rPr lang="en-US" altLang="ar-SY" i="1">
                <a:solidFill>
                  <a:srgbClr val="FF3300"/>
                </a:solidFill>
                <a:latin typeface="Symbol" panose="05050102010706020507" pitchFamily="18" charset="2"/>
              </a:rPr>
              <a:t></a:t>
            </a:r>
            <a:r>
              <a:rPr lang="en-US" altLang="ar-SY" i="1">
                <a:solidFill>
                  <a:srgbClr val="99FF33"/>
                </a:solidFill>
                <a:latin typeface="Symbol" panose="05050102010706020507" pitchFamily="18" charset="2"/>
              </a:rPr>
              <a:t></a:t>
            </a:r>
            <a:r>
              <a:rPr lang="en-US" altLang="ar-SY" i="1">
                <a:solidFill>
                  <a:srgbClr val="0000FF"/>
                </a:solidFill>
                <a:latin typeface="Symbol" panose="05050102010706020507" pitchFamily="18" charset="2"/>
              </a:rPr>
              <a:t></a:t>
            </a:r>
            <a:r>
              <a:rPr lang="en-US" altLang="ar-SY">
                <a:solidFill>
                  <a:srgbClr val="0000FF"/>
                </a:solidFill>
                <a:latin typeface="Symbol" panose="05050102010706020507" pitchFamily="18" charset="2"/>
              </a:rPr>
              <a:t> </a:t>
            </a:r>
            <a:r>
              <a:rPr lang="en-US" altLang="ar-SY" i="1">
                <a:solidFill>
                  <a:srgbClr val="0000FF"/>
                </a:solidFill>
                <a:latin typeface="Symbol" panose="05050102010706020507" pitchFamily="18" charset="2"/>
              </a:rPr>
              <a:t></a:t>
            </a:r>
            <a:r>
              <a:rPr lang="en-US" altLang="ar-SY" i="1">
                <a:solidFill>
                  <a:srgbClr val="99FF33"/>
                </a:solidFill>
                <a:latin typeface="Symbol" panose="05050102010706020507" pitchFamily="18" charset="2"/>
              </a:rPr>
              <a:t></a:t>
            </a:r>
            <a:r>
              <a:rPr lang="en-US" altLang="ar-SY" i="1">
                <a:solidFill>
                  <a:srgbClr val="006B61"/>
                </a:solidFill>
                <a:latin typeface="Symbol" panose="05050102010706020507" pitchFamily="18" charset="2"/>
              </a:rPr>
              <a:t> </a:t>
            </a:r>
            <a:r>
              <a:rPr lang="en-US" altLang="ar-SY">
                <a:solidFill>
                  <a:srgbClr val="006B61"/>
                </a:solidFill>
                <a:latin typeface="Symbol" panose="05050102010706020507" pitchFamily="18" charset="2"/>
              </a:rPr>
              <a:t></a:t>
            </a:r>
            <a:r>
              <a:rPr lang="en-US" altLang="ar-SY" i="1">
                <a:solidFill>
                  <a:srgbClr val="006B61"/>
                </a:solidFill>
                <a:latin typeface="Symbol" panose="05050102010706020507" pitchFamily="18" charset="2"/>
              </a:rPr>
              <a:t></a:t>
            </a:r>
            <a:endParaRPr lang="en-US" altLang="ar-SY">
              <a:solidFill>
                <a:srgbClr val="006B61"/>
              </a:solidFill>
              <a:latin typeface="Symbol" panose="05050102010706020507" pitchFamily="18" charset="2"/>
            </a:endParaRPr>
          </a:p>
        </p:txBody>
      </p:sp>
    </p:spTree>
    <p:extLst>
      <p:ext uri="{BB962C8B-B14F-4D97-AF65-F5344CB8AC3E}">
        <p14:creationId xmlns:p14="http://schemas.microsoft.com/office/powerpoint/2010/main" val="20936545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Y" dirty="0"/>
              <a:t>توزع ستودنت </a:t>
            </a:r>
            <a:r>
              <a:rPr lang="en-US" i="1" dirty="0">
                <a:effectLst>
                  <a:outerShdw blurRad="38100" dist="38100" dir="2700000" algn="tl">
                    <a:srgbClr val="C0C0C0"/>
                  </a:outerShdw>
                </a:effectLst>
              </a:rPr>
              <a:t>t Distribution</a:t>
            </a:r>
            <a:endParaRPr lang="ar-SY" dirty="0"/>
          </a:p>
        </p:txBody>
      </p:sp>
      <p:sp>
        <p:nvSpPr>
          <p:cNvPr id="3" name="Content Placeholder 2"/>
          <p:cNvSpPr>
            <a:spLocks noGrp="1"/>
          </p:cNvSpPr>
          <p:nvPr>
            <p:ph idx="1"/>
          </p:nvPr>
        </p:nvSpPr>
        <p:spPr/>
        <p:txBody>
          <a:bodyPr>
            <a:normAutofit/>
          </a:bodyPr>
          <a:lstStyle/>
          <a:p>
            <a:pPr>
              <a:lnSpc>
                <a:spcPct val="90000"/>
              </a:lnSpc>
            </a:pPr>
            <a:r>
              <a:rPr lang="ar-SY" altLang="ar-SY" sz="4000" dirty="0"/>
              <a:t>توزع ستودنت هو توزع مشابه للتوزع الطبيعي القياسي ولكن الانحراف المعياري له أكبر من 1.</a:t>
            </a:r>
          </a:p>
          <a:p>
            <a:pPr>
              <a:lnSpc>
                <a:spcPct val="90000"/>
              </a:lnSpc>
            </a:pPr>
            <a:r>
              <a:rPr lang="ar-SY" altLang="ar-SY" sz="4000" dirty="0"/>
              <a:t>لذلك توزع ستودنت هو عبارة عن مجموعة منحنيات تختلف عن بعضها بالانحراف المعياري الذي يرتبط بدرجة الحرية وهو يتعلق بعدد عناصر العينة</a:t>
            </a:r>
            <a:endParaRPr lang="en-US" altLang="ar-SY" sz="4000" dirty="0"/>
          </a:p>
          <a:p>
            <a:endParaRPr lang="ar-SY" sz="4000" dirty="0"/>
          </a:p>
        </p:txBody>
      </p:sp>
      <p:sp>
        <p:nvSpPr>
          <p:cNvPr id="4" name="Date Placeholder 3"/>
          <p:cNvSpPr>
            <a:spLocks noGrp="1"/>
          </p:cNvSpPr>
          <p:nvPr>
            <p:ph type="dt" sz="half" idx="10"/>
          </p:nvPr>
        </p:nvSpPr>
        <p:spPr/>
        <p:txBody>
          <a:bodyPr/>
          <a:lstStyle/>
          <a:p>
            <a:fld id="{C006D848-6833-4E3C-88AB-4D1C561BD3BD}" type="datetime8">
              <a:rPr lang="ar-LB" smtClean="0"/>
              <a:pPr/>
              <a:t>09 أيار، 15</a:t>
            </a:fld>
            <a:endParaRPr lang="ar-LB"/>
          </a:p>
        </p:txBody>
      </p:sp>
      <p:sp>
        <p:nvSpPr>
          <p:cNvPr id="5" name="Footer Placeholder 4"/>
          <p:cNvSpPr>
            <a:spLocks noGrp="1"/>
          </p:cNvSpPr>
          <p:nvPr>
            <p:ph type="ftr" sz="quarter" idx="11"/>
          </p:nvPr>
        </p:nvSpPr>
        <p:spPr/>
        <p:txBody>
          <a:bodyPr/>
          <a:lstStyle/>
          <a:p>
            <a:r>
              <a:rPr lang="da-DK" smtClean="0"/>
              <a:t>Dr. Farhan Alfin 13 Slides</a:t>
            </a:r>
            <a:endParaRPr lang="ar-LB"/>
          </a:p>
        </p:txBody>
      </p:sp>
      <p:sp>
        <p:nvSpPr>
          <p:cNvPr id="6" name="Slide Number Placeholder 5"/>
          <p:cNvSpPr>
            <a:spLocks noGrp="1"/>
          </p:cNvSpPr>
          <p:nvPr>
            <p:ph type="sldNum" sz="quarter" idx="12"/>
          </p:nvPr>
        </p:nvSpPr>
        <p:spPr/>
        <p:txBody>
          <a:bodyPr/>
          <a:lstStyle/>
          <a:p>
            <a:fld id="{94388A0C-169A-4BF2-BFCF-6333C7925353}" type="slidenum">
              <a:rPr lang="ar-LB" smtClean="0"/>
              <a:pPr/>
              <a:t>26</a:t>
            </a:fld>
            <a:endParaRPr lang="ar-LB"/>
          </a:p>
        </p:txBody>
      </p:sp>
    </p:spTree>
    <p:extLst>
      <p:ext uri="{BB962C8B-B14F-4D97-AF65-F5344CB8AC3E}">
        <p14:creationId xmlns:p14="http://schemas.microsoft.com/office/powerpoint/2010/main" val="290735472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Y" dirty="0"/>
              <a:t>توزع ستودنت </a:t>
            </a:r>
            <a:r>
              <a:rPr lang="en-US" i="1" dirty="0">
                <a:effectLst>
                  <a:outerShdw blurRad="38100" dist="38100" dir="2700000" algn="tl">
                    <a:srgbClr val="C0C0C0"/>
                  </a:outerShdw>
                </a:effectLst>
              </a:rPr>
              <a:t>t Distribution</a:t>
            </a:r>
            <a:endParaRPr lang="ar-SY" dirty="0"/>
          </a:p>
        </p:txBody>
      </p:sp>
      <p:sp>
        <p:nvSpPr>
          <p:cNvPr id="3" name="Content Placeholder 2"/>
          <p:cNvSpPr>
            <a:spLocks noGrp="1"/>
          </p:cNvSpPr>
          <p:nvPr>
            <p:ph idx="1"/>
          </p:nvPr>
        </p:nvSpPr>
        <p:spPr/>
        <p:txBody>
          <a:bodyPr/>
          <a:lstStyle/>
          <a:p>
            <a:endParaRPr lang="ar-SY"/>
          </a:p>
        </p:txBody>
      </p:sp>
      <p:sp>
        <p:nvSpPr>
          <p:cNvPr id="4" name="Date Placeholder 3"/>
          <p:cNvSpPr>
            <a:spLocks noGrp="1"/>
          </p:cNvSpPr>
          <p:nvPr>
            <p:ph type="dt" sz="half" idx="10"/>
          </p:nvPr>
        </p:nvSpPr>
        <p:spPr/>
        <p:txBody>
          <a:bodyPr/>
          <a:lstStyle/>
          <a:p>
            <a:fld id="{C006D848-6833-4E3C-88AB-4D1C561BD3BD}" type="datetime8">
              <a:rPr lang="ar-LB" smtClean="0"/>
              <a:pPr/>
              <a:t>09 أيار، 15</a:t>
            </a:fld>
            <a:endParaRPr lang="ar-LB"/>
          </a:p>
        </p:txBody>
      </p:sp>
      <p:sp>
        <p:nvSpPr>
          <p:cNvPr id="5" name="Footer Placeholder 4"/>
          <p:cNvSpPr>
            <a:spLocks noGrp="1"/>
          </p:cNvSpPr>
          <p:nvPr>
            <p:ph type="ftr" sz="quarter" idx="11"/>
          </p:nvPr>
        </p:nvSpPr>
        <p:spPr/>
        <p:txBody>
          <a:bodyPr/>
          <a:lstStyle/>
          <a:p>
            <a:r>
              <a:rPr lang="da-DK" smtClean="0"/>
              <a:t>Dr. Farhan Alfin 13 Slides</a:t>
            </a:r>
            <a:endParaRPr lang="ar-LB"/>
          </a:p>
        </p:txBody>
      </p:sp>
      <p:sp>
        <p:nvSpPr>
          <p:cNvPr id="6" name="Slide Number Placeholder 5"/>
          <p:cNvSpPr>
            <a:spLocks noGrp="1"/>
          </p:cNvSpPr>
          <p:nvPr>
            <p:ph type="sldNum" sz="quarter" idx="12"/>
          </p:nvPr>
        </p:nvSpPr>
        <p:spPr/>
        <p:txBody>
          <a:bodyPr/>
          <a:lstStyle/>
          <a:p>
            <a:fld id="{94388A0C-169A-4BF2-BFCF-6333C7925353}" type="slidenum">
              <a:rPr lang="ar-LB" smtClean="0"/>
              <a:pPr/>
              <a:t>27</a:t>
            </a:fld>
            <a:endParaRPr lang="ar-LB"/>
          </a:p>
        </p:txBody>
      </p:sp>
      <p:pic>
        <p:nvPicPr>
          <p:cNvPr id="7" name="Picture 4" descr="8-2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8313" y="2060575"/>
            <a:ext cx="7581900" cy="4079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2000730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Y" altLang="ar-SY" dirty="0"/>
              <a:t>اختبار الفرضية الاحصائية</a:t>
            </a:r>
            <a:endParaRPr lang="ar-SY" dirty="0"/>
          </a:p>
        </p:txBody>
      </p:sp>
      <p:sp>
        <p:nvSpPr>
          <p:cNvPr id="3" name="Content Placeholder 2"/>
          <p:cNvSpPr>
            <a:spLocks noGrp="1"/>
          </p:cNvSpPr>
          <p:nvPr>
            <p:ph idx="1"/>
          </p:nvPr>
        </p:nvSpPr>
        <p:spPr/>
        <p:txBody>
          <a:bodyPr>
            <a:normAutofit fontScale="92500"/>
          </a:bodyPr>
          <a:lstStyle/>
          <a:p>
            <a:pPr>
              <a:defRPr/>
            </a:pPr>
            <a:r>
              <a:rPr lang="ar-SY" sz="3600" dirty="0">
                <a:solidFill>
                  <a:srgbClr val="33CC33"/>
                </a:solidFill>
                <a:effectLst>
                  <a:outerShdw blurRad="38100" dist="38100" dir="2700000" algn="tl">
                    <a:srgbClr val="C0C0C0"/>
                  </a:outerShdw>
                </a:effectLst>
              </a:rPr>
              <a:t>الفرضية الاحصائية</a:t>
            </a:r>
            <a:r>
              <a:rPr lang="ar-SY" sz="3600" dirty="0">
                <a:effectLst>
                  <a:outerShdw blurRad="38100" dist="38100" dir="2700000" algn="tl">
                    <a:srgbClr val="C0C0C0"/>
                  </a:outerShdw>
                </a:effectLst>
              </a:rPr>
              <a:t> </a:t>
            </a:r>
            <a:r>
              <a:rPr lang="en-US" sz="3600" dirty="0">
                <a:solidFill>
                  <a:srgbClr val="CC66FF"/>
                </a:solidFill>
                <a:effectLst>
                  <a:outerShdw blurRad="38100" dist="38100" dir="2700000" algn="tl">
                    <a:srgbClr val="C0C0C0"/>
                  </a:outerShdw>
                </a:effectLst>
              </a:rPr>
              <a:t>Statistical hypothesis</a:t>
            </a:r>
            <a:r>
              <a:rPr lang="en-US" sz="3600" dirty="0"/>
              <a:t> </a:t>
            </a:r>
            <a:r>
              <a:rPr lang="ar-SY" sz="3600" dirty="0" smtClean="0"/>
              <a:t> </a:t>
            </a:r>
            <a:r>
              <a:rPr lang="ar-SY" sz="3600" dirty="0" smtClean="0">
                <a:effectLst>
                  <a:outerShdw blurRad="38100" dist="38100" dir="2700000" algn="tl">
                    <a:srgbClr val="C0C0C0"/>
                  </a:outerShdw>
                </a:effectLst>
              </a:rPr>
              <a:t>هي </a:t>
            </a:r>
            <a:r>
              <a:rPr lang="ar-SY" sz="3600" dirty="0">
                <a:effectLst>
                  <a:outerShdw blurRad="38100" dist="38100" dir="2700000" algn="tl">
                    <a:srgbClr val="C0C0C0"/>
                  </a:outerShdw>
                </a:effectLst>
              </a:rPr>
              <a:t>تخمين حول أحد خصائص المجتمع. هذا التخمين يمكن أن يكون صحيح أو غير صحيح.</a:t>
            </a:r>
          </a:p>
          <a:p>
            <a:pPr>
              <a:defRPr/>
            </a:pPr>
            <a:r>
              <a:rPr lang="ar-SY" sz="3600" dirty="0">
                <a:solidFill>
                  <a:srgbClr val="33CC33"/>
                </a:solidFill>
                <a:effectLst>
                  <a:outerShdw blurRad="38100" dist="38100" dir="2700000" algn="tl">
                    <a:srgbClr val="C0C0C0"/>
                  </a:outerShdw>
                </a:effectLst>
              </a:rPr>
              <a:t>الفرضية الفارغة،</a:t>
            </a:r>
            <a:r>
              <a:rPr lang="ar-SY" sz="3600" dirty="0"/>
              <a:t> </a:t>
            </a:r>
            <a:r>
              <a:rPr lang="en-US" sz="3600" dirty="0">
                <a:solidFill>
                  <a:srgbClr val="CC66FF"/>
                </a:solidFill>
                <a:effectLst>
                  <a:outerShdw blurRad="38100" dist="38100" dir="2700000" algn="tl">
                    <a:srgbClr val="C0C0C0"/>
                  </a:outerShdw>
                </a:effectLst>
              </a:rPr>
              <a:t>null hypothesis</a:t>
            </a:r>
            <a:r>
              <a:rPr lang="ar-SY" sz="3600" dirty="0"/>
              <a:t> يرمز لها بـ </a:t>
            </a:r>
            <a:r>
              <a:rPr lang="en-US" sz="3600" i="1" dirty="0"/>
              <a:t>H</a:t>
            </a:r>
            <a:r>
              <a:rPr lang="en-US" sz="3600" baseline="-25000" dirty="0"/>
              <a:t>0</a:t>
            </a:r>
            <a:r>
              <a:rPr lang="ar-SY" sz="3600" dirty="0"/>
              <a:t> هي الفرضية الاحصائية التي تقول أنه لا يوجد فرق بين خاصة للمجتمع وقيمة محددة أو لا يوجد فرق بين خاصتين.</a:t>
            </a:r>
            <a:endParaRPr lang="ar-SY" sz="3600" baseline="-25000" dirty="0"/>
          </a:p>
          <a:p>
            <a:r>
              <a:rPr lang="ar-SY" sz="3600" dirty="0">
                <a:solidFill>
                  <a:srgbClr val="33CC33"/>
                </a:solidFill>
                <a:effectLst>
                  <a:outerShdw blurRad="38100" dist="38100" dir="2700000" algn="tl">
                    <a:srgbClr val="C0C0C0"/>
                  </a:outerShdw>
                </a:effectLst>
              </a:rPr>
              <a:t>الفرضية البديلة</a:t>
            </a:r>
            <a:r>
              <a:rPr lang="ar-SY" sz="3600" dirty="0"/>
              <a:t>، </a:t>
            </a:r>
            <a:r>
              <a:rPr lang="en-US" sz="3600" dirty="0">
                <a:solidFill>
                  <a:srgbClr val="CC66FF"/>
                </a:solidFill>
                <a:effectLst>
                  <a:outerShdw blurRad="38100" dist="38100" dir="2700000" algn="tl">
                    <a:srgbClr val="C0C0C0"/>
                  </a:outerShdw>
                </a:effectLst>
              </a:rPr>
              <a:t>alternative hypothesis</a:t>
            </a:r>
            <a:r>
              <a:rPr lang="ar-SY" sz="3600" dirty="0"/>
              <a:t> يرمز لها بـ </a:t>
            </a:r>
            <a:r>
              <a:rPr lang="en-US" sz="3600" i="1" dirty="0"/>
              <a:t>H</a:t>
            </a:r>
            <a:r>
              <a:rPr lang="en-US" sz="3600" baseline="-25000" dirty="0"/>
              <a:t>1</a:t>
            </a:r>
            <a:r>
              <a:rPr lang="ar-SY" sz="3600" dirty="0"/>
              <a:t>، هي الفرضية الاحصائية التي تقول أنه يوجد فرق بين خاصة مجتمع وقيمة محددة أو بين خاصتين.</a:t>
            </a:r>
          </a:p>
          <a:p>
            <a:endParaRPr lang="ar-SY" sz="3600" dirty="0"/>
          </a:p>
        </p:txBody>
      </p:sp>
      <p:sp>
        <p:nvSpPr>
          <p:cNvPr id="4" name="Date Placeholder 3"/>
          <p:cNvSpPr>
            <a:spLocks noGrp="1"/>
          </p:cNvSpPr>
          <p:nvPr>
            <p:ph type="dt" sz="half" idx="10"/>
          </p:nvPr>
        </p:nvSpPr>
        <p:spPr/>
        <p:txBody>
          <a:bodyPr/>
          <a:lstStyle/>
          <a:p>
            <a:fld id="{C006D848-6833-4E3C-88AB-4D1C561BD3BD}" type="datetime8">
              <a:rPr lang="ar-LB" smtClean="0"/>
              <a:pPr/>
              <a:t>09 أيار، 15</a:t>
            </a:fld>
            <a:endParaRPr lang="ar-LB"/>
          </a:p>
        </p:txBody>
      </p:sp>
      <p:sp>
        <p:nvSpPr>
          <p:cNvPr id="5" name="Footer Placeholder 4"/>
          <p:cNvSpPr>
            <a:spLocks noGrp="1"/>
          </p:cNvSpPr>
          <p:nvPr>
            <p:ph type="ftr" sz="quarter" idx="11"/>
          </p:nvPr>
        </p:nvSpPr>
        <p:spPr/>
        <p:txBody>
          <a:bodyPr/>
          <a:lstStyle/>
          <a:p>
            <a:r>
              <a:rPr lang="da-DK" smtClean="0"/>
              <a:t>Dr. Farhan Alfin 13 Slides</a:t>
            </a:r>
            <a:endParaRPr lang="ar-LB"/>
          </a:p>
        </p:txBody>
      </p:sp>
      <p:sp>
        <p:nvSpPr>
          <p:cNvPr id="6" name="Slide Number Placeholder 5"/>
          <p:cNvSpPr>
            <a:spLocks noGrp="1"/>
          </p:cNvSpPr>
          <p:nvPr>
            <p:ph type="sldNum" sz="quarter" idx="12"/>
          </p:nvPr>
        </p:nvSpPr>
        <p:spPr/>
        <p:txBody>
          <a:bodyPr/>
          <a:lstStyle/>
          <a:p>
            <a:fld id="{94388A0C-169A-4BF2-BFCF-6333C7925353}" type="slidenum">
              <a:rPr lang="ar-LB" smtClean="0"/>
              <a:pPr/>
              <a:t>28</a:t>
            </a:fld>
            <a:endParaRPr lang="ar-LB"/>
          </a:p>
        </p:txBody>
      </p:sp>
    </p:spTree>
    <p:extLst>
      <p:ext uri="{BB962C8B-B14F-4D97-AF65-F5344CB8AC3E}">
        <p14:creationId xmlns:p14="http://schemas.microsoft.com/office/powerpoint/2010/main" val="25700372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Y" dirty="0" smtClean="0"/>
              <a:t>مثال</a:t>
            </a:r>
            <a:endParaRPr lang="ar-SY" dirty="0"/>
          </a:p>
        </p:txBody>
      </p:sp>
      <p:sp>
        <p:nvSpPr>
          <p:cNvPr id="3" name="Content Placeholder 2"/>
          <p:cNvSpPr>
            <a:spLocks noGrp="1"/>
          </p:cNvSpPr>
          <p:nvPr>
            <p:ph idx="1"/>
          </p:nvPr>
        </p:nvSpPr>
        <p:spPr/>
        <p:txBody>
          <a:bodyPr>
            <a:normAutofit/>
          </a:bodyPr>
          <a:lstStyle/>
          <a:p>
            <a:pPr>
              <a:defRPr/>
            </a:pPr>
            <a:r>
              <a:rPr lang="ar-SY" sz="3600" dirty="0"/>
              <a:t>يريد مهندس غذائي تخفيض محتوى التلوث الجرثومي في المادة الغذائية المنتجة من خلال اجراءات هندسة أثناء العلمية التصنيعية. فإذا كان متوسط محتوى الكائنات الحية </a:t>
            </a:r>
            <a:r>
              <a:rPr lang="en-US" sz="3600" dirty="0"/>
              <a:t>10</a:t>
            </a:r>
            <a:r>
              <a:rPr lang="ar-SY" sz="3600" dirty="0"/>
              <a:t> خلال العمليات السابقة ففرضيته سوف تكون:</a:t>
            </a:r>
          </a:p>
          <a:p>
            <a:pPr algn="l" rtl="0">
              <a:defRPr/>
            </a:pPr>
            <a:r>
              <a:rPr lang="en-US" sz="3600" i="1" dirty="0"/>
              <a:t>H</a:t>
            </a:r>
            <a:r>
              <a:rPr lang="en-US" sz="3600" baseline="-25000" dirty="0"/>
              <a:t>0</a:t>
            </a:r>
            <a:r>
              <a:rPr lang="en-US" sz="3600" dirty="0"/>
              <a:t>: </a:t>
            </a:r>
            <a:r>
              <a:rPr lang="en-US" sz="3600" i="1" dirty="0">
                <a:latin typeface="Symbol" pitchFamily="18" charset="2"/>
              </a:rPr>
              <a:t></a:t>
            </a:r>
            <a:r>
              <a:rPr lang="en-US" sz="3600" dirty="0">
                <a:latin typeface="Symbol" pitchFamily="18" charset="2"/>
              </a:rPr>
              <a:t></a:t>
            </a:r>
            <a:r>
              <a:rPr lang="en-US" sz="3600" dirty="0"/>
              <a:t> 10     </a:t>
            </a:r>
            <a:r>
              <a:rPr lang="en-US" sz="3600" i="1" dirty="0"/>
              <a:t>H</a:t>
            </a:r>
            <a:r>
              <a:rPr lang="en-US" sz="3600" baseline="-25000" dirty="0"/>
              <a:t>0</a:t>
            </a:r>
            <a:r>
              <a:rPr lang="en-US" sz="3600" dirty="0"/>
              <a:t>: </a:t>
            </a:r>
            <a:r>
              <a:rPr lang="en-US" sz="3600" i="1" dirty="0">
                <a:latin typeface="Symbol" pitchFamily="18" charset="2"/>
              </a:rPr>
              <a:t></a:t>
            </a:r>
            <a:r>
              <a:rPr lang="en-US" sz="3600" dirty="0">
                <a:latin typeface="Symbol" pitchFamily="18" charset="2"/>
              </a:rPr>
              <a:t></a:t>
            </a:r>
            <a:r>
              <a:rPr lang="en-US" sz="3600" dirty="0"/>
              <a:t> 10</a:t>
            </a:r>
          </a:p>
          <a:p>
            <a:endParaRPr lang="ar-SY" sz="3600" dirty="0"/>
          </a:p>
        </p:txBody>
      </p:sp>
      <p:sp>
        <p:nvSpPr>
          <p:cNvPr id="4" name="Date Placeholder 3"/>
          <p:cNvSpPr>
            <a:spLocks noGrp="1"/>
          </p:cNvSpPr>
          <p:nvPr>
            <p:ph type="dt" sz="half" idx="10"/>
          </p:nvPr>
        </p:nvSpPr>
        <p:spPr/>
        <p:txBody>
          <a:bodyPr/>
          <a:lstStyle/>
          <a:p>
            <a:fld id="{C006D848-6833-4E3C-88AB-4D1C561BD3BD}" type="datetime8">
              <a:rPr lang="ar-LB" smtClean="0"/>
              <a:pPr/>
              <a:t>09 أيار، 15</a:t>
            </a:fld>
            <a:endParaRPr lang="ar-LB"/>
          </a:p>
        </p:txBody>
      </p:sp>
      <p:sp>
        <p:nvSpPr>
          <p:cNvPr id="5" name="Footer Placeholder 4"/>
          <p:cNvSpPr>
            <a:spLocks noGrp="1"/>
          </p:cNvSpPr>
          <p:nvPr>
            <p:ph type="ftr" sz="quarter" idx="11"/>
          </p:nvPr>
        </p:nvSpPr>
        <p:spPr/>
        <p:txBody>
          <a:bodyPr/>
          <a:lstStyle/>
          <a:p>
            <a:r>
              <a:rPr lang="da-DK" smtClean="0"/>
              <a:t>Dr. Farhan Alfin 13 Slides</a:t>
            </a:r>
            <a:endParaRPr lang="ar-LB"/>
          </a:p>
        </p:txBody>
      </p:sp>
      <p:sp>
        <p:nvSpPr>
          <p:cNvPr id="6" name="Slide Number Placeholder 5"/>
          <p:cNvSpPr>
            <a:spLocks noGrp="1"/>
          </p:cNvSpPr>
          <p:nvPr>
            <p:ph type="sldNum" sz="quarter" idx="12"/>
          </p:nvPr>
        </p:nvSpPr>
        <p:spPr/>
        <p:txBody>
          <a:bodyPr/>
          <a:lstStyle/>
          <a:p>
            <a:fld id="{94388A0C-169A-4BF2-BFCF-6333C7925353}" type="slidenum">
              <a:rPr lang="ar-LB" smtClean="0"/>
              <a:pPr/>
              <a:t>29</a:t>
            </a:fld>
            <a:endParaRPr lang="ar-LB"/>
          </a:p>
        </p:txBody>
      </p:sp>
    </p:spTree>
    <p:extLst>
      <p:ext uri="{BB962C8B-B14F-4D97-AF65-F5344CB8AC3E}">
        <p14:creationId xmlns:p14="http://schemas.microsoft.com/office/powerpoint/2010/main" val="34637885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Y" dirty="0" smtClean="0"/>
              <a:t>مقدمة</a:t>
            </a:r>
            <a:endParaRPr lang="ar-SY" dirty="0"/>
          </a:p>
        </p:txBody>
      </p:sp>
      <p:sp>
        <p:nvSpPr>
          <p:cNvPr id="3" name="Content Placeholder 2"/>
          <p:cNvSpPr>
            <a:spLocks noGrp="1"/>
          </p:cNvSpPr>
          <p:nvPr>
            <p:ph idx="1"/>
          </p:nvPr>
        </p:nvSpPr>
        <p:spPr/>
        <p:txBody>
          <a:bodyPr>
            <a:normAutofit/>
          </a:bodyPr>
          <a:lstStyle/>
          <a:p>
            <a:r>
              <a:rPr lang="ar-SY" sz="4400" dirty="0"/>
              <a:t>إن أحد الأخطاء الشائعة من قبل المهندسين عديمي الخبرة في النمذجة هو الضياع في تعقيدات العملية. إن أفضل قاعدة مجربة في نمذجة العمليات هي قاعدة الـ (80-20) والتي تعني بإنك تحصل على 80% من المنفعة مع الـ 20% الأولى من تعقيد النموذج.</a:t>
            </a:r>
            <a:endParaRPr lang="en-US" sz="4400" dirty="0"/>
          </a:p>
          <a:p>
            <a:endParaRPr lang="ar-SY" sz="4400" dirty="0"/>
          </a:p>
        </p:txBody>
      </p:sp>
      <p:sp>
        <p:nvSpPr>
          <p:cNvPr id="4" name="Date Placeholder 3"/>
          <p:cNvSpPr>
            <a:spLocks noGrp="1"/>
          </p:cNvSpPr>
          <p:nvPr>
            <p:ph type="dt" sz="half" idx="10"/>
          </p:nvPr>
        </p:nvSpPr>
        <p:spPr/>
        <p:txBody>
          <a:bodyPr/>
          <a:lstStyle/>
          <a:p>
            <a:fld id="{379A8275-4C12-46AA-8619-69D901AC2BEB}" type="datetime8">
              <a:rPr lang="ar-LB" smtClean="0"/>
              <a:pPr/>
              <a:t>09 أيار، 15</a:t>
            </a:fld>
            <a:endParaRPr lang="ar-LB"/>
          </a:p>
        </p:txBody>
      </p:sp>
      <p:sp>
        <p:nvSpPr>
          <p:cNvPr id="5" name="Footer Placeholder 4"/>
          <p:cNvSpPr>
            <a:spLocks noGrp="1"/>
          </p:cNvSpPr>
          <p:nvPr>
            <p:ph type="ftr" sz="quarter" idx="11"/>
          </p:nvPr>
        </p:nvSpPr>
        <p:spPr/>
        <p:txBody>
          <a:bodyPr/>
          <a:lstStyle/>
          <a:p>
            <a:r>
              <a:rPr lang="da-DK" smtClean="0"/>
              <a:t>Dr. Farhan Alfin 13 Slides</a:t>
            </a:r>
            <a:endParaRPr lang="ar-LB"/>
          </a:p>
        </p:txBody>
      </p:sp>
      <p:sp>
        <p:nvSpPr>
          <p:cNvPr id="6" name="Slide Number Placeholder 5"/>
          <p:cNvSpPr>
            <a:spLocks noGrp="1"/>
          </p:cNvSpPr>
          <p:nvPr>
            <p:ph type="sldNum" sz="quarter" idx="12"/>
          </p:nvPr>
        </p:nvSpPr>
        <p:spPr/>
        <p:txBody>
          <a:bodyPr/>
          <a:lstStyle/>
          <a:p>
            <a:fld id="{94388A0C-169A-4BF2-BFCF-6333C7925353}" type="slidenum">
              <a:rPr lang="ar-LB" smtClean="0"/>
              <a:pPr/>
              <a:t>3</a:t>
            </a:fld>
            <a:endParaRPr lang="ar-LB"/>
          </a:p>
        </p:txBody>
      </p:sp>
    </p:spTree>
    <p:extLst>
      <p:ext uri="{BB962C8B-B14F-4D97-AF65-F5344CB8AC3E}">
        <p14:creationId xmlns:p14="http://schemas.microsoft.com/office/powerpoint/2010/main" val="294509738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Y" altLang="ar-SY" dirty="0"/>
              <a:t>الاختبار الاحصائي</a:t>
            </a:r>
            <a:endParaRPr lang="ar-SY" dirty="0"/>
          </a:p>
        </p:txBody>
      </p:sp>
      <p:sp>
        <p:nvSpPr>
          <p:cNvPr id="3" name="Content Placeholder 2"/>
          <p:cNvSpPr>
            <a:spLocks noGrp="1"/>
          </p:cNvSpPr>
          <p:nvPr>
            <p:ph idx="1"/>
          </p:nvPr>
        </p:nvSpPr>
        <p:spPr/>
        <p:txBody>
          <a:bodyPr>
            <a:normAutofit/>
          </a:bodyPr>
          <a:lstStyle/>
          <a:p>
            <a:pPr>
              <a:defRPr/>
            </a:pPr>
            <a:r>
              <a:rPr lang="ar-SY" sz="3600" dirty="0">
                <a:solidFill>
                  <a:srgbClr val="33CC33"/>
                </a:solidFill>
                <a:effectLst>
                  <a:outerShdw blurRad="38100" dist="38100" dir="2700000" algn="tl">
                    <a:srgbClr val="C0C0C0"/>
                  </a:outerShdw>
                </a:effectLst>
              </a:rPr>
              <a:t>الاختبار الاحصائي</a:t>
            </a:r>
            <a:r>
              <a:rPr lang="ar-SY" sz="3600" dirty="0"/>
              <a:t> </a:t>
            </a:r>
            <a:r>
              <a:rPr lang="en-US" sz="3600" dirty="0">
                <a:solidFill>
                  <a:srgbClr val="CC66FF"/>
                </a:solidFill>
                <a:effectLst>
                  <a:outerShdw blurRad="38100" dist="38100" dir="2700000" algn="tl">
                    <a:srgbClr val="C0C0C0"/>
                  </a:outerShdw>
                </a:effectLst>
              </a:rPr>
              <a:t>statistical test</a:t>
            </a:r>
            <a:r>
              <a:rPr lang="en-US" sz="3600" dirty="0">
                <a:solidFill>
                  <a:srgbClr val="0C2D86"/>
                </a:solidFill>
              </a:rPr>
              <a:t> </a:t>
            </a:r>
            <a:r>
              <a:rPr lang="ar-SY" sz="3600" dirty="0">
                <a:solidFill>
                  <a:srgbClr val="0C2D86"/>
                </a:solidFill>
              </a:rPr>
              <a:t> </a:t>
            </a:r>
            <a:r>
              <a:rPr lang="ar-SY" sz="3600" dirty="0"/>
              <a:t>يستخدم معطيات العينة للوصول لقرار حول قبول أو رفض الفرضية الفارغة.</a:t>
            </a:r>
          </a:p>
          <a:p>
            <a:pPr>
              <a:defRPr/>
            </a:pPr>
            <a:r>
              <a:rPr lang="ar-SY" sz="3600" dirty="0"/>
              <a:t>القيمة العددية التي نحصل عليها من الاختبار الاحصائي تدعى </a:t>
            </a:r>
            <a:r>
              <a:rPr lang="ar-SY" sz="3600" dirty="0">
                <a:solidFill>
                  <a:srgbClr val="33CC33"/>
                </a:solidFill>
                <a:effectLst>
                  <a:outerShdw blurRad="38100" dist="38100" dir="2700000" algn="tl">
                    <a:srgbClr val="C0C0C0"/>
                  </a:outerShdw>
                </a:effectLst>
              </a:rPr>
              <a:t>قيمة الاختبار</a:t>
            </a:r>
            <a:r>
              <a:rPr lang="ar-SY" sz="3600" dirty="0"/>
              <a:t> </a:t>
            </a:r>
            <a:r>
              <a:rPr lang="en-US" sz="3600" dirty="0">
                <a:solidFill>
                  <a:srgbClr val="CC66FF"/>
                </a:solidFill>
                <a:effectLst>
                  <a:outerShdw blurRad="38100" dist="38100" dir="2700000" algn="tl">
                    <a:srgbClr val="C0C0C0"/>
                  </a:outerShdw>
                </a:effectLst>
              </a:rPr>
              <a:t>test value</a:t>
            </a:r>
            <a:endParaRPr lang="en-US" sz="3600" dirty="0"/>
          </a:p>
          <a:p>
            <a:endParaRPr lang="ar-SY" sz="3600" dirty="0"/>
          </a:p>
        </p:txBody>
      </p:sp>
      <p:sp>
        <p:nvSpPr>
          <p:cNvPr id="4" name="Date Placeholder 3"/>
          <p:cNvSpPr>
            <a:spLocks noGrp="1"/>
          </p:cNvSpPr>
          <p:nvPr>
            <p:ph type="dt" sz="half" idx="10"/>
          </p:nvPr>
        </p:nvSpPr>
        <p:spPr/>
        <p:txBody>
          <a:bodyPr/>
          <a:lstStyle/>
          <a:p>
            <a:fld id="{C006D848-6833-4E3C-88AB-4D1C561BD3BD}" type="datetime8">
              <a:rPr lang="ar-LB" smtClean="0"/>
              <a:pPr/>
              <a:t>09 أيار، 15</a:t>
            </a:fld>
            <a:endParaRPr lang="ar-LB"/>
          </a:p>
        </p:txBody>
      </p:sp>
      <p:sp>
        <p:nvSpPr>
          <p:cNvPr id="5" name="Footer Placeholder 4"/>
          <p:cNvSpPr>
            <a:spLocks noGrp="1"/>
          </p:cNvSpPr>
          <p:nvPr>
            <p:ph type="ftr" sz="quarter" idx="11"/>
          </p:nvPr>
        </p:nvSpPr>
        <p:spPr/>
        <p:txBody>
          <a:bodyPr/>
          <a:lstStyle/>
          <a:p>
            <a:r>
              <a:rPr lang="da-DK" smtClean="0"/>
              <a:t>Dr. Farhan Alfin 13 Slides</a:t>
            </a:r>
            <a:endParaRPr lang="ar-LB"/>
          </a:p>
        </p:txBody>
      </p:sp>
      <p:sp>
        <p:nvSpPr>
          <p:cNvPr id="6" name="Slide Number Placeholder 5"/>
          <p:cNvSpPr>
            <a:spLocks noGrp="1"/>
          </p:cNvSpPr>
          <p:nvPr>
            <p:ph type="sldNum" sz="quarter" idx="12"/>
          </p:nvPr>
        </p:nvSpPr>
        <p:spPr/>
        <p:txBody>
          <a:bodyPr/>
          <a:lstStyle/>
          <a:p>
            <a:fld id="{94388A0C-169A-4BF2-BFCF-6333C7925353}" type="slidenum">
              <a:rPr lang="ar-LB" smtClean="0"/>
              <a:pPr/>
              <a:t>30</a:t>
            </a:fld>
            <a:endParaRPr lang="ar-LB"/>
          </a:p>
        </p:txBody>
      </p:sp>
    </p:spTree>
    <p:extLst>
      <p:ext uri="{BB962C8B-B14F-4D97-AF65-F5344CB8AC3E}">
        <p14:creationId xmlns:p14="http://schemas.microsoft.com/office/powerpoint/2010/main" val="391864098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Y" altLang="ar-SY" dirty="0"/>
              <a:t>الاختبار الاحصائي</a:t>
            </a:r>
            <a:endParaRPr lang="ar-SY" dirty="0"/>
          </a:p>
        </p:txBody>
      </p:sp>
      <p:sp>
        <p:nvSpPr>
          <p:cNvPr id="3" name="Content Placeholder 2"/>
          <p:cNvSpPr>
            <a:spLocks noGrp="1"/>
          </p:cNvSpPr>
          <p:nvPr>
            <p:ph idx="1"/>
          </p:nvPr>
        </p:nvSpPr>
        <p:spPr/>
        <p:txBody>
          <a:bodyPr>
            <a:normAutofit/>
          </a:bodyPr>
          <a:lstStyle/>
          <a:p>
            <a:r>
              <a:rPr lang="ar-SY" altLang="ar-SY" sz="3200" dirty="0"/>
              <a:t>خلال اختبار الفرضية الاحصائية يوجد أربع حالات.</a:t>
            </a:r>
            <a:endParaRPr lang="en-US" altLang="ar-SY" sz="3200" dirty="0"/>
          </a:p>
          <a:p>
            <a:endParaRPr lang="ar-SY" sz="3200" dirty="0"/>
          </a:p>
        </p:txBody>
      </p:sp>
      <p:sp>
        <p:nvSpPr>
          <p:cNvPr id="4" name="Date Placeholder 3"/>
          <p:cNvSpPr>
            <a:spLocks noGrp="1"/>
          </p:cNvSpPr>
          <p:nvPr>
            <p:ph type="dt" sz="half" idx="10"/>
          </p:nvPr>
        </p:nvSpPr>
        <p:spPr/>
        <p:txBody>
          <a:bodyPr/>
          <a:lstStyle/>
          <a:p>
            <a:fld id="{C006D848-6833-4E3C-88AB-4D1C561BD3BD}" type="datetime8">
              <a:rPr lang="ar-LB" smtClean="0"/>
              <a:pPr/>
              <a:t>09 أيار، 15</a:t>
            </a:fld>
            <a:endParaRPr lang="ar-LB"/>
          </a:p>
        </p:txBody>
      </p:sp>
      <p:sp>
        <p:nvSpPr>
          <p:cNvPr id="5" name="Footer Placeholder 4"/>
          <p:cNvSpPr>
            <a:spLocks noGrp="1"/>
          </p:cNvSpPr>
          <p:nvPr>
            <p:ph type="ftr" sz="quarter" idx="11"/>
          </p:nvPr>
        </p:nvSpPr>
        <p:spPr/>
        <p:txBody>
          <a:bodyPr/>
          <a:lstStyle/>
          <a:p>
            <a:r>
              <a:rPr lang="da-DK" smtClean="0"/>
              <a:t>Dr. Farhan Alfin 13 Slides</a:t>
            </a:r>
            <a:endParaRPr lang="ar-LB"/>
          </a:p>
        </p:txBody>
      </p:sp>
      <p:sp>
        <p:nvSpPr>
          <p:cNvPr id="6" name="Slide Number Placeholder 5"/>
          <p:cNvSpPr>
            <a:spLocks noGrp="1"/>
          </p:cNvSpPr>
          <p:nvPr>
            <p:ph type="sldNum" sz="quarter" idx="12"/>
          </p:nvPr>
        </p:nvSpPr>
        <p:spPr/>
        <p:txBody>
          <a:bodyPr/>
          <a:lstStyle/>
          <a:p>
            <a:fld id="{94388A0C-169A-4BF2-BFCF-6333C7925353}" type="slidenum">
              <a:rPr lang="ar-LB" smtClean="0"/>
              <a:pPr/>
              <a:t>31</a:t>
            </a:fld>
            <a:endParaRPr lang="ar-LB"/>
          </a:p>
        </p:txBody>
      </p:sp>
      <p:graphicFrame>
        <p:nvGraphicFramePr>
          <p:cNvPr id="7" name="Object 4">
            <a:hlinkClick r:id="" action="ppaction://ole?verb=0"/>
          </p:cNvPr>
          <p:cNvGraphicFramePr>
            <a:graphicFrameLocks/>
          </p:cNvGraphicFramePr>
          <p:nvPr/>
        </p:nvGraphicFramePr>
        <p:xfrm>
          <a:off x="2905125" y="3024188"/>
          <a:ext cx="5226050" cy="3376612"/>
        </p:xfrm>
        <a:graphic>
          <a:graphicData uri="http://schemas.openxmlformats.org/presentationml/2006/ole">
            <mc:AlternateContent xmlns:mc="http://schemas.openxmlformats.org/markup-compatibility/2006">
              <mc:Choice xmlns:v="urn:schemas-microsoft-com:vml" Requires="v">
                <p:oleObj spid="_x0000_s17486" name="Document" r:id="rId3" imgW="5224320" imgH="3375000" progId="Word.Document.8">
                  <p:embed/>
                </p:oleObj>
              </mc:Choice>
              <mc:Fallback>
                <p:oleObj name="Document" r:id="rId3" imgW="5224320" imgH="3375000" progId="Word.Document.8">
                  <p:embed/>
                  <p:pic>
                    <p:nvPicPr>
                      <p:cNvPr id="0" nam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05125" y="3024188"/>
                        <a:ext cx="5226050" cy="33766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8" name="Rectangle 5"/>
          <p:cNvSpPr>
            <a:spLocks noChangeArrowheads="1"/>
          </p:cNvSpPr>
          <p:nvPr/>
        </p:nvSpPr>
        <p:spPr bwMode="auto">
          <a:xfrm>
            <a:off x="3703638" y="2462213"/>
            <a:ext cx="1504950" cy="55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rtl="0"/>
            <a:r>
              <a:rPr lang="en-US" altLang="ar-SY" sz="3000" b="1" i="1" dirty="0">
                <a:solidFill>
                  <a:srgbClr val="5E1280"/>
                </a:solidFill>
              </a:rPr>
              <a:t>H</a:t>
            </a:r>
            <a:r>
              <a:rPr lang="en-US" altLang="ar-SY" sz="3000" b="1" baseline="-25000" dirty="0">
                <a:solidFill>
                  <a:srgbClr val="5E1280"/>
                </a:solidFill>
              </a:rPr>
              <a:t>0 </a:t>
            </a:r>
            <a:r>
              <a:rPr lang="en-US" altLang="ar-SY" sz="3000" b="1" dirty="0">
                <a:solidFill>
                  <a:srgbClr val="5E1280"/>
                </a:solidFill>
              </a:rPr>
              <a:t>True</a:t>
            </a:r>
          </a:p>
        </p:txBody>
      </p:sp>
      <p:sp>
        <p:nvSpPr>
          <p:cNvPr id="9" name="Rectangle 6"/>
          <p:cNvSpPr>
            <a:spLocks noChangeArrowheads="1"/>
          </p:cNvSpPr>
          <p:nvPr/>
        </p:nvSpPr>
        <p:spPr bwMode="auto">
          <a:xfrm>
            <a:off x="6218238" y="2462213"/>
            <a:ext cx="1652587" cy="55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rtl="0"/>
            <a:r>
              <a:rPr lang="en-US" altLang="ar-SY" sz="3000" b="1" i="1">
                <a:solidFill>
                  <a:srgbClr val="5E1280"/>
                </a:solidFill>
              </a:rPr>
              <a:t>H</a:t>
            </a:r>
            <a:r>
              <a:rPr lang="en-US" altLang="ar-SY" sz="3000" b="1" baseline="-25000">
                <a:solidFill>
                  <a:srgbClr val="5E1280"/>
                </a:solidFill>
              </a:rPr>
              <a:t>0 </a:t>
            </a:r>
            <a:r>
              <a:rPr lang="en-US" altLang="ar-SY" sz="3000" b="1">
                <a:solidFill>
                  <a:srgbClr val="5E1280"/>
                </a:solidFill>
              </a:rPr>
              <a:t>False</a:t>
            </a:r>
          </a:p>
        </p:txBody>
      </p:sp>
      <p:sp>
        <p:nvSpPr>
          <p:cNvPr id="10" name="Rectangle 7"/>
          <p:cNvSpPr>
            <a:spLocks noChangeArrowheads="1"/>
          </p:cNvSpPr>
          <p:nvPr/>
        </p:nvSpPr>
        <p:spPr bwMode="auto">
          <a:xfrm>
            <a:off x="1266825" y="3451225"/>
            <a:ext cx="1335088"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rtl="0"/>
            <a:r>
              <a:rPr lang="en-US" altLang="ar-SY" sz="3000" b="1">
                <a:solidFill>
                  <a:srgbClr val="5E1280"/>
                </a:solidFill>
              </a:rPr>
              <a:t>Reject</a:t>
            </a:r>
          </a:p>
          <a:p>
            <a:pPr algn="l" rtl="0"/>
            <a:r>
              <a:rPr lang="en-US" altLang="ar-SY" sz="3000" b="1" i="1">
                <a:solidFill>
                  <a:srgbClr val="5E1280"/>
                </a:solidFill>
              </a:rPr>
              <a:t>H</a:t>
            </a:r>
            <a:r>
              <a:rPr lang="en-US" altLang="ar-SY" sz="3000" b="1" baseline="-25000">
                <a:solidFill>
                  <a:srgbClr val="5E1280"/>
                </a:solidFill>
              </a:rPr>
              <a:t>0</a:t>
            </a:r>
          </a:p>
        </p:txBody>
      </p:sp>
      <p:sp>
        <p:nvSpPr>
          <p:cNvPr id="11" name="Rectangle 8"/>
          <p:cNvSpPr>
            <a:spLocks noChangeArrowheads="1"/>
          </p:cNvSpPr>
          <p:nvPr/>
        </p:nvSpPr>
        <p:spPr bwMode="auto">
          <a:xfrm>
            <a:off x="1341438" y="4670425"/>
            <a:ext cx="1401762" cy="147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rtl="0"/>
            <a:r>
              <a:rPr lang="en-US" altLang="ar-SY" sz="3000" b="1">
                <a:solidFill>
                  <a:srgbClr val="5E1280"/>
                </a:solidFill>
              </a:rPr>
              <a:t>Do not</a:t>
            </a:r>
          </a:p>
          <a:p>
            <a:pPr algn="l" rtl="0"/>
            <a:r>
              <a:rPr lang="en-US" altLang="ar-SY" sz="3000" b="1">
                <a:solidFill>
                  <a:srgbClr val="5E1280"/>
                </a:solidFill>
              </a:rPr>
              <a:t>reject</a:t>
            </a:r>
          </a:p>
          <a:p>
            <a:pPr algn="l" rtl="0"/>
            <a:r>
              <a:rPr lang="en-US" altLang="ar-SY" sz="3000" b="1" i="1">
                <a:solidFill>
                  <a:srgbClr val="5E1280"/>
                </a:solidFill>
              </a:rPr>
              <a:t>H</a:t>
            </a:r>
            <a:r>
              <a:rPr lang="en-US" altLang="ar-SY" sz="3000" b="1" baseline="-25000">
                <a:solidFill>
                  <a:srgbClr val="5E1280"/>
                </a:solidFill>
              </a:rPr>
              <a:t>0</a:t>
            </a:r>
          </a:p>
        </p:txBody>
      </p:sp>
    </p:spTree>
    <p:extLst>
      <p:ext uri="{BB962C8B-B14F-4D97-AF65-F5344CB8AC3E}">
        <p14:creationId xmlns:p14="http://schemas.microsoft.com/office/powerpoint/2010/main" val="139332996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Y" altLang="ar-SY" dirty="0"/>
              <a:t>الاختبار الاحصائي</a:t>
            </a:r>
            <a:endParaRPr lang="ar-SY" dirty="0"/>
          </a:p>
        </p:txBody>
      </p:sp>
      <p:sp>
        <p:nvSpPr>
          <p:cNvPr id="3" name="Content Placeholder 2"/>
          <p:cNvSpPr>
            <a:spLocks noGrp="1"/>
          </p:cNvSpPr>
          <p:nvPr>
            <p:ph idx="1"/>
          </p:nvPr>
        </p:nvSpPr>
        <p:spPr/>
        <p:txBody>
          <a:bodyPr>
            <a:normAutofit/>
          </a:bodyPr>
          <a:lstStyle/>
          <a:p>
            <a:pPr>
              <a:defRPr/>
            </a:pPr>
            <a:r>
              <a:rPr lang="ar-SY" sz="3200" dirty="0">
                <a:solidFill>
                  <a:srgbClr val="33CC33"/>
                </a:solidFill>
                <a:effectLst>
                  <a:outerShdw blurRad="38100" dist="38100" dir="2700000" algn="tl">
                    <a:srgbClr val="C0C0C0"/>
                  </a:outerShdw>
                </a:effectLst>
              </a:rPr>
              <a:t>الخطأ </a:t>
            </a:r>
            <a:r>
              <a:rPr lang="en-US" sz="3200" dirty="0">
                <a:solidFill>
                  <a:srgbClr val="33CC33"/>
                </a:solidFill>
                <a:effectLst>
                  <a:outerShdw blurRad="38100" dist="38100" dir="2700000" algn="tl">
                    <a:srgbClr val="C0C0C0"/>
                  </a:outerShdw>
                </a:effectLst>
              </a:rPr>
              <a:t>I</a:t>
            </a:r>
            <a:r>
              <a:rPr lang="ar-SY" sz="3200" dirty="0">
                <a:solidFill>
                  <a:srgbClr val="081D58"/>
                </a:solidFill>
              </a:rPr>
              <a:t> يحدث عندما نرفض الفرضية وهي صحيحة.</a:t>
            </a:r>
          </a:p>
          <a:p>
            <a:pPr>
              <a:defRPr/>
            </a:pPr>
            <a:r>
              <a:rPr lang="ar-SY" sz="3200" dirty="0">
                <a:solidFill>
                  <a:srgbClr val="33CC33"/>
                </a:solidFill>
                <a:effectLst>
                  <a:outerShdw blurRad="38100" dist="38100" dir="2700000" algn="tl">
                    <a:srgbClr val="C0C0C0"/>
                  </a:outerShdw>
                </a:effectLst>
              </a:rPr>
              <a:t>الخطأ </a:t>
            </a:r>
            <a:r>
              <a:rPr lang="en-US" sz="3200" dirty="0">
                <a:solidFill>
                  <a:srgbClr val="33CC33"/>
                </a:solidFill>
                <a:effectLst>
                  <a:outerShdw blurRad="38100" dist="38100" dir="2700000" algn="tl">
                    <a:srgbClr val="C0C0C0"/>
                  </a:outerShdw>
                </a:effectLst>
              </a:rPr>
              <a:t>II</a:t>
            </a:r>
            <a:r>
              <a:rPr lang="ar-SY" sz="3200" dirty="0">
                <a:solidFill>
                  <a:srgbClr val="081D58"/>
                </a:solidFill>
              </a:rPr>
              <a:t> يحدث عندما لا نرفض الفرضية وهي </a:t>
            </a:r>
            <a:r>
              <a:rPr lang="ar-SY" sz="3200" dirty="0" smtClean="0">
                <a:solidFill>
                  <a:srgbClr val="081D58"/>
                </a:solidFill>
              </a:rPr>
              <a:t>غير صحيحة</a:t>
            </a:r>
            <a:endParaRPr lang="ar-SY" sz="3200" dirty="0">
              <a:solidFill>
                <a:srgbClr val="081D58"/>
              </a:solidFill>
            </a:endParaRPr>
          </a:p>
          <a:p>
            <a:pPr>
              <a:defRPr/>
            </a:pPr>
            <a:r>
              <a:rPr lang="ar-SY" sz="3200" dirty="0">
                <a:solidFill>
                  <a:srgbClr val="33CC33"/>
                </a:solidFill>
                <a:effectLst>
                  <a:outerShdw blurRad="38100" dist="38100" dir="2700000" algn="tl">
                    <a:srgbClr val="C0C0C0"/>
                  </a:outerShdw>
                </a:effectLst>
              </a:rPr>
              <a:t>مستوى الأهمية </a:t>
            </a:r>
            <a:r>
              <a:rPr lang="en-US" sz="3200" dirty="0">
                <a:solidFill>
                  <a:srgbClr val="CC66FF"/>
                </a:solidFill>
                <a:effectLst>
                  <a:outerShdw blurRad="38100" dist="38100" dir="2700000" algn="tl">
                    <a:srgbClr val="C0C0C0"/>
                  </a:outerShdw>
                </a:effectLst>
              </a:rPr>
              <a:t>level of significance</a:t>
            </a:r>
            <a:r>
              <a:rPr lang="en-US" sz="3200" dirty="0">
                <a:solidFill>
                  <a:srgbClr val="081D58"/>
                </a:solidFill>
              </a:rPr>
              <a:t> </a:t>
            </a:r>
            <a:r>
              <a:rPr lang="ar-SY" sz="3200" dirty="0">
                <a:solidFill>
                  <a:srgbClr val="081D58"/>
                </a:solidFill>
              </a:rPr>
              <a:t> هو الاحتمال الاعظمي للخطأ </a:t>
            </a:r>
            <a:r>
              <a:rPr lang="en-US" sz="3200" dirty="0">
                <a:solidFill>
                  <a:srgbClr val="081D58"/>
                </a:solidFill>
              </a:rPr>
              <a:t>I</a:t>
            </a:r>
            <a:r>
              <a:rPr lang="ar-SY" sz="3200" dirty="0">
                <a:solidFill>
                  <a:srgbClr val="081D58"/>
                </a:solidFill>
              </a:rPr>
              <a:t> . وهي يرمز لها </a:t>
            </a:r>
            <a:r>
              <a:rPr lang="en-US" sz="3200" i="1" dirty="0">
                <a:solidFill>
                  <a:srgbClr val="FF0000"/>
                </a:solidFill>
                <a:latin typeface="Symbol" pitchFamily="18" charset="2"/>
              </a:rPr>
              <a:t></a:t>
            </a:r>
            <a:endParaRPr lang="ar-SY" sz="3200" i="1" dirty="0">
              <a:solidFill>
                <a:srgbClr val="FF0000"/>
              </a:solidFill>
              <a:latin typeface="Symbol" pitchFamily="18" charset="2"/>
            </a:endParaRPr>
          </a:p>
          <a:p>
            <a:pPr>
              <a:defRPr/>
            </a:pPr>
            <a:r>
              <a:rPr lang="ar-SY" sz="3200" dirty="0">
                <a:solidFill>
                  <a:srgbClr val="081D58"/>
                </a:solidFill>
              </a:rPr>
              <a:t>مستويات الأهمية النموذجية هي </a:t>
            </a:r>
            <a:r>
              <a:rPr lang="en-US" sz="3200" dirty="0">
                <a:solidFill>
                  <a:srgbClr val="081D58"/>
                </a:solidFill>
              </a:rPr>
              <a:t>0.10 , 0.05, 0.01</a:t>
            </a:r>
          </a:p>
          <a:p>
            <a:pPr>
              <a:defRPr/>
            </a:pPr>
            <a:r>
              <a:rPr lang="ar-SY" sz="3200" dirty="0">
                <a:solidFill>
                  <a:srgbClr val="081D58"/>
                </a:solidFill>
              </a:rPr>
              <a:t>فعلى سبيل المثال عندما تكون </a:t>
            </a:r>
            <a:r>
              <a:rPr lang="en-US" sz="3200" i="1" dirty="0">
                <a:solidFill>
                  <a:srgbClr val="081D58"/>
                </a:solidFill>
                <a:latin typeface="Symbol" pitchFamily="18" charset="2"/>
              </a:rPr>
              <a:t></a:t>
            </a:r>
            <a:r>
              <a:rPr lang="en-US" sz="3200" dirty="0">
                <a:solidFill>
                  <a:srgbClr val="081D58"/>
                </a:solidFill>
              </a:rPr>
              <a:t> = 0.10</a:t>
            </a:r>
            <a:r>
              <a:rPr lang="ar-SY" sz="3200" dirty="0">
                <a:solidFill>
                  <a:srgbClr val="081D58"/>
                </a:solidFill>
              </a:rPr>
              <a:t> فإنه يوجد احتمال رفض فرضية صحيحة بمقدار </a:t>
            </a:r>
            <a:r>
              <a:rPr lang="en-US" sz="3200" dirty="0">
                <a:solidFill>
                  <a:srgbClr val="081D58"/>
                </a:solidFill>
              </a:rPr>
              <a:t>10%</a:t>
            </a:r>
            <a:r>
              <a:rPr lang="ar-SY" sz="3200" dirty="0">
                <a:solidFill>
                  <a:srgbClr val="081D58"/>
                </a:solidFill>
              </a:rPr>
              <a:t>.</a:t>
            </a:r>
          </a:p>
          <a:p>
            <a:endParaRPr lang="ar-SY" sz="3200" dirty="0"/>
          </a:p>
        </p:txBody>
      </p:sp>
      <p:sp>
        <p:nvSpPr>
          <p:cNvPr id="4" name="Date Placeholder 3"/>
          <p:cNvSpPr>
            <a:spLocks noGrp="1"/>
          </p:cNvSpPr>
          <p:nvPr>
            <p:ph type="dt" sz="half" idx="10"/>
          </p:nvPr>
        </p:nvSpPr>
        <p:spPr/>
        <p:txBody>
          <a:bodyPr/>
          <a:lstStyle/>
          <a:p>
            <a:fld id="{C006D848-6833-4E3C-88AB-4D1C561BD3BD}" type="datetime8">
              <a:rPr lang="ar-LB" smtClean="0"/>
              <a:pPr/>
              <a:t>09 أيار، 15</a:t>
            </a:fld>
            <a:endParaRPr lang="ar-LB"/>
          </a:p>
        </p:txBody>
      </p:sp>
      <p:sp>
        <p:nvSpPr>
          <p:cNvPr id="5" name="Footer Placeholder 4"/>
          <p:cNvSpPr>
            <a:spLocks noGrp="1"/>
          </p:cNvSpPr>
          <p:nvPr>
            <p:ph type="ftr" sz="quarter" idx="11"/>
          </p:nvPr>
        </p:nvSpPr>
        <p:spPr/>
        <p:txBody>
          <a:bodyPr/>
          <a:lstStyle/>
          <a:p>
            <a:r>
              <a:rPr lang="da-DK" smtClean="0"/>
              <a:t>Dr. Farhan Alfin 13 Slides</a:t>
            </a:r>
            <a:endParaRPr lang="ar-LB"/>
          </a:p>
        </p:txBody>
      </p:sp>
      <p:sp>
        <p:nvSpPr>
          <p:cNvPr id="6" name="Slide Number Placeholder 5"/>
          <p:cNvSpPr>
            <a:spLocks noGrp="1"/>
          </p:cNvSpPr>
          <p:nvPr>
            <p:ph type="sldNum" sz="quarter" idx="12"/>
          </p:nvPr>
        </p:nvSpPr>
        <p:spPr/>
        <p:txBody>
          <a:bodyPr/>
          <a:lstStyle/>
          <a:p>
            <a:fld id="{94388A0C-169A-4BF2-BFCF-6333C7925353}" type="slidenum">
              <a:rPr lang="ar-LB" smtClean="0"/>
              <a:pPr/>
              <a:t>32</a:t>
            </a:fld>
            <a:endParaRPr lang="ar-LB"/>
          </a:p>
        </p:txBody>
      </p:sp>
    </p:spTree>
    <p:extLst>
      <p:ext uri="{BB962C8B-B14F-4D97-AF65-F5344CB8AC3E}">
        <p14:creationId xmlns:p14="http://schemas.microsoft.com/office/powerpoint/2010/main" val="166334736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effectLst>
                  <a:outerShdw blurRad="38100" dist="38100" dir="2700000" algn="tl">
                    <a:srgbClr val="C0C0C0"/>
                  </a:outerShdw>
                </a:effectLst>
              </a:rPr>
              <a:t>P</a:t>
            </a:r>
            <a:r>
              <a:rPr lang="en-US" dirty="0">
                <a:effectLst>
                  <a:outerShdw blurRad="38100" dist="38100" dir="2700000" algn="tl">
                    <a:srgbClr val="C0C0C0"/>
                  </a:outerShdw>
                </a:effectLst>
              </a:rPr>
              <a:t>-Values</a:t>
            </a:r>
            <a:endParaRPr lang="ar-SY" dirty="0"/>
          </a:p>
        </p:txBody>
      </p:sp>
      <p:sp>
        <p:nvSpPr>
          <p:cNvPr id="3" name="Content Placeholder 2"/>
          <p:cNvSpPr>
            <a:spLocks noGrp="1"/>
          </p:cNvSpPr>
          <p:nvPr>
            <p:ph idx="1"/>
          </p:nvPr>
        </p:nvSpPr>
        <p:spPr/>
        <p:txBody>
          <a:bodyPr>
            <a:normAutofit/>
          </a:bodyPr>
          <a:lstStyle/>
          <a:p>
            <a:r>
              <a:rPr lang="ar-SY" altLang="ar-SY" sz="3200" dirty="0"/>
              <a:t>البرامج  الاحصائية تعطي قيمة </a:t>
            </a:r>
            <a:r>
              <a:rPr lang="en-US" altLang="ar-SY" sz="3200" dirty="0"/>
              <a:t>P</a:t>
            </a:r>
            <a:r>
              <a:rPr lang="ar-SY" altLang="ar-SY" sz="3200" dirty="0"/>
              <a:t> لاختبارات الفرضية. </a:t>
            </a:r>
          </a:p>
          <a:p>
            <a:r>
              <a:rPr lang="ar-SY" altLang="ar-SY" sz="3200" dirty="0"/>
              <a:t>قيمة </a:t>
            </a:r>
            <a:r>
              <a:rPr lang="en-US" altLang="ar-SY" sz="3200" dirty="0"/>
              <a:t>P</a:t>
            </a:r>
            <a:r>
              <a:rPr lang="ar-SY" altLang="ar-SY" sz="3200" dirty="0"/>
              <a:t> هي الاحتمال الحقيقي للفرضية البديلة .</a:t>
            </a:r>
          </a:p>
          <a:p>
            <a:r>
              <a:rPr lang="ar-SY" altLang="ar-SY" sz="3200" dirty="0"/>
              <a:t>إذا كانت قيمة </a:t>
            </a:r>
            <a:r>
              <a:rPr lang="en-US" altLang="ar-SY" sz="3200" dirty="0"/>
              <a:t>P</a:t>
            </a:r>
            <a:r>
              <a:rPr lang="ar-SY" altLang="ar-SY" sz="3200" dirty="0"/>
              <a:t> </a:t>
            </a:r>
            <a:r>
              <a:rPr lang="ar-SY" altLang="ar-SY" sz="3200" dirty="0">
                <a:solidFill>
                  <a:srgbClr val="FF0000"/>
                </a:solidFill>
              </a:rPr>
              <a:t>أكبر</a:t>
            </a:r>
            <a:r>
              <a:rPr lang="ar-SY" altLang="ar-SY" sz="3200" dirty="0"/>
              <a:t> من قيمة </a:t>
            </a:r>
            <a:r>
              <a:rPr lang="en-US" altLang="ar-SY" sz="3200" i="1" dirty="0">
                <a:latin typeface="Symbol" panose="05050102010706020507" pitchFamily="18" charset="2"/>
              </a:rPr>
              <a:t></a:t>
            </a:r>
            <a:r>
              <a:rPr lang="ar-SY" altLang="ar-SY" sz="3200" i="1" dirty="0">
                <a:latin typeface="Symbol" panose="05050102010706020507" pitchFamily="18" charset="2"/>
              </a:rPr>
              <a:t> </a:t>
            </a:r>
            <a:r>
              <a:rPr lang="ar-SY" altLang="ar-SY" sz="3200" dirty="0">
                <a:solidFill>
                  <a:srgbClr val="FF0000"/>
                </a:solidFill>
                <a:latin typeface="Symbol" panose="05050102010706020507" pitchFamily="18" charset="2"/>
              </a:rPr>
              <a:t>لا</a:t>
            </a:r>
            <a:r>
              <a:rPr lang="ar-SY" altLang="ar-SY" sz="3200" i="1" dirty="0">
                <a:solidFill>
                  <a:srgbClr val="FF0000"/>
                </a:solidFill>
                <a:latin typeface="Symbol" panose="05050102010706020507" pitchFamily="18" charset="2"/>
              </a:rPr>
              <a:t> </a:t>
            </a:r>
            <a:r>
              <a:rPr lang="ar-SY" altLang="ar-SY" sz="3200" dirty="0">
                <a:solidFill>
                  <a:srgbClr val="FF0000"/>
                </a:solidFill>
                <a:latin typeface="Symbol" panose="05050102010706020507" pitchFamily="18" charset="2"/>
              </a:rPr>
              <a:t>نرفض</a:t>
            </a:r>
            <a:r>
              <a:rPr lang="ar-SY" altLang="ar-SY" sz="3200" dirty="0">
                <a:latin typeface="Symbol" panose="05050102010706020507" pitchFamily="18" charset="2"/>
              </a:rPr>
              <a:t> الفرضية .</a:t>
            </a:r>
          </a:p>
          <a:p>
            <a:r>
              <a:rPr lang="ar-SY" altLang="ar-SY" sz="3200" dirty="0">
                <a:latin typeface="Symbol" panose="05050102010706020507" pitchFamily="18" charset="2"/>
              </a:rPr>
              <a:t>إذا كانت قيمة </a:t>
            </a:r>
            <a:r>
              <a:rPr lang="en-US" altLang="ar-SY" sz="3200" dirty="0"/>
              <a:t>P</a:t>
            </a:r>
            <a:r>
              <a:rPr lang="ar-SY" altLang="ar-SY" sz="3200" dirty="0"/>
              <a:t> </a:t>
            </a:r>
            <a:r>
              <a:rPr lang="ar-SY" altLang="ar-SY" sz="3200" dirty="0">
                <a:solidFill>
                  <a:srgbClr val="FF0000"/>
                </a:solidFill>
              </a:rPr>
              <a:t>أصغر</a:t>
            </a:r>
            <a:r>
              <a:rPr lang="ar-SY" altLang="ar-SY" sz="3200" dirty="0"/>
              <a:t> من قيمة </a:t>
            </a:r>
            <a:r>
              <a:rPr lang="en-US" altLang="ar-SY" sz="3200" i="1" dirty="0">
                <a:latin typeface="Symbol" panose="05050102010706020507" pitchFamily="18" charset="2"/>
              </a:rPr>
              <a:t></a:t>
            </a:r>
            <a:r>
              <a:rPr lang="ar-SY" altLang="ar-SY" sz="3200" i="1" dirty="0">
                <a:latin typeface="Symbol" panose="05050102010706020507" pitchFamily="18" charset="2"/>
              </a:rPr>
              <a:t>  </a:t>
            </a:r>
            <a:r>
              <a:rPr lang="ar-SY" altLang="ar-SY" sz="3200" dirty="0" smtClean="0">
                <a:solidFill>
                  <a:srgbClr val="FF0000"/>
                </a:solidFill>
                <a:latin typeface="Symbol" panose="05050102010706020507" pitchFamily="18" charset="2"/>
              </a:rPr>
              <a:t>نرفض </a:t>
            </a:r>
            <a:r>
              <a:rPr lang="ar-SY" altLang="ar-SY" sz="3200" dirty="0" smtClean="0">
                <a:latin typeface="Symbol" panose="05050102010706020507" pitchFamily="18" charset="2"/>
              </a:rPr>
              <a:t>الفرضية.</a:t>
            </a:r>
          </a:p>
          <a:p>
            <a:r>
              <a:rPr lang="ar-SY" altLang="ar-SY" sz="3200" dirty="0" smtClean="0">
                <a:latin typeface="Symbol" panose="05050102010706020507" pitchFamily="18" charset="2"/>
              </a:rPr>
              <a:t>أهيم البرامج الإحصائية</a:t>
            </a:r>
          </a:p>
          <a:p>
            <a:pPr algn="l" rtl="0"/>
            <a:r>
              <a:rPr lang="en-US" altLang="ar-SY" sz="3200" dirty="0" smtClean="0">
                <a:latin typeface="Segoe UI Semibold" panose="020B0702040204020203" pitchFamily="34" charset="0"/>
              </a:rPr>
              <a:t>Minitab</a:t>
            </a:r>
          </a:p>
          <a:p>
            <a:pPr algn="l" rtl="0"/>
            <a:r>
              <a:rPr lang="en-US" altLang="ar-SY" sz="3200" dirty="0" smtClean="0">
                <a:latin typeface="Segoe UI Semibold" panose="020B0702040204020203" pitchFamily="34" charset="0"/>
              </a:rPr>
              <a:t>SPSS</a:t>
            </a:r>
          </a:p>
          <a:p>
            <a:pPr algn="l" rtl="0"/>
            <a:r>
              <a:rPr lang="en-US" altLang="ar-SY" sz="3200" dirty="0" err="1" smtClean="0">
                <a:latin typeface="Segoe UI Semibold" panose="020B0702040204020203" pitchFamily="34" charset="0"/>
              </a:rPr>
              <a:t>Statistica</a:t>
            </a:r>
            <a:endParaRPr lang="ar-SY" altLang="ar-SY" sz="3200" dirty="0">
              <a:latin typeface="Segoe UI Semibold" panose="020B0702040204020203" pitchFamily="34" charset="0"/>
            </a:endParaRPr>
          </a:p>
          <a:p>
            <a:endParaRPr lang="ar-SY" sz="3200" dirty="0"/>
          </a:p>
        </p:txBody>
      </p:sp>
      <p:sp>
        <p:nvSpPr>
          <p:cNvPr id="4" name="Date Placeholder 3"/>
          <p:cNvSpPr>
            <a:spLocks noGrp="1"/>
          </p:cNvSpPr>
          <p:nvPr>
            <p:ph type="dt" sz="half" idx="10"/>
          </p:nvPr>
        </p:nvSpPr>
        <p:spPr/>
        <p:txBody>
          <a:bodyPr/>
          <a:lstStyle/>
          <a:p>
            <a:fld id="{C006D848-6833-4E3C-88AB-4D1C561BD3BD}" type="datetime8">
              <a:rPr lang="ar-LB" smtClean="0"/>
              <a:pPr/>
              <a:t>09 أيار، 15</a:t>
            </a:fld>
            <a:endParaRPr lang="ar-LB"/>
          </a:p>
        </p:txBody>
      </p:sp>
      <p:sp>
        <p:nvSpPr>
          <p:cNvPr id="5" name="Footer Placeholder 4"/>
          <p:cNvSpPr>
            <a:spLocks noGrp="1"/>
          </p:cNvSpPr>
          <p:nvPr>
            <p:ph type="ftr" sz="quarter" idx="11"/>
          </p:nvPr>
        </p:nvSpPr>
        <p:spPr/>
        <p:txBody>
          <a:bodyPr/>
          <a:lstStyle/>
          <a:p>
            <a:r>
              <a:rPr lang="da-DK" smtClean="0"/>
              <a:t>Dr. Farhan Alfin 13 Slides</a:t>
            </a:r>
            <a:endParaRPr lang="ar-LB"/>
          </a:p>
        </p:txBody>
      </p:sp>
      <p:sp>
        <p:nvSpPr>
          <p:cNvPr id="6" name="Slide Number Placeholder 5"/>
          <p:cNvSpPr>
            <a:spLocks noGrp="1"/>
          </p:cNvSpPr>
          <p:nvPr>
            <p:ph type="sldNum" sz="quarter" idx="12"/>
          </p:nvPr>
        </p:nvSpPr>
        <p:spPr/>
        <p:txBody>
          <a:bodyPr/>
          <a:lstStyle/>
          <a:p>
            <a:fld id="{94388A0C-169A-4BF2-BFCF-6333C7925353}" type="slidenum">
              <a:rPr lang="ar-LB" smtClean="0"/>
              <a:pPr/>
              <a:t>33</a:t>
            </a:fld>
            <a:endParaRPr lang="ar-LB"/>
          </a:p>
        </p:txBody>
      </p:sp>
    </p:spTree>
    <p:extLst>
      <p:ext uri="{BB962C8B-B14F-4D97-AF65-F5344CB8AC3E}">
        <p14:creationId xmlns:p14="http://schemas.microsoft.com/office/powerpoint/2010/main" val="111433699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Y" altLang="ar-SY" dirty="0"/>
              <a:t>اختبار المتوسط</a:t>
            </a:r>
            <a:endParaRPr lang="ar-SY" dirty="0"/>
          </a:p>
        </p:txBody>
      </p:sp>
      <p:sp>
        <p:nvSpPr>
          <p:cNvPr id="3" name="Content Placeholder 2"/>
          <p:cNvSpPr>
            <a:spLocks noGrp="1"/>
          </p:cNvSpPr>
          <p:nvPr>
            <p:ph idx="1"/>
          </p:nvPr>
        </p:nvSpPr>
        <p:spPr/>
        <p:txBody>
          <a:bodyPr/>
          <a:lstStyle/>
          <a:p>
            <a:endParaRPr lang="ar-SY"/>
          </a:p>
        </p:txBody>
      </p:sp>
      <p:sp>
        <p:nvSpPr>
          <p:cNvPr id="4" name="Date Placeholder 3"/>
          <p:cNvSpPr>
            <a:spLocks noGrp="1"/>
          </p:cNvSpPr>
          <p:nvPr>
            <p:ph type="dt" sz="half" idx="10"/>
          </p:nvPr>
        </p:nvSpPr>
        <p:spPr/>
        <p:txBody>
          <a:bodyPr/>
          <a:lstStyle/>
          <a:p>
            <a:fld id="{C006D848-6833-4E3C-88AB-4D1C561BD3BD}" type="datetime8">
              <a:rPr lang="ar-LB" smtClean="0"/>
              <a:pPr/>
              <a:t>09 أيار، 15</a:t>
            </a:fld>
            <a:endParaRPr lang="ar-LB"/>
          </a:p>
        </p:txBody>
      </p:sp>
      <p:sp>
        <p:nvSpPr>
          <p:cNvPr id="5" name="Footer Placeholder 4"/>
          <p:cNvSpPr>
            <a:spLocks noGrp="1"/>
          </p:cNvSpPr>
          <p:nvPr>
            <p:ph type="ftr" sz="quarter" idx="11"/>
          </p:nvPr>
        </p:nvSpPr>
        <p:spPr/>
        <p:txBody>
          <a:bodyPr/>
          <a:lstStyle/>
          <a:p>
            <a:r>
              <a:rPr lang="da-DK" smtClean="0"/>
              <a:t>Dr. Farhan Alfin 13 Slides</a:t>
            </a:r>
            <a:endParaRPr lang="ar-LB"/>
          </a:p>
        </p:txBody>
      </p:sp>
      <p:sp>
        <p:nvSpPr>
          <p:cNvPr id="6" name="Slide Number Placeholder 5"/>
          <p:cNvSpPr>
            <a:spLocks noGrp="1"/>
          </p:cNvSpPr>
          <p:nvPr>
            <p:ph type="sldNum" sz="quarter" idx="12"/>
          </p:nvPr>
        </p:nvSpPr>
        <p:spPr/>
        <p:txBody>
          <a:bodyPr/>
          <a:lstStyle/>
          <a:p>
            <a:fld id="{94388A0C-169A-4BF2-BFCF-6333C7925353}" type="slidenum">
              <a:rPr lang="ar-LB" smtClean="0"/>
              <a:pPr/>
              <a:t>34</a:t>
            </a:fld>
            <a:endParaRPr lang="ar-LB"/>
          </a:p>
        </p:txBody>
      </p:sp>
      <p:graphicFrame>
        <p:nvGraphicFramePr>
          <p:cNvPr id="7" name="Object 2"/>
          <p:cNvGraphicFramePr>
            <a:graphicFrameLocks noChangeAspect="1"/>
          </p:cNvGraphicFramePr>
          <p:nvPr/>
        </p:nvGraphicFramePr>
        <p:xfrm>
          <a:off x="1357313" y="1325563"/>
          <a:ext cx="6572250" cy="4862512"/>
        </p:xfrm>
        <a:graphic>
          <a:graphicData uri="http://schemas.openxmlformats.org/presentationml/2006/ole">
            <mc:AlternateContent xmlns:mc="http://schemas.openxmlformats.org/markup-compatibility/2006">
              <mc:Choice xmlns:v="urn:schemas-microsoft-com:vml" Requires="v">
                <p:oleObj spid="_x0000_s18506" name="Equation" r:id="rId3" imgW="2197080" imgH="1625400" progId="Equation.DSMT4">
                  <p:embed/>
                </p:oleObj>
              </mc:Choice>
              <mc:Fallback>
                <p:oleObj name="Equation" r:id="rId3" imgW="2197080" imgH="1625400"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57313" y="1325563"/>
                        <a:ext cx="6572250" cy="48625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56712007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Y" dirty="0" smtClean="0"/>
              <a:t>مثال</a:t>
            </a:r>
            <a:endParaRPr lang="ar-SY" dirty="0"/>
          </a:p>
        </p:txBody>
      </p:sp>
      <p:sp>
        <p:nvSpPr>
          <p:cNvPr id="3" name="Content Placeholder 2"/>
          <p:cNvSpPr>
            <a:spLocks noGrp="1"/>
          </p:cNvSpPr>
          <p:nvPr>
            <p:ph idx="1"/>
          </p:nvPr>
        </p:nvSpPr>
        <p:spPr/>
        <p:txBody>
          <a:bodyPr>
            <a:normAutofit/>
          </a:bodyPr>
          <a:lstStyle/>
          <a:p>
            <a:r>
              <a:rPr lang="ar-SY" sz="3200" dirty="0" smtClean="0"/>
              <a:t>في أحد معامل السردين يتم تعبئة المنتج بوزن 150 غرام ، أخذ مسؤال الجودة عشرة عينات فكانت أوزانها كما يلي: 149.3 ، 149.5، 149.6، 149.9، 150، 150، 150.5، 150.3، 150.3، 150.2 فهل يمكن اعتبار ان آلة التعبيئة مضبوطة.</a:t>
            </a:r>
          </a:p>
          <a:p>
            <a:pPr algn="l" rtl="0"/>
            <a:r>
              <a:rPr lang="en-US" sz="3200" i="1" dirty="0"/>
              <a:t>H</a:t>
            </a:r>
            <a:r>
              <a:rPr lang="en-US" sz="3200" baseline="-25000" dirty="0"/>
              <a:t>0</a:t>
            </a:r>
            <a:r>
              <a:rPr lang="en-US" sz="3200" dirty="0"/>
              <a:t>: </a:t>
            </a:r>
            <a:r>
              <a:rPr lang="en-US" sz="3200" i="1" dirty="0" smtClean="0">
                <a:latin typeface="Symbol" pitchFamily="18" charset="2"/>
              </a:rPr>
              <a:t></a:t>
            </a:r>
            <a:r>
              <a:rPr lang="en-US" sz="3200" dirty="0" smtClean="0">
                <a:latin typeface="Symbol" pitchFamily="18" charset="2"/>
              </a:rPr>
              <a:t>=</a:t>
            </a:r>
            <a:r>
              <a:rPr lang="en-US" sz="3200" dirty="0" smtClean="0"/>
              <a:t> 150     </a:t>
            </a:r>
            <a:r>
              <a:rPr lang="en-US" sz="3200" i="1" dirty="0"/>
              <a:t>H</a:t>
            </a:r>
            <a:r>
              <a:rPr lang="en-US" sz="3200" baseline="-25000" dirty="0"/>
              <a:t>0</a:t>
            </a:r>
            <a:r>
              <a:rPr lang="en-US" sz="3200" dirty="0"/>
              <a:t>: </a:t>
            </a:r>
            <a:r>
              <a:rPr lang="en-US" sz="3200" i="1" dirty="0" smtClean="0">
                <a:latin typeface="Symbol" pitchFamily="18" charset="2"/>
              </a:rPr>
              <a:t></a:t>
            </a:r>
            <a:r>
              <a:rPr lang="en-US" sz="3200" dirty="0" smtClean="0">
                <a:latin typeface="Symbol" pitchFamily="18" charset="2"/>
              </a:rPr>
              <a:t></a:t>
            </a:r>
            <a:r>
              <a:rPr lang="en-US" sz="3200" dirty="0" smtClean="0">
                <a:latin typeface="Symbol" pitchFamily="18" charset="2"/>
                <a:sym typeface="Symbol" panose="05050102010706020507" pitchFamily="18" charset="2"/>
              </a:rPr>
              <a:t></a:t>
            </a:r>
            <a:r>
              <a:rPr lang="en-US" sz="3200" dirty="0" smtClean="0">
                <a:latin typeface="Symbol" pitchFamily="18" charset="2"/>
              </a:rPr>
              <a:t>150</a:t>
            </a:r>
            <a:endParaRPr lang="en-US" sz="3200" dirty="0"/>
          </a:p>
          <a:p>
            <a:endParaRPr lang="ar-SY" sz="3200" dirty="0"/>
          </a:p>
        </p:txBody>
      </p:sp>
      <p:sp>
        <p:nvSpPr>
          <p:cNvPr id="4" name="Date Placeholder 3"/>
          <p:cNvSpPr>
            <a:spLocks noGrp="1"/>
          </p:cNvSpPr>
          <p:nvPr>
            <p:ph type="dt" sz="half" idx="10"/>
          </p:nvPr>
        </p:nvSpPr>
        <p:spPr/>
        <p:txBody>
          <a:bodyPr/>
          <a:lstStyle/>
          <a:p>
            <a:fld id="{C006D848-6833-4E3C-88AB-4D1C561BD3BD}" type="datetime8">
              <a:rPr lang="ar-LB" smtClean="0"/>
              <a:pPr/>
              <a:t>09 أيار، 15</a:t>
            </a:fld>
            <a:endParaRPr lang="ar-LB"/>
          </a:p>
        </p:txBody>
      </p:sp>
      <p:sp>
        <p:nvSpPr>
          <p:cNvPr id="5" name="Footer Placeholder 4"/>
          <p:cNvSpPr>
            <a:spLocks noGrp="1"/>
          </p:cNvSpPr>
          <p:nvPr>
            <p:ph type="ftr" sz="quarter" idx="11"/>
          </p:nvPr>
        </p:nvSpPr>
        <p:spPr/>
        <p:txBody>
          <a:bodyPr/>
          <a:lstStyle/>
          <a:p>
            <a:r>
              <a:rPr lang="da-DK" smtClean="0"/>
              <a:t>Dr. Farhan Alfin 13 Slides</a:t>
            </a:r>
            <a:endParaRPr lang="ar-LB"/>
          </a:p>
        </p:txBody>
      </p:sp>
      <p:sp>
        <p:nvSpPr>
          <p:cNvPr id="6" name="Slide Number Placeholder 5"/>
          <p:cNvSpPr>
            <a:spLocks noGrp="1"/>
          </p:cNvSpPr>
          <p:nvPr>
            <p:ph type="sldNum" sz="quarter" idx="12"/>
          </p:nvPr>
        </p:nvSpPr>
        <p:spPr/>
        <p:txBody>
          <a:bodyPr/>
          <a:lstStyle/>
          <a:p>
            <a:fld id="{94388A0C-169A-4BF2-BFCF-6333C7925353}" type="slidenum">
              <a:rPr lang="ar-LB" smtClean="0"/>
              <a:pPr/>
              <a:t>35</a:t>
            </a:fld>
            <a:endParaRPr lang="ar-LB"/>
          </a:p>
        </p:txBody>
      </p:sp>
      <p:sp>
        <p:nvSpPr>
          <p:cNvPr id="8" name="Rectangle 7"/>
          <p:cNvSpPr/>
          <p:nvPr/>
        </p:nvSpPr>
        <p:spPr>
          <a:xfrm>
            <a:off x="179512" y="5085184"/>
            <a:ext cx="8964488" cy="1077218"/>
          </a:xfrm>
          <a:prstGeom prst="rect">
            <a:avLst/>
          </a:prstGeom>
        </p:spPr>
        <p:txBody>
          <a:bodyPr wrap="square">
            <a:spAutoFit/>
          </a:bodyPr>
          <a:lstStyle/>
          <a:p>
            <a:pPr algn="l" rtl="0"/>
            <a:r>
              <a:rPr lang="en-US" sz="1600" dirty="0">
                <a:latin typeface="Courier New" panose="02070309020205020404" pitchFamily="49" charset="0"/>
              </a:rPr>
              <a:t>Test of μ = 150 vs ≠ 150</a:t>
            </a:r>
          </a:p>
          <a:p>
            <a:pPr algn="l" rtl="0"/>
            <a:endParaRPr lang="ar-SY" sz="1600" dirty="0">
              <a:latin typeface="Courier New" panose="02070309020205020404" pitchFamily="49" charset="0"/>
            </a:endParaRPr>
          </a:p>
          <a:p>
            <a:pPr algn="l" rtl="0"/>
            <a:r>
              <a:rPr lang="en-US" sz="1600" dirty="0" smtClean="0">
                <a:latin typeface="Courier New" panose="02070309020205020404" pitchFamily="49" charset="0"/>
              </a:rPr>
              <a:t>Variable   </a:t>
            </a:r>
            <a:r>
              <a:rPr lang="en-US" sz="1600" dirty="0">
                <a:latin typeface="Courier New" panose="02070309020205020404" pitchFamily="49" charset="0"/>
              </a:rPr>
              <a:t>N     Mean  </a:t>
            </a:r>
            <a:r>
              <a:rPr lang="en-US" sz="1600" dirty="0" err="1">
                <a:latin typeface="Courier New" panose="02070309020205020404" pitchFamily="49" charset="0"/>
              </a:rPr>
              <a:t>StDev</a:t>
            </a:r>
            <a:r>
              <a:rPr lang="en-US" sz="1600" dirty="0">
                <a:latin typeface="Courier New" panose="02070309020205020404" pitchFamily="49" charset="0"/>
              </a:rPr>
              <a:t>  SE Mean        95% CI            T      P</a:t>
            </a:r>
          </a:p>
          <a:p>
            <a:pPr algn="l" rtl="0"/>
            <a:r>
              <a:rPr lang="en-US" sz="1600" dirty="0">
                <a:latin typeface="Courier New" panose="02070309020205020404" pitchFamily="49" charset="0"/>
              </a:rPr>
              <a:t>C1        10  149.960  0.389    0.123  (149.682; 150.238)  -0.32  0.753</a:t>
            </a:r>
          </a:p>
        </p:txBody>
      </p:sp>
    </p:spTree>
    <p:extLst>
      <p:ext uri="{BB962C8B-B14F-4D97-AF65-F5344CB8AC3E}">
        <p14:creationId xmlns:p14="http://schemas.microsoft.com/office/powerpoint/2010/main" val="16164272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Y" dirty="0">
                <a:effectLst>
                  <a:outerShdw blurRad="38100" dist="38100" dir="2700000" algn="tl">
                    <a:srgbClr val="C0C0C0"/>
                  </a:outerShdw>
                </a:effectLst>
              </a:rPr>
              <a:t>اختبار الفرق بين متوسطين</a:t>
            </a:r>
            <a:endParaRPr lang="ar-SY" dirty="0"/>
          </a:p>
        </p:txBody>
      </p:sp>
      <p:sp>
        <p:nvSpPr>
          <p:cNvPr id="3" name="Content Placeholder 2"/>
          <p:cNvSpPr>
            <a:spLocks noGrp="1"/>
          </p:cNvSpPr>
          <p:nvPr>
            <p:ph idx="1"/>
          </p:nvPr>
        </p:nvSpPr>
        <p:spPr/>
        <p:txBody>
          <a:bodyPr/>
          <a:lstStyle/>
          <a:p>
            <a:endParaRPr lang="ar-SY"/>
          </a:p>
        </p:txBody>
      </p:sp>
      <p:sp>
        <p:nvSpPr>
          <p:cNvPr id="4" name="Date Placeholder 3"/>
          <p:cNvSpPr>
            <a:spLocks noGrp="1"/>
          </p:cNvSpPr>
          <p:nvPr>
            <p:ph type="dt" sz="half" idx="10"/>
          </p:nvPr>
        </p:nvSpPr>
        <p:spPr/>
        <p:txBody>
          <a:bodyPr/>
          <a:lstStyle/>
          <a:p>
            <a:fld id="{C006D848-6833-4E3C-88AB-4D1C561BD3BD}" type="datetime8">
              <a:rPr lang="ar-LB" smtClean="0"/>
              <a:pPr/>
              <a:t>09 أيار، 15</a:t>
            </a:fld>
            <a:endParaRPr lang="ar-LB"/>
          </a:p>
        </p:txBody>
      </p:sp>
      <p:sp>
        <p:nvSpPr>
          <p:cNvPr id="5" name="Footer Placeholder 4"/>
          <p:cNvSpPr>
            <a:spLocks noGrp="1"/>
          </p:cNvSpPr>
          <p:nvPr>
            <p:ph type="ftr" sz="quarter" idx="11"/>
          </p:nvPr>
        </p:nvSpPr>
        <p:spPr/>
        <p:txBody>
          <a:bodyPr/>
          <a:lstStyle/>
          <a:p>
            <a:r>
              <a:rPr lang="da-DK" smtClean="0"/>
              <a:t>Dr. Farhan Alfin 13 Slides</a:t>
            </a:r>
            <a:endParaRPr lang="ar-LB"/>
          </a:p>
        </p:txBody>
      </p:sp>
      <p:sp>
        <p:nvSpPr>
          <p:cNvPr id="6" name="Slide Number Placeholder 5"/>
          <p:cNvSpPr>
            <a:spLocks noGrp="1"/>
          </p:cNvSpPr>
          <p:nvPr>
            <p:ph type="sldNum" sz="quarter" idx="12"/>
          </p:nvPr>
        </p:nvSpPr>
        <p:spPr/>
        <p:txBody>
          <a:bodyPr/>
          <a:lstStyle/>
          <a:p>
            <a:fld id="{94388A0C-169A-4BF2-BFCF-6333C7925353}" type="slidenum">
              <a:rPr lang="ar-LB" smtClean="0"/>
              <a:pPr/>
              <a:t>36</a:t>
            </a:fld>
            <a:endParaRPr lang="ar-LB"/>
          </a:p>
        </p:txBody>
      </p:sp>
      <p:sp>
        <p:nvSpPr>
          <p:cNvPr id="8" name="Rectangle 3"/>
          <p:cNvSpPr txBox="1">
            <a:spLocks noChangeArrowheads="1"/>
          </p:cNvSpPr>
          <p:nvPr/>
        </p:nvSpPr>
        <p:spPr>
          <a:xfrm>
            <a:off x="609600" y="1600200"/>
            <a:ext cx="7924800" cy="4419600"/>
          </a:xfrm>
          <a:prstGeom prst="rect">
            <a:avLst/>
          </a:prstGeom>
        </p:spPr>
        <p:txBody>
          <a:bodyPr vert="horz" lIns="91440" tIns="45720" rIns="91440" bIns="45720" rtlCol="0">
            <a:normAutofit/>
          </a:bodyPr>
          <a:lstStyle>
            <a:lvl1pPr marL="182880" indent="-182880" algn="r" defTabSz="914400" rtl="1"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r" defTabSz="914400" rtl="1"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r" defTabSz="914400" rtl="1"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r" defTabSz="914400" rtl="1"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r" defTabSz="914400" rtl="1"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r" defTabSz="914400" rtl="1"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r" defTabSz="914400" rtl="1"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r" defTabSz="914400" rtl="1"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r" defTabSz="914400" rtl="1"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algn="l" rtl="0"/>
            <a:r>
              <a:rPr lang="en-US" altLang="ar-SY" sz="3200" i="1" dirty="0" smtClean="0"/>
              <a:t>H</a:t>
            </a:r>
            <a:r>
              <a:rPr lang="en-US" altLang="ar-SY" sz="3200" baseline="-25000" dirty="0" smtClean="0"/>
              <a:t>0</a:t>
            </a:r>
            <a:r>
              <a:rPr lang="en-US" altLang="ar-SY" sz="3200" dirty="0" smtClean="0"/>
              <a:t>: </a:t>
            </a:r>
            <a:r>
              <a:rPr lang="en-US" altLang="ar-SY" sz="3200" i="1" dirty="0" smtClean="0">
                <a:latin typeface="Symbol" panose="05050102010706020507" pitchFamily="18" charset="2"/>
              </a:rPr>
              <a:t></a:t>
            </a:r>
            <a:r>
              <a:rPr lang="en-US" altLang="ar-SY" sz="3200" baseline="-25000" dirty="0" smtClean="0">
                <a:latin typeface="Symbol" panose="05050102010706020507" pitchFamily="18" charset="2"/>
              </a:rPr>
              <a:t></a:t>
            </a:r>
            <a:r>
              <a:rPr lang="en-US" altLang="ar-SY" sz="3200" dirty="0" smtClean="0">
                <a:latin typeface="Symbol" panose="05050102010706020507" pitchFamily="18" charset="2"/>
              </a:rPr>
              <a:t></a:t>
            </a:r>
            <a:r>
              <a:rPr lang="en-US" altLang="ar-SY" sz="3200" i="1" dirty="0" smtClean="0">
                <a:latin typeface="Symbol" panose="05050102010706020507" pitchFamily="18" charset="2"/>
              </a:rPr>
              <a:t></a:t>
            </a:r>
            <a:r>
              <a:rPr lang="en-US" altLang="ar-SY" sz="3200" baseline="-25000" dirty="0" smtClean="0">
                <a:latin typeface="Symbol" panose="05050102010706020507" pitchFamily="18" charset="2"/>
              </a:rPr>
              <a:t></a:t>
            </a:r>
            <a:r>
              <a:rPr lang="en-US" altLang="ar-SY" sz="3200" dirty="0" smtClean="0"/>
              <a:t> </a:t>
            </a:r>
            <a:r>
              <a:rPr lang="ar-SY" altLang="ar-SY" sz="3200" dirty="0" smtClean="0"/>
              <a:t>		</a:t>
            </a:r>
            <a:r>
              <a:rPr lang="en-US" altLang="ar-SY" sz="3200" i="1" dirty="0" smtClean="0"/>
              <a:t>H</a:t>
            </a:r>
            <a:r>
              <a:rPr lang="en-US" altLang="ar-SY" sz="3200" baseline="-25000" dirty="0" smtClean="0"/>
              <a:t>1</a:t>
            </a:r>
            <a:r>
              <a:rPr lang="en-US" altLang="ar-SY" sz="3200" dirty="0" smtClean="0"/>
              <a:t>: </a:t>
            </a:r>
            <a:r>
              <a:rPr lang="en-US" altLang="ar-SY" sz="3200" i="1" dirty="0" smtClean="0">
                <a:latin typeface="Symbol" panose="05050102010706020507" pitchFamily="18" charset="2"/>
              </a:rPr>
              <a:t></a:t>
            </a:r>
            <a:r>
              <a:rPr lang="en-US" altLang="ar-SY" sz="3200" baseline="-25000" dirty="0" smtClean="0">
                <a:latin typeface="Symbol" panose="05050102010706020507" pitchFamily="18" charset="2"/>
              </a:rPr>
              <a:t></a:t>
            </a:r>
            <a:r>
              <a:rPr lang="en-US" altLang="ar-SY" sz="3200" dirty="0" smtClean="0">
                <a:latin typeface="Symbol" panose="05050102010706020507" pitchFamily="18" charset="2"/>
              </a:rPr>
              <a:t></a:t>
            </a:r>
            <a:r>
              <a:rPr lang="en-US" altLang="ar-SY" sz="3200" i="1" dirty="0" smtClean="0">
                <a:latin typeface="Symbol" panose="05050102010706020507" pitchFamily="18" charset="2"/>
              </a:rPr>
              <a:t></a:t>
            </a:r>
            <a:r>
              <a:rPr lang="en-US" altLang="ar-SY" sz="3200" baseline="-25000" dirty="0" smtClean="0">
                <a:latin typeface="Symbol" panose="05050102010706020507" pitchFamily="18" charset="2"/>
              </a:rPr>
              <a:t></a:t>
            </a:r>
            <a:r>
              <a:rPr lang="en-US" altLang="ar-SY" sz="3200" dirty="0" smtClean="0"/>
              <a:t> </a:t>
            </a:r>
          </a:p>
          <a:p>
            <a:endParaRPr lang="en-US" altLang="ar-SY" sz="3200" dirty="0" smtClean="0"/>
          </a:p>
        </p:txBody>
      </p:sp>
      <p:sp>
        <p:nvSpPr>
          <p:cNvPr id="9" name="Rectangle 4"/>
          <p:cNvSpPr>
            <a:spLocks noChangeArrowheads="1"/>
          </p:cNvSpPr>
          <p:nvPr/>
        </p:nvSpPr>
        <p:spPr bwMode="auto">
          <a:xfrm>
            <a:off x="2063750" y="3359150"/>
            <a:ext cx="2501900" cy="2197100"/>
          </a:xfrm>
          <a:prstGeom prst="rect">
            <a:avLst/>
          </a:prstGeom>
          <a:solidFill>
            <a:srgbClr val="FFFFDB"/>
          </a:solidFill>
          <a:ln w="12700">
            <a:solidFill>
              <a:srgbClr val="006E63"/>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ar-SA" altLang="ar-SY"/>
          </a:p>
        </p:txBody>
      </p:sp>
      <p:sp>
        <p:nvSpPr>
          <p:cNvPr id="10" name="Rectangle 5"/>
          <p:cNvSpPr>
            <a:spLocks noChangeArrowheads="1"/>
          </p:cNvSpPr>
          <p:nvPr/>
        </p:nvSpPr>
        <p:spPr bwMode="auto">
          <a:xfrm>
            <a:off x="5721350" y="3359150"/>
            <a:ext cx="2501900" cy="2197100"/>
          </a:xfrm>
          <a:prstGeom prst="rect">
            <a:avLst/>
          </a:prstGeom>
          <a:solidFill>
            <a:srgbClr val="FFFFDB"/>
          </a:solidFill>
          <a:ln w="12700">
            <a:solidFill>
              <a:srgbClr val="006E63"/>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ar-SA" altLang="ar-SY"/>
          </a:p>
        </p:txBody>
      </p:sp>
      <p:sp>
        <p:nvSpPr>
          <p:cNvPr id="11" name="Oval 6"/>
          <p:cNvSpPr>
            <a:spLocks noChangeArrowheads="1"/>
          </p:cNvSpPr>
          <p:nvPr/>
        </p:nvSpPr>
        <p:spPr bwMode="auto">
          <a:xfrm>
            <a:off x="2597150" y="3892550"/>
            <a:ext cx="1358900" cy="1054100"/>
          </a:xfrm>
          <a:prstGeom prst="ellipse">
            <a:avLst/>
          </a:prstGeom>
          <a:solidFill>
            <a:srgbClr val="E0E0FF"/>
          </a:solidFill>
          <a:ln w="12700">
            <a:solidFill>
              <a:srgbClr val="006E63"/>
            </a:solidFill>
            <a:round/>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ar-SA" altLang="ar-SY"/>
          </a:p>
        </p:txBody>
      </p:sp>
      <p:sp>
        <p:nvSpPr>
          <p:cNvPr id="12" name="Oval 7"/>
          <p:cNvSpPr>
            <a:spLocks noChangeArrowheads="1"/>
          </p:cNvSpPr>
          <p:nvPr/>
        </p:nvSpPr>
        <p:spPr bwMode="auto">
          <a:xfrm>
            <a:off x="6330950" y="3892550"/>
            <a:ext cx="1358900" cy="1054100"/>
          </a:xfrm>
          <a:prstGeom prst="ellipse">
            <a:avLst/>
          </a:prstGeom>
          <a:solidFill>
            <a:schemeClr val="bg1"/>
          </a:solidFill>
          <a:ln w="12700">
            <a:solidFill>
              <a:srgbClr val="006E63"/>
            </a:solidFill>
            <a:round/>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ar-SA" altLang="ar-SY"/>
          </a:p>
        </p:txBody>
      </p:sp>
      <p:grpSp>
        <p:nvGrpSpPr>
          <p:cNvPr id="13" name="Group 10"/>
          <p:cNvGrpSpPr>
            <a:grpSpLocks/>
          </p:cNvGrpSpPr>
          <p:nvPr/>
        </p:nvGrpSpPr>
        <p:grpSpPr bwMode="auto">
          <a:xfrm>
            <a:off x="2759075" y="2532063"/>
            <a:ext cx="1039813" cy="592137"/>
            <a:chOff x="1738" y="1595"/>
            <a:chExt cx="655" cy="373"/>
          </a:xfrm>
        </p:grpSpPr>
        <p:sp>
          <p:nvSpPr>
            <p:cNvPr id="14" name="Rectangle 11"/>
            <p:cNvSpPr>
              <a:spLocks noChangeArrowheads="1"/>
            </p:cNvSpPr>
            <p:nvPr/>
          </p:nvSpPr>
          <p:spPr bwMode="auto">
            <a:xfrm>
              <a:off x="1738" y="1595"/>
              <a:ext cx="125" cy="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rtl="0"/>
              <a:r>
                <a:rPr lang="en-US" altLang="ar-SY" sz="3300" i="1">
                  <a:solidFill>
                    <a:srgbClr val="000000"/>
                  </a:solidFill>
                  <a:latin typeface="Symbol" panose="05050102010706020507" pitchFamily="18" charset="2"/>
                </a:rPr>
                <a:t></a:t>
              </a:r>
            </a:p>
          </p:txBody>
        </p:sp>
        <p:sp>
          <p:nvSpPr>
            <p:cNvPr id="15" name="Rectangle 12"/>
            <p:cNvSpPr>
              <a:spLocks noChangeArrowheads="1"/>
            </p:cNvSpPr>
            <p:nvPr/>
          </p:nvSpPr>
          <p:spPr bwMode="auto">
            <a:xfrm>
              <a:off x="2134" y="1595"/>
              <a:ext cx="125" cy="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rtl="0"/>
              <a:r>
                <a:rPr lang="en-US" altLang="ar-SY" sz="3300" i="1">
                  <a:solidFill>
                    <a:srgbClr val="000000"/>
                  </a:solidFill>
                  <a:latin typeface="Symbol" panose="05050102010706020507" pitchFamily="18" charset="2"/>
                </a:rPr>
                <a:t></a:t>
              </a:r>
            </a:p>
          </p:txBody>
        </p:sp>
        <p:sp>
          <p:nvSpPr>
            <p:cNvPr id="16" name="Rectangle 13"/>
            <p:cNvSpPr>
              <a:spLocks noChangeArrowheads="1"/>
            </p:cNvSpPr>
            <p:nvPr/>
          </p:nvSpPr>
          <p:spPr bwMode="auto">
            <a:xfrm>
              <a:off x="1904" y="1835"/>
              <a:ext cx="60" cy="1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rtl="0"/>
              <a:r>
                <a:rPr lang="en-US" altLang="ar-SY" sz="1300">
                  <a:solidFill>
                    <a:srgbClr val="000000"/>
                  </a:solidFill>
                  <a:latin typeface="Times New Roman" panose="02020603050405020304" pitchFamily="18" charset="0"/>
                </a:rPr>
                <a:t>1</a:t>
              </a:r>
            </a:p>
          </p:txBody>
        </p:sp>
        <p:sp>
          <p:nvSpPr>
            <p:cNvPr id="17" name="Rectangle 14"/>
            <p:cNvSpPr>
              <a:spLocks noChangeArrowheads="1"/>
            </p:cNvSpPr>
            <p:nvPr/>
          </p:nvSpPr>
          <p:spPr bwMode="auto">
            <a:xfrm>
              <a:off x="2333" y="1650"/>
              <a:ext cx="60" cy="1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rtl="0"/>
              <a:r>
                <a:rPr lang="en-US" altLang="ar-SY" sz="1300">
                  <a:solidFill>
                    <a:srgbClr val="000000"/>
                  </a:solidFill>
                  <a:latin typeface="Times New Roman" panose="02020603050405020304" pitchFamily="18" charset="0"/>
                </a:rPr>
                <a:t>2</a:t>
              </a:r>
            </a:p>
          </p:txBody>
        </p:sp>
        <p:sp>
          <p:nvSpPr>
            <p:cNvPr id="18" name="Rectangle 15"/>
            <p:cNvSpPr>
              <a:spLocks noChangeArrowheads="1"/>
            </p:cNvSpPr>
            <p:nvPr/>
          </p:nvSpPr>
          <p:spPr bwMode="auto">
            <a:xfrm>
              <a:off x="1977" y="1625"/>
              <a:ext cx="74" cy="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rtl="0"/>
              <a:r>
                <a:rPr lang="en-US" altLang="ar-SY" sz="3300">
                  <a:solidFill>
                    <a:srgbClr val="000000"/>
                  </a:solidFill>
                  <a:latin typeface="Times New Roman" panose="02020603050405020304" pitchFamily="18" charset="0"/>
                </a:rPr>
                <a:t>,</a:t>
              </a:r>
            </a:p>
          </p:txBody>
        </p:sp>
        <p:sp>
          <p:nvSpPr>
            <p:cNvPr id="19" name="Rectangle 16"/>
            <p:cNvSpPr>
              <a:spLocks noChangeArrowheads="1"/>
            </p:cNvSpPr>
            <p:nvPr/>
          </p:nvSpPr>
          <p:spPr bwMode="auto">
            <a:xfrm>
              <a:off x="2069" y="1625"/>
              <a:ext cx="74" cy="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rtl="0"/>
              <a:r>
                <a:rPr lang="en-US" altLang="ar-SY" sz="3300">
                  <a:solidFill>
                    <a:srgbClr val="000000"/>
                  </a:solidFill>
                  <a:latin typeface="Times New Roman" panose="02020603050405020304" pitchFamily="18" charset="0"/>
                </a:rPr>
                <a:t> </a:t>
              </a:r>
            </a:p>
          </p:txBody>
        </p:sp>
        <p:sp>
          <p:nvSpPr>
            <p:cNvPr id="20" name="Rectangle 17"/>
            <p:cNvSpPr>
              <a:spLocks noChangeArrowheads="1"/>
            </p:cNvSpPr>
            <p:nvPr/>
          </p:nvSpPr>
          <p:spPr bwMode="auto">
            <a:xfrm>
              <a:off x="2327" y="1835"/>
              <a:ext cx="60" cy="1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rtl="0"/>
              <a:r>
                <a:rPr lang="en-US" altLang="ar-SY" sz="1300">
                  <a:solidFill>
                    <a:srgbClr val="000000"/>
                  </a:solidFill>
                  <a:latin typeface="Times New Roman" panose="02020603050405020304" pitchFamily="18" charset="0"/>
                </a:rPr>
                <a:t>1</a:t>
              </a:r>
            </a:p>
          </p:txBody>
        </p:sp>
      </p:grpSp>
      <p:graphicFrame>
        <p:nvGraphicFramePr>
          <p:cNvPr id="21" name="Object 19">
            <a:hlinkClick r:id="" action="ppaction://ole?verb=0"/>
          </p:cNvPr>
          <p:cNvGraphicFramePr>
            <a:graphicFrameLocks/>
          </p:cNvGraphicFramePr>
          <p:nvPr/>
        </p:nvGraphicFramePr>
        <p:xfrm>
          <a:off x="6675438" y="4116388"/>
          <a:ext cx="817562" cy="474662"/>
        </p:xfrm>
        <a:graphic>
          <a:graphicData uri="http://schemas.openxmlformats.org/presentationml/2006/ole">
            <mc:AlternateContent xmlns:mc="http://schemas.openxmlformats.org/markup-compatibility/2006">
              <mc:Choice xmlns:v="urn:schemas-microsoft-com:vml" Requires="v">
                <p:oleObj spid="_x0000_s19668" name="Equation" r:id="rId3" imgW="815760" imgH="473040" progId="Equation.3">
                  <p:embed/>
                </p:oleObj>
              </mc:Choice>
              <mc:Fallback>
                <p:oleObj name="Equation" r:id="rId3" imgW="815760" imgH="473040" progId="Equation.3">
                  <p:embed/>
                  <p:pic>
                    <p:nvPicPr>
                      <p:cNvPr id="0" nam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75438" y="4116388"/>
                        <a:ext cx="817562" cy="474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 name="Object 20">
            <a:hlinkClick r:id="" action="ppaction://ole?verb=0"/>
          </p:cNvPr>
          <p:cNvGraphicFramePr>
            <a:graphicFrameLocks/>
          </p:cNvGraphicFramePr>
          <p:nvPr/>
        </p:nvGraphicFramePr>
        <p:xfrm>
          <a:off x="2951163" y="4192588"/>
          <a:ext cx="787400" cy="465137"/>
        </p:xfrm>
        <a:graphic>
          <a:graphicData uri="http://schemas.openxmlformats.org/presentationml/2006/ole">
            <mc:AlternateContent xmlns:mc="http://schemas.openxmlformats.org/markup-compatibility/2006">
              <mc:Choice xmlns:v="urn:schemas-microsoft-com:vml" Requires="v">
                <p:oleObj spid="_x0000_s19669" name="Equation" r:id="rId5" imgW="785520" imgH="463320" progId="Equation.3">
                  <p:embed/>
                </p:oleObj>
              </mc:Choice>
              <mc:Fallback>
                <p:oleObj name="Equation" r:id="rId5" imgW="785520" imgH="463320" progId="Equation.3">
                  <p:embed/>
                  <p:pic>
                    <p:nvPicPr>
                      <p:cNvPr id="0" name=""/>
                      <p:cNvPicPr>
                        <a:picLocks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51163" y="4192588"/>
                        <a:ext cx="787400" cy="465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 name="Object 21">
            <a:hlinkClick r:id="" action="ppaction://ole?verb=0"/>
          </p:cNvPr>
          <p:cNvGraphicFramePr>
            <a:graphicFrameLocks/>
          </p:cNvGraphicFramePr>
          <p:nvPr/>
        </p:nvGraphicFramePr>
        <p:xfrm>
          <a:off x="6226175" y="2435225"/>
          <a:ext cx="1473200" cy="860425"/>
        </p:xfrm>
        <a:graphic>
          <a:graphicData uri="http://schemas.openxmlformats.org/presentationml/2006/ole">
            <mc:AlternateContent xmlns:mc="http://schemas.openxmlformats.org/markup-compatibility/2006">
              <mc:Choice xmlns:v="urn:schemas-microsoft-com:vml" Requires="v">
                <p:oleObj spid="_x0000_s19670" name="Equation" r:id="rId7" imgW="1471320" imgH="858600" progId="Equation.3">
                  <p:embed/>
                </p:oleObj>
              </mc:Choice>
              <mc:Fallback>
                <p:oleObj name="Equation" r:id="rId7" imgW="1471320" imgH="858600" progId="Equation.3">
                  <p:embed/>
                  <p:pic>
                    <p:nvPicPr>
                      <p:cNvPr id="0" name=""/>
                      <p:cNvPicPr>
                        <a:picLocks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226175" y="2435225"/>
                        <a:ext cx="1473200" cy="860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278208971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Y"/>
          </a:p>
        </p:txBody>
      </p:sp>
      <p:sp>
        <p:nvSpPr>
          <p:cNvPr id="3" name="Content Placeholder 2"/>
          <p:cNvSpPr>
            <a:spLocks noGrp="1"/>
          </p:cNvSpPr>
          <p:nvPr>
            <p:ph idx="1"/>
          </p:nvPr>
        </p:nvSpPr>
        <p:spPr/>
        <p:txBody>
          <a:bodyPr/>
          <a:lstStyle/>
          <a:p>
            <a:endParaRPr lang="ar-SY"/>
          </a:p>
        </p:txBody>
      </p:sp>
      <p:sp>
        <p:nvSpPr>
          <p:cNvPr id="4" name="Date Placeholder 3"/>
          <p:cNvSpPr>
            <a:spLocks noGrp="1"/>
          </p:cNvSpPr>
          <p:nvPr>
            <p:ph type="dt" sz="half" idx="10"/>
          </p:nvPr>
        </p:nvSpPr>
        <p:spPr/>
        <p:txBody>
          <a:bodyPr/>
          <a:lstStyle/>
          <a:p>
            <a:fld id="{C006D848-6833-4E3C-88AB-4D1C561BD3BD}" type="datetime8">
              <a:rPr lang="ar-LB" smtClean="0"/>
              <a:pPr/>
              <a:t>09 أيار، 15</a:t>
            </a:fld>
            <a:endParaRPr lang="ar-LB"/>
          </a:p>
        </p:txBody>
      </p:sp>
      <p:sp>
        <p:nvSpPr>
          <p:cNvPr id="5" name="Footer Placeholder 4"/>
          <p:cNvSpPr>
            <a:spLocks noGrp="1"/>
          </p:cNvSpPr>
          <p:nvPr>
            <p:ph type="ftr" sz="quarter" idx="11"/>
          </p:nvPr>
        </p:nvSpPr>
        <p:spPr/>
        <p:txBody>
          <a:bodyPr/>
          <a:lstStyle/>
          <a:p>
            <a:r>
              <a:rPr lang="da-DK" smtClean="0"/>
              <a:t>Dr. Farhan Alfin 13 Slides</a:t>
            </a:r>
            <a:endParaRPr lang="ar-LB"/>
          </a:p>
        </p:txBody>
      </p:sp>
      <p:sp>
        <p:nvSpPr>
          <p:cNvPr id="6" name="Slide Number Placeholder 5"/>
          <p:cNvSpPr>
            <a:spLocks noGrp="1"/>
          </p:cNvSpPr>
          <p:nvPr>
            <p:ph type="sldNum" sz="quarter" idx="12"/>
          </p:nvPr>
        </p:nvSpPr>
        <p:spPr/>
        <p:txBody>
          <a:bodyPr/>
          <a:lstStyle/>
          <a:p>
            <a:fld id="{94388A0C-169A-4BF2-BFCF-6333C7925353}" type="slidenum">
              <a:rPr lang="ar-LB" smtClean="0"/>
              <a:pPr/>
              <a:t>37</a:t>
            </a:fld>
            <a:endParaRPr lang="ar-LB"/>
          </a:p>
        </p:txBody>
      </p:sp>
      <p:pic>
        <p:nvPicPr>
          <p:cNvPr id="7" name="Picture 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a:xfrm>
            <a:off x="1333500" y="2193925"/>
            <a:ext cx="6477000" cy="3232150"/>
          </a:xfrm>
          <a:prstGeom prst="rect">
            <a:avLst/>
          </a:prstGeom>
          <a:noFill/>
        </p:spPr>
      </p:pic>
    </p:spTree>
    <p:extLst>
      <p:ext uri="{BB962C8B-B14F-4D97-AF65-F5344CB8AC3E}">
        <p14:creationId xmlns:p14="http://schemas.microsoft.com/office/powerpoint/2010/main" val="380047313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Y"/>
          </a:p>
        </p:txBody>
      </p:sp>
      <p:sp>
        <p:nvSpPr>
          <p:cNvPr id="3" name="Content Placeholder 2"/>
          <p:cNvSpPr>
            <a:spLocks noGrp="1"/>
          </p:cNvSpPr>
          <p:nvPr>
            <p:ph idx="1"/>
          </p:nvPr>
        </p:nvSpPr>
        <p:spPr/>
        <p:txBody>
          <a:bodyPr/>
          <a:lstStyle/>
          <a:p>
            <a:endParaRPr lang="ar-SY"/>
          </a:p>
        </p:txBody>
      </p:sp>
      <p:sp>
        <p:nvSpPr>
          <p:cNvPr id="4" name="Date Placeholder 3"/>
          <p:cNvSpPr>
            <a:spLocks noGrp="1"/>
          </p:cNvSpPr>
          <p:nvPr>
            <p:ph type="dt" sz="half" idx="10"/>
          </p:nvPr>
        </p:nvSpPr>
        <p:spPr/>
        <p:txBody>
          <a:bodyPr/>
          <a:lstStyle/>
          <a:p>
            <a:fld id="{C006D848-6833-4E3C-88AB-4D1C561BD3BD}" type="datetime8">
              <a:rPr lang="ar-LB" smtClean="0"/>
              <a:pPr/>
              <a:t>09 أيار، 15</a:t>
            </a:fld>
            <a:endParaRPr lang="ar-LB"/>
          </a:p>
        </p:txBody>
      </p:sp>
      <p:sp>
        <p:nvSpPr>
          <p:cNvPr id="5" name="Footer Placeholder 4"/>
          <p:cNvSpPr>
            <a:spLocks noGrp="1"/>
          </p:cNvSpPr>
          <p:nvPr>
            <p:ph type="ftr" sz="quarter" idx="11"/>
          </p:nvPr>
        </p:nvSpPr>
        <p:spPr/>
        <p:txBody>
          <a:bodyPr/>
          <a:lstStyle/>
          <a:p>
            <a:r>
              <a:rPr lang="da-DK" smtClean="0"/>
              <a:t>Dr. Farhan Alfin 13 Slides</a:t>
            </a:r>
            <a:endParaRPr lang="ar-LB"/>
          </a:p>
        </p:txBody>
      </p:sp>
      <p:sp>
        <p:nvSpPr>
          <p:cNvPr id="6" name="Slide Number Placeholder 5"/>
          <p:cNvSpPr>
            <a:spLocks noGrp="1"/>
          </p:cNvSpPr>
          <p:nvPr>
            <p:ph type="sldNum" sz="quarter" idx="12"/>
          </p:nvPr>
        </p:nvSpPr>
        <p:spPr/>
        <p:txBody>
          <a:bodyPr/>
          <a:lstStyle/>
          <a:p>
            <a:fld id="{94388A0C-169A-4BF2-BFCF-6333C7925353}" type="slidenum">
              <a:rPr lang="ar-LB" smtClean="0"/>
              <a:pPr/>
              <a:t>38</a:t>
            </a:fld>
            <a:endParaRPr lang="ar-LB"/>
          </a:p>
        </p:txBody>
      </p:sp>
      <p:pic>
        <p:nvPicPr>
          <p:cNvPr id="7" name="Picture 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8625" y="1500188"/>
            <a:ext cx="7756525" cy="4446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08853497"/>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Y" dirty="0" smtClean="0"/>
              <a:t>مثال</a:t>
            </a:r>
            <a:endParaRPr lang="ar-SY" dirty="0"/>
          </a:p>
        </p:txBody>
      </p:sp>
      <p:sp>
        <p:nvSpPr>
          <p:cNvPr id="3" name="Content Placeholder 2"/>
          <p:cNvSpPr>
            <a:spLocks noGrp="1"/>
          </p:cNvSpPr>
          <p:nvPr>
            <p:ph idx="1"/>
          </p:nvPr>
        </p:nvSpPr>
        <p:spPr/>
        <p:txBody>
          <a:bodyPr>
            <a:normAutofit/>
          </a:bodyPr>
          <a:lstStyle/>
          <a:p>
            <a:r>
              <a:rPr lang="ar-SY" sz="3200" dirty="0" smtClean="0"/>
              <a:t>يتم توريد الحليب لمعمل ألبان من مبقرتين حيث أدعى المسؤول عن المبقرة الأولى أن نسبة البروتين أعلى من نسبة بروتين الحليب المورد من المبقرة الثانية، أخذ خمسة عينات من كل مبقرة فكانت النتائج كما يلي</a:t>
            </a:r>
            <a:r>
              <a:rPr lang="ar-SY" sz="3200" dirty="0" smtClean="0"/>
              <a:t>:</a:t>
            </a:r>
          </a:p>
          <a:p>
            <a:r>
              <a:rPr lang="ar-SY" sz="3200" dirty="0" smtClean="0"/>
              <a:t>المبقرة الأولى 7.5 ، 7.7 ، 8.0، 8.5 ، 8.5</a:t>
            </a:r>
          </a:p>
          <a:p>
            <a:r>
              <a:rPr lang="ar-SY" sz="3200" dirty="0" smtClean="0"/>
              <a:t>المبقرة الثانية 7.3 ، 7.8، 8.0 ، 8,2 ، 8.2</a:t>
            </a:r>
          </a:p>
          <a:p>
            <a:r>
              <a:rPr lang="ar-SY" sz="3200" dirty="0" smtClean="0"/>
              <a:t>فهل ادعاء مسؤول المبقرة الأولى صحيح</a:t>
            </a:r>
            <a:endParaRPr lang="ar-SY" sz="3200" dirty="0" smtClean="0"/>
          </a:p>
          <a:p>
            <a:pPr marL="0" indent="0">
              <a:buNone/>
            </a:pPr>
            <a:endParaRPr lang="ar-SY" sz="3200" dirty="0" smtClean="0"/>
          </a:p>
          <a:p>
            <a:endParaRPr lang="ar-SY" sz="3200" dirty="0" smtClean="0"/>
          </a:p>
          <a:p>
            <a:endParaRPr lang="ar-SY" sz="3200" dirty="0"/>
          </a:p>
        </p:txBody>
      </p:sp>
      <p:sp>
        <p:nvSpPr>
          <p:cNvPr id="4" name="Date Placeholder 3"/>
          <p:cNvSpPr>
            <a:spLocks noGrp="1"/>
          </p:cNvSpPr>
          <p:nvPr>
            <p:ph type="dt" sz="half" idx="10"/>
          </p:nvPr>
        </p:nvSpPr>
        <p:spPr/>
        <p:txBody>
          <a:bodyPr/>
          <a:lstStyle/>
          <a:p>
            <a:fld id="{C006D848-6833-4E3C-88AB-4D1C561BD3BD}" type="datetime8">
              <a:rPr lang="ar-LB" smtClean="0"/>
              <a:pPr/>
              <a:t>09 أيار، 15</a:t>
            </a:fld>
            <a:endParaRPr lang="ar-LB"/>
          </a:p>
        </p:txBody>
      </p:sp>
      <p:sp>
        <p:nvSpPr>
          <p:cNvPr id="5" name="Footer Placeholder 4"/>
          <p:cNvSpPr>
            <a:spLocks noGrp="1"/>
          </p:cNvSpPr>
          <p:nvPr>
            <p:ph type="ftr" sz="quarter" idx="11"/>
          </p:nvPr>
        </p:nvSpPr>
        <p:spPr/>
        <p:txBody>
          <a:bodyPr/>
          <a:lstStyle/>
          <a:p>
            <a:r>
              <a:rPr lang="da-DK" smtClean="0"/>
              <a:t>Dr. Farhan Alfin 13 Slides</a:t>
            </a:r>
            <a:endParaRPr lang="ar-LB"/>
          </a:p>
        </p:txBody>
      </p:sp>
      <p:sp>
        <p:nvSpPr>
          <p:cNvPr id="6" name="Slide Number Placeholder 5"/>
          <p:cNvSpPr>
            <a:spLocks noGrp="1"/>
          </p:cNvSpPr>
          <p:nvPr>
            <p:ph type="sldNum" sz="quarter" idx="12"/>
          </p:nvPr>
        </p:nvSpPr>
        <p:spPr/>
        <p:txBody>
          <a:bodyPr/>
          <a:lstStyle/>
          <a:p>
            <a:fld id="{94388A0C-169A-4BF2-BFCF-6333C7925353}" type="slidenum">
              <a:rPr lang="ar-LB" smtClean="0"/>
              <a:pPr/>
              <a:t>39</a:t>
            </a:fld>
            <a:endParaRPr lang="ar-LB"/>
          </a:p>
        </p:txBody>
      </p:sp>
    </p:spTree>
    <p:extLst>
      <p:ext uri="{BB962C8B-B14F-4D97-AF65-F5344CB8AC3E}">
        <p14:creationId xmlns:p14="http://schemas.microsoft.com/office/powerpoint/2010/main" val="19455376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Y" dirty="0" smtClean="0"/>
              <a:t>النموذج الرياضي</a:t>
            </a:r>
            <a:endParaRPr lang="ar-SY" dirty="0"/>
          </a:p>
        </p:txBody>
      </p:sp>
      <p:sp>
        <p:nvSpPr>
          <p:cNvPr id="4" name="Date Placeholder 3"/>
          <p:cNvSpPr>
            <a:spLocks noGrp="1"/>
          </p:cNvSpPr>
          <p:nvPr>
            <p:ph type="dt" sz="half" idx="10"/>
          </p:nvPr>
        </p:nvSpPr>
        <p:spPr/>
        <p:txBody>
          <a:bodyPr/>
          <a:lstStyle/>
          <a:p>
            <a:fld id="{379A8275-4C12-46AA-8619-69D901AC2BEB}" type="datetime8">
              <a:rPr lang="ar-LB" smtClean="0"/>
              <a:pPr/>
              <a:t>09 أيار، 15</a:t>
            </a:fld>
            <a:endParaRPr lang="ar-LB"/>
          </a:p>
        </p:txBody>
      </p:sp>
      <p:sp>
        <p:nvSpPr>
          <p:cNvPr id="5" name="Footer Placeholder 4"/>
          <p:cNvSpPr>
            <a:spLocks noGrp="1"/>
          </p:cNvSpPr>
          <p:nvPr>
            <p:ph type="ftr" sz="quarter" idx="11"/>
          </p:nvPr>
        </p:nvSpPr>
        <p:spPr/>
        <p:txBody>
          <a:bodyPr/>
          <a:lstStyle/>
          <a:p>
            <a:r>
              <a:rPr lang="da-DK" smtClean="0"/>
              <a:t>Dr. Farhan Alfin 13 Slides</a:t>
            </a:r>
            <a:endParaRPr lang="ar-LB"/>
          </a:p>
        </p:txBody>
      </p:sp>
      <p:sp>
        <p:nvSpPr>
          <p:cNvPr id="6" name="Slide Number Placeholder 5"/>
          <p:cNvSpPr>
            <a:spLocks noGrp="1"/>
          </p:cNvSpPr>
          <p:nvPr>
            <p:ph type="sldNum" sz="quarter" idx="12"/>
          </p:nvPr>
        </p:nvSpPr>
        <p:spPr/>
        <p:txBody>
          <a:bodyPr/>
          <a:lstStyle/>
          <a:p>
            <a:fld id="{94388A0C-169A-4BF2-BFCF-6333C7925353}" type="slidenum">
              <a:rPr lang="ar-LB" smtClean="0"/>
              <a:pPr/>
              <a:t>4</a:t>
            </a:fld>
            <a:endParaRPr lang="ar-LB"/>
          </a:p>
        </p:txBody>
      </p:sp>
      <p:pic>
        <p:nvPicPr>
          <p:cNvPr id="7" name="Picture 6"/>
          <p:cNvPicPr/>
          <p:nvPr/>
        </p:nvPicPr>
        <p:blipFill>
          <a:blip r:embed="rId2">
            <a:extLst>
              <a:ext uri="{28A0092B-C50C-407E-A947-70E740481C1C}">
                <a14:useLocalDpi xmlns:a14="http://schemas.microsoft.com/office/drawing/2010/main" val="0"/>
              </a:ext>
            </a:extLst>
          </a:blip>
          <a:srcRect/>
          <a:stretch>
            <a:fillRect/>
          </a:stretch>
        </p:blipFill>
        <p:spPr bwMode="auto">
          <a:xfrm>
            <a:off x="53752" y="2348880"/>
            <a:ext cx="9036496" cy="3024336"/>
          </a:xfrm>
          <a:prstGeom prst="rect">
            <a:avLst/>
          </a:prstGeom>
          <a:solidFill>
            <a:schemeClr val="accent1">
              <a:lumMod val="20000"/>
              <a:lumOff val="80000"/>
            </a:schemeClr>
          </a:solidFill>
          <a:ln>
            <a:noFill/>
          </a:ln>
        </p:spPr>
      </p:pic>
      <p:sp>
        <p:nvSpPr>
          <p:cNvPr id="8" name="Content Placeholder 7"/>
          <p:cNvSpPr>
            <a:spLocks noGrp="1"/>
          </p:cNvSpPr>
          <p:nvPr>
            <p:ph idx="1"/>
          </p:nvPr>
        </p:nvSpPr>
        <p:spPr/>
        <p:txBody>
          <a:bodyPr/>
          <a:lstStyle/>
          <a:p>
            <a:endParaRPr lang="ar-SY" dirty="0"/>
          </a:p>
        </p:txBody>
      </p:sp>
    </p:spTree>
    <p:extLst>
      <p:ext uri="{BB962C8B-B14F-4D97-AF65-F5344CB8AC3E}">
        <p14:creationId xmlns:p14="http://schemas.microsoft.com/office/powerpoint/2010/main" val="3252677986"/>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Y" dirty="0" smtClean="0"/>
              <a:t>مثال</a:t>
            </a:r>
            <a:endParaRPr lang="ar-SY" dirty="0"/>
          </a:p>
        </p:txBody>
      </p:sp>
      <p:sp>
        <p:nvSpPr>
          <p:cNvPr id="3" name="Content Placeholder 2"/>
          <p:cNvSpPr>
            <a:spLocks noGrp="1"/>
          </p:cNvSpPr>
          <p:nvPr>
            <p:ph idx="1"/>
          </p:nvPr>
        </p:nvSpPr>
        <p:spPr/>
        <p:txBody>
          <a:bodyPr/>
          <a:lstStyle/>
          <a:p>
            <a:endParaRPr lang="ar-SY"/>
          </a:p>
        </p:txBody>
      </p:sp>
      <p:sp>
        <p:nvSpPr>
          <p:cNvPr id="4" name="Date Placeholder 3"/>
          <p:cNvSpPr>
            <a:spLocks noGrp="1"/>
          </p:cNvSpPr>
          <p:nvPr>
            <p:ph type="dt" sz="half" idx="10"/>
          </p:nvPr>
        </p:nvSpPr>
        <p:spPr/>
        <p:txBody>
          <a:bodyPr/>
          <a:lstStyle/>
          <a:p>
            <a:fld id="{C006D848-6833-4E3C-88AB-4D1C561BD3BD}" type="datetime8">
              <a:rPr lang="ar-LB" smtClean="0"/>
              <a:pPr/>
              <a:t>09 أيار، 15</a:t>
            </a:fld>
            <a:endParaRPr lang="ar-LB"/>
          </a:p>
        </p:txBody>
      </p:sp>
      <p:sp>
        <p:nvSpPr>
          <p:cNvPr id="5" name="Footer Placeholder 4"/>
          <p:cNvSpPr>
            <a:spLocks noGrp="1"/>
          </p:cNvSpPr>
          <p:nvPr>
            <p:ph type="ftr" sz="quarter" idx="11"/>
          </p:nvPr>
        </p:nvSpPr>
        <p:spPr/>
        <p:txBody>
          <a:bodyPr/>
          <a:lstStyle/>
          <a:p>
            <a:r>
              <a:rPr lang="da-DK" smtClean="0"/>
              <a:t>Dr. Farhan Alfin 13 Slides</a:t>
            </a:r>
            <a:endParaRPr lang="ar-LB"/>
          </a:p>
        </p:txBody>
      </p:sp>
      <p:sp>
        <p:nvSpPr>
          <p:cNvPr id="6" name="Slide Number Placeholder 5"/>
          <p:cNvSpPr>
            <a:spLocks noGrp="1"/>
          </p:cNvSpPr>
          <p:nvPr>
            <p:ph type="sldNum" sz="quarter" idx="12"/>
          </p:nvPr>
        </p:nvSpPr>
        <p:spPr/>
        <p:txBody>
          <a:bodyPr/>
          <a:lstStyle/>
          <a:p>
            <a:fld id="{94388A0C-169A-4BF2-BFCF-6333C7925353}" type="slidenum">
              <a:rPr lang="ar-LB" smtClean="0"/>
              <a:pPr/>
              <a:t>40</a:t>
            </a:fld>
            <a:endParaRPr lang="ar-LB"/>
          </a:p>
        </p:txBody>
      </p:sp>
      <p:sp>
        <p:nvSpPr>
          <p:cNvPr id="7" name="Rectangle 6"/>
          <p:cNvSpPr/>
          <p:nvPr/>
        </p:nvSpPr>
        <p:spPr>
          <a:xfrm>
            <a:off x="179512" y="1844824"/>
            <a:ext cx="9361040" cy="2800767"/>
          </a:xfrm>
          <a:prstGeom prst="rect">
            <a:avLst/>
          </a:prstGeom>
        </p:spPr>
        <p:txBody>
          <a:bodyPr wrap="square">
            <a:spAutoFit/>
          </a:bodyPr>
          <a:lstStyle/>
          <a:p>
            <a:pPr algn="l" rtl="0"/>
            <a:r>
              <a:rPr lang="en-US" sz="1600" dirty="0">
                <a:latin typeface="Courier New" panose="02070309020205020404" pitchFamily="49" charset="0"/>
              </a:rPr>
              <a:t>Two-sample T for C1 vs C2</a:t>
            </a:r>
          </a:p>
          <a:p>
            <a:pPr algn="l" rtl="0"/>
            <a:endParaRPr lang="ar-SY" sz="1600" dirty="0">
              <a:latin typeface="Courier New" panose="02070309020205020404" pitchFamily="49" charset="0"/>
            </a:endParaRPr>
          </a:p>
          <a:p>
            <a:pPr algn="l" rtl="0"/>
            <a:r>
              <a:rPr lang="en-US" sz="1600" dirty="0">
                <a:latin typeface="Courier New" panose="02070309020205020404" pitchFamily="49" charset="0"/>
              </a:rPr>
              <a:t>    N   Mean  </a:t>
            </a:r>
            <a:r>
              <a:rPr lang="en-US" sz="1600" dirty="0" err="1">
                <a:latin typeface="Courier New" panose="02070309020205020404" pitchFamily="49" charset="0"/>
              </a:rPr>
              <a:t>StDev</a:t>
            </a:r>
            <a:r>
              <a:rPr lang="en-US" sz="1600" dirty="0">
                <a:latin typeface="Courier New" panose="02070309020205020404" pitchFamily="49" charset="0"/>
              </a:rPr>
              <a:t>  SE Mean</a:t>
            </a:r>
          </a:p>
          <a:p>
            <a:pPr algn="l" rtl="0"/>
            <a:r>
              <a:rPr lang="en-US" sz="1600" dirty="0">
                <a:latin typeface="Courier New" panose="02070309020205020404" pitchFamily="49" charset="0"/>
              </a:rPr>
              <a:t>C1  5  8.040  0.456     0.20</a:t>
            </a:r>
          </a:p>
          <a:p>
            <a:pPr algn="l" rtl="0"/>
            <a:r>
              <a:rPr lang="en-US" sz="1600" dirty="0">
                <a:latin typeface="Courier New" panose="02070309020205020404" pitchFamily="49" charset="0"/>
              </a:rPr>
              <a:t>C2  5  7.900  0.374     0.17</a:t>
            </a:r>
          </a:p>
          <a:p>
            <a:pPr algn="l" rtl="0"/>
            <a:endParaRPr lang="ar-SY" sz="1600" dirty="0">
              <a:latin typeface="Courier New" panose="02070309020205020404" pitchFamily="49" charset="0"/>
            </a:endParaRPr>
          </a:p>
          <a:p>
            <a:pPr algn="l" rtl="0"/>
            <a:endParaRPr lang="ar-SY" sz="1600" dirty="0">
              <a:latin typeface="Courier New" panose="02070309020205020404" pitchFamily="49" charset="0"/>
            </a:endParaRPr>
          </a:p>
          <a:p>
            <a:pPr algn="l" rtl="0"/>
            <a:r>
              <a:rPr lang="en-US" sz="1600" dirty="0">
                <a:latin typeface="Courier New" panose="02070309020205020404" pitchFamily="49" charset="0"/>
              </a:rPr>
              <a:t>Difference = μ (C1) - μ (C2)</a:t>
            </a:r>
          </a:p>
          <a:p>
            <a:pPr algn="l" rtl="0"/>
            <a:r>
              <a:rPr lang="en-US" sz="1600" dirty="0">
                <a:latin typeface="Courier New" panose="02070309020205020404" pitchFamily="49" charset="0"/>
              </a:rPr>
              <a:t>Estimate for difference:  0.140</a:t>
            </a:r>
          </a:p>
          <a:p>
            <a:pPr algn="l" rtl="0"/>
            <a:r>
              <a:rPr lang="it-IT" sz="1600" dirty="0">
                <a:latin typeface="Courier New" panose="02070309020205020404" pitchFamily="49" charset="0"/>
              </a:rPr>
              <a:t>95% CI for difference:  (-0.484; 0.764)</a:t>
            </a:r>
          </a:p>
          <a:p>
            <a:pPr algn="l" rtl="0"/>
            <a:r>
              <a:rPr lang="en-US" sz="1600" dirty="0">
                <a:latin typeface="Courier New" panose="02070309020205020404" pitchFamily="49" charset="0"/>
              </a:rPr>
              <a:t>T-Test of difference = 0 (vs ≠): T-Value = 0.53  P-Value = 0.612  DF = 7</a:t>
            </a:r>
          </a:p>
        </p:txBody>
      </p:sp>
    </p:spTree>
    <p:extLst>
      <p:ext uri="{BB962C8B-B14F-4D97-AF65-F5344CB8AC3E}">
        <p14:creationId xmlns:p14="http://schemas.microsoft.com/office/powerpoint/2010/main" val="2135979702"/>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Y" dirty="0">
                <a:effectLst>
                  <a:outerShdw blurRad="38100" dist="38100" dir="2700000" algn="tl">
                    <a:srgbClr val="C0C0C0"/>
                  </a:outerShdw>
                </a:effectLst>
              </a:rPr>
              <a:t>اختبار الفرق بين تشتتين</a:t>
            </a:r>
            <a:endParaRPr lang="ar-SY" dirty="0"/>
          </a:p>
        </p:txBody>
      </p:sp>
      <p:sp>
        <p:nvSpPr>
          <p:cNvPr id="3" name="Content Placeholder 2"/>
          <p:cNvSpPr>
            <a:spLocks noGrp="1"/>
          </p:cNvSpPr>
          <p:nvPr>
            <p:ph idx="1"/>
          </p:nvPr>
        </p:nvSpPr>
        <p:spPr/>
        <p:txBody>
          <a:bodyPr/>
          <a:lstStyle/>
          <a:p>
            <a:r>
              <a:rPr lang="ar-SY" dirty="0"/>
              <a:t>لمقارنة تشتتين أو انحرافين معياريين نستخدم اختبار فيشر </a:t>
            </a:r>
            <a:r>
              <a:rPr lang="en-US" dirty="0"/>
              <a:t>F</a:t>
            </a:r>
            <a:r>
              <a:rPr lang="ar-SY" dirty="0"/>
              <a:t> </a:t>
            </a:r>
          </a:p>
          <a:p>
            <a:endParaRPr lang="ar-SY" dirty="0"/>
          </a:p>
        </p:txBody>
      </p:sp>
      <p:sp>
        <p:nvSpPr>
          <p:cNvPr id="4" name="Date Placeholder 3"/>
          <p:cNvSpPr>
            <a:spLocks noGrp="1"/>
          </p:cNvSpPr>
          <p:nvPr>
            <p:ph type="dt" sz="half" idx="10"/>
          </p:nvPr>
        </p:nvSpPr>
        <p:spPr/>
        <p:txBody>
          <a:bodyPr/>
          <a:lstStyle/>
          <a:p>
            <a:fld id="{C006D848-6833-4E3C-88AB-4D1C561BD3BD}" type="datetime8">
              <a:rPr lang="ar-LB" smtClean="0"/>
              <a:pPr/>
              <a:t>09 أيار، 15</a:t>
            </a:fld>
            <a:endParaRPr lang="ar-LB"/>
          </a:p>
        </p:txBody>
      </p:sp>
      <p:sp>
        <p:nvSpPr>
          <p:cNvPr id="5" name="Footer Placeholder 4"/>
          <p:cNvSpPr>
            <a:spLocks noGrp="1"/>
          </p:cNvSpPr>
          <p:nvPr>
            <p:ph type="ftr" sz="quarter" idx="11"/>
          </p:nvPr>
        </p:nvSpPr>
        <p:spPr/>
        <p:txBody>
          <a:bodyPr/>
          <a:lstStyle/>
          <a:p>
            <a:r>
              <a:rPr lang="da-DK" smtClean="0"/>
              <a:t>Dr. Farhan Alfin 13 Slides</a:t>
            </a:r>
            <a:endParaRPr lang="ar-LB"/>
          </a:p>
        </p:txBody>
      </p:sp>
      <p:sp>
        <p:nvSpPr>
          <p:cNvPr id="6" name="Slide Number Placeholder 5"/>
          <p:cNvSpPr>
            <a:spLocks noGrp="1"/>
          </p:cNvSpPr>
          <p:nvPr>
            <p:ph type="sldNum" sz="quarter" idx="12"/>
          </p:nvPr>
        </p:nvSpPr>
        <p:spPr/>
        <p:txBody>
          <a:bodyPr/>
          <a:lstStyle/>
          <a:p>
            <a:fld id="{94388A0C-169A-4BF2-BFCF-6333C7925353}" type="slidenum">
              <a:rPr lang="ar-LB" smtClean="0"/>
              <a:pPr/>
              <a:t>41</a:t>
            </a:fld>
            <a:endParaRPr lang="ar-LB"/>
          </a:p>
        </p:txBody>
      </p:sp>
      <p:graphicFrame>
        <p:nvGraphicFramePr>
          <p:cNvPr id="7" name="Object 4">
            <a:hlinkClick r:id="" action="ppaction://ole?verb=0"/>
          </p:cNvPr>
          <p:cNvGraphicFramePr>
            <a:graphicFrameLocks/>
          </p:cNvGraphicFramePr>
          <p:nvPr/>
        </p:nvGraphicFramePr>
        <p:xfrm>
          <a:off x="1619250" y="2636838"/>
          <a:ext cx="5905500" cy="3557587"/>
        </p:xfrm>
        <a:graphic>
          <a:graphicData uri="http://schemas.openxmlformats.org/presentationml/2006/ole">
            <mc:AlternateContent xmlns:mc="http://schemas.openxmlformats.org/markup-compatibility/2006">
              <mc:Choice xmlns:v="urn:schemas-microsoft-com:vml" Requires="v">
                <p:oleObj spid="_x0000_s20545" name="Equation" r:id="rId3" imgW="6597360" imgH="4084560" progId="Equation.3">
                  <p:embed/>
                </p:oleObj>
              </mc:Choice>
              <mc:Fallback>
                <p:oleObj name="Equation" r:id="rId3" imgW="6597360" imgH="4084560" progId="Equation.3">
                  <p:embed/>
                  <p:pic>
                    <p:nvPicPr>
                      <p:cNvPr id="0" nam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19250" y="2636838"/>
                        <a:ext cx="5905500" cy="3557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117356368"/>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SY" dirty="0">
                <a:effectLst>
                  <a:outerShdw blurRad="38100" dist="38100" dir="2700000" algn="tl">
                    <a:srgbClr val="C0C0C0"/>
                  </a:outerShdw>
                </a:effectLst>
              </a:rPr>
              <a:t>تحليل التباين</a:t>
            </a:r>
            <a:br>
              <a:rPr lang="ar-SY" dirty="0">
                <a:effectLst>
                  <a:outerShdw blurRad="38100" dist="38100" dir="2700000" algn="tl">
                    <a:srgbClr val="C0C0C0"/>
                  </a:outerShdw>
                </a:effectLst>
              </a:rPr>
            </a:br>
            <a:r>
              <a:rPr lang="en-US" dirty="0">
                <a:effectLst>
                  <a:outerShdw blurRad="38100" dist="38100" dir="2700000" algn="tl">
                    <a:srgbClr val="C0C0C0"/>
                  </a:outerShdw>
                </a:effectLst>
              </a:rPr>
              <a:t>Analysis of Variance (ANOVA)</a:t>
            </a:r>
            <a:endParaRPr lang="ar-SY" dirty="0"/>
          </a:p>
        </p:txBody>
      </p:sp>
      <p:sp>
        <p:nvSpPr>
          <p:cNvPr id="3" name="Content Placeholder 2"/>
          <p:cNvSpPr>
            <a:spLocks noGrp="1"/>
          </p:cNvSpPr>
          <p:nvPr>
            <p:ph idx="1"/>
          </p:nvPr>
        </p:nvSpPr>
        <p:spPr/>
        <p:txBody>
          <a:bodyPr>
            <a:normAutofit/>
          </a:bodyPr>
          <a:lstStyle/>
          <a:p>
            <a:pPr>
              <a:defRPr/>
            </a:pPr>
            <a:r>
              <a:rPr lang="ar-SY" sz="3200" dirty="0">
                <a:effectLst>
                  <a:outerShdw blurRad="38100" dist="38100" dir="2700000" algn="tl">
                    <a:srgbClr val="C0C0C0"/>
                  </a:outerShdw>
                </a:effectLst>
              </a:rPr>
              <a:t>يستخدم اختبار فيشر لمقارنة التشتتات وكذلك يمكن استخدامه لمقارنة متوسطات أكثر من عينتين.</a:t>
            </a:r>
          </a:p>
          <a:p>
            <a:pPr>
              <a:defRPr/>
            </a:pPr>
            <a:r>
              <a:rPr lang="ar-SY" sz="3200" dirty="0">
                <a:effectLst>
                  <a:outerShdw blurRad="38100" dist="38100" dir="2700000" algn="tl">
                    <a:srgbClr val="C0C0C0"/>
                  </a:outerShdw>
                </a:effectLst>
              </a:rPr>
              <a:t>تدعى هذه التقنية بتحليل التباين أو </a:t>
            </a:r>
            <a:r>
              <a:rPr lang="en-US" sz="3200" i="1" dirty="0">
                <a:solidFill>
                  <a:schemeClr val="folHlink"/>
                </a:solidFill>
                <a:effectLst>
                  <a:outerShdw blurRad="38100" dist="38100" dir="2700000" algn="tl">
                    <a:srgbClr val="C0C0C0"/>
                  </a:outerShdw>
                </a:effectLst>
              </a:rPr>
              <a:t>ANOVA</a:t>
            </a:r>
            <a:endParaRPr lang="ar-SY" sz="3200" i="1" dirty="0">
              <a:solidFill>
                <a:schemeClr val="folHlink"/>
              </a:solidFill>
              <a:effectLst>
                <a:outerShdw blurRad="38100" dist="38100" dir="2700000" algn="tl">
                  <a:srgbClr val="C0C0C0"/>
                </a:outerShdw>
              </a:effectLst>
            </a:endParaRPr>
          </a:p>
          <a:p>
            <a:pPr>
              <a:defRPr/>
            </a:pPr>
            <a:r>
              <a:rPr lang="ar-SY" sz="3200" dirty="0">
                <a:effectLst>
                  <a:outerShdw blurRad="38100" dist="38100" dir="2700000" algn="tl">
                    <a:srgbClr val="C0C0C0"/>
                  </a:outerShdw>
                </a:effectLst>
              </a:rPr>
              <a:t>على </a:t>
            </a:r>
            <a:r>
              <a:rPr lang="ar-SY" sz="3200" dirty="0" smtClean="0">
                <a:effectLst>
                  <a:outerShdw blurRad="38100" dist="38100" dir="2700000" algn="tl">
                    <a:srgbClr val="C0C0C0"/>
                  </a:outerShdw>
                </a:effectLst>
              </a:rPr>
              <a:t>الرغم </a:t>
            </a:r>
            <a:r>
              <a:rPr lang="ar-SY" sz="3200" dirty="0">
                <a:effectLst>
                  <a:outerShdw blurRad="38100" dist="38100" dir="2700000" algn="tl">
                    <a:srgbClr val="C0C0C0"/>
                  </a:outerShdw>
                </a:effectLst>
              </a:rPr>
              <a:t>من أن اختبار ستودنت يستخدم لاختبار متوسطي عينتين إلا أنه يجب أن لا يستخدم لمقارنة متوسطات أكثر من ثلاث عينات.</a:t>
            </a:r>
          </a:p>
          <a:p>
            <a:pPr>
              <a:defRPr/>
            </a:pPr>
            <a:r>
              <a:rPr lang="ar-SY" sz="3200" dirty="0">
                <a:effectLst>
                  <a:outerShdw blurRad="38100" dist="38100" dir="2700000" algn="tl">
                    <a:srgbClr val="C0C0C0"/>
                  </a:outerShdw>
                </a:effectLst>
              </a:rPr>
              <a:t>يبين اختبار فيشر وجود فرق بين العينات أو لا.</a:t>
            </a:r>
          </a:p>
          <a:p>
            <a:pPr>
              <a:defRPr/>
            </a:pPr>
            <a:r>
              <a:rPr lang="ar-SY" sz="3200" dirty="0">
                <a:effectLst>
                  <a:outerShdw blurRad="38100" dist="38100" dir="2700000" algn="tl">
                    <a:srgbClr val="C0C0C0"/>
                  </a:outerShdw>
                </a:effectLst>
              </a:rPr>
              <a:t>يستخدم اختبارات احصائية أخرى من أجل تبيان أي من العينات تختلف مثل اختبار </a:t>
            </a:r>
            <a:r>
              <a:rPr lang="en-US" sz="3200" i="1" dirty="0" err="1">
                <a:solidFill>
                  <a:schemeClr val="folHlink"/>
                </a:solidFill>
                <a:effectLst>
                  <a:outerShdw blurRad="38100" dist="38100" dir="2700000" algn="tl">
                    <a:srgbClr val="C0C0C0"/>
                  </a:outerShdw>
                </a:effectLst>
              </a:rPr>
              <a:t>Scheffe</a:t>
            </a:r>
            <a:r>
              <a:rPr lang="ar-SY" sz="3200" i="1" dirty="0">
                <a:solidFill>
                  <a:schemeClr val="folHlink"/>
                </a:solidFill>
                <a:effectLst>
                  <a:outerShdw blurRad="38100" dist="38100" dir="2700000" algn="tl">
                    <a:srgbClr val="C0C0C0"/>
                  </a:outerShdw>
                </a:effectLst>
              </a:rPr>
              <a:t> و </a:t>
            </a:r>
            <a:r>
              <a:rPr lang="en-US" sz="3200" i="1" dirty="0" err="1">
                <a:solidFill>
                  <a:schemeClr val="folHlink"/>
                </a:solidFill>
                <a:effectLst>
                  <a:outerShdw blurRad="38100" dist="38100" dir="2700000" algn="tl">
                    <a:srgbClr val="C0C0C0"/>
                  </a:outerShdw>
                </a:effectLst>
              </a:rPr>
              <a:t>Tukey</a:t>
            </a:r>
            <a:endParaRPr lang="ar-SY" sz="3200" i="1" dirty="0">
              <a:solidFill>
                <a:schemeClr val="folHlink"/>
              </a:solidFill>
              <a:effectLst>
                <a:outerShdw blurRad="38100" dist="38100" dir="2700000" algn="tl">
                  <a:srgbClr val="C0C0C0"/>
                </a:outerShdw>
              </a:effectLst>
            </a:endParaRPr>
          </a:p>
          <a:p>
            <a:endParaRPr lang="ar-SY" sz="3200" dirty="0"/>
          </a:p>
        </p:txBody>
      </p:sp>
      <p:sp>
        <p:nvSpPr>
          <p:cNvPr id="4" name="Date Placeholder 3"/>
          <p:cNvSpPr>
            <a:spLocks noGrp="1"/>
          </p:cNvSpPr>
          <p:nvPr>
            <p:ph type="dt" sz="half" idx="10"/>
          </p:nvPr>
        </p:nvSpPr>
        <p:spPr/>
        <p:txBody>
          <a:bodyPr/>
          <a:lstStyle/>
          <a:p>
            <a:fld id="{C006D848-6833-4E3C-88AB-4D1C561BD3BD}" type="datetime8">
              <a:rPr lang="ar-LB" smtClean="0"/>
              <a:pPr/>
              <a:t>09 أيار، 15</a:t>
            </a:fld>
            <a:endParaRPr lang="ar-LB"/>
          </a:p>
        </p:txBody>
      </p:sp>
      <p:sp>
        <p:nvSpPr>
          <p:cNvPr id="5" name="Footer Placeholder 4"/>
          <p:cNvSpPr>
            <a:spLocks noGrp="1"/>
          </p:cNvSpPr>
          <p:nvPr>
            <p:ph type="ftr" sz="quarter" idx="11"/>
          </p:nvPr>
        </p:nvSpPr>
        <p:spPr/>
        <p:txBody>
          <a:bodyPr/>
          <a:lstStyle/>
          <a:p>
            <a:r>
              <a:rPr lang="da-DK" smtClean="0"/>
              <a:t>Dr. Farhan Alfin 13 Slides</a:t>
            </a:r>
            <a:endParaRPr lang="ar-LB"/>
          </a:p>
        </p:txBody>
      </p:sp>
      <p:sp>
        <p:nvSpPr>
          <p:cNvPr id="6" name="Slide Number Placeholder 5"/>
          <p:cNvSpPr>
            <a:spLocks noGrp="1"/>
          </p:cNvSpPr>
          <p:nvPr>
            <p:ph type="sldNum" sz="quarter" idx="12"/>
          </p:nvPr>
        </p:nvSpPr>
        <p:spPr/>
        <p:txBody>
          <a:bodyPr/>
          <a:lstStyle/>
          <a:p>
            <a:fld id="{94388A0C-169A-4BF2-BFCF-6333C7925353}" type="slidenum">
              <a:rPr lang="ar-LB" smtClean="0"/>
              <a:pPr/>
              <a:t>42</a:t>
            </a:fld>
            <a:endParaRPr lang="ar-LB"/>
          </a:p>
        </p:txBody>
      </p:sp>
    </p:spTree>
    <p:extLst>
      <p:ext uri="{BB962C8B-B14F-4D97-AF65-F5344CB8AC3E}">
        <p14:creationId xmlns:p14="http://schemas.microsoft.com/office/powerpoint/2010/main" val="3849335880"/>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Y" b="1" dirty="0">
                <a:effectLst>
                  <a:outerShdw blurRad="38100" dist="38100" dir="2700000" algn="tl">
                    <a:srgbClr val="C0C0C0"/>
                  </a:outerShdw>
                </a:effectLst>
              </a:rPr>
              <a:t>فرضيات تحليل التباين</a:t>
            </a:r>
            <a:endParaRPr lang="ar-SY" dirty="0"/>
          </a:p>
        </p:txBody>
      </p:sp>
      <p:sp>
        <p:nvSpPr>
          <p:cNvPr id="3" name="Content Placeholder 2"/>
          <p:cNvSpPr>
            <a:spLocks noGrp="1"/>
          </p:cNvSpPr>
          <p:nvPr>
            <p:ph idx="1"/>
          </p:nvPr>
        </p:nvSpPr>
        <p:spPr/>
        <p:txBody>
          <a:bodyPr>
            <a:normAutofit/>
          </a:bodyPr>
          <a:lstStyle/>
          <a:p>
            <a:r>
              <a:rPr lang="ar-SY" altLang="ar-SY" sz="3200" dirty="0"/>
              <a:t>يجب استخدام الفرضيات التالية من أجل اختبار الفرق بين متوسطات ثلاث عينات أو أكثر .</a:t>
            </a:r>
          </a:p>
          <a:p>
            <a:pPr algn="l" rtl="0"/>
            <a:r>
              <a:rPr lang="en-US" altLang="ar-SY" sz="3200" i="1" dirty="0"/>
              <a:t>H</a:t>
            </a:r>
            <a:r>
              <a:rPr lang="en-US" altLang="ar-SY" sz="3200" baseline="-25000" dirty="0"/>
              <a:t>0</a:t>
            </a:r>
            <a:r>
              <a:rPr lang="en-US" altLang="ar-SY" sz="3200" dirty="0"/>
              <a:t>: </a:t>
            </a:r>
            <a:r>
              <a:rPr lang="en-US" altLang="ar-SY" sz="3200" i="1" dirty="0" smtClean="0">
                <a:latin typeface="Symbol" panose="05050102010706020507" pitchFamily="18" charset="2"/>
              </a:rPr>
              <a:t></a:t>
            </a:r>
            <a:r>
              <a:rPr lang="en-US" altLang="ar-SY" sz="3200" baseline="-25000" dirty="0" smtClean="0">
                <a:latin typeface="Symbol" panose="05050102010706020507" pitchFamily="18" charset="2"/>
              </a:rPr>
              <a:t></a:t>
            </a:r>
            <a:r>
              <a:rPr lang="en-US" altLang="ar-SY" sz="3200" dirty="0" smtClean="0">
                <a:latin typeface="Symbol" panose="05050102010706020507" pitchFamily="18" charset="2"/>
              </a:rPr>
              <a:t>=</a:t>
            </a:r>
            <a:r>
              <a:rPr lang="en-US" altLang="ar-SY" sz="3200" dirty="0" smtClean="0"/>
              <a:t> </a:t>
            </a:r>
            <a:r>
              <a:rPr lang="en-US" altLang="ar-SY" sz="3200" i="1" dirty="0">
                <a:latin typeface="Symbol" panose="05050102010706020507" pitchFamily="18" charset="2"/>
              </a:rPr>
              <a:t></a:t>
            </a:r>
            <a:r>
              <a:rPr lang="en-US" altLang="ar-SY" sz="3200" baseline="-25000" dirty="0">
                <a:latin typeface="Symbol" panose="05050102010706020507" pitchFamily="18" charset="2"/>
              </a:rPr>
              <a:t></a:t>
            </a:r>
            <a:r>
              <a:rPr lang="en-US" altLang="ar-SY" sz="3200" baseline="-25000" dirty="0"/>
              <a:t> </a:t>
            </a:r>
            <a:r>
              <a:rPr lang="en-US" altLang="ar-SY" sz="3200" dirty="0">
                <a:latin typeface="Symbol" panose="05050102010706020507" pitchFamily="18" charset="2"/>
              </a:rPr>
              <a:t>= </a:t>
            </a:r>
            <a:r>
              <a:rPr lang="en-US" altLang="ar-SY" sz="3200" i="1" dirty="0" smtClean="0">
                <a:latin typeface="Symbol" panose="05050102010706020507" pitchFamily="18" charset="2"/>
              </a:rPr>
              <a:t></a:t>
            </a:r>
            <a:r>
              <a:rPr lang="en-US" altLang="ar-SY" sz="3200" baseline="-25000" dirty="0" smtClean="0">
                <a:latin typeface="Symbol" panose="05050102010706020507" pitchFamily="18" charset="2"/>
              </a:rPr>
              <a:t></a:t>
            </a:r>
            <a:r>
              <a:rPr lang="en-US" altLang="ar-SY" sz="3200" dirty="0" smtClean="0"/>
              <a:t>  </a:t>
            </a:r>
            <a:r>
              <a:rPr lang="en-US" altLang="ar-SY" sz="3200" dirty="0"/>
              <a:t>… </a:t>
            </a:r>
            <a:r>
              <a:rPr lang="en-US" altLang="ar-SY" sz="3200" dirty="0">
                <a:latin typeface="Symbol" panose="05050102010706020507" pitchFamily="18" charset="2"/>
              </a:rPr>
              <a:t>=</a:t>
            </a:r>
            <a:r>
              <a:rPr lang="en-US" altLang="ar-SY" sz="3200" dirty="0" smtClean="0"/>
              <a:t> </a:t>
            </a:r>
            <a:r>
              <a:rPr lang="en-US" altLang="ar-SY" sz="3200" i="1" dirty="0">
                <a:latin typeface="Symbol" panose="05050102010706020507" pitchFamily="18" charset="2"/>
              </a:rPr>
              <a:t></a:t>
            </a:r>
            <a:r>
              <a:rPr lang="en-US" altLang="ar-SY" sz="3200" i="1" baseline="-25000" dirty="0"/>
              <a:t>k</a:t>
            </a:r>
            <a:endParaRPr lang="en-US" altLang="ar-SY" sz="3200" dirty="0"/>
          </a:p>
          <a:p>
            <a:pPr algn="l" rtl="0"/>
            <a:r>
              <a:rPr lang="en-US" altLang="ar-SY" sz="3200" i="1" dirty="0"/>
              <a:t>H</a:t>
            </a:r>
            <a:r>
              <a:rPr lang="en-US" altLang="ar-SY" sz="3200" baseline="-25000" dirty="0"/>
              <a:t>1</a:t>
            </a:r>
            <a:r>
              <a:rPr lang="en-US" altLang="ar-SY" sz="3200" dirty="0"/>
              <a:t>: </a:t>
            </a:r>
            <a:r>
              <a:rPr lang="ar-SY" altLang="ar-SY" sz="3200" dirty="0"/>
              <a:t>على الأقل واحد من المتوسطات مختلف</a:t>
            </a:r>
            <a:endParaRPr lang="en-US" altLang="ar-SY" sz="3200" dirty="0"/>
          </a:p>
          <a:p>
            <a:endParaRPr lang="ar-SY" sz="3200" dirty="0"/>
          </a:p>
        </p:txBody>
      </p:sp>
      <p:sp>
        <p:nvSpPr>
          <p:cNvPr id="4" name="Date Placeholder 3"/>
          <p:cNvSpPr>
            <a:spLocks noGrp="1"/>
          </p:cNvSpPr>
          <p:nvPr>
            <p:ph type="dt" sz="half" idx="10"/>
          </p:nvPr>
        </p:nvSpPr>
        <p:spPr/>
        <p:txBody>
          <a:bodyPr/>
          <a:lstStyle/>
          <a:p>
            <a:fld id="{C006D848-6833-4E3C-88AB-4D1C561BD3BD}" type="datetime8">
              <a:rPr lang="ar-LB" smtClean="0"/>
              <a:pPr/>
              <a:t>09 أيار، 15</a:t>
            </a:fld>
            <a:endParaRPr lang="ar-LB"/>
          </a:p>
        </p:txBody>
      </p:sp>
      <p:sp>
        <p:nvSpPr>
          <p:cNvPr id="5" name="Footer Placeholder 4"/>
          <p:cNvSpPr>
            <a:spLocks noGrp="1"/>
          </p:cNvSpPr>
          <p:nvPr>
            <p:ph type="ftr" sz="quarter" idx="11"/>
          </p:nvPr>
        </p:nvSpPr>
        <p:spPr/>
        <p:txBody>
          <a:bodyPr/>
          <a:lstStyle/>
          <a:p>
            <a:r>
              <a:rPr lang="da-DK" smtClean="0"/>
              <a:t>Dr. Farhan Alfin 13 Slides</a:t>
            </a:r>
            <a:endParaRPr lang="ar-LB"/>
          </a:p>
        </p:txBody>
      </p:sp>
      <p:sp>
        <p:nvSpPr>
          <p:cNvPr id="6" name="Slide Number Placeholder 5"/>
          <p:cNvSpPr>
            <a:spLocks noGrp="1"/>
          </p:cNvSpPr>
          <p:nvPr>
            <p:ph type="sldNum" sz="quarter" idx="12"/>
          </p:nvPr>
        </p:nvSpPr>
        <p:spPr/>
        <p:txBody>
          <a:bodyPr/>
          <a:lstStyle/>
          <a:p>
            <a:fld id="{94388A0C-169A-4BF2-BFCF-6333C7925353}" type="slidenum">
              <a:rPr lang="ar-LB" smtClean="0"/>
              <a:pPr/>
              <a:t>43</a:t>
            </a:fld>
            <a:endParaRPr lang="ar-LB"/>
          </a:p>
        </p:txBody>
      </p:sp>
    </p:spTree>
    <p:extLst>
      <p:ext uri="{BB962C8B-B14F-4D97-AF65-F5344CB8AC3E}">
        <p14:creationId xmlns:p14="http://schemas.microsoft.com/office/powerpoint/2010/main" val="83119927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Y" b="1" dirty="0">
                <a:effectLst>
                  <a:outerShdw blurRad="38100" dist="38100" dir="2700000" algn="tl">
                    <a:srgbClr val="C0C0C0"/>
                  </a:outerShdw>
                </a:effectLst>
              </a:rPr>
              <a:t>درجات الحرية</a:t>
            </a:r>
            <a:endParaRPr lang="ar-SY" dirty="0"/>
          </a:p>
        </p:txBody>
      </p:sp>
      <p:sp>
        <p:nvSpPr>
          <p:cNvPr id="3" name="Content Placeholder 2"/>
          <p:cNvSpPr>
            <a:spLocks noGrp="1"/>
          </p:cNvSpPr>
          <p:nvPr>
            <p:ph idx="1"/>
          </p:nvPr>
        </p:nvSpPr>
        <p:spPr/>
        <p:txBody>
          <a:bodyPr>
            <a:normAutofit/>
          </a:bodyPr>
          <a:lstStyle/>
          <a:p>
            <a:pPr algn="l" rtl="0">
              <a:defRPr/>
            </a:pPr>
            <a:r>
              <a:rPr lang="en-US" sz="3200" dirty="0" err="1"/>
              <a:t>d.f.N</a:t>
            </a:r>
            <a:r>
              <a:rPr lang="en-US" sz="3200" dirty="0"/>
              <a:t>. = </a:t>
            </a:r>
            <a:r>
              <a:rPr lang="en-US" sz="3200" i="1" dirty="0"/>
              <a:t>k</a:t>
            </a:r>
            <a:r>
              <a:rPr lang="en-US" sz="3200" dirty="0"/>
              <a:t> – 1, where </a:t>
            </a:r>
            <a:r>
              <a:rPr lang="en-US" sz="3200" i="1" dirty="0"/>
              <a:t>k</a:t>
            </a:r>
            <a:r>
              <a:rPr lang="en-US" sz="3200" dirty="0"/>
              <a:t> is the number of groups.</a:t>
            </a:r>
          </a:p>
          <a:p>
            <a:pPr algn="l" rtl="0">
              <a:defRPr/>
            </a:pPr>
            <a:r>
              <a:rPr lang="en-US" sz="3200" dirty="0" err="1"/>
              <a:t>d.f.D</a:t>
            </a:r>
            <a:r>
              <a:rPr lang="en-US" sz="3200" dirty="0"/>
              <a:t>. = </a:t>
            </a:r>
            <a:r>
              <a:rPr lang="en-US" sz="3200" i="1" dirty="0"/>
              <a:t>N</a:t>
            </a:r>
            <a:r>
              <a:rPr lang="en-US" sz="3200" dirty="0"/>
              <a:t> – </a:t>
            </a:r>
            <a:r>
              <a:rPr lang="en-US" sz="3200" i="1" dirty="0"/>
              <a:t>k</a:t>
            </a:r>
            <a:r>
              <a:rPr lang="en-US" sz="3200" dirty="0"/>
              <a:t>, where </a:t>
            </a:r>
            <a:r>
              <a:rPr lang="en-US" sz="3200" i="1" dirty="0"/>
              <a:t>N</a:t>
            </a:r>
            <a:r>
              <a:rPr lang="en-US" sz="3200" dirty="0"/>
              <a:t> is the sum of the sample sizes of the groups.</a:t>
            </a:r>
          </a:p>
          <a:p>
            <a:pPr algn="l" rtl="0">
              <a:defRPr/>
            </a:pPr>
            <a:r>
              <a:rPr lang="en-US" sz="3200" dirty="0">
                <a:effectLst>
                  <a:outerShdw blurRad="38100" dist="38100" dir="2700000" algn="tl">
                    <a:srgbClr val="C0C0C0"/>
                  </a:outerShdw>
                </a:effectLst>
              </a:rPr>
              <a:t>The sample sizes do not need to be equal</a:t>
            </a:r>
          </a:p>
          <a:p>
            <a:endParaRPr lang="ar-SY" sz="3200" dirty="0"/>
          </a:p>
        </p:txBody>
      </p:sp>
      <p:sp>
        <p:nvSpPr>
          <p:cNvPr id="4" name="Date Placeholder 3"/>
          <p:cNvSpPr>
            <a:spLocks noGrp="1"/>
          </p:cNvSpPr>
          <p:nvPr>
            <p:ph type="dt" sz="half" idx="10"/>
          </p:nvPr>
        </p:nvSpPr>
        <p:spPr/>
        <p:txBody>
          <a:bodyPr/>
          <a:lstStyle/>
          <a:p>
            <a:fld id="{C006D848-6833-4E3C-88AB-4D1C561BD3BD}" type="datetime8">
              <a:rPr lang="ar-LB" smtClean="0"/>
              <a:pPr/>
              <a:t>09 أيار، 15</a:t>
            </a:fld>
            <a:endParaRPr lang="ar-LB"/>
          </a:p>
        </p:txBody>
      </p:sp>
      <p:sp>
        <p:nvSpPr>
          <p:cNvPr id="5" name="Footer Placeholder 4"/>
          <p:cNvSpPr>
            <a:spLocks noGrp="1"/>
          </p:cNvSpPr>
          <p:nvPr>
            <p:ph type="ftr" sz="quarter" idx="11"/>
          </p:nvPr>
        </p:nvSpPr>
        <p:spPr/>
        <p:txBody>
          <a:bodyPr/>
          <a:lstStyle/>
          <a:p>
            <a:r>
              <a:rPr lang="da-DK" smtClean="0"/>
              <a:t>Dr. Farhan Alfin 13 Slides</a:t>
            </a:r>
            <a:endParaRPr lang="ar-LB"/>
          </a:p>
        </p:txBody>
      </p:sp>
      <p:sp>
        <p:nvSpPr>
          <p:cNvPr id="6" name="Slide Number Placeholder 5"/>
          <p:cNvSpPr>
            <a:spLocks noGrp="1"/>
          </p:cNvSpPr>
          <p:nvPr>
            <p:ph type="sldNum" sz="quarter" idx="12"/>
          </p:nvPr>
        </p:nvSpPr>
        <p:spPr/>
        <p:txBody>
          <a:bodyPr/>
          <a:lstStyle/>
          <a:p>
            <a:fld id="{94388A0C-169A-4BF2-BFCF-6333C7925353}" type="slidenum">
              <a:rPr lang="ar-LB" smtClean="0"/>
              <a:pPr/>
              <a:t>44</a:t>
            </a:fld>
            <a:endParaRPr lang="ar-LB"/>
          </a:p>
        </p:txBody>
      </p:sp>
    </p:spTree>
    <p:extLst>
      <p:ext uri="{BB962C8B-B14F-4D97-AF65-F5344CB8AC3E}">
        <p14:creationId xmlns:p14="http://schemas.microsoft.com/office/powerpoint/2010/main" val="248554671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Y" dirty="0" smtClean="0"/>
              <a:t>جدول تحليل التباين</a:t>
            </a:r>
            <a:endParaRPr lang="ar-SY" dirty="0"/>
          </a:p>
        </p:txBody>
      </p:sp>
      <p:sp>
        <p:nvSpPr>
          <p:cNvPr id="3" name="Content Placeholder 2"/>
          <p:cNvSpPr>
            <a:spLocks noGrp="1"/>
          </p:cNvSpPr>
          <p:nvPr>
            <p:ph idx="1"/>
          </p:nvPr>
        </p:nvSpPr>
        <p:spPr/>
        <p:txBody>
          <a:bodyPr/>
          <a:lstStyle/>
          <a:p>
            <a:endParaRPr lang="ar-SY"/>
          </a:p>
        </p:txBody>
      </p:sp>
      <p:sp>
        <p:nvSpPr>
          <p:cNvPr id="4" name="Date Placeholder 3"/>
          <p:cNvSpPr>
            <a:spLocks noGrp="1"/>
          </p:cNvSpPr>
          <p:nvPr>
            <p:ph type="dt" sz="half" idx="10"/>
          </p:nvPr>
        </p:nvSpPr>
        <p:spPr/>
        <p:txBody>
          <a:bodyPr/>
          <a:lstStyle/>
          <a:p>
            <a:fld id="{C006D848-6833-4E3C-88AB-4D1C561BD3BD}" type="datetime8">
              <a:rPr lang="ar-LB" smtClean="0"/>
              <a:pPr/>
              <a:t>09 أيار، 15</a:t>
            </a:fld>
            <a:endParaRPr lang="ar-LB"/>
          </a:p>
        </p:txBody>
      </p:sp>
      <p:sp>
        <p:nvSpPr>
          <p:cNvPr id="5" name="Footer Placeholder 4"/>
          <p:cNvSpPr>
            <a:spLocks noGrp="1"/>
          </p:cNvSpPr>
          <p:nvPr>
            <p:ph type="ftr" sz="quarter" idx="11"/>
          </p:nvPr>
        </p:nvSpPr>
        <p:spPr/>
        <p:txBody>
          <a:bodyPr/>
          <a:lstStyle/>
          <a:p>
            <a:r>
              <a:rPr lang="da-DK" smtClean="0"/>
              <a:t>Dr. Farhan Alfin 13 Slides</a:t>
            </a:r>
            <a:endParaRPr lang="ar-LB"/>
          </a:p>
        </p:txBody>
      </p:sp>
      <p:sp>
        <p:nvSpPr>
          <p:cNvPr id="6" name="Slide Number Placeholder 5"/>
          <p:cNvSpPr>
            <a:spLocks noGrp="1"/>
          </p:cNvSpPr>
          <p:nvPr>
            <p:ph type="sldNum" sz="quarter" idx="12"/>
          </p:nvPr>
        </p:nvSpPr>
        <p:spPr/>
        <p:txBody>
          <a:bodyPr/>
          <a:lstStyle/>
          <a:p>
            <a:fld id="{94388A0C-169A-4BF2-BFCF-6333C7925353}" type="slidenum">
              <a:rPr lang="ar-LB" smtClean="0"/>
              <a:pPr/>
              <a:t>45</a:t>
            </a:fld>
            <a:endParaRPr lang="ar-LB"/>
          </a:p>
        </p:txBody>
      </p:sp>
      <p:graphicFrame>
        <p:nvGraphicFramePr>
          <p:cNvPr id="7" name="Group 37"/>
          <p:cNvGraphicFramePr>
            <a:graphicFrameLocks/>
          </p:cNvGraphicFramePr>
          <p:nvPr/>
        </p:nvGraphicFramePr>
        <p:xfrm>
          <a:off x="609600" y="1600200"/>
          <a:ext cx="7924800" cy="4419601"/>
        </p:xfrm>
        <a:graphic>
          <a:graphicData uri="http://schemas.openxmlformats.org/drawingml/2006/table">
            <a:tbl>
              <a:tblPr/>
              <a:tblGrid>
                <a:gridCol w="1700213"/>
                <a:gridCol w="1557337"/>
                <a:gridCol w="1555750"/>
                <a:gridCol w="1555750"/>
                <a:gridCol w="1555750"/>
              </a:tblGrid>
              <a:tr h="1371600">
                <a:tc>
                  <a:txBody>
                    <a:bodyPr/>
                    <a:lstStyle/>
                    <a:p>
                      <a:pPr marL="0" marR="0" lvl="0" indent="0" algn="ctr" defTabSz="914400" rtl="1"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1" i="0" u="none" strike="noStrike" cap="none" normalizeH="0" baseline="0" dirty="0" smtClean="0">
                          <a:ln>
                            <a:noFill/>
                          </a:ln>
                          <a:solidFill>
                            <a:srgbClr val="FF0000"/>
                          </a:solidFill>
                          <a:effectLst/>
                          <a:latin typeface="Arial" pitchFamily="34" charset="0"/>
                          <a:cs typeface="Arial" pitchFamily="34" charset="0"/>
                        </a:rPr>
                        <a:t>Source</a:t>
                      </a:r>
                    </a:p>
                  </a:txBody>
                  <a:tcPr anchor="b"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p>
                      <a:pPr marL="0" marR="0" lvl="0" indent="0" algn="ctr" defTabSz="914400" rtl="1"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1" i="0" u="none" strike="noStrike" cap="none" normalizeH="0" baseline="0" dirty="0" smtClean="0">
                          <a:ln>
                            <a:noFill/>
                          </a:ln>
                          <a:solidFill>
                            <a:srgbClr val="FF0000"/>
                          </a:solidFill>
                          <a:effectLst/>
                          <a:latin typeface="Arial" pitchFamily="34" charset="0"/>
                          <a:cs typeface="Arial" pitchFamily="34" charset="0"/>
                        </a:rPr>
                        <a:t>Sum of Squares</a:t>
                      </a: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p>
                      <a:pPr marL="0" marR="0" lvl="0" indent="0" algn="ctr" defTabSz="914400" rtl="1"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1" i="0" u="none" strike="noStrike" cap="none" normalizeH="0" baseline="0" dirty="0" err="1" smtClean="0">
                          <a:ln>
                            <a:noFill/>
                          </a:ln>
                          <a:solidFill>
                            <a:srgbClr val="FF0000"/>
                          </a:solidFill>
                          <a:effectLst/>
                          <a:latin typeface="Arial" pitchFamily="34" charset="0"/>
                          <a:cs typeface="Arial" pitchFamily="34" charset="0"/>
                        </a:rPr>
                        <a:t>d.f.</a:t>
                      </a:r>
                      <a:endParaRPr kumimoji="0" lang="en-US" sz="2800" b="1" i="0" u="none" strike="noStrike" cap="none" normalizeH="0" baseline="0" dirty="0" smtClean="0">
                        <a:ln>
                          <a:noFill/>
                        </a:ln>
                        <a:solidFill>
                          <a:srgbClr val="FF0000"/>
                        </a:solidFill>
                        <a:effectLst/>
                        <a:latin typeface="Arial" pitchFamily="34" charset="0"/>
                        <a:cs typeface="Arial" pitchFamily="34"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p>
                      <a:pPr marL="0" marR="0" lvl="0" indent="0" algn="ctr" defTabSz="914400" rtl="1"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1" i="0" u="none" strike="noStrike" cap="none" normalizeH="0" baseline="0" dirty="0" smtClean="0">
                          <a:ln>
                            <a:noFill/>
                          </a:ln>
                          <a:solidFill>
                            <a:srgbClr val="FF0000"/>
                          </a:solidFill>
                          <a:effectLst/>
                          <a:latin typeface="Arial" pitchFamily="34" charset="0"/>
                          <a:cs typeface="Arial" pitchFamily="34" charset="0"/>
                        </a:rPr>
                        <a:t>Mean Squares</a:t>
                      </a: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p>
                      <a:pPr marL="0" marR="0" lvl="0" indent="0" algn="ctr" defTabSz="914400" rtl="1"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4400" b="1" i="1" u="none" strike="noStrike" cap="none" normalizeH="0" baseline="0" smtClean="0">
                          <a:ln>
                            <a:noFill/>
                          </a:ln>
                          <a:solidFill>
                            <a:srgbClr val="FF0000"/>
                          </a:solidFill>
                          <a:effectLst/>
                          <a:latin typeface="Arial" pitchFamily="34" charset="0"/>
                          <a:cs typeface="Arial" pitchFamily="34" charset="0"/>
                        </a:rPr>
                        <a:t>F</a:t>
                      </a:r>
                    </a:p>
                  </a:txBody>
                  <a:tcPr anchor="b"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r>
              <a:tr h="914400">
                <a:tc>
                  <a:txBody>
                    <a:bodyPr/>
                    <a:lstStyle/>
                    <a:p>
                      <a:pPr marL="0" marR="0" lvl="0" indent="0" algn="ctr" defTabSz="914400" rtl="1"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1" i="0" u="none" strike="noStrike" cap="none" normalizeH="0" baseline="0" dirty="0" smtClean="0">
                          <a:ln>
                            <a:noFill/>
                          </a:ln>
                          <a:solidFill>
                            <a:srgbClr val="FF0000"/>
                          </a:solidFill>
                          <a:effectLst/>
                          <a:latin typeface="Arial" pitchFamily="34" charset="0"/>
                          <a:cs typeface="Arial" pitchFamily="34" charset="0"/>
                        </a:rPr>
                        <a:t>Between</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p>
                      <a:pPr marL="0" marR="0" lvl="0" indent="0" algn="ctr" defTabSz="914400" rtl="1"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0" i="1" u="none" strike="noStrike" cap="none" normalizeH="0" baseline="0" dirty="0" smtClean="0">
                          <a:ln>
                            <a:noFill/>
                          </a:ln>
                          <a:solidFill>
                            <a:srgbClr val="FF0000"/>
                          </a:solidFill>
                          <a:effectLst/>
                          <a:latin typeface="Arial" pitchFamily="34" charset="0"/>
                          <a:cs typeface="Arial" pitchFamily="34" charset="0"/>
                        </a:rPr>
                        <a:t>SS </a:t>
                      </a:r>
                      <a:r>
                        <a:rPr kumimoji="0" lang="en-US" sz="2800" b="0" i="0" u="none" strike="noStrike" cap="none" normalizeH="0" baseline="-25000" dirty="0" smtClean="0">
                          <a:ln>
                            <a:noFill/>
                          </a:ln>
                          <a:solidFill>
                            <a:srgbClr val="FF0000"/>
                          </a:solidFill>
                          <a:effectLst/>
                          <a:latin typeface="Arial" pitchFamily="34" charset="0"/>
                          <a:cs typeface="Arial" pitchFamily="34" charset="0"/>
                        </a:rPr>
                        <a:t>B</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p>
                      <a:pPr marL="0" marR="0" lvl="0" indent="0" algn="ctr" defTabSz="914400" rtl="1"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0" i="1" u="none" strike="noStrike" cap="none" normalizeH="0" baseline="0" smtClean="0">
                          <a:ln>
                            <a:noFill/>
                          </a:ln>
                          <a:solidFill>
                            <a:srgbClr val="FF0000"/>
                          </a:solidFill>
                          <a:effectLst/>
                          <a:latin typeface="Arial" pitchFamily="34" charset="0"/>
                          <a:cs typeface="Arial" pitchFamily="34" charset="0"/>
                        </a:rPr>
                        <a:t>k</a:t>
                      </a:r>
                      <a:r>
                        <a:rPr kumimoji="0" lang="en-US" sz="2800" b="0" i="0" u="none" strike="noStrike" cap="none" normalizeH="0" baseline="0" smtClean="0">
                          <a:ln>
                            <a:noFill/>
                          </a:ln>
                          <a:solidFill>
                            <a:srgbClr val="FF0000"/>
                          </a:solidFill>
                          <a:effectLst/>
                          <a:latin typeface="Arial" pitchFamily="34" charset="0"/>
                          <a:cs typeface="Arial" pitchFamily="34" charset="0"/>
                        </a:rPr>
                        <a:t> - 1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p>
                      <a:pPr marL="0" marR="0" lvl="0" indent="0" algn="ctr" defTabSz="914400" rtl="1"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0" i="1" u="none" strike="noStrike" cap="none" normalizeH="0" baseline="0" smtClean="0">
                          <a:ln>
                            <a:noFill/>
                          </a:ln>
                          <a:solidFill>
                            <a:srgbClr val="FF0000"/>
                          </a:solidFill>
                          <a:effectLst/>
                          <a:latin typeface="Arial" pitchFamily="34" charset="0"/>
                          <a:cs typeface="Arial" pitchFamily="34" charset="0"/>
                        </a:rPr>
                        <a:t>MS </a:t>
                      </a:r>
                      <a:r>
                        <a:rPr kumimoji="0" lang="en-US" sz="2800" b="0" i="0" u="none" strike="noStrike" cap="none" normalizeH="0" baseline="-25000" smtClean="0">
                          <a:ln>
                            <a:noFill/>
                          </a:ln>
                          <a:solidFill>
                            <a:srgbClr val="FF0000"/>
                          </a:solidFill>
                          <a:effectLst/>
                          <a:latin typeface="Arial" pitchFamily="34" charset="0"/>
                          <a:cs typeface="Arial" pitchFamily="34" charset="0"/>
                        </a:rPr>
                        <a:t>B</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p>
                      <a:pPr marL="0" marR="0" lvl="0" indent="0" algn="ctr" defTabSz="914400" rtl="1"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0" i="1" u="none" strike="noStrike" cap="none" normalizeH="0" baseline="0" smtClean="0">
                          <a:ln>
                            <a:noFill/>
                          </a:ln>
                          <a:solidFill>
                            <a:srgbClr val="FF0000"/>
                          </a:solidFill>
                          <a:effectLst/>
                          <a:latin typeface="Arial" pitchFamily="34" charset="0"/>
                          <a:cs typeface="Arial" pitchFamily="34" charset="0"/>
                        </a:rPr>
                        <a:t>MS </a:t>
                      </a:r>
                      <a:r>
                        <a:rPr kumimoji="0" lang="en-US" sz="2800" b="0" i="0" u="none" strike="noStrike" cap="none" normalizeH="0" baseline="-25000" smtClean="0">
                          <a:ln>
                            <a:noFill/>
                          </a:ln>
                          <a:solidFill>
                            <a:srgbClr val="FF0000"/>
                          </a:solidFill>
                          <a:effectLst/>
                          <a:latin typeface="Arial" pitchFamily="34" charset="0"/>
                          <a:cs typeface="Arial" pitchFamily="34" charset="0"/>
                        </a:rPr>
                        <a:t>B</a:t>
                      </a:r>
                    </a:p>
                  </a:txBody>
                  <a:tcPr anchor="b"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r>
              <a:tr h="1071563">
                <a:tc>
                  <a:txBody>
                    <a:bodyPr/>
                    <a:lstStyle/>
                    <a:p>
                      <a:pPr marL="0" marR="0" lvl="0" indent="0" algn="ctr" defTabSz="914400" rtl="1"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1" i="0" u="none" strike="noStrike" cap="none" normalizeH="0" baseline="0" smtClean="0">
                          <a:ln>
                            <a:noFill/>
                          </a:ln>
                          <a:solidFill>
                            <a:srgbClr val="FF0000"/>
                          </a:solidFill>
                          <a:effectLst/>
                          <a:latin typeface="Arial" pitchFamily="34" charset="0"/>
                          <a:cs typeface="Arial" pitchFamily="34" charset="0"/>
                        </a:rPr>
                        <a:t>Within</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p>
                      <a:pPr marL="0" marR="0" lvl="0" indent="0" algn="ctr" defTabSz="914400" rtl="1"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0" i="1" u="none" strike="noStrike" cap="none" normalizeH="0" baseline="0" dirty="0" smtClean="0">
                          <a:ln>
                            <a:noFill/>
                          </a:ln>
                          <a:solidFill>
                            <a:srgbClr val="FF0000"/>
                          </a:solidFill>
                          <a:effectLst/>
                          <a:latin typeface="Arial" pitchFamily="34" charset="0"/>
                          <a:cs typeface="Arial" pitchFamily="34" charset="0"/>
                        </a:rPr>
                        <a:t>SS </a:t>
                      </a:r>
                      <a:r>
                        <a:rPr kumimoji="0" lang="en-US" sz="2800" b="0" i="0" u="none" strike="noStrike" cap="none" normalizeH="0" baseline="-25000" dirty="0" smtClean="0">
                          <a:ln>
                            <a:noFill/>
                          </a:ln>
                          <a:solidFill>
                            <a:srgbClr val="FF0000"/>
                          </a:solidFill>
                          <a:effectLst/>
                          <a:latin typeface="Arial" pitchFamily="34" charset="0"/>
                          <a:cs typeface="Arial" pitchFamily="34" charset="0"/>
                        </a:rPr>
                        <a:t>W</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p>
                      <a:pPr marL="0" marR="0" lvl="0" indent="0" algn="ctr" defTabSz="914400" rtl="1"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0" i="1" u="none" strike="noStrike" cap="none" normalizeH="0" baseline="0" smtClean="0">
                          <a:ln>
                            <a:noFill/>
                          </a:ln>
                          <a:solidFill>
                            <a:srgbClr val="FF0000"/>
                          </a:solidFill>
                          <a:effectLst/>
                          <a:latin typeface="Arial" pitchFamily="34" charset="0"/>
                          <a:cs typeface="Arial" pitchFamily="34" charset="0"/>
                        </a:rPr>
                        <a:t>N</a:t>
                      </a:r>
                      <a:r>
                        <a:rPr kumimoji="0" lang="en-US" sz="2800" b="0" i="0" u="none" strike="noStrike" cap="none" normalizeH="0" baseline="0" smtClean="0">
                          <a:ln>
                            <a:noFill/>
                          </a:ln>
                          <a:solidFill>
                            <a:srgbClr val="FF0000"/>
                          </a:solidFill>
                          <a:effectLst/>
                          <a:latin typeface="Arial" pitchFamily="34" charset="0"/>
                          <a:cs typeface="Arial" pitchFamily="34" charset="0"/>
                        </a:rPr>
                        <a:t> – </a:t>
                      </a:r>
                      <a:r>
                        <a:rPr kumimoji="0" lang="en-US" sz="2800" b="0" i="1" u="none" strike="noStrike" cap="none" normalizeH="0" baseline="0" smtClean="0">
                          <a:ln>
                            <a:noFill/>
                          </a:ln>
                          <a:solidFill>
                            <a:srgbClr val="FF0000"/>
                          </a:solidFill>
                          <a:effectLst/>
                          <a:latin typeface="Arial" pitchFamily="34" charset="0"/>
                          <a:cs typeface="Arial" pitchFamily="34" charset="0"/>
                        </a:rPr>
                        <a:t>k</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p>
                      <a:pPr marL="0" marR="0" lvl="0" indent="0" algn="ctr" defTabSz="914400" rtl="1"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0" i="1" u="none" strike="noStrike" cap="none" normalizeH="0" baseline="0" smtClean="0">
                          <a:ln>
                            <a:noFill/>
                          </a:ln>
                          <a:solidFill>
                            <a:srgbClr val="FF0000"/>
                          </a:solidFill>
                          <a:effectLst/>
                          <a:latin typeface="Arial" pitchFamily="34" charset="0"/>
                          <a:cs typeface="Arial" pitchFamily="34" charset="0"/>
                        </a:rPr>
                        <a:t>MS </a:t>
                      </a:r>
                      <a:r>
                        <a:rPr kumimoji="0" lang="en-US" sz="2800" b="0" i="0" u="none" strike="noStrike" cap="none" normalizeH="0" baseline="-25000" smtClean="0">
                          <a:ln>
                            <a:noFill/>
                          </a:ln>
                          <a:solidFill>
                            <a:srgbClr val="FF0000"/>
                          </a:solidFill>
                          <a:effectLst/>
                          <a:latin typeface="Arial" pitchFamily="34" charset="0"/>
                          <a:cs typeface="Arial" pitchFamily="34" charset="0"/>
                        </a:rPr>
                        <a:t>W</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p>
                      <a:pPr marL="0" marR="0" lvl="0" indent="0" algn="ctr" defTabSz="914400" rtl="1"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0" i="1" u="none" strike="noStrike" cap="none" normalizeH="0" baseline="0" smtClean="0">
                          <a:ln>
                            <a:noFill/>
                          </a:ln>
                          <a:solidFill>
                            <a:srgbClr val="FF0000"/>
                          </a:solidFill>
                          <a:effectLst/>
                          <a:latin typeface="Arial" pitchFamily="34" charset="0"/>
                          <a:cs typeface="Arial" pitchFamily="34" charset="0"/>
                        </a:rPr>
                        <a:t>MS </a:t>
                      </a:r>
                      <a:r>
                        <a:rPr kumimoji="0" lang="en-US" sz="2800" b="0" i="0" u="none" strike="noStrike" cap="none" normalizeH="0" baseline="-25000" smtClean="0">
                          <a:ln>
                            <a:noFill/>
                          </a:ln>
                          <a:solidFill>
                            <a:srgbClr val="FF0000"/>
                          </a:solidFill>
                          <a:effectLst/>
                          <a:latin typeface="Arial" pitchFamily="34" charset="0"/>
                          <a:cs typeface="Arial" pitchFamily="34" charset="0"/>
                        </a:rPr>
                        <a:t>W</a:t>
                      </a:r>
                    </a:p>
                    <a:p>
                      <a:pPr marL="0" marR="0" lvl="0" indent="0" algn="ctr" defTabSz="914400" rtl="1"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2800" b="0" i="0" u="none" strike="noStrike" cap="none" normalizeH="0" baseline="0" smtClean="0">
                        <a:ln>
                          <a:noFill/>
                        </a:ln>
                        <a:solidFill>
                          <a:srgbClr val="FF0000"/>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r>
              <a:tr h="1062038">
                <a:tc>
                  <a:txBody>
                    <a:bodyPr/>
                    <a:lstStyle/>
                    <a:p>
                      <a:pPr marL="0" marR="0" lvl="0" indent="0" algn="ctr" defTabSz="914400" rtl="1"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1" i="0" u="none" strike="noStrike" cap="none" normalizeH="0" baseline="0" smtClean="0">
                          <a:ln>
                            <a:noFill/>
                          </a:ln>
                          <a:solidFill>
                            <a:srgbClr val="FF0000"/>
                          </a:solidFill>
                          <a:effectLst/>
                          <a:latin typeface="Arial" pitchFamily="34" charset="0"/>
                          <a:cs typeface="Arial" pitchFamily="34" charset="0"/>
                        </a:rPr>
                        <a:t>Total</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p>
                      <a:pPr marL="0" marR="0" lvl="0" indent="0" algn="ctr" defTabSz="914400" rtl="1"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2800" b="0" i="0" u="none" strike="noStrike" cap="none" normalizeH="0" baseline="0" dirty="0" smtClean="0">
                        <a:ln>
                          <a:noFill/>
                        </a:ln>
                        <a:solidFill>
                          <a:srgbClr val="FF0000"/>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p>
                      <a:pPr marL="0" marR="0" lvl="0" indent="0" algn="ctr" defTabSz="914400" rtl="1"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2800" b="0" i="0" u="none" strike="noStrike" cap="none" normalizeH="0" baseline="0" smtClean="0">
                        <a:ln>
                          <a:noFill/>
                        </a:ln>
                        <a:solidFill>
                          <a:srgbClr val="FF0000"/>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p>
                      <a:pPr marL="0" marR="0" lvl="0" indent="0" algn="ctr" defTabSz="914400" rtl="1"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2800" b="0" i="0" u="none" strike="noStrike" cap="none" normalizeH="0" baseline="0" smtClean="0">
                        <a:ln>
                          <a:noFill/>
                        </a:ln>
                        <a:solidFill>
                          <a:srgbClr val="FF0000"/>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p>
                      <a:pPr marL="0" marR="0" lvl="0" indent="0" algn="r" defTabSz="914400" rtl="1"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2800" b="0" i="0" u="none" strike="noStrike" cap="none" normalizeH="0" baseline="0" dirty="0" smtClean="0">
                        <a:ln>
                          <a:noFill/>
                        </a:ln>
                        <a:solidFill>
                          <a:srgbClr val="FF0000"/>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folHlink"/>
                    </a:solidFill>
                  </a:tcPr>
                </a:tc>
              </a:tr>
            </a:tbl>
          </a:graphicData>
        </a:graphic>
      </p:graphicFrame>
    </p:spTree>
    <p:extLst>
      <p:ext uri="{BB962C8B-B14F-4D97-AF65-F5344CB8AC3E}">
        <p14:creationId xmlns:p14="http://schemas.microsoft.com/office/powerpoint/2010/main" val="427845821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Y" dirty="0" smtClean="0"/>
              <a:t>مثال</a:t>
            </a:r>
            <a:endParaRPr lang="ar-SY" dirty="0"/>
          </a:p>
        </p:txBody>
      </p:sp>
      <p:sp>
        <p:nvSpPr>
          <p:cNvPr id="3" name="Content Placeholder 2"/>
          <p:cNvSpPr>
            <a:spLocks noGrp="1"/>
          </p:cNvSpPr>
          <p:nvPr>
            <p:ph idx="1"/>
          </p:nvPr>
        </p:nvSpPr>
        <p:spPr/>
        <p:txBody>
          <a:bodyPr/>
          <a:lstStyle/>
          <a:p>
            <a:r>
              <a:rPr lang="ar-SY" dirty="0" smtClean="0"/>
              <a:t>باحث يريد أن يتأكد في حال وجود اختلاف في نسبة بروتين القمح لأنواع مختلفة فأخذ عشرة عينات من ثلاثة أنواع قمح هي شام 2 وشام 4 وشام 6 فكانت النتائج كما يلي:</a:t>
            </a:r>
          </a:p>
          <a:p>
            <a:endParaRPr lang="ar-SY" dirty="0" smtClean="0"/>
          </a:p>
          <a:p>
            <a:endParaRPr lang="ar-SY" dirty="0"/>
          </a:p>
        </p:txBody>
      </p:sp>
      <p:sp>
        <p:nvSpPr>
          <p:cNvPr id="4" name="Date Placeholder 3"/>
          <p:cNvSpPr>
            <a:spLocks noGrp="1"/>
          </p:cNvSpPr>
          <p:nvPr>
            <p:ph type="dt" sz="half" idx="10"/>
          </p:nvPr>
        </p:nvSpPr>
        <p:spPr/>
        <p:txBody>
          <a:bodyPr/>
          <a:lstStyle/>
          <a:p>
            <a:fld id="{C006D848-6833-4E3C-88AB-4D1C561BD3BD}" type="datetime8">
              <a:rPr lang="ar-LB" smtClean="0"/>
              <a:pPr/>
              <a:t>09 أيار، 15</a:t>
            </a:fld>
            <a:endParaRPr lang="ar-LB"/>
          </a:p>
        </p:txBody>
      </p:sp>
      <p:sp>
        <p:nvSpPr>
          <p:cNvPr id="5" name="Footer Placeholder 4"/>
          <p:cNvSpPr>
            <a:spLocks noGrp="1"/>
          </p:cNvSpPr>
          <p:nvPr>
            <p:ph type="ftr" sz="quarter" idx="11"/>
          </p:nvPr>
        </p:nvSpPr>
        <p:spPr/>
        <p:txBody>
          <a:bodyPr/>
          <a:lstStyle/>
          <a:p>
            <a:r>
              <a:rPr lang="da-DK" smtClean="0"/>
              <a:t>Dr. Farhan Alfin 13 Slides</a:t>
            </a:r>
            <a:endParaRPr lang="ar-LB"/>
          </a:p>
        </p:txBody>
      </p:sp>
      <p:sp>
        <p:nvSpPr>
          <p:cNvPr id="6" name="Slide Number Placeholder 5"/>
          <p:cNvSpPr>
            <a:spLocks noGrp="1"/>
          </p:cNvSpPr>
          <p:nvPr>
            <p:ph type="sldNum" sz="quarter" idx="12"/>
          </p:nvPr>
        </p:nvSpPr>
        <p:spPr/>
        <p:txBody>
          <a:bodyPr/>
          <a:lstStyle/>
          <a:p>
            <a:fld id="{94388A0C-169A-4BF2-BFCF-6333C7925353}" type="slidenum">
              <a:rPr lang="ar-LB" smtClean="0"/>
              <a:pPr/>
              <a:t>46</a:t>
            </a:fld>
            <a:endParaRPr lang="ar-LB"/>
          </a:p>
        </p:txBody>
      </p:sp>
      <p:graphicFrame>
        <p:nvGraphicFramePr>
          <p:cNvPr id="7" name="Table 6"/>
          <p:cNvGraphicFramePr>
            <a:graphicFrameLocks noGrp="1"/>
          </p:cNvGraphicFramePr>
          <p:nvPr>
            <p:extLst>
              <p:ext uri="{D42A27DB-BD31-4B8C-83A1-F6EECF244321}">
                <p14:modId xmlns:p14="http://schemas.microsoft.com/office/powerpoint/2010/main" val="4137712785"/>
              </p:ext>
            </p:extLst>
          </p:nvPr>
        </p:nvGraphicFramePr>
        <p:xfrm>
          <a:off x="1043608" y="2564904"/>
          <a:ext cx="6096000" cy="4079240"/>
        </p:xfrm>
        <a:graphic>
          <a:graphicData uri="http://schemas.openxmlformats.org/drawingml/2006/table">
            <a:tbl>
              <a:tblPr rtl="1" firstRow="1" bandRow="1">
                <a:tableStyleId>{5C22544A-7EE6-4342-B048-85BDC9FD1C3A}</a:tableStyleId>
              </a:tblPr>
              <a:tblGrid>
                <a:gridCol w="2032000"/>
                <a:gridCol w="2032000"/>
                <a:gridCol w="2032000"/>
              </a:tblGrid>
              <a:tr h="370840">
                <a:tc>
                  <a:txBody>
                    <a:bodyPr/>
                    <a:lstStyle/>
                    <a:p>
                      <a:pPr algn="ctr" rtl="1"/>
                      <a:r>
                        <a:rPr lang="ar-SY" dirty="0" smtClean="0"/>
                        <a:t>شام 2</a:t>
                      </a:r>
                      <a:endParaRPr lang="ar-SY" dirty="0"/>
                    </a:p>
                  </a:txBody>
                  <a:tcPr/>
                </a:tc>
                <a:tc>
                  <a:txBody>
                    <a:bodyPr/>
                    <a:lstStyle/>
                    <a:p>
                      <a:pPr algn="ctr" rtl="1"/>
                      <a:r>
                        <a:rPr lang="ar-SY" dirty="0" smtClean="0"/>
                        <a:t>شام 4</a:t>
                      </a:r>
                      <a:endParaRPr lang="ar-SY" dirty="0"/>
                    </a:p>
                  </a:txBody>
                  <a:tcPr/>
                </a:tc>
                <a:tc>
                  <a:txBody>
                    <a:bodyPr/>
                    <a:lstStyle/>
                    <a:p>
                      <a:pPr algn="ctr" rtl="1"/>
                      <a:r>
                        <a:rPr lang="ar-SY" dirty="0" smtClean="0"/>
                        <a:t>شام</a:t>
                      </a:r>
                      <a:r>
                        <a:rPr lang="ar-SY" baseline="0" dirty="0" smtClean="0"/>
                        <a:t> 6</a:t>
                      </a:r>
                      <a:endParaRPr lang="ar-SY" dirty="0"/>
                    </a:p>
                  </a:txBody>
                  <a:tcPr/>
                </a:tc>
              </a:tr>
              <a:tr h="370840">
                <a:tc>
                  <a:txBody>
                    <a:bodyPr/>
                    <a:lstStyle/>
                    <a:p>
                      <a:pPr algn="ctr" rtl="1"/>
                      <a:r>
                        <a:rPr lang="ar-SY" dirty="0" smtClean="0"/>
                        <a:t>12.5</a:t>
                      </a:r>
                      <a:endParaRPr lang="ar-SY" dirty="0"/>
                    </a:p>
                  </a:txBody>
                  <a:tcPr/>
                </a:tc>
                <a:tc>
                  <a:txBody>
                    <a:bodyPr/>
                    <a:lstStyle/>
                    <a:p>
                      <a:pPr algn="ctr" rtl="1"/>
                      <a:r>
                        <a:rPr lang="ar-SY" dirty="0" smtClean="0"/>
                        <a:t>12.3</a:t>
                      </a:r>
                      <a:endParaRPr lang="ar-SY" dirty="0"/>
                    </a:p>
                  </a:txBody>
                  <a:tcPr/>
                </a:tc>
                <a:tc>
                  <a:txBody>
                    <a:bodyPr/>
                    <a:lstStyle/>
                    <a:p>
                      <a:pPr algn="ctr" rtl="1"/>
                      <a:r>
                        <a:rPr lang="ar-SY" dirty="0" smtClean="0"/>
                        <a:t>11.6</a:t>
                      </a:r>
                      <a:endParaRPr lang="ar-SY" dirty="0"/>
                    </a:p>
                  </a:txBody>
                  <a:tcPr/>
                </a:tc>
              </a:tr>
              <a:tr h="370840">
                <a:tc>
                  <a:txBody>
                    <a:bodyPr/>
                    <a:lstStyle/>
                    <a:p>
                      <a:pPr algn="ctr" rtl="1"/>
                      <a:r>
                        <a:rPr lang="ar-SY" dirty="0" smtClean="0"/>
                        <a:t>12.0</a:t>
                      </a:r>
                      <a:endParaRPr lang="ar-SY" dirty="0"/>
                    </a:p>
                  </a:txBody>
                  <a:tcPr/>
                </a:tc>
                <a:tc>
                  <a:txBody>
                    <a:bodyPr/>
                    <a:lstStyle/>
                    <a:p>
                      <a:pPr algn="ctr" rtl="1"/>
                      <a:r>
                        <a:rPr lang="ar-SY" dirty="0" smtClean="0"/>
                        <a:t>12.6</a:t>
                      </a:r>
                      <a:endParaRPr lang="ar-SY" dirty="0"/>
                    </a:p>
                  </a:txBody>
                  <a:tcPr/>
                </a:tc>
                <a:tc>
                  <a:txBody>
                    <a:bodyPr/>
                    <a:lstStyle/>
                    <a:p>
                      <a:pPr algn="ctr" rtl="1"/>
                      <a:r>
                        <a:rPr lang="ar-SY" dirty="0" smtClean="0"/>
                        <a:t>12.0</a:t>
                      </a:r>
                      <a:endParaRPr lang="ar-SY" dirty="0"/>
                    </a:p>
                  </a:txBody>
                  <a:tcPr/>
                </a:tc>
              </a:tr>
              <a:tr h="370840">
                <a:tc>
                  <a:txBody>
                    <a:bodyPr/>
                    <a:lstStyle/>
                    <a:p>
                      <a:pPr algn="ctr" rtl="1"/>
                      <a:r>
                        <a:rPr lang="ar-SY" dirty="0" smtClean="0"/>
                        <a:t>11.5</a:t>
                      </a:r>
                      <a:endParaRPr lang="ar-SY" dirty="0"/>
                    </a:p>
                  </a:txBody>
                  <a:tcPr/>
                </a:tc>
                <a:tc>
                  <a:txBody>
                    <a:bodyPr/>
                    <a:lstStyle/>
                    <a:p>
                      <a:pPr algn="ctr" rtl="1"/>
                      <a:r>
                        <a:rPr lang="ar-SY" dirty="0" smtClean="0"/>
                        <a:t>11.9</a:t>
                      </a:r>
                      <a:endParaRPr lang="ar-SY" dirty="0"/>
                    </a:p>
                  </a:txBody>
                  <a:tcPr/>
                </a:tc>
                <a:tc>
                  <a:txBody>
                    <a:bodyPr/>
                    <a:lstStyle/>
                    <a:p>
                      <a:pPr algn="ctr" rtl="1"/>
                      <a:r>
                        <a:rPr lang="ar-SY" dirty="0" smtClean="0"/>
                        <a:t>11.8</a:t>
                      </a:r>
                      <a:endParaRPr lang="ar-SY" dirty="0"/>
                    </a:p>
                  </a:txBody>
                  <a:tcPr/>
                </a:tc>
              </a:tr>
              <a:tr h="370840">
                <a:tc>
                  <a:txBody>
                    <a:bodyPr/>
                    <a:lstStyle/>
                    <a:p>
                      <a:pPr algn="ctr" rtl="1"/>
                      <a:r>
                        <a:rPr lang="ar-SY" dirty="0" smtClean="0"/>
                        <a:t>12.0</a:t>
                      </a:r>
                      <a:endParaRPr lang="ar-SY" dirty="0"/>
                    </a:p>
                  </a:txBody>
                  <a:tcPr/>
                </a:tc>
                <a:tc>
                  <a:txBody>
                    <a:bodyPr/>
                    <a:lstStyle/>
                    <a:p>
                      <a:pPr algn="ctr" rtl="1"/>
                      <a:r>
                        <a:rPr lang="ar-SY" dirty="0" smtClean="0"/>
                        <a:t>11.7</a:t>
                      </a:r>
                      <a:endParaRPr lang="ar-SY" dirty="0"/>
                    </a:p>
                  </a:txBody>
                  <a:tcPr/>
                </a:tc>
                <a:tc>
                  <a:txBody>
                    <a:bodyPr/>
                    <a:lstStyle/>
                    <a:p>
                      <a:pPr algn="ctr" rtl="1"/>
                      <a:r>
                        <a:rPr lang="ar-SY" dirty="0" smtClean="0"/>
                        <a:t>11.7</a:t>
                      </a:r>
                      <a:endParaRPr lang="ar-SY" dirty="0"/>
                    </a:p>
                  </a:txBody>
                  <a:tcPr/>
                </a:tc>
              </a:tr>
              <a:tr h="370840">
                <a:tc>
                  <a:txBody>
                    <a:bodyPr/>
                    <a:lstStyle/>
                    <a:p>
                      <a:pPr algn="ctr" rtl="1"/>
                      <a:r>
                        <a:rPr lang="ar-SY" dirty="0" smtClean="0"/>
                        <a:t>11.8</a:t>
                      </a:r>
                      <a:endParaRPr lang="ar-SY" dirty="0"/>
                    </a:p>
                  </a:txBody>
                  <a:tcPr/>
                </a:tc>
                <a:tc>
                  <a:txBody>
                    <a:bodyPr/>
                    <a:lstStyle/>
                    <a:p>
                      <a:pPr algn="ctr" rtl="1"/>
                      <a:r>
                        <a:rPr lang="ar-SY" dirty="0" smtClean="0"/>
                        <a:t>11.5</a:t>
                      </a:r>
                      <a:endParaRPr lang="ar-SY" dirty="0"/>
                    </a:p>
                  </a:txBody>
                  <a:tcPr/>
                </a:tc>
                <a:tc>
                  <a:txBody>
                    <a:bodyPr/>
                    <a:lstStyle/>
                    <a:p>
                      <a:pPr algn="ctr" rtl="1"/>
                      <a:r>
                        <a:rPr lang="ar-SY" dirty="0" smtClean="0"/>
                        <a:t>11.8</a:t>
                      </a:r>
                      <a:endParaRPr lang="ar-SY" dirty="0"/>
                    </a:p>
                  </a:txBody>
                  <a:tcPr/>
                </a:tc>
              </a:tr>
              <a:tr h="370840">
                <a:tc>
                  <a:txBody>
                    <a:bodyPr/>
                    <a:lstStyle/>
                    <a:p>
                      <a:pPr algn="ctr" rtl="1"/>
                      <a:r>
                        <a:rPr lang="ar-SY" dirty="0" smtClean="0"/>
                        <a:t>12.3</a:t>
                      </a:r>
                      <a:endParaRPr lang="ar-SY" dirty="0"/>
                    </a:p>
                  </a:txBody>
                  <a:tcPr/>
                </a:tc>
                <a:tc>
                  <a:txBody>
                    <a:bodyPr/>
                    <a:lstStyle/>
                    <a:p>
                      <a:pPr algn="ctr" rtl="1"/>
                      <a:r>
                        <a:rPr lang="ar-SY" dirty="0" smtClean="0"/>
                        <a:t>12.0</a:t>
                      </a:r>
                      <a:endParaRPr lang="ar-SY" dirty="0"/>
                    </a:p>
                  </a:txBody>
                  <a:tcPr/>
                </a:tc>
                <a:tc>
                  <a:txBody>
                    <a:bodyPr/>
                    <a:lstStyle/>
                    <a:p>
                      <a:pPr algn="ctr" rtl="1"/>
                      <a:r>
                        <a:rPr lang="ar-SY" dirty="0" smtClean="0"/>
                        <a:t>11.3</a:t>
                      </a:r>
                      <a:endParaRPr lang="ar-SY" dirty="0"/>
                    </a:p>
                  </a:txBody>
                  <a:tcPr/>
                </a:tc>
              </a:tr>
              <a:tr h="370840">
                <a:tc>
                  <a:txBody>
                    <a:bodyPr/>
                    <a:lstStyle/>
                    <a:p>
                      <a:pPr algn="ctr" rtl="1"/>
                      <a:r>
                        <a:rPr lang="ar-SY" dirty="0" smtClean="0"/>
                        <a:t>12.1</a:t>
                      </a:r>
                      <a:endParaRPr lang="ar-SY" dirty="0"/>
                    </a:p>
                  </a:txBody>
                  <a:tcPr/>
                </a:tc>
                <a:tc>
                  <a:txBody>
                    <a:bodyPr/>
                    <a:lstStyle/>
                    <a:p>
                      <a:pPr algn="ctr" rtl="1"/>
                      <a:r>
                        <a:rPr lang="ar-SY" dirty="0" smtClean="0"/>
                        <a:t>11.9</a:t>
                      </a:r>
                      <a:endParaRPr lang="ar-SY" dirty="0"/>
                    </a:p>
                  </a:txBody>
                  <a:tcPr/>
                </a:tc>
                <a:tc>
                  <a:txBody>
                    <a:bodyPr/>
                    <a:lstStyle/>
                    <a:p>
                      <a:pPr algn="ctr" rtl="1"/>
                      <a:r>
                        <a:rPr lang="ar-SY" dirty="0" smtClean="0"/>
                        <a:t>11.4</a:t>
                      </a:r>
                      <a:endParaRPr lang="ar-SY" dirty="0"/>
                    </a:p>
                  </a:txBody>
                  <a:tcPr/>
                </a:tc>
              </a:tr>
              <a:tr h="370840">
                <a:tc>
                  <a:txBody>
                    <a:bodyPr/>
                    <a:lstStyle/>
                    <a:p>
                      <a:pPr algn="ctr" rtl="1"/>
                      <a:r>
                        <a:rPr lang="ar-SY" dirty="0" smtClean="0"/>
                        <a:t>11.8</a:t>
                      </a:r>
                      <a:endParaRPr lang="ar-SY" dirty="0"/>
                    </a:p>
                  </a:txBody>
                  <a:tcPr/>
                </a:tc>
                <a:tc>
                  <a:txBody>
                    <a:bodyPr/>
                    <a:lstStyle/>
                    <a:p>
                      <a:pPr algn="ctr" rtl="1"/>
                      <a:r>
                        <a:rPr lang="ar-SY" dirty="0" smtClean="0"/>
                        <a:t>11.3</a:t>
                      </a:r>
                      <a:endParaRPr lang="ar-SY" dirty="0"/>
                    </a:p>
                  </a:txBody>
                  <a:tcPr/>
                </a:tc>
                <a:tc>
                  <a:txBody>
                    <a:bodyPr/>
                    <a:lstStyle/>
                    <a:p>
                      <a:pPr algn="ctr" rtl="1"/>
                      <a:r>
                        <a:rPr lang="ar-SY" dirty="0" smtClean="0"/>
                        <a:t>11.2</a:t>
                      </a:r>
                      <a:endParaRPr lang="ar-SY" dirty="0"/>
                    </a:p>
                  </a:txBody>
                  <a:tcPr/>
                </a:tc>
              </a:tr>
              <a:tr h="370840">
                <a:tc>
                  <a:txBody>
                    <a:bodyPr/>
                    <a:lstStyle/>
                    <a:p>
                      <a:pPr algn="ctr" rtl="1"/>
                      <a:r>
                        <a:rPr lang="ar-SY" dirty="0" smtClean="0"/>
                        <a:t>11.9</a:t>
                      </a:r>
                      <a:endParaRPr lang="ar-SY" dirty="0"/>
                    </a:p>
                  </a:txBody>
                  <a:tcPr/>
                </a:tc>
                <a:tc>
                  <a:txBody>
                    <a:bodyPr/>
                    <a:lstStyle/>
                    <a:p>
                      <a:pPr algn="ctr" rtl="1"/>
                      <a:r>
                        <a:rPr lang="ar-SY" dirty="0" smtClean="0"/>
                        <a:t>12.4</a:t>
                      </a:r>
                      <a:endParaRPr lang="ar-SY" dirty="0"/>
                    </a:p>
                  </a:txBody>
                  <a:tcPr/>
                </a:tc>
                <a:tc>
                  <a:txBody>
                    <a:bodyPr/>
                    <a:lstStyle/>
                    <a:p>
                      <a:pPr algn="ctr" rtl="1"/>
                      <a:r>
                        <a:rPr lang="ar-SY" dirty="0" smtClean="0"/>
                        <a:t>11.4</a:t>
                      </a:r>
                      <a:endParaRPr lang="ar-SY" dirty="0"/>
                    </a:p>
                  </a:txBody>
                  <a:tcPr/>
                </a:tc>
              </a:tr>
              <a:tr h="370840">
                <a:tc>
                  <a:txBody>
                    <a:bodyPr/>
                    <a:lstStyle/>
                    <a:p>
                      <a:pPr algn="ctr" rtl="1"/>
                      <a:r>
                        <a:rPr lang="ar-SY" dirty="0" smtClean="0"/>
                        <a:t>12.2</a:t>
                      </a:r>
                      <a:endParaRPr lang="ar-SY" dirty="0"/>
                    </a:p>
                  </a:txBody>
                  <a:tcPr/>
                </a:tc>
                <a:tc>
                  <a:txBody>
                    <a:bodyPr/>
                    <a:lstStyle/>
                    <a:p>
                      <a:pPr algn="ctr" rtl="1"/>
                      <a:r>
                        <a:rPr lang="ar-SY" dirty="0" smtClean="0"/>
                        <a:t>12.0</a:t>
                      </a:r>
                      <a:endParaRPr lang="ar-SY" dirty="0"/>
                    </a:p>
                  </a:txBody>
                  <a:tcPr/>
                </a:tc>
                <a:tc>
                  <a:txBody>
                    <a:bodyPr/>
                    <a:lstStyle/>
                    <a:p>
                      <a:pPr algn="ctr" rtl="1"/>
                      <a:r>
                        <a:rPr lang="ar-SY" dirty="0" smtClean="0"/>
                        <a:t>11.5</a:t>
                      </a:r>
                      <a:endParaRPr lang="ar-SY" dirty="0"/>
                    </a:p>
                  </a:txBody>
                  <a:tcPr/>
                </a:tc>
              </a:tr>
            </a:tbl>
          </a:graphicData>
        </a:graphic>
      </p:graphicFrame>
    </p:spTree>
    <p:extLst>
      <p:ext uri="{BB962C8B-B14F-4D97-AF65-F5344CB8AC3E}">
        <p14:creationId xmlns:p14="http://schemas.microsoft.com/office/powerpoint/2010/main" val="2072691585"/>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Y" dirty="0" smtClean="0"/>
              <a:t>مثال</a:t>
            </a:r>
            <a:endParaRPr lang="ar-SY" dirty="0"/>
          </a:p>
        </p:txBody>
      </p:sp>
      <p:sp>
        <p:nvSpPr>
          <p:cNvPr id="3" name="Content Placeholder 2"/>
          <p:cNvSpPr>
            <a:spLocks noGrp="1"/>
          </p:cNvSpPr>
          <p:nvPr>
            <p:ph idx="1"/>
          </p:nvPr>
        </p:nvSpPr>
        <p:spPr/>
        <p:txBody>
          <a:bodyPr/>
          <a:lstStyle/>
          <a:p>
            <a:endParaRPr lang="ar-SY" dirty="0"/>
          </a:p>
        </p:txBody>
      </p:sp>
      <p:sp>
        <p:nvSpPr>
          <p:cNvPr id="4" name="Date Placeholder 3"/>
          <p:cNvSpPr>
            <a:spLocks noGrp="1"/>
          </p:cNvSpPr>
          <p:nvPr>
            <p:ph type="dt" sz="half" idx="10"/>
          </p:nvPr>
        </p:nvSpPr>
        <p:spPr/>
        <p:txBody>
          <a:bodyPr/>
          <a:lstStyle/>
          <a:p>
            <a:fld id="{C006D848-6833-4E3C-88AB-4D1C561BD3BD}" type="datetime8">
              <a:rPr lang="ar-LB" smtClean="0"/>
              <a:pPr/>
              <a:t>09 أيار، 15</a:t>
            </a:fld>
            <a:endParaRPr lang="ar-LB"/>
          </a:p>
        </p:txBody>
      </p:sp>
      <p:sp>
        <p:nvSpPr>
          <p:cNvPr id="5" name="Footer Placeholder 4"/>
          <p:cNvSpPr>
            <a:spLocks noGrp="1"/>
          </p:cNvSpPr>
          <p:nvPr>
            <p:ph type="ftr" sz="quarter" idx="11"/>
          </p:nvPr>
        </p:nvSpPr>
        <p:spPr/>
        <p:txBody>
          <a:bodyPr/>
          <a:lstStyle/>
          <a:p>
            <a:r>
              <a:rPr lang="da-DK" smtClean="0"/>
              <a:t>Dr. Farhan Alfin 13 Slides</a:t>
            </a:r>
            <a:endParaRPr lang="ar-LB"/>
          </a:p>
        </p:txBody>
      </p:sp>
      <p:sp>
        <p:nvSpPr>
          <p:cNvPr id="6" name="Slide Number Placeholder 5"/>
          <p:cNvSpPr>
            <a:spLocks noGrp="1"/>
          </p:cNvSpPr>
          <p:nvPr>
            <p:ph type="sldNum" sz="quarter" idx="12"/>
          </p:nvPr>
        </p:nvSpPr>
        <p:spPr/>
        <p:txBody>
          <a:bodyPr/>
          <a:lstStyle/>
          <a:p>
            <a:fld id="{94388A0C-169A-4BF2-BFCF-6333C7925353}" type="slidenum">
              <a:rPr lang="ar-LB" smtClean="0"/>
              <a:pPr/>
              <a:t>47</a:t>
            </a:fld>
            <a:endParaRPr lang="ar-LB"/>
          </a:p>
        </p:txBody>
      </p:sp>
      <p:sp>
        <p:nvSpPr>
          <p:cNvPr id="7" name="Rectangle 6"/>
          <p:cNvSpPr/>
          <p:nvPr/>
        </p:nvSpPr>
        <p:spPr>
          <a:xfrm>
            <a:off x="483460" y="1600200"/>
            <a:ext cx="6400800" cy="3693319"/>
          </a:xfrm>
          <a:prstGeom prst="rect">
            <a:avLst/>
          </a:prstGeom>
        </p:spPr>
        <p:txBody>
          <a:bodyPr wrap="square">
            <a:spAutoFit/>
          </a:bodyPr>
          <a:lstStyle/>
          <a:p>
            <a:pPr algn="l" rtl="0"/>
            <a:r>
              <a:rPr lang="en-US" dirty="0">
                <a:latin typeface="Courier New" panose="02070309020205020404" pitchFamily="49" charset="0"/>
              </a:rPr>
              <a:t>Analysis of Variance</a:t>
            </a:r>
          </a:p>
          <a:p>
            <a:pPr algn="l" rtl="0"/>
            <a:endParaRPr lang="ar-SY" dirty="0">
              <a:latin typeface="Courier New" panose="02070309020205020404" pitchFamily="49" charset="0"/>
            </a:endParaRPr>
          </a:p>
          <a:p>
            <a:pPr algn="l" rtl="0"/>
            <a:r>
              <a:rPr lang="en-US" dirty="0">
                <a:latin typeface="Courier New" panose="02070309020205020404" pitchFamily="49" charset="0"/>
              </a:rPr>
              <a:t>Source  DF  </a:t>
            </a:r>
            <a:r>
              <a:rPr lang="en-US" dirty="0" err="1">
                <a:latin typeface="Courier New" panose="02070309020205020404" pitchFamily="49" charset="0"/>
              </a:rPr>
              <a:t>Adj</a:t>
            </a:r>
            <a:r>
              <a:rPr lang="en-US" dirty="0">
                <a:latin typeface="Courier New" panose="02070309020205020404" pitchFamily="49" charset="0"/>
              </a:rPr>
              <a:t> SS  </a:t>
            </a:r>
            <a:r>
              <a:rPr lang="en-US" dirty="0" err="1">
                <a:latin typeface="Courier New" panose="02070309020205020404" pitchFamily="49" charset="0"/>
              </a:rPr>
              <a:t>Adj</a:t>
            </a:r>
            <a:r>
              <a:rPr lang="en-US" dirty="0">
                <a:latin typeface="Courier New" panose="02070309020205020404" pitchFamily="49" charset="0"/>
              </a:rPr>
              <a:t> MS  F-Value  P-Value</a:t>
            </a:r>
          </a:p>
          <a:p>
            <a:pPr algn="l" rtl="0"/>
            <a:r>
              <a:rPr lang="pt-BR" dirty="0">
                <a:latin typeface="Courier New" panose="02070309020205020404" pitchFamily="49" charset="0"/>
              </a:rPr>
              <a:t>Factor   2   1.161  0.5803     5.69    0.009</a:t>
            </a:r>
          </a:p>
          <a:p>
            <a:pPr algn="l" rtl="0"/>
            <a:r>
              <a:rPr lang="en-US" dirty="0">
                <a:latin typeface="Courier New" panose="02070309020205020404" pitchFamily="49" charset="0"/>
              </a:rPr>
              <a:t>Error   27   2.754  0.1020</a:t>
            </a:r>
          </a:p>
          <a:p>
            <a:pPr algn="l" rtl="0"/>
            <a:r>
              <a:rPr lang="en-US" dirty="0">
                <a:latin typeface="Courier New" panose="02070309020205020404" pitchFamily="49" charset="0"/>
              </a:rPr>
              <a:t>Total   29   </a:t>
            </a:r>
            <a:r>
              <a:rPr lang="en-US" dirty="0" smtClean="0">
                <a:latin typeface="Courier New" panose="02070309020205020404" pitchFamily="49" charset="0"/>
              </a:rPr>
              <a:t>3.915</a:t>
            </a:r>
          </a:p>
          <a:p>
            <a:pPr algn="l" rtl="0"/>
            <a:endParaRPr lang="en-US" dirty="0">
              <a:latin typeface="Courier New" panose="02070309020205020404" pitchFamily="49" charset="0"/>
            </a:endParaRPr>
          </a:p>
          <a:p>
            <a:pPr algn="l" rtl="0"/>
            <a:endParaRPr lang="ar-SY" dirty="0"/>
          </a:p>
          <a:p>
            <a:pPr algn="l" rtl="0"/>
            <a:r>
              <a:rPr lang="en-US" dirty="0"/>
              <a:t>Factor   </a:t>
            </a:r>
            <a:r>
              <a:rPr lang="en-US" dirty="0" smtClean="0"/>
              <a:t>	N     </a:t>
            </a:r>
            <a:r>
              <a:rPr lang="en-US" dirty="0"/>
              <a:t>Mean   </a:t>
            </a:r>
            <a:r>
              <a:rPr lang="en-US" dirty="0" err="1"/>
              <a:t>StDev</a:t>
            </a:r>
            <a:r>
              <a:rPr lang="en-US" dirty="0"/>
              <a:t>        95% CI</a:t>
            </a:r>
          </a:p>
          <a:p>
            <a:pPr algn="l" rtl="0"/>
            <a:r>
              <a:rPr lang="en-US" dirty="0"/>
              <a:t>Sham 2  10  12.0100  0.2846  (11.8028; 12.2172)</a:t>
            </a:r>
          </a:p>
          <a:p>
            <a:pPr algn="l" rtl="0"/>
            <a:r>
              <a:rPr lang="en-US" dirty="0"/>
              <a:t>sham 4  10   11.960   0.401  ( 11.753;  12.167)</a:t>
            </a:r>
          </a:p>
          <a:p>
            <a:pPr algn="l" rtl="0"/>
            <a:r>
              <a:rPr lang="en-US" dirty="0"/>
              <a:t>sham 6  10  11.5700  0.2541  (11.3628; 11.7772)</a:t>
            </a:r>
          </a:p>
          <a:p>
            <a:pPr algn="l" rtl="0"/>
            <a:endParaRPr lang="en-US" dirty="0">
              <a:latin typeface="Courier New" panose="02070309020205020404" pitchFamily="49" charset="0"/>
            </a:endParaRPr>
          </a:p>
        </p:txBody>
      </p:sp>
      <p:pic>
        <p:nvPicPr>
          <p:cNvPr id="8" name="Picture 7"/>
          <p:cNvPicPr>
            <a:picLocks noChangeAspect="1"/>
          </p:cNvPicPr>
          <p:nvPr/>
        </p:nvPicPr>
        <p:blipFill>
          <a:blip r:embed="rId2"/>
          <a:stretch>
            <a:fillRect/>
          </a:stretch>
        </p:blipFill>
        <p:spPr>
          <a:xfrm>
            <a:off x="5515910" y="4437112"/>
            <a:ext cx="3628090" cy="2420888"/>
          </a:xfrm>
          <a:prstGeom prst="rect">
            <a:avLst/>
          </a:prstGeom>
        </p:spPr>
      </p:pic>
    </p:spTree>
    <p:extLst>
      <p:ext uri="{BB962C8B-B14F-4D97-AF65-F5344CB8AC3E}">
        <p14:creationId xmlns:p14="http://schemas.microsoft.com/office/powerpoint/2010/main" val="1277542379"/>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Y" b="1" dirty="0">
                <a:effectLst>
                  <a:outerShdw blurRad="38100" dist="38100" dir="2700000" algn="tl">
                    <a:srgbClr val="C0C0C0"/>
                  </a:outerShdw>
                </a:effectLst>
              </a:rPr>
              <a:t>تحليل التباين باتجاهين</a:t>
            </a:r>
            <a:endParaRPr lang="ar-SY" dirty="0"/>
          </a:p>
        </p:txBody>
      </p:sp>
      <p:sp>
        <p:nvSpPr>
          <p:cNvPr id="3" name="Content Placeholder 2"/>
          <p:cNvSpPr>
            <a:spLocks noGrp="1"/>
          </p:cNvSpPr>
          <p:nvPr>
            <p:ph idx="1"/>
          </p:nvPr>
        </p:nvSpPr>
        <p:spPr/>
        <p:txBody>
          <a:bodyPr>
            <a:normAutofit/>
          </a:bodyPr>
          <a:lstStyle/>
          <a:p>
            <a:pPr>
              <a:defRPr/>
            </a:pPr>
            <a:r>
              <a:rPr lang="ar-SY" sz="3600" dirty="0">
                <a:effectLst>
                  <a:outerShdw blurRad="38100" dist="38100" dir="2700000" algn="tl">
                    <a:srgbClr val="C0C0C0"/>
                  </a:outerShdw>
                </a:effectLst>
              </a:rPr>
              <a:t>تحليل التباين باتجاهين هو توسيع لطريقة تحليل التباين التي شرحت سابقا، حيث تتضمن متغيرين مستقلين.</a:t>
            </a:r>
          </a:p>
          <a:p>
            <a:pPr>
              <a:defRPr/>
            </a:pPr>
            <a:r>
              <a:rPr lang="ar-SY" sz="3600" dirty="0">
                <a:effectLst>
                  <a:outerShdw blurRad="38100" dist="38100" dir="2700000" algn="tl">
                    <a:srgbClr val="C0C0C0"/>
                  </a:outerShdw>
                </a:effectLst>
              </a:rPr>
              <a:t>تدعى المتغيرات المستقلة </a:t>
            </a:r>
            <a:r>
              <a:rPr lang="en-US" sz="3600" dirty="0">
                <a:effectLst>
                  <a:outerShdw blurRad="38100" dist="38100" dir="2700000" algn="tl">
                    <a:srgbClr val="C0C0C0"/>
                  </a:outerShdw>
                </a:effectLst>
              </a:rPr>
              <a:t>factors</a:t>
            </a:r>
          </a:p>
          <a:p>
            <a:pPr>
              <a:defRPr/>
            </a:pPr>
            <a:r>
              <a:rPr lang="ar-SY" sz="3600" dirty="0">
                <a:effectLst>
                  <a:outerShdw blurRad="38100" dist="38100" dir="2700000" algn="tl">
                    <a:srgbClr val="C0C0C0"/>
                  </a:outerShdw>
                </a:effectLst>
              </a:rPr>
              <a:t>يمكن للباحثين دراسة تأثير متغيرين أو عاملين مستقلين </a:t>
            </a:r>
            <a:r>
              <a:rPr lang="en-US" sz="3600" i="1" dirty="0">
                <a:solidFill>
                  <a:schemeClr val="folHlink"/>
                </a:solidFill>
                <a:effectLst>
                  <a:outerShdw blurRad="38100" dist="38100" dir="2700000" algn="tl">
                    <a:srgbClr val="C0C0C0"/>
                  </a:outerShdw>
                </a:effectLst>
              </a:rPr>
              <a:t>independent</a:t>
            </a:r>
            <a:r>
              <a:rPr lang="en-US" sz="3600" dirty="0">
                <a:effectLst>
                  <a:outerShdw blurRad="38100" dist="38100" dir="2700000" algn="tl">
                    <a:srgbClr val="C0C0C0"/>
                  </a:outerShdw>
                </a:effectLst>
              </a:rPr>
              <a:t> </a:t>
            </a:r>
            <a:r>
              <a:rPr lang="en-US" sz="3600" i="1" dirty="0">
                <a:solidFill>
                  <a:schemeClr val="folHlink"/>
                </a:solidFill>
                <a:effectLst>
                  <a:outerShdw blurRad="38100" dist="38100" dir="2700000" algn="tl">
                    <a:srgbClr val="C0C0C0"/>
                  </a:outerShdw>
                </a:effectLst>
              </a:rPr>
              <a:t>variables </a:t>
            </a:r>
            <a:r>
              <a:rPr lang="ar-SY" sz="3600" dirty="0">
                <a:effectLst>
                  <a:outerShdw blurRad="38100" dist="38100" dir="2700000" algn="tl">
                    <a:srgbClr val="C0C0C0"/>
                  </a:outerShdw>
                </a:effectLst>
              </a:rPr>
              <a:t>على متغير </a:t>
            </a:r>
            <a:r>
              <a:rPr lang="en-US" sz="3600" i="1" dirty="0">
                <a:solidFill>
                  <a:schemeClr val="folHlink"/>
                </a:solidFill>
                <a:effectLst>
                  <a:outerShdw blurRad="38100" dist="38100" dir="2700000" algn="tl">
                    <a:srgbClr val="C0C0C0"/>
                  </a:outerShdw>
                </a:effectLst>
              </a:rPr>
              <a:t>dependent variable</a:t>
            </a:r>
            <a:r>
              <a:rPr lang="ar-SY" sz="3600" dirty="0">
                <a:effectLst>
                  <a:outerShdw blurRad="38100" dist="38100" dir="2700000" algn="tl">
                    <a:srgbClr val="C0C0C0"/>
                  </a:outerShdw>
                </a:effectLst>
              </a:rPr>
              <a:t> باستخدام  تقنية تحليل التباين </a:t>
            </a:r>
          </a:p>
          <a:p>
            <a:pPr>
              <a:defRPr/>
            </a:pPr>
            <a:r>
              <a:rPr lang="ar-SY" sz="3600" dirty="0">
                <a:effectLst>
                  <a:outerShdw blurRad="38100" dist="38100" dir="2700000" algn="tl">
                    <a:srgbClr val="C0C0C0"/>
                  </a:outerShdw>
                </a:effectLst>
              </a:rPr>
              <a:t>بالإضافة لذلك دراسة التأثير المتبادل</a:t>
            </a:r>
            <a:endParaRPr lang="en-US" sz="3600" dirty="0">
              <a:effectLst>
                <a:outerShdw blurRad="38100" dist="38100" dir="2700000" algn="tl">
                  <a:srgbClr val="C0C0C0"/>
                </a:outerShdw>
              </a:effectLst>
            </a:endParaRPr>
          </a:p>
          <a:p>
            <a:endParaRPr lang="ar-SY" sz="3600" dirty="0"/>
          </a:p>
        </p:txBody>
      </p:sp>
      <p:sp>
        <p:nvSpPr>
          <p:cNvPr id="4" name="Date Placeholder 3"/>
          <p:cNvSpPr>
            <a:spLocks noGrp="1"/>
          </p:cNvSpPr>
          <p:nvPr>
            <p:ph type="dt" sz="half" idx="10"/>
          </p:nvPr>
        </p:nvSpPr>
        <p:spPr/>
        <p:txBody>
          <a:bodyPr/>
          <a:lstStyle/>
          <a:p>
            <a:fld id="{C006D848-6833-4E3C-88AB-4D1C561BD3BD}" type="datetime8">
              <a:rPr lang="ar-LB" smtClean="0"/>
              <a:pPr/>
              <a:t>09 أيار، 15</a:t>
            </a:fld>
            <a:endParaRPr lang="ar-LB"/>
          </a:p>
        </p:txBody>
      </p:sp>
      <p:sp>
        <p:nvSpPr>
          <p:cNvPr id="5" name="Footer Placeholder 4"/>
          <p:cNvSpPr>
            <a:spLocks noGrp="1"/>
          </p:cNvSpPr>
          <p:nvPr>
            <p:ph type="ftr" sz="quarter" idx="11"/>
          </p:nvPr>
        </p:nvSpPr>
        <p:spPr/>
        <p:txBody>
          <a:bodyPr/>
          <a:lstStyle/>
          <a:p>
            <a:r>
              <a:rPr lang="da-DK" smtClean="0"/>
              <a:t>Dr. Farhan Alfin 13 Slides</a:t>
            </a:r>
            <a:endParaRPr lang="ar-LB"/>
          </a:p>
        </p:txBody>
      </p:sp>
      <p:sp>
        <p:nvSpPr>
          <p:cNvPr id="6" name="Slide Number Placeholder 5"/>
          <p:cNvSpPr>
            <a:spLocks noGrp="1"/>
          </p:cNvSpPr>
          <p:nvPr>
            <p:ph type="sldNum" sz="quarter" idx="12"/>
          </p:nvPr>
        </p:nvSpPr>
        <p:spPr/>
        <p:txBody>
          <a:bodyPr/>
          <a:lstStyle/>
          <a:p>
            <a:fld id="{94388A0C-169A-4BF2-BFCF-6333C7925353}" type="slidenum">
              <a:rPr lang="ar-LB" smtClean="0"/>
              <a:pPr/>
              <a:t>48</a:t>
            </a:fld>
            <a:endParaRPr lang="ar-LB"/>
          </a:p>
        </p:txBody>
      </p:sp>
    </p:spTree>
    <p:extLst>
      <p:ext uri="{BB962C8B-B14F-4D97-AF65-F5344CB8AC3E}">
        <p14:creationId xmlns:p14="http://schemas.microsoft.com/office/powerpoint/2010/main" val="3682984923"/>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Y" b="1" dirty="0">
                <a:effectLst>
                  <a:outerShdw blurRad="38100" dist="38100" dir="2700000" algn="tl">
                    <a:srgbClr val="C0C0C0"/>
                  </a:outerShdw>
                </a:effectLst>
              </a:rPr>
              <a:t>تصاميم تحليل التباين باتجاهين </a:t>
            </a:r>
            <a:endParaRPr lang="ar-SY" dirty="0"/>
          </a:p>
        </p:txBody>
      </p:sp>
      <p:sp>
        <p:nvSpPr>
          <p:cNvPr id="3" name="Content Placeholder 2"/>
          <p:cNvSpPr>
            <a:spLocks noGrp="1"/>
          </p:cNvSpPr>
          <p:nvPr>
            <p:ph idx="1"/>
          </p:nvPr>
        </p:nvSpPr>
        <p:spPr/>
        <p:txBody>
          <a:bodyPr/>
          <a:lstStyle/>
          <a:p>
            <a:pPr algn="ctr" rtl="0"/>
            <a:r>
              <a:rPr lang="en-US" altLang="ar-SY" dirty="0"/>
              <a:t>3 X 2 </a:t>
            </a:r>
            <a:r>
              <a:rPr lang="en-US" altLang="ar-SY" dirty="0" err="1"/>
              <a:t>Desgin</a:t>
            </a:r>
            <a:r>
              <a:rPr lang="en-US" altLang="ar-SY" dirty="0"/>
              <a:t>			3 X 3 </a:t>
            </a:r>
            <a:r>
              <a:rPr lang="en-US" altLang="ar-SY" dirty="0" err="1"/>
              <a:t>Desgin</a:t>
            </a:r>
            <a:endParaRPr lang="en-US" altLang="ar-SY" dirty="0"/>
          </a:p>
          <a:p>
            <a:endParaRPr lang="ar-SY" dirty="0"/>
          </a:p>
        </p:txBody>
      </p:sp>
      <p:sp>
        <p:nvSpPr>
          <p:cNvPr id="4" name="Date Placeholder 3"/>
          <p:cNvSpPr>
            <a:spLocks noGrp="1"/>
          </p:cNvSpPr>
          <p:nvPr>
            <p:ph type="dt" sz="half" idx="10"/>
          </p:nvPr>
        </p:nvSpPr>
        <p:spPr/>
        <p:txBody>
          <a:bodyPr/>
          <a:lstStyle/>
          <a:p>
            <a:fld id="{C006D848-6833-4E3C-88AB-4D1C561BD3BD}" type="datetime8">
              <a:rPr lang="ar-LB" smtClean="0"/>
              <a:pPr/>
              <a:t>09 أيار، 15</a:t>
            </a:fld>
            <a:endParaRPr lang="ar-LB"/>
          </a:p>
        </p:txBody>
      </p:sp>
      <p:sp>
        <p:nvSpPr>
          <p:cNvPr id="5" name="Footer Placeholder 4"/>
          <p:cNvSpPr>
            <a:spLocks noGrp="1"/>
          </p:cNvSpPr>
          <p:nvPr>
            <p:ph type="ftr" sz="quarter" idx="11"/>
          </p:nvPr>
        </p:nvSpPr>
        <p:spPr/>
        <p:txBody>
          <a:bodyPr/>
          <a:lstStyle/>
          <a:p>
            <a:r>
              <a:rPr lang="da-DK" smtClean="0"/>
              <a:t>Dr. Farhan Alfin 13 Slides</a:t>
            </a:r>
            <a:endParaRPr lang="ar-LB"/>
          </a:p>
        </p:txBody>
      </p:sp>
      <p:sp>
        <p:nvSpPr>
          <p:cNvPr id="6" name="Slide Number Placeholder 5"/>
          <p:cNvSpPr>
            <a:spLocks noGrp="1"/>
          </p:cNvSpPr>
          <p:nvPr>
            <p:ph type="sldNum" sz="quarter" idx="12"/>
          </p:nvPr>
        </p:nvSpPr>
        <p:spPr/>
        <p:txBody>
          <a:bodyPr/>
          <a:lstStyle/>
          <a:p>
            <a:fld id="{94388A0C-169A-4BF2-BFCF-6333C7925353}" type="slidenum">
              <a:rPr lang="ar-LB" smtClean="0"/>
              <a:pPr/>
              <a:t>49</a:t>
            </a:fld>
            <a:endParaRPr lang="ar-LB"/>
          </a:p>
        </p:txBody>
      </p:sp>
      <p:graphicFrame>
        <p:nvGraphicFramePr>
          <p:cNvPr id="7" name="Group 5"/>
          <p:cNvGraphicFramePr>
            <a:graphicFrameLocks noGrp="1"/>
          </p:cNvGraphicFramePr>
          <p:nvPr/>
        </p:nvGraphicFramePr>
        <p:xfrm>
          <a:off x="1063625" y="2979738"/>
          <a:ext cx="2232025" cy="2073276"/>
        </p:xfrm>
        <a:graphic>
          <a:graphicData uri="http://schemas.openxmlformats.org/drawingml/2006/table">
            <a:tbl>
              <a:tblPr/>
              <a:tblGrid>
                <a:gridCol w="742950"/>
                <a:gridCol w="746125"/>
                <a:gridCol w="742950"/>
              </a:tblGrid>
              <a:tr h="518319">
                <a:tc>
                  <a:txBody>
                    <a:bodyPr/>
                    <a:lstStyle/>
                    <a:p>
                      <a:pPr marL="0" marR="0" lvl="0" indent="0" algn="ctr" defTabSz="914400" rtl="1"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txBody>
                  <a:tcPr marT="45734" marB="4573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0" i="0" u="none" strike="noStrike" cap="none" normalizeH="0" baseline="0" smtClean="0">
                          <a:ln>
                            <a:noFill/>
                          </a:ln>
                          <a:solidFill>
                            <a:schemeClr val="tx1"/>
                          </a:solidFill>
                          <a:effectLst/>
                          <a:latin typeface="Arial" pitchFamily="34" charset="0"/>
                          <a:cs typeface="Arial" pitchFamily="34" charset="0"/>
                        </a:rPr>
                        <a:t>B1</a:t>
                      </a:r>
                    </a:p>
                  </a:txBody>
                  <a:tcPr marT="45734" marB="4573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0" i="0" u="none" strike="noStrike" cap="none" normalizeH="0" baseline="0" smtClean="0">
                          <a:ln>
                            <a:noFill/>
                          </a:ln>
                          <a:solidFill>
                            <a:schemeClr val="tx1"/>
                          </a:solidFill>
                          <a:effectLst/>
                          <a:latin typeface="Arial" pitchFamily="34" charset="0"/>
                          <a:cs typeface="Arial" pitchFamily="34" charset="0"/>
                        </a:rPr>
                        <a:t>B2</a:t>
                      </a:r>
                    </a:p>
                  </a:txBody>
                  <a:tcPr marT="45734" marB="4573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8319">
                <a:tc>
                  <a:txBody>
                    <a:bodyPr/>
                    <a:lstStyle/>
                    <a:p>
                      <a:pPr marL="0" marR="0" lvl="0" indent="0" algn="ctr" defTabSz="914400" rtl="1"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0" i="0" u="none" strike="noStrike" cap="none" normalizeH="0" baseline="0" smtClean="0">
                          <a:ln>
                            <a:noFill/>
                          </a:ln>
                          <a:solidFill>
                            <a:schemeClr val="tx1"/>
                          </a:solidFill>
                          <a:effectLst/>
                          <a:latin typeface="Arial" pitchFamily="34" charset="0"/>
                          <a:cs typeface="Arial" pitchFamily="34" charset="0"/>
                        </a:rPr>
                        <a:t>A1</a:t>
                      </a:r>
                    </a:p>
                  </a:txBody>
                  <a:tcPr marT="45734" marB="4573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2800" b="0" i="0" u="none" strike="noStrike" cap="none" normalizeH="0" baseline="0" smtClean="0">
                        <a:ln>
                          <a:noFill/>
                        </a:ln>
                        <a:solidFill>
                          <a:schemeClr val="tx1"/>
                        </a:solidFill>
                        <a:effectLst/>
                        <a:latin typeface="Arial" pitchFamily="34" charset="0"/>
                        <a:cs typeface="Arial" pitchFamily="34" charset="0"/>
                      </a:endParaRPr>
                    </a:p>
                  </a:txBody>
                  <a:tcPr marT="45734" marB="4573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marL="0" marR="0" lvl="0" indent="0" algn="ctr" defTabSz="914400" rtl="1"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2800" b="0" i="0" u="none" strike="noStrike" cap="none" normalizeH="0" baseline="0" smtClean="0">
                        <a:ln>
                          <a:noFill/>
                        </a:ln>
                        <a:solidFill>
                          <a:schemeClr val="tx1"/>
                        </a:solidFill>
                        <a:effectLst/>
                        <a:latin typeface="Arial" pitchFamily="34" charset="0"/>
                        <a:cs typeface="Arial" pitchFamily="34" charset="0"/>
                      </a:endParaRPr>
                    </a:p>
                  </a:txBody>
                  <a:tcPr marT="45734" marB="4573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8319">
                <a:tc>
                  <a:txBody>
                    <a:bodyPr/>
                    <a:lstStyle/>
                    <a:p>
                      <a:pPr marL="0" marR="0" lvl="0" indent="0" algn="ctr" defTabSz="914400" rtl="1"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0" i="0" u="none" strike="noStrike" cap="none" normalizeH="0" baseline="0" smtClean="0">
                          <a:ln>
                            <a:noFill/>
                          </a:ln>
                          <a:solidFill>
                            <a:schemeClr val="tx1"/>
                          </a:solidFill>
                          <a:effectLst/>
                          <a:latin typeface="Arial" pitchFamily="34" charset="0"/>
                          <a:cs typeface="Arial" pitchFamily="34" charset="0"/>
                        </a:rPr>
                        <a:t>A2</a:t>
                      </a:r>
                    </a:p>
                  </a:txBody>
                  <a:tcPr marT="45734" marB="4573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2800" b="0" i="0" u="none" strike="noStrike" cap="none" normalizeH="0" baseline="0" smtClean="0">
                        <a:ln>
                          <a:noFill/>
                        </a:ln>
                        <a:solidFill>
                          <a:schemeClr val="tx1"/>
                        </a:solidFill>
                        <a:effectLst/>
                        <a:latin typeface="Arial" pitchFamily="34" charset="0"/>
                        <a:cs typeface="Arial" pitchFamily="34" charset="0"/>
                      </a:endParaRPr>
                    </a:p>
                  </a:txBody>
                  <a:tcPr marT="45734" marB="4573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txBody>
                  <a:tcPr marT="45734" marB="4573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8319">
                <a:tc>
                  <a:txBody>
                    <a:bodyPr/>
                    <a:lstStyle/>
                    <a:p>
                      <a:pPr marL="0" marR="0" lvl="0" indent="0" algn="ctr" defTabSz="914400" rtl="1"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0" i="0" u="none" strike="noStrike" cap="none" normalizeH="0" baseline="0" smtClean="0">
                          <a:ln>
                            <a:noFill/>
                          </a:ln>
                          <a:solidFill>
                            <a:schemeClr val="tx1"/>
                          </a:solidFill>
                          <a:effectLst/>
                          <a:latin typeface="Arial" pitchFamily="34" charset="0"/>
                          <a:cs typeface="Arial" pitchFamily="34" charset="0"/>
                        </a:rPr>
                        <a:t>A3</a:t>
                      </a:r>
                    </a:p>
                  </a:txBody>
                  <a:tcPr marT="45734" marB="4573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2800" b="0" i="0" u="none" strike="noStrike" cap="none" normalizeH="0" baseline="0" smtClean="0">
                        <a:ln>
                          <a:noFill/>
                        </a:ln>
                        <a:solidFill>
                          <a:schemeClr val="tx1"/>
                        </a:solidFill>
                        <a:effectLst/>
                        <a:latin typeface="Arial" pitchFamily="34" charset="0"/>
                        <a:cs typeface="Arial" pitchFamily="34" charset="0"/>
                      </a:endParaRPr>
                    </a:p>
                  </a:txBody>
                  <a:tcPr marT="45734" marB="4573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2800" b="0" i="0" u="none" strike="noStrike" cap="none" normalizeH="0" baseline="0" smtClean="0">
                        <a:ln>
                          <a:noFill/>
                        </a:ln>
                        <a:solidFill>
                          <a:schemeClr val="tx1"/>
                        </a:solidFill>
                        <a:effectLst/>
                        <a:latin typeface="Arial" pitchFamily="34" charset="0"/>
                        <a:cs typeface="Arial" pitchFamily="34" charset="0"/>
                      </a:endParaRPr>
                    </a:p>
                  </a:txBody>
                  <a:tcPr marT="45734" marB="4573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8" name="Group 27"/>
          <p:cNvGraphicFramePr>
            <a:graphicFrameLocks noGrp="1"/>
          </p:cNvGraphicFramePr>
          <p:nvPr/>
        </p:nvGraphicFramePr>
        <p:xfrm>
          <a:off x="4303713" y="2979738"/>
          <a:ext cx="3619500" cy="2073276"/>
        </p:xfrm>
        <a:graphic>
          <a:graphicData uri="http://schemas.openxmlformats.org/drawingml/2006/table">
            <a:tbl>
              <a:tblPr/>
              <a:tblGrid>
                <a:gridCol w="904875"/>
                <a:gridCol w="904875"/>
                <a:gridCol w="904875"/>
                <a:gridCol w="904875"/>
              </a:tblGrid>
              <a:tr h="518319">
                <a:tc>
                  <a:txBody>
                    <a:bodyPr/>
                    <a:lstStyle/>
                    <a:p>
                      <a:pPr marL="0" marR="0" lvl="0" indent="0" algn="ctr" defTabSz="914400" rtl="1"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2800" b="0" i="0" u="none" strike="noStrike" cap="none" normalizeH="0" baseline="0" smtClean="0">
                        <a:ln>
                          <a:noFill/>
                        </a:ln>
                        <a:solidFill>
                          <a:schemeClr val="tx1"/>
                        </a:solidFill>
                        <a:effectLst/>
                        <a:latin typeface="Arial" pitchFamily="34" charset="0"/>
                        <a:cs typeface="Arial" pitchFamily="34" charset="0"/>
                      </a:endParaRPr>
                    </a:p>
                  </a:txBody>
                  <a:tcPr marT="45734" marB="4573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0" i="0" u="none" strike="noStrike" cap="none" normalizeH="0" baseline="0" smtClean="0">
                          <a:ln>
                            <a:noFill/>
                          </a:ln>
                          <a:solidFill>
                            <a:schemeClr val="tx1"/>
                          </a:solidFill>
                          <a:effectLst/>
                          <a:latin typeface="Arial" pitchFamily="34" charset="0"/>
                          <a:cs typeface="Arial" pitchFamily="34" charset="0"/>
                        </a:rPr>
                        <a:t>B1</a:t>
                      </a:r>
                    </a:p>
                  </a:txBody>
                  <a:tcPr marT="45734" marB="4573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0" i="0" u="none" strike="noStrike" cap="none" normalizeH="0" baseline="0" smtClean="0">
                          <a:ln>
                            <a:noFill/>
                          </a:ln>
                          <a:solidFill>
                            <a:schemeClr val="tx1"/>
                          </a:solidFill>
                          <a:effectLst/>
                          <a:latin typeface="Arial" pitchFamily="34" charset="0"/>
                          <a:cs typeface="Arial" pitchFamily="34" charset="0"/>
                        </a:rPr>
                        <a:t>B2</a:t>
                      </a:r>
                    </a:p>
                  </a:txBody>
                  <a:tcPr marT="45734" marB="4573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0" i="0" u="none" strike="noStrike" cap="none" normalizeH="0" baseline="0" smtClean="0">
                          <a:ln>
                            <a:noFill/>
                          </a:ln>
                          <a:solidFill>
                            <a:schemeClr val="tx1"/>
                          </a:solidFill>
                          <a:effectLst/>
                          <a:latin typeface="Arial" pitchFamily="34" charset="0"/>
                          <a:cs typeface="Arial" pitchFamily="34" charset="0"/>
                        </a:rPr>
                        <a:t>B3</a:t>
                      </a:r>
                    </a:p>
                  </a:txBody>
                  <a:tcPr marT="45734" marB="4573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8319">
                <a:tc>
                  <a:txBody>
                    <a:bodyPr/>
                    <a:lstStyle/>
                    <a:p>
                      <a:pPr marL="0" marR="0" lvl="0" indent="0" algn="ctr" defTabSz="914400" rtl="1"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0" i="0" u="none" strike="noStrike" cap="none" normalizeH="0" baseline="0" smtClean="0">
                          <a:ln>
                            <a:noFill/>
                          </a:ln>
                          <a:solidFill>
                            <a:schemeClr val="tx1"/>
                          </a:solidFill>
                          <a:effectLst/>
                          <a:latin typeface="Arial" pitchFamily="34" charset="0"/>
                          <a:cs typeface="Arial" pitchFamily="34" charset="0"/>
                        </a:rPr>
                        <a:t>A1</a:t>
                      </a:r>
                    </a:p>
                  </a:txBody>
                  <a:tcPr marT="45734" marB="4573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2800" b="0" i="0" u="none" strike="noStrike" cap="none" normalizeH="0" baseline="0" smtClean="0">
                        <a:ln>
                          <a:noFill/>
                        </a:ln>
                        <a:solidFill>
                          <a:schemeClr val="tx1"/>
                        </a:solidFill>
                        <a:effectLst/>
                        <a:latin typeface="Arial" pitchFamily="34" charset="0"/>
                        <a:cs typeface="Arial" pitchFamily="34" charset="0"/>
                      </a:endParaRPr>
                    </a:p>
                  </a:txBody>
                  <a:tcPr marT="45734" marB="4573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2800" b="0" i="0" u="none" strike="noStrike" cap="none" normalizeH="0" baseline="0" smtClean="0">
                        <a:ln>
                          <a:noFill/>
                        </a:ln>
                        <a:solidFill>
                          <a:schemeClr val="tx1"/>
                        </a:solidFill>
                        <a:effectLst/>
                        <a:latin typeface="Arial" pitchFamily="34" charset="0"/>
                        <a:cs typeface="Arial" pitchFamily="34" charset="0"/>
                      </a:endParaRPr>
                    </a:p>
                  </a:txBody>
                  <a:tcPr marT="45734" marB="4573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2800" b="0" i="0" u="none" strike="noStrike" cap="none" normalizeH="0" baseline="0" smtClean="0">
                        <a:ln>
                          <a:noFill/>
                        </a:ln>
                        <a:solidFill>
                          <a:schemeClr val="tx1"/>
                        </a:solidFill>
                        <a:effectLst/>
                        <a:latin typeface="Arial" pitchFamily="34" charset="0"/>
                        <a:cs typeface="Arial" pitchFamily="34" charset="0"/>
                      </a:endParaRPr>
                    </a:p>
                  </a:txBody>
                  <a:tcPr marT="45734" marB="4573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8319">
                <a:tc>
                  <a:txBody>
                    <a:bodyPr/>
                    <a:lstStyle/>
                    <a:p>
                      <a:pPr marL="0" marR="0" lvl="0" indent="0" algn="ctr" defTabSz="914400" rtl="1"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0" i="0" u="none" strike="noStrike" cap="none" normalizeH="0" baseline="0" smtClean="0">
                          <a:ln>
                            <a:noFill/>
                          </a:ln>
                          <a:solidFill>
                            <a:schemeClr val="tx1"/>
                          </a:solidFill>
                          <a:effectLst/>
                          <a:latin typeface="Arial" pitchFamily="34" charset="0"/>
                          <a:cs typeface="Arial" pitchFamily="34" charset="0"/>
                        </a:rPr>
                        <a:t>A2</a:t>
                      </a:r>
                    </a:p>
                  </a:txBody>
                  <a:tcPr marT="45734" marB="4573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2800" b="0" i="0" u="none" strike="noStrike" cap="none" normalizeH="0" baseline="0" smtClean="0">
                        <a:ln>
                          <a:noFill/>
                        </a:ln>
                        <a:solidFill>
                          <a:schemeClr val="tx1"/>
                        </a:solidFill>
                        <a:effectLst/>
                        <a:latin typeface="Arial" pitchFamily="34" charset="0"/>
                        <a:cs typeface="Arial" pitchFamily="34" charset="0"/>
                      </a:endParaRPr>
                    </a:p>
                  </a:txBody>
                  <a:tcPr marT="45734" marB="4573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2800" b="0" i="0" u="none" strike="noStrike" cap="none" normalizeH="0" baseline="0" smtClean="0">
                        <a:ln>
                          <a:noFill/>
                        </a:ln>
                        <a:solidFill>
                          <a:schemeClr val="tx1"/>
                        </a:solidFill>
                        <a:effectLst/>
                        <a:latin typeface="Arial" pitchFamily="34" charset="0"/>
                        <a:cs typeface="Arial" pitchFamily="34" charset="0"/>
                      </a:endParaRPr>
                    </a:p>
                  </a:txBody>
                  <a:tcPr marT="45734" marB="4573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2800" b="0" i="0" u="none" strike="noStrike" cap="none" normalizeH="0" baseline="0" smtClean="0">
                        <a:ln>
                          <a:noFill/>
                        </a:ln>
                        <a:solidFill>
                          <a:schemeClr val="tx1"/>
                        </a:solidFill>
                        <a:effectLst/>
                        <a:latin typeface="Arial" pitchFamily="34" charset="0"/>
                        <a:cs typeface="Arial" pitchFamily="34" charset="0"/>
                      </a:endParaRPr>
                    </a:p>
                  </a:txBody>
                  <a:tcPr marT="45734" marB="4573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8319">
                <a:tc>
                  <a:txBody>
                    <a:bodyPr/>
                    <a:lstStyle/>
                    <a:p>
                      <a:pPr marL="0" marR="0" lvl="0" indent="0" algn="ctr" defTabSz="914400" rtl="1"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0" i="0" u="none" strike="noStrike" cap="none" normalizeH="0" baseline="0" smtClean="0">
                          <a:ln>
                            <a:noFill/>
                          </a:ln>
                          <a:solidFill>
                            <a:schemeClr val="tx1"/>
                          </a:solidFill>
                          <a:effectLst/>
                          <a:latin typeface="Arial" pitchFamily="34" charset="0"/>
                          <a:cs typeface="Arial" pitchFamily="34" charset="0"/>
                        </a:rPr>
                        <a:t>A3</a:t>
                      </a:r>
                    </a:p>
                  </a:txBody>
                  <a:tcPr marT="45734" marB="4573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2800" b="0" i="0" u="none" strike="noStrike" cap="none" normalizeH="0" baseline="0" smtClean="0">
                        <a:ln>
                          <a:noFill/>
                        </a:ln>
                        <a:solidFill>
                          <a:schemeClr val="tx1"/>
                        </a:solidFill>
                        <a:effectLst/>
                        <a:latin typeface="Arial" pitchFamily="34" charset="0"/>
                        <a:cs typeface="Arial" pitchFamily="34" charset="0"/>
                      </a:endParaRPr>
                    </a:p>
                  </a:txBody>
                  <a:tcPr marT="45734" marB="4573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2800" b="0" i="0" u="none" strike="noStrike" cap="none" normalizeH="0" baseline="0" smtClean="0">
                        <a:ln>
                          <a:noFill/>
                        </a:ln>
                        <a:solidFill>
                          <a:schemeClr val="tx1"/>
                        </a:solidFill>
                        <a:effectLst/>
                        <a:latin typeface="Arial" pitchFamily="34" charset="0"/>
                        <a:cs typeface="Arial" pitchFamily="34" charset="0"/>
                      </a:endParaRPr>
                    </a:p>
                  </a:txBody>
                  <a:tcPr marT="45734" marB="4573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2800" b="0" i="0" u="none" strike="noStrike" cap="none" normalizeH="0" baseline="0" smtClean="0">
                        <a:ln>
                          <a:noFill/>
                        </a:ln>
                        <a:solidFill>
                          <a:schemeClr val="tx1"/>
                        </a:solidFill>
                        <a:effectLst/>
                        <a:latin typeface="Arial" pitchFamily="34" charset="0"/>
                        <a:cs typeface="Arial" pitchFamily="34" charset="0"/>
                      </a:endParaRPr>
                    </a:p>
                  </a:txBody>
                  <a:tcPr marT="45734" marB="4573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22236894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Y" dirty="0" smtClean="0"/>
              <a:t>مقدمة</a:t>
            </a:r>
            <a:endParaRPr lang="ar-SY" dirty="0"/>
          </a:p>
        </p:txBody>
      </p:sp>
      <p:sp>
        <p:nvSpPr>
          <p:cNvPr id="4" name="Date Placeholder 3"/>
          <p:cNvSpPr>
            <a:spLocks noGrp="1"/>
          </p:cNvSpPr>
          <p:nvPr>
            <p:ph type="dt" sz="half" idx="10"/>
          </p:nvPr>
        </p:nvSpPr>
        <p:spPr/>
        <p:txBody>
          <a:bodyPr/>
          <a:lstStyle/>
          <a:p>
            <a:fld id="{C006D848-6833-4E3C-88AB-4D1C561BD3BD}" type="datetime8">
              <a:rPr lang="ar-LB" smtClean="0"/>
              <a:pPr/>
              <a:t>09 أيار، 15</a:t>
            </a:fld>
            <a:endParaRPr lang="ar-LB"/>
          </a:p>
        </p:txBody>
      </p:sp>
      <p:sp>
        <p:nvSpPr>
          <p:cNvPr id="5" name="Footer Placeholder 4"/>
          <p:cNvSpPr>
            <a:spLocks noGrp="1"/>
          </p:cNvSpPr>
          <p:nvPr>
            <p:ph type="ftr" sz="quarter" idx="11"/>
          </p:nvPr>
        </p:nvSpPr>
        <p:spPr/>
        <p:txBody>
          <a:bodyPr/>
          <a:lstStyle/>
          <a:p>
            <a:r>
              <a:rPr lang="da-DK" smtClean="0"/>
              <a:t>Dr. Farhan Alfin 13 Slides</a:t>
            </a:r>
            <a:endParaRPr lang="ar-LB"/>
          </a:p>
        </p:txBody>
      </p:sp>
      <p:sp>
        <p:nvSpPr>
          <p:cNvPr id="6" name="Slide Number Placeholder 5"/>
          <p:cNvSpPr>
            <a:spLocks noGrp="1"/>
          </p:cNvSpPr>
          <p:nvPr>
            <p:ph type="sldNum" sz="quarter" idx="12"/>
          </p:nvPr>
        </p:nvSpPr>
        <p:spPr/>
        <p:txBody>
          <a:bodyPr/>
          <a:lstStyle/>
          <a:p>
            <a:fld id="{94388A0C-169A-4BF2-BFCF-6333C7925353}" type="slidenum">
              <a:rPr lang="ar-LB" smtClean="0"/>
              <a:pPr/>
              <a:t>5</a:t>
            </a:fld>
            <a:endParaRPr lang="ar-LB"/>
          </a:p>
        </p:txBody>
      </p:sp>
      <p:sp>
        <p:nvSpPr>
          <p:cNvPr id="7" name="Content Placeholder 2"/>
          <p:cNvSpPr>
            <a:spLocks noGrp="1"/>
          </p:cNvSpPr>
          <p:nvPr>
            <p:ph idx="1"/>
          </p:nvPr>
        </p:nvSpPr>
        <p:spPr/>
        <p:txBody>
          <a:bodyPr>
            <a:normAutofit/>
          </a:bodyPr>
          <a:lstStyle/>
          <a:p>
            <a:r>
              <a:rPr lang="ar-SY" sz="3200" dirty="0"/>
              <a:t>يوضع النموذج الرياضي عادة بعد الحصول على البيانات بأشكال مجدولة </a:t>
            </a:r>
            <a:r>
              <a:rPr lang="ar-SY" sz="3200" dirty="0" smtClean="0"/>
              <a:t>وبيانية.</a:t>
            </a:r>
          </a:p>
          <a:p>
            <a:r>
              <a:rPr lang="ar-SY" sz="3200" dirty="0"/>
              <a:t>يساعد النوذج الرياضي على تفسير العلاقة بين المدخلات والمخرجات والتي قد لا تكون مفهومة من خلال رسم مخطط البيانات </a:t>
            </a:r>
            <a:r>
              <a:rPr lang="ar-SY" sz="3200" dirty="0" smtClean="0"/>
              <a:t>فقط.</a:t>
            </a:r>
            <a:endParaRPr lang="ar-SY" sz="3200" dirty="0"/>
          </a:p>
          <a:p>
            <a:r>
              <a:rPr lang="ar-SY" sz="3200" dirty="0"/>
              <a:t>النموذج قد يفسر آلية وقوع </a:t>
            </a:r>
            <a:r>
              <a:rPr lang="ar-SY" sz="3200" dirty="0" smtClean="0"/>
              <a:t>الأحداث.</a:t>
            </a:r>
            <a:endParaRPr lang="ar-SY" sz="3200" dirty="0"/>
          </a:p>
        </p:txBody>
      </p:sp>
    </p:spTree>
    <p:extLst>
      <p:ext uri="{BB962C8B-B14F-4D97-AF65-F5344CB8AC3E}">
        <p14:creationId xmlns:p14="http://schemas.microsoft.com/office/powerpoint/2010/main" val="130152042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Y" dirty="0" smtClean="0"/>
              <a:t>جدول تحليل التباين باتجاهين</a:t>
            </a:r>
            <a:endParaRPr lang="ar-SY" dirty="0"/>
          </a:p>
        </p:txBody>
      </p:sp>
      <p:sp>
        <p:nvSpPr>
          <p:cNvPr id="3" name="Content Placeholder 2"/>
          <p:cNvSpPr>
            <a:spLocks noGrp="1"/>
          </p:cNvSpPr>
          <p:nvPr>
            <p:ph idx="1"/>
          </p:nvPr>
        </p:nvSpPr>
        <p:spPr/>
        <p:txBody>
          <a:bodyPr/>
          <a:lstStyle/>
          <a:p>
            <a:endParaRPr lang="ar-SY"/>
          </a:p>
        </p:txBody>
      </p:sp>
      <p:sp>
        <p:nvSpPr>
          <p:cNvPr id="4" name="Date Placeholder 3"/>
          <p:cNvSpPr>
            <a:spLocks noGrp="1"/>
          </p:cNvSpPr>
          <p:nvPr>
            <p:ph type="dt" sz="half" idx="10"/>
          </p:nvPr>
        </p:nvSpPr>
        <p:spPr/>
        <p:txBody>
          <a:bodyPr/>
          <a:lstStyle/>
          <a:p>
            <a:fld id="{C006D848-6833-4E3C-88AB-4D1C561BD3BD}" type="datetime8">
              <a:rPr lang="ar-LB" smtClean="0"/>
              <a:pPr/>
              <a:t>09 أيار، 15</a:t>
            </a:fld>
            <a:endParaRPr lang="ar-LB"/>
          </a:p>
        </p:txBody>
      </p:sp>
      <p:sp>
        <p:nvSpPr>
          <p:cNvPr id="5" name="Footer Placeholder 4"/>
          <p:cNvSpPr>
            <a:spLocks noGrp="1"/>
          </p:cNvSpPr>
          <p:nvPr>
            <p:ph type="ftr" sz="quarter" idx="11"/>
          </p:nvPr>
        </p:nvSpPr>
        <p:spPr/>
        <p:txBody>
          <a:bodyPr/>
          <a:lstStyle/>
          <a:p>
            <a:r>
              <a:rPr lang="da-DK" smtClean="0"/>
              <a:t>Dr. Farhan Alfin 13 Slides</a:t>
            </a:r>
            <a:endParaRPr lang="ar-LB"/>
          </a:p>
        </p:txBody>
      </p:sp>
      <p:sp>
        <p:nvSpPr>
          <p:cNvPr id="6" name="Slide Number Placeholder 5"/>
          <p:cNvSpPr>
            <a:spLocks noGrp="1"/>
          </p:cNvSpPr>
          <p:nvPr>
            <p:ph type="sldNum" sz="quarter" idx="12"/>
          </p:nvPr>
        </p:nvSpPr>
        <p:spPr/>
        <p:txBody>
          <a:bodyPr/>
          <a:lstStyle/>
          <a:p>
            <a:fld id="{94388A0C-169A-4BF2-BFCF-6333C7925353}" type="slidenum">
              <a:rPr lang="ar-LB" smtClean="0"/>
              <a:pPr/>
              <a:t>50</a:t>
            </a:fld>
            <a:endParaRPr lang="ar-LB"/>
          </a:p>
        </p:txBody>
      </p:sp>
      <p:graphicFrame>
        <p:nvGraphicFramePr>
          <p:cNvPr id="7" name="Group 4"/>
          <p:cNvGraphicFramePr>
            <a:graphicFrameLocks/>
          </p:cNvGraphicFramePr>
          <p:nvPr/>
        </p:nvGraphicFramePr>
        <p:xfrm>
          <a:off x="609600" y="1600200"/>
          <a:ext cx="7924800" cy="4419601"/>
        </p:xfrm>
        <a:graphic>
          <a:graphicData uri="http://schemas.openxmlformats.org/drawingml/2006/table">
            <a:tbl>
              <a:tblPr/>
              <a:tblGrid>
                <a:gridCol w="1290638"/>
                <a:gridCol w="1592262"/>
                <a:gridCol w="1874838"/>
                <a:gridCol w="1582737"/>
                <a:gridCol w="1584325"/>
              </a:tblGrid>
              <a:tr h="1031875">
                <a:tc>
                  <a:txBody>
                    <a:bodyPr/>
                    <a:lstStyle/>
                    <a:p>
                      <a:pPr marL="0" marR="0" lvl="0" indent="0" algn="ctr" defTabSz="914400" rtl="1"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1" i="0" u="none" strike="noStrike" cap="none" normalizeH="0" baseline="0" dirty="0" smtClean="0">
                          <a:ln>
                            <a:noFill/>
                          </a:ln>
                          <a:solidFill>
                            <a:schemeClr val="folHlink"/>
                          </a:solidFill>
                          <a:effectLst/>
                          <a:latin typeface="Arial" pitchFamily="34" charset="0"/>
                          <a:cs typeface="Arial" pitchFamily="34" charset="0"/>
                        </a:rPr>
                        <a:t>Source</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1" i="0" u="none" strike="noStrike" cap="none" normalizeH="0" baseline="0" smtClean="0">
                          <a:ln>
                            <a:noFill/>
                          </a:ln>
                          <a:solidFill>
                            <a:schemeClr val="folHlink"/>
                          </a:solidFill>
                          <a:effectLst/>
                          <a:latin typeface="Arial" pitchFamily="34" charset="0"/>
                          <a:cs typeface="Arial" pitchFamily="34" charset="0"/>
                        </a:rPr>
                        <a:t>Sum of Squares</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1" i="0" u="none" strike="noStrike" cap="none" normalizeH="0" baseline="0" smtClean="0">
                          <a:ln>
                            <a:noFill/>
                          </a:ln>
                          <a:solidFill>
                            <a:schemeClr val="folHlink"/>
                          </a:solidFill>
                          <a:effectLst/>
                          <a:latin typeface="Arial" pitchFamily="34" charset="0"/>
                          <a:cs typeface="Arial" pitchFamily="34" charset="0"/>
                        </a:rPr>
                        <a:t>d.f.</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1" i="0" u="none" strike="noStrike" cap="none" normalizeH="0" baseline="0" smtClean="0">
                          <a:ln>
                            <a:noFill/>
                          </a:ln>
                          <a:solidFill>
                            <a:schemeClr val="folHlink"/>
                          </a:solidFill>
                          <a:effectLst/>
                          <a:latin typeface="Arial" pitchFamily="34" charset="0"/>
                          <a:cs typeface="Arial" pitchFamily="34" charset="0"/>
                        </a:rPr>
                        <a:t>Mean Square</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4000" b="1" i="1" u="none" strike="noStrike" cap="none" normalizeH="0" baseline="0" smtClean="0">
                          <a:ln>
                            <a:noFill/>
                          </a:ln>
                          <a:solidFill>
                            <a:schemeClr val="folHlink"/>
                          </a:solidFill>
                          <a:effectLst/>
                          <a:latin typeface="Arial" pitchFamily="34" charset="0"/>
                          <a:cs typeface="Arial" pitchFamily="34" charset="0"/>
                        </a:rPr>
                        <a:t>F</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65150">
                <a:tc>
                  <a:txBody>
                    <a:bodyPr/>
                    <a:lstStyle/>
                    <a:p>
                      <a:pPr marL="0" marR="0" lvl="0" indent="0" algn="ctr" defTabSz="914400" rtl="1"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0" i="1" u="none" strike="noStrike" cap="none" normalizeH="0" baseline="0" smtClean="0">
                          <a:ln>
                            <a:noFill/>
                          </a:ln>
                          <a:solidFill>
                            <a:srgbClr val="008000"/>
                          </a:solidFill>
                          <a:effectLst/>
                          <a:latin typeface="Arial" pitchFamily="34" charset="0"/>
                          <a:cs typeface="Arial" pitchFamily="34" charset="0"/>
                        </a:rPr>
                        <a:t>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0" i="1" u="none" strike="noStrike" cap="none" normalizeH="0" baseline="0" smtClean="0">
                          <a:ln>
                            <a:noFill/>
                          </a:ln>
                          <a:solidFill>
                            <a:srgbClr val="008000"/>
                          </a:solidFill>
                          <a:effectLst/>
                          <a:latin typeface="Arial" pitchFamily="34" charset="0"/>
                          <a:cs typeface="Arial" pitchFamily="34" charset="0"/>
                        </a:rPr>
                        <a:t>SS</a:t>
                      </a:r>
                      <a:r>
                        <a:rPr kumimoji="0" lang="en-US" sz="2800" b="0" i="1" u="none" strike="noStrike" cap="none" normalizeH="0" baseline="-25000" smtClean="0">
                          <a:ln>
                            <a:noFill/>
                          </a:ln>
                          <a:solidFill>
                            <a:srgbClr val="008000"/>
                          </a:solidFill>
                          <a:effectLst/>
                          <a:latin typeface="Arial" pitchFamily="34" charset="0"/>
                          <a:cs typeface="Arial" pitchFamily="34" charset="0"/>
                        </a:rPr>
                        <a:t>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0" i="1" u="none" strike="noStrike" cap="none" normalizeH="0" baseline="0" smtClean="0">
                          <a:ln>
                            <a:noFill/>
                          </a:ln>
                          <a:solidFill>
                            <a:srgbClr val="008000"/>
                          </a:solidFill>
                          <a:effectLst/>
                          <a:latin typeface="Arial" pitchFamily="34" charset="0"/>
                          <a:cs typeface="Arial" pitchFamily="34" charset="0"/>
                        </a:rPr>
                        <a:t>a</a:t>
                      </a:r>
                      <a:r>
                        <a:rPr kumimoji="0" lang="en-US" sz="2800" b="0" i="0" u="none" strike="noStrike" cap="none" normalizeH="0" baseline="0" smtClean="0">
                          <a:ln>
                            <a:noFill/>
                          </a:ln>
                          <a:solidFill>
                            <a:srgbClr val="008000"/>
                          </a:solidFill>
                          <a:effectLst/>
                          <a:latin typeface="Arial" pitchFamily="34" charset="0"/>
                          <a:cs typeface="Arial" pitchFamily="34" charset="0"/>
                        </a:rPr>
                        <a:t> – 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0" i="1" u="none" strike="noStrike" cap="none" normalizeH="0" baseline="0" smtClean="0">
                          <a:ln>
                            <a:noFill/>
                          </a:ln>
                          <a:solidFill>
                            <a:srgbClr val="008000"/>
                          </a:solidFill>
                          <a:effectLst/>
                          <a:latin typeface="Arial" pitchFamily="34" charset="0"/>
                          <a:cs typeface="Arial" pitchFamily="34" charset="0"/>
                        </a:rPr>
                        <a:t>MS</a:t>
                      </a:r>
                      <a:r>
                        <a:rPr kumimoji="0" lang="en-US" sz="2800" b="0" i="1" u="none" strike="noStrike" cap="none" normalizeH="0" baseline="-25000" smtClean="0">
                          <a:ln>
                            <a:noFill/>
                          </a:ln>
                          <a:solidFill>
                            <a:srgbClr val="008000"/>
                          </a:solidFill>
                          <a:effectLst/>
                          <a:latin typeface="Arial" pitchFamily="34" charset="0"/>
                          <a:cs typeface="Arial" pitchFamily="34" charset="0"/>
                        </a:rPr>
                        <a:t>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1" i="1" u="none" strike="noStrike" cap="none" normalizeH="0" baseline="0" smtClean="0">
                          <a:ln>
                            <a:noFill/>
                          </a:ln>
                          <a:solidFill>
                            <a:srgbClr val="008000"/>
                          </a:solidFill>
                          <a:effectLst/>
                          <a:latin typeface="Arial" pitchFamily="34" charset="0"/>
                          <a:cs typeface="Arial" pitchFamily="34" charset="0"/>
                        </a:rPr>
                        <a:t>F</a:t>
                      </a:r>
                      <a:r>
                        <a:rPr kumimoji="0" lang="en-US" sz="2800" b="0" i="1" u="none" strike="noStrike" cap="none" normalizeH="0" baseline="-25000" smtClean="0">
                          <a:ln>
                            <a:noFill/>
                          </a:ln>
                          <a:solidFill>
                            <a:srgbClr val="008000"/>
                          </a:solidFill>
                          <a:effectLst/>
                          <a:latin typeface="Arial" pitchFamily="34" charset="0"/>
                          <a:cs typeface="Arial" pitchFamily="34" charset="0"/>
                        </a:rPr>
                        <a:t>A</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65150">
                <a:tc>
                  <a:txBody>
                    <a:bodyPr/>
                    <a:lstStyle/>
                    <a:p>
                      <a:pPr marL="0" marR="0" lvl="0" indent="0" algn="ctr" defTabSz="914400" rtl="1"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0" i="1" u="none" strike="noStrike" cap="none" normalizeH="0" baseline="0" smtClean="0">
                          <a:ln>
                            <a:noFill/>
                          </a:ln>
                          <a:solidFill>
                            <a:srgbClr val="008000"/>
                          </a:solidFill>
                          <a:effectLst/>
                          <a:latin typeface="Arial" pitchFamily="34" charset="0"/>
                          <a:cs typeface="Arial" pitchFamily="34" charset="0"/>
                        </a:rPr>
                        <a:t>B</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0" i="1" u="none" strike="noStrike" cap="none" normalizeH="0" baseline="0" smtClean="0">
                          <a:ln>
                            <a:noFill/>
                          </a:ln>
                          <a:solidFill>
                            <a:srgbClr val="008000"/>
                          </a:solidFill>
                          <a:effectLst/>
                          <a:latin typeface="Arial" pitchFamily="34" charset="0"/>
                          <a:cs typeface="Arial" pitchFamily="34" charset="0"/>
                        </a:rPr>
                        <a:t>SS</a:t>
                      </a:r>
                      <a:r>
                        <a:rPr kumimoji="0" lang="en-US" sz="2800" b="0" i="1" u="none" strike="noStrike" cap="none" normalizeH="0" baseline="-25000" smtClean="0">
                          <a:ln>
                            <a:noFill/>
                          </a:ln>
                          <a:solidFill>
                            <a:srgbClr val="008000"/>
                          </a:solidFill>
                          <a:effectLst/>
                          <a:latin typeface="Arial" pitchFamily="34" charset="0"/>
                          <a:cs typeface="Arial" pitchFamily="34" charset="0"/>
                        </a:rPr>
                        <a:t>B</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0" i="1" u="none" strike="noStrike" cap="none" normalizeH="0" baseline="0" smtClean="0">
                          <a:ln>
                            <a:noFill/>
                          </a:ln>
                          <a:solidFill>
                            <a:srgbClr val="008000"/>
                          </a:solidFill>
                          <a:effectLst/>
                          <a:latin typeface="Arial" pitchFamily="34" charset="0"/>
                          <a:cs typeface="Arial" pitchFamily="34" charset="0"/>
                        </a:rPr>
                        <a:t>b</a:t>
                      </a:r>
                      <a:r>
                        <a:rPr kumimoji="0" lang="en-US" sz="2800" b="0" i="0" u="none" strike="noStrike" cap="none" normalizeH="0" baseline="0" smtClean="0">
                          <a:ln>
                            <a:noFill/>
                          </a:ln>
                          <a:solidFill>
                            <a:srgbClr val="008000"/>
                          </a:solidFill>
                          <a:effectLst/>
                          <a:latin typeface="Arial" pitchFamily="34" charset="0"/>
                          <a:cs typeface="Arial" pitchFamily="34" charset="0"/>
                        </a:rPr>
                        <a:t> – 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0" i="1" u="none" strike="noStrike" cap="none" normalizeH="0" baseline="0" smtClean="0">
                          <a:ln>
                            <a:noFill/>
                          </a:ln>
                          <a:solidFill>
                            <a:srgbClr val="008000"/>
                          </a:solidFill>
                          <a:effectLst/>
                          <a:latin typeface="Arial" pitchFamily="34" charset="0"/>
                          <a:cs typeface="Arial" pitchFamily="34" charset="0"/>
                        </a:rPr>
                        <a:t>MS</a:t>
                      </a:r>
                      <a:r>
                        <a:rPr kumimoji="0" lang="en-US" sz="2800" b="0" i="1" u="none" strike="noStrike" cap="none" normalizeH="0" baseline="-25000" smtClean="0">
                          <a:ln>
                            <a:noFill/>
                          </a:ln>
                          <a:solidFill>
                            <a:srgbClr val="008000"/>
                          </a:solidFill>
                          <a:effectLst/>
                          <a:latin typeface="Arial" pitchFamily="34" charset="0"/>
                          <a:cs typeface="Arial" pitchFamily="34" charset="0"/>
                        </a:rPr>
                        <a:t>B</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1" i="1" u="none" strike="noStrike" cap="none" normalizeH="0" baseline="0" smtClean="0">
                          <a:ln>
                            <a:noFill/>
                          </a:ln>
                          <a:solidFill>
                            <a:srgbClr val="008000"/>
                          </a:solidFill>
                          <a:effectLst/>
                          <a:latin typeface="Arial" pitchFamily="34" charset="0"/>
                          <a:cs typeface="Arial" pitchFamily="34" charset="0"/>
                        </a:rPr>
                        <a:t>F</a:t>
                      </a:r>
                      <a:r>
                        <a:rPr kumimoji="0" lang="en-US" sz="2800" b="0" i="1" u="none" strike="noStrike" cap="none" normalizeH="0" baseline="-25000" smtClean="0">
                          <a:ln>
                            <a:noFill/>
                          </a:ln>
                          <a:solidFill>
                            <a:srgbClr val="008000"/>
                          </a:solidFill>
                          <a:effectLst/>
                          <a:latin typeface="Arial" pitchFamily="34" charset="0"/>
                          <a:cs typeface="Arial" pitchFamily="34" charset="0"/>
                        </a:rPr>
                        <a:t>B</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66738">
                <a:tc>
                  <a:txBody>
                    <a:bodyPr/>
                    <a:lstStyle/>
                    <a:p>
                      <a:pPr marL="0" marR="0" lvl="0" indent="0" algn="ctr" defTabSz="914400" rtl="1"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0" i="1" u="none" strike="noStrike" cap="none" normalizeH="0" baseline="0" smtClean="0">
                          <a:ln>
                            <a:noFill/>
                          </a:ln>
                          <a:solidFill>
                            <a:srgbClr val="008000"/>
                          </a:solidFill>
                          <a:effectLst/>
                          <a:latin typeface="Arial" pitchFamily="34" charset="0"/>
                          <a:cs typeface="Arial" pitchFamily="34" charset="0"/>
                        </a:rPr>
                        <a:t>A</a:t>
                      </a:r>
                      <a:r>
                        <a:rPr kumimoji="0" lang="en-US" sz="2800" b="0" i="0" u="none" strike="noStrike" cap="none" normalizeH="0" baseline="0" smtClean="0">
                          <a:ln>
                            <a:noFill/>
                          </a:ln>
                          <a:solidFill>
                            <a:srgbClr val="008000"/>
                          </a:solidFill>
                          <a:effectLst/>
                          <a:latin typeface="Arial" pitchFamily="34" charset="0"/>
                          <a:cs typeface="Arial" pitchFamily="34" charset="0"/>
                        </a:rPr>
                        <a:t> x </a:t>
                      </a:r>
                      <a:r>
                        <a:rPr kumimoji="0" lang="en-US" sz="2800" b="0" i="1" u="none" strike="noStrike" cap="none" normalizeH="0" baseline="0" smtClean="0">
                          <a:ln>
                            <a:noFill/>
                          </a:ln>
                          <a:solidFill>
                            <a:srgbClr val="008000"/>
                          </a:solidFill>
                          <a:effectLst/>
                          <a:latin typeface="Arial" pitchFamily="34" charset="0"/>
                          <a:cs typeface="Arial" pitchFamily="34" charset="0"/>
                        </a:rPr>
                        <a:t>B</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0" i="1" u="none" strike="noStrike" cap="none" normalizeH="0" baseline="0" smtClean="0">
                          <a:ln>
                            <a:noFill/>
                          </a:ln>
                          <a:solidFill>
                            <a:srgbClr val="008000"/>
                          </a:solidFill>
                          <a:effectLst/>
                          <a:latin typeface="Arial" pitchFamily="34" charset="0"/>
                          <a:cs typeface="Arial" pitchFamily="34" charset="0"/>
                        </a:rPr>
                        <a:t>SS</a:t>
                      </a:r>
                      <a:r>
                        <a:rPr kumimoji="0" lang="en-US" sz="2800" b="0" i="1" u="none" strike="noStrike" cap="none" normalizeH="0" baseline="-25000" smtClean="0">
                          <a:ln>
                            <a:noFill/>
                          </a:ln>
                          <a:solidFill>
                            <a:srgbClr val="008000"/>
                          </a:solidFill>
                          <a:effectLst/>
                          <a:latin typeface="Arial" pitchFamily="34" charset="0"/>
                          <a:cs typeface="Arial" pitchFamily="34" charset="0"/>
                        </a:rPr>
                        <a:t>A</a:t>
                      </a:r>
                      <a:r>
                        <a:rPr kumimoji="0" lang="en-US" sz="2800" b="0" i="0" u="none" strike="noStrike" cap="none" normalizeH="0" baseline="-25000" smtClean="0">
                          <a:ln>
                            <a:noFill/>
                          </a:ln>
                          <a:solidFill>
                            <a:srgbClr val="008000"/>
                          </a:solidFill>
                          <a:effectLst/>
                          <a:latin typeface="Arial" pitchFamily="34" charset="0"/>
                          <a:cs typeface="Arial" pitchFamily="34" charset="0"/>
                        </a:rPr>
                        <a:t>x</a:t>
                      </a:r>
                      <a:r>
                        <a:rPr kumimoji="0" lang="en-US" sz="2800" b="0" i="1" u="none" strike="noStrike" cap="none" normalizeH="0" baseline="-25000" smtClean="0">
                          <a:ln>
                            <a:noFill/>
                          </a:ln>
                          <a:solidFill>
                            <a:srgbClr val="008000"/>
                          </a:solidFill>
                          <a:effectLst/>
                          <a:latin typeface="Arial" pitchFamily="34" charset="0"/>
                          <a:cs typeface="Arial" pitchFamily="34" charset="0"/>
                        </a:rPr>
                        <a:t>B</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0" i="0" u="none" strike="noStrike" cap="none" normalizeH="0" baseline="0" smtClean="0">
                          <a:ln>
                            <a:noFill/>
                          </a:ln>
                          <a:solidFill>
                            <a:srgbClr val="008000"/>
                          </a:solidFill>
                          <a:effectLst/>
                          <a:latin typeface="Arial" pitchFamily="34" charset="0"/>
                          <a:cs typeface="Arial" pitchFamily="34" charset="0"/>
                        </a:rPr>
                        <a:t>(</a:t>
                      </a:r>
                      <a:r>
                        <a:rPr kumimoji="0" lang="en-US" sz="2800" b="0" i="1" u="none" strike="noStrike" cap="none" normalizeH="0" baseline="0" smtClean="0">
                          <a:ln>
                            <a:noFill/>
                          </a:ln>
                          <a:solidFill>
                            <a:srgbClr val="008000"/>
                          </a:solidFill>
                          <a:effectLst/>
                          <a:latin typeface="Arial" pitchFamily="34" charset="0"/>
                          <a:cs typeface="Arial" pitchFamily="34" charset="0"/>
                        </a:rPr>
                        <a:t>a</a:t>
                      </a:r>
                      <a:r>
                        <a:rPr kumimoji="0" lang="en-US" sz="2800" b="0" i="0" u="none" strike="noStrike" cap="none" normalizeH="0" baseline="0" smtClean="0">
                          <a:ln>
                            <a:noFill/>
                          </a:ln>
                          <a:solidFill>
                            <a:srgbClr val="008000"/>
                          </a:solidFill>
                          <a:effectLst/>
                          <a:latin typeface="Arial" pitchFamily="34" charset="0"/>
                          <a:cs typeface="Arial" pitchFamily="34" charset="0"/>
                        </a:rPr>
                        <a:t>-1)(</a:t>
                      </a:r>
                      <a:r>
                        <a:rPr kumimoji="0" lang="en-US" sz="2800" b="0" i="1" u="none" strike="noStrike" cap="none" normalizeH="0" baseline="0" smtClean="0">
                          <a:ln>
                            <a:noFill/>
                          </a:ln>
                          <a:solidFill>
                            <a:srgbClr val="008000"/>
                          </a:solidFill>
                          <a:effectLst/>
                          <a:latin typeface="Arial" pitchFamily="34" charset="0"/>
                          <a:cs typeface="Arial" pitchFamily="34" charset="0"/>
                        </a:rPr>
                        <a:t>b</a:t>
                      </a:r>
                      <a:r>
                        <a:rPr kumimoji="0" lang="en-US" sz="2800" b="0" i="0" u="none" strike="noStrike" cap="none" normalizeH="0" baseline="0" smtClean="0">
                          <a:ln>
                            <a:noFill/>
                          </a:ln>
                          <a:solidFill>
                            <a:srgbClr val="008000"/>
                          </a:solidFill>
                          <a:effectLst/>
                          <a:latin typeface="Arial" pitchFamily="34" charset="0"/>
                          <a:cs typeface="Arial" pitchFamily="34"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0" i="1" u="none" strike="noStrike" cap="none" normalizeH="0" baseline="0" smtClean="0">
                          <a:ln>
                            <a:noFill/>
                          </a:ln>
                          <a:solidFill>
                            <a:srgbClr val="008000"/>
                          </a:solidFill>
                          <a:effectLst/>
                          <a:latin typeface="Arial" pitchFamily="34" charset="0"/>
                          <a:cs typeface="Arial" pitchFamily="34" charset="0"/>
                        </a:rPr>
                        <a:t>MS</a:t>
                      </a:r>
                      <a:r>
                        <a:rPr kumimoji="0" lang="en-US" sz="2800" b="0" i="1" u="none" strike="noStrike" cap="none" normalizeH="0" baseline="-25000" smtClean="0">
                          <a:ln>
                            <a:noFill/>
                          </a:ln>
                          <a:solidFill>
                            <a:srgbClr val="008000"/>
                          </a:solidFill>
                          <a:effectLst/>
                          <a:latin typeface="Arial" pitchFamily="34" charset="0"/>
                          <a:cs typeface="Arial" pitchFamily="34" charset="0"/>
                        </a:rPr>
                        <a:t>A</a:t>
                      </a:r>
                      <a:r>
                        <a:rPr kumimoji="0" lang="en-US" sz="2800" b="0" i="0" u="none" strike="noStrike" cap="none" normalizeH="0" baseline="-25000" smtClean="0">
                          <a:ln>
                            <a:noFill/>
                          </a:ln>
                          <a:solidFill>
                            <a:srgbClr val="008000"/>
                          </a:solidFill>
                          <a:effectLst/>
                          <a:latin typeface="Arial" pitchFamily="34" charset="0"/>
                          <a:cs typeface="Arial" pitchFamily="34" charset="0"/>
                        </a:rPr>
                        <a:t>x</a:t>
                      </a:r>
                      <a:r>
                        <a:rPr kumimoji="0" lang="en-US" sz="2800" b="0" i="1" u="none" strike="noStrike" cap="none" normalizeH="0" baseline="-25000" smtClean="0">
                          <a:ln>
                            <a:noFill/>
                          </a:ln>
                          <a:solidFill>
                            <a:srgbClr val="008000"/>
                          </a:solidFill>
                          <a:effectLst/>
                          <a:latin typeface="Arial" pitchFamily="34" charset="0"/>
                          <a:cs typeface="Arial" pitchFamily="34" charset="0"/>
                        </a:rPr>
                        <a:t>B</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1" i="1" u="none" strike="noStrike" cap="none" normalizeH="0" baseline="0" smtClean="0">
                          <a:ln>
                            <a:noFill/>
                          </a:ln>
                          <a:solidFill>
                            <a:srgbClr val="008000"/>
                          </a:solidFill>
                          <a:effectLst/>
                          <a:latin typeface="Arial" pitchFamily="34" charset="0"/>
                          <a:cs typeface="Arial" pitchFamily="34" charset="0"/>
                        </a:rPr>
                        <a:t>F</a:t>
                      </a:r>
                      <a:r>
                        <a:rPr kumimoji="0" lang="en-US" sz="2800" b="0" i="1" u="none" strike="noStrike" cap="none" normalizeH="0" baseline="-25000" smtClean="0">
                          <a:ln>
                            <a:noFill/>
                          </a:ln>
                          <a:solidFill>
                            <a:srgbClr val="008000"/>
                          </a:solidFill>
                          <a:effectLst/>
                          <a:latin typeface="Arial" pitchFamily="34" charset="0"/>
                          <a:cs typeface="Arial" pitchFamily="34" charset="0"/>
                        </a:rPr>
                        <a:t>A</a:t>
                      </a:r>
                      <a:r>
                        <a:rPr kumimoji="0" lang="en-US" sz="2800" b="0" i="0" u="none" strike="noStrike" cap="none" normalizeH="0" baseline="-25000" smtClean="0">
                          <a:ln>
                            <a:noFill/>
                          </a:ln>
                          <a:solidFill>
                            <a:srgbClr val="008000"/>
                          </a:solidFill>
                          <a:effectLst/>
                          <a:latin typeface="Arial" pitchFamily="34" charset="0"/>
                          <a:cs typeface="Arial" pitchFamily="34" charset="0"/>
                        </a:rPr>
                        <a:t>x</a:t>
                      </a:r>
                      <a:r>
                        <a:rPr kumimoji="0" lang="en-US" sz="2800" b="0" i="1" u="none" strike="noStrike" cap="none" normalizeH="0" baseline="-25000" smtClean="0">
                          <a:ln>
                            <a:noFill/>
                          </a:ln>
                          <a:solidFill>
                            <a:srgbClr val="008000"/>
                          </a:solidFill>
                          <a:effectLst/>
                          <a:latin typeface="Arial" pitchFamily="34" charset="0"/>
                          <a:cs typeface="Arial" pitchFamily="34" charset="0"/>
                        </a:rPr>
                        <a:t>B</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25538">
                <a:tc>
                  <a:txBody>
                    <a:bodyPr/>
                    <a:lstStyle/>
                    <a:p>
                      <a:pPr marL="0" marR="0" lvl="0" indent="0" algn="ctr" defTabSz="914400" rtl="1"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0" i="0" u="none" strike="noStrike" cap="none" normalizeH="0" baseline="0" smtClean="0">
                          <a:ln>
                            <a:noFill/>
                          </a:ln>
                          <a:solidFill>
                            <a:srgbClr val="008000"/>
                          </a:solidFill>
                          <a:effectLst/>
                          <a:latin typeface="Arial" pitchFamily="34" charset="0"/>
                          <a:cs typeface="Arial" pitchFamily="34" charset="0"/>
                        </a:rPr>
                        <a:t>Within</a:t>
                      </a:r>
                    </a:p>
                    <a:p>
                      <a:pPr marL="0" marR="0" lvl="0" indent="0" algn="ctr" defTabSz="914400" rtl="1"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0" i="0" u="none" strike="noStrike" cap="none" normalizeH="0" baseline="0" smtClean="0">
                          <a:ln>
                            <a:noFill/>
                          </a:ln>
                          <a:solidFill>
                            <a:srgbClr val="008000"/>
                          </a:solidFill>
                          <a:effectLst/>
                          <a:latin typeface="Arial" pitchFamily="34" charset="0"/>
                          <a:cs typeface="Arial" pitchFamily="34" charset="0"/>
                        </a:rPr>
                        <a:t>(error)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0" i="1" u="none" strike="noStrike" cap="none" normalizeH="0" baseline="0" smtClean="0">
                          <a:ln>
                            <a:noFill/>
                          </a:ln>
                          <a:solidFill>
                            <a:srgbClr val="008000"/>
                          </a:solidFill>
                          <a:effectLst/>
                          <a:latin typeface="Arial" pitchFamily="34" charset="0"/>
                          <a:cs typeface="Arial" pitchFamily="34" charset="0"/>
                        </a:rPr>
                        <a:t>SS</a:t>
                      </a:r>
                      <a:r>
                        <a:rPr kumimoji="0" lang="en-US" sz="2800" b="0" i="1" u="none" strike="noStrike" cap="none" normalizeH="0" baseline="-25000" smtClean="0">
                          <a:ln>
                            <a:noFill/>
                          </a:ln>
                          <a:solidFill>
                            <a:srgbClr val="008000"/>
                          </a:solidFill>
                          <a:effectLst/>
                          <a:latin typeface="Arial" pitchFamily="34" charset="0"/>
                          <a:cs typeface="Arial" pitchFamily="34" charset="0"/>
                        </a:rPr>
                        <a:t>W</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0" i="1" u="none" strike="noStrike" cap="none" normalizeH="0" baseline="0" smtClean="0">
                          <a:ln>
                            <a:noFill/>
                          </a:ln>
                          <a:solidFill>
                            <a:srgbClr val="008000"/>
                          </a:solidFill>
                          <a:effectLst/>
                          <a:latin typeface="Arial" pitchFamily="34" charset="0"/>
                          <a:cs typeface="Arial" pitchFamily="34" charset="0"/>
                        </a:rPr>
                        <a:t>ab(n</a:t>
                      </a:r>
                      <a:r>
                        <a:rPr kumimoji="0" lang="en-US" sz="2800" b="0" i="0" u="none" strike="noStrike" cap="none" normalizeH="0" baseline="0" smtClean="0">
                          <a:ln>
                            <a:noFill/>
                          </a:ln>
                          <a:solidFill>
                            <a:srgbClr val="008000"/>
                          </a:solidFill>
                          <a:effectLst/>
                          <a:latin typeface="Arial" pitchFamily="34" charset="0"/>
                          <a:cs typeface="Arial" pitchFamily="34"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0" i="1" u="none" strike="noStrike" cap="none" normalizeH="0" baseline="0" smtClean="0">
                          <a:ln>
                            <a:noFill/>
                          </a:ln>
                          <a:solidFill>
                            <a:srgbClr val="008000"/>
                          </a:solidFill>
                          <a:effectLst/>
                          <a:latin typeface="Arial" pitchFamily="34" charset="0"/>
                          <a:cs typeface="Arial" pitchFamily="34" charset="0"/>
                        </a:rPr>
                        <a:t>MS</a:t>
                      </a:r>
                      <a:r>
                        <a:rPr kumimoji="0" lang="en-US" sz="2800" b="0" i="1" u="none" strike="noStrike" cap="none" normalizeH="0" baseline="-25000" smtClean="0">
                          <a:ln>
                            <a:noFill/>
                          </a:ln>
                          <a:solidFill>
                            <a:srgbClr val="008000"/>
                          </a:solidFill>
                          <a:effectLst/>
                          <a:latin typeface="Arial" pitchFamily="34" charset="0"/>
                          <a:cs typeface="Arial" pitchFamily="34" charset="0"/>
                        </a:rPr>
                        <a:t>W</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2800" b="0" i="0" u="none" strike="noStrike" cap="none" normalizeH="0" baseline="0" smtClean="0">
                        <a:ln>
                          <a:noFill/>
                        </a:ln>
                        <a:solidFill>
                          <a:srgbClr val="008000"/>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65150">
                <a:tc>
                  <a:txBody>
                    <a:bodyPr/>
                    <a:lstStyle/>
                    <a:p>
                      <a:pPr marL="0" marR="0" lvl="0" indent="0" algn="ctr" defTabSz="914400" rtl="1"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0" i="0" u="none" strike="noStrike" cap="none" normalizeH="0" baseline="0" smtClean="0">
                          <a:ln>
                            <a:noFill/>
                          </a:ln>
                          <a:solidFill>
                            <a:srgbClr val="008000"/>
                          </a:solidFill>
                          <a:effectLst/>
                          <a:latin typeface="Arial" pitchFamily="34" charset="0"/>
                          <a:cs typeface="Arial" pitchFamily="34" charset="0"/>
                        </a:rPr>
                        <a:t>Total</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2800" b="0" i="0" u="none" strike="noStrike" cap="none" normalizeH="0" baseline="0" smtClean="0">
                        <a:ln>
                          <a:noFill/>
                        </a:ln>
                        <a:solidFill>
                          <a:srgbClr val="008000"/>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2800" b="0" i="0" u="none" strike="noStrike" cap="none" normalizeH="0" baseline="0" smtClean="0">
                        <a:ln>
                          <a:noFill/>
                        </a:ln>
                        <a:solidFill>
                          <a:srgbClr val="008000"/>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2800" b="0" i="0" u="none" strike="noStrike" cap="none" normalizeH="0" baseline="0" smtClean="0">
                        <a:ln>
                          <a:noFill/>
                        </a:ln>
                        <a:solidFill>
                          <a:srgbClr val="008000"/>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2800" b="0" i="0" u="none" strike="noStrike" cap="none" normalizeH="0" baseline="0" dirty="0" smtClean="0">
                        <a:ln>
                          <a:noFill/>
                        </a:ln>
                        <a:solidFill>
                          <a:srgbClr val="008000"/>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119895730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Y" b="1" dirty="0">
                <a:effectLst>
                  <a:outerShdw blurRad="38100" dist="38100" dir="2700000" algn="tl">
                    <a:srgbClr val="C0C0C0"/>
                  </a:outerShdw>
                </a:effectLst>
              </a:rPr>
              <a:t>مخططات التأثير </a:t>
            </a:r>
            <a:r>
              <a:rPr lang="ar-SY" b="1" dirty="0" smtClean="0">
                <a:effectLst>
                  <a:outerShdw blurRad="38100" dist="38100" dir="2700000" algn="tl">
                    <a:srgbClr val="C0C0C0"/>
                  </a:outerShdw>
                </a:effectLst>
              </a:rPr>
              <a:t>المتبادل </a:t>
            </a:r>
            <a:r>
              <a:rPr lang="en-US" b="1" dirty="0" smtClean="0">
                <a:effectLst>
                  <a:outerShdw blurRad="38100" dist="38100" dir="2700000" algn="tl">
                    <a:srgbClr val="C0C0C0"/>
                  </a:outerShdw>
                </a:effectLst>
              </a:rPr>
              <a:t>Interaction</a:t>
            </a:r>
            <a:endParaRPr lang="ar-SY" dirty="0"/>
          </a:p>
        </p:txBody>
      </p:sp>
      <p:sp>
        <p:nvSpPr>
          <p:cNvPr id="3" name="Content Placeholder 2"/>
          <p:cNvSpPr>
            <a:spLocks noGrp="1"/>
          </p:cNvSpPr>
          <p:nvPr>
            <p:ph idx="1"/>
          </p:nvPr>
        </p:nvSpPr>
        <p:spPr/>
        <p:txBody>
          <a:bodyPr>
            <a:normAutofit/>
          </a:bodyPr>
          <a:lstStyle/>
          <a:p>
            <a:r>
              <a:rPr lang="ar-SY" sz="3200" dirty="0">
                <a:effectLst>
                  <a:outerShdw blurRad="38100" dist="38100" dir="2700000" algn="tl">
                    <a:srgbClr val="C0C0C0"/>
                  </a:outerShdw>
                </a:effectLst>
              </a:rPr>
              <a:t>يقترح الباحثون لتفسير نتائج تحليل التباين باتجاهين  رسم متوسط كل مجموعة وتحليل الرسم وتفسير النتائج.</a:t>
            </a:r>
          </a:p>
          <a:p>
            <a:r>
              <a:rPr lang="ar-SY" altLang="ar-SY" sz="3200" dirty="0"/>
              <a:t>في حال تقاطع خطوط المتوسطات يدعى بتأثير متبادل </a:t>
            </a:r>
            <a:r>
              <a:rPr lang="en-US" altLang="ar-SY" sz="3200" i="1" dirty="0" err="1">
                <a:solidFill>
                  <a:schemeClr val="folHlink"/>
                </a:solidFill>
              </a:rPr>
              <a:t>disordinal</a:t>
            </a:r>
            <a:endParaRPr lang="ar-SY" altLang="ar-SY" sz="3200" i="1" dirty="0">
              <a:solidFill>
                <a:schemeClr val="folHlink"/>
              </a:solidFill>
            </a:endParaRPr>
          </a:p>
          <a:p>
            <a:r>
              <a:rPr lang="ar-SY" altLang="ar-SY" sz="3200" dirty="0"/>
              <a:t>عند وجود تأثير متبادل يجب عدم دراسة تأثير أي متغير دون اعتبار تأثير المتغير الآخر.</a:t>
            </a:r>
          </a:p>
          <a:p>
            <a:endParaRPr lang="ar-SY" sz="3200" dirty="0"/>
          </a:p>
        </p:txBody>
      </p:sp>
      <p:sp>
        <p:nvSpPr>
          <p:cNvPr id="4" name="Date Placeholder 3"/>
          <p:cNvSpPr>
            <a:spLocks noGrp="1"/>
          </p:cNvSpPr>
          <p:nvPr>
            <p:ph type="dt" sz="half" idx="10"/>
          </p:nvPr>
        </p:nvSpPr>
        <p:spPr/>
        <p:txBody>
          <a:bodyPr/>
          <a:lstStyle/>
          <a:p>
            <a:fld id="{C006D848-6833-4E3C-88AB-4D1C561BD3BD}" type="datetime8">
              <a:rPr lang="ar-LB" smtClean="0"/>
              <a:pPr/>
              <a:t>09 أيار، 15</a:t>
            </a:fld>
            <a:endParaRPr lang="ar-LB"/>
          </a:p>
        </p:txBody>
      </p:sp>
      <p:sp>
        <p:nvSpPr>
          <p:cNvPr id="5" name="Footer Placeholder 4"/>
          <p:cNvSpPr>
            <a:spLocks noGrp="1"/>
          </p:cNvSpPr>
          <p:nvPr>
            <p:ph type="ftr" sz="quarter" idx="11"/>
          </p:nvPr>
        </p:nvSpPr>
        <p:spPr/>
        <p:txBody>
          <a:bodyPr/>
          <a:lstStyle/>
          <a:p>
            <a:r>
              <a:rPr lang="da-DK" smtClean="0"/>
              <a:t>Dr. Farhan Alfin 13 Slides</a:t>
            </a:r>
            <a:endParaRPr lang="ar-LB"/>
          </a:p>
        </p:txBody>
      </p:sp>
      <p:sp>
        <p:nvSpPr>
          <p:cNvPr id="6" name="Slide Number Placeholder 5"/>
          <p:cNvSpPr>
            <a:spLocks noGrp="1"/>
          </p:cNvSpPr>
          <p:nvPr>
            <p:ph type="sldNum" sz="quarter" idx="12"/>
          </p:nvPr>
        </p:nvSpPr>
        <p:spPr/>
        <p:txBody>
          <a:bodyPr/>
          <a:lstStyle/>
          <a:p>
            <a:fld id="{94388A0C-169A-4BF2-BFCF-6333C7925353}" type="slidenum">
              <a:rPr lang="ar-LB" smtClean="0"/>
              <a:pPr/>
              <a:t>51</a:t>
            </a:fld>
            <a:endParaRPr lang="ar-LB"/>
          </a:p>
        </p:txBody>
      </p:sp>
    </p:spTree>
    <p:extLst>
      <p:ext uri="{BB962C8B-B14F-4D97-AF65-F5344CB8AC3E}">
        <p14:creationId xmlns:p14="http://schemas.microsoft.com/office/powerpoint/2010/main" val="243430263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Y" b="1" dirty="0">
                <a:effectLst>
                  <a:outerShdw blurRad="38100" dist="38100" dir="2700000" algn="tl">
                    <a:srgbClr val="C0C0C0"/>
                  </a:outerShdw>
                </a:effectLst>
              </a:rPr>
              <a:t>تأثير متبادل</a:t>
            </a:r>
            <a:endParaRPr lang="ar-SY" dirty="0"/>
          </a:p>
        </p:txBody>
      </p:sp>
      <p:sp>
        <p:nvSpPr>
          <p:cNvPr id="3" name="Content Placeholder 2"/>
          <p:cNvSpPr>
            <a:spLocks noGrp="1"/>
          </p:cNvSpPr>
          <p:nvPr>
            <p:ph idx="1"/>
          </p:nvPr>
        </p:nvSpPr>
        <p:spPr/>
        <p:txBody>
          <a:bodyPr/>
          <a:lstStyle/>
          <a:p>
            <a:endParaRPr lang="ar-SY"/>
          </a:p>
        </p:txBody>
      </p:sp>
      <p:sp>
        <p:nvSpPr>
          <p:cNvPr id="4" name="Date Placeholder 3"/>
          <p:cNvSpPr>
            <a:spLocks noGrp="1"/>
          </p:cNvSpPr>
          <p:nvPr>
            <p:ph type="dt" sz="half" idx="10"/>
          </p:nvPr>
        </p:nvSpPr>
        <p:spPr/>
        <p:txBody>
          <a:bodyPr/>
          <a:lstStyle/>
          <a:p>
            <a:fld id="{C006D848-6833-4E3C-88AB-4D1C561BD3BD}" type="datetime8">
              <a:rPr lang="ar-LB" smtClean="0"/>
              <a:pPr/>
              <a:t>09 أيار، 15</a:t>
            </a:fld>
            <a:endParaRPr lang="ar-LB"/>
          </a:p>
        </p:txBody>
      </p:sp>
      <p:sp>
        <p:nvSpPr>
          <p:cNvPr id="5" name="Footer Placeholder 4"/>
          <p:cNvSpPr>
            <a:spLocks noGrp="1"/>
          </p:cNvSpPr>
          <p:nvPr>
            <p:ph type="ftr" sz="quarter" idx="11"/>
          </p:nvPr>
        </p:nvSpPr>
        <p:spPr/>
        <p:txBody>
          <a:bodyPr/>
          <a:lstStyle/>
          <a:p>
            <a:r>
              <a:rPr lang="da-DK" smtClean="0"/>
              <a:t>Dr. Farhan Alfin 13 Slides</a:t>
            </a:r>
            <a:endParaRPr lang="ar-LB"/>
          </a:p>
        </p:txBody>
      </p:sp>
      <p:sp>
        <p:nvSpPr>
          <p:cNvPr id="6" name="Slide Number Placeholder 5"/>
          <p:cNvSpPr>
            <a:spLocks noGrp="1"/>
          </p:cNvSpPr>
          <p:nvPr>
            <p:ph type="sldNum" sz="quarter" idx="12"/>
          </p:nvPr>
        </p:nvSpPr>
        <p:spPr/>
        <p:txBody>
          <a:bodyPr/>
          <a:lstStyle/>
          <a:p>
            <a:fld id="{94388A0C-169A-4BF2-BFCF-6333C7925353}" type="slidenum">
              <a:rPr lang="ar-LB" smtClean="0"/>
              <a:pPr/>
              <a:t>52</a:t>
            </a:fld>
            <a:endParaRPr lang="ar-LB"/>
          </a:p>
        </p:txBody>
      </p:sp>
      <p:sp>
        <p:nvSpPr>
          <p:cNvPr id="15" name="Line 4"/>
          <p:cNvSpPr>
            <a:spLocks noChangeShapeType="1"/>
          </p:cNvSpPr>
          <p:nvPr/>
        </p:nvSpPr>
        <p:spPr bwMode="auto">
          <a:xfrm>
            <a:off x="2197100" y="2563813"/>
            <a:ext cx="2520950" cy="2232025"/>
          </a:xfrm>
          <a:prstGeom prst="line">
            <a:avLst/>
          </a:prstGeom>
          <a:noFill/>
          <a:ln w="38100">
            <a:solidFill>
              <a:srgbClr val="0000FF"/>
            </a:solidFill>
            <a:round/>
            <a:headEnd/>
            <a:tailEnd/>
          </a:ln>
          <a:extLst>
            <a:ext uri="{909E8E84-426E-40DD-AFC4-6F175D3DCCD1}">
              <a14:hiddenFill xmlns:a14="http://schemas.microsoft.com/office/drawing/2010/main">
                <a:noFill/>
              </a14:hiddenFill>
            </a:ext>
          </a:extLst>
        </p:spPr>
        <p:txBody>
          <a:bodyPr/>
          <a:lstStyle/>
          <a:p>
            <a:endParaRPr lang="ar-SY"/>
          </a:p>
        </p:txBody>
      </p:sp>
      <p:sp>
        <p:nvSpPr>
          <p:cNvPr id="16" name="Line 5"/>
          <p:cNvSpPr>
            <a:spLocks noChangeShapeType="1"/>
          </p:cNvSpPr>
          <p:nvPr/>
        </p:nvSpPr>
        <p:spPr bwMode="auto">
          <a:xfrm flipH="1">
            <a:off x="2124075" y="2492375"/>
            <a:ext cx="2593975" cy="1871663"/>
          </a:xfrm>
          <a:prstGeom prst="line">
            <a:avLst/>
          </a:prstGeom>
          <a:noFill/>
          <a:ln w="38100">
            <a:solidFill>
              <a:srgbClr val="0000FF"/>
            </a:solidFill>
            <a:round/>
            <a:headEnd/>
            <a:tailEnd/>
          </a:ln>
          <a:extLst>
            <a:ext uri="{909E8E84-426E-40DD-AFC4-6F175D3DCCD1}">
              <a14:hiddenFill xmlns:a14="http://schemas.microsoft.com/office/drawing/2010/main">
                <a:noFill/>
              </a14:hiddenFill>
            </a:ext>
          </a:extLst>
        </p:spPr>
        <p:txBody>
          <a:bodyPr/>
          <a:lstStyle/>
          <a:p>
            <a:endParaRPr lang="ar-SY"/>
          </a:p>
        </p:txBody>
      </p:sp>
      <p:sp>
        <p:nvSpPr>
          <p:cNvPr id="17" name="Line 6"/>
          <p:cNvSpPr>
            <a:spLocks noChangeShapeType="1"/>
          </p:cNvSpPr>
          <p:nvPr/>
        </p:nvSpPr>
        <p:spPr bwMode="auto">
          <a:xfrm>
            <a:off x="1765300" y="2336800"/>
            <a:ext cx="0" cy="2819400"/>
          </a:xfrm>
          <a:prstGeom prst="line">
            <a:avLst/>
          </a:prstGeom>
          <a:noFill/>
          <a:ln w="38100">
            <a:solidFill>
              <a:srgbClr val="065D2E"/>
            </a:solidFill>
            <a:round/>
            <a:headEnd/>
            <a:tailEnd/>
          </a:ln>
          <a:extLst>
            <a:ext uri="{909E8E84-426E-40DD-AFC4-6F175D3DCCD1}">
              <a14:hiddenFill xmlns:a14="http://schemas.microsoft.com/office/drawing/2010/main">
                <a:noFill/>
              </a14:hiddenFill>
            </a:ext>
          </a:extLst>
        </p:spPr>
        <p:txBody>
          <a:bodyPr/>
          <a:lstStyle/>
          <a:p>
            <a:endParaRPr lang="ar-SY"/>
          </a:p>
        </p:txBody>
      </p:sp>
      <p:sp>
        <p:nvSpPr>
          <p:cNvPr id="18" name="Line 7"/>
          <p:cNvSpPr>
            <a:spLocks noChangeShapeType="1"/>
          </p:cNvSpPr>
          <p:nvPr/>
        </p:nvSpPr>
        <p:spPr bwMode="auto">
          <a:xfrm flipV="1">
            <a:off x="1765300" y="5156200"/>
            <a:ext cx="3124200" cy="0"/>
          </a:xfrm>
          <a:prstGeom prst="line">
            <a:avLst/>
          </a:prstGeom>
          <a:noFill/>
          <a:ln w="38100">
            <a:solidFill>
              <a:srgbClr val="065D2E"/>
            </a:solidFill>
            <a:round/>
            <a:headEnd/>
            <a:tailEnd/>
          </a:ln>
          <a:extLst>
            <a:ext uri="{909E8E84-426E-40DD-AFC4-6F175D3DCCD1}">
              <a14:hiddenFill xmlns:a14="http://schemas.microsoft.com/office/drawing/2010/main">
                <a:noFill/>
              </a14:hiddenFill>
            </a:ext>
          </a:extLst>
        </p:spPr>
        <p:txBody>
          <a:bodyPr/>
          <a:lstStyle/>
          <a:p>
            <a:endParaRPr lang="ar-SY"/>
          </a:p>
        </p:txBody>
      </p:sp>
      <p:sp>
        <p:nvSpPr>
          <p:cNvPr id="19" name="Text Box 8"/>
          <p:cNvSpPr txBox="1">
            <a:spLocks noChangeArrowheads="1"/>
          </p:cNvSpPr>
          <p:nvPr/>
        </p:nvSpPr>
        <p:spPr bwMode="auto">
          <a:xfrm>
            <a:off x="4718050" y="2347913"/>
            <a:ext cx="18716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rtl="0">
              <a:spcBef>
                <a:spcPct val="50000"/>
              </a:spcBef>
            </a:pPr>
            <a:r>
              <a:rPr lang="en-US" altLang="ar-SY" sz="2400">
                <a:solidFill>
                  <a:srgbClr val="4B0F67"/>
                </a:solidFill>
                <a:latin typeface="Times New Roman" panose="02020603050405020304" pitchFamily="18" charset="0"/>
              </a:rPr>
              <a:t>B-1</a:t>
            </a:r>
          </a:p>
        </p:txBody>
      </p:sp>
      <p:sp>
        <p:nvSpPr>
          <p:cNvPr id="20" name="Text Box 9"/>
          <p:cNvSpPr txBox="1">
            <a:spLocks noChangeArrowheads="1"/>
          </p:cNvSpPr>
          <p:nvPr/>
        </p:nvSpPr>
        <p:spPr bwMode="auto">
          <a:xfrm>
            <a:off x="4718050" y="4508500"/>
            <a:ext cx="12239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rtl="0">
              <a:spcBef>
                <a:spcPct val="50000"/>
              </a:spcBef>
            </a:pPr>
            <a:r>
              <a:rPr lang="en-US" altLang="ar-SY" sz="2400">
                <a:solidFill>
                  <a:srgbClr val="4B0F67"/>
                </a:solidFill>
                <a:latin typeface="Times New Roman" panose="02020603050405020304" pitchFamily="18" charset="0"/>
              </a:rPr>
              <a:t>B-2</a:t>
            </a:r>
          </a:p>
        </p:txBody>
      </p:sp>
      <p:sp>
        <p:nvSpPr>
          <p:cNvPr id="21" name="Text Box 10"/>
          <p:cNvSpPr txBox="1">
            <a:spLocks noChangeArrowheads="1"/>
          </p:cNvSpPr>
          <p:nvPr/>
        </p:nvSpPr>
        <p:spPr bwMode="auto">
          <a:xfrm>
            <a:off x="1981200" y="5227638"/>
            <a:ext cx="9350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rtl="0">
              <a:spcBef>
                <a:spcPct val="50000"/>
              </a:spcBef>
            </a:pPr>
            <a:r>
              <a:rPr lang="en-US" altLang="ar-SY" sz="2400">
                <a:solidFill>
                  <a:srgbClr val="4B0F67"/>
                </a:solidFill>
                <a:latin typeface="Times New Roman" panose="02020603050405020304" pitchFamily="18" charset="0"/>
              </a:rPr>
              <a:t>1</a:t>
            </a:r>
          </a:p>
        </p:txBody>
      </p:sp>
      <p:sp>
        <p:nvSpPr>
          <p:cNvPr id="22" name="Text Box 11"/>
          <p:cNvSpPr txBox="1">
            <a:spLocks noChangeArrowheads="1"/>
          </p:cNvSpPr>
          <p:nvPr/>
        </p:nvSpPr>
        <p:spPr bwMode="auto">
          <a:xfrm>
            <a:off x="4213225" y="5156200"/>
            <a:ext cx="7207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rtl="0">
              <a:spcBef>
                <a:spcPct val="50000"/>
              </a:spcBef>
            </a:pPr>
            <a:r>
              <a:rPr lang="en-US" altLang="ar-SY" sz="2400">
                <a:solidFill>
                  <a:srgbClr val="4B0F67"/>
                </a:solidFill>
                <a:latin typeface="Times New Roman" panose="02020603050405020304" pitchFamily="18" charset="0"/>
              </a:rPr>
              <a:t>2</a:t>
            </a:r>
          </a:p>
        </p:txBody>
      </p:sp>
    </p:spTree>
    <p:extLst>
      <p:ext uri="{BB962C8B-B14F-4D97-AF65-F5344CB8AC3E}">
        <p14:creationId xmlns:p14="http://schemas.microsoft.com/office/powerpoint/2010/main" val="47977159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Y"/>
          </a:p>
        </p:txBody>
      </p:sp>
      <p:sp>
        <p:nvSpPr>
          <p:cNvPr id="3" name="Content Placeholder 2"/>
          <p:cNvSpPr>
            <a:spLocks noGrp="1"/>
          </p:cNvSpPr>
          <p:nvPr>
            <p:ph idx="1"/>
          </p:nvPr>
        </p:nvSpPr>
        <p:spPr/>
        <p:txBody>
          <a:bodyPr>
            <a:normAutofit/>
          </a:bodyPr>
          <a:lstStyle/>
          <a:p>
            <a:r>
              <a:rPr lang="ar-SY" altLang="ar-SY" sz="3200" dirty="0"/>
              <a:t>التأثير المتبادل الذي يدعى </a:t>
            </a:r>
            <a:r>
              <a:rPr lang="en-US" altLang="ar-SY" sz="3200" i="1" dirty="0">
                <a:solidFill>
                  <a:schemeClr val="folHlink"/>
                </a:solidFill>
              </a:rPr>
              <a:t>ordinal</a:t>
            </a:r>
            <a:r>
              <a:rPr lang="ar-SY" altLang="ar-SY" sz="3200" i="1" dirty="0">
                <a:solidFill>
                  <a:schemeClr val="folHlink"/>
                </a:solidFill>
              </a:rPr>
              <a:t> </a:t>
            </a:r>
            <a:r>
              <a:rPr lang="ar-SY" altLang="ar-SY" sz="3200" dirty="0"/>
              <a:t>هو عندما تكون خطوط المتوسطات لا تتقاطع وليست متوازية</a:t>
            </a:r>
          </a:p>
          <a:p>
            <a:r>
              <a:rPr lang="ar-SY" altLang="ar-SY" sz="3200" dirty="0"/>
              <a:t>إذا كانت قيمة اختبار فيشر ذات دلالة والخطوط غير متقاطعة يدعى التأثر بـ </a:t>
            </a:r>
            <a:r>
              <a:rPr lang="en-US" altLang="ar-SY" sz="3200" i="1" dirty="0">
                <a:solidFill>
                  <a:schemeClr val="folHlink"/>
                </a:solidFill>
              </a:rPr>
              <a:t>ordinal</a:t>
            </a:r>
            <a:r>
              <a:rPr lang="ar-SY" altLang="ar-SY" sz="3200" i="1" dirty="0">
                <a:solidFill>
                  <a:schemeClr val="folHlink"/>
                </a:solidFill>
              </a:rPr>
              <a:t> </a:t>
            </a:r>
            <a:r>
              <a:rPr lang="ar-SY" altLang="ar-SY" sz="3200" dirty="0"/>
              <a:t>ويمكن تفسير تأثر المتغيرات بشكل منفصل</a:t>
            </a:r>
          </a:p>
          <a:p>
            <a:endParaRPr lang="ar-SY" sz="3200" dirty="0"/>
          </a:p>
        </p:txBody>
      </p:sp>
      <p:sp>
        <p:nvSpPr>
          <p:cNvPr id="4" name="Date Placeholder 3"/>
          <p:cNvSpPr>
            <a:spLocks noGrp="1"/>
          </p:cNvSpPr>
          <p:nvPr>
            <p:ph type="dt" sz="half" idx="10"/>
          </p:nvPr>
        </p:nvSpPr>
        <p:spPr/>
        <p:txBody>
          <a:bodyPr/>
          <a:lstStyle/>
          <a:p>
            <a:fld id="{C006D848-6833-4E3C-88AB-4D1C561BD3BD}" type="datetime8">
              <a:rPr lang="ar-LB" smtClean="0"/>
              <a:pPr/>
              <a:t>09 أيار، 15</a:t>
            </a:fld>
            <a:endParaRPr lang="ar-LB"/>
          </a:p>
        </p:txBody>
      </p:sp>
      <p:sp>
        <p:nvSpPr>
          <p:cNvPr id="5" name="Footer Placeholder 4"/>
          <p:cNvSpPr>
            <a:spLocks noGrp="1"/>
          </p:cNvSpPr>
          <p:nvPr>
            <p:ph type="ftr" sz="quarter" idx="11"/>
          </p:nvPr>
        </p:nvSpPr>
        <p:spPr/>
        <p:txBody>
          <a:bodyPr/>
          <a:lstStyle/>
          <a:p>
            <a:r>
              <a:rPr lang="da-DK" smtClean="0"/>
              <a:t>Dr. Farhan Alfin 13 Slides</a:t>
            </a:r>
            <a:endParaRPr lang="ar-LB"/>
          </a:p>
        </p:txBody>
      </p:sp>
      <p:sp>
        <p:nvSpPr>
          <p:cNvPr id="6" name="Slide Number Placeholder 5"/>
          <p:cNvSpPr>
            <a:spLocks noGrp="1"/>
          </p:cNvSpPr>
          <p:nvPr>
            <p:ph type="sldNum" sz="quarter" idx="12"/>
          </p:nvPr>
        </p:nvSpPr>
        <p:spPr/>
        <p:txBody>
          <a:bodyPr/>
          <a:lstStyle/>
          <a:p>
            <a:fld id="{94388A0C-169A-4BF2-BFCF-6333C7925353}" type="slidenum">
              <a:rPr lang="ar-LB" smtClean="0"/>
              <a:pPr/>
              <a:t>53</a:t>
            </a:fld>
            <a:endParaRPr lang="ar-LB"/>
          </a:p>
        </p:txBody>
      </p:sp>
      <p:sp>
        <p:nvSpPr>
          <p:cNvPr id="7" name="Line 4"/>
          <p:cNvSpPr>
            <a:spLocks noChangeShapeType="1"/>
          </p:cNvSpPr>
          <p:nvPr/>
        </p:nvSpPr>
        <p:spPr bwMode="auto">
          <a:xfrm>
            <a:off x="3705225" y="3789040"/>
            <a:ext cx="0" cy="2819400"/>
          </a:xfrm>
          <a:prstGeom prst="line">
            <a:avLst/>
          </a:prstGeom>
          <a:noFill/>
          <a:ln w="38100">
            <a:solidFill>
              <a:srgbClr val="065D2E"/>
            </a:solidFill>
            <a:round/>
            <a:headEnd/>
            <a:tailEnd/>
          </a:ln>
          <a:extLst>
            <a:ext uri="{909E8E84-426E-40DD-AFC4-6F175D3DCCD1}">
              <a14:hiddenFill xmlns:a14="http://schemas.microsoft.com/office/drawing/2010/main">
                <a:noFill/>
              </a14:hiddenFill>
            </a:ext>
          </a:extLst>
        </p:spPr>
        <p:txBody>
          <a:bodyPr/>
          <a:lstStyle/>
          <a:p>
            <a:endParaRPr lang="ar-SY"/>
          </a:p>
        </p:txBody>
      </p:sp>
      <p:sp>
        <p:nvSpPr>
          <p:cNvPr id="8" name="Line 5"/>
          <p:cNvSpPr>
            <a:spLocks noChangeShapeType="1"/>
          </p:cNvSpPr>
          <p:nvPr/>
        </p:nvSpPr>
        <p:spPr bwMode="auto">
          <a:xfrm flipV="1">
            <a:off x="3705225" y="6608440"/>
            <a:ext cx="3124200" cy="0"/>
          </a:xfrm>
          <a:prstGeom prst="line">
            <a:avLst/>
          </a:prstGeom>
          <a:noFill/>
          <a:ln w="38100">
            <a:solidFill>
              <a:srgbClr val="065D2E"/>
            </a:solidFill>
            <a:round/>
            <a:headEnd/>
            <a:tailEnd/>
          </a:ln>
          <a:extLst>
            <a:ext uri="{909E8E84-426E-40DD-AFC4-6F175D3DCCD1}">
              <a14:hiddenFill xmlns:a14="http://schemas.microsoft.com/office/drawing/2010/main">
                <a:noFill/>
              </a14:hiddenFill>
            </a:ext>
          </a:extLst>
        </p:spPr>
        <p:txBody>
          <a:bodyPr/>
          <a:lstStyle/>
          <a:p>
            <a:endParaRPr lang="ar-SY"/>
          </a:p>
        </p:txBody>
      </p:sp>
      <p:sp>
        <p:nvSpPr>
          <p:cNvPr id="9" name="Line 6"/>
          <p:cNvSpPr>
            <a:spLocks noChangeShapeType="1"/>
          </p:cNvSpPr>
          <p:nvPr/>
        </p:nvSpPr>
        <p:spPr bwMode="auto">
          <a:xfrm flipH="1">
            <a:off x="4391025" y="5617840"/>
            <a:ext cx="1828800" cy="609600"/>
          </a:xfrm>
          <a:prstGeom prst="line">
            <a:avLst/>
          </a:prstGeom>
          <a:noFill/>
          <a:ln w="38100">
            <a:solidFill>
              <a:srgbClr val="0000FF"/>
            </a:solidFill>
            <a:round/>
            <a:headEnd/>
            <a:tailEnd/>
          </a:ln>
          <a:extLst>
            <a:ext uri="{909E8E84-426E-40DD-AFC4-6F175D3DCCD1}">
              <a14:hiddenFill xmlns:a14="http://schemas.microsoft.com/office/drawing/2010/main">
                <a:noFill/>
              </a14:hiddenFill>
            </a:ext>
          </a:extLst>
        </p:spPr>
        <p:txBody>
          <a:bodyPr/>
          <a:lstStyle/>
          <a:p>
            <a:endParaRPr lang="ar-SY"/>
          </a:p>
        </p:txBody>
      </p:sp>
      <p:sp>
        <p:nvSpPr>
          <p:cNvPr id="10" name="Line 7"/>
          <p:cNvSpPr>
            <a:spLocks noChangeShapeType="1"/>
          </p:cNvSpPr>
          <p:nvPr/>
        </p:nvSpPr>
        <p:spPr bwMode="auto">
          <a:xfrm>
            <a:off x="4162425" y="3941440"/>
            <a:ext cx="2209800" cy="1066800"/>
          </a:xfrm>
          <a:prstGeom prst="line">
            <a:avLst/>
          </a:prstGeom>
          <a:noFill/>
          <a:ln w="38100">
            <a:solidFill>
              <a:srgbClr val="0000FF"/>
            </a:solidFill>
            <a:round/>
            <a:headEnd/>
            <a:tailEnd/>
          </a:ln>
          <a:extLst>
            <a:ext uri="{909E8E84-426E-40DD-AFC4-6F175D3DCCD1}">
              <a14:hiddenFill xmlns:a14="http://schemas.microsoft.com/office/drawing/2010/main">
                <a:noFill/>
              </a14:hiddenFill>
            </a:ext>
          </a:extLst>
        </p:spPr>
        <p:txBody>
          <a:bodyPr/>
          <a:lstStyle/>
          <a:p>
            <a:endParaRPr lang="ar-SY"/>
          </a:p>
        </p:txBody>
      </p:sp>
    </p:spTree>
    <p:extLst>
      <p:ext uri="{BB962C8B-B14F-4D97-AF65-F5344CB8AC3E}">
        <p14:creationId xmlns:p14="http://schemas.microsoft.com/office/powerpoint/2010/main" val="32659704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Y" b="1" dirty="0">
                <a:effectLst>
                  <a:outerShdw blurRad="38100" dist="38100" dir="2700000" algn="tl">
                    <a:srgbClr val="C0C0C0"/>
                  </a:outerShdw>
                </a:effectLst>
              </a:rPr>
              <a:t>لا تأثير متبادل</a:t>
            </a:r>
            <a:endParaRPr lang="ar-SY" dirty="0"/>
          </a:p>
        </p:txBody>
      </p:sp>
      <p:sp>
        <p:nvSpPr>
          <p:cNvPr id="3" name="Content Placeholder 2"/>
          <p:cNvSpPr>
            <a:spLocks noGrp="1"/>
          </p:cNvSpPr>
          <p:nvPr>
            <p:ph idx="1"/>
          </p:nvPr>
        </p:nvSpPr>
        <p:spPr/>
        <p:txBody>
          <a:bodyPr>
            <a:normAutofit/>
          </a:bodyPr>
          <a:lstStyle/>
          <a:p>
            <a:r>
              <a:rPr lang="ar-SY" altLang="ar-SY" sz="3200" dirty="0"/>
              <a:t>لا يوجد تأثير متبادل عندما تكون الخطوط  متوازية أو شبه متوازية</a:t>
            </a:r>
          </a:p>
          <a:p>
            <a:r>
              <a:rPr lang="ar-SY" altLang="ar-SY" sz="3200" dirty="0"/>
              <a:t>عند هذه الحالة يمكن تفسير تأثير كل متغير بشكل منفرد.</a:t>
            </a:r>
            <a:endParaRPr lang="en-US" altLang="ar-SY" sz="3200" dirty="0"/>
          </a:p>
          <a:p>
            <a:endParaRPr lang="ar-SY" sz="3200" dirty="0"/>
          </a:p>
        </p:txBody>
      </p:sp>
      <p:sp>
        <p:nvSpPr>
          <p:cNvPr id="4" name="Date Placeholder 3"/>
          <p:cNvSpPr>
            <a:spLocks noGrp="1"/>
          </p:cNvSpPr>
          <p:nvPr>
            <p:ph type="dt" sz="half" idx="10"/>
          </p:nvPr>
        </p:nvSpPr>
        <p:spPr/>
        <p:txBody>
          <a:bodyPr/>
          <a:lstStyle/>
          <a:p>
            <a:fld id="{C006D848-6833-4E3C-88AB-4D1C561BD3BD}" type="datetime8">
              <a:rPr lang="ar-LB" smtClean="0"/>
              <a:pPr/>
              <a:t>09 أيار، 15</a:t>
            </a:fld>
            <a:endParaRPr lang="ar-LB"/>
          </a:p>
        </p:txBody>
      </p:sp>
      <p:sp>
        <p:nvSpPr>
          <p:cNvPr id="5" name="Footer Placeholder 4"/>
          <p:cNvSpPr>
            <a:spLocks noGrp="1"/>
          </p:cNvSpPr>
          <p:nvPr>
            <p:ph type="ftr" sz="quarter" idx="11"/>
          </p:nvPr>
        </p:nvSpPr>
        <p:spPr/>
        <p:txBody>
          <a:bodyPr/>
          <a:lstStyle/>
          <a:p>
            <a:r>
              <a:rPr lang="da-DK" smtClean="0"/>
              <a:t>Dr. Farhan Alfin 13 Slides</a:t>
            </a:r>
            <a:endParaRPr lang="ar-LB"/>
          </a:p>
        </p:txBody>
      </p:sp>
      <p:sp>
        <p:nvSpPr>
          <p:cNvPr id="6" name="Slide Number Placeholder 5"/>
          <p:cNvSpPr>
            <a:spLocks noGrp="1"/>
          </p:cNvSpPr>
          <p:nvPr>
            <p:ph type="sldNum" sz="quarter" idx="12"/>
          </p:nvPr>
        </p:nvSpPr>
        <p:spPr/>
        <p:txBody>
          <a:bodyPr/>
          <a:lstStyle/>
          <a:p>
            <a:fld id="{94388A0C-169A-4BF2-BFCF-6333C7925353}" type="slidenum">
              <a:rPr lang="ar-LB" smtClean="0"/>
              <a:pPr/>
              <a:t>54</a:t>
            </a:fld>
            <a:endParaRPr lang="ar-LB"/>
          </a:p>
        </p:txBody>
      </p:sp>
      <p:sp>
        <p:nvSpPr>
          <p:cNvPr id="7" name="Line 4"/>
          <p:cNvSpPr>
            <a:spLocks noChangeShapeType="1"/>
          </p:cNvSpPr>
          <p:nvPr/>
        </p:nvSpPr>
        <p:spPr bwMode="auto">
          <a:xfrm>
            <a:off x="4854575" y="3353072"/>
            <a:ext cx="3175" cy="3316288"/>
          </a:xfrm>
          <a:prstGeom prst="line">
            <a:avLst/>
          </a:prstGeom>
          <a:noFill/>
          <a:ln w="38100">
            <a:solidFill>
              <a:srgbClr val="065D2E"/>
            </a:solidFill>
            <a:round/>
            <a:headEnd/>
            <a:tailEnd/>
          </a:ln>
          <a:extLst>
            <a:ext uri="{909E8E84-426E-40DD-AFC4-6F175D3DCCD1}">
              <a14:hiddenFill xmlns:a14="http://schemas.microsoft.com/office/drawing/2010/main">
                <a:noFill/>
              </a14:hiddenFill>
            </a:ext>
          </a:extLst>
        </p:spPr>
        <p:txBody>
          <a:bodyPr/>
          <a:lstStyle/>
          <a:p>
            <a:endParaRPr lang="ar-SY"/>
          </a:p>
        </p:txBody>
      </p:sp>
      <p:sp>
        <p:nvSpPr>
          <p:cNvPr id="8" name="Line 5"/>
          <p:cNvSpPr>
            <a:spLocks noChangeShapeType="1"/>
          </p:cNvSpPr>
          <p:nvPr/>
        </p:nvSpPr>
        <p:spPr bwMode="auto">
          <a:xfrm flipV="1">
            <a:off x="2319338" y="6172472"/>
            <a:ext cx="5661025" cy="1588"/>
          </a:xfrm>
          <a:prstGeom prst="line">
            <a:avLst/>
          </a:prstGeom>
          <a:noFill/>
          <a:ln w="38100">
            <a:solidFill>
              <a:srgbClr val="065D2E"/>
            </a:solidFill>
            <a:round/>
            <a:headEnd/>
            <a:tailEnd/>
          </a:ln>
          <a:extLst>
            <a:ext uri="{909E8E84-426E-40DD-AFC4-6F175D3DCCD1}">
              <a14:hiddenFill xmlns:a14="http://schemas.microsoft.com/office/drawing/2010/main">
                <a:noFill/>
              </a14:hiddenFill>
            </a:ext>
          </a:extLst>
        </p:spPr>
        <p:txBody>
          <a:bodyPr/>
          <a:lstStyle/>
          <a:p>
            <a:endParaRPr lang="ar-SY"/>
          </a:p>
        </p:txBody>
      </p:sp>
      <p:sp>
        <p:nvSpPr>
          <p:cNvPr id="9" name="Line 6"/>
          <p:cNvSpPr>
            <a:spLocks noChangeShapeType="1"/>
          </p:cNvSpPr>
          <p:nvPr/>
        </p:nvSpPr>
        <p:spPr bwMode="auto">
          <a:xfrm>
            <a:off x="3519488" y="3505472"/>
            <a:ext cx="4003675" cy="1254125"/>
          </a:xfrm>
          <a:prstGeom prst="line">
            <a:avLst/>
          </a:prstGeom>
          <a:noFill/>
          <a:ln w="38100">
            <a:solidFill>
              <a:srgbClr val="0000FF"/>
            </a:solidFill>
            <a:round/>
            <a:headEnd/>
            <a:tailEnd/>
          </a:ln>
          <a:extLst>
            <a:ext uri="{909E8E84-426E-40DD-AFC4-6F175D3DCCD1}">
              <a14:hiddenFill xmlns:a14="http://schemas.microsoft.com/office/drawing/2010/main">
                <a:noFill/>
              </a14:hiddenFill>
            </a:ext>
          </a:extLst>
        </p:spPr>
        <p:txBody>
          <a:bodyPr/>
          <a:lstStyle/>
          <a:p>
            <a:endParaRPr lang="ar-SY"/>
          </a:p>
        </p:txBody>
      </p:sp>
      <p:sp>
        <p:nvSpPr>
          <p:cNvPr id="10" name="Line 7"/>
          <p:cNvSpPr>
            <a:spLocks noChangeShapeType="1"/>
          </p:cNvSpPr>
          <p:nvPr/>
        </p:nvSpPr>
        <p:spPr bwMode="auto">
          <a:xfrm>
            <a:off x="3595688" y="3962672"/>
            <a:ext cx="4003675" cy="1254125"/>
          </a:xfrm>
          <a:prstGeom prst="line">
            <a:avLst/>
          </a:prstGeom>
          <a:noFill/>
          <a:ln w="38100">
            <a:solidFill>
              <a:srgbClr val="0000FF"/>
            </a:solidFill>
            <a:round/>
            <a:headEnd/>
            <a:tailEnd/>
          </a:ln>
          <a:extLst>
            <a:ext uri="{909E8E84-426E-40DD-AFC4-6F175D3DCCD1}">
              <a14:hiddenFill xmlns:a14="http://schemas.microsoft.com/office/drawing/2010/main">
                <a:noFill/>
              </a14:hiddenFill>
            </a:ext>
          </a:extLst>
        </p:spPr>
        <p:txBody>
          <a:bodyPr/>
          <a:lstStyle/>
          <a:p>
            <a:endParaRPr lang="ar-SY"/>
          </a:p>
        </p:txBody>
      </p:sp>
    </p:spTree>
    <p:extLst>
      <p:ext uri="{BB962C8B-B14F-4D97-AF65-F5344CB8AC3E}">
        <p14:creationId xmlns:p14="http://schemas.microsoft.com/office/powerpoint/2010/main" val="43952462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Y" dirty="0" smtClean="0"/>
              <a:t>مثال</a:t>
            </a:r>
            <a:endParaRPr lang="ar-SY" dirty="0"/>
          </a:p>
        </p:txBody>
      </p:sp>
      <p:sp>
        <p:nvSpPr>
          <p:cNvPr id="3" name="Content Placeholder 2"/>
          <p:cNvSpPr>
            <a:spLocks noGrp="1"/>
          </p:cNvSpPr>
          <p:nvPr>
            <p:ph idx="1"/>
          </p:nvPr>
        </p:nvSpPr>
        <p:spPr/>
        <p:txBody>
          <a:bodyPr/>
          <a:lstStyle/>
          <a:p>
            <a:r>
              <a:rPr lang="ar-SY" dirty="0" smtClean="0"/>
              <a:t>مهندس غذائي أراد تجريب تأثير نوع المادة الدسمة ونوع المادة الرافعة في الكيك على حجم الكيك الناتج. فكانت النتائج كالتالي:</a:t>
            </a:r>
          </a:p>
          <a:p>
            <a:endParaRPr lang="ar-SY" dirty="0"/>
          </a:p>
        </p:txBody>
      </p:sp>
      <p:sp>
        <p:nvSpPr>
          <p:cNvPr id="4" name="Date Placeholder 3"/>
          <p:cNvSpPr>
            <a:spLocks noGrp="1"/>
          </p:cNvSpPr>
          <p:nvPr>
            <p:ph type="dt" sz="half" idx="10"/>
          </p:nvPr>
        </p:nvSpPr>
        <p:spPr/>
        <p:txBody>
          <a:bodyPr/>
          <a:lstStyle/>
          <a:p>
            <a:fld id="{C006D848-6833-4E3C-88AB-4D1C561BD3BD}" type="datetime8">
              <a:rPr lang="ar-LB" smtClean="0"/>
              <a:pPr/>
              <a:t>09 أيار، 15</a:t>
            </a:fld>
            <a:endParaRPr lang="ar-LB"/>
          </a:p>
        </p:txBody>
      </p:sp>
      <p:sp>
        <p:nvSpPr>
          <p:cNvPr id="5" name="Footer Placeholder 4"/>
          <p:cNvSpPr>
            <a:spLocks noGrp="1"/>
          </p:cNvSpPr>
          <p:nvPr>
            <p:ph type="ftr" sz="quarter" idx="11"/>
          </p:nvPr>
        </p:nvSpPr>
        <p:spPr/>
        <p:txBody>
          <a:bodyPr/>
          <a:lstStyle/>
          <a:p>
            <a:r>
              <a:rPr lang="da-DK" smtClean="0"/>
              <a:t>Dr. Farhan Alfin 13 Slides</a:t>
            </a:r>
            <a:endParaRPr lang="ar-LB"/>
          </a:p>
        </p:txBody>
      </p:sp>
      <p:sp>
        <p:nvSpPr>
          <p:cNvPr id="6" name="Slide Number Placeholder 5"/>
          <p:cNvSpPr>
            <a:spLocks noGrp="1"/>
          </p:cNvSpPr>
          <p:nvPr>
            <p:ph type="sldNum" sz="quarter" idx="12"/>
          </p:nvPr>
        </p:nvSpPr>
        <p:spPr/>
        <p:txBody>
          <a:bodyPr/>
          <a:lstStyle/>
          <a:p>
            <a:fld id="{94388A0C-169A-4BF2-BFCF-6333C7925353}" type="slidenum">
              <a:rPr lang="ar-LB" smtClean="0"/>
              <a:pPr/>
              <a:t>55</a:t>
            </a:fld>
            <a:endParaRPr lang="ar-LB"/>
          </a:p>
        </p:txBody>
      </p:sp>
      <p:graphicFrame>
        <p:nvGraphicFramePr>
          <p:cNvPr id="7" name="Table 6"/>
          <p:cNvGraphicFramePr>
            <a:graphicFrameLocks noGrp="1"/>
          </p:cNvGraphicFramePr>
          <p:nvPr>
            <p:extLst>
              <p:ext uri="{D42A27DB-BD31-4B8C-83A1-F6EECF244321}">
                <p14:modId xmlns:p14="http://schemas.microsoft.com/office/powerpoint/2010/main" val="2026688507"/>
              </p:ext>
            </p:extLst>
          </p:nvPr>
        </p:nvGraphicFramePr>
        <p:xfrm>
          <a:off x="1691680" y="2780928"/>
          <a:ext cx="6096000" cy="2712720"/>
        </p:xfrm>
        <a:graphic>
          <a:graphicData uri="http://schemas.openxmlformats.org/drawingml/2006/table">
            <a:tbl>
              <a:tblPr rtl="1" firstRow="1" bandRow="1">
                <a:tableStyleId>{D7AC3CCA-C797-4891-BE02-D94E43425B78}</a:tableStyleId>
              </a:tblPr>
              <a:tblGrid>
                <a:gridCol w="2032000"/>
                <a:gridCol w="2032000"/>
                <a:gridCol w="2032000"/>
              </a:tblGrid>
              <a:tr h="370840">
                <a:tc>
                  <a:txBody>
                    <a:bodyPr/>
                    <a:lstStyle/>
                    <a:p>
                      <a:pPr rtl="1"/>
                      <a:endParaRPr lang="ar-SY" sz="3200" dirty="0"/>
                    </a:p>
                  </a:txBody>
                  <a:tcPr/>
                </a:tc>
                <a:tc>
                  <a:txBody>
                    <a:bodyPr/>
                    <a:lstStyle/>
                    <a:p>
                      <a:pPr rtl="1"/>
                      <a:r>
                        <a:rPr lang="ar-SY" sz="3200" dirty="0" smtClean="0"/>
                        <a:t>مادة</a:t>
                      </a:r>
                      <a:r>
                        <a:rPr lang="ar-SY" sz="3200" baseline="0" dirty="0" smtClean="0"/>
                        <a:t> دسمة 1</a:t>
                      </a:r>
                      <a:endParaRPr lang="ar-SY" sz="3200" dirty="0"/>
                    </a:p>
                  </a:txBody>
                  <a:tcPr/>
                </a:tc>
                <a:tc>
                  <a:txBody>
                    <a:bodyPr/>
                    <a:lstStyle/>
                    <a:p>
                      <a:pPr rtl="1"/>
                      <a:r>
                        <a:rPr lang="ar-SY" sz="3200" dirty="0" smtClean="0"/>
                        <a:t>مادة دسمة 2</a:t>
                      </a:r>
                      <a:endParaRPr lang="ar-SY" sz="3200" dirty="0"/>
                    </a:p>
                  </a:txBody>
                  <a:tcPr/>
                </a:tc>
              </a:tr>
              <a:tr h="370840">
                <a:tc>
                  <a:txBody>
                    <a:bodyPr/>
                    <a:lstStyle/>
                    <a:p>
                      <a:pPr rtl="1"/>
                      <a:r>
                        <a:rPr lang="ar-SY" sz="3200" dirty="0" smtClean="0"/>
                        <a:t>بيكربونات الامونيوم</a:t>
                      </a:r>
                      <a:endParaRPr lang="ar-SY" sz="3200" dirty="0"/>
                    </a:p>
                  </a:txBody>
                  <a:tcPr/>
                </a:tc>
                <a:tc>
                  <a:txBody>
                    <a:bodyPr/>
                    <a:lstStyle/>
                    <a:p>
                      <a:pPr rtl="1"/>
                      <a:r>
                        <a:rPr lang="ar-SY" sz="3200" dirty="0" smtClean="0"/>
                        <a:t>500، 525، 510، 495</a:t>
                      </a:r>
                      <a:endParaRPr lang="ar-SY" sz="3200" dirty="0"/>
                    </a:p>
                  </a:txBody>
                  <a:tcPr/>
                </a:tc>
                <a:tc>
                  <a:txBody>
                    <a:bodyPr/>
                    <a:lstStyle/>
                    <a:p>
                      <a:pPr rtl="1"/>
                      <a:r>
                        <a:rPr lang="ar-SY" sz="3200" dirty="0" smtClean="0"/>
                        <a:t>480، 495، 490، 485</a:t>
                      </a:r>
                      <a:endParaRPr lang="ar-SY" sz="3200" dirty="0"/>
                    </a:p>
                  </a:txBody>
                  <a:tcPr/>
                </a:tc>
              </a:tr>
              <a:tr h="370840">
                <a:tc>
                  <a:txBody>
                    <a:bodyPr/>
                    <a:lstStyle/>
                    <a:p>
                      <a:pPr rtl="1"/>
                      <a:r>
                        <a:rPr lang="ar-SY" sz="3200" dirty="0" smtClean="0"/>
                        <a:t>بيكربونات البوتاسيوم</a:t>
                      </a:r>
                      <a:endParaRPr lang="ar-SY" sz="3200" dirty="0"/>
                    </a:p>
                  </a:txBody>
                  <a:tcPr/>
                </a:tc>
                <a:tc>
                  <a:txBody>
                    <a:bodyPr/>
                    <a:lstStyle/>
                    <a:p>
                      <a:pPr rtl="1"/>
                      <a:r>
                        <a:rPr lang="ar-SY" sz="3200" dirty="0" smtClean="0"/>
                        <a:t>450، 475، 465، 470</a:t>
                      </a:r>
                      <a:endParaRPr lang="ar-SY" sz="3200" dirty="0"/>
                    </a:p>
                  </a:txBody>
                  <a:tcPr/>
                </a:tc>
                <a:tc>
                  <a:txBody>
                    <a:bodyPr/>
                    <a:lstStyle/>
                    <a:p>
                      <a:pPr rtl="1"/>
                      <a:r>
                        <a:rPr lang="ar-SY" sz="3200" dirty="0" smtClean="0"/>
                        <a:t>465، 470، 475، 470</a:t>
                      </a:r>
                      <a:endParaRPr lang="ar-SY" sz="3200" dirty="0"/>
                    </a:p>
                  </a:txBody>
                  <a:tcPr/>
                </a:tc>
              </a:tr>
            </a:tbl>
          </a:graphicData>
        </a:graphic>
      </p:graphicFrame>
    </p:spTree>
    <p:extLst>
      <p:ext uri="{BB962C8B-B14F-4D97-AF65-F5344CB8AC3E}">
        <p14:creationId xmlns:p14="http://schemas.microsoft.com/office/powerpoint/2010/main" val="2242481933"/>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Y"/>
          </a:p>
        </p:txBody>
      </p:sp>
      <p:sp>
        <p:nvSpPr>
          <p:cNvPr id="3" name="Content Placeholder 2"/>
          <p:cNvSpPr>
            <a:spLocks noGrp="1"/>
          </p:cNvSpPr>
          <p:nvPr>
            <p:ph idx="1"/>
          </p:nvPr>
        </p:nvSpPr>
        <p:spPr/>
        <p:txBody>
          <a:bodyPr/>
          <a:lstStyle/>
          <a:p>
            <a:endParaRPr lang="ar-SY" dirty="0"/>
          </a:p>
        </p:txBody>
      </p:sp>
      <p:sp>
        <p:nvSpPr>
          <p:cNvPr id="4" name="Date Placeholder 3"/>
          <p:cNvSpPr>
            <a:spLocks noGrp="1"/>
          </p:cNvSpPr>
          <p:nvPr>
            <p:ph type="dt" sz="half" idx="10"/>
          </p:nvPr>
        </p:nvSpPr>
        <p:spPr/>
        <p:txBody>
          <a:bodyPr/>
          <a:lstStyle/>
          <a:p>
            <a:fld id="{C006D848-6833-4E3C-88AB-4D1C561BD3BD}" type="datetime8">
              <a:rPr lang="ar-LB" smtClean="0"/>
              <a:pPr/>
              <a:t>09 أيار، 15</a:t>
            </a:fld>
            <a:endParaRPr lang="ar-LB"/>
          </a:p>
        </p:txBody>
      </p:sp>
      <p:sp>
        <p:nvSpPr>
          <p:cNvPr id="5" name="Footer Placeholder 4"/>
          <p:cNvSpPr>
            <a:spLocks noGrp="1"/>
          </p:cNvSpPr>
          <p:nvPr>
            <p:ph type="ftr" sz="quarter" idx="11"/>
          </p:nvPr>
        </p:nvSpPr>
        <p:spPr/>
        <p:txBody>
          <a:bodyPr/>
          <a:lstStyle/>
          <a:p>
            <a:r>
              <a:rPr lang="da-DK" smtClean="0"/>
              <a:t>Dr. Farhan Alfin 13 Slides</a:t>
            </a:r>
            <a:endParaRPr lang="ar-LB"/>
          </a:p>
        </p:txBody>
      </p:sp>
      <p:sp>
        <p:nvSpPr>
          <p:cNvPr id="6" name="Slide Number Placeholder 5"/>
          <p:cNvSpPr>
            <a:spLocks noGrp="1"/>
          </p:cNvSpPr>
          <p:nvPr>
            <p:ph type="sldNum" sz="quarter" idx="12"/>
          </p:nvPr>
        </p:nvSpPr>
        <p:spPr/>
        <p:txBody>
          <a:bodyPr/>
          <a:lstStyle/>
          <a:p>
            <a:fld id="{94388A0C-169A-4BF2-BFCF-6333C7925353}" type="slidenum">
              <a:rPr lang="ar-LB" smtClean="0"/>
              <a:pPr/>
              <a:t>56</a:t>
            </a:fld>
            <a:endParaRPr lang="ar-LB"/>
          </a:p>
        </p:txBody>
      </p:sp>
      <p:sp>
        <p:nvSpPr>
          <p:cNvPr id="7" name="Rectangle 6"/>
          <p:cNvSpPr/>
          <p:nvPr/>
        </p:nvSpPr>
        <p:spPr>
          <a:xfrm>
            <a:off x="445604" y="546438"/>
            <a:ext cx="5814392" cy="2031325"/>
          </a:xfrm>
          <a:prstGeom prst="rect">
            <a:avLst/>
          </a:prstGeom>
        </p:spPr>
        <p:txBody>
          <a:bodyPr wrap="square">
            <a:spAutoFit/>
          </a:bodyPr>
          <a:lstStyle/>
          <a:p>
            <a:pPr algn="l" rtl="0"/>
            <a:r>
              <a:rPr lang="en-US" b="1" dirty="0">
                <a:latin typeface="Courier New" panose="02070309020205020404" pitchFamily="49" charset="0"/>
              </a:rPr>
              <a:t>Analysis of Variance for C3</a:t>
            </a:r>
          </a:p>
          <a:p>
            <a:pPr algn="l" rtl="0"/>
            <a:endParaRPr lang="ar-SY" b="1" dirty="0">
              <a:latin typeface="Courier New" panose="02070309020205020404" pitchFamily="49" charset="0"/>
            </a:endParaRPr>
          </a:p>
          <a:p>
            <a:pPr algn="l" rtl="0"/>
            <a:r>
              <a:rPr lang="en-US" b="1" dirty="0">
                <a:latin typeface="Courier New" panose="02070309020205020404" pitchFamily="49" charset="0"/>
              </a:rPr>
              <a:t>Source  DF      SS      MS      F      P</a:t>
            </a:r>
          </a:p>
          <a:p>
            <a:pPr algn="l" rtl="0"/>
            <a:r>
              <a:rPr lang="en-US" b="1" dirty="0">
                <a:latin typeface="Courier New" panose="02070309020205020404" pitchFamily="49" charset="0"/>
              </a:rPr>
              <a:t>lev      1  3600.0  3600.0  27.94  0.000</a:t>
            </a:r>
          </a:p>
          <a:p>
            <a:pPr algn="l" rtl="0"/>
            <a:r>
              <a:rPr lang="da-DK" b="1" dirty="0">
                <a:latin typeface="Courier New" panose="02070309020205020404" pitchFamily="49" charset="0"/>
              </a:rPr>
              <a:t>fat      1   225.0   225.0   1.75  0.209</a:t>
            </a:r>
          </a:p>
          <a:p>
            <a:pPr algn="l" rtl="0"/>
            <a:r>
              <a:rPr lang="en-US" b="1" dirty="0">
                <a:latin typeface="Courier New" panose="02070309020205020404" pitchFamily="49" charset="0"/>
              </a:rPr>
              <a:t>Error   13  1675.0   128.8</a:t>
            </a:r>
          </a:p>
          <a:p>
            <a:pPr algn="l" rtl="0"/>
            <a:r>
              <a:rPr lang="en-US" b="1" dirty="0">
                <a:latin typeface="Courier New" panose="02070309020205020404" pitchFamily="49" charset="0"/>
              </a:rPr>
              <a:t>Total   15  5500.0</a:t>
            </a:r>
          </a:p>
        </p:txBody>
      </p:sp>
      <p:pic>
        <p:nvPicPr>
          <p:cNvPr id="8" name="Picture 7"/>
          <p:cNvPicPr>
            <a:picLocks noChangeAspect="1"/>
          </p:cNvPicPr>
          <p:nvPr/>
        </p:nvPicPr>
        <p:blipFill>
          <a:blip r:embed="rId2"/>
          <a:stretch>
            <a:fillRect/>
          </a:stretch>
        </p:blipFill>
        <p:spPr>
          <a:xfrm>
            <a:off x="1816327" y="2723101"/>
            <a:ext cx="5511346" cy="3677514"/>
          </a:xfrm>
          <a:prstGeom prst="rect">
            <a:avLst/>
          </a:prstGeom>
        </p:spPr>
      </p:pic>
    </p:spTree>
    <p:extLst>
      <p:ext uri="{BB962C8B-B14F-4D97-AF65-F5344CB8AC3E}">
        <p14:creationId xmlns:p14="http://schemas.microsoft.com/office/powerpoint/2010/main" val="12190231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Y" dirty="0" smtClean="0"/>
              <a:t>صفات النموذج الرياضي</a:t>
            </a:r>
            <a:endParaRPr lang="ar-SA" dirty="0"/>
          </a:p>
        </p:txBody>
      </p:sp>
      <p:sp>
        <p:nvSpPr>
          <p:cNvPr id="3" name="عنصر نائب للمحتوى 2"/>
          <p:cNvSpPr>
            <a:spLocks noGrp="1"/>
          </p:cNvSpPr>
          <p:nvPr>
            <p:ph idx="1"/>
          </p:nvPr>
        </p:nvSpPr>
        <p:spPr/>
        <p:txBody>
          <a:bodyPr>
            <a:normAutofit fontScale="92500" lnSpcReduction="10000"/>
          </a:bodyPr>
          <a:lstStyle/>
          <a:p>
            <a:pPr lvl="0"/>
            <a:r>
              <a:rPr lang="ar-SY" sz="3600" dirty="0"/>
              <a:t>عاماً </a:t>
            </a:r>
            <a:r>
              <a:rPr lang="en-US" sz="3600" dirty="0"/>
              <a:t>general</a:t>
            </a:r>
            <a:r>
              <a:rPr lang="ar-SY" sz="3600" dirty="0"/>
              <a:t>: يمكن تطبيقه على حالات واسعة ومتنوعة.</a:t>
            </a:r>
            <a:endParaRPr lang="en-US" sz="3600" dirty="0"/>
          </a:p>
          <a:p>
            <a:pPr lvl="0"/>
            <a:r>
              <a:rPr lang="ar-SY" sz="3600" dirty="0"/>
              <a:t>واقعياً </a:t>
            </a:r>
            <a:r>
              <a:rPr lang="en-US" sz="3600" dirty="0"/>
              <a:t>realistic</a:t>
            </a:r>
            <a:r>
              <a:rPr lang="ar-SY" sz="3600" dirty="0"/>
              <a:t>: يستند على افتراضات صحيحة.</a:t>
            </a:r>
            <a:endParaRPr lang="en-US" sz="3600" dirty="0"/>
          </a:p>
          <a:p>
            <a:pPr lvl="0"/>
            <a:r>
              <a:rPr lang="ar-SY" sz="3600" dirty="0"/>
              <a:t>دقيقاً </a:t>
            </a:r>
            <a:r>
              <a:rPr lang="en-US" sz="3600" dirty="0"/>
              <a:t>precise</a:t>
            </a:r>
            <a:r>
              <a:rPr lang="ar-SY" sz="3600" dirty="0"/>
              <a:t>: تخميناته يجب أن تكون أرقاماً محدودة أو كيانات رياضية مؤكدة.</a:t>
            </a:r>
            <a:endParaRPr lang="en-US" sz="3600" dirty="0"/>
          </a:p>
          <a:p>
            <a:pPr lvl="0"/>
            <a:r>
              <a:rPr lang="ar-SY" sz="3600" dirty="0"/>
              <a:t>صحيح </a:t>
            </a:r>
            <a:r>
              <a:rPr lang="en-US" sz="3600" dirty="0"/>
              <a:t>accurate</a:t>
            </a:r>
            <a:r>
              <a:rPr lang="ar-SY" sz="3600" dirty="0"/>
              <a:t>: تخميناته يجب أن تكون صحيحة أو قريبة من الصحة.</a:t>
            </a:r>
            <a:endParaRPr lang="en-US" sz="3600" dirty="0"/>
          </a:p>
          <a:p>
            <a:pPr lvl="0"/>
            <a:r>
              <a:rPr lang="ar-SY" sz="3600" dirty="0"/>
              <a:t>عدم انحراف نتائج </a:t>
            </a:r>
            <a:r>
              <a:rPr lang="ar-SY" sz="3600" dirty="0" smtClean="0"/>
              <a:t>النموذج </a:t>
            </a:r>
            <a:r>
              <a:rPr lang="ar-SY" sz="3600" dirty="0"/>
              <a:t>عن البيانات التجريبية.</a:t>
            </a:r>
            <a:endParaRPr lang="en-US" sz="3600" dirty="0"/>
          </a:p>
          <a:p>
            <a:pPr lvl="0"/>
            <a:r>
              <a:rPr lang="ar-SY" sz="3600" dirty="0"/>
              <a:t>أن يكون النموذج قوي (لا يقبل الأخطاء في معطيات الدخل) </a:t>
            </a:r>
            <a:endParaRPr lang="en-US" sz="3600" dirty="0"/>
          </a:p>
          <a:p>
            <a:pPr lvl="0"/>
            <a:r>
              <a:rPr lang="ar-SY" sz="3600" dirty="0"/>
              <a:t>مثمر (استنتاجاته مفيدة أو تشير إلى نماذج أخرى جيدة).</a:t>
            </a:r>
            <a:endParaRPr lang="en-US" sz="3600" dirty="0"/>
          </a:p>
          <a:p>
            <a:endParaRPr lang="en-US" sz="3600" dirty="0" smtClean="0"/>
          </a:p>
          <a:p>
            <a:pPr marL="0" indent="0">
              <a:buNone/>
            </a:pPr>
            <a:endParaRPr lang="ar-SY" sz="3600" dirty="0" smtClean="0"/>
          </a:p>
        </p:txBody>
      </p:sp>
      <p:sp>
        <p:nvSpPr>
          <p:cNvPr id="4" name="عنصر نائب للتاريخ 3"/>
          <p:cNvSpPr>
            <a:spLocks noGrp="1"/>
          </p:cNvSpPr>
          <p:nvPr>
            <p:ph type="dt" sz="half" idx="10"/>
          </p:nvPr>
        </p:nvSpPr>
        <p:spPr/>
        <p:txBody>
          <a:bodyPr/>
          <a:lstStyle/>
          <a:p>
            <a:fld id="{379A8275-4C12-46AA-8619-69D901AC2BEB}" type="datetime8">
              <a:rPr lang="ar-LB" smtClean="0"/>
              <a:pPr/>
              <a:t>09 أيار، 15</a:t>
            </a:fld>
            <a:endParaRPr lang="ar-LB"/>
          </a:p>
        </p:txBody>
      </p:sp>
      <p:sp>
        <p:nvSpPr>
          <p:cNvPr id="5" name="عنصر نائب للتذييل 4"/>
          <p:cNvSpPr>
            <a:spLocks noGrp="1"/>
          </p:cNvSpPr>
          <p:nvPr>
            <p:ph type="ftr" sz="quarter" idx="11"/>
          </p:nvPr>
        </p:nvSpPr>
        <p:spPr/>
        <p:txBody>
          <a:bodyPr/>
          <a:lstStyle/>
          <a:p>
            <a:r>
              <a:rPr lang="da-DK" smtClean="0"/>
              <a:t>Dr. Farhan Alfin 13 Slides</a:t>
            </a:r>
            <a:endParaRPr lang="ar-LB"/>
          </a:p>
        </p:txBody>
      </p:sp>
      <p:sp>
        <p:nvSpPr>
          <p:cNvPr id="6" name="عنصر نائب لرقم الشريحة 5"/>
          <p:cNvSpPr>
            <a:spLocks noGrp="1"/>
          </p:cNvSpPr>
          <p:nvPr>
            <p:ph type="sldNum" sz="quarter" idx="12"/>
          </p:nvPr>
        </p:nvSpPr>
        <p:spPr/>
        <p:txBody>
          <a:bodyPr/>
          <a:lstStyle/>
          <a:p>
            <a:fld id="{94388A0C-169A-4BF2-BFCF-6333C7925353}" type="slidenum">
              <a:rPr lang="ar-LB" smtClean="0"/>
              <a:pPr/>
              <a:t>6</a:t>
            </a:fld>
            <a:endParaRPr lang="ar-LB"/>
          </a:p>
        </p:txBody>
      </p:sp>
    </p:spTree>
    <p:extLst>
      <p:ext uri="{BB962C8B-B14F-4D97-AF65-F5344CB8AC3E}">
        <p14:creationId xmlns:p14="http://schemas.microsoft.com/office/powerpoint/2010/main" val="410110286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Accurate vs </a:t>
            </a:r>
            <a:r>
              <a:rPr lang="en-US" dirty="0"/>
              <a:t>precise</a:t>
            </a:r>
            <a:endParaRPr lang="ar-SY" dirty="0"/>
          </a:p>
        </p:txBody>
      </p:sp>
      <p:sp>
        <p:nvSpPr>
          <p:cNvPr id="4" name="Date Placeholder 3"/>
          <p:cNvSpPr>
            <a:spLocks noGrp="1"/>
          </p:cNvSpPr>
          <p:nvPr>
            <p:ph type="dt" sz="half" idx="10"/>
          </p:nvPr>
        </p:nvSpPr>
        <p:spPr/>
        <p:txBody>
          <a:bodyPr/>
          <a:lstStyle/>
          <a:p>
            <a:fld id="{C006D848-6833-4E3C-88AB-4D1C561BD3BD}" type="datetime8">
              <a:rPr lang="ar-LB" smtClean="0"/>
              <a:pPr/>
              <a:t>09 أيار، 15</a:t>
            </a:fld>
            <a:endParaRPr lang="ar-LB"/>
          </a:p>
        </p:txBody>
      </p:sp>
      <p:sp>
        <p:nvSpPr>
          <p:cNvPr id="5" name="Footer Placeholder 4"/>
          <p:cNvSpPr>
            <a:spLocks noGrp="1"/>
          </p:cNvSpPr>
          <p:nvPr>
            <p:ph type="ftr" sz="quarter" idx="11"/>
          </p:nvPr>
        </p:nvSpPr>
        <p:spPr/>
        <p:txBody>
          <a:bodyPr/>
          <a:lstStyle/>
          <a:p>
            <a:r>
              <a:rPr lang="da-DK" smtClean="0"/>
              <a:t>Dr. Farhan Alfin 13 Slides</a:t>
            </a:r>
            <a:endParaRPr lang="ar-LB"/>
          </a:p>
        </p:txBody>
      </p:sp>
      <p:sp>
        <p:nvSpPr>
          <p:cNvPr id="6" name="Slide Number Placeholder 5"/>
          <p:cNvSpPr>
            <a:spLocks noGrp="1"/>
          </p:cNvSpPr>
          <p:nvPr>
            <p:ph type="sldNum" sz="quarter" idx="12"/>
          </p:nvPr>
        </p:nvSpPr>
        <p:spPr/>
        <p:txBody>
          <a:bodyPr/>
          <a:lstStyle/>
          <a:p>
            <a:fld id="{94388A0C-169A-4BF2-BFCF-6333C7925353}" type="slidenum">
              <a:rPr lang="ar-LB" smtClean="0"/>
              <a:pPr/>
              <a:t>7</a:t>
            </a:fld>
            <a:endParaRPr lang="ar-LB"/>
          </a:p>
        </p:txBody>
      </p:sp>
      <p:pic>
        <p:nvPicPr>
          <p:cNvPr id="9" name="Content Placeholder 8"/>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921530" y="1600200"/>
            <a:ext cx="7300940" cy="4876800"/>
          </a:xfrm>
        </p:spPr>
      </p:pic>
    </p:spTree>
    <p:extLst>
      <p:ext uri="{BB962C8B-B14F-4D97-AF65-F5344CB8AC3E}">
        <p14:creationId xmlns:p14="http://schemas.microsoft.com/office/powerpoint/2010/main" val="4555216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Y"/>
          </a:p>
        </p:txBody>
      </p:sp>
      <p:graphicFrame>
        <p:nvGraphicFramePr>
          <p:cNvPr id="7" name="Content Placeholder 6"/>
          <p:cNvGraphicFramePr>
            <a:graphicFrameLocks noGrp="1"/>
          </p:cNvGraphicFramePr>
          <p:nvPr>
            <p:ph idx="1"/>
            <p:extLst/>
          </p:nvPr>
        </p:nvGraphicFramePr>
        <p:xfrm>
          <a:off x="457200" y="188640"/>
          <a:ext cx="8435280" cy="593752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Date Placeholder 3"/>
          <p:cNvSpPr>
            <a:spLocks noGrp="1"/>
          </p:cNvSpPr>
          <p:nvPr>
            <p:ph type="dt" sz="half" idx="10"/>
          </p:nvPr>
        </p:nvSpPr>
        <p:spPr/>
        <p:txBody>
          <a:bodyPr/>
          <a:lstStyle/>
          <a:p>
            <a:fld id="{379A8275-4C12-46AA-8619-69D901AC2BEB}" type="datetime8">
              <a:rPr lang="ar-LB" smtClean="0"/>
              <a:pPr/>
              <a:t>09 أيار، 15</a:t>
            </a:fld>
            <a:endParaRPr lang="ar-LB"/>
          </a:p>
        </p:txBody>
      </p:sp>
      <p:sp>
        <p:nvSpPr>
          <p:cNvPr id="5" name="Footer Placeholder 4"/>
          <p:cNvSpPr>
            <a:spLocks noGrp="1"/>
          </p:cNvSpPr>
          <p:nvPr>
            <p:ph type="ftr" sz="quarter" idx="11"/>
          </p:nvPr>
        </p:nvSpPr>
        <p:spPr/>
        <p:txBody>
          <a:bodyPr/>
          <a:lstStyle/>
          <a:p>
            <a:r>
              <a:rPr lang="da-DK" smtClean="0"/>
              <a:t>Dr. Farhan Alfin 13 Slides</a:t>
            </a:r>
            <a:endParaRPr lang="ar-LB"/>
          </a:p>
        </p:txBody>
      </p:sp>
      <p:sp>
        <p:nvSpPr>
          <p:cNvPr id="6" name="Slide Number Placeholder 5"/>
          <p:cNvSpPr>
            <a:spLocks noGrp="1"/>
          </p:cNvSpPr>
          <p:nvPr>
            <p:ph type="sldNum" sz="quarter" idx="12"/>
          </p:nvPr>
        </p:nvSpPr>
        <p:spPr/>
        <p:txBody>
          <a:bodyPr/>
          <a:lstStyle/>
          <a:p>
            <a:fld id="{94388A0C-169A-4BF2-BFCF-6333C7925353}" type="slidenum">
              <a:rPr lang="ar-LB" smtClean="0"/>
              <a:pPr/>
              <a:t>8</a:t>
            </a:fld>
            <a:endParaRPr lang="ar-LB"/>
          </a:p>
        </p:txBody>
      </p:sp>
    </p:spTree>
    <p:extLst>
      <p:ext uri="{BB962C8B-B14F-4D97-AF65-F5344CB8AC3E}">
        <p14:creationId xmlns:p14="http://schemas.microsoft.com/office/powerpoint/2010/main" val="114286721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Y"/>
          </a:p>
        </p:txBody>
      </p:sp>
      <p:sp>
        <p:nvSpPr>
          <p:cNvPr id="3" name="Content Placeholder 2"/>
          <p:cNvSpPr>
            <a:spLocks noGrp="1"/>
          </p:cNvSpPr>
          <p:nvPr>
            <p:ph idx="1"/>
          </p:nvPr>
        </p:nvSpPr>
        <p:spPr/>
        <p:txBody>
          <a:bodyPr/>
          <a:lstStyle/>
          <a:p>
            <a:endParaRPr lang="ar-SY"/>
          </a:p>
        </p:txBody>
      </p:sp>
      <p:sp>
        <p:nvSpPr>
          <p:cNvPr id="4" name="Date Placeholder 3"/>
          <p:cNvSpPr>
            <a:spLocks noGrp="1"/>
          </p:cNvSpPr>
          <p:nvPr>
            <p:ph type="dt" sz="half" idx="10"/>
          </p:nvPr>
        </p:nvSpPr>
        <p:spPr/>
        <p:txBody>
          <a:bodyPr/>
          <a:lstStyle/>
          <a:p>
            <a:fld id="{379A8275-4C12-46AA-8619-69D901AC2BEB}" type="datetime8">
              <a:rPr lang="ar-LB" smtClean="0"/>
              <a:pPr/>
              <a:t>09 أيار، 15</a:t>
            </a:fld>
            <a:endParaRPr lang="ar-LB"/>
          </a:p>
        </p:txBody>
      </p:sp>
      <p:sp>
        <p:nvSpPr>
          <p:cNvPr id="5" name="Footer Placeholder 4"/>
          <p:cNvSpPr>
            <a:spLocks noGrp="1"/>
          </p:cNvSpPr>
          <p:nvPr>
            <p:ph type="ftr" sz="quarter" idx="11"/>
          </p:nvPr>
        </p:nvSpPr>
        <p:spPr/>
        <p:txBody>
          <a:bodyPr/>
          <a:lstStyle/>
          <a:p>
            <a:r>
              <a:rPr lang="da-DK" smtClean="0"/>
              <a:t>Dr. Farhan Alfin 13 Slides</a:t>
            </a:r>
            <a:endParaRPr lang="ar-LB"/>
          </a:p>
        </p:txBody>
      </p:sp>
      <p:sp>
        <p:nvSpPr>
          <p:cNvPr id="6" name="Slide Number Placeholder 5"/>
          <p:cNvSpPr>
            <a:spLocks noGrp="1"/>
          </p:cNvSpPr>
          <p:nvPr>
            <p:ph type="sldNum" sz="quarter" idx="12"/>
          </p:nvPr>
        </p:nvSpPr>
        <p:spPr/>
        <p:txBody>
          <a:bodyPr/>
          <a:lstStyle/>
          <a:p>
            <a:fld id="{94388A0C-169A-4BF2-BFCF-6333C7925353}" type="slidenum">
              <a:rPr lang="ar-LB" smtClean="0"/>
              <a:pPr/>
              <a:t>9</a:t>
            </a:fld>
            <a:endParaRPr lang="ar-LB"/>
          </a:p>
        </p:txBody>
      </p:sp>
      <p:pic>
        <p:nvPicPr>
          <p:cNvPr id="7" name="Picture 6"/>
          <p:cNvPicPr/>
          <p:nvPr/>
        </p:nvPicPr>
        <p:blipFill>
          <a:blip r:embed="rId2">
            <a:extLst>
              <a:ext uri="{28A0092B-C50C-407E-A947-70E740481C1C}">
                <a14:useLocalDpi xmlns:a14="http://schemas.microsoft.com/office/drawing/2010/main" val="0"/>
              </a:ext>
            </a:extLst>
          </a:blip>
          <a:srcRect/>
          <a:stretch>
            <a:fillRect/>
          </a:stretch>
        </p:blipFill>
        <p:spPr bwMode="auto">
          <a:xfrm>
            <a:off x="2411760" y="0"/>
            <a:ext cx="4392488" cy="6858000"/>
          </a:xfrm>
          <a:prstGeom prst="rect">
            <a:avLst/>
          </a:prstGeom>
          <a:noFill/>
          <a:ln>
            <a:noFill/>
          </a:ln>
        </p:spPr>
      </p:pic>
    </p:spTree>
    <p:extLst>
      <p:ext uri="{BB962C8B-B14F-4D97-AF65-F5344CB8AC3E}">
        <p14:creationId xmlns:p14="http://schemas.microsoft.com/office/powerpoint/2010/main" val="93216144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4754</TotalTime>
  <Words>2265</Words>
  <Application>Microsoft Office PowerPoint</Application>
  <PresentationFormat>On-screen Show (4:3)</PresentationFormat>
  <Paragraphs>486</Paragraphs>
  <Slides>56</Slides>
  <Notes>0</Notes>
  <HiddenSlides>0</HiddenSlides>
  <MMClips>0</MMClips>
  <ScaleCrop>false</ScaleCrop>
  <HeadingPairs>
    <vt:vector size="8" baseType="variant">
      <vt:variant>
        <vt:lpstr>Fonts Used</vt:lpstr>
      </vt:variant>
      <vt:variant>
        <vt:i4>8</vt:i4>
      </vt:variant>
      <vt:variant>
        <vt:lpstr>Theme</vt:lpstr>
      </vt:variant>
      <vt:variant>
        <vt:i4>1</vt:i4>
      </vt:variant>
      <vt:variant>
        <vt:lpstr>Embedded OLE Servers</vt:lpstr>
      </vt:variant>
      <vt:variant>
        <vt:i4>2</vt:i4>
      </vt:variant>
      <vt:variant>
        <vt:lpstr>Slide Titles</vt:lpstr>
      </vt:variant>
      <vt:variant>
        <vt:i4>56</vt:i4>
      </vt:variant>
    </vt:vector>
  </HeadingPairs>
  <TitlesOfParts>
    <vt:vector size="67" baseType="lpstr">
      <vt:lpstr>Arial</vt:lpstr>
      <vt:lpstr>Calibri</vt:lpstr>
      <vt:lpstr>Comic Sans MS</vt:lpstr>
      <vt:lpstr>Courier New</vt:lpstr>
      <vt:lpstr>Segoe UI Semibold</vt:lpstr>
      <vt:lpstr>Symbol</vt:lpstr>
      <vt:lpstr>Times New Roman</vt:lpstr>
      <vt:lpstr>Wingdings</vt:lpstr>
      <vt:lpstr>Clarity</vt:lpstr>
      <vt:lpstr>Document</vt:lpstr>
      <vt:lpstr>Equation</vt:lpstr>
      <vt:lpstr>النمذجة في التصنيع الغذائي النمذجة الاحصائية</vt:lpstr>
      <vt:lpstr>تعريف النموذج الرياضي</vt:lpstr>
      <vt:lpstr>مقدمة</vt:lpstr>
      <vt:lpstr>النموذج الرياضي</vt:lpstr>
      <vt:lpstr>مقدمة</vt:lpstr>
      <vt:lpstr>صفات النموذج الرياضي</vt:lpstr>
      <vt:lpstr>Accurate vs precise</vt:lpstr>
      <vt:lpstr>PowerPoint Presentation</vt:lpstr>
      <vt:lpstr>PowerPoint Presentation</vt:lpstr>
      <vt:lpstr>العوامل التي تحدد شكل النموذج </vt:lpstr>
      <vt:lpstr>تحليل المعطيات</vt:lpstr>
      <vt:lpstr>مصادر البيانات</vt:lpstr>
      <vt:lpstr>المتغيرات  Variables والبيانات Data</vt:lpstr>
      <vt:lpstr>تمثيل البيانات</vt:lpstr>
      <vt:lpstr>مثال</vt:lpstr>
      <vt:lpstr>تمثيل البيانات</vt:lpstr>
      <vt:lpstr>تمثيل البيانات</vt:lpstr>
      <vt:lpstr>وصف المعطيات (المتوسط)</vt:lpstr>
      <vt:lpstr>PowerPoint Presentation</vt:lpstr>
      <vt:lpstr>التباين  Variance الانحراف المعياري Standard Deviation</vt:lpstr>
      <vt:lpstr>التباين  Variance الانحراف المعياري Standard Deviation</vt:lpstr>
      <vt:lpstr>التوزع الطبيعي  normal distribution</vt:lpstr>
      <vt:lpstr>PowerPoint Presentation</vt:lpstr>
      <vt:lpstr>التوزع الطبيعي القياسي</vt:lpstr>
      <vt:lpstr>أسس التوزع الطبيعي</vt:lpstr>
      <vt:lpstr>توزع ستودنت t Distribution</vt:lpstr>
      <vt:lpstr>توزع ستودنت t Distribution</vt:lpstr>
      <vt:lpstr>اختبار الفرضية الاحصائية</vt:lpstr>
      <vt:lpstr>مثال</vt:lpstr>
      <vt:lpstr>الاختبار الاحصائي</vt:lpstr>
      <vt:lpstr>الاختبار الاحصائي</vt:lpstr>
      <vt:lpstr>الاختبار الاحصائي</vt:lpstr>
      <vt:lpstr>P-Values</vt:lpstr>
      <vt:lpstr>اختبار المتوسط</vt:lpstr>
      <vt:lpstr>مثال</vt:lpstr>
      <vt:lpstr>اختبار الفرق بين متوسطين</vt:lpstr>
      <vt:lpstr>PowerPoint Presentation</vt:lpstr>
      <vt:lpstr>PowerPoint Presentation</vt:lpstr>
      <vt:lpstr>مثال</vt:lpstr>
      <vt:lpstr>مثال</vt:lpstr>
      <vt:lpstr>اختبار الفرق بين تشتتين</vt:lpstr>
      <vt:lpstr>تحليل التباين Analysis of Variance (ANOVA)</vt:lpstr>
      <vt:lpstr>فرضيات تحليل التباين</vt:lpstr>
      <vt:lpstr>درجات الحرية</vt:lpstr>
      <vt:lpstr>جدول تحليل التباين</vt:lpstr>
      <vt:lpstr>مثال</vt:lpstr>
      <vt:lpstr>مثال</vt:lpstr>
      <vt:lpstr>تحليل التباين باتجاهين</vt:lpstr>
      <vt:lpstr>تصاميم تحليل التباين باتجاهين </vt:lpstr>
      <vt:lpstr>جدول تحليل التباين باتجاهين</vt:lpstr>
      <vt:lpstr>مخططات التأثير المتبادل Interaction</vt:lpstr>
      <vt:lpstr>تأثير متبادل</vt:lpstr>
      <vt:lpstr>PowerPoint Presentation</vt:lpstr>
      <vt:lpstr>لا تأثير متبادل</vt:lpstr>
      <vt:lpstr>مثال</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النمذجة في التصنيع الغذائي</dc:title>
  <dc:creator>Alfin</dc:creator>
  <cp:lastModifiedBy>farhan alfin</cp:lastModifiedBy>
  <cp:revision>205</cp:revision>
  <dcterms:created xsi:type="dcterms:W3CDTF">2008-02-23T21:25:08Z</dcterms:created>
  <dcterms:modified xsi:type="dcterms:W3CDTF">2015-05-09T14:56:45Z</dcterms:modified>
</cp:coreProperties>
</file>