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852" r:id="rId1"/>
  </p:sldMasterIdLst>
  <p:notesMasterIdLst>
    <p:notesMasterId r:id="rId33"/>
  </p:notesMasterIdLst>
  <p:sldIdLst>
    <p:sldId id="256" r:id="rId2"/>
    <p:sldId id="289" r:id="rId3"/>
    <p:sldId id="290" r:id="rId4"/>
    <p:sldId id="291" r:id="rId5"/>
    <p:sldId id="269" r:id="rId6"/>
    <p:sldId id="292" r:id="rId7"/>
    <p:sldId id="270" r:id="rId8"/>
    <p:sldId id="293" r:id="rId9"/>
    <p:sldId id="294" r:id="rId10"/>
    <p:sldId id="271" r:id="rId11"/>
    <p:sldId id="279" r:id="rId12"/>
    <p:sldId id="281" r:id="rId13"/>
    <p:sldId id="280" r:id="rId14"/>
    <p:sldId id="282" r:id="rId15"/>
    <p:sldId id="295" r:id="rId16"/>
    <p:sldId id="296" r:id="rId17"/>
    <p:sldId id="297" r:id="rId18"/>
    <p:sldId id="283" r:id="rId19"/>
    <p:sldId id="298" r:id="rId20"/>
    <p:sldId id="284" r:id="rId21"/>
    <p:sldId id="285" r:id="rId22"/>
    <p:sldId id="299" r:id="rId23"/>
    <p:sldId id="286" r:id="rId24"/>
    <p:sldId id="300" r:id="rId25"/>
    <p:sldId id="301" r:id="rId26"/>
    <p:sldId id="287" r:id="rId27"/>
    <p:sldId id="302" r:id="rId28"/>
    <p:sldId id="303" r:id="rId29"/>
    <p:sldId id="304" r:id="rId30"/>
    <p:sldId id="272" r:id="rId31"/>
    <p:sldId id="288" r:id="rId32"/>
  </p:sldIdLst>
  <p:sldSz cx="9144000" cy="6858000" type="screen4x3"/>
  <p:notesSz cx="6858000" cy="9144000"/>
  <p:defaultTextStyle>
    <a:defPPr>
      <a:defRPr lang="ar-LB"/>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LB"/>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F672FAA3-1A8F-4997-AF9F-CAB66A90C661}" type="datetimeFigureOut">
              <a:rPr lang="ar-LB" smtClean="0"/>
              <a:pPr/>
              <a:t>13/07/1436</a:t>
            </a:fld>
            <a:endParaRPr lang="ar-LB"/>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LB"/>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LB"/>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LB"/>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E41A9C5-E1AA-438D-9F82-02D194D90015}" type="slidenum">
              <a:rPr lang="ar-LB" smtClean="0"/>
              <a:pPr/>
              <a:t>‹#›</a:t>
            </a:fld>
            <a:endParaRPr lang="ar-LB"/>
          </a:p>
        </p:txBody>
      </p:sp>
    </p:spTree>
    <p:extLst>
      <p:ext uri="{BB962C8B-B14F-4D97-AF65-F5344CB8AC3E}">
        <p14:creationId xmlns:p14="http://schemas.microsoft.com/office/powerpoint/2010/main" val="260648397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006D848-6833-4E3C-88AB-4D1C561BD3BD}" type="datetime8">
              <a:rPr lang="ar-LB" smtClean="0"/>
              <a:pPr/>
              <a:t>01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a:t>
            </a:fld>
            <a:endParaRPr lang="ar-LB"/>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06D848-6833-4E3C-88AB-4D1C561BD3BD}" type="datetime8">
              <a:rPr lang="ar-LB" smtClean="0"/>
              <a:pPr/>
              <a:t>01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a:t>
            </a:fld>
            <a:endParaRPr lang="ar-LB"/>
          </a:p>
        </p:txBody>
      </p:sp>
    </p:spTree>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006D848-6833-4E3C-88AB-4D1C561BD3BD}" type="datetime8">
              <a:rPr lang="ar-LB" smtClean="0"/>
              <a:pPr/>
              <a:t>01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a:t>
            </a:fld>
            <a:endParaRPr lang="ar-LB"/>
          </a:p>
        </p:txBody>
      </p:sp>
    </p:spTree>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06D848-6833-4E3C-88AB-4D1C561BD3BD}" type="datetime8">
              <a:rPr lang="ar-LB" smtClean="0"/>
              <a:pPr/>
              <a:t>01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a:t>
            </a:fld>
            <a:endParaRPr lang="ar-LB"/>
          </a:p>
        </p:txBody>
      </p:sp>
    </p:spTree>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06D848-6833-4E3C-88AB-4D1C561BD3BD}" type="datetime8">
              <a:rPr lang="ar-LB" smtClean="0"/>
              <a:pPr/>
              <a:t>01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a:t>
            </a:fld>
            <a:endParaRPr lang="ar-LB"/>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006D848-6833-4E3C-88AB-4D1C561BD3BD}" type="datetime8">
              <a:rPr lang="ar-LB" smtClean="0"/>
              <a:pPr/>
              <a:t>01 أيار، 15</a:t>
            </a:fld>
            <a:endParaRPr lang="ar-LB"/>
          </a:p>
        </p:txBody>
      </p:sp>
      <p:sp>
        <p:nvSpPr>
          <p:cNvPr id="6" name="Footer Placeholder 5"/>
          <p:cNvSpPr>
            <a:spLocks noGrp="1"/>
          </p:cNvSpPr>
          <p:nvPr>
            <p:ph type="ftr" sz="quarter" idx="11"/>
          </p:nvPr>
        </p:nvSpPr>
        <p:spPr/>
        <p:txBody>
          <a:bodyPr/>
          <a:lstStyle/>
          <a:p>
            <a:r>
              <a:rPr lang="da-DK" smtClean="0"/>
              <a:t>Dr. Farhan Alfin 13 Slides</a:t>
            </a:r>
            <a:endParaRPr lang="ar-LB"/>
          </a:p>
        </p:txBody>
      </p:sp>
      <p:sp>
        <p:nvSpPr>
          <p:cNvPr id="7" name="Slide Number Placeholder 6"/>
          <p:cNvSpPr>
            <a:spLocks noGrp="1"/>
          </p:cNvSpPr>
          <p:nvPr>
            <p:ph type="sldNum" sz="quarter" idx="12"/>
          </p:nvPr>
        </p:nvSpPr>
        <p:spPr/>
        <p:txBody>
          <a:bodyPr/>
          <a:lstStyle/>
          <a:p>
            <a:fld id="{94388A0C-169A-4BF2-BFCF-6333C7925353}" type="slidenum">
              <a:rPr lang="ar-LB" smtClean="0"/>
              <a:pPr/>
              <a:t>‹#›</a:t>
            </a:fld>
            <a:endParaRPr lang="ar-LB"/>
          </a:p>
        </p:txBody>
      </p:sp>
    </p:spTree>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006D848-6833-4E3C-88AB-4D1C561BD3BD}" type="datetime8">
              <a:rPr lang="ar-LB" smtClean="0"/>
              <a:pPr/>
              <a:t>01 أيار، 15</a:t>
            </a:fld>
            <a:endParaRPr lang="ar-LB"/>
          </a:p>
        </p:txBody>
      </p:sp>
      <p:sp>
        <p:nvSpPr>
          <p:cNvPr id="8" name="Footer Placeholder 7"/>
          <p:cNvSpPr>
            <a:spLocks noGrp="1"/>
          </p:cNvSpPr>
          <p:nvPr>
            <p:ph type="ftr" sz="quarter" idx="11"/>
          </p:nvPr>
        </p:nvSpPr>
        <p:spPr/>
        <p:txBody>
          <a:bodyPr/>
          <a:lstStyle/>
          <a:p>
            <a:r>
              <a:rPr lang="da-DK" smtClean="0"/>
              <a:t>Dr. Farhan Alfin 13 Slides</a:t>
            </a:r>
            <a:endParaRPr lang="ar-LB"/>
          </a:p>
        </p:txBody>
      </p:sp>
      <p:sp>
        <p:nvSpPr>
          <p:cNvPr id="9" name="Slide Number Placeholder 8"/>
          <p:cNvSpPr>
            <a:spLocks noGrp="1"/>
          </p:cNvSpPr>
          <p:nvPr>
            <p:ph type="sldNum" sz="quarter" idx="12"/>
          </p:nvPr>
        </p:nvSpPr>
        <p:spPr/>
        <p:txBody>
          <a:bodyPr/>
          <a:lstStyle/>
          <a:p>
            <a:fld id="{94388A0C-169A-4BF2-BFCF-6333C7925353}" type="slidenum">
              <a:rPr lang="ar-LB" smtClean="0"/>
              <a:pPr/>
              <a:t>‹#›</a:t>
            </a:fld>
            <a:endParaRPr lang="ar-LB"/>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06D848-6833-4E3C-88AB-4D1C561BD3BD}" type="datetime8">
              <a:rPr lang="ar-LB" smtClean="0"/>
              <a:pPr/>
              <a:t>01 أيار، 15</a:t>
            </a:fld>
            <a:endParaRPr lang="ar-LB"/>
          </a:p>
        </p:txBody>
      </p:sp>
      <p:sp>
        <p:nvSpPr>
          <p:cNvPr id="4" name="Footer Placeholder 3"/>
          <p:cNvSpPr>
            <a:spLocks noGrp="1"/>
          </p:cNvSpPr>
          <p:nvPr>
            <p:ph type="ftr" sz="quarter" idx="11"/>
          </p:nvPr>
        </p:nvSpPr>
        <p:spPr/>
        <p:txBody>
          <a:bodyPr/>
          <a:lstStyle/>
          <a:p>
            <a:r>
              <a:rPr lang="da-DK" smtClean="0"/>
              <a:t>Dr. Farhan Alfin 13 Slides</a:t>
            </a:r>
            <a:endParaRPr lang="ar-LB"/>
          </a:p>
        </p:txBody>
      </p:sp>
      <p:sp>
        <p:nvSpPr>
          <p:cNvPr id="5" name="Slide Number Placeholder 4"/>
          <p:cNvSpPr>
            <a:spLocks noGrp="1"/>
          </p:cNvSpPr>
          <p:nvPr>
            <p:ph type="sldNum" sz="quarter" idx="12"/>
          </p:nvPr>
        </p:nvSpPr>
        <p:spPr/>
        <p:txBody>
          <a:bodyPr/>
          <a:lstStyle/>
          <a:p>
            <a:fld id="{94388A0C-169A-4BF2-BFCF-6333C7925353}" type="slidenum">
              <a:rPr lang="ar-LB" smtClean="0"/>
              <a:pPr/>
              <a:t>‹#›</a:t>
            </a:fld>
            <a:endParaRPr lang="ar-LB"/>
          </a:p>
        </p:txBody>
      </p:sp>
    </p:spTree>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06D848-6833-4E3C-88AB-4D1C561BD3BD}" type="datetime8">
              <a:rPr lang="ar-LB" smtClean="0"/>
              <a:pPr/>
              <a:t>01 أيار، 15</a:t>
            </a:fld>
            <a:endParaRPr lang="ar-LB"/>
          </a:p>
        </p:txBody>
      </p:sp>
      <p:sp>
        <p:nvSpPr>
          <p:cNvPr id="3" name="Footer Placeholder 2"/>
          <p:cNvSpPr>
            <a:spLocks noGrp="1"/>
          </p:cNvSpPr>
          <p:nvPr>
            <p:ph type="ftr" sz="quarter" idx="11"/>
          </p:nvPr>
        </p:nvSpPr>
        <p:spPr/>
        <p:txBody>
          <a:bodyPr/>
          <a:lstStyle/>
          <a:p>
            <a:r>
              <a:rPr lang="da-DK" smtClean="0"/>
              <a:t>Dr. Farhan Alfin 13 Slides</a:t>
            </a:r>
            <a:endParaRPr lang="ar-LB"/>
          </a:p>
        </p:txBody>
      </p:sp>
      <p:sp>
        <p:nvSpPr>
          <p:cNvPr id="4" name="Slide Number Placeholder 3"/>
          <p:cNvSpPr>
            <a:spLocks noGrp="1"/>
          </p:cNvSpPr>
          <p:nvPr>
            <p:ph type="sldNum" sz="quarter" idx="12"/>
          </p:nvPr>
        </p:nvSpPr>
        <p:spPr/>
        <p:txBody>
          <a:bodyPr/>
          <a:lstStyle/>
          <a:p>
            <a:fld id="{94388A0C-169A-4BF2-BFCF-6333C7925353}" type="slidenum">
              <a:rPr lang="ar-LB" smtClean="0"/>
              <a:pPr/>
              <a:t>‹#›</a:t>
            </a:fld>
            <a:endParaRPr lang="ar-LB"/>
          </a:p>
        </p:txBody>
      </p:sp>
    </p:spTree>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06D848-6833-4E3C-88AB-4D1C561BD3BD}" type="datetime8">
              <a:rPr lang="ar-LB" smtClean="0"/>
              <a:pPr/>
              <a:t>01 أيار، 15</a:t>
            </a:fld>
            <a:endParaRPr lang="ar-LB"/>
          </a:p>
        </p:txBody>
      </p:sp>
      <p:sp>
        <p:nvSpPr>
          <p:cNvPr id="6" name="Footer Placeholder 5"/>
          <p:cNvSpPr>
            <a:spLocks noGrp="1"/>
          </p:cNvSpPr>
          <p:nvPr>
            <p:ph type="ftr" sz="quarter" idx="11"/>
          </p:nvPr>
        </p:nvSpPr>
        <p:spPr/>
        <p:txBody>
          <a:bodyPr/>
          <a:lstStyle/>
          <a:p>
            <a:r>
              <a:rPr lang="da-DK" smtClean="0"/>
              <a:t>Dr. Farhan Alfin 13 Slides</a:t>
            </a:r>
            <a:endParaRPr lang="ar-LB"/>
          </a:p>
        </p:txBody>
      </p:sp>
      <p:sp>
        <p:nvSpPr>
          <p:cNvPr id="7" name="Slide Number Placeholder 6"/>
          <p:cNvSpPr>
            <a:spLocks noGrp="1"/>
          </p:cNvSpPr>
          <p:nvPr>
            <p:ph type="sldNum" sz="quarter" idx="12"/>
          </p:nvPr>
        </p:nvSpPr>
        <p:spPr/>
        <p:txBody>
          <a:bodyPr/>
          <a:lstStyle/>
          <a:p>
            <a:fld id="{94388A0C-169A-4BF2-BFCF-6333C7925353}" type="slidenum">
              <a:rPr lang="ar-LB" smtClean="0"/>
              <a:pPr/>
              <a:t>‹#›</a:t>
            </a:fld>
            <a:endParaRPr lang="ar-LB"/>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06D848-6833-4E3C-88AB-4D1C561BD3BD}" type="datetime8">
              <a:rPr lang="ar-LB" smtClean="0"/>
              <a:pPr/>
              <a:t>01 أيار، 15</a:t>
            </a:fld>
            <a:endParaRPr lang="ar-LB"/>
          </a:p>
        </p:txBody>
      </p:sp>
      <p:sp>
        <p:nvSpPr>
          <p:cNvPr id="6" name="Footer Placeholder 5"/>
          <p:cNvSpPr>
            <a:spLocks noGrp="1"/>
          </p:cNvSpPr>
          <p:nvPr>
            <p:ph type="ftr" sz="quarter" idx="11"/>
          </p:nvPr>
        </p:nvSpPr>
        <p:spPr/>
        <p:txBody>
          <a:bodyPr/>
          <a:lstStyle/>
          <a:p>
            <a:r>
              <a:rPr lang="da-DK" smtClean="0"/>
              <a:t>Dr. Farhan Alfin 13 Slides</a:t>
            </a:r>
            <a:endParaRPr lang="ar-LB"/>
          </a:p>
        </p:txBody>
      </p:sp>
      <p:sp>
        <p:nvSpPr>
          <p:cNvPr id="7" name="Slide Number Placeholder 6"/>
          <p:cNvSpPr>
            <a:spLocks noGrp="1"/>
          </p:cNvSpPr>
          <p:nvPr>
            <p:ph type="sldNum" sz="quarter" idx="12"/>
          </p:nvPr>
        </p:nvSpPr>
        <p:spPr/>
        <p:txBody>
          <a:bodyPr/>
          <a:lstStyle/>
          <a:p>
            <a:fld id="{94388A0C-169A-4BF2-BFCF-6333C7925353}" type="slidenum">
              <a:rPr lang="ar-LB" smtClean="0"/>
              <a:pPr/>
              <a:t>‹#›</a:t>
            </a:fld>
            <a:endParaRPr lang="ar-LB"/>
          </a:p>
        </p:txBody>
      </p:sp>
    </p:spTree>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C006D848-6833-4E3C-88AB-4D1C561BD3BD}" type="datetime8">
              <a:rPr lang="ar-LB" smtClean="0"/>
              <a:pPr/>
              <a:t>01 أيار، 15</a:t>
            </a:fld>
            <a:endParaRPr lang="ar-LB"/>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r>
              <a:rPr lang="da-DK" smtClean="0"/>
              <a:t>Dr. Farhan Alfin 13 Slides</a:t>
            </a:r>
            <a:endParaRPr lang="ar-LB"/>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94388A0C-169A-4BF2-BFCF-6333C7925353}" type="slidenum">
              <a:rPr lang="ar-LB" smtClean="0"/>
              <a:pPr/>
              <a:t>‹#›</a:t>
            </a:fld>
            <a:endParaRPr lang="ar-LB"/>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hdr="0"/>
  <p:txStyles>
    <p:titleStyle>
      <a:lvl1pPr algn="l" defTabSz="914400" rtl="1"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r" defTabSz="914400" rtl="1"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r" defTabSz="914400" rtl="1"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r" defTabSz="914400" rtl="1"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r" defTabSz="914400" rtl="1"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r" defTabSz="914400" rtl="1"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10.png"/><Relationship Id="rId5" Type="http://schemas.openxmlformats.org/officeDocument/2006/relationships/image" Target="../media/image8.wmf"/><Relationship Id="rId4" Type="http://schemas.openxmlformats.org/officeDocument/2006/relationships/oleObject" Target="../embeddings/oleObject1.bin"/></Relationships>
</file>

<file path=ppt/slides/_rels/slide12.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algn="r"/>
            <a:r>
              <a:rPr lang="ar-SY" dirty="0" smtClean="0"/>
              <a:t>النمذجة في التصنيع الغذائي</a:t>
            </a:r>
            <a:br>
              <a:rPr lang="ar-SY" dirty="0" smtClean="0"/>
            </a:br>
            <a:r>
              <a:rPr lang="ar-SY" dirty="0" smtClean="0"/>
              <a:t>الشبكات </a:t>
            </a:r>
            <a:r>
              <a:rPr lang="ar-SY" dirty="0" err="1" smtClean="0"/>
              <a:t>العصبونية</a:t>
            </a:r>
            <a:r>
              <a:rPr lang="ar-SY" dirty="0" smtClean="0"/>
              <a:t> الصناعية</a:t>
            </a:r>
            <a:br>
              <a:rPr lang="ar-SY" dirty="0" smtClean="0"/>
            </a:br>
            <a:r>
              <a:rPr lang="fr-FR" dirty="0" smtClean="0"/>
              <a:t> artificiel neural network ANN</a:t>
            </a:r>
            <a:endParaRPr lang="ar-LB" dirty="0"/>
          </a:p>
        </p:txBody>
      </p:sp>
      <p:sp>
        <p:nvSpPr>
          <p:cNvPr id="3" name="عنوان فرعي 2"/>
          <p:cNvSpPr>
            <a:spLocks noGrp="1"/>
          </p:cNvSpPr>
          <p:nvPr>
            <p:ph type="subTitle" idx="1"/>
          </p:nvPr>
        </p:nvSpPr>
        <p:spPr/>
        <p:txBody>
          <a:bodyPr>
            <a:normAutofit fontScale="92500" lnSpcReduction="20000"/>
          </a:bodyPr>
          <a:lstStyle/>
          <a:p>
            <a:r>
              <a:rPr lang="ar-SY" sz="2800" dirty="0" smtClean="0"/>
              <a:t>د. فرحان أحمد ألفين</a:t>
            </a:r>
          </a:p>
          <a:p>
            <a:r>
              <a:rPr lang="ar-SY" sz="2800" dirty="0" smtClean="0"/>
              <a:t>جامعة البعث</a:t>
            </a:r>
          </a:p>
          <a:p>
            <a:r>
              <a:rPr lang="ar-SY" sz="2800" dirty="0" smtClean="0"/>
              <a:t>كلية الهندسة الكيميائية والبترولية</a:t>
            </a:r>
          </a:p>
          <a:p>
            <a:r>
              <a:rPr lang="ar-SY" sz="2800" dirty="0" smtClean="0"/>
              <a:t>قسم الهندسة الغذائية</a:t>
            </a:r>
            <a:endParaRPr lang="ar-LB" sz="2800" dirty="0"/>
          </a:p>
        </p:txBody>
      </p:sp>
      <p:pic>
        <p:nvPicPr>
          <p:cNvPr id="5" name="صورة 4" descr="شعار الجامعة.jpg"/>
          <p:cNvPicPr>
            <a:picLocks noChangeAspect="1"/>
          </p:cNvPicPr>
          <p:nvPr/>
        </p:nvPicPr>
        <p:blipFill>
          <a:blip r:embed="rId2" cstate="print"/>
          <a:stretch>
            <a:fillRect/>
          </a:stretch>
        </p:blipFill>
        <p:spPr>
          <a:xfrm>
            <a:off x="0" y="0"/>
            <a:ext cx="2063803" cy="200024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Y" dirty="0" err="1" smtClean="0"/>
              <a:t>العصبون</a:t>
            </a:r>
            <a:r>
              <a:rPr lang="ar-SY" dirty="0" smtClean="0"/>
              <a:t> </a:t>
            </a:r>
            <a:r>
              <a:rPr lang="ar-SY" dirty="0" err="1" smtClean="0"/>
              <a:t>الصنعي</a:t>
            </a:r>
            <a:endParaRPr lang="ar-LB" dirty="0"/>
          </a:p>
        </p:txBody>
      </p:sp>
      <p:sp>
        <p:nvSpPr>
          <p:cNvPr id="3" name="عنصر نائب للمحتوى 2"/>
          <p:cNvSpPr>
            <a:spLocks noGrp="1"/>
          </p:cNvSpPr>
          <p:nvPr>
            <p:ph idx="1"/>
          </p:nvPr>
        </p:nvSpPr>
        <p:spPr/>
        <p:txBody>
          <a:bodyPr/>
          <a:lstStyle/>
          <a:p>
            <a:endParaRPr lang="ar-LB" dirty="0"/>
          </a:p>
        </p:txBody>
      </p:sp>
      <p:sp>
        <p:nvSpPr>
          <p:cNvPr id="4" name="عنصر نائب للتاريخ 3"/>
          <p:cNvSpPr>
            <a:spLocks noGrp="1"/>
          </p:cNvSpPr>
          <p:nvPr>
            <p:ph type="dt" sz="half" idx="10"/>
          </p:nvPr>
        </p:nvSpPr>
        <p:spPr/>
        <p:txBody>
          <a:bodyPr/>
          <a:lstStyle/>
          <a:p>
            <a:fld id="{379A8275-4C12-46AA-8619-69D901AC2BEB}" type="datetime8">
              <a:rPr lang="ar-LB" smtClean="0"/>
              <a:pPr/>
              <a:t>01 أيار، 15</a:t>
            </a:fld>
            <a:endParaRPr lang="ar-LB"/>
          </a:p>
        </p:txBody>
      </p:sp>
      <p:sp>
        <p:nvSpPr>
          <p:cNvPr id="5" name="عنصر نائب للتذييل 4"/>
          <p:cNvSpPr>
            <a:spLocks noGrp="1"/>
          </p:cNvSpPr>
          <p:nvPr>
            <p:ph type="ftr" sz="quarter" idx="11"/>
          </p:nvPr>
        </p:nvSpPr>
        <p:spPr/>
        <p:txBody>
          <a:bodyPr/>
          <a:lstStyle/>
          <a:p>
            <a:r>
              <a:rPr lang="da-DK" smtClean="0"/>
              <a:t>Dr. Farhan Alfin 13 Slides</a:t>
            </a:r>
            <a:endParaRPr lang="ar-LB"/>
          </a:p>
        </p:txBody>
      </p:sp>
      <p:sp>
        <p:nvSpPr>
          <p:cNvPr id="6" name="عنصر نائب لرقم الشريحة 5"/>
          <p:cNvSpPr>
            <a:spLocks noGrp="1"/>
          </p:cNvSpPr>
          <p:nvPr>
            <p:ph type="sldNum" sz="quarter" idx="12"/>
          </p:nvPr>
        </p:nvSpPr>
        <p:spPr/>
        <p:txBody>
          <a:bodyPr/>
          <a:lstStyle/>
          <a:p>
            <a:fld id="{94388A0C-169A-4BF2-BFCF-6333C7925353}" type="slidenum">
              <a:rPr lang="ar-LB" smtClean="0"/>
              <a:pPr/>
              <a:t>10</a:t>
            </a:fld>
            <a:endParaRPr lang="ar-LB"/>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59121" y="2420888"/>
            <a:ext cx="8425757" cy="3591174"/>
          </a:xfrm>
          <a:prstGeom prst="rect">
            <a:avLst/>
          </a:prstGeom>
          <a:noFill/>
          <a:ln>
            <a:noFill/>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Y" dirty="0" smtClean="0"/>
              <a:t>التمثيل الرياضي </a:t>
            </a:r>
            <a:r>
              <a:rPr lang="ar-SY" dirty="0" err="1" smtClean="0"/>
              <a:t>لعصبون</a:t>
            </a:r>
            <a:endParaRPr lang="ar-LB" dirty="0"/>
          </a:p>
        </p:txBody>
      </p:sp>
      <p:sp>
        <p:nvSpPr>
          <p:cNvPr id="3" name="عنصر نائب للمحتوى 2"/>
          <p:cNvSpPr>
            <a:spLocks noGrp="1"/>
          </p:cNvSpPr>
          <p:nvPr>
            <p:ph idx="1"/>
          </p:nvPr>
        </p:nvSpPr>
        <p:spPr/>
        <p:txBody>
          <a:bodyPr/>
          <a:lstStyle/>
          <a:p>
            <a:endParaRPr lang="ar-LB" dirty="0"/>
          </a:p>
        </p:txBody>
      </p:sp>
      <p:sp>
        <p:nvSpPr>
          <p:cNvPr id="4" name="عنصر نائب للتاريخ 3"/>
          <p:cNvSpPr>
            <a:spLocks noGrp="1"/>
          </p:cNvSpPr>
          <p:nvPr>
            <p:ph type="dt" sz="half" idx="10"/>
          </p:nvPr>
        </p:nvSpPr>
        <p:spPr/>
        <p:txBody>
          <a:bodyPr/>
          <a:lstStyle/>
          <a:p>
            <a:fld id="{379A8275-4C12-46AA-8619-69D901AC2BEB}" type="datetime8">
              <a:rPr lang="ar-LB" smtClean="0"/>
              <a:pPr/>
              <a:t>01 أيار، 15</a:t>
            </a:fld>
            <a:endParaRPr lang="ar-LB"/>
          </a:p>
        </p:txBody>
      </p:sp>
      <p:sp>
        <p:nvSpPr>
          <p:cNvPr id="5" name="عنصر نائب للتذييل 4"/>
          <p:cNvSpPr>
            <a:spLocks noGrp="1"/>
          </p:cNvSpPr>
          <p:nvPr>
            <p:ph type="ftr" sz="quarter" idx="11"/>
          </p:nvPr>
        </p:nvSpPr>
        <p:spPr/>
        <p:txBody>
          <a:bodyPr/>
          <a:lstStyle/>
          <a:p>
            <a:r>
              <a:rPr lang="da-DK" smtClean="0"/>
              <a:t>Dr. Farhan Alfin 13 Slides</a:t>
            </a:r>
            <a:endParaRPr lang="ar-LB"/>
          </a:p>
        </p:txBody>
      </p:sp>
      <p:sp>
        <p:nvSpPr>
          <p:cNvPr id="6" name="عنصر نائب لرقم الشريحة 5"/>
          <p:cNvSpPr>
            <a:spLocks noGrp="1"/>
          </p:cNvSpPr>
          <p:nvPr>
            <p:ph type="sldNum" sz="quarter" idx="12"/>
          </p:nvPr>
        </p:nvSpPr>
        <p:spPr/>
        <p:txBody>
          <a:bodyPr/>
          <a:lstStyle/>
          <a:p>
            <a:fld id="{94388A0C-169A-4BF2-BFCF-6333C7925353}" type="slidenum">
              <a:rPr lang="ar-LB" smtClean="0"/>
              <a:pPr/>
              <a:t>11</a:t>
            </a:fld>
            <a:endParaRPr lang="ar-LB"/>
          </a:p>
        </p:txBody>
      </p:sp>
      <p:pic>
        <p:nvPicPr>
          <p:cNvPr id="28675" name="Picture 3"/>
          <p:cNvPicPr>
            <a:picLocks noChangeAspect="1" noChangeArrowheads="1"/>
          </p:cNvPicPr>
          <p:nvPr/>
        </p:nvPicPr>
        <p:blipFill>
          <a:blip r:embed="rId3"/>
          <a:srcRect/>
          <a:stretch>
            <a:fillRect/>
          </a:stretch>
        </p:blipFill>
        <p:spPr bwMode="auto">
          <a:xfrm>
            <a:off x="304800" y="1458838"/>
            <a:ext cx="8077200" cy="2762250"/>
          </a:xfrm>
          <a:prstGeom prst="rect">
            <a:avLst/>
          </a:prstGeom>
          <a:noFill/>
        </p:spPr>
      </p:pic>
      <p:graphicFrame>
        <p:nvGraphicFramePr>
          <p:cNvPr id="28676" name="Object 4"/>
          <p:cNvGraphicFramePr>
            <a:graphicFrameLocks noChangeAspect="1"/>
          </p:cNvGraphicFramePr>
          <p:nvPr>
            <p:extLst>
              <p:ext uri="{D42A27DB-BD31-4B8C-83A1-F6EECF244321}">
                <p14:modId xmlns:p14="http://schemas.microsoft.com/office/powerpoint/2010/main" val="1386113600"/>
              </p:ext>
            </p:extLst>
          </p:nvPr>
        </p:nvGraphicFramePr>
        <p:xfrm>
          <a:off x="478755" y="4038600"/>
          <a:ext cx="2005013" cy="612775"/>
        </p:xfrm>
        <a:graphic>
          <a:graphicData uri="http://schemas.openxmlformats.org/presentationml/2006/ole">
            <mc:AlternateContent xmlns:mc="http://schemas.openxmlformats.org/markup-compatibility/2006">
              <mc:Choice xmlns:v="urn:schemas-microsoft-com:vml" Requires="v">
                <p:oleObj spid="_x0000_s28757" r:id="rId4" imgW="914400" imgH="279360" progId="">
                  <p:embed/>
                </p:oleObj>
              </mc:Choice>
              <mc:Fallback>
                <p:oleObj r:id="rId4" imgW="914400" imgH="279360" progId="">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8755" y="4038600"/>
                        <a:ext cx="2005013" cy="612775"/>
                      </a:xfrm>
                      <a:prstGeom prst="rect">
                        <a:avLst/>
                      </a:prstGeom>
                      <a:solidFill>
                        <a:srgbClr val="FFFFFF"/>
                      </a:solidFill>
                      <a:ln>
                        <a:noFill/>
                      </a:ln>
                      <a:extLs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sp>
        <p:nvSpPr>
          <p:cNvPr id="9" name="مستطيل 8"/>
          <p:cNvSpPr/>
          <p:nvPr/>
        </p:nvSpPr>
        <p:spPr>
          <a:xfrm>
            <a:off x="2428860" y="4327936"/>
            <a:ext cx="5357850" cy="1477328"/>
          </a:xfrm>
          <a:prstGeom prst="rect">
            <a:avLst/>
          </a:prstGeom>
        </p:spPr>
        <p:txBody>
          <a:bodyPr wrap="square">
            <a:spAutoFit/>
          </a:bodyPr>
          <a:lstStyle/>
          <a:p>
            <a:pPr algn="l" rtl="0">
              <a:tabLst>
                <a:tab pos="952500" algn="l"/>
              </a:tabLst>
            </a:pPr>
            <a:r>
              <a:rPr lang="en-US" b="1" dirty="0" err="1" smtClean="0">
                <a:solidFill>
                  <a:srgbClr val="FF0000"/>
                </a:solidFill>
              </a:rPr>
              <a:t>a</a:t>
            </a:r>
            <a:r>
              <a:rPr lang="en-US" b="1" baseline="-25000" dirty="0" err="1" smtClean="0">
                <a:solidFill>
                  <a:srgbClr val="FF0000"/>
                </a:solidFill>
              </a:rPr>
              <a:t>j</a:t>
            </a:r>
            <a:r>
              <a:rPr lang="en-US" b="1" dirty="0" smtClean="0">
                <a:solidFill>
                  <a:srgbClr val="FF0000"/>
                </a:solidFill>
              </a:rPr>
              <a:t>	:Activation value of unit j</a:t>
            </a:r>
          </a:p>
          <a:p>
            <a:pPr algn="l" rtl="0">
              <a:tabLst>
                <a:tab pos="952500" algn="l"/>
              </a:tabLst>
            </a:pPr>
            <a:r>
              <a:rPr lang="en-US" b="1" dirty="0" err="1" smtClean="0">
                <a:solidFill>
                  <a:srgbClr val="FF0000"/>
                </a:solidFill>
              </a:rPr>
              <a:t>w</a:t>
            </a:r>
            <a:r>
              <a:rPr lang="en-US" b="1" baseline="-25000" dirty="0" err="1" smtClean="0">
                <a:solidFill>
                  <a:srgbClr val="FF0000"/>
                </a:solidFill>
              </a:rPr>
              <a:t>j,I</a:t>
            </a:r>
            <a:r>
              <a:rPr lang="en-US" b="1" dirty="0" smtClean="0">
                <a:solidFill>
                  <a:srgbClr val="FF0000"/>
                </a:solidFill>
              </a:rPr>
              <a:t>	:Weight on the link from unit j to unit </a:t>
            </a:r>
            <a:r>
              <a:rPr lang="en-US" b="1" dirty="0" err="1" smtClean="0">
                <a:solidFill>
                  <a:srgbClr val="FF0000"/>
                </a:solidFill>
              </a:rPr>
              <a:t>i</a:t>
            </a:r>
            <a:endParaRPr lang="en-US" b="1" dirty="0" smtClean="0">
              <a:solidFill>
                <a:srgbClr val="FF0000"/>
              </a:solidFill>
            </a:endParaRPr>
          </a:p>
          <a:p>
            <a:pPr algn="l" rtl="0">
              <a:tabLst>
                <a:tab pos="952500" algn="l"/>
              </a:tabLst>
            </a:pPr>
            <a:r>
              <a:rPr lang="en-US" b="1" dirty="0" err="1" smtClean="0">
                <a:solidFill>
                  <a:srgbClr val="FF0000"/>
                </a:solidFill>
              </a:rPr>
              <a:t>in</a:t>
            </a:r>
            <a:r>
              <a:rPr lang="en-US" b="1" baseline="-25000" dirty="0" err="1" smtClean="0">
                <a:solidFill>
                  <a:srgbClr val="FF0000"/>
                </a:solidFill>
              </a:rPr>
              <a:t>I</a:t>
            </a:r>
            <a:r>
              <a:rPr lang="en-US" b="1" dirty="0" smtClean="0">
                <a:solidFill>
                  <a:srgbClr val="FF0000"/>
                </a:solidFill>
              </a:rPr>
              <a:t>	:Weighted sum of inputs to unit </a:t>
            </a:r>
            <a:r>
              <a:rPr lang="en-US" b="1" dirty="0" err="1" smtClean="0">
                <a:solidFill>
                  <a:srgbClr val="FF0000"/>
                </a:solidFill>
              </a:rPr>
              <a:t>i</a:t>
            </a:r>
            <a:endParaRPr lang="en-US" b="1" dirty="0" smtClean="0">
              <a:solidFill>
                <a:srgbClr val="FF0000"/>
              </a:solidFill>
            </a:endParaRPr>
          </a:p>
          <a:p>
            <a:pPr algn="l" rtl="0">
              <a:tabLst>
                <a:tab pos="952500" algn="l"/>
              </a:tabLst>
            </a:pPr>
            <a:r>
              <a:rPr lang="en-US" b="1" dirty="0" err="1" smtClean="0">
                <a:solidFill>
                  <a:srgbClr val="FF0000"/>
                </a:solidFill>
              </a:rPr>
              <a:t>a</a:t>
            </a:r>
            <a:r>
              <a:rPr lang="en-US" b="1" baseline="-25000" dirty="0" err="1" smtClean="0">
                <a:solidFill>
                  <a:srgbClr val="FF0000"/>
                </a:solidFill>
              </a:rPr>
              <a:t>I</a:t>
            </a:r>
            <a:r>
              <a:rPr lang="en-US" b="1" dirty="0" smtClean="0">
                <a:solidFill>
                  <a:srgbClr val="FF0000"/>
                </a:solidFill>
              </a:rPr>
              <a:t>	:Activation value of unit </a:t>
            </a:r>
            <a:r>
              <a:rPr lang="en-US" b="1" dirty="0" err="1" smtClean="0">
                <a:solidFill>
                  <a:srgbClr val="FF0000"/>
                </a:solidFill>
              </a:rPr>
              <a:t>i</a:t>
            </a:r>
            <a:endParaRPr lang="en-US" b="1" dirty="0" smtClean="0">
              <a:solidFill>
                <a:srgbClr val="FF0000"/>
              </a:solidFill>
            </a:endParaRPr>
          </a:p>
          <a:p>
            <a:pPr algn="l" rtl="0">
              <a:tabLst>
                <a:tab pos="952500" algn="l"/>
              </a:tabLst>
            </a:pPr>
            <a:r>
              <a:rPr lang="en-US" b="1" dirty="0" smtClean="0">
                <a:solidFill>
                  <a:srgbClr val="FF0000"/>
                </a:solidFill>
              </a:rPr>
              <a:t>g	:Activation function</a:t>
            </a:r>
            <a:endParaRPr lang="en-GB" b="1" dirty="0">
              <a:solidFill>
                <a:srgbClr val="FF0000"/>
              </a:solidFill>
            </a:endParaRPr>
          </a:p>
        </p:txBody>
      </p:sp>
      <p:pic>
        <p:nvPicPr>
          <p:cNvPr id="10" name="Picture 9" descr="painot"/>
          <p:cNvPicPr>
            <a:picLocks noChangeAspect="1" noChangeArrowheads="1"/>
          </p:cNvPicPr>
          <p:nvPr/>
        </p:nvPicPr>
        <p:blipFill>
          <a:blip r:embed="rId6"/>
          <a:srcRect/>
          <a:stretch>
            <a:fillRect/>
          </a:stretch>
        </p:blipFill>
        <p:spPr>
          <a:xfrm>
            <a:off x="1142976" y="214290"/>
            <a:ext cx="1368425" cy="1319212"/>
          </a:xfrm>
          <a:prstGeom prst="rect">
            <a:avLst/>
          </a:prstGeom>
          <a:noFill/>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LB"/>
          </a:p>
        </p:txBody>
      </p:sp>
      <p:sp>
        <p:nvSpPr>
          <p:cNvPr id="3" name="عنصر نائب للمحتوى 2"/>
          <p:cNvSpPr>
            <a:spLocks noGrp="1"/>
          </p:cNvSpPr>
          <p:nvPr>
            <p:ph idx="1"/>
          </p:nvPr>
        </p:nvSpPr>
        <p:spPr/>
        <p:txBody>
          <a:bodyPr/>
          <a:lstStyle/>
          <a:p>
            <a:endParaRPr lang="ar-LB"/>
          </a:p>
        </p:txBody>
      </p:sp>
      <p:sp>
        <p:nvSpPr>
          <p:cNvPr id="4" name="عنصر نائب للتاريخ 3"/>
          <p:cNvSpPr>
            <a:spLocks noGrp="1"/>
          </p:cNvSpPr>
          <p:nvPr>
            <p:ph type="dt" sz="half" idx="10"/>
          </p:nvPr>
        </p:nvSpPr>
        <p:spPr/>
        <p:txBody>
          <a:bodyPr/>
          <a:lstStyle/>
          <a:p>
            <a:fld id="{379A8275-4C12-46AA-8619-69D901AC2BEB}" type="datetime8">
              <a:rPr lang="ar-LB" smtClean="0"/>
              <a:pPr/>
              <a:t>01 أيار، 15</a:t>
            </a:fld>
            <a:endParaRPr lang="ar-LB"/>
          </a:p>
        </p:txBody>
      </p:sp>
      <p:sp>
        <p:nvSpPr>
          <p:cNvPr id="5" name="عنصر نائب للتذييل 4"/>
          <p:cNvSpPr>
            <a:spLocks noGrp="1"/>
          </p:cNvSpPr>
          <p:nvPr>
            <p:ph type="ftr" sz="quarter" idx="11"/>
          </p:nvPr>
        </p:nvSpPr>
        <p:spPr/>
        <p:txBody>
          <a:bodyPr/>
          <a:lstStyle/>
          <a:p>
            <a:r>
              <a:rPr lang="da-DK" smtClean="0"/>
              <a:t>Dr. Farhan Alfin 13 Slides</a:t>
            </a:r>
            <a:endParaRPr lang="ar-LB"/>
          </a:p>
        </p:txBody>
      </p:sp>
      <p:sp>
        <p:nvSpPr>
          <p:cNvPr id="6" name="عنصر نائب لرقم الشريحة 5"/>
          <p:cNvSpPr>
            <a:spLocks noGrp="1"/>
          </p:cNvSpPr>
          <p:nvPr>
            <p:ph type="sldNum" sz="quarter" idx="12"/>
          </p:nvPr>
        </p:nvSpPr>
        <p:spPr/>
        <p:txBody>
          <a:bodyPr/>
          <a:lstStyle/>
          <a:p>
            <a:fld id="{94388A0C-169A-4BF2-BFCF-6333C7925353}" type="slidenum">
              <a:rPr lang="ar-LB" smtClean="0"/>
              <a:pPr/>
              <a:t>12</a:t>
            </a:fld>
            <a:endParaRPr lang="ar-LB"/>
          </a:p>
        </p:txBody>
      </p:sp>
      <p:pic>
        <p:nvPicPr>
          <p:cNvPr id="29698" name="Picture 2"/>
          <p:cNvPicPr>
            <a:picLocks noChangeAspect="1" noChangeArrowheads="1"/>
          </p:cNvPicPr>
          <p:nvPr/>
        </p:nvPicPr>
        <p:blipFill>
          <a:blip r:embed="rId2"/>
          <a:srcRect/>
          <a:stretch>
            <a:fillRect/>
          </a:stretch>
        </p:blipFill>
        <p:spPr bwMode="auto">
          <a:xfrm>
            <a:off x="9525" y="1114425"/>
            <a:ext cx="9124950" cy="4629150"/>
          </a:xfrm>
          <a:prstGeom prst="rect">
            <a:avLst/>
          </a:prstGeom>
          <a:solidFill>
            <a:srgbClr val="FFFF00"/>
          </a:solid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210146"/>
          </a:xfrm>
        </p:spPr>
        <p:txBody>
          <a:bodyPr/>
          <a:lstStyle/>
          <a:p>
            <a:pPr algn="r"/>
            <a:r>
              <a:rPr lang="ar-SY" dirty="0" smtClean="0"/>
              <a:t>تابع التفعيل </a:t>
            </a:r>
            <a:r>
              <a:rPr lang="en-US" dirty="0"/>
              <a:t>activation function</a:t>
            </a:r>
            <a:endParaRPr lang="ar-LB" dirty="0"/>
          </a:p>
        </p:txBody>
      </p:sp>
      <p:sp>
        <p:nvSpPr>
          <p:cNvPr id="4" name="عنصر نائب للتاريخ 3"/>
          <p:cNvSpPr>
            <a:spLocks noGrp="1"/>
          </p:cNvSpPr>
          <p:nvPr>
            <p:ph type="dt" sz="half" idx="10"/>
          </p:nvPr>
        </p:nvSpPr>
        <p:spPr/>
        <p:txBody>
          <a:bodyPr/>
          <a:lstStyle/>
          <a:p>
            <a:fld id="{379A8275-4C12-46AA-8619-69D901AC2BEB}" type="datetime8">
              <a:rPr lang="ar-LB" smtClean="0"/>
              <a:pPr/>
              <a:t>01 أيار، 15</a:t>
            </a:fld>
            <a:endParaRPr lang="ar-LB"/>
          </a:p>
        </p:txBody>
      </p:sp>
      <p:sp>
        <p:nvSpPr>
          <p:cNvPr id="5" name="عنصر نائب للتذييل 4"/>
          <p:cNvSpPr>
            <a:spLocks noGrp="1"/>
          </p:cNvSpPr>
          <p:nvPr>
            <p:ph type="ftr" sz="quarter" idx="11"/>
          </p:nvPr>
        </p:nvSpPr>
        <p:spPr/>
        <p:txBody>
          <a:bodyPr/>
          <a:lstStyle/>
          <a:p>
            <a:r>
              <a:rPr lang="da-DK" smtClean="0"/>
              <a:t>Dr. Farhan Alfin 13 Slides</a:t>
            </a:r>
            <a:endParaRPr lang="ar-LB"/>
          </a:p>
        </p:txBody>
      </p:sp>
      <p:sp>
        <p:nvSpPr>
          <p:cNvPr id="6" name="عنصر نائب لرقم الشريحة 5"/>
          <p:cNvSpPr>
            <a:spLocks noGrp="1"/>
          </p:cNvSpPr>
          <p:nvPr>
            <p:ph type="sldNum" sz="quarter" idx="12"/>
          </p:nvPr>
        </p:nvSpPr>
        <p:spPr/>
        <p:txBody>
          <a:bodyPr/>
          <a:lstStyle/>
          <a:p>
            <a:fld id="{94388A0C-169A-4BF2-BFCF-6333C7925353}" type="slidenum">
              <a:rPr lang="ar-LB" smtClean="0"/>
              <a:pPr/>
              <a:t>13</a:t>
            </a:fld>
            <a:endParaRPr lang="ar-LB"/>
          </a:p>
        </p:txBody>
      </p:sp>
      <p:sp>
        <p:nvSpPr>
          <p:cNvPr id="7" name="Content Placeholder 6"/>
          <p:cNvSpPr>
            <a:spLocks noGrp="1"/>
          </p:cNvSpPr>
          <p:nvPr>
            <p:ph idx="1"/>
          </p:nvPr>
        </p:nvSpPr>
        <p:spPr/>
        <p:txBody>
          <a:bodyPr>
            <a:normAutofit/>
          </a:bodyPr>
          <a:lstStyle/>
          <a:p>
            <a:pPr lvl="0"/>
            <a:r>
              <a:rPr lang="ar-SY" sz="3200" dirty="0"/>
              <a:t>أن يكون تابعاً مستمراً وقابلاً للاشتقاق ومشتقه سهل الحساب.</a:t>
            </a:r>
            <a:endParaRPr lang="en-US" sz="3200" dirty="0"/>
          </a:p>
          <a:p>
            <a:pPr lvl="0"/>
            <a:r>
              <a:rPr lang="ar-SY" sz="3200" dirty="0"/>
              <a:t>أن يكون انسيابياً غير متناقص.</a:t>
            </a:r>
            <a:endParaRPr lang="en-US" sz="3200" dirty="0"/>
          </a:p>
          <a:p>
            <a:endParaRPr lang="ar-SY" sz="3200" dirty="0"/>
          </a:p>
        </p:txBody>
      </p:sp>
      <p:pic>
        <p:nvPicPr>
          <p:cNvPr id="9" name="Picture 8" descr="Linear Activation Function"/>
          <p:cNvPicPr/>
          <p:nvPr/>
        </p:nvPicPr>
        <p:blipFill>
          <a:blip r:embed="rId2">
            <a:extLst>
              <a:ext uri="{28A0092B-C50C-407E-A947-70E740481C1C}">
                <a14:useLocalDpi xmlns:a14="http://schemas.microsoft.com/office/drawing/2010/main" val="0"/>
              </a:ext>
            </a:extLst>
          </a:blip>
          <a:srcRect/>
          <a:stretch>
            <a:fillRect/>
          </a:stretch>
        </p:blipFill>
        <p:spPr bwMode="auto">
          <a:xfrm>
            <a:off x="590550" y="2996952"/>
            <a:ext cx="7962900" cy="3295650"/>
          </a:xfrm>
          <a:prstGeom prst="rect">
            <a:avLst/>
          </a:prstGeom>
          <a:noFill/>
          <a:ln>
            <a:noFill/>
          </a:ln>
        </p:spPr>
      </p:pic>
      <p:sp>
        <p:nvSpPr>
          <p:cNvPr id="8" name="Rectangle 7"/>
          <p:cNvSpPr/>
          <p:nvPr/>
        </p:nvSpPr>
        <p:spPr>
          <a:xfrm>
            <a:off x="1143000" y="3140968"/>
            <a:ext cx="4077072" cy="1031051"/>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a:spAutoFit/>
          </a:bodyPr>
          <a:lstStyle/>
          <a:p>
            <a:pPr algn="ctr" rtl="0">
              <a:spcAft>
                <a:spcPts val="600"/>
              </a:spcAft>
            </a:pPr>
            <a:r>
              <a:rPr lang="en-US" sz="2800" dirty="0">
                <a:latin typeface="Times New Roman" panose="02020603050405020304" pitchFamily="18" charset="0"/>
                <a:ea typeface="Times New Roman" panose="02020603050405020304" pitchFamily="18" charset="0"/>
                <a:cs typeface="Simplified Arabic" panose="02020603050405020304" pitchFamily="18" charset="-78"/>
              </a:rPr>
              <a:t>Linear Activation Function </a:t>
            </a:r>
          </a:p>
          <a:p>
            <a:pPr algn="ctr" rtl="0"/>
            <a:r>
              <a:rPr lang="en-US" sz="2800" dirty="0">
                <a:latin typeface="Times New Roman" panose="02020603050405020304" pitchFamily="18" charset="0"/>
                <a:ea typeface="Times New Roman" panose="02020603050405020304" pitchFamily="18" charset="0"/>
                <a:cs typeface="Simplified Arabic" panose="02020603050405020304" pitchFamily="18" charset="-78"/>
              </a:rPr>
              <a:t>y = x</a:t>
            </a:r>
            <a:endParaRPr lang="ar-SY"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Y" dirty="0" smtClean="0"/>
              <a:t>تابع </a:t>
            </a:r>
            <a:r>
              <a:rPr lang="ar-SY" dirty="0" err="1" smtClean="0"/>
              <a:t>التفعيل</a:t>
            </a:r>
            <a:endParaRPr lang="ar-LB" dirty="0"/>
          </a:p>
        </p:txBody>
      </p:sp>
      <p:sp>
        <p:nvSpPr>
          <p:cNvPr id="3" name="عنصر نائب للمحتوى 2"/>
          <p:cNvSpPr>
            <a:spLocks noGrp="1"/>
          </p:cNvSpPr>
          <p:nvPr>
            <p:ph idx="1"/>
          </p:nvPr>
        </p:nvSpPr>
        <p:spPr/>
        <p:txBody>
          <a:bodyPr/>
          <a:lstStyle/>
          <a:p>
            <a:endParaRPr lang="ar-LB" dirty="0"/>
          </a:p>
        </p:txBody>
      </p:sp>
      <p:sp>
        <p:nvSpPr>
          <p:cNvPr id="4" name="عنصر نائب للتاريخ 3"/>
          <p:cNvSpPr>
            <a:spLocks noGrp="1"/>
          </p:cNvSpPr>
          <p:nvPr>
            <p:ph type="dt" sz="half" idx="10"/>
          </p:nvPr>
        </p:nvSpPr>
        <p:spPr/>
        <p:txBody>
          <a:bodyPr/>
          <a:lstStyle/>
          <a:p>
            <a:fld id="{379A8275-4C12-46AA-8619-69D901AC2BEB}" type="datetime8">
              <a:rPr lang="ar-LB" smtClean="0"/>
              <a:pPr/>
              <a:t>01 أيار، 15</a:t>
            </a:fld>
            <a:endParaRPr lang="ar-LB"/>
          </a:p>
        </p:txBody>
      </p:sp>
      <p:sp>
        <p:nvSpPr>
          <p:cNvPr id="5" name="عنصر نائب للتذييل 4"/>
          <p:cNvSpPr>
            <a:spLocks noGrp="1"/>
          </p:cNvSpPr>
          <p:nvPr>
            <p:ph type="ftr" sz="quarter" idx="11"/>
          </p:nvPr>
        </p:nvSpPr>
        <p:spPr/>
        <p:txBody>
          <a:bodyPr/>
          <a:lstStyle/>
          <a:p>
            <a:r>
              <a:rPr lang="da-DK" smtClean="0"/>
              <a:t>Dr. Farhan Alfin 13 Slides</a:t>
            </a:r>
            <a:endParaRPr lang="ar-LB"/>
          </a:p>
        </p:txBody>
      </p:sp>
      <p:sp>
        <p:nvSpPr>
          <p:cNvPr id="6" name="عنصر نائب لرقم الشريحة 5"/>
          <p:cNvSpPr>
            <a:spLocks noGrp="1"/>
          </p:cNvSpPr>
          <p:nvPr>
            <p:ph type="sldNum" sz="quarter" idx="12"/>
          </p:nvPr>
        </p:nvSpPr>
        <p:spPr/>
        <p:txBody>
          <a:bodyPr/>
          <a:lstStyle/>
          <a:p>
            <a:fld id="{94388A0C-169A-4BF2-BFCF-6333C7925353}" type="slidenum">
              <a:rPr lang="ar-LB" smtClean="0"/>
              <a:pPr/>
              <a:t>14</a:t>
            </a:fld>
            <a:endParaRPr lang="ar-LB"/>
          </a:p>
        </p:txBody>
      </p:sp>
      <p:sp>
        <p:nvSpPr>
          <p:cNvPr id="15" name="Rectangle 20"/>
          <p:cNvSpPr>
            <a:spLocks noChangeArrowheads="1"/>
          </p:cNvSpPr>
          <p:nvPr/>
        </p:nvSpPr>
        <p:spPr bwMode="auto">
          <a:xfrm>
            <a:off x="0" y="3200400"/>
            <a:ext cx="9144000" cy="0"/>
          </a:xfrm>
          <a:prstGeom prst="rect">
            <a:avLst/>
          </a:prstGeom>
          <a:noFill/>
          <a:ln w="9525" algn="ctr">
            <a:noFill/>
            <a:miter lim="800000"/>
            <a:headEnd/>
            <a:tailEnd/>
          </a:ln>
          <a:effectLst/>
        </p:spPr>
        <p:txBody>
          <a:bodyPr wrap="none" anchor="ctr">
            <a:spAutoFit/>
          </a:bodyPr>
          <a:lstStyle/>
          <a:p>
            <a:endParaRPr lang="ar-LB"/>
          </a:p>
        </p:txBody>
      </p:sp>
      <p:sp>
        <p:nvSpPr>
          <p:cNvPr id="18" name="Rectangle 23"/>
          <p:cNvSpPr>
            <a:spLocks noChangeArrowheads="1"/>
          </p:cNvSpPr>
          <p:nvPr/>
        </p:nvSpPr>
        <p:spPr bwMode="auto">
          <a:xfrm>
            <a:off x="0" y="3219450"/>
            <a:ext cx="9144000" cy="0"/>
          </a:xfrm>
          <a:prstGeom prst="rect">
            <a:avLst/>
          </a:prstGeom>
          <a:noFill/>
          <a:ln w="9525" algn="ctr">
            <a:noFill/>
            <a:miter lim="800000"/>
            <a:headEnd/>
            <a:tailEnd/>
          </a:ln>
          <a:effectLst/>
        </p:spPr>
        <p:txBody>
          <a:bodyPr wrap="none" anchor="ctr">
            <a:spAutoFit/>
          </a:bodyPr>
          <a:lstStyle/>
          <a:p>
            <a:endParaRPr lang="ar-LB"/>
          </a:p>
        </p:txBody>
      </p:sp>
      <p:pic>
        <p:nvPicPr>
          <p:cNvPr id="21" name="Picture 20" descr="Sigmoid Activation Function"/>
          <p:cNvPicPr/>
          <p:nvPr/>
        </p:nvPicPr>
        <p:blipFill>
          <a:blip r:embed="rId2">
            <a:extLst>
              <a:ext uri="{28A0092B-C50C-407E-A947-70E740481C1C}">
                <a14:useLocalDpi xmlns:a14="http://schemas.microsoft.com/office/drawing/2010/main" val="0"/>
              </a:ext>
            </a:extLst>
          </a:blip>
          <a:srcRect/>
          <a:stretch>
            <a:fillRect/>
          </a:stretch>
        </p:blipFill>
        <p:spPr bwMode="auto">
          <a:xfrm>
            <a:off x="590550" y="3174176"/>
            <a:ext cx="7962900" cy="3295650"/>
          </a:xfrm>
          <a:prstGeom prst="rect">
            <a:avLst/>
          </a:prstGeom>
          <a:noFill/>
          <a:ln>
            <a:noFill/>
          </a:ln>
        </p:spPr>
      </p:pic>
      <p:sp>
        <p:nvSpPr>
          <p:cNvPr id="22" name="Rectangle 21"/>
          <p:cNvSpPr/>
          <p:nvPr/>
        </p:nvSpPr>
        <p:spPr>
          <a:xfrm>
            <a:off x="1727684" y="2017346"/>
            <a:ext cx="5688632" cy="115416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p:spPr>
        <p:txBody>
          <a:bodyPr wrap="square">
            <a:spAutoFit/>
          </a:bodyPr>
          <a:lstStyle/>
          <a:p>
            <a:pPr algn="ctr" rtl="0">
              <a:spcAft>
                <a:spcPts val="600"/>
              </a:spcAft>
            </a:pPr>
            <a:r>
              <a:rPr lang="en-US" sz="3200" dirty="0">
                <a:latin typeface="Times New Roman" panose="02020603050405020304" pitchFamily="18" charset="0"/>
                <a:ea typeface="Times New Roman" panose="02020603050405020304" pitchFamily="18" charset="0"/>
                <a:cs typeface="Simplified Arabic" panose="02020603050405020304" pitchFamily="18" charset="-78"/>
              </a:rPr>
              <a:t>Sigmoid Activation Function</a:t>
            </a:r>
          </a:p>
          <a:p>
            <a:pPr algn="ctr"/>
            <a:r>
              <a:rPr lang="en-US" sz="3200" dirty="0">
                <a:latin typeface="Times New Roman" panose="02020603050405020304" pitchFamily="18" charset="0"/>
                <a:ea typeface="Times New Roman" panose="02020603050405020304" pitchFamily="18" charset="0"/>
                <a:cs typeface="Simplified Arabic" panose="02020603050405020304" pitchFamily="18" charset="-78"/>
              </a:rPr>
              <a:t>y = 1 / (1 + </a:t>
            </a:r>
            <a:r>
              <a:rPr lang="en-US" sz="3200" dirty="0" err="1">
                <a:latin typeface="Times New Roman" panose="02020603050405020304" pitchFamily="18" charset="0"/>
                <a:ea typeface="Times New Roman" panose="02020603050405020304" pitchFamily="18" charset="0"/>
                <a:cs typeface="Simplified Arabic" panose="02020603050405020304" pitchFamily="18" charset="-78"/>
              </a:rPr>
              <a:t>Exp</a:t>
            </a:r>
            <a:r>
              <a:rPr lang="en-US" sz="3200" dirty="0">
                <a:latin typeface="Times New Roman" panose="02020603050405020304" pitchFamily="18" charset="0"/>
                <a:ea typeface="Times New Roman" panose="02020603050405020304" pitchFamily="18" charset="0"/>
                <a:cs typeface="Simplified Arabic" panose="02020603050405020304" pitchFamily="18" charset="-78"/>
              </a:rPr>
              <a:t>(-x))</a:t>
            </a:r>
            <a:endParaRPr lang="ar-SY" sz="32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Y" dirty="0"/>
              <a:t>تابع التفعيل</a:t>
            </a:r>
          </a:p>
        </p:txBody>
      </p:sp>
      <p:sp>
        <p:nvSpPr>
          <p:cNvPr id="3" name="Content Placeholder 2"/>
          <p:cNvSpPr>
            <a:spLocks noGrp="1"/>
          </p:cNvSpPr>
          <p:nvPr>
            <p:ph idx="1"/>
          </p:nvPr>
        </p:nvSpPr>
        <p:spPr/>
        <p:txBody>
          <a:bodyPr/>
          <a:lstStyle/>
          <a:p>
            <a:endParaRPr lang="ar-SY"/>
          </a:p>
        </p:txBody>
      </p:sp>
      <p:sp>
        <p:nvSpPr>
          <p:cNvPr id="4" name="Date Placeholder 3"/>
          <p:cNvSpPr>
            <a:spLocks noGrp="1"/>
          </p:cNvSpPr>
          <p:nvPr>
            <p:ph type="dt" sz="half" idx="10"/>
          </p:nvPr>
        </p:nvSpPr>
        <p:spPr/>
        <p:txBody>
          <a:bodyPr/>
          <a:lstStyle/>
          <a:p>
            <a:fld id="{C006D848-6833-4E3C-88AB-4D1C561BD3BD}" type="datetime8">
              <a:rPr lang="ar-LB" smtClean="0"/>
              <a:pPr/>
              <a:t>01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15</a:t>
            </a:fld>
            <a:endParaRPr lang="ar-LB"/>
          </a:p>
        </p:txBody>
      </p:sp>
      <p:pic>
        <p:nvPicPr>
          <p:cNvPr id="7" name="Picture 6" descr="Logarithmic Activation Function"/>
          <p:cNvPicPr/>
          <p:nvPr/>
        </p:nvPicPr>
        <p:blipFill>
          <a:blip r:embed="rId2">
            <a:extLst>
              <a:ext uri="{28A0092B-C50C-407E-A947-70E740481C1C}">
                <a14:useLocalDpi xmlns:a14="http://schemas.microsoft.com/office/drawing/2010/main" val="0"/>
              </a:ext>
            </a:extLst>
          </a:blip>
          <a:srcRect/>
          <a:stretch>
            <a:fillRect/>
          </a:stretch>
        </p:blipFill>
        <p:spPr bwMode="auto">
          <a:xfrm>
            <a:off x="590550" y="2924944"/>
            <a:ext cx="7962900" cy="3295650"/>
          </a:xfrm>
          <a:prstGeom prst="rect">
            <a:avLst/>
          </a:prstGeom>
          <a:noFill/>
          <a:ln>
            <a:noFill/>
          </a:ln>
        </p:spPr>
      </p:pic>
      <p:sp>
        <p:nvSpPr>
          <p:cNvPr id="8" name="Rectangle 7"/>
          <p:cNvSpPr/>
          <p:nvPr/>
        </p:nvSpPr>
        <p:spPr>
          <a:xfrm>
            <a:off x="1232756" y="1844824"/>
            <a:ext cx="6678488" cy="115416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p:spPr>
        <p:txBody>
          <a:bodyPr wrap="square">
            <a:spAutoFit/>
          </a:bodyPr>
          <a:lstStyle/>
          <a:p>
            <a:pPr algn="ctr" rtl="0">
              <a:spcAft>
                <a:spcPts val="600"/>
              </a:spcAft>
            </a:pPr>
            <a:r>
              <a:rPr lang="en-US" sz="3200" dirty="0">
                <a:latin typeface="Times New Roman" panose="02020603050405020304" pitchFamily="18" charset="0"/>
                <a:ea typeface="Times New Roman" panose="02020603050405020304" pitchFamily="18" charset="0"/>
                <a:cs typeface="Simplified Arabic" panose="02020603050405020304" pitchFamily="18" charset="-78"/>
              </a:rPr>
              <a:t>Logarithmic Activation Function </a:t>
            </a:r>
          </a:p>
          <a:p>
            <a:pPr algn="ctr"/>
            <a:r>
              <a:rPr lang="en-US" sz="3200" dirty="0">
                <a:latin typeface="Times New Roman" panose="02020603050405020304" pitchFamily="18" charset="0"/>
                <a:ea typeface="Times New Roman" panose="02020603050405020304" pitchFamily="18" charset="0"/>
                <a:cs typeface="Simplified Arabic" panose="02020603050405020304" pitchFamily="18" charset="-78"/>
              </a:rPr>
              <a:t>y = Log(1 + |x|)</a:t>
            </a:r>
            <a:endParaRPr lang="ar-SY" sz="3200" dirty="0"/>
          </a:p>
        </p:txBody>
      </p:sp>
    </p:spTree>
    <p:extLst>
      <p:ext uri="{BB962C8B-B14F-4D97-AF65-F5344CB8AC3E}">
        <p14:creationId xmlns:p14="http://schemas.microsoft.com/office/powerpoint/2010/main" val="3843871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Y" dirty="0"/>
              <a:t>تابع التفعيل</a:t>
            </a:r>
          </a:p>
        </p:txBody>
      </p:sp>
      <p:sp>
        <p:nvSpPr>
          <p:cNvPr id="3" name="Content Placeholder 2"/>
          <p:cNvSpPr>
            <a:spLocks noGrp="1"/>
          </p:cNvSpPr>
          <p:nvPr>
            <p:ph idx="1"/>
          </p:nvPr>
        </p:nvSpPr>
        <p:spPr/>
        <p:txBody>
          <a:bodyPr/>
          <a:lstStyle/>
          <a:p>
            <a:endParaRPr lang="ar-SY"/>
          </a:p>
        </p:txBody>
      </p:sp>
      <p:sp>
        <p:nvSpPr>
          <p:cNvPr id="4" name="Date Placeholder 3"/>
          <p:cNvSpPr>
            <a:spLocks noGrp="1"/>
          </p:cNvSpPr>
          <p:nvPr>
            <p:ph type="dt" sz="half" idx="10"/>
          </p:nvPr>
        </p:nvSpPr>
        <p:spPr/>
        <p:txBody>
          <a:bodyPr/>
          <a:lstStyle/>
          <a:p>
            <a:fld id="{C006D848-6833-4E3C-88AB-4D1C561BD3BD}" type="datetime8">
              <a:rPr lang="ar-LB" smtClean="0"/>
              <a:pPr/>
              <a:t>01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16</a:t>
            </a:fld>
            <a:endParaRPr lang="ar-LB"/>
          </a:p>
        </p:txBody>
      </p:sp>
      <p:pic>
        <p:nvPicPr>
          <p:cNvPr id="7" name="Picture 6" descr="Sine Activation Function"/>
          <p:cNvPicPr/>
          <p:nvPr/>
        </p:nvPicPr>
        <p:blipFill>
          <a:blip r:embed="rId2">
            <a:extLst>
              <a:ext uri="{28A0092B-C50C-407E-A947-70E740481C1C}">
                <a14:useLocalDpi xmlns:a14="http://schemas.microsoft.com/office/drawing/2010/main" val="0"/>
              </a:ext>
            </a:extLst>
          </a:blip>
          <a:srcRect/>
          <a:stretch>
            <a:fillRect/>
          </a:stretch>
        </p:blipFill>
        <p:spPr bwMode="auto">
          <a:xfrm>
            <a:off x="590550" y="2996952"/>
            <a:ext cx="7962900" cy="3295650"/>
          </a:xfrm>
          <a:prstGeom prst="rect">
            <a:avLst/>
          </a:prstGeom>
          <a:noFill/>
          <a:ln>
            <a:noFill/>
          </a:ln>
        </p:spPr>
      </p:pic>
      <p:sp>
        <p:nvSpPr>
          <p:cNvPr id="8" name="Rectangle 7"/>
          <p:cNvSpPr/>
          <p:nvPr/>
        </p:nvSpPr>
        <p:spPr>
          <a:xfrm>
            <a:off x="2286000" y="1766590"/>
            <a:ext cx="4572000" cy="115416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p:spPr>
        <p:txBody>
          <a:bodyPr>
            <a:spAutoFit/>
          </a:bodyPr>
          <a:lstStyle/>
          <a:p>
            <a:pPr algn="ctr" rtl="0">
              <a:spcAft>
                <a:spcPts val="600"/>
              </a:spcAft>
            </a:pPr>
            <a:r>
              <a:rPr lang="en-US" sz="3200" dirty="0">
                <a:latin typeface="Times New Roman" panose="02020603050405020304" pitchFamily="18" charset="0"/>
                <a:ea typeface="Times New Roman" panose="02020603050405020304" pitchFamily="18" charset="0"/>
                <a:cs typeface="Simplified Arabic" panose="02020603050405020304" pitchFamily="18" charset="-78"/>
              </a:rPr>
              <a:t>Sine Activation Function </a:t>
            </a:r>
          </a:p>
          <a:p>
            <a:pPr algn="ctr"/>
            <a:r>
              <a:rPr lang="en-US" sz="3200" dirty="0">
                <a:latin typeface="Times New Roman" panose="02020603050405020304" pitchFamily="18" charset="0"/>
                <a:ea typeface="Times New Roman" panose="02020603050405020304" pitchFamily="18" charset="0"/>
                <a:cs typeface="Simplified Arabic" panose="02020603050405020304" pitchFamily="18" charset="-78"/>
              </a:rPr>
              <a:t>y = Sin(x)</a:t>
            </a:r>
            <a:endParaRPr lang="ar-SY" sz="3200" dirty="0"/>
          </a:p>
        </p:txBody>
      </p:sp>
    </p:spTree>
    <p:extLst>
      <p:ext uri="{BB962C8B-B14F-4D97-AF65-F5344CB8AC3E}">
        <p14:creationId xmlns:p14="http://schemas.microsoft.com/office/powerpoint/2010/main" val="12049449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Y" dirty="0"/>
              <a:t>تابع التفعيل</a:t>
            </a:r>
          </a:p>
        </p:txBody>
      </p:sp>
      <p:sp>
        <p:nvSpPr>
          <p:cNvPr id="3" name="Content Placeholder 2"/>
          <p:cNvSpPr>
            <a:spLocks noGrp="1"/>
          </p:cNvSpPr>
          <p:nvPr>
            <p:ph idx="1"/>
          </p:nvPr>
        </p:nvSpPr>
        <p:spPr/>
        <p:txBody>
          <a:bodyPr/>
          <a:lstStyle/>
          <a:p>
            <a:endParaRPr lang="ar-SY" dirty="0"/>
          </a:p>
        </p:txBody>
      </p:sp>
      <p:sp>
        <p:nvSpPr>
          <p:cNvPr id="4" name="Date Placeholder 3"/>
          <p:cNvSpPr>
            <a:spLocks noGrp="1"/>
          </p:cNvSpPr>
          <p:nvPr>
            <p:ph type="dt" sz="half" idx="10"/>
          </p:nvPr>
        </p:nvSpPr>
        <p:spPr/>
        <p:txBody>
          <a:bodyPr/>
          <a:lstStyle/>
          <a:p>
            <a:fld id="{C006D848-6833-4E3C-88AB-4D1C561BD3BD}" type="datetime8">
              <a:rPr lang="ar-LB" smtClean="0"/>
              <a:pPr/>
              <a:t>01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17</a:t>
            </a:fld>
            <a:endParaRPr lang="ar-LB"/>
          </a:p>
        </p:txBody>
      </p:sp>
      <p:pic>
        <p:nvPicPr>
          <p:cNvPr id="7" name="Picture 6" descr="Tanh Activation Function"/>
          <p:cNvPicPr/>
          <p:nvPr/>
        </p:nvPicPr>
        <p:blipFill>
          <a:blip r:embed="rId2">
            <a:extLst>
              <a:ext uri="{28A0092B-C50C-407E-A947-70E740481C1C}">
                <a14:useLocalDpi xmlns:a14="http://schemas.microsoft.com/office/drawing/2010/main" val="0"/>
              </a:ext>
            </a:extLst>
          </a:blip>
          <a:srcRect/>
          <a:stretch>
            <a:fillRect/>
          </a:stretch>
        </p:blipFill>
        <p:spPr bwMode="auto">
          <a:xfrm>
            <a:off x="590550" y="2924944"/>
            <a:ext cx="7962900" cy="3295650"/>
          </a:xfrm>
          <a:prstGeom prst="rect">
            <a:avLst/>
          </a:prstGeom>
          <a:noFill/>
          <a:ln>
            <a:noFill/>
          </a:ln>
        </p:spPr>
      </p:pic>
      <p:sp>
        <p:nvSpPr>
          <p:cNvPr id="8" name="Rectangle 7"/>
          <p:cNvSpPr/>
          <p:nvPr/>
        </p:nvSpPr>
        <p:spPr>
          <a:xfrm>
            <a:off x="2286000" y="1794344"/>
            <a:ext cx="4572000" cy="115416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p:spPr>
        <p:txBody>
          <a:bodyPr>
            <a:spAutoFit/>
          </a:bodyPr>
          <a:lstStyle/>
          <a:p>
            <a:pPr algn="ctr" rtl="0">
              <a:spcAft>
                <a:spcPts val="600"/>
              </a:spcAft>
            </a:pPr>
            <a:r>
              <a:rPr lang="en-US" sz="3200" dirty="0" err="1">
                <a:latin typeface="Times New Roman" panose="02020603050405020304" pitchFamily="18" charset="0"/>
                <a:ea typeface="Times New Roman" panose="02020603050405020304" pitchFamily="18" charset="0"/>
                <a:cs typeface="Simplified Arabic" panose="02020603050405020304" pitchFamily="18" charset="-78"/>
              </a:rPr>
              <a:t>Tanh</a:t>
            </a:r>
            <a:r>
              <a:rPr lang="en-US" sz="3200" dirty="0">
                <a:latin typeface="Times New Roman" panose="02020603050405020304" pitchFamily="18" charset="0"/>
                <a:ea typeface="Times New Roman" panose="02020603050405020304" pitchFamily="18" charset="0"/>
                <a:cs typeface="Simplified Arabic" panose="02020603050405020304" pitchFamily="18" charset="-78"/>
              </a:rPr>
              <a:t> Activation Function </a:t>
            </a:r>
          </a:p>
          <a:p>
            <a:pPr algn="ctr"/>
            <a:r>
              <a:rPr lang="en-US" sz="3200" dirty="0">
                <a:latin typeface="Times New Roman" panose="02020603050405020304" pitchFamily="18" charset="0"/>
                <a:ea typeface="Times New Roman" panose="02020603050405020304" pitchFamily="18" charset="0"/>
                <a:cs typeface="Simplified Arabic" panose="02020603050405020304" pitchFamily="18" charset="-78"/>
              </a:rPr>
              <a:t>y = </a:t>
            </a:r>
            <a:r>
              <a:rPr lang="en-US" sz="3200" dirty="0" err="1">
                <a:latin typeface="Times New Roman" panose="02020603050405020304" pitchFamily="18" charset="0"/>
                <a:ea typeface="Times New Roman" panose="02020603050405020304" pitchFamily="18" charset="0"/>
                <a:cs typeface="Simplified Arabic" panose="02020603050405020304" pitchFamily="18" charset="-78"/>
              </a:rPr>
              <a:t>Tanh</a:t>
            </a:r>
            <a:r>
              <a:rPr lang="en-US" sz="3200" dirty="0">
                <a:latin typeface="Times New Roman" panose="02020603050405020304" pitchFamily="18" charset="0"/>
                <a:ea typeface="Times New Roman" panose="02020603050405020304" pitchFamily="18" charset="0"/>
                <a:cs typeface="Simplified Arabic" panose="02020603050405020304" pitchFamily="18" charset="-78"/>
              </a:rPr>
              <a:t>(x)</a:t>
            </a:r>
            <a:endParaRPr lang="ar-SY" sz="3200" dirty="0"/>
          </a:p>
        </p:txBody>
      </p:sp>
    </p:spTree>
    <p:extLst>
      <p:ext uri="{BB962C8B-B14F-4D97-AF65-F5344CB8AC3E}">
        <p14:creationId xmlns:p14="http://schemas.microsoft.com/office/powerpoint/2010/main" val="27588276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Y" dirty="0" smtClean="0"/>
              <a:t>نماذج الشبكة </a:t>
            </a:r>
            <a:r>
              <a:rPr lang="ar-SY" dirty="0" err="1" smtClean="0"/>
              <a:t>العصبونية</a:t>
            </a:r>
            <a:r>
              <a:rPr lang="ar-SY" dirty="0" smtClean="0"/>
              <a:t> </a:t>
            </a:r>
            <a:r>
              <a:rPr lang="ar-SY" dirty="0" err="1" smtClean="0"/>
              <a:t>الصنعية</a:t>
            </a:r>
            <a:endParaRPr lang="ar-LB" dirty="0"/>
          </a:p>
        </p:txBody>
      </p:sp>
      <p:sp>
        <p:nvSpPr>
          <p:cNvPr id="3" name="عنصر نائب للمحتوى 2"/>
          <p:cNvSpPr>
            <a:spLocks noGrp="1"/>
          </p:cNvSpPr>
          <p:nvPr>
            <p:ph idx="1"/>
          </p:nvPr>
        </p:nvSpPr>
        <p:spPr/>
        <p:txBody>
          <a:bodyPr/>
          <a:lstStyle/>
          <a:p>
            <a:r>
              <a:rPr lang="ar-SY" b="1" i="1" dirty="0" smtClean="0"/>
              <a:t>حسب عدد الطبقات</a:t>
            </a:r>
            <a:endParaRPr lang="en-US" b="1" i="1" dirty="0" smtClean="0"/>
          </a:p>
          <a:p>
            <a:pPr lvl="0"/>
            <a:r>
              <a:rPr lang="ar-SY" dirty="0" smtClean="0"/>
              <a:t>شبكة ذات طبقتين</a:t>
            </a:r>
            <a:endParaRPr lang="en-US" dirty="0" smtClean="0"/>
          </a:p>
          <a:p>
            <a:pPr lvl="0"/>
            <a:r>
              <a:rPr lang="ar-SY" dirty="0" smtClean="0"/>
              <a:t>شبكة ذات ثلاث طبقات</a:t>
            </a:r>
            <a:endParaRPr lang="en-US" dirty="0" smtClean="0"/>
          </a:p>
          <a:p>
            <a:pPr lvl="0"/>
            <a:r>
              <a:rPr lang="ar-SY" dirty="0" smtClean="0"/>
              <a:t>شبكة متعددة الطبقات</a:t>
            </a:r>
            <a:endParaRPr lang="en-US" dirty="0" smtClean="0"/>
          </a:p>
          <a:p>
            <a:endParaRPr lang="ar-LB" dirty="0"/>
          </a:p>
        </p:txBody>
      </p:sp>
      <p:sp>
        <p:nvSpPr>
          <p:cNvPr id="4" name="عنصر نائب للتاريخ 3"/>
          <p:cNvSpPr>
            <a:spLocks noGrp="1"/>
          </p:cNvSpPr>
          <p:nvPr>
            <p:ph type="dt" sz="half" idx="10"/>
          </p:nvPr>
        </p:nvSpPr>
        <p:spPr/>
        <p:txBody>
          <a:bodyPr/>
          <a:lstStyle/>
          <a:p>
            <a:fld id="{379A8275-4C12-46AA-8619-69D901AC2BEB}" type="datetime8">
              <a:rPr lang="ar-LB" smtClean="0"/>
              <a:pPr/>
              <a:t>01 أيار، 15</a:t>
            </a:fld>
            <a:endParaRPr lang="ar-LB"/>
          </a:p>
        </p:txBody>
      </p:sp>
      <p:sp>
        <p:nvSpPr>
          <p:cNvPr id="5" name="عنصر نائب للتذييل 4"/>
          <p:cNvSpPr>
            <a:spLocks noGrp="1"/>
          </p:cNvSpPr>
          <p:nvPr>
            <p:ph type="ftr" sz="quarter" idx="11"/>
          </p:nvPr>
        </p:nvSpPr>
        <p:spPr/>
        <p:txBody>
          <a:bodyPr/>
          <a:lstStyle/>
          <a:p>
            <a:r>
              <a:rPr lang="da-DK" smtClean="0"/>
              <a:t>Dr. Farhan Alfin 13 Slides</a:t>
            </a:r>
            <a:endParaRPr lang="ar-LB"/>
          </a:p>
        </p:txBody>
      </p:sp>
      <p:sp>
        <p:nvSpPr>
          <p:cNvPr id="6" name="عنصر نائب لرقم الشريحة 5"/>
          <p:cNvSpPr>
            <a:spLocks noGrp="1"/>
          </p:cNvSpPr>
          <p:nvPr>
            <p:ph type="sldNum" sz="quarter" idx="12"/>
          </p:nvPr>
        </p:nvSpPr>
        <p:spPr/>
        <p:txBody>
          <a:bodyPr/>
          <a:lstStyle/>
          <a:p>
            <a:fld id="{94388A0C-169A-4BF2-BFCF-6333C7925353}" type="slidenum">
              <a:rPr lang="ar-LB" smtClean="0"/>
              <a:pPr/>
              <a:t>18</a:t>
            </a:fld>
            <a:endParaRPr lang="ar-LB"/>
          </a:p>
        </p:txBody>
      </p:sp>
      <p:grpSp>
        <p:nvGrpSpPr>
          <p:cNvPr id="11" name="Group 1058"/>
          <p:cNvGrpSpPr>
            <a:grpSpLocks noChangeAspect="1"/>
          </p:cNvGrpSpPr>
          <p:nvPr/>
        </p:nvGrpSpPr>
        <p:grpSpPr bwMode="auto">
          <a:xfrm>
            <a:off x="919721" y="2132856"/>
            <a:ext cx="3700310" cy="2961620"/>
            <a:chOff x="2688" y="2352"/>
            <a:chExt cx="1584" cy="1488"/>
          </a:xfrm>
        </p:grpSpPr>
        <p:grpSp>
          <p:nvGrpSpPr>
            <p:cNvPr id="12" name="Group 1030"/>
            <p:cNvGrpSpPr>
              <a:grpSpLocks/>
            </p:cNvGrpSpPr>
            <p:nvPr/>
          </p:nvGrpSpPr>
          <p:grpSpPr bwMode="auto">
            <a:xfrm>
              <a:off x="2688" y="2352"/>
              <a:ext cx="1056" cy="1488"/>
              <a:chOff x="2688" y="2352"/>
              <a:chExt cx="1056" cy="1488"/>
            </a:xfrm>
          </p:grpSpPr>
          <p:sp>
            <p:nvSpPr>
              <p:cNvPr id="17" name="Line 1031"/>
              <p:cNvSpPr>
                <a:spLocks noChangeShapeType="1"/>
              </p:cNvSpPr>
              <p:nvPr/>
            </p:nvSpPr>
            <p:spPr bwMode="auto">
              <a:xfrm flipV="1">
                <a:off x="2832" y="2496"/>
                <a:ext cx="672" cy="240"/>
              </a:xfrm>
              <a:prstGeom prst="line">
                <a:avLst/>
              </a:prstGeom>
              <a:noFill/>
              <a:ln w="9525">
                <a:solidFill>
                  <a:schemeClr val="tx1"/>
                </a:solidFill>
                <a:round/>
                <a:headEnd/>
                <a:tailEnd type="triangle" w="med" len="med"/>
              </a:ln>
              <a:effectLst/>
            </p:spPr>
            <p:txBody>
              <a:bodyPr wrap="none" anchor="ctr"/>
              <a:lstStyle/>
              <a:p>
                <a:endParaRPr lang="ar-LB"/>
              </a:p>
            </p:txBody>
          </p:sp>
          <p:sp>
            <p:nvSpPr>
              <p:cNvPr id="18" name="Line 1032"/>
              <p:cNvSpPr>
                <a:spLocks noChangeShapeType="1"/>
              </p:cNvSpPr>
              <p:nvPr/>
            </p:nvSpPr>
            <p:spPr bwMode="auto">
              <a:xfrm flipV="1">
                <a:off x="2832" y="2496"/>
                <a:ext cx="672" cy="576"/>
              </a:xfrm>
              <a:prstGeom prst="line">
                <a:avLst/>
              </a:prstGeom>
              <a:noFill/>
              <a:ln w="9525">
                <a:solidFill>
                  <a:schemeClr val="tx1"/>
                </a:solidFill>
                <a:round/>
                <a:headEnd/>
                <a:tailEnd type="triangle" w="med" len="med"/>
              </a:ln>
              <a:effectLst/>
            </p:spPr>
            <p:txBody>
              <a:bodyPr wrap="none" anchor="ctr"/>
              <a:lstStyle/>
              <a:p>
                <a:endParaRPr lang="ar-LB"/>
              </a:p>
            </p:txBody>
          </p:sp>
          <p:grpSp>
            <p:nvGrpSpPr>
              <p:cNvPr id="19" name="Group 1033"/>
              <p:cNvGrpSpPr>
                <a:grpSpLocks/>
              </p:cNvGrpSpPr>
              <p:nvPr/>
            </p:nvGrpSpPr>
            <p:grpSpPr bwMode="auto">
              <a:xfrm>
                <a:off x="2688" y="2352"/>
                <a:ext cx="1056" cy="1488"/>
                <a:chOff x="2688" y="2352"/>
                <a:chExt cx="1056" cy="1488"/>
              </a:xfrm>
            </p:grpSpPr>
            <p:sp>
              <p:nvSpPr>
                <p:cNvPr id="20" name="Oval 1034"/>
                <p:cNvSpPr>
                  <a:spLocks noChangeArrowheads="1"/>
                </p:cNvSpPr>
                <p:nvPr/>
              </p:nvSpPr>
              <p:spPr bwMode="auto">
                <a:xfrm>
                  <a:off x="3504" y="2352"/>
                  <a:ext cx="240" cy="240"/>
                </a:xfrm>
                <a:prstGeom prst="ellipse">
                  <a:avLst/>
                </a:prstGeom>
                <a:solidFill>
                  <a:srgbClr val="009900"/>
                </a:solidFill>
                <a:ln w="9525">
                  <a:solidFill>
                    <a:schemeClr val="tx1"/>
                  </a:solidFill>
                  <a:round/>
                  <a:headEnd/>
                  <a:tailEnd/>
                </a:ln>
                <a:effectLst/>
              </p:spPr>
              <p:txBody>
                <a:bodyPr wrap="none" anchor="ctr"/>
                <a:lstStyle/>
                <a:p>
                  <a:endParaRPr lang="ar-LB"/>
                </a:p>
              </p:txBody>
            </p:sp>
            <p:sp>
              <p:nvSpPr>
                <p:cNvPr id="21" name="Oval 1035"/>
                <p:cNvSpPr>
                  <a:spLocks noChangeArrowheads="1"/>
                </p:cNvSpPr>
                <p:nvPr/>
              </p:nvSpPr>
              <p:spPr bwMode="auto">
                <a:xfrm>
                  <a:off x="3504" y="2736"/>
                  <a:ext cx="240" cy="240"/>
                </a:xfrm>
                <a:prstGeom prst="ellipse">
                  <a:avLst/>
                </a:prstGeom>
                <a:solidFill>
                  <a:srgbClr val="009900"/>
                </a:solidFill>
                <a:ln w="9525">
                  <a:solidFill>
                    <a:schemeClr val="tx1"/>
                  </a:solidFill>
                  <a:round/>
                  <a:headEnd/>
                  <a:tailEnd/>
                </a:ln>
                <a:effectLst/>
              </p:spPr>
              <p:txBody>
                <a:bodyPr wrap="none" anchor="ctr"/>
                <a:lstStyle/>
                <a:p>
                  <a:endParaRPr lang="ar-LB"/>
                </a:p>
              </p:txBody>
            </p:sp>
            <p:sp>
              <p:nvSpPr>
                <p:cNvPr id="22" name="Oval 1036"/>
                <p:cNvSpPr>
                  <a:spLocks noChangeArrowheads="1"/>
                </p:cNvSpPr>
                <p:nvPr/>
              </p:nvSpPr>
              <p:spPr bwMode="auto">
                <a:xfrm>
                  <a:off x="3504" y="3168"/>
                  <a:ext cx="240" cy="240"/>
                </a:xfrm>
                <a:prstGeom prst="ellipse">
                  <a:avLst/>
                </a:prstGeom>
                <a:solidFill>
                  <a:srgbClr val="009900"/>
                </a:solidFill>
                <a:ln w="9525">
                  <a:solidFill>
                    <a:schemeClr val="tx1"/>
                  </a:solidFill>
                  <a:round/>
                  <a:headEnd/>
                  <a:tailEnd/>
                </a:ln>
                <a:effectLst/>
              </p:spPr>
              <p:txBody>
                <a:bodyPr wrap="none" anchor="ctr"/>
                <a:lstStyle/>
                <a:p>
                  <a:endParaRPr lang="ar-LB"/>
                </a:p>
              </p:txBody>
            </p:sp>
            <p:sp>
              <p:nvSpPr>
                <p:cNvPr id="23" name="Oval 1037"/>
                <p:cNvSpPr>
                  <a:spLocks noChangeArrowheads="1"/>
                </p:cNvSpPr>
                <p:nvPr/>
              </p:nvSpPr>
              <p:spPr bwMode="auto">
                <a:xfrm>
                  <a:off x="3504" y="3600"/>
                  <a:ext cx="240" cy="240"/>
                </a:xfrm>
                <a:prstGeom prst="ellipse">
                  <a:avLst/>
                </a:prstGeom>
                <a:solidFill>
                  <a:srgbClr val="009900"/>
                </a:solidFill>
                <a:ln w="9525">
                  <a:solidFill>
                    <a:schemeClr val="tx1"/>
                  </a:solidFill>
                  <a:round/>
                  <a:headEnd/>
                  <a:tailEnd/>
                </a:ln>
                <a:effectLst/>
              </p:spPr>
              <p:txBody>
                <a:bodyPr wrap="none" anchor="ctr"/>
                <a:lstStyle/>
                <a:p>
                  <a:endParaRPr lang="ar-LB"/>
                </a:p>
              </p:txBody>
            </p:sp>
            <p:sp>
              <p:nvSpPr>
                <p:cNvPr id="24" name="Rectangle 1038"/>
                <p:cNvSpPr>
                  <a:spLocks noChangeArrowheads="1"/>
                </p:cNvSpPr>
                <p:nvPr/>
              </p:nvSpPr>
              <p:spPr bwMode="auto">
                <a:xfrm>
                  <a:off x="2688" y="2688"/>
                  <a:ext cx="144" cy="144"/>
                </a:xfrm>
                <a:prstGeom prst="rect">
                  <a:avLst/>
                </a:prstGeom>
                <a:solidFill>
                  <a:srgbClr val="0000FF"/>
                </a:solidFill>
                <a:ln w="9525">
                  <a:solidFill>
                    <a:schemeClr val="tx1"/>
                  </a:solidFill>
                  <a:miter lim="800000"/>
                  <a:headEnd/>
                  <a:tailEnd/>
                </a:ln>
                <a:effectLst/>
              </p:spPr>
              <p:txBody>
                <a:bodyPr wrap="none" anchor="ctr"/>
                <a:lstStyle/>
                <a:p>
                  <a:endParaRPr lang="ar-LB"/>
                </a:p>
              </p:txBody>
            </p:sp>
            <p:sp>
              <p:nvSpPr>
                <p:cNvPr id="25" name="Rectangle 1039"/>
                <p:cNvSpPr>
                  <a:spLocks noChangeArrowheads="1"/>
                </p:cNvSpPr>
                <p:nvPr/>
              </p:nvSpPr>
              <p:spPr bwMode="auto">
                <a:xfrm>
                  <a:off x="2688" y="3024"/>
                  <a:ext cx="144" cy="144"/>
                </a:xfrm>
                <a:prstGeom prst="rect">
                  <a:avLst/>
                </a:prstGeom>
                <a:solidFill>
                  <a:srgbClr val="0000FF"/>
                </a:solidFill>
                <a:ln w="9525">
                  <a:solidFill>
                    <a:schemeClr val="tx1"/>
                  </a:solidFill>
                  <a:miter lim="800000"/>
                  <a:headEnd/>
                  <a:tailEnd/>
                </a:ln>
                <a:effectLst/>
              </p:spPr>
              <p:txBody>
                <a:bodyPr wrap="none" anchor="ctr"/>
                <a:lstStyle/>
                <a:p>
                  <a:endParaRPr lang="ar-LB"/>
                </a:p>
              </p:txBody>
            </p:sp>
            <p:sp>
              <p:nvSpPr>
                <p:cNvPr id="26" name="Rectangle 1040"/>
                <p:cNvSpPr>
                  <a:spLocks noChangeArrowheads="1"/>
                </p:cNvSpPr>
                <p:nvPr/>
              </p:nvSpPr>
              <p:spPr bwMode="auto">
                <a:xfrm>
                  <a:off x="2688" y="3408"/>
                  <a:ext cx="144" cy="144"/>
                </a:xfrm>
                <a:prstGeom prst="rect">
                  <a:avLst/>
                </a:prstGeom>
                <a:solidFill>
                  <a:srgbClr val="0000FF"/>
                </a:solidFill>
                <a:ln w="9525">
                  <a:solidFill>
                    <a:schemeClr val="tx1"/>
                  </a:solidFill>
                  <a:miter lim="800000"/>
                  <a:headEnd/>
                  <a:tailEnd/>
                </a:ln>
                <a:effectLst/>
              </p:spPr>
              <p:txBody>
                <a:bodyPr wrap="none" anchor="ctr"/>
                <a:lstStyle/>
                <a:p>
                  <a:endParaRPr lang="ar-LB"/>
                </a:p>
              </p:txBody>
            </p:sp>
            <p:sp>
              <p:nvSpPr>
                <p:cNvPr id="27" name="Line 1041"/>
                <p:cNvSpPr>
                  <a:spLocks noChangeShapeType="1"/>
                </p:cNvSpPr>
                <p:nvPr/>
              </p:nvSpPr>
              <p:spPr bwMode="auto">
                <a:xfrm>
                  <a:off x="2832" y="2736"/>
                  <a:ext cx="672" cy="96"/>
                </a:xfrm>
                <a:prstGeom prst="line">
                  <a:avLst/>
                </a:prstGeom>
                <a:noFill/>
                <a:ln w="9525">
                  <a:solidFill>
                    <a:schemeClr val="tx1"/>
                  </a:solidFill>
                  <a:round/>
                  <a:headEnd/>
                  <a:tailEnd type="triangle" w="med" len="med"/>
                </a:ln>
                <a:effectLst/>
              </p:spPr>
              <p:txBody>
                <a:bodyPr wrap="none" anchor="ctr"/>
                <a:lstStyle/>
                <a:p>
                  <a:endParaRPr lang="ar-LB"/>
                </a:p>
              </p:txBody>
            </p:sp>
            <p:sp>
              <p:nvSpPr>
                <p:cNvPr id="28" name="Line 1042"/>
                <p:cNvSpPr>
                  <a:spLocks noChangeShapeType="1"/>
                </p:cNvSpPr>
                <p:nvPr/>
              </p:nvSpPr>
              <p:spPr bwMode="auto">
                <a:xfrm>
                  <a:off x="2832" y="2736"/>
                  <a:ext cx="672" cy="528"/>
                </a:xfrm>
                <a:prstGeom prst="line">
                  <a:avLst/>
                </a:prstGeom>
                <a:noFill/>
                <a:ln w="9525">
                  <a:solidFill>
                    <a:schemeClr val="tx1"/>
                  </a:solidFill>
                  <a:round/>
                  <a:headEnd/>
                  <a:tailEnd type="triangle" w="med" len="med"/>
                </a:ln>
                <a:effectLst/>
              </p:spPr>
              <p:txBody>
                <a:bodyPr wrap="none" anchor="ctr"/>
                <a:lstStyle/>
                <a:p>
                  <a:endParaRPr lang="ar-LB"/>
                </a:p>
              </p:txBody>
            </p:sp>
            <p:sp>
              <p:nvSpPr>
                <p:cNvPr id="29" name="Line 1043"/>
                <p:cNvSpPr>
                  <a:spLocks noChangeShapeType="1"/>
                </p:cNvSpPr>
                <p:nvPr/>
              </p:nvSpPr>
              <p:spPr bwMode="auto">
                <a:xfrm>
                  <a:off x="2832" y="2736"/>
                  <a:ext cx="672" cy="960"/>
                </a:xfrm>
                <a:prstGeom prst="line">
                  <a:avLst/>
                </a:prstGeom>
                <a:noFill/>
                <a:ln w="9525">
                  <a:solidFill>
                    <a:schemeClr val="tx1"/>
                  </a:solidFill>
                  <a:round/>
                  <a:headEnd/>
                  <a:tailEnd type="triangle" w="med" len="med"/>
                </a:ln>
                <a:effectLst/>
              </p:spPr>
              <p:txBody>
                <a:bodyPr wrap="none" anchor="ctr"/>
                <a:lstStyle/>
                <a:p>
                  <a:endParaRPr lang="ar-LB"/>
                </a:p>
              </p:txBody>
            </p:sp>
            <p:sp>
              <p:nvSpPr>
                <p:cNvPr id="30" name="Line 1044"/>
                <p:cNvSpPr>
                  <a:spLocks noChangeShapeType="1"/>
                </p:cNvSpPr>
                <p:nvPr/>
              </p:nvSpPr>
              <p:spPr bwMode="auto">
                <a:xfrm flipV="1">
                  <a:off x="2832" y="2832"/>
                  <a:ext cx="672" cy="240"/>
                </a:xfrm>
                <a:prstGeom prst="line">
                  <a:avLst/>
                </a:prstGeom>
                <a:noFill/>
                <a:ln w="9525">
                  <a:solidFill>
                    <a:schemeClr val="tx1"/>
                  </a:solidFill>
                  <a:round/>
                  <a:headEnd/>
                  <a:tailEnd type="triangle" w="med" len="med"/>
                </a:ln>
                <a:effectLst/>
              </p:spPr>
              <p:txBody>
                <a:bodyPr wrap="none" anchor="ctr"/>
                <a:lstStyle/>
                <a:p>
                  <a:endParaRPr lang="ar-LB"/>
                </a:p>
              </p:txBody>
            </p:sp>
            <p:sp>
              <p:nvSpPr>
                <p:cNvPr id="31" name="Line 1045"/>
                <p:cNvSpPr>
                  <a:spLocks noChangeShapeType="1"/>
                </p:cNvSpPr>
                <p:nvPr/>
              </p:nvSpPr>
              <p:spPr bwMode="auto">
                <a:xfrm>
                  <a:off x="2832" y="3072"/>
                  <a:ext cx="672" cy="192"/>
                </a:xfrm>
                <a:prstGeom prst="line">
                  <a:avLst/>
                </a:prstGeom>
                <a:noFill/>
                <a:ln w="9525">
                  <a:solidFill>
                    <a:schemeClr val="tx1"/>
                  </a:solidFill>
                  <a:round/>
                  <a:headEnd/>
                  <a:tailEnd type="triangle" w="med" len="med"/>
                </a:ln>
                <a:effectLst/>
              </p:spPr>
              <p:txBody>
                <a:bodyPr wrap="none" anchor="ctr"/>
                <a:lstStyle/>
                <a:p>
                  <a:endParaRPr lang="ar-LB"/>
                </a:p>
              </p:txBody>
            </p:sp>
            <p:sp>
              <p:nvSpPr>
                <p:cNvPr id="32" name="Line 1046"/>
                <p:cNvSpPr>
                  <a:spLocks noChangeShapeType="1"/>
                </p:cNvSpPr>
                <p:nvPr/>
              </p:nvSpPr>
              <p:spPr bwMode="auto">
                <a:xfrm>
                  <a:off x="2832" y="3072"/>
                  <a:ext cx="672" cy="624"/>
                </a:xfrm>
                <a:prstGeom prst="line">
                  <a:avLst/>
                </a:prstGeom>
                <a:noFill/>
                <a:ln w="9525">
                  <a:solidFill>
                    <a:schemeClr val="tx1"/>
                  </a:solidFill>
                  <a:round/>
                  <a:headEnd/>
                  <a:tailEnd type="triangle" w="med" len="med"/>
                </a:ln>
                <a:effectLst/>
              </p:spPr>
              <p:txBody>
                <a:bodyPr wrap="none" anchor="ctr"/>
                <a:lstStyle/>
                <a:p>
                  <a:endParaRPr lang="ar-LB"/>
                </a:p>
              </p:txBody>
            </p:sp>
            <p:sp>
              <p:nvSpPr>
                <p:cNvPr id="33" name="Line 1047"/>
                <p:cNvSpPr>
                  <a:spLocks noChangeShapeType="1"/>
                </p:cNvSpPr>
                <p:nvPr/>
              </p:nvSpPr>
              <p:spPr bwMode="auto">
                <a:xfrm flipV="1">
                  <a:off x="2832" y="2496"/>
                  <a:ext cx="672" cy="960"/>
                </a:xfrm>
                <a:prstGeom prst="line">
                  <a:avLst/>
                </a:prstGeom>
                <a:noFill/>
                <a:ln w="9525">
                  <a:solidFill>
                    <a:schemeClr val="tx1"/>
                  </a:solidFill>
                  <a:round/>
                  <a:headEnd/>
                  <a:tailEnd type="triangle" w="med" len="med"/>
                </a:ln>
                <a:effectLst/>
              </p:spPr>
              <p:txBody>
                <a:bodyPr wrap="none" anchor="ctr"/>
                <a:lstStyle/>
                <a:p>
                  <a:endParaRPr lang="ar-LB"/>
                </a:p>
              </p:txBody>
            </p:sp>
            <p:sp>
              <p:nvSpPr>
                <p:cNvPr id="34" name="Line 1048"/>
                <p:cNvSpPr>
                  <a:spLocks noChangeShapeType="1"/>
                </p:cNvSpPr>
                <p:nvPr/>
              </p:nvSpPr>
              <p:spPr bwMode="auto">
                <a:xfrm flipV="1">
                  <a:off x="2832" y="2880"/>
                  <a:ext cx="672" cy="576"/>
                </a:xfrm>
                <a:prstGeom prst="line">
                  <a:avLst/>
                </a:prstGeom>
                <a:noFill/>
                <a:ln w="9525">
                  <a:solidFill>
                    <a:schemeClr val="tx1"/>
                  </a:solidFill>
                  <a:round/>
                  <a:headEnd/>
                  <a:tailEnd type="triangle" w="med" len="med"/>
                </a:ln>
                <a:effectLst/>
              </p:spPr>
              <p:txBody>
                <a:bodyPr wrap="none" anchor="ctr"/>
                <a:lstStyle/>
                <a:p>
                  <a:endParaRPr lang="ar-LB"/>
                </a:p>
              </p:txBody>
            </p:sp>
            <p:sp>
              <p:nvSpPr>
                <p:cNvPr id="35" name="Line 1049"/>
                <p:cNvSpPr>
                  <a:spLocks noChangeShapeType="1"/>
                </p:cNvSpPr>
                <p:nvPr/>
              </p:nvSpPr>
              <p:spPr bwMode="auto">
                <a:xfrm flipV="1">
                  <a:off x="2832" y="3312"/>
                  <a:ext cx="672" cy="144"/>
                </a:xfrm>
                <a:prstGeom prst="line">
                  <a:avLst/>
                </a:prstGeom>
                <a:noFill/>
                <a:ln w="9525">
                  <a:solidFill>
                    <a:schemeClr val="tx1"/>
                  </a:solidFill>
                  <a:round/>
                  <a:headEnd/>
                  <a:tailEnd type="triangle" w="med" len="med"/>
                </a:ln>
                <a:effectLst/>
              </p:spPr>
              <p:txBody>
                <a:bodyPr wrap="none" anchor="ctr"/>
                <a:lstStyle/>
                <a:p>
                  <a:endParaRPr lang="ar-LB"/>
                </a:p>
              </p:txBody>
            </p:sp>
            <p:sp>
              <p:nvSpPr>
                <p:cNvPr id="36" name="Line 1050"/>
                <p:cNvSpPr>
                  <a:spLocks noChangeShapeType="1"/>
                </p:cNvSpPr>
                <p:nvPr/>
              </p:nvSpPr>
              <p:spPr bwMode="auto">
                <a:xfrm>
                  <a:off x="2832" y="3456"/>
                  <a:ext cx="672" cy="240"/>
                </a:xfrm>
                <a:prstGeom prst="line">
                  <a:avLst/>
                </a:prstGeom>
                <a:noFill/>
                <a:ln w="9525">
                  <a:solidFill>
                    <a:schemeClr val="tx1"/>
                  </a:solidFill>
                  <a:round/>
                  <a:headEnd/>
                  <a:tailEnd type="triangle" w="med" len="med"/>
                </a:ln>
                <a:effectLst/>
              </p:spPr>
              <p:txBody>
                <a:bodyPr wrap="none" anchor="ctr"/>
                <a:lstStyle/>
                <a:p>
                  <a:endParaRPr lang="ar-LB"/>
                </a:p>
              </p:txBody>
            </p:sp>
          </p:grpSp>
        </p:grpSp>
        <p:sp>
          <p:nvSpPr>
            <p:cNvPr id="13" name="Line 1053"/>
            <p:cNvSpPr>
              <a:spLocks noChangeShapeType="1"/>
            </p:cNvSpPr>
            <p:nvPr/>
          </p:nvSpPr>
          <p:spPr bwMode="auto">
            <a:xfrm flipV="1">
              <a:off x="3744" y="2448"/>
              <a:ext cx="528" cy="0"/>
            </a:xfrm>
            <a:prstGeom prst="line">
              <a:avLst/>
            </a:prstGeom>
            <a:noFill/>
            <a:ln w="9525">
              <a:solidFill>
                <a:schemeClr val="tx1"/>
              </a:solidFill>
              <a:round/>
              <a:headEnd/>
              <a:tailEnd type="triangle" w="med" len="med"/>
            </a:ln>
            <a:effectLst/>
          </p:spPr>
          <p:txBody>
            <a:bodyPr wrap="none" anchor="ctr"/>
            <a:lstStyle/>
            <a:p>
              <a:endParaRPr lang="ar-LB"/>
            </a:p>
          </p:txBody>
        </p:sp>
        <p:sp>
          <p:nvSpPr>
            <p:cNvPr id="14" name="Line 1054"/>
            <p:cNvSpPr>
              <a:spLocks noChangeShapeType="1"/>
            </p:cNvSpPr>
            <p:nvPr/>
          </p:nvSpPr>
          <p:spPr bwMode="auto">
            <a:xfrm flipV="1">
              <a:off x="3744" y="2880"/>
              <a:ext cx="528" cy="0"/>
            </a:xfrm>
            <a:prstGeom prst="line">
              <a:avLst/>
            </a:prstGeom>
            <a:noFill/>
            <a:ln w="9525">
              <a:solidFill>
                <a:schemeClr val="tx1"/>
              </a:solidFill>
              <a:round/>
              <a:headEnd/>
              <a:tailEnd type="triangle" w="med" len="med"/>
            </a:ln>
            <a:effectLst/>
          </p:spPr>
          <p:txBody>
            <a:bodyPr wrap="none" anchor="ctr"/>
            <a:lstStyle/>
            <a:p>
              <a:endParaRPr lang="ar-LB"/>
            </a:p>
          </p:txBody>
        </p:sp>
        <p:sp>
          <p:nvSpPr>
            <p:cNvPr id="15" name="Line 1055"/>
            <p:cNvSpPr>
              <a:spLocks noChangeShapeType="1"/>
            </p:cNvSpPr>
            <p:nvPr/>
          </p:nvSpPr>
          <p:spPr bwMode="auto">
            <a:xfrm flipV="1">
              <a:off x="3744" y="3312"/>
              <a:ext cx="528" cy="0"/>
            </a:xfrm>
            <a:prstGeom prst="line">
              <a:avLst/>
            </a:prstGeom>
            <a:noFill/>
            <a:ln w="9525">
              <a:solidFill>
                <a:schemeClr val="tx1"/>
              </a:solidFill>
              <a:round/>
              <a:headEnd/>
              <a:tailEnd type="triangle" w="med" len="med"/>
            </a:ln>
            <a:effectLst/>
          </p:spPr>
          <p:txBody>
            <a:bodyPr wrap="none" anchor="ctr"/>
            <a:lstStyle/>
            <a:p>
              <a:endParaRPr lang="ar-LB"/>
            </a:p>
          </p:txBody>
        </p:sp>
        <p:sp>
          <p:nvSpPr>
            <p:cNvPr id="16" name="Line 1056"/>
            <p:cNvSpPr>
              <a:spLocks noChangeShapeType="1"/>
            </p:cNvSpPr>
            <p:nvPr/>
          </p:nvSpPr>
          <p:spPr bwMode="auto">
            <a:xfrm flipV="1">
              <a:off x="3744" y="3744"/>
              <a:ext cx="528" cy="0"/>
            </a:xfrm>
            <a:prstGeom prst="line">
              <a:avLst/>
            </a:prstGeom>
            <a:noFill/>
            <a:ln w="9525">
              <a:solidFill>
                <a:schemeClr val="tx1"/>
              </a:solidFill>
              <a:round/>
              <a:headEnd/>
              <a:tailEnd type="triangle" w="med" len="med"/>
            </a:ln>
            <a:effectLst/>
          </p:spPr>
          <p:txBody>
            <a:bodyPr wrap="none" anchor="ctr"/>
            <a:lstStyle/>
            <a:p>
              <a:endParaRPr lang="ar-LB"/>
            </a:p>
          </p:txBody>
        </p:sp>
      </p:gr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Y"/>
          </a:p>
        </p:txBody>
      </p:sp>
      <p:sp>
        <p:nvSpPr>
          <p:cNvPr id="3" name="Content Placeholder 2"/>
          <p:cNvSpPr>
            <a:spLocks noGrp="1"/>
          </p:cNvSpPr>
          <p:nvPr>
            <p:ph idx="1"/>
          </p:nvPr>
        </p:nvSpPr>
        <p:spPr/>
        <p:txBody>
          <a:bodyPr/>
          <a:lstStyle/>
          <a:p>
            <a:endParaRPr lang="ar-SY" dirty="0"/>
          </a:p>
        </p:txBody>
      </p:sp>
      <p:sp>
        <p:nvSpPr>
          <p:cNvPr id="4" name="Date Placeholder 3"/>
          <p:cNvSpPr>
            <a:spLocks noGrp="1"/>
          </p:cNvSpPr>
          <p:nvPr>
            <p:ph type="dt" sz="half" idx="10"/>
          </p:nvPr>
        </p:nvSpPr>
        <p:spPr/>
        <p:txBody>
          <a:bodyPr/>
          <a:lstStyle/>
          <a:p>
            <a:fld id="{C006D848-6833-4E3C-88AB-4D1C561BD3BD}" type="datetime8">
              <a:rPr lang="ar-LB" smtClean="0"/>
              <a:pPr/>
              <a:t>01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19</a:t>
            </a:fld>
            <a:endParaRPr lang="ar-LB"/>
          </a:p>
        </p:txBody>
      </p:sp>
      <p:pic>
        <p:nvPicPr>
          <p:cNvPr id="7" name="Picture 2" descr="العصبون و مكوناته."/>
          <p:cNvPicPr>
            <a:picLocks noChangeAspect="1" noChangeArrowheads="1"/>
          </p:cNvPicPr>
          <p:nvPr/>
        </p:nvPicPr>
        <p:blipFill>
          <a:blip r:embed="rId2"/>
          <a:srcRect/>
          <a:stretch>
            <a:fillRect/>
          </a:stretch>
        </p:blipFill>
        <p:spPr bwMode="auto">
          <a:xfrm>
            <a:off x="1565920" y="1551849"/>
            <a:ext cx="6012160" cy="5161658"/>
          </a:xfrm>
          <a:prstGeom prst="rect">
            <a:avLst/>
          </a:prstGeom>
          <a:noFill/>
          <a:ln w="9525">
            <a:noFill/>
            <a:miter lim="800000"/>
            <a:headEnd/>
            <a:tailEnd/>
          </a:ln>
        </p:spPr>
      </p:pic>
    </p:spTree>
    <p:extLst>
      <p:ext uri="{BB962C8B-B14F-4D97-AF65-F5344CB8AC3E}">
        <p14:creationId xmlns:p14="http://schemas.microsoft.com/office/powerpoint/2010/main" val="253633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Y" dirty="0" smtClean="0"/>
              <a:t>مقدمة</a:t>
            </a:r>
            <a:endParaRPr lang="ar-SY" dirty="0"/>
          </a:p>
        </p:txBody>
      </p:sp>
      <p:sp>
        <p:nvSpPr>
          <p:cNvPr id="3" name="Content Placeholder 2"/>
          <p:cNvSpPr>
            <a:spLocks noGrp="1"/>
          </p:cNvSpPr>
          <p:nvPr>
            <p:ph idx="1"/>
          </p:nvPr>
        </p:nvSpPr>
        <p:spPr/>
        <p:txBody>
          <a:bodyPr>
            <a:normAutofit/>
          </a:bodyPr>
          <a:lstStyle/>
          <a:p>
            <a:r>
              <a:rPr lang="ar-SY" sz="3200" dirty="0"/>
              <a:t>تمت ولادة الذكاء الصنعي </a:t>
            </a:r>
            <a:r>
              <a:rPr lang="en-US" sz="3200" dirty="0"/>
              <a:t>Artificial Intelligent (AI) </a:t>
            </a:r>
            <a:r>
              <a:rPr lang="ar-SY" sz="3200" dirty="0"/>
              <a:t>صيف عام 1965 أثناء انعقاد حلقة بحث كان هدفها دراسة امكانية استخدام الحاسب في عمليات يمكن وصفها بالذكية. </a:t>
            </a:r>
            <a:endParaRPr lang="ar-SY" sz="3200" dirty="0" smtClean="0"/>
          </a:p>
          <a:p>
            <a:r>
              <a:rPr lang="ar-SY" sz="3200" dirty="0"/>
              <a:t>ومنذ ذلك الحين تنافست مدرستان على تعريف هذا المجال الجديد، وتحديد المنحى الذي يجب أن يسلكه. </a:t>
            </a:r>
          </a:p>
        </p:txBody>
      </p:sp>
      <p:sp>
        <p:nvSpPr>
          <p:cNvPr id="4" name="Date Placeholder 3"/>
          <p:cNvSpPr>
            <a:spLocks noGrp="1"/>
          </p:cNvSpPr>
          <p:nvPr>
            <p:ph type="dt" sz="half" idx="10"/>
          </p:nvPr>
        </p:nvSpPr>
        <p:spPr/>
        <p:txBody>
          <a:bodyPr/>
          <a:lstStyle/>
          <a:p>
            <a:fld id="{C006D848-6833-4E3C-88AB-4D1C561BD3BD}" type="datetime8">
              <a:rPr lang="ar-LB" smtClean="0"/>
              <a:pPr/>
              <a:t>01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2</a:t>
            </a:fld>
            <a:endParaRPr lang="ar-LB"/>
          </a:p>
        </p:txBody>
      </p:sp>
    </p:spTree>
    <p:extLst>
      <p:ext uri="{BB962C8B-B14F-4D97-AF65-F5344CB8AC3E}">
        <p14:creationId xmlns:p14="http://schemas.microsoft.com/office/powerpoint/2010/main" val="24704836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Y" dirty="0" smtClean="0"/>
              <a:t>ذات ثلاث طبقات</a:t>
            </a:r>
            <a:endParaRPr lang="ar-LB" dirty="0"/>
          </a:p>
        </p:txBody>
      </p:sp>
      <p:sp>
        <p:nvSpPr>
          <p:cNvPr id="3" name="عنصر نائب للمحتوى 2"/>
          <p:cNvSpPr>
            <a:spLocks noGrp="1"/>
          </p:cNvSpPr>
          <p:nvPr>
            <p:ph idx="1"/>
          </p:nvPr>
        </p:nvSpPr>
        <p:spPr/>
        <p:txBody>
          <a:bodyPr/>
          <a:lstStyle/>
          <a:p>
            <a:endParaRPr lang="ar-LB" dirty="0"/>
          </a:p>
        </p:txBody>
      </p:sp>
      <p:sp>
        <p:nvSpPr>
          <p:cNvPr id="4" name="عنصر نائب للتاريخ 3"/>
          <p:cNvSpPr>
            <a:spLocks noGrp="1"/>
          </p:cNvSpPr>
          <p:nvPr>
            <p:ph type="dt" sz="half" idx="10"/>
          </p:nvPr>
        </p:nvSpPr>
        <p:spPr/>
        <p:txBody>
          <a:bodyPr/>
          <a:lstStyle/>
          <a:p>
            <a:fld id="{379A8275-4C12-46AA-8619-69D901AC2BEB}" type="datetime8">
              <a:rPr lang="ar-LB" smtClean="0"/>
              <a:pPr/>
              <a:t>01 أيار، 15</a:t>
            </a:fld>
            <a:endParaRPr lang="ar-LB"/>
          </a:p>
        </p:txBody>
      </p:sp>
      <p:sp>
        <p:nvSpPr>
          <p:cNvPr id="5" name="عنصر نائب للتذييل 4"/>
          <p:cNvSpPr>
            <a:spLocks noGrp="1"/>
          </p:cNvSpPr>
          <p:nvPr>
            <p:ph type="ftr" sz="quarter" idx="11"/>
          </p:nvPr>
        </p:nvSpPr>
        <p:spPr/>
        <p:txBody>
          <a:bodyPr/>
          <a:lstStyle/>
          <a:p>
            <a:r>
              <a:rPr lang="da-DK" smtClean="0"/>
              <a:t>Dr. Farhan Alfin 13 Slides</a:t>
            </a:r>
            <a:endParaRPr lang="ar-LB"/>
          </a:p>
        </p:txBody>
      </p:sp>
      <p:sp>
        <p:nvSpPr>
          <p:cNvPr id="6" name="عنصر نائب لرقم الشريحة 5"/>
          <p:cNvSpPr>
            <a:spLocks noGrp="1"/>
          </p:cNvSpPr>
          <p:nvPr>
            <p:ph type="sldNum" sz="quarter" idx="12"/>
          </p:nvPr>
        </p:nvSpPr>
        <p:spPr/>
        <p:txBody>
          <a:bodyPr/>
          <a:lstStyle/>
          <a:p>
            <a:fld id="{94388A0C-169A-4BF2-BFCF-6333C7925353}" type="slidenum">
              <a:rPr lang="ar-LB" smtClean="0"/>
              <a:pPr/>
              <a:t>20</a:t>
            </a:fld>
            <a:endParaRPr lang="ar-LB"/>
          </a:p>
        </p:txBody>
      </p:sp>
      <p:sp>
        <p:nvSpPr>
          <p:cNvPr id="9" name="Text Box 35"/>
          <p:cNvSpPr txBox="1">
            <a:spLocks noChangeArrowheads="1"/>
          </p:cNvSpPr>
          <p:nvPr/>
        </p:nvSpPr>
        <p:spPr bwMode="auto">
          <a:xfrm>
            <a:off x="1828800" y="3352800"/>
            <a:ext cx="817160" cy="646331"/>
          </a:xfrm>
          <a:prstGeom prst="rect">
            <a:avLst/>
          </a:prstGeom>
          <a:noFill/>
          <a:ln w="9525">
            <a:noFill/>
            <a:miter lim="800000"/>
            <a:headEnd/>
            <a:tailEnd/>
          </a:ln>
          <a:effectLst/>
        </p:spPr>
        <p:txBody>
          <a:bodyPr wrap="square">
            <a:spAutoFit/>
          </a:bodyPr>
          <a:lstStyle/>
          <a:p>
            <a:pPr algn="ctr"/>
            <a:r>
              <a:rPr lang="en-US" b="1" i="1" dirty="0">
                <a:solidFill>
                  <a:srgbClr val="0000FF"/>
                </a:solidFill>
              </a:rPr>
              <a:t>Input</a:t>
            </a:r>
          </a:p>
          <a:p>
            <a:pPr algn="ctr"/>
            <a:r>
              <a:rPr lang="en-US" b="1" i="1" dirty="0">
                <a:solidFill>
                  <a:srgbClr val="0000FF"/>
                </a:solidFill>
              </a:rPr>
              <a:t>layer</a:t>
            </a:r>
            <a:endParaRPr lang="en-US" dirty="0"/>
          </a:p>
        </p:txBody>
      </p:sp>
      <p:sp>
        <p:nvSpPr>
          <p:cNvPr id="10" name="Text Box 36"/>
          <p:cNvSpPr txBox="1">
            <a:spLocks noChangeArrowheads="1"/>
          </p:cNvSpPr>
          <p:nvPr/>
        </p:nvSpPr>
        <p:spPr bwMode="auto">
          <a:xfrm>
            <a:off x="5029200" y="2378075"/>
            <a:ext cx="1181100" cy="822325"/>
          </a:xfrm>
          <a:prstGeom prst="rect">
            <a:avLst/>
          </a:prstGeom>
          <a:noFill/>
          <a:ln w="9525">
            <a:noFill/>
            <a:miter lim="800000"/>
            <a:headEnd/>
            <a:tailEnd/>
          </a:ln>
          <a:effectLst/>
        </p:spPr>
        <p:txBody>
          <a:bodyPr wrap="none">
            <a:spAutoFit/>
          </a:bodyPr>
          <a:lstStyle/>
          <a:p>
            <a:pPr algn="ctr"/>
            <a:r>
              <a:rPr lang="en-US" b="1" i="1" dirty="0">
                <a:solidFill>
                  <a:srgbClr val="009900"/>
                </a:solidFill>
              </a:rPr>
              <a:t>Output</a:t>
            </a:r>
          </a:p>
          <a:p>
            <a:pPr algn="ctr"/>
            <a:r>
              <a:rPr lang="en-US" b="1" i="1" dirty="0">
                <a:solidFill>
                  <a:srgbClr val="009900"/>
                </a:solidFill>
              </a:rPr>
              <a:t>layer</a:t>
            </a:r>
          </a:p>
        </p:txBody>
      </p:sp>
      <p:sp>
        <p:nvSpPr>
          <p:cNvPr id="11" name="Text Box 37"/>
          <p:cNvSpPr txBox="1">
            <a:spLocks noChangeArrowheads="1"/>
          </p:cNvSpPr>
          <p:nvPr/>
        </p:nvSpPr>
        <p:spPr bwMode="auto">
          <a:xfrm>
            <a:off x="3124200" y="5181600"/>
            <a:ext cx="2114550" cy="457200"/>
          </a:xfrm>
          <a:prstGeom prst="rect">
            <a:avLst/>
          </a:prstGeom>
          <a:noFill/>
          <a:ln w="9525">
            <a:noFill/>
            <a:miter lim="800000"/>
            <a:headEnd/>
            <a:tailEnd/>
          </a:ln>
          <a:effectLst/>
        </p:spPr>
        <p:txBody>
          <a:bodyPr wrap="none">
            <a:spAutoFit/>
          </a:bodyPr>
          <a:lstStyle/>
          <a:p>
            <a:r>
              <a:rPr lang="en-US" b="1" i="1" dirty="0">
                <a:solidFill>
                  <a:srgbClr val="996600"/>
                </a:solidFill>
              </a:rPr>
              <a:t>Hidden Layer</a:t>
            </a:r>
            <a:endParaRPr lang="en-US" dirty="0"/>
          </a:p>
        </p:txBody>
      </p:sp>
      <p:grpSp>
        <p:nvGrpSpPr>
          <p:cNvPr id="12" name="Group 84"/>
          <p:cNvGrpSpPr>
            <a:grpSpLocks/>
          </p:cNvGrpSpPr>
          <p:nvPr/>
        </p:nvGrpSpPr>
        <p:grpSpPr bwMode="auto">
          <a:xfrm>
            <a:off x="2819400" y="2590800"/>
            <a:ext cx="3733800" cy="2362200"/>
            <a:chOff x="2256" y="1680"/>
            <a:chExt cx="2352" cy="1488"/>
          </a:xfrm>
        </p:grpSpPr>
        <p:grpSp>
          <p:nvGrpSpPr>
            <p:cNvPr id="13" name="Group 82"/>
            <p:cNvGrpSpPr>
              <a:grpSpLocks/>
            </p:cNvGrpSpPr>
            <p:nvPr/>
          </p:nvGrpSpPr>
          <p:grpSpPr bwMode="auto">
            <a:xfrm>
              <a:off x="2256" y="1680"/>
              <a:ext cx="1824" cy="1488"/>
              <a:chOff x="2256" y="1680"/>
              <a:chExt cx="1824" cy="1488"/>
            </a:xfrm>
          </p:grpSpPr>
          <p:sp>
            <p:nvSpPr>
              <p:cNvPr id="16" name="Oval 5"/>
              <p:cNvSpPr>
                <a:spLocks noChangeArrowheads="1"/>
              </p:cNvSpPr>
              <p:nvPr/>
            </p:nvSpPr>
            <p:spPr bwMode="auto">
              <a:xfrm>
                <a:off x="3072" y="1680"/>
                <a:ext cx="240" cy="240"/>
              </a:xfrm>
              <a:prstGeom prst="ellipse">
                <a:avLst/>
              </a:prstGeom>
              <a:solidFill>
                <a:srgbClr val="996600"/>
              </a:solidFill>
              <a:ln w="9525">
                <a:solidFill>
                  <a:schemeClr val="tx1"/>
                </a:solidFill>
                <a:round/>
                <a:headEnd/>
                <a:tailEnd/>
              </a:ln>
              <a:effectLst/>
            </p:spPr>
            <p:txBody>
              <a:bodyPr wrap="none" anchor="ctr"/>
              <a:lstStyle/>
              <a:p>
                <a:endParaRPr lang="ar-LB"/>
              </a:p>
            </p:txBody>
          </p:sp>
          <p:sp>
            <p:nvSpPr>
              <p:cNvPr id="17" name="Oval 6"/>
              <p:cNvSpPr>
                <a:spLocks noChangeArrowheads="1"/>
              </p:cNvSpPr>
              <p:nvPr/>
            </p:nvSpPr>
            <p:spPr bwMode="auto">
              <a:xfrm>
                <a:off x="3072" y="2064"/>
                <a:ext cx="240" cy="240"/>
              </a:xfrm>
              <a:prstGeom prst="ellipse">
                <a:avLst/>
              </a:prstGeom>
              <a:solidFill>
                <a:srgbClr val="996600"/>
              </a:solidFill>
              <a:ln w="9525">
                <a:solidFill>
                  <a:schemeClr val="tx1"/>
                </a:solidFill>
                <a:round/>
                <a:headEnd/>
                <a:tailEnd/>
              </a:ln>
              <a:effectLst/>
            </p:spPr>
            <p:txBody>
              <a:bodyPr wrap="none" anchor="ctr"/>
              <a:lstStyle/>
              <a:p>
                <a:endParaRPr lang="ar-LB"/>
              </a:p>
            </p:txBody>
          </p:sp>
          <p:sp>
            <p:nvSpPr>
              <p:cNvPr id="18" name="Oval 7"/>
              <p:cNvSpPr>
                <a:spLocks noChangeArrowheads="1"/>
              </p:cNvSpPr>
              <p:nvPr/>
            </p:nvSpPr>
            <p:spPr bwMode="auto">
              <a:xfrm>
                <a:off x="3072" y="2496"/>
                <a:ext cx="240" cy="240"/>
              </a:xfrm>
              <a:prstGeom prst="ellipse">
                <a:avLst/>
              </a:prstGeom>
              <a:solidFill>
                <a:srgbClr val="996600"/>
              </a:solidFill>
              <a:ln w="9525">
                <a:solidFill>
                  <a:schemeClr val="tx1"/>
                </a:solidFill>
                <a:round/>
                <a:headEnd/>
                <a:tailEnd/>
              </a:ln>
              <a:effectLst/>
            </p:spPr>
            <p:txBody>
              <a:bodyPr wrap="none" anchor="ctr"/>
              <a:lstStyle/>
              <a:p>
                <a:endParaRPr lang="ar-LB"/>
              </a:p>
            </p:txBody>
          </p:sp>
          <p:sp>
            <p:nvSpPr>
              <p:cNvPr id="19" name="Oval 8"/>
              <p:cNvSpPr>
                <a:spLocks noChangeArrowheads="1"/>
              </p:cNvSpPr>
              <p:nvPr/>
            </p:nvSpPr>
            <p:spPr bwMode="auto">
              <a:xfrm>
                <a:off x="3072" y="2928"/>
                <a:ext cx="240" cy="240"/>
              </a:xfrm>
              <a:prstGeom prst="ellipse">
                <a:avLst/>
              </a:prstGeom>
              <a:solidFill>
                <a:srgbClr val="996600"/>
              </a:solidFill>
              <a:ln w="9525">
                <a:solidFill>
                  <a:schemeClr val="tx1"/>
                </a:solidFill>
                <a:round/>
                <a:headEnd/>
                <a:tailEnd/>
              </a:ln>
              <a:effectLst/>
            </p:spPr>
            <p:txBody>
              <a:bodyPr wrap="none" anchor="ctr"/>
              <a:lstStyle/>
              <a:p>
                <a:endParaRPr lang="ar-LB"/>
              </a:p>
            </p:txBody>
          </p:sp>
          <p:sp>
            <p:nvSpPr>
              <p:cNvPr id="20" name="Rectangle 9"/>
              <p:cNvSpPr>
                <a:spLocks noChangeArrowheads="1"/>
              </p:cNvSpPr>
              <p:nvPr/>
            </p:nvSpPr>
            <p:spPr bwMode="auto">
              <a:xfrm>
                <a:off x="2256" y="2016"/>
                <a:ext cx="144" cy="144"/>
              </a:xfrm>
              <a:prstGeom prst="rect">
                <a:avLst/>
              </a:prstGeom>
              <a:solidFill>
                <a:srgbClr val="0000FF"/>
              </a:solidFill>
              <a:ln w="9525">
                <a:solidFill>
                  <a:schemeClr val="tx1"/>
                </a:solidFill>
                <a:miter lim="800000"/>
                <a:headEnd/>
                <a:tailEnd/>
              </a:ln>
              <a:effectLst/>
            </p:spPr>
            <p:txBody>
              <a:bodyPr wrap="none" anchor="ctr"/>
              <a:lstStyle/>
              <a:p>
                <a:endParaRPr lang="ar-LB"/>
              </a:p>
            </p:txBody>
          </p:sp>
          <p:sp>
            <p:nvSpPr>
              <p:cNvPr id="21" name="Rectangle 10"/>
              <p:cNvSpPr>
                <a:spLocks noChangeArrowheads="1"/>
              </p:cNvSpPr>
              <p:nvPr/>
            </p:nvSpPr>
            <p:spPr bwMode="auto">
              <a:xfrm>
                <a:off x="2256" y="2352"/>
                <a:ext cx="144" cy="144"/>
              </a:xfrm>
              <a:prstGeom prst="rect">
                <a:avLst/>
              </a:prstGeom>
              <a:solidFill>
                <a:srgbClr val="0000FF"/>
              </a:solidFill>
              <a:ln w="9525">
                <a:solidFill>
                  <a:schemeClr val="tx1"/>
                </a:solidFill>
                <a:miter lim="800000"/>
                <a:headEnd/>
                <a:tailEnd/>
              </a:ln>
              <a:effectLst/>
            </p:spPr>
            <p:txBody>
              <a:bodyPr wrap="none" anchor="ctr"/>
              <a:lstStyle/>
              <a:p>
                <a:endParaRPr lang="ar-LB"/>
              </a:p>
            </p:txBody>
          </p:sp>
          <p:sp>
            <p:nvSpPr>
              <p:cNvPr id="22" name="Rectangle 11"/>
              <p:cNvSpPr>
                <a:spLocks noChangeArrowheads="1"/>
              </p:cNvSpPr>
              <p:nvPr/>
            </p:nvSpPr>
            <p:spPr bwMode="auto">
              <a:xfrm>
                <a:off x="2256" y="2736"/>
                <a:ext cx="144" cy="144"/>
              </a:xfrm>
              <a:prstGeom prst="rect">
                <a:avLst/>
              </a:prstGeom>
              <a:solidFill>
                <a:srgbClr val="0000FF"/>
              </a:solidFill>
              <a:ln w="9525">
                <a:solidFill>
                  <a:schemeClr val="tx1"/>
                </a:solidFill>
                <a:miter lim="800000"/>
                <a:headEnd/>
                <a:tailEnd/>
              </a:ln>
              <a:effectLst/>
            </p:spPr>
            <p:txBody>
              <a:bodyPr wrap="none" anchor="ctr"/>
              <a:lstStyle/>
              <a:p>
                <a:endParaRPr lang="ar-LB"/>
              </a:p>
            </p:txBody>
          </p:sp>
          <p:sp>
            <p:nvSpPr>
              <p:cNvPr id="23" name="Line 12"/>
              <p:cNvSpPr>
                <a:spLocks noChangeShapeType="1"/>
              </p:cNvSpPr>
              <p:nvPr/>
            </p:nvSpPr>
            <p:spPr bwMode="auto">
              <a:xfrm flipV="1">
                <a:off x="2400" y="1824"/>
                <a:ext cx="672" cy="240"/>
              </a:xfrm>
              <a:prstGeom prst="line">
                <a:avLst/>
              </a:prstGeom>
              <a:noFill/>
              <a:ln w="9525">
                <a:solidFill>
                  <a:schemeClr val="tx1"/>
                </a:solidFill>
                <a:round/>
                <a:headEnd/>
                <a:tailEnd type="triangle" w="med" len="med"/>
              </a:ln>
              <a:effectLst/>
            </p:spPr>
            <p:txBody>
              <a:bodyPr wrap="none" anchor="ctr"/>
              <a:lstStyle/>
              <a:p>
                <a:endParaRPr lang="ar-LB"/>
              </a:p>
            </p:txBody>
          </p:sp>
          <p:sp>
            <p:nvSpPr>
              <p:cNvPr id="24" name="Line 13"/>
              <p:cNvSpPr>
                <a:spLocks noChangeShapeType="1"/>
              </p:cNvSpPr>
              <p:nvPr/>
            </p:nvSpPr>
            <p:spPr bwMode="auto">
              <a:xfrm>
                <a:off x="2400" y="2064"/>
                <a:ext cx="672" cy="96"/>
              </a:xfrm>
              <a:prstGeom prst="line">
                <a:avLst/>
              </a:prstGeom>
              <a:noFill/>
              <a:ln w="9525">
                <a:solidFill>
                  <a:schemeClr val="tx1"/>
                </a:solidFill>
                <a:round/>
                <a:headEnd/>
                <a:tailEnd type="triangle" w="med" len="med"/>
              </a:ln>
              <a:effectLst/>
            </p:spPr>
            <p:txBody>
              <a:bodyPr wrap="none" anchor="ctr"/>
              <a:lstStyle/>
              <a:p>
                <a:endParaRPr lang="ar-LB"/>
              </a:p>
            </p:txBody>
          </p:sp>
          <p:sp>
            <p:nvSpPr>
              <p:cNvPr id="25" name="Line 14"/>
              <p:cNvSpPr>
                <a:spLocks noChangeShapeType="1"/>
              </p:cNvSpPr>
              <p:nvPr/>
            </p:nvSpPr>
            <p:spPr bwMode="auto">
              <a:xfrm>
                <a:off x="2400" y="2064"/>
                <a:ext cx="672" cy="528"/>
              </a:xfrm>
              <a:prstGeom prst="line">
                <a:avLst/>
              </a:prstGeom>
              <a:noFill/>
              <a:ln w="9525">
                <a:solidFill>
                  <a:schemeClr val="tx1"/>
                </a:solidFill>
                <a:round/>
                <a:headEnd/>
                <a:tailEnd type="triangle" w="med" len="med"/>
              </a:ln>
              <a:effectLst/>
            </p:spPr>
            <p:txBody>
              <a:bodyPr wrap="none" anchor="ctr"/>
              <a:lstStyle/>
              <a:p>
                <a:endParaRPr lang="ar-LB"/>
              </a:p>
            </p:txBody>
          </p:sp>
          <p:sp>
            <p:nvSpPr>
              <p:cNvPr id="26" name="Line 15"/>
              <p:cNvSpPr>
                <a:spLocks noChangeShapeType="1"/>
              </p:cNvSpPr>
              <p:nvPr/>
            </p:nvSpPr>
            <p:spPr bwMode="auto">
              <a:xfrm>
                <a:off x="2400" y="2064"/>
                <a:ext cx="672" cy="960"/>
              </a:xfrm>
              <a:prstGeom prst="line">
                <a:avLst/>
              </a:prstGeom>
              <a:noFill/>
              <a:ln w="9525">
                <a:solidFill>
                  <a:schemeClr val="tx1"/>
                </a:solidFill>
                <a:round/>
                <a:headEnd/>
                <a:tailEnd type="triangle" w="med" len="med"/>
              </a:ln>
              <a:effectLst/>
            </p:spPr>
            <p:txBody>
              <a:bodyPr wrap="none" anchor="ctr"/>
              <a:lstStyle/>
              <a:p>
                <a:endParaRPr lang="ar-LB"/>
              </a:p>
            </p:txBody>
          </p:sp>
          <p:sp>
            <p:nvSpPr>
              <p:cNvPr id="27" name="Line 16"/>
              <p:cNvSpPr>
                <a:spLocks noChangeShapeType="1"/>
              </p:cNvSpPr>
              <p:nvPr/>
            </p:nvSpPr>
            <p:spPr bwMode="auto">
              <a:xfrm flipV="1">
                <a:off x="2400" y="1824"/>
                <a:ext cx="672" cy="576"/>
              </a:xfrm>
              <a:prstGeom prst="line">
                <a:avLst/>
              </a:prstGeom>
              <a:noFill/>
              <a:ln w="9525">
                <a:solidFill>
                  <a:schemeClr val="tx1"/>
                </a:solidFill>
                <a:round/>
                <a:headEnd/>
                <a:tailEnd type="triangle" w="med" len="med"/>
              </a:ln>
              <a:effectLst/>
            </p:spPr>
            <p:txBody>
              <a:bodyPr wrap="none" anchor="ctr"/>
              <a:lstStyle/>
              <a:p>
                <a:endParaRPr lang="ar-LB"/>
              </a:p>
            </p:txBody>
          </p:sp>
          <p:sp>
            <p:nvSpPr>
              <p:cNvPr id="28" name="Line 17"/>
              <p:cNvSpPr>
                <a:spLocks noChangeShapeType="1"/>
              </p:cNvSpPr>
              <p:nvPr/>
            </p:nvSpPr>
            <p:spPr bwMode="auto">
              <a:xfrm>
                <a:off x="2400" y="2400"/>
                <a:ext cx="672" cy="624"/>
              </a:xfrm>
              <a:prstGeom prst="line">
                <a:avLst/>
              </a:prstGeom>
              <a:noFill/>
              <a:ln w="9525">
                <a:solidFill>
                  <a:schemeClr val="tx1"/>
                </a:solidFill>
                <a:round/>
                <a:headEnd/>
                <a:tailEnd type="triangle" w="med" len="med"/>
              </a:ln>
              <a:effectLst/>
            </p:spPr>
            <p:txBody>
              <a:bodyPr wrap="none" anchor="ctr"/>
              <a:lstStyle/>
              <a:p>
                <a:endParaRPr lang="ar-LB"/>
              </a:p>
            </p:txBody>
          </p:sp>
          <p:sp>
            <p:nvSpPr>
              <p:cNvPr id="29" name="Line 18"/>
              <p:cNvSpPr>
                <a:spLocks noChangeShapeType="1"/>
              </p:cNvSpPr>
              <p:nvPr/>
            </p:nvSpPr>
            <p:spPr bwMode="auto">
              <a:xfrm flipV="1">
                <a:off x="2400" y="2208"/>
                <a:ext cx="672" cy="576"/>
              </a:xfrm>
              <a:prstGeom prst="line">
                <a:avLst/>
              </a:prstGeom>
              <a:noFill/>
              <a:ln w="9525">
                <a:solidFill>
                  <a:schemeClr val="tx1"/>
                </a:solidFill>
                <a:round/>
                <a:headEnd/>
                <a:tailEnd type="triangle" w="med" len="med"/>
              </a:ln>
              <a:effectLst/>
            </p:spPr>
            <p:txBody>
              <a:bodyPr wrap="none" anchor="ctr"/>
              <a:lstStyle/>
              <a:p>
                <a:endParaRPr lang="ar-LB"/>
              </a:p>
            </p:txBody>
          </p:sp>
          <p:sp>
            <p:nvSpPr>
              <p:cNvPr id="30" name="Line 19"/>
              <p:cNvSpPr>
                <a:spLocks noChangeShapeType="1"/>
              </p:cNvSpPr>
              <p:nvPr/>
            </p:nvSpPr>
            <p:spPr bwMode="auto">
              <a:xfrm flipV="1">
                <a:off x="2400" y="2640"/>
                <a:ext cx="672" cy="144"/>
              </a:xfrm>
              <a:prstGeom prst="line">
                <a:avLst/>
              </a:prstGeom>
              <a:noFill/>
              <a:ln w="9525">
                <a:solidFill>
                  <a:schemeClr val="tx1"/>
                </a:solidFill>
                <a:round/>
                <a:headEnd/>
                <a:tailEnd type="triangle" w="med" len="med"/>
              </a:ln>
              <a:effectLst/>
            </p:spPr>
            <p:txBody>
              <a:bodyPr wrap="none" anchor="ctr"/>
              <a:lstStyle/>
              <a:p>
                <a:endParaRPr lang="ar-LB"/>
              </a:p>
            </p:txBody>
          </p:sp>
          <p:sp>
            <p:nvSpPr>
              <p:cNvPr id="31" name="Line 20"/>
              <p:cNvSpPr>
                <a:spLocks noChangeShapeType="1"/>
              </p:cNvSpPr>
              <p:nvPr/>
            </p:nvSpPr>
            <p:spPr bwMode="auto">
              <a:xfrm>
                <a:off x="2400" y="2784"/>
                <a:ext cx="672" cy="240"/>
              </a:xfrm>
              <a:prstGeom prst="line">
                <a:avLst/>
              </a:prstGeom>
              <a:noFill/>
              <a:ln w="9525">
                <a:solidFill>
                  <a:schemeClr val="tx1"/>
                </a:solidFill>
                <a:round/>
                <a:headEnd/>
                <a:tailEnd type="triangle" w="med" len="med"/>
              </a:ln>
              <a:effectLst/>
            </p:spPr>
            <p:txBody>
              <a:bodyPr wrap="none" anchor="ctr"/>
              <a:lstStyle/>
              <a:p>
                <a:endParaRPr lang="ar-LB"/>
              </a:p>
            </p:txBody>
          </p:sp>
          <p:sp>
            <p:nvSpPr>
              <p:cNvPr id="32" name="Line 22"/>
              <p:cNvSpPr>
                <a:spLocks noChangeShapeType="1"/>
              </p:cNvSpPr>
              <p:nvPr/>
            </p:nvSpPr>
            <p:spPr bwMode="auto">
              <a:xfrm flipV="1">
                <a:off x="2400" y="2160"/>
                <a:ext cx="672" cy="240"/>
              </a:xfrm>
              <a:prstGeom prst="line">
                <a:avLst/>
              </a:prstGeom>
              <a:noFill/>
              <a:ln w="9525">
                <a:solidFill>
                  <a:schemeClr val="tx1"/>
                </a:solidFill>
                <a:round/>
                <a:headEnd/>
                <a:tailEnd type="triangle" w="med" len="med"/>
              </a:ln>
              <a:effectLst/>
            </p:spPr>
            <p:txBody>
              <a:bodyPr wrap="none" anchor="ctr"/>
              <a:lstStyle/>
              <a:p>
                <a:endParaRPr lang="ar-LB"/>
              </a:p>
            </p:txBody>
          </p:sp>
          <p:sp>
            <p:nvSpPr>
              <p:cNvPr id="33" name="Line 23"/>
              <p:cNvSpPr>
                <a:spLocks noChangeShapeType="1"/>
              </p:cNvSpPr>
              <p:nvPr/>
            </p:nvSpPr>
            <p:spPr bwMode="auto">
              <a:xfrm>
                <a:off x="2400" y="2400"/>
                <a:ext cx="672" cy="192"/>
              </a:xfrm>
              <a:prstGeom prst="line">
                <a:avLst/>
              </a:prstGeom>
              <a:noFill/>
              <a:ln w="9525">
                <a:solidFill>
                  <a:schemeClr val="tx1"/>
                </a:solidFill>
                <a:round/>
                <a:headEnd/>
                <a:tailEnd type="triangle" w="med" len="med"/>
              </a:ln>
              <a:effectLst/>
            </p:spPr>
            <p:txBody>
              <a:bodyPr wrap="none" anchor="ctr"/>
              <a:lstStyle/>
              <a:p>
                <a:endParaRPr lang="ar-LB"/>
              </a:p>
            </p:txBody>
          </p:sp>
          <p:sp>
            <p:nvSpPr>
              <p:cNvPr id="34" name="Line 24"/>
              <p:cNvSpPr>
                <a:spLocks noChangeShapeType="1"/>
              </p:cNvSpPr>
              <p:nvPr/>
            </p:nvSpPr>
            <p:spPr bwMode="auto">
              <a:xfrm flipV="1">
                <a:off x="2400" y="1824"/>
                <a:ext cx="672" cy="960"/>
              </a:xfrm>
              <a:prstGeom prst="line">
                <a:avLst/>
              </a:prstGeom>
              <a:noFill/>
              <a:ln w="9525">
                <a:solidFill>
                  <a:schemeClr val="tx1"/>
                </a:solidFill>
                <a:round/>
                <a:headEnd/>
                <a:tailEnd type="triangle" w="med" len="med"/>
              </a:ln>
              <a:effectLst/>
            </p:spPr>
            <p:txBody>
              <a:bodyPr wrap="none" anchor="ctr"/>
              <a:lstStyle/>
              <a:p>
                <a:endParaRPr lang="ar-LB"/>
              </a:p>
            </p:txBody>
          </p:sp>
          <p:sp>
            <p:nvSpPr>
              <p:cNvPr id="35" name="Oval 25"/>
              <p:cNvSpPr>
                <a:spLocks noChangeArrowheads="1"/>
              </p:cNvSpPr>
              <p:nvPr/>
            </p:nvSpPr>
            <p:spPr bwMode="auto">
              <a:xfrm>
                <a:off x="3840" y="2592"/>
                <a:ext cx="240" cy="240"/>
              </a:xfrm>
              <a:prstGeom prst="ellipse">
                <a:avLst/>
              </a:prstGeom>
              <a:solidFill>
                <a:srgbClr val="009900"/>
              </a:solidFill>
              <a:ln w="9525">
                <a:solidFill>
                  <a:schemeClr val="tx1"/>
                </a:solidFill>
                <a:round/>
                <a:headEnd/>
                <a:tailEnd/>
              </a:ln>
              <a:effectLst/>
            </p:spPr>
            <p:txBody>
              <a:bodyPr wrap="none" anchor="ctr"/>
              <a:lstStyle/>
              <a:p>
                <a:endParaRPr lang="ar-LB"/>
              </a:p>
            </p:txBody>
          </p:sp>
          <p:sp>
            <p:nvSpPr>
              <p:cNvPr id="36" name="Oval 26"/>
              <p:cNvSpPr>
                <a:spLocks noChangeArrowheads="1"/>
              </p:cNvSpPr>
              <p:nvPr/>
            </p:nvSpPr>
            <p:spPr bwMode="auto">
              <a:xfrm>
                <a:off x="3840" y="2016"/>
                <a:ext cx="240" cy="240"/>
              </a:xfrm>
              <a:prstGeom prst="ellipse">
                <a:avLst/>
              </a:prstGeom>
              <a:solidFill>
                <a:srgbClr val="009900"/>
              </a:solidFill>
              <a:ln w="9525">
                <a:solidFill>
                  <a:schemeClr val="tx1"/>
                </a:solidFill>
                <a:round/>
                <a:headEnd/>
                <a:tailEnd/>
              </a:ln>
              <a:effectLst/>
            </p:spPr>
            <p:txBody>
              <a:bodyPr wrap="none" anchor="ctr"/>
              <a:lstStyle/>
              <a:p>
                <a:endParaRPr lang="ar-LB"/>
              </a:p>
            </p:txBody>
          </p:sp>
          <p:sp>
            <p:nvSpPr>
              <p:cNvPr id="37" name="Line 27"/>
              <p:cNvSpPr>
                <a:spLocks noChangeShapeType="1"/>
              </p:cNvSpPr>
              <p:nvPr/>
            </p:nvSpPr>
            <p:spPr bwMode="auto">
              <a:xfrm>
                <a:off x="3312" y="1824"/>
                <a:ext cx="528" cy="288"/>
              </a:xfrm>
              <a:prstGeom prst="line">
                <a:avLst/>
              </a:prstGeom>
              <a:noFill/>
              <a:ln w="9525">
                <a:solidFill>
                  <a:schemeClr val="tx1"/>
                </a:solidFill>
                <a:round/>
                <a:headEnd/>
                <a:tailEnd type="triangle" w="med" len="med"/>
              </a:ln>
              <a:effectLst/>
            </p:spPr>
            <p:txBody>
              <a:bodyPr wrap="none" anchor="ctr"/>
              <a:lstStyle/>
              <a:p>
                <a:endParaRPr lang="ar-LB"/>
              </a:p>
            </p:txBody>
          </p:sp>
          <p:sp>
            <p:nvSpPr>
              <p:cNvPr id="38" name="Line 28"/>
              <p:cNvSpPr>
                <a:spLocks noChangeShapeType="1"/>
              </p:cNvSpPr>
              <p:nvPr/>
            </p:nvSpPr>
            <p:spPr bwMode="auto">
              <a:xfrm>
                <a:off x="3312" y="1824"/>
                <a:ext cx="528" cy="864"/>
              </a:xfrm>
              <a:prstGeom prst="line">
                <a:avLst/>
              </a:prstGeom>
              <a:noFill/>
              <a:ln w="9525">
                <a:solidFill>
                  <a:schemeClr val="tx1"/>
                </a:solidFill>
                <a:round/>
                <a:headEnd/>
                <a:tailEnd type="triangle" w="med" len="med"/>
              </a:ln>
              <a:effectLst/>
            </p:spPr>
            <p:txBody>
              <a:bodyPr wrap="none" anchor="ctr"/>
              <a:lstStyle/>
              <a:p>
                <a:endParaRPr lang="ar-LB"/>
              </a:p>
            </p:txBody>
          </p:sp>
          <p:sp>
            <p:nvSpPr>
              <p:cNvPr id="39" name="Line 29"/>
              <p:cNvSpPr>
                <a:spLocks noChangeShapeType="1"/>
              </p:cNvSpPr>
              <p:nvPr/>
            </p:nvSpPr>
            <p:spPr bwMode="auto">
              <a:xfrm flipV="1">
                <a:off x="3312" y="2112"/>
                <a:ext cx="528" cy="48"/>
              </a:xfrm>
              <a:prstGeom prst="line">
                <a:avLst/>
              </a:prstGeom>
              <a:noFill/>
              <a:ln w="9525">
                <a:solidFill>
                  <a:schemeClr val="tx1"/>
                </a:solidFill>
                <a:round/>
                <a:headEnd/>
                <a:tailEnd type="triangle" w="med" len="med"/>
              </a:ln>
              <a:effectLst/>
            </p:spPr>
            <p:txBody>
              <a:bodyPr wrap="none" anchor="ctr"/>
              <a:lstStyle/>
              <a:p>
                <a:endParaRPr lang="ar-LB"/>
              </a:p>
            </p:txBody>
          </p:sp>
          <p:sp>
            <p:nvSpPr>
              <p:cNvPr id="40" name="Line 30"/>
              <p:cNvSpPr>
                <a:spLocks noChangeShapeType="1"/>
              </p:cNvSpPr>
              <p:nvPr/>
            </p:nvSpPr>
            <p:spPr bwMode="auto">
              <a:xfrm>
                <a:off x="3312" y="2160"/>
                <a:ext cx="528" cy="528"/>
              </a:xfrm>
              <a:prstGeom prst="line">
                <a:avLst/>
              </a:prstGeom>
              <a:noFill/>
              <a:ln w="9525">
                <a:solidFill>
                  <a:schemeClr val="tx1"/>
                </a:solidFill>
                <a:round/>
                <a:headEnd/>
                <a:tailEnd type="triangle" w="med" len="med"/>
              </a:ln>
              <a:effectLst/>
            </p:spPr>
            <p:txBody>
              <a:bodyPr wrap="none" anchor="ctr"/>
              <a:lstStyle/>
              <a:p>
                <a:endParaRPr lang="ar-LB"/>
              </a:p>
            </p:txBody>
          </p:sp>
          <p:sp>
            <p:nvSpPr>
              <p:cNvPr id="41" name="Line 31"/>
              <p:cNvSpPr>
                <a:spLocks noChangeShapeType="1"/>
              </p:cNvSpPr>
              <p:nvPr/>
            </p:nvSpPr>
            <p:spPr bwMode="auto">
              <a:xfrm flipV="1">
                <a:off x="3312" y="2112"/>
                <a:ext cx="528" cy="480"/>
              </a:xfrm>
              <a:prstGeom prst="line">
                <a:avLst/>
              </a:prstGeom>
              <a:noFill/>
              <a:ln w="9525">
                <a:solidFill>
                  <a:schemeClr val="tx1"/>
                </a:solidFill>
                <a:round/>
                <a:headEnd/>
                <a:tailEnd type="triangle" w="med" len="med"/>
              </a:ln>
              <a:effectLst/>
            </p:spPr>
            <p:txBody>
              <a:bodyPr wrap="none" anchor="ctr"/>
              <a:lstStyle/>
              <a:p>
                <a:endParaRPr lang="ar-LB"/>
              </a:p>
            </p:txBody>
          </p:sp>
          <p:sp>
            <p:nvSpPr>
              <p:cNvPr id="42" name="Line 32"/>
              <p:cNvSpPr>
                <a:spLocks noChangeShapeType="1"/>
              </p:cNvSpPr>
              <p:nvPr/>
            </p:nvSpPr>
            <p:spPr bwMode="auto">
              <a:xfrm>
                <a:off x="3312" y="2592"/>
                <a:ext cx="528" cy="144"/>
              </a:xfrm>
              <a:prstGeom prst="line">
                <a:avLst/>
              </a:prstGeom>
              <a:noFill/>
              <a:ln w="9525">
                <a:solidFill>
                  <a:schemeClr val="tx1"/>
                </a:solidFill>
                <a:round/>
                <a:headEnd/>
                <a:tailEnd type="triangle" w="med" len="med"/>
              </a:ln>
              <a:effectLst/>
            </p:spPr>
            <p:txBody>
              <a:bodyPr wrap="none" anchor="ctr"/>
              <a:lstStyle/>
              <a:p>
                <a:endParaRPr lang="ar-LB"/>
              </a:p>
            </p:txBody>
          </p:sp>
          <p:sp>
            <p:nvSpPr>
              <p:cNvPr id="43" name="Line 33"/>
              <p:cNvSpPr>
                <a:spLocks noChangeShapeType="1"/>
              </p:cNvSpPr>
              <p:nvPr/>
            </p:nvSpPr>
            <p:spPr bwMode="auto">
              <a:xfrm flipV="1">
                <a:off x="3312" y="2112"/>
                <a:ext cx="528" cy="960"/>
              </a:xfrm>
              <a:prstGeom prst="line">
                <a:avLst/>
              </a:prstGeom>
              <a:noFill/>
              <a:ln w="9525">
                <a:solidFill>
                  <a:schemeClr val="tx1"/>
                </a:solidFill>
                <a:round/>
                <a:headEnd/>
                <a:tailEnd type="triangle" w="med" len="med"/>
              </a:ln>
              <a:effectLst/>
            </p:spPr>
            <p:txBody>
              <a:bodyPr wrap="none" anchor="ctr"/>
              <a:lstStyle/>
              <a:p>
                <a:endParaRPr lang="ar-LB"/>
              </a:p>
            </p:txBody>
          </p:sp>
          <p:sp>
            <p:nvSpPr>
              <p:cNvPr id="44" name="Line 34"/>
              <p:cNvSpPr>
                <a:spLocks noChangeShapeType="1"/>
              </p:cNvSpPr>
              <p:nvPr/>
            </p:nvSpPr>
            <p:spPr bwMode="auto">
              <a:xfrm flipV="1">
                <a:off x="3312" y="2688"/>
                <a:ext cx="528" cy="384"/>
              </a:xfrm>
              <a:prstGeom prst="line">
                <a:avLst/>
              </a:prstGeom>
              <a:noFill/>
              <a:ln w="9525">
                <a:solidFill>
                  <a:schemeClr val="tx1"/>
                </a:solidFill>
                <a:round/>
                <a:headEnd/>
                <a:tailEnd type="triangle" w="med" len="med"/>
              </a:ln>
              <a:effectLst/>
            </p:spPr>
            <p:txBody>
              <a:bodyPr wrap="none" anchor="ctr"/>
              <a:lstStyle/>
              <a:p>
                <a:endParaRPr lang="ar-LB"/>
              </a:p>
            </p:txBody>
          </p:sp>
        </p:grpSp>
        <p:sp>
          <p:nvSpPr>
            <p:cNvPr id="14" name="Line 80"/>
            <p:cNvSpPr>
              <a:spLocks noChangeShapeType="1"/>
            </p:cNvSpPr>
            <p:nvPr/>
          </p:nvSpPr>
          <p:spPr bwMode="auto">
            <a:xfrm flipV="1">
              <a:off x="4080" y="2112"/>
              <a:ext cx="528" cy="0"/>
            </a:xfrm>
            <a:prstGeom prst="line">
              <a:avLst/>
            </a:prstGeom>
            <a:noFill/>
            <a:ln w="9525">
              <a:solidFill>
                <a:schemeClr val="tx1"/>
              </a:solidFill>
              <a:round/>
              <a:headEnd/>
              <a:tailEnd type="triangle" w="med" len="med"/>
            </a:ln>
            <a:effectLst/>
          </p:spPr>
          <p:txBody>
            <a:bodyPr wrap="none" anchor="ctr"/>
            <a:lstStyle/>
            <a:p>
              <a:endParaRPr lang="ar-LB"/>
            </a:p>
          </p:txBody>
        </p:sp>
        <p:sp>
          <p:nvSpPr>
            <p:cNvPr id="15" name="Line 81"/>
            <p:cNvSpPr>
              <a:spLocks noChangeShapeType="1"/>
            </p:cNvSpPr>
            <p:nvPr/>
          </p:nvSpPr>
          <p:spPr bwMode="auto">
            <a:xfrm flipV="1">
              <a:off x="4080" y="2736"/>
              <a:ext cx="528" cy="0"/>
            </a:xfrm>
            <a:prstGeom prst="line">
              <a:avLst/>
            </a:prstGeom>
            <a:noFill/>
            <a:ln w="9525">
              <a:solidFill>
                <a:schemeClr val="tx1"/>
              </a:solidFill>
              <a:round/>
              <a:headEnd/>
              <a:tailEnd type="triangle" w="med" len="med"/>
            </a:ln>
            <a:effectLst/>
          </p:spPr>
          <p:txBody>
            <a:bodyPr wrap="none" anchor="ctr"/>
            <a:lstStyle/>
            <a:p>
              <a:endParaRPr lang="ar-LB"/>
            </a:p>
          </p:txBody>
        </p:sp>
      </p:grpSp>
      <p:sp>
        <p:nvSpPr>
          <p:cNvPr id="45" name="Text Box 85"/>
          <p:cNvSpPr txBox="1">
            <a:spLocks noChangeArrowheads="1"/>
          </p:cNvSpPr>
          <p:nvPr/>
        </p:nvSpPr>
        <p:spPr bwMode="auto">
          <a:xfrm>
            <a:off x="2619377" y="1752600"/>
            <a:ext cx="2757486" cy="584775"/>
          </a:xfrm>
          <a:prstGeom prst="rect">
            <a:avLst/>
          </a:prstGeom>
          <a:noFill/>
          <a:ln w="9525">
            <a:noFill/>
            <a:miter lim="800000"/>
            <a:headEnd/>
            <a:tailEnd/>
          </a:ln>
          <a:effectLst/>
        </p:spPr>
        <p:txBody>
          <a:bodyPr wrap="none">
            <a:spAutoFit/>
          </a:bodyPr>
          <a:lstStyle/>
          <a:p>
            <a:r>
              <a:rPr lang="en-US" sz="3200" dirty="0"/>
              <a:t>3-4-2 Network</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Y" dirty="0" smtClean="0"/>
              <a:t>متعددة الطبقات</a:t>
            </a:r>
            <a:endParaRPr lang="ar-LB" dirty="0"/>
          </a:p>
        </p:txBody>
      </p:sp>
      <p:sp>
        <p:nvSpPr>
          <p:cNvPr id="3" name="عنصر نائب للمحتوى 2"/>
          <p:cNvSpPr>
            <a:spLocks noGrp="1"/>
          </p:cNvSpPr>
          <p:nvPr>
            <p:ph idx="1"/>
          </p:nvPr>
        </p:nvSpPr>
        <p:spPr/>
        <p:txBody>
          <a:bodyPr/>
          <a:lstStyle/>
          <a:p>
            <a:endParaRPr lang="ar-LB"/>
          </a:p>
        </p:txBody>
      </p:sp>
      <p:sp>
        <p:nvSpPr>
          <p:cNvPr id="4" name="عنصر نائب للتاريخ 3"/>
          <p:cNvSpPr>
            <a:spLocks noGrp="1"/>
          </p:cNvSpPr>
          <p:nvPr>
            <p:ph type="dt" sz="half" idx="10"/>
          </p:nvPr>
        </p:nvSpPr>
        <p:spPr/>
        <p:txBody>
          <a:bodyPr/>
          <a:lstStyle/>
          <a:p>
            <a:fld id="{379A8275-4C12-46AA-8619-69D901AC2BEB}" type="datetime8">
              <a:rPr lang="ar-LB" smtClean="0"/>
              <a:pPr/>
              <a:t>01 أيار، 15</a:t>
            </a:fld>
            <a:endParaRPr lang="ar-LB"/>
          </a:p>
        </p:txBody>
      </p:sp>
      <p:sp>
        <p:nvSpPr>
          <p:cNvPr id="5" name="عنصر نائب للتذييل 4"/>
          <p:cNvSpPr>
            <a:spLocks noGrp="1"/>
          </p:cNvSpPr>
          <p:nvPr>
            <p:ph type="ftr" sz="quarter" idx="11"/>
          </p:nvPr>
        </p:nvSpPr>
        <p:spPr/>
        <p:txBody>
          <a:bodyPr/>
          <a:lstStyle/>
          <a:p>
            <a:r>
              <a:rPr lang="da-DK" smtClean="0"/>
              <a:t>Dr. Farhan Alfin 13 Slides</a:t>
            </a:r>
            <a:endParaRPr lang="ar-LB"/>
          </a:p>
        </p:txBody>
      </p:sp>
      <p:sp>
        <p:nvSpPr>
          <p:cNvPr id="6" name="عنصر نائب لرقم الشريحة 5"/>
          <p:cNvSpPr>
            <a:spLocks noGrp="1"/>
          </p:cNvSpPr>
          <p:nvPr>
            <p:ph type="sldNum" sz="quarter" idx="12"/>
          </p:nvPr>
        </p:nvSpPr>
        <p:spPr/>
        <p:txBody>
          <a:bodyPr/>
          <a:lstStyle/>
          <a:p>
            <a:fld id="{94388A0C-169A-4BF2-BFCF-6333C7925353}" type="slidenum">
              <a:rPr lang="ar-LB" smtClean="0"/>
              <a:pPr/>
              <a:t>21</a:t>
            </a:fld>
            <a:endParaRPr lang="ar-LB"/>
          </a:p>
        </p:txBody>
      </p:sp>
      <p:pic>
        <p:nvPicPr>
          <p:cNvPr id="32770" name="Picture 2" descr="العصبون و مكوناته."/>
          <p:cNvPicPr>
            <a:picLocks noChangeAspect="1" noChangeArrowheads="1"/>
          </p:cNvPicPr>
          <p:nvPr/>
        </p:nvPicPr>
        <p:blipFill>
          <a:blip r:embed="rId2"/>
          <a:srcRect/>
          <a:stretch>
            <a:fillRect/>
          </a:stretch>
        </p:blipFill>
        <p:spPr bwMode="auto">
          <a:xfrm>
            <a:off x="0" y="1643050"/>
            <a:ext cx="8286776" cy="490080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SY" dirty="0"/>
              <a:t>حسب </a:t>
            </a:r>
            <a:r>
              <a:rPr lang="ar-SY" dirty="0" smtClean="0"/>
              <a:t>التغذية</a:t>
            </a:r>
            <a:endParaRPr lang="ar-SY" dirty="0"/>
          </a:p>
        </p:txBody>
      </p:sp>
      <p:sp>
        <p:nvSpPr>
          <p:cNvPr id="3" name="Content Placeholder 2"/>
          <p:cNvSpPr>
            <a:spLocks noGrp="1"/>
          </p:cNvSpPr>
          <p:nvPr>
            <p:ph idx="1"/>
          </p:nvPr>
        </p:nvSpPr>
        <p:spPr/>
        <p:txBody>
          <a:bodyPr/>
          <a:lstStyle/>
          <a:p>
            <a:endParaRPr lang="ar-SY" dirty="0"/>
          </a:p>
        </p:txBody>
      </p:sp>
      <p:sp>
        <p:nvSpPr>
          <p:cNvPr id="4" name="Date Placeholder 3"/>
          <p:cNvSpPr>
            <a:spLocks noGrp="1"/>
          </p:cNvSpPr>
          <p:nvPr>
            <p:ph type="dt" sz="half" idx="10"/>
          </p:nvPr>
        </p:nvSpPr>
        <p:spPr/>
        <p:txBody>
          <a:bodyPr/>
          <a:lstStyle/>
          <a:p>
            <a:fld id="{C006D848-6833-4E3C-88AB-4D1C561BD3BD}" type="datetime8">
              <a:rPr lang="ar-LB" smtClean="0"/>
              <a:pPr/>
              <a:t>01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22</a:t>
            </a:fld>
            <a:endParaRPr lang="ar-LB"/>
          </a:p>
        </p:txBody>
      </p:sp>
      <p:pic>
        <p:nvPicPr>
          <p:cNvPr id="7" name="Picture 6"/>
          <p:cNvPicPr/>
          <p:nvPr/>
        </p:nvPicPr>
        <p:blipFill>
          <a:blip r:embed="rId2">
            <a:extLst>
              <a:ext uri="{28A0092B-C50C-407E-A947-70E740481C1C}">
                <a14:useLocalDpi xmlns:a14="http://schemas.microsoft.com/office/drawing/2010/main" val="0"/>
              </a:ext>
            </a:extLst>
          </a:blip>
          <a:srcRect/>
          <a:stretch>
            <a:fillRect/>
          </a:stretch>
        </p:blipFill>
        <p:spPr bwMode="auto">
          <a:xfrm>
            <a:off x="323528" y="2564905"/>
            <a:ext cx="3448806" cy="2458055"/>
          </a:xfrm>
          <a:prstGeom prst="rect">
            <a:avLst/>
          </a:prstGeom>
          <a:noFill/>
          <a:ln>
            <a:noFill/>
          </a:ln>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45592" y="2564905"/>
            <a:ext cx="3448806" cy="2458055"/>
          </a:xfrm>
          <a:prstGeom prst="rect">
            <a:avLst/>
          </a:prstGeom>
          <a:noFill/>
          <a:ln>
            <a:noFill/>
          </a:ln>
        </p:spPr>
      </p:pic>
      <p:sp>
        <p:nvSpPr>
          <p:cNvPr id="9" name="Rectangle 8"/>
          <p:cNvSpPr/>
          <p:nvPr/>
        </p:nvSpPr>
        <p:spPr>
          <a:xfrm>
            <a:off x="7147" y="5429378"/>
            <a:ext cx="4081567" cy="523220"/>
          </a:xfrm>
          <a:prstGeom prst="rect">
            <a:avLst/>
          </a:prstGeom>
        </p:spPr>
        <p:txBody>
          <a:bodyPr wrap="none">
            <a:spAutoFit/>
          </a:bodyPr>
          <a:lstStyle/>
          <a:p>
            <a:r>
              <a:rPr lang="ar-SY" sz="2800" dirty="0"/>
              <a:t>التغذية الأمامية </a:t>
            </a:r>
            <a:r>
              <a:rPr lang="en-US" sz="2800" dirty="0"/>
              <a:t>feed-forward </a:t>
            </a:r>
            <a:endParaRPr lang="ar-SY" sz="2800" dirty="0"/>
          </a:p>
        </p:txBody>
      </p:sp>
      <p:sp>
        <p:nvSpPr>
          <p:cNvPr id="10" name="Rectangle 9"/>
          <p:cNvSpPr/>
          <p:nvPr/>
        </p:nvSpPr>
        <p:spPr>
          <a:xfrm>
            <a:off x="4538767" y="5429378"/>
            <a:ext cx="3405099" cy="523220"/>
          </a:xfrm>
          <a:prstGeom prst="rect">
            <a:avLst/>
          </a:prstGeom>
        </p:spPr>
        <p:txBody>
          <a:bodyPr wrap="none">
            <a:spAutoFit/>
          </a:bodyPr>
          <a:lstStyle/>
          <a:p>
            <a:r>
              <a:rPr lang="ar-SY" sz="2800" dirty="0">
                <a:latin typeface="Times New Roman" panose="02020603050405020304" pitchFamily="18" charset="0"/>
                <a:ea typeface="Times New Roman" panose="02020603050405020304" pitchFamily="18" charset="0"/>
                <a:cs typeface="Simplified Arabic" panose="02020603050405020304" pitchFamily="18" charset="-78"/>
              </a:rPr>
              <a:t>عكسية التغذية </a:t>
            </a:r>
            <a:r>
              <a:rPr lang="en-US" sz="2800" dirty="0">
                <a:latin typeface="Times New Roman" panose="02020603050405020304" pitchFamily="18" charset="0"/>
                <a:ea typeface="Times New Roman" panose="02020603050405020304" pitchFamily="18" charset="0"/>
                <a:cs typeface="Simplified Arabic" panose="02020603050405020304" pitchFamily="18" charset="-78"/>
              </a:rPr>
              <a:t>Recurrent</a:t>
            </a:r>
            <a:r>
              <a:rPr lang="en-US" sz="2800" dirty="0">
                <a:latin typeface="Simplified Arabic" panose="02020603050405020304" pitchFamily="18" charset="-78"/>
                <a:ea typeface="Times New Roman" panose="02020603050405020304" pitchFamily="18" charset="0"/>
              </a:rPr>
              <a:t> </a:t>
            </a:r>
            <a:endParaRPr lang="ar-SY" sz="2800" dirty="0"/>
          </a:p>
        </p:txBody>
      </p:sp>
    </p:spTree>
    <p:extLst>
      <p:ext uri="{BB962C8B-B14F-4D97-AF65-F5344CB8AC3E}">
        <p14:creationId xmlns:p14="http://schemas.microsoft.com/office/powerpoint/2010/main" val="4188558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Y" dirty="0" smtClean="0"/>
              <a:t>التغذية المتشابكة </a:t>
            </a:r>
            <a:r>
              <a:rPr lang="en-US" dirty="0" smtClean="0"/>
              <a:t>Recurrent network</a:t>
            </a:r>
            <a:endParaRPr lang="ar-LB" dirty="0"/>
          </a:p>
        </p:txBody>
      </p:sp>
      <p:sp>
        <p:nvSpPr>
          <p:cNvPr id="3" name="عنصر نائب للمحتوى 2"/>
          <p:cNvSpPr>
            <a:spLocks noGrp="1"/>
          </p:cNvSpPr>
          <p:nvPr>
            <p:ph idx="1"/>
          </p:nvPr>
        </p:nvSpPr>
        <p:spPr/>
        <p:txBody>
          <a:bodyPr/>
          <a:lstStyle/>
          <a:p>
            <a:endParaRPr lang="ar-LB"/>
          </a:p>
        </p:txBody>
      </p:sp>
      <p:sp>
        <p:nvSpPr>
          <p:cNvPr id="4" name="عنصر نائب للتاريخ 3"/>
          <p:cNvSpPr>
            <a:spLocks noGrp="1"/>
          </p:cNvSpPr>
          <p:nvPr>
            <p:ph type="dt" sz="half" idx="10"/>
          </p:nvPr>
        </p:nvSpPr>
        <p:spPr/>
        <p:txBody>
          <a:bodyPr/>
          <a:lstStyle/>
          <a:p>
            <a:fld id="{379A8275-4C12-46AA-8619-69D901AC2BEB}" type="datetime8">
              <a:rPr lang="ar-LB" smtClean="0"/>
              <a:pPr/>
              <a:t>01 أيار، 15</a:t>
            </a:fld>
            <a:endParaRPr lang="ar-LB"/>
          </a:p>
        </p:txBody>
      </p:sp>
      <p:sp>
        <p:nvSpPr>
          <p:cNvPr id="5" name="عنصر نائب للتذييل 4"/>
          <p:cNvSpPr>
            <a:spLocks noGrp="1"/>
          </p:cNvSpPr>
          <p:nvPr>
            <p:ph type="ftr" sz="quarter" idx="11"/>
          </p:nvPr>
        </p:nvSpPr>
        <p:spPr/>
        <p:txBody>
          <a:bodyPr/>
          <a:lstStyle/>
          <a:p>
            <a:r>
              <a:rPr lang="da-DK" smtClean="0"/>
              <a:t>Dr. Farhan Alfin 13 Slides</a:t>
            </a:r>
            <a:endParaRPr lang="ar-LB"/>
          </a:p>
        </p:txBody>
      </p:sp>
      <p:sp>
        <p:nvSpPr>
          <p:cNvPr id="6" name="عنصر نائب لرقم الشريحة 5"/>
          <p:cNvSpPr>
            <a:spLocks noGrp="1"/>
          </p:cNvSpPr>
          <p:nvPr>
            <p:ph type="sldNum" sz="quarter" idx="12"/>
          </p:nvPr>
        </p:nvSpPr>
        <p:spPr/>
        <p:txBody>
          <a:bodyPr/>
          <a:lstStyle/>
          <a:p>
            <a:fld id="{94388A0C-169A-4BF2-BFCF-6333C7925353}" type="slidenum">
              <a:rPr lang="ar-LB" smtClean="0"/>
              <a:pPr/>
              <a:t>23</a:t>
            </a:fld>
            <a:endParaRPr lang="ar-LB"/>
          </a:p>
        </p:txBody>
      </p:sp>
      <p:grpSp>
        <p:nvGrpSpPr>
          <p:cNvPr id="7" name="Group 74"/>
          <p:cNvGrpSpPr>
            <a:grpSpLocks/>
          </p:cNvGrpSpPr>
          <p:nvPr/>
        </p:nvGrpSpPr>
        <p:grpSpPr bwMode="auto">
          <a:xfrm>
            <a:off x="1752600" y="2971800"/>
            <a:ext cx="6477000" cy="3429000"/>
            <a:chOff x="1104" y="1632"/>
            <a:chExt cx="4080" cy="2160"/>
          </a:xfrm>
        </p:grpSpPr>
        <p:sp>
          <p:nvSpPr>
            <p:cNvPr id="8" name="Oval 6"/>
            <p:cNvSpPr>
              <a:spLocks noChangeArrowheads="1"/>
            </p:cNvSpPr>
            <p:nvPr/>
          </p:nvSpPr>
          <p:spPr bwMode="auto">
            <a:xfrm>
              <a:off x="3744" y="3120"/>
              <a:ext cx="240" cy="240"/>
            </a:xfrm>
            <a:prstGeom prst="ellipse">
              <a:avLst/>
            </a:prstGeom>
            <a:solidFill>
              <a:srgbClr val="009900"/>
            </a:solidFill>
            <a:ln w="9525">
              <a:solidFill>
                <a:schemeClr val="tx1"/>
              </a:solidFill>
              <a:round/>
              <a:headEnd/>
              <a:tailEnd/>
            </a:ln>
            <a:effectLst/>
          </p:spPr>
          <p:txBody>
            <a:bodyPr wrap="none" anchor="ctr"/>
            <a:lstStyle/>
            <a:p>
              <a:endParaRPr lang="ar-LB"/>
            </a:p>
          </p:txBody>
        </p:sp>
        <p:sp>
          <p:nvSpPr>
            <p:cNvPr id="9" name="Oval 7"/>
            <p:cNvSpPr>
              <a:spLocks noChangeArrowheads="1"/>
            </p:cNvSpPr>
            <p:nvPr/>
          </p:nvSpPr>
          <p:spPr bwMode="auto">
            <a:xfrm>
              <a:off x="3744" y="1632"/>
              <a:ext cx="240" cy="240"/>
            </a:xfrm>
            <a:prstGeom prst="ellipse">
              <a:avLst/>
            </a:prstGeom>
            <a:solidFill>
              <a:srgbClr val="009900"/>
            </a:solidFill>
            <a:ln w="9525">
              <a:solidFill>
                <a:schemeClr val="tx1"/>
              </a:solidFill>
              <a:round/>
              <a:headEnd/>
              <a:tailEnd/>
            </a:ln>
            <a:effectLst/>
          </p:spPr>
          <p:txBody>
            <a:bodyPr wrap="none" anchor="ctr"/>
            <a:lstStyle/>
            <a:p>
              <a:endParaRPr lang="ar-LB"/>
            </a:p>
          </p:txBody>
        </p:sp>
        <p:sp>
          <p:nvSpPr>
            <p:cNvPr id="10" name="Oval 8"/>
            <p:cNvSpPr>
              <a:spLocks noChangeArrowheads="1"/>
            </p:cNvSpPr>
            <p:nvPr/>
          </p:nvSpPr>
          <p:spPr bwMode="auto">
            <a:xfrm>
              <a:off x="3744" y="2352"/>
              <a:ext cx="240" cy="240"/>
            </a:xfrm>
            <a:prstGeom prst="ellipse">
              <a:avLst/>
            </a:prstGeom>
            <a:solidFill>
              <a:srgbClr val="996600"/>
            </a:solidFill>
            <a:ln w="9525">
              <a:solidFill>
                <a:schemeClr val="tx1"/>
              </a:solidFill>
              <a:round/>
              <a:headEnd/>
              <a:tailEnd/>
            </a:ln>
            <a:effectLst/>
          </p:spPr>
          <p:txBody>
            <a:bodyPr wrap="none" anchor="ctr"/>
            <a:lstStyle/>
            <a:p>
              <a:endParaRPr lang="ar-LB"/>
            </a:p>
          </p:txBody>
        </p:sp>
        <p:sp>
          <p:nvSpPr>
            <p:cNvPr id="11" name="Rectangle 9"/>
            <p:cNvSpPr>
              <a:spLocks noChangeArrowheads="1"/>
            </p:cNvSpPr>
            <p:nvPr/>
          </p:nvSpPr>
          <p:spPr bwMode="auto">
            <a:xfrm>
              <a:off x="2544" y="3648"/>
              <a:ext cx="144" cy="144"/>
            </a:xfrm>
            <a:prstGeom prst="rect">
              <a:avLst/>
            </a:prstGeom>
            <a:solidFill>
              <a:srgbClr val="0000FF"/>
            </a:solidFill>
            <a:ln w="9525">
              <a:solidFill>
                <a:schemeClr val="tx1"/>
              </a:solidFill>
              <a:miter lim="800000"/>
              <a:headEnd/>
              <a:tailEnd/>
            </a:ln>
            <a:effectLst/>
          </p:spPr>
          <p:txBody>
            <a:bodyPr wrap="none" anchor="ctr"/>
            <a:lstStyle/>
            <a:p>
              <a:endParaRPr lang="ar-LB"/>
            </a:p>
          </p:txBody>
        </p:sp>
        <p:sp>
          <p:nvSpPr>
            <p:cNvPr id="12" name="Rectangle 10"/>
            <p:cNvSpPr>
              <a:spLocks noChangeArrowheads="1"/>
            </p:cNvSpPr>
            <p:nvPr/>
          </p:nvSpPr>
          <p:spPr bwMode="auto">
            <a:xfrm>
              <a:off x="2544" y="1680"/>
              <a:ext cx="144" cy="144"/>
            </a:xfrm>
            <a:prstGeom prst="rect">
              <a:avLst/>
            </a:prstGeom>
            <a:solidFill>
              <a:srgbClr val="0000FF"/>
            </a:solidFill>
            <a:ln w="9525">
              <a:solidFill>
                <a:schemeClr val="tx1"/>
              </a:solidFill>
              <a:miter lim="800000"/>
              <a:headEnd/>
              <a:tailEnd/>
            </a:ln>
            <a:effectLst/>
          </p:spPr>
          <p:txBody>
            <a:bodyPr wrap="none" anchor="ctr"/>
            <a:lstStyle/>
            <a:p>
              <a:endParaRPr lang="ar-LB"/>
            </a:p>
          </p:txBody>
        </p:sp>
        <p:sp>
          <p:nvSpPr>
            <p:cNvPr id="13" name="Rectangle 11"/>
            <p:cNvSpPr>
              <a:spLocks noChangeArrowheads="1"/>
            </p:cNvSpPr>
            <p:nvPr/>
          </p:nvSpPr>
          <p:spPr bwMode="auto">
            <a:xfrm>
              <a:off x="2544" y="2400"/>
              <a:ext cx="144" cy="144"/>
            </a:xfrm>
            <a:prstGeom prst="rect">
              <a:avLst/>
            </a:prstGeom>
            <a:solidFill>
              <a:srgbClr val="0000FF"/>
            </a:solidFill>
            <a:ln w="9525">
              <a:solidFill>
                <a:schemeClr val="tx1"/>
              </a:solidFill>
              <a:miter lim="800000"/>
              <a:headEnd/>
              <a:tailEnd/>
            </a:ln>
            <a:effectLst/>
          </p:spPr>
          <p:txBody>
            <a:bodyPr wrap="none" anchor="ctr"/>
            <a:lstStyle/>
            <a:p>
              <a:endParaRPr lang="ar-LB"/>
            </a:p>
          </p:txBody>
        </p:sp>
        <p:sp>
          <p:nvSpPr>
            <p:cNvPr id="14" name="Rectangle 12"/>
            <p:cNvSpPr>
              <a:spLocks noChangeArrowheads="1"/>
            </p:cNvSpPr>
            <p:nvPr/>
          </p:nvSpPr>
          <p:spPr bwMode="auto">
            <a:xfrm>
              <a:off x="2544" y="3168"/>
              <a:ext cx="144" cy="144"/>
            </a:xfrm>
            <a:prstGeom prst="rect">
              <a:avLst/>
            </a:prstGeom>
            <a:solidFill>
              <a:srgbClr val="0000FF"/>
            </a:solidFill>
            <a:ln w="9525">
              <a:solidFill>
                <a:schemeClr val="tx1"/>
              </a:solidFill>
              <a:miter lim="800000"/>
              <a:headEnd/>
              <a:tailEnd/>
            </a:ln>
            <a:effectLst/>
          </p:spPr>
          <p:txBody>
            <a:bodyPr wrap="none" anchor="ctr"/>
            <a:lstStyle/>
            <a:p>
              <a:endParaRPr lang="ar-LB"/>
            </a:p>
          </p:txBody>
        </p:sp>
        <p:sp>
          <p:nvSpPr>
            <p:cNvPr id="15" name="Text Box 13"/>
            <p:cNvSpPr txBox="1">
              <a:spLocks noChangeArrowheads="1"/>
            </p:cNvSpPr>
            <p:nvPr/>
          </p:nvSpPr>
          <p:spPr bwMode="auto">
            <a:xfrm>
              <a:off x="1104" y="1632"/>
              <a:ext cx="297" cy="258"/>
            </a:xfrm>
            <a:prstGeom prst="rect">
              <a:avLst/>
            </a:prstGeom>
            <a:noFill/>
            <a:ln w="12700">
              <a:solidFill>
                <a:schemeClr val="tx1"/>
              </a:solidFill>
              <a:miter lim="800000"/>
              <a:headEnd/>
              <a:tailEnd/>
            </a:ln>
            <a:effectLst/>
          </p:spPr>
          <p:txBody>
            <a:bodyPr wrap="none">
              <a:spAutoFit/>
            </a:bodyPr>
            <a:lstStyle/>
            <a:p>
              <a:r>
                <a:rPr lang="en-US" sz="2000" i="1">
                  <a:solidFill>
                    <a:srgbClr val="0000FF"/>
                  </a:solidFill>
                </a:rPr>
                <a:t>z</a:t>
              </a:r>
              <a:r>
                <a:rPr lang="en-US" sz="2000" i="1" baseline="30000">
                  <a:solidFill>
                    <a:srgbClr val="0000FF"/>
                  </a:solidFill>
                </a:rPr>
                <a:t>-1</a:t>
              </a:r>
              <a:endParaRPr lang="en-US" sz="2000" b="1" i="1" baseline="30000">
                <a:solidFill>
                  <a:srgbClr val="0000FF"/>
                </a:solidFill>
              </a:endParaRPr>
            </a:p>
          </p:txBody>
        </p:sp>
        <p:sp>
          <p:nvSpPr>
            <p:cNvPr id="16" name="Text Box 14"/>
            <p:cNvSpPr txBox="1">
              <a:spLocks noChangeArrowheads="1"/>
            </p:cNvSpPr>
            <p:nvPr/>
          </p:nvSpPr>
          <p:spPr bwMode="auto">
            <a:xfrm>
              <a:off x="1104" y="2352"/>
              <a:ext cx="297" cy="258"/>
            </a:xfrm>
            <a:prstGeom prst="rect">
              <a:avLst/>
            </a:prstGeom>
            <a:noFill/>
            <a:ln w="12700">
              <a:solidFill>
                <a:schemeClr val="tx1"/>
              </a:solidFill>
              <a:miter lim="800000"/>
              <a:headEnd/>
              <a:tailEnd/>
            </a:ln>
            <a:effectLst/>
          </p:spPr>
          <p:txBody>
            <a:bodyPr wrap="none">
              <a:spAutoFit/>
            </a:bodyPr>
            <a:lstStyle/>
            <a:p>
              <a:r>
                <a:rPr lang="en-US" sz="2000" i="1">
                  <a:solidFill>
                    <a:srgbClr val="0000FF"/>
                  </a:solidFill>
                </a:rPr>
                <a:t>z</a:t>
              </a:r>
              <a:r>
                <a:rPr lang="en-US" sz="2000" i="1" baseline="30000">
                  <a:solidFill>
                    <a:srgbClr val="0000FF"/>
                  </a:solidFill>
                </a:rPr>
                <a:t>-1</a:t>
              </a:r>
              <a:endParaRPr lang="en-US" sz="2000" b="1" i="1" baseline="30000">
                <a:solidFill>
                  <a:srgbClr val="0000FF"/>
                </a:solidFill>
              </a:endParaRPr>
            </a:p>
          </p:txBody>
        </p:sp>
        <p:sp>
          <p:nvSpPr>
            <p:cNvPr id="17" name="Text Box 15"/>
            <p:cNvSpPr txBox="1">
              <a:spLocks noChangeArrowheads="1"/>
            </p:cNvSpPr>
            <p:nvPr/>
          </p:nvSpPr>
          <p:spPr bwMode="auto">
            <a:xfrm>
              <a:off x="1104" y="3120"/>
              <a:ext cx="297" cy="258"/>
            </a:xfrm>
            <a:prstGeom prst="rect">
              <a:avLst/>
            </a:prstGeom>
            <a:noFill/>
            <a:ln w="12700">
              <a:solidFill>
                <a:schemeClr val="tx1"/>
              </a:solidFill>
              <a:miter lim="800000"/>
              <a:headEnd/>
              <a:tailEnd/>
            </a:ln>
            <a:effectLst/>
          </p:spPr>
          <p:txBody>
            <a:bodyPr wrap="none">
              <a:spAutoFit/>
            </a:bodyPr>
            <a:lstStyle/>
            <a:p>
              <a:r>
                <a:rPr lang="en-US" sz="2000" i="1">
                  <a:solidFill>
                    <a:srgbClr val="0000FF"/>
                  </a:solidFill>
                </a:rPr>
                <a:t>z</a:t>
              </a:r>
              <a:r>
                <a:rPr lang="en-US" sz="2000" i="1" baseline="30000">
                  <a:solidFill>
                    <a:srgbClr val="0000FF"/>
                  </a:solidFill>
                </a:rPr>
                <a:t>-1</a:t>
              </a:r>
              <a:endParaRPr lang="en-US" sz="2000" b="1" i="1" baseline="30000">
                <a:solidFill>
                  <a:srgbClr val="0000FF"/>
                </a:solidFill>
              </a:endParaRPr>
            </a:p>
          </p:txBody>
        </p:sp>
        <p:cxnSp>
          <p:nvCxnSpPr>
            <p:cNvPr id="18" name="AutoShape 37"/>
            <p:cNvCxnSpPr>
              <a:cxnSpLocks noChangeShapeType="1"/>
              <a:stCxn id="10" idx="6"/>
              <a:endCxn id="16" idx="1"/>
            </p:cNvCxnSpPr>
            <p:nvPr/>
          </p:nvCxnSpPr>
          <p:spPr bwMode="auto">
            <a:xfrm flipH="1">
              <a:off x="1104" y="2472"/>
              <a:ext cx="2880" cy="9"/>
            </a:xfrm>
            <a:prstGeom prst="bentConnector5">
              <a:avLst>
                <a:gd name="adj1" fmla="val -15662"/>
                <a:gd name="adj2" fmla="val -13611116"/>
                <a:gd name="adj3" fmla="val 112222"/>
              </a:avLst>
            </a:prstGeom>
            <a:noFill/>
            <a:ln w="9525">
              <a:solidFill>
                <a:schemeClr val="tx1"/>
              </a:solidFill>
              <a:miter lim="800000"/>
              <a:headEnd/>
              <a:tailEnd type="triangle" w="med" len="med"/>
            </a:ln>
            <a:effectLst/>
          </p:spPr>
        </p:cxnSp>
        <p:cxnSp>
          <p:nvCxnSpPr>
            <p:cNvPr id="19" name="AutoShape 38"/>
            <p:cNvCxnSpPr>
              <a:cxnSpLocks noChangeShapeType="1"/>
              <a:stCxn id="9" idx="6"/>
              <a:endCxn id="15" idx="1"/>
            </p:cNvCxnSpPr>
            <p:nvPr/>
          </p:nvCxnSpPr>
          <p:spPr bwMode="auto">
            <a:xfrm flipH="1">
              <a:off x="1104" y="1752"/>
              <a:ext cx="2880" cy="9"/>
            </a:xfrm>
            <a:prstGeom prst="bentConnector5">
              <a:avLst>
                <a:gd name="adj1" fmla="val -5000"/>
                <a:gd name="adj2" fmla="val -3488894"/>
                <a:gd name="adj3" fmla="val 105000"/>
              </a:avLst>
            </a:prstGeom>
            <a:noFill/>
            <a:ln w="9525">
              <a:solidFill>
                <a:schemeClr val="tx1"/>
              </a:solidFill>
              <a:miter lim="800000"/>
              <a:headEnd/>
              <a:tailEnd type="triangle" w="med" len="med"/>
            </a:ln>
            <a:effectLst/>
          </p:spPr>
        </p:cxnSp>
        <p:cxnSp>
          <p:nvCxnSpPr>
            <p:cNvPr id="20" name="AutoShape 41"/>
            <p:cNvCxnSpPr>
              <a:cxnSpLocks noChangeShapeType="1"/>
              <a:stCxn id="12" idx="3"/>
              <a:endCxn id="9" idx="2"/>
            </p:cNvCxnSpPr>
            <p:nvPr/>
          </p:nvCxnSpPr>
          <p:spPr bwMode="auto">
            <a:xfrm>
              <a:off x="2688" y="1752"/>
              <a:ext cx="1056" cy="0"/>
            </a:xfrm>
            <a:prstGeom prst="straightConnector1">
              <a:avLst/>
            </a:prstGeom>
            <a:noFill/>
            <a:ln w="9525">
              <a:solidFill>
                <a:schemeClr val="tx1"/>
              </a:solidFill>
              <a:round/>
              <a:headEnd/>
              <a:tailEnd type="triangle" w="med" len="med"/>
            </a:ln>
            <a:effectLst/>
          </p:spPr>
        </p:cxnSp>
        <p:cxnSp>
          <p:nvCxnSpPr>
            <p:cNvPr id="21" name="AutoShape 42"/>
            <p:cNvCxnSpPr>
              <a:cxnSpLocks noChangeShapeType="1"/>
              <a:stCxn id="13" idx="3"/>
              <a:endCxn id="10" idx="2"/>
            </p:cNvCxnSpPr>
            <p:nvPr/>
          </p:nvCxnSpPr>
          <p:spPr bwMode="auto">
            <a:xfrm>
              <a:off x="2688" y="2472"/>
              <a:ext cx="1056" cy="0"/>
            </a:xfrm>
            <a:prstGeom prst="straightConnector1">
              <a:avLst/>
            </a:prstGeom>
            <a:noFill/>
            <a:ln w="9525">
              <a:solidFill>
                <a:schemeClr val="tx1"/>
              </a:solidFill>
              <a:round/>
              <a:headEnd/>
              <a:tailEnd type="triangle" w="med" len="med"/>
            </a:ln>
            <a:effectLst/>
          </p:spPr>
        </p:cxnSp>
        <p:cxnSp>
          <p:nvCxnSpPr>
            <p:cNvPr id="22" name="AutoShape 43"/>
            <p:cNvCxnSpPr>
              <a:cxnSpLocks noChangeShapeType="1"/>
              <a:stCxn id="14" idx="3"/>
              <a:endCxn id="8" idx="2"/>
            </p:cNvCxnSpPr>
            <p:nvPr/>
          </p:nvCxnSpPr>
          <p:spPr bwMode="auto">
            <a:xfrm>
              <a:off x="2688" y="3240"/>
              <a:ext cx="1056" cy="0"/>
            </a:xfrm>
            <a:prstGeom prst="straightConnector1">
              <a:avLst/>
            </a:prstGeom>
            <a:noFill/>
            <a:ln w="9525">
              <a:solidFill>
                <a:schemeClr val="tx1"/>
              </a:solidFill>
              <a:round/>
              <a:headEnd/>
              <a:tailEnd type="triangle" w="med" len="med"/>
            </a:ln>
            <a:effectLst/>
          </p:spPr>
        </p:cxnSp>
        <p:cxnSp>
          <p:nvCxnSpPr>
            <p:cNvPr id="23" name="AutoShape 44"/>
            <p:cNvCxnSpPr>
              <a:cxnSpLocks noChangeShapeType="1"/>
              <a:stCxn id="11" idx="3"/>
              <a:endCxn id="8" idx="3"/>
            </p:cNvCxnSpPr>
            <p:nvPr/>
          </p:nvCxnSpPr>
          <p:spPr bwMode="auto">
            <a:xfrm flipV="1">
              <a:off x="2688" y="3325"/>
              <a:ext cx="1091" cy="395"/>
            </a:xfrm>
            <a:prstGeom prst="straightConnector1">
              <a:avLst/>
            </a:prstGeom>
            <a:noFill/>
            <a:ln w="9525">
              <a:solidFill>
                <a:schemeClr val="tx1"/>
              </a:solidFill>
              <a:round/>
              <a:headEnd/>
              <a:tailEnd type="triangle" w="med" len="med"/>
            </a:ln>
            <a:effectLst/>
          </p:spPr>
        </p:cxnSp>
        <p:cxnSp>
          <p:nvCxnSpPr>
            <p:cNvPr id="24" name="AutoShape 45"/>
            <p:cNvCxnSpPr>
              <a:cxnSpLocks noChangeShapeType="1"/>
              <a:stCxn id="11" idx="3"/>
              <a:endCxn id="10" idx="4"/>
            </p:cNvCxnSpPr>
            <p:nvPr/>
          </p:nvCxnSpPr>
          <p:spPr bwMode="auto">
            <a:xfrm flipV="1">
              <a:off x="2688" y="2592"/>
              <a:ext cx="1176" cy="1128"/>
            </a:xfrm>
            <a:prstGeom prst="straightConnector1">
              <a:avLst/>
            </a:prstGeom>
            <a:noFill/>
            <a:ln w="9525">
              <a:solidFill>
                <a:schemeClr val="tx1"/>
              </a:solidFill>
              <a:round/>
              <a:headEnd/>
              <a:tailEnd type="triangle" w="med" len="med"/>
            </a:ln>
            <a:effectLst/>
          </p:spPr>
        </p:cxnSp>
        <p:cxnSp>
          <p:nvCxnSpPr>
            <p:cNvPr id="25" name="AutoShape 46"/>
            <p:cNvCxnSpPr>
              <a:cxnSpLocks noChangeShapeType="1"/>
              <a:stCxn id="11" idx="3"/>
              <a:endCxn id="9" idx="4"/>
            </p:cNvCxnSpPr>
            <p:nvPr/>
          </p:nvCxnSpPr>
          <p:spPr bwMode="auto">
            <a:xfrm flipV="1">
              <a:off x="2688" y="1872"/>
              <a:ext cx="1176" cy="1848"/>
            </a:xfrm>
            <a:prstGeom prst="straightConnector1">
              <a:avLst/>
            </a:prstGeom>
            <a:noFill/>
            <a:ln w="9525">
              <a:solidFill>
                <a:schemeClr val="tx1"/>
              </a:solidFill>
              <a:round/>
              <a:headEnd/>
              <a:tailEnd type="triangle" w="med" len="med"/>
            </a:ln>
            <a:effectLst/>
          </p:spPr>
        </p:cxnSp>
        <p:cxnSp>
          <p:nvCxnSpPr>
            <p:cNvPr id="26" name="AutoShape 47"/>
            <p:cNvCxnSpPr>
              <a:cxnSpLocks noChangeShapeType="1"/>
              <a:stCxn id="14" idx="3"/>
              <a:endCxn id="10" idx="3"/>
            </p:cNvCxnSpPr>
            <p:nvPr/>
          </p:nvCxnSpPr>
          <p:spPr bwMode="auto">
            <a:xfrm flipV="1">
              <a:off x="2688" y="2557"/>
              <a:ext cx="1091" cy="683"/>
            </a:xfrm>
            <a:prstGeom prst="straightConnector1">
              <a:avLst/>
            </a:prstGeom>
            <a:noFill/>
            <a:ln w="9525">
              <a:solidFill>
                <a:schemeClr val="tx1"/>
              </a:solidFill>
              <a:round/>
              <a:headEnd/>
              <a:tailEnd type="triangle" w="med" len="med"/>
            </a:ln>
            <a:effectLst/>
          </p:spPr>
        </p:cxnSp>
        <p:cxnSp>
          <p:nvCxnSpPr>
            <p:cNvPr id="27" name="AutoShape 48"/>
            <p:cNvCxnSpPr>
              <a:cxnSpLocks noChangeShapeType="1"/>
              <a:stCxn id="14" idx="3"/>
              <a:endCxn id="9" idx="3"/>
            </p:cNvCxnSpPr>
            <p:nvPr/>
          </p:nvCxnSpPr>
          <p:spPr bwMode="auto">
            <a:xfrm flipV="1">
              <a:off x="2688" y="1837"/>
              <a:ext cx="1091" cy="1403"/>
            </a:xfrm>
            <a:prstGeom prst="straightConnector1">
              <a:avLst/>
            </a:prstGeom>
            <a:noFill/>
            <a:ln w="9525">
              <a:solidFill>
                <a:schemeClr val="tx1"/>
              </a:solidFill>
              <a:round/>
              <a:headEnd/>
              <a:tailEnd type="triangle" w="med" len="med"/>
            </a:ln>
            <a:effectLst/>
          </p:spPr>
        </p:cxnSp>
        <p:cxnSp>
          <p:nvCxnSpPr>
            <p:cNvPr id="28" name="AutoShape 49"/>
            <p:cNvCxnSpPr>
              <a:cxnSpLocks noChangeShapeType="1"/>
              <a:stCxn id="13" idx="3"/>
              <a:endCxn id="8" idx="1"/>
            </p:cNvCxnSpPr>
            <p:nvPr/>
          </p:nvCxnSpPr>
          <p:spPr bwMode="auto">
            <a:xfrm>
              <a:off x="2688" y="2472"/>
              <a:ext cx="1091" cy="683"/>
            </a:xfrm>
            <a:prstGeom prst="straightConnector1">
              <a:avLst/>
            </a:prstGeom>
            <a:noFill/>
            <a:ln w="9525">
              <a:solidFill>
                <a:schemeClr val="tx1"/>
              </a:solidFill>
              <a:round/>
              <a:headEnd/>
              <a:tailEnd type="triangle" w="med" len="med"/>
            </a:ln>
            <a:effectLst/>
          </p:spPr>
        </p:cxnSp>
        <p:cxnSp>
          <p:nvCxnSpPr>
            <p:cNvPr id="29" name="AutoShape 50"/>
            <p:cNvCxnSpPr>
              <a:cxnSpLocks noChangeShapeType="1"/>
              <a:stCxn id="13" idx="3"/>
              <a:endCxn id="9" idx="3"/>
            </p:cNvCxnSpPr>
            <p:nvPr/>
          </p:nvCxnSpPr>
          <p:spPr bwMode="auto">
            <a:xfrm flipV="1">
              <a:off x="2688" y="1837"/>
              <a:ext cx="1091" cy="635"/>
            </a:xfrm>
            <a:prstGeom prst="straightConnector1">
              <a:avLst/>
            </a:prstGeom>
            <a:noFill/>
            <a:ln w="9525">
              <a:solidFill>
                <a:schemeClr val="tx1"/>
              </a:solidFill>
              <a:round/>
              <a:headEnd/>
              <a:tailEnd type="triangle" w="med" len="med"/>
            </a:ln>
            <a:effectLst/>
          </p:spPr>
        </p:cxnSp>
        <p:cxnSp>
          <p:nvCxnSpPr>
            <p:cNvPr id="30" name="AutoShape 51"/>
            <p:cNvCxnSpPr>
              <a:cxnSpLocks noChangeShapeType="1"/>
              <a:stCxn id="12" idx="3"/>
              <a:endCxn id="10" idx="1"/>
            </p:cNvCxnSpPr>
            <p:nvPr/>
          </p:nvCxnSpPr>
          <p:spPr bwMode="auto">
            <a:xfrm>
              <a:off x="2688" y="1752"/>
              <a:ext cx="1091" cy="635"/>
            </a:xfrm>
            <a:prstGeom prst="straightConnector1">
              <a:avLst/>
            </a:prstGeom>
            <a:noFill/>
            <a:ln w="9525">
              <a:solidFill>
                <a:schemeClr val="tx1"/>
              </a:solidFill>
              <a:round/>
              <a:headEnd/>
              <a:tailEnd type="triangle" w="med" len="med"/>
            </a:ln>
            <a:effectLst/>
          </p:spPr>
        </p:cxnSp>
        <p:cxnSp>
          <p:nvCxnSpPr>
            <p:cNvPr id="31" name="AutoShape 52"/>
            <p:cNvCxnSpPr>
              <a:cxnSpLocks noChangeShapeType="1"/>
              <a:stCxn id="12" idx="3"/>
              <a:endCxn id="8" idx="0"/>
            </p:cNvCxnSpPr>
            <p:nvPr/>
          </p:nvCxnSpPr>
          <p:spPr bwMode="auto">
            <a:xfrm>
              <a:off x="2688" y="1752"/>
              <a:ext cx="1176" cy="1368"/>
            </a:xfrm>
            <a:prstGeom prst="straightConnector1">
              <a:avLst/>
            </a:prstGeom>
            <a:noFill/>
            <a:ln w="9525">
              <a:solidFill>
                <a:schemeClr val="tx1"/>
              </a:solidFill>
              <a:round/>
              <a:headEnd/>
              <a:tailEnd type="triangle" w="med" len="med"/>
            </a:ln>
            <a:effectLst/>
          </p:spPr>
        </p:cxnSp>
        <p:cxnSp>
          <p:nvCxnSpPr>
            <p:cNvPr id="32" name="AutoShape 54"/>
            <p:cNvCxnSpPr>
              <a:cxnSpLocks noChangeShapeType="1"/>
              <a:stCxn id="15" idx="3"/>
              <a:endCxn id="12" idx="1"/>
            </p:cNvCxnSpPr>
            <p:nvPr/>
          </p:nvCxnSpPr>
          <p:spPr bwMode="auto">
            <a:xfrm flipV="1">
              <a:off x="1401" y="1752"/>
              <a:ext cx="1143" cy="9"/>
            </a:xfrm>
            <a:prstGeom prst="straightConnector1">
              <a:avLst/>
            </a:prstGeom>
            <a:noFill/>
            <a:ln w="9525">
              <a:solidFill>
                <a:schemeClr val="tx1"/>
              </a:solidFill>
              <a:round/>
              <a:headEnd/>
              <a:tailEnd type="triangle" w="med" len="med"/>
            </a:ln>
            <a:effectLst/>
          </p:spPr>
        </p:cxnSp>
        <p:cxnSp>
          <p:nvCxnSpPr>
            <p:cNvPr id="33" name="AutoShape 55"/>
            <p:cNvCxnSpPr>
              <a:cxnSpLocks noChangeShapeType="1"/>
              <a:stCxn id="16" idx="3"/>
              <a:endCxn id="13" idx="1"/>
            </p:cNvCxnSpPr>
            <p:nvPr/>
          </p:nvCxnSpPr>
          <p:spPr bwMode="auto">
            <a:xfrm flipV="1">
              <a:off x="1401" y="2472"/>
              <a:ext cx="1143" cy="9"/>
            </a:xfrm>
            <a:prstGeom prst="straightConnector1">
              <a:avLst/>
            </a:prstGeom>
            <a:noFill/>
            <a:ln w="9525">
              <a:solidFill>
                <a:schemeClr val="tx1"/>
              </a:solidFill>
              <a:round/>
              <a:headEnd/>
              <a:tailEnd type="triangle" w="med" len="med"/>
            </a:ln>
            <a:effectLst/>
          </p:spPr>
        </p:cxnSp>
        <p:cxnSp>
          <p:nvCxnSpPr>
            <p:cNvPr id="34" name="AutoShape 57"/>
            <p:cNvCxnSpPr>
              <a:cxnSpLocks noChangeShapeType="1"/>
              <a:stCxn id="17" idx="3"/>
              <a:endCxn id="14" idx="1"/>
            </p:cNvCxnSpPr>
            <p:nvPr/>
          </p:nvCxnSpPr>
          <p:spPr bwMode="auto">
            <a:xfrm flipV="1">
              <a:off x="1401" y="3240"/>
              <a:ext cx="1143" cy="9"/>
            </a:xfrm>
            <a:prstGeom prst="straightConnector1">
              <a:avLst/>
            </a:prstGeom>
            <a:noFill/>
            <a:ln w="9525">
              <a:solidFill>
                <a:schemeClr val="tx1"/>
              </a:solidFill>
              <a:round/>
              <a:headEnd/>
              <a:tailEnd type="triangle" w="med" len="med"/>
            </a:ln>
            <a:effectLst/>
          </p:spPr>
        </p:cxnSp>
        <p:cxnSp>
          <p:nvCxnSpPr>
            <p:cNvPr id="35" name="AutoShape 61"/>
            <p:cNvCxnSpPr>
              <a:cxnSpLocks noChangeShapeType="1"/>
              <a:stCxn id="8" idx="6"/>
              <a:endCxn id="17" idx="1"/>
            </p:cNvCxnSpPr>
            <p:nvPr/>
          </p:nvCxnSpPr>
          <p:spPr bwMode="auto">
            <a:xfrm flipH="1">
              <a:off x="1104" y="3240"/>
              <a:ext cx="2880" cy="9"/>
            </a:xfrm>
            <a:prstGeom prst="bentConnector5">
              <a:avLst>
                <a:gd name="adj1" fmla="val -5000"/>
                <a:gd name="adj2" fmla="val 7099995"/>
                <a:gd name="adj3" fmla="val 105000"/>
              </a:avLst>
            </a:prstGeom>
            <a:noFill/>
            <a:ln w="9525">
              <a:solidFill>
                <a:schemeClr val="tx1"/>
              </a:solidFill>
              <a:miter lim="800000"/>
              <a:headEnd/>
              <a:tailEnd type="triangle" w="med" len="med"/>
            </a:ln>
            <a:effectLst/>
          </p:spPr>
        </p:cxnSp>
        <p:sp>
          <p:nvSpPr>
            <p:cNvPr id="36" name="Line 65"/>
            <p:cNvSpPr>
              <a:spLocks noChangeShapeType="1"/>
            </p:cNvSpPr>
            <p:nvPr/>
          </p:nvSpPr>
          <p:spPr bwMode="auto">
            <a:xfrm>
              <a:off x="4128" y="1728"/>
              <a:ext cx="1056" cy="0"/>
            </a:xfrm>
            <a:prstGeom prst="line">
              <a:avLst/>
            </a:prstGeom>
            <a:noFill/>
            <a:ln w="9525">
              <a:solidFill>
                <a:schemeClr val="tx1"/>
              </a:solidFill>
              <a:round/>
              <a:headEnd/>
              <a:tailEnd type="triangle" w="med" len="med"/>
            </a:ln>
            <a:effectLst/>
          </p:spPr>
          <p:txBody>
            <a:bodyPr wrap="none" anchor="ctr"/>
            <a:lstStyle/>
            <a:p>
              <a:endParaRPr lang="ar-LB"/>
            </a:p>
          </p:txBody>
        </p:sp>
        <p:sp>
          <p:nvSpPr>
            <p:cNvPr id="37" name="Line 66"/>
            <p:cNvSpPr>
              <a:spLocks noChangeShapeType="1"/>
            </p:cNvSpPr>
            <p:nvPr/>
          </p:nvSpPr>
          <p:spPr bwMode="auto">
            <a:xfrm>
              <a:off x="4128" y="3264"/>
              <a:ext cx="1056" cy="0"/>
            </a:xfrm>
            <a:prstGeom prst="line">
              <a:avLst/>
            </a:prstGeom>
            <a:noFill/>
            <a:ln w="9525">
              <a:solidFill>
                <a:schemeClr val="tx1"/>
              </a:solidFill>
              <a:round/>
              <a:headEnd/>
              <a:tailEnd type="triangle" w="med" len="med"/>
            </a:ln>
            <a:effectLst/>
          </p:spPr>
          <p:txBody>
            <a:bodyPr wrap="none" anchor="ctr"/>
            <a:lstStyle/>
            <a:p>
              <a:endParaRPr lang="ar-LB"/>
            </a:p>
          </p:txBody>
        </p:sp>
      </p:grpSp>
      <p:sp>
        <p:nvSpPr>
          <p:cNvPr id="38" name="Rectangle 69"/>
          <p:cNvSpPr>
            <a:spLocks noChangeArrowheads="1"/>
          </p:cNvSpPr>
          <p:nvPr/>
        </p:nvSpPr>
        <p:spPr bwMode="auto">
          <a:xfrm>
            <a:off x="7391400" y="3733800"/>
            <a:ext cx="228600" cy="228600"/>
          </a:xfrm>
          <a:prstGeom prst="rect">
            <a:avLst/>
          </a:prstGeom>
          <a:solidFill>
            <a:srgbClr val="0000FF"/>
          </a:solidFill>
          <a:ln w="9525">
            <a:solidFill>
              <a:schemeClr val="tx1"/>
            </a:solidFill>
            <a:miter lim="800000"/>
            <a:headEnd/>
            <a:tailEnd/>
          </a:ln>
          <a:effectLst/>
        </p:spPr>
        <p:txBody>
          <a:bodyPr wrap="none" anchor="ctr"/>
          <a:lstStyle/>
          <a:p>
            <a:endParaRPr lang="ar-LB"/>
          </a:p>
        </p:txBody>
      </p:sp>
      <p:sp>
        <p:nvSpPr>
          <p:cNvPr id="39" name="Text Box 71"/>
          <p:cNvSpPr txBox="1">
            <a:spLocks noChangeArrowheads="1"/>
          </p:cNvSpPr>
          <p:nvPr/>
        </p:nvSpPr>
        <p:spPr bwMode="auto">
          <a:xfrm>
            <a:off x="7848600" y="3733800"/>
            <a:ext cx="1066800" cy="1006475"/>
          </a:xfrm>
          <a:prstGeom prst="rect">
            <a:avLst/>
          </a:prstGeom>
          <a:noFill/>
          <a:ln w="9525">
            <a:noFill/>
            <a:miter lim="800000"/>
            <a:headEnd/>
            <a:tailEnd/>
          </a:ln>
          <a:effectLst/>
        </p:spPr>
        <p:txBody>
          <a:bodyPr>
            <a:spAutoFit/>
          </a:bodyPr>
          <a:lstStyle/>
          <a:p>
            <a:r>
              <a:rPr lang="en-US" sz="2000"/>
              <a:t>input</a:t>
            </a:r>
          </a:p>
          <a:p>
            <a:r>
              <a:rPr lang="en-US" sz="2000"/>
              <a:t>hidden</a:t>
            </a:r>
          </a:p>
          <a:p>
            <a:r>
              <a:rPr lang="en-US" sz="2000"/>
              <a:t>output</a:t>
            </a:r>
          </a:p>
        </p:txBody>
      </p:sp>
      <p:sp>
        <p:nvSpPr>
          <p:cNvPr id="40" name="Oval 72"/>
          <p:cNvSpPr>
            <a:spLocks noChangeArrowheads="1"/>
          </p:cNvSpPr>
          <p:nvPr/>
        </p:nvSpPr>
        <p:spPr bwMode="auto">
          <a:xfrm>
            <a:off x="7391400" y="4038600"/>
            <a:ext cx="304800" cy="304800"/>
          </a:xfrm>
          <a:prstGeom prst="ellipse">
            <a:avLst/>
          </a:prstGeom>
          <a:solidFill>
            <a:srgbClr val="996600"/>
          </a:solidFill>
          <a:ln w="9525">
            <a:solidFill>
              <a:schemeClr val="tx1"/>
            </a:solidFill>
            <a:round/>
            <a:headEnd/>
            <a:tailEnd/>
          </a:ln>
          <a:effectLst/>
        </p:spPr>
        <p:txBody>
          <a:bodyPr wrap="none" anchor="ctr"/>
          <a:lstStyle/>
          <a:p>
            <a:endParaRPr lang="ar-LB"/>
          </a:p>
        </p:txBody>
      </p:sp>
      <p:sp>
        <p:nvSpPr>
          <p:cNvPr id="41" name="Oval 73"/>
          <p:cNvSpPr>
            <a:spLocks noChangeArrowheads="1"/>
          </p:cNvSpPr>
          <p:nvPr/>
        </p:nvSpPr>
        <p:spPr bwMode="auto">
          <a:xfrm>
            <a:off x="7391400" y="4419600"/>
            <a:ext cx="304800" cy="304800"/>
          </a:xfrm>
          <a:prstGeom prst="ellipse">
            <a:avLst/>
          </a:prstGeom>
          <a:solidFill>
            <a:srgbClr val="009900"/>
          </a:solidFill>
          <a:ln w="9525">
            <a:solidFill>
              <a:schemeClr val="tx1"/>
            </a:solidFill>
            <a:round/>
            <a:headEnd/>
            <a:tailEnd/>
          </a:ln>
          <a:effectLst/>
        </p:spPr>
        <p:txBody>
          <a:bodyPr wrap="none" anchor="ctr"/>
          <a:lstStyle/>
          <a:p>
            <a:endParaRPr lang="ar-LB"/>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SY" b="1" dirty="0"/>
              <a:t>إنشاء الشبكة العصبية </a:t>
            </a:r>
            <a:r>
              <a:rPr lang="ar-SY" b="1" dirty="0" smtClean="0"/>
              <a:t>الاصطناعية</a:t>
            </a:r>
            <a:endParaRPr lang="ar-SY" dirty="0"/>
          </a:p>
        </p:txBody>
      </p:sp>
      <p:sp>
        <p:nvSpPr>
          <p:cNvPr id="3" name="Content Placeholder 2"/>
          <p:cNvSpPr>
            <a:spLocks noGrp="1"/>
          </p:cNvSpPr>
          <p:nvPr>
            <p:ph idx="1"/>
          </p:nvPr>
        </p:nvSpPr>
        <p:spPr/>
        <p:txBody>
          <a:bodyPr>
            <a:normAutofit fontScale="85000" lnSpcReduction="20000"/>
          </a:bodyPr>
          <a:lstStyle/>
          <a:p>
            <a:r>
              <a:rPr lang="ar-SY" sz="3200" dirty="0"/>
              <a:t>إذا اردنا إجراء تطبيق ما وليكن </a:t>
            </a:r>
            <a:r>
              <a:rPr lang="ar-SY" sz="3200" b="1" dirty="0">
                <a:solidFill>
                  <a:srgbClr val="FF0000"/>
                </a:solidFill>
              </a:rPr>
              <a:t>تربيع رقم ما </a:t>
            </a:r>
            <a:r>
              <a:rPr lang="ar-SY" sz="3200" dirty="0"/>
              <a:t>باستخدام شبكة ما فما هي الاجراءات الواجب اتباعها؟</a:t>
            </a:r>
            <a:endParaRPr lang="en-US" sz="3200" dirty="0"/>
          </a:p>
          <a:p>
            <a:r>
              <a:rPr lang="ar-SY" sz="3200" dirty="0"/>
              <a:t>علينا في البداية إنشاء شبكة ملائمة </a:t>
            </a:r>
            <a:r>
              <a:rPr lang="ar-SY" sz="3200" b="1" dirty="0">
                <a:solidFill>
                  <a:srgbClr val="FF0000"/>
                </a:solidFill>
              </a:rPr>
              <a:t>بعدد الطبقات وبعدد الخلايا </a:t>
            </a:r>
            <a:r>
              <a:rPr lang="ar-SY" sz="3200" dirty="0"/>
              <a:t>لهذا التطبيق </a:t>
            </a:r>
            <a:endParaRPr lang="ar-SY" sz="3200" dirty="0" smtClean="0"/>
          </a:p>
          <a:p>
            <a:r>
              <a:rPr lang="ar-SY" sz="3200" dirty="0" smtClean="0"/>
              <a:t>ثم </a:t>
            </a:r>
            <a:r>
              <a:rPr lang="ar-SY" sz="3200" dirty="0"/>
              <a:t>نقوم </a:t>
            </a:r>
            <a:r>
              <a:rPr lang="ar-SY" sz="3200" dirty="0">
                <a:solidFill>
                  <a:srgbClr val="FF0000"/>
                </a:solidFill>
              </a:rPr>
              <a:t>بتعليم الشبكة </a:t>
            </a:r>
            <a:r>
              <a:rPr lang="ar-SY" sz="3200" dirty="0"/>
              <a:t>على خاصية تربيع رقم </a:t>
            </a:r>
            <a:endParaRPr lang="ar-SY" sz="3200" dirty="0" smtClean="0"/>
          </a:p>
          <a:p>
            <a:r>
              <a:rPr lang="ar-SY" sz="3200" dirty="0" smtClean="0"/>
              <a:t>ثم </a:t>
            </a:r>
            <a:r>
              <a:rPr lang="ar-SY" sz="3200" dirty="0"/>
              <a:t>نقوم </a:t>
            </a:r>
            <a:r>
              <a:rPr lang="ar-SY" sz="3200" dirty="0">
                <a:solidFill>
                  <a:srgbClr val="FF0000"/>
                </a:solidFill>
              </a:rPr>
              <a:t>باستخدام الشبكة </a:t>
            </a:r>
            <a:r>
              <a:rPr lang="ar-SY" sz="3200" dirty="0"/>
              <a:t>من أجل أي رقم</a:t>
            </a:r>
            <a:r>
              <a:rPr lang="ar-SY" sz="3200" dirty="0" smtClean="0"/>
              <a:t>.</a:t>
            </a:r>
          </a:p>
          <a:p>
            <a:r>
              <a:rPr lang="ar-SY" sz="3200" dirty="0"/>
              <a:t>المقصود بتعليم الشبكة هو تدريبها على عملية </a:t>
            </a:r>
            <a:r>
              <a:rPr lang="ar-SY" sz="3200" dirty="0" smtClean="0"/>
              <a:t>التربيع، </a:t>
            </a:r>
            <a:r>
              <a:rPr lang="ar-SY" sz="3200" dirty="0"/>
              <a:t>إذ نأتي بعدد من الارقام وليكن 100 رقم، نضع في دخل الشبكة الرقم وفي خرج الشبكة مربع هذا الرقم بمعنى أننا نخبر الشبكة أن هذا هو العدد وهذا هو تربيعه فيتم تمرير الرقم تمريراً أمامياً ويتم حساب الخطأ الناتج عن التمرير الخلفي وهكذا لبقية الارقام وبعد عدد من التدريبات تستقر الشبكة مع خطأ مقبول عندها يتم تخزين الأوزان التي من أجلها استقرت الشبكة أي </a:t>
            </a:r>
            <a:r>
              <a:rPr lang="ar-SY" sz="3200" dirty="0">
                <a:solidFill>
                  <a:srgbClr val="FF0000"/>
                </a:solidFill>
              </a:rPr>
              <a:t>حاصل عملية التدريب هو ملف الأوزان</a:t>
            </a:r>
            <a:endParaRPr lang="en-US" sz="3200" dirty="0">
              <a:solidFill>
                <a:srgbClr val="FF0000"/>
              </a:solidFill>
            </a:endParaRPr>
          </a:p>
          <a:p>
            <a:endParaRPr lang="ar-SY" sz="3200" dirty="0"/>
          </a:p>
        </p:txBody>
      </p:sp>
      <p:sp>
        <p:nvSpPr>
          <p:cNvPr id="4" name="Date Placeholder 3"/>
          <p:cNvSpPr>
            <a:spLocks noGrp="1"/>
          </p:cNvSpPr>
          <p:nvPr>
            <p:ph type="dt" sz="half" idx="10"/>
          </p:nvPr>
        </p:nvSpPr>
        <p:spPr/>
        <p:txBody>
          <a:bodyPr/>
          <a:lstStyle/>
          <a:p>
            <a:fld id="{C006D848-6833-4E3C-88AB-4D1C561BD3BD}" type="datetime8">
              <a:rPr lang="ar-LB" smtClean="0"/>
              <a:pPr/>
              <a:t>02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24</a:t>
            </a:fld>
            <a:endParaRPr lang="ar-LB"/>
          </a:p>
        </p:txBody>
      </p:sp>
    </p:spTree>
    <p:extLst>
      <p:ext uri="{BB962C8B-B14F-4D97-AF65-F5344CB8AC3E}">
        <p14:creationId xmlns:p14="http://schemas.microsoft.com/office/powerpoint/2010/main" val="37965404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SY" b="1" dirty="0"/>
              <a:t>تدريب الشبكة العصبية </a:t>
            </a:r>
            <a:r>
              <a:rPr lang="ar-SY" b="1" dirty="0" smtClean="0"/>
              <a:t>الاصطناعية</a:t>
            </a:r>
            <a:endParaRPr lang="ar-SY" dirty="0"/>
          </a:p>
        </p:txBody>
      </p:sp>
      <p:sp>
        <p:nvSpPr>
          <p:cNvPr id="3" name="Content Placeholder 2"/>
          <p:cNvSpPr>
            <a:spLocks noGrp="1"/>
          </p:cNvSpPr>
          <p:nvPr>
            <p:ph idx="1"/>
          </p:nvPr>
        </p:nvSpPr>
        <p:spPr/>
        <p:txBody>
          <a:bodyPr>
            <a:normAutofit/>
          </a:bodyPr>
          <a:lstStyle/>
          <a:p>
            <a:r>
              <a:rPr lang="ar-SY" sz="3200" dirty="0"/>
              <a:t>يقصد بعملية تدريب الشبكة ضبط </a:t>
            </a:r>
            <a:r>
              <a:rPr lang="ar-SY" sz="3200" dirty="0" smtClean="0"/>
              <a:t>الأوزان.</a:t>
            </a:r>
          </a:p>
          <a:p>
            <a:r>
              <a:rPr lang="ar-SY" sz="3200" dirty="0"/>
              <a:t>ترمز كل مجموعة من قيم الدخل بشعاع </a:t>
            </a:r>
            <a:r>
              <a:rPr lang="en-US" sz="3200" dirty="0"/>
              <a:t>Vector </a:t>
            </a:r>
            <a:r>
              <a:rPr lang="ar-SY" sz="3200" dirty="0" smtClean="0"/>
              <a:t> وكذلك </a:t>
            </a:r>
            <a:r>
              <a:rPr lang="ar-SY" sz="3200" dirty="0"/>
              <a:t>الأمر بالنسبة لمجموعات قيم الخرج</a:t>
            </a:r>
            <a:r>
              <a:rPr lang="ar-SY" sz="3200" dirty="0" smtClean="0"/>
              <a:t>.</a:t>
            </a:r>
          </a:p>
          <a:p>
            <a:r>
              <a:rPr lang="ar-SY" sz="3200" dirty="0"/>
              <a:t>يفترض التدريب أن كل شعاع دخل مرتبط بشعاع الخرج المطلوب بحيث يشكلان زوجاً واحد يدعى </a:t>
            </a:r>
            <a:r>
              <a:rPr lang="ar-SY" sz="3200" dirty="0">
                <a:solidFill>
                  <a:srgbClr val="FF0000"/>
                </a:solidFill>
              </a:rPr>
              <a:t>زوج التدريب</a:t>
            </a:r>
            <a:r>
              <a:rPr lang="ar-SY" sz="3200" dirty="0"/>
              <a:t>. يتم تدريب الشبكة عادة على عدد من أزواج التدريب.</a:t>
            </a:r>
            <a:endParaRPr lang="en-US" sz="3200" dirty="0"/>
          </a:p>
          <a:p>
            <a:r>
              <a:rPr lang="ar-SY" sz="3200" dirty="0"/>
              <a:t>قبل البدء بعملية التدريب فإنه يجب </a:t>
            </a:r>
            <a:r>
              <a:rPr lang="ar-SY" sz="3200" dirty="0">
                <a:solidFill>
                  <a:srgbClr val="FF0000"/>
                </a:solidFill>
              </a:rPr>
              <a:t>تهيئة جميع الأوزان </a:t>
            </a:r>
            <a:r>
              <a:rPr lang="ar-SY" sz="3200" dirty="0"/>
              <a:t>بقيم عشوائية </a:t>
            </a:r>
            <a:r>
              <a:rPr lang="ar-SY" sz="3200" dirty="0" smtClean="0"/>
              <a:t>صغيرة</a:t>
            </a:r>
            <a:endParaRPr lang="en-US" sz="3200" dirty="0"/>
          </a:p>
        </p:txBody>
      </p:sp>
      <p:sp>
        <p:nvSpPr>
          <p:cNvPr id="4" name="Date Placeholder 3"/>
          <p:cNvSpPr>
            <a:spLocks noGrp="1"/>
          </p:cNvSpPr>
          <p:nvPr>
            <p:ph type="dt" sz="half" idx="10"/>
          </p:nvPr>
        </p:nvSpPr>
        <p:spPr/>
        <p:txBody>
          <a:bodyPr/>
          <a:lstStyle/>
          <a:p>
            <a:fld id="{C006D848-6833-4E3C-88AB-4D1C561BD3BD}" type="datetime8">
              <a:rPr lang="ar-LB" smtClean="0"/>
              <a:pPr/>
              <a:t>02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25</a:t>
            </a:fld>
            <a:endParaRPr lang="ar-LB"/>
          </a:p>
        </p:txBody>
      </p:sp>
    </p:spTree>
    <p:extLst>
      <p:ext uri="{BB962C8B-B14F-4D97-AF65-F5344CB8AC3E}">
        <p14:creationId xmlns:p14="http://schemas.microsoft.com/office/powerpoint/2010/main" val="31381185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Y" dirty="0">
                <a:solidFill>
                  <a:srgbClr val="00B0F0"/>
                </a:solidFill>
              </a:rPr>
              <a:t>التدريب المراقب </a:t>
            </a:r>
            <a:r>
              <a:rPr lang="en-US" dirty="0">
                <a:solidFill>
                  <a:srgbClr val="00B0F0"/>
                </a:solidFill>
              </a:rPr>
              <a:t>Supervised Training</a:t>
            </a:r>
            <a:endParaRPr lang="ar-LB" dirty="0">
              <a:solidFill>
                <a:srgbClr val="00B0F0"/>
              </a:solidFill>
            </a:endParaRPr>
          </a:p>
        </p:txBody>
      </p:sp>
      <p:sp>
        <p:nvSpPr>
          <p:cNvPr id="3" name="عنصر نائب للمحتوى 2"/>
          <p:cNvSpPr>
            <a:spLocks noGrp="1"/>
          </p:cNvSpPr>
          <p:nvPr>
            <p:ph idx="1"/>
          </p:nvPr>
        </p:nvSpPr>
        <p:spPr/>
        <p:txBody>
          <a:bodyPr>
            <a:normAutofit/>
          </a:bodyPr>
          <a:lstStyle/>
          <a:p>
            <a:r>
              <a:rPr lang="ar-SA" sz="3600" dirty="0"/>
              <a:t>تقوم كل طرق التدريب بواسطة معلم للشبكات العصبية الاصطناعية على فكرة عرض البيانات التدريبية أمام الشبكة على هيئة زوج من الأشكال وهما متجهة المدخلات </a:t>
            </a:r>
            <a:r>
              <a:rPr lang="en-US" sz="3600" dirty="0"/>
              <a:t>input</a:t>
            </a:r>
            <a:r>
              <a:rPr lang="ar-SA" sz="3600" dirty="0"/>
              <a:t> ومتجهات الخرج المستهدف </a:t>
            </a:r>
            <a:r>
              <a:rPr lang="en-US" sz="3600" dirty="0"/>
              <a:t>target.</a:t>
            </a:r>
          </a:p>
        </p:txBody>
      </p:sp>
      <p:sp>
        <p:nvSpPr>
          <p:cNvPr id="4" name="عنصر نائب للتاريخ 3"/>
          <p:cNvSpPr>
            <a:spLocks noGrp="1"/>
          </p:cNvSpPr>
          <p:nvPr>
            <p:ph type="dt" sz="half" idx="10"/>
          </p:nvPr>
        </p:nvSpPr>
        <p:spPr/>
        <p:txBody>
          <a:bodyPr/>
          <a:lstStyle/>
          <a:p>
            <a:fld id="{379A8275-4C12-46AA-8619-69D901AC2BEB}" type="datetime8">
              <a:rPr lang="ar-LB" smtClean="0"/>
              <a:pPr/>
              <a:t>02 أيار، 15</a:t>
            </a:fld>
            <a:endParaRPr lang="ar-LB"/>
          </a:p>
        </p:txBody>
      </p:sp>
      <p:sp>
        <p:nvSpPr>
          <p:cNvPr id="5" name="عنصر نائب للتذييل 4"/>
          <p:cNvSpPr>
            <a:spLocks noGrp="1"/>
          </p:cNvSpPr>
          <p:nvPr>
            <p:ph type="ftr" sz="quarter" idx="11"/>
          </p:nvPr>
        </p:nvSpPr>
        <p:spPr/>
        <p:txBody>
          <a:bodyPr/>
          <a:lstStyle/>
          <a:p>
            <a:r>
              <a:rPr lang="da-DK" smtClean="0"/>
              <a:t>Dr. Farhan Alfin 13 Slides</a:t>
            </a:r>
            <a:endParaRPr lang="ar-LB"/>
          </a:p>
        </p:txBody>
      </p:sp>
      <p:sp>
        <p:nvSpPr>
          <p:cNvPr id="6" name="عنصر نائب لرقم الشريحة 5"/>
          <p:cNvSpPr>
            <a:spLocks noGrp="1"/>
          </p:cNvSpPr>
          <p:nvPr>
            <p:ph type="sldNum" sz="quarter" idx="12"/>
          </p:nvPr>
        </p:nvSpPr>
        <p:spPr/>
        <p:txBody>
          <a:bodyPr/>
          <a:lstStyle/>
          <a:p>
            <a:fld id="{94388A0C-169A-4BF2-BFCF-6333C7925353}" type="slidenum">
              <a:rPr lang="ar-LB" smtClean="0"/>
              <a:pPr/>
              <a:t>26</a:t>
            </a:fld>
            <a:endParaRPr lang="ar-LB"/>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Y"/>
          </a:p>
        </p:txBody>
      </p:sp>
      <p:sp>
        <p:nvSpPr>
          <p:cNvPr id="3" name="Content Placeholder 2"/>
          <p:cNvSpPr>
            <a:spLocks noGrp="1"/>
          </p:cNvSpPr>
          <p:nvPr>
            <p:ph idx="1"/>
          </p:nvPr>
        </p:nvSpPr>
        <p:spPr/>
        <p:txBody>
          <a:bodyPr/>
          <a:lstStyle/>
          <a:p>
            <a:endParaRPr lang="ar-SY"/>
          </a:p>
        </p:txBody>
      </p:sp>
      <p:sp>
        <p:nvSpPr>
          <p:cNvPr id="4" name="Date Placeholder 3"/>
          <p:cNvSpPr>
            <a:spLocks noGrp="1"/>
          </p:cNvSpPr>
          <p:nvPr>
            <p:ph type="dt" sz="half" idx="10"/>
          </p:nvPr>
        </p:nvSpPr>
        <p:spPr/>
        <p:txBody>
          <a:bodyPr/>
          <a:lstStyle/>
          <a:p>
            <a:fld id="{C006D848-6833-4E3C-88AB-4D1C561BD3BD}" type="datetime8">
              <a:rPr lang="ar-LB" smtClean="0"/>
              <a:pPr/>
              <a:t>02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27</a:t>
            </a:fld>
            <a:endParaRPr lang="ar-LB"/>
          </a:p>
        </p:txBody>
      </p:sp>
      <p:pic>
        <p:nvPicPr>
          <p:cNvPr id="7" name="Picture 6"/>
          <p:cNvPicPr/>
          <p:nvPr/>
        </p:nvPicPr>
        <p:blipFill>
          <a:blip r:embed="rId2">
            <a:extLst>
              <a:ext uri="{28A0092B-C50C-407E-A947-70E740481C1C}">
                <a14:useLocalDpi xmlns:a14="http://schemas.microsoft.com/office/drawing/2010/main" val="0"/>
              </a:ext>
            </a:extLst>
          </a:blip>
          <a:srcRect/>
          <a:stretch>
            <a:fillRect/>
          </a:stretch>
        </p:blipFill>
        <p:spPr bwMode="auto">
          <a:xfrm>
            <a:off x="2984182" y="359410"/>
            <a:ext cx="3175635" cy="6139180"/>
          </a:xfrm>
          <a:prstGeom prst="rect">
            <a:avLst/>
          </a:prstGeom>
          <a:noFill/>
          <a:ln>
            <a:noFill/>
          </a:ln>
        </p:spPr>
      </p:pic>
    </p:spTree>
    <p:extLst>
      <p:ext uri="{BB962C8B-B14F-4D97-AF65-F5344CB8AC3E}">
        <p14:creationId xmlns:p14="http://schemas.microsoft.com/office/powerpoint/2010/main" val="41122712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SY" b="1" dirty="0">
                <a:solidFill>
                  <a:srgbClr val="00B0F0"/>
                </a:solidFill>
              </a:rPr>
              <a:t>التدريب غير المراقب </a:t>
            </a:r>
            <a:r>
              <a:rPr lang="en-US" b="1" dirty="0">
                <a:solidFill>
                  <a:srgbClr val="00B0F0"/>
                </a:solidFill>
              </a:rPr>
              <a:t>Unsupervised </a:t>
            </a:r>
            <a:r>
              <a:rPr lang="en-US" b="1" dirty="0" smtClean="0">
                <a:solidFill>
                  <a:srgbClr val="00B0F0"/>
                </a:solidFill>
              </a:rPr>
              <a:t>Training</a:t>
            </a:r>
            <a:endParaRPr lang="ar-SY" dirty="0">
              <a:solidFill>
                <a:srgbClr val="00B0F0"/>
              </a:solidFill>
            </a:endParaRPr>
          </a:p>
        </p:txBody>
      </p:sp>
      <p:sp>
        <p:nvSpPr>
          <p:cNvPr id="3" name="Content Placeholder 2"/>
          <p:cNvSpPr>
            <a:spLocks noGrp="1"/>
          </p:cNvSpPr>
          <p:nvPr>
            <p:ph idx="1"/>
          </p:nvPr>
        </p:nvSpPr>
        <p:spPr/>
        <p:txBody>
          <a:bodyPr>
            <a:noAutofit/>
          </a:bodyPr>
          <a:lstStyle/>
          <a:p>
            <a:r>
              <a:rPr lang="ar-SY" sz="3600" dirty="0"/>
              <a:t>في هذه الطريقة تكون فئة التدريب عبارة عن </a:t>
            </a:r>
            <a:r>
              <a:rPr lang="ar-SY" sz="3600" dirty="0">
                <a:solidFill>
                  <a:srgbClr val="FF0000"/>
                </a:solidFill>
              </a:rPr>
              <a:t>متجهة المدخلات</a:t>
            </a:r>
            <a:r>
              <a:rPr lang="ar-SY" sz="3600" dirty="0"/>
              <a:t> فقط </a:t>
            </a:r>
            <a:r>
              <a:rPr lang="ar-SY" sz="3600" dirty="0">
                <a:solidFill>
                  <a:srgbClr val="FF0000"/>
                </a:solidFill>
              </a:rPr>
              <a:t>دون عرض الهدف على الشبكة</a:t>
            </a:r>
            <a:r>
              <a:rPr lang="ar-SY" sz="3600" dirty="0"/>
              <a:t>، وتسمى هذه الطريقة </a:t>
            </a:r>
            <a:r>
              <a:rPr lang="ar-SY" sz="3600" dirty="0">
                <a:solidFill>
                  <a:srgbClr val="FF0000"/>
                </a:solidFill>
              </a:rPr>
              <a:t>التعليم الذاتي </a:t>
            </a:r>
            <a:r>
              <a:rPr lang="ar-SY" sz="3600" dirty="0"/>
              <a:t>حيث تبنى الشبكات العصبية الاصطناعية أساليب التعليم على أساس التعليم قدرتها على اكتشاف الصفات المميزة لما يعرض عليها من أشكال وأنساق وقدرتها على تطوير تمثيل داخلي لهذه الاشكال وذلك دون معرفة مسبقة وبدون عرض أمثلة لما يجب عليها ان تنتجه وذلك على عكس المبدأ المتبع في أسلوب التعليم بواسطة معلم.</a:t>
            </a:r>
            <a:endParaRPr lang="en-US" sz="3600" dirty="0"/>
          </a:p>
          <a:p>
            <a:endParaRPr lang="ar-SY" sz="3600" dirty="0"/>
          </a:p>
        </p:txBody>
      </p:sp>
      <p:sp>
        <p:nvSpPr>
          <p:cNvPr id="4" name="Date Placeholder 3"/>
          <p:cNvSpPr>
            <a:spLocks noGrp="1"/>
          </p:cNvSpPr>
          <p:nvPr>
            <p:ph type="dt" sz="half" idx="10"/>
          </p:nvPr>
        </p:nvSpPr>
        <p:spPr/>
        <p:txBody>
          <a:bodyPr/>
          <a:lstStyle/>
          <a:p>
            <a:fld id="{C006D848-6833-4E3C-88AB-4D1C561BD3BD}" type="datetime8">
              <a:rPr lang="ar-LB" smtClean="0"/>
              <a:pPr/>
              <a:t>02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28</a:t>
            </a:fld>
            <a:endParaRPr lang="ar-LB"/>
          </a:p>
        </p:txBody>
      </p:sp>
    </p:spTree>
    <p:extLst>
      <p:ext uri="{BB962C8B-B14F-4D97-AF65-F5344CB8AC3E}">
        <p14:creationId xmlns:p14="http://schemas.microsoft.com/office/powerpoint/2010/main" val="2717916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Y" dirty="0"/>
              <a:t>أسباب عدم تعلم الشبكة</a:t>
            </a:r>
            <a:endParaRPr lang="ar-SY" dirty="0"/>
          </a:p>
        </p:txBody>
      </p:sp>
      <p:sp>
        <p:nvSpPr>
          <p:cNvPr id="3" name="Content Placeholder 2"/>
          <p:cNvSpPr>
            <a:spLocks noGrp="1"/>
          </p:cNvSpPr>
          <p:nvPr>
            <p:ph idx="1"/>
          </p:nvPr>
        </p:nvSpPr>
        <p:spPr/>
        <p:txBody>
          <a:bodyPr>
            <a:normAutofit/>
          </a:bodyPr>
          <a:lstStyle/>
          <a:p>
            <a:r>
              <a:rPr lang="ar-SY" sz="3600" dirty="0"/>
              <a:t>نوعية الشبكة لا تناسب التطبيق الذي تم تدريبها عليه، وهذا يستلزم اختيار شبكة أخرى.</a:t>
            </a:r>
            <a:endParaRPr lang="en-US" sz="3600" dirty="0"/>
          </a:p>
          <a:p>
            <a:r>
              <a:rPr lang="ar-SY" sz="3600" dirty="0"/>
              <a:t>عدد الخلايا غير مناسب.</a:t>
            </a:r>
            <a:endParaRPr lang="en-US" sz="3600" dirty="0"/>
          </a:p>
          <a:p>
            <a:r>
              <a:rPr lang="ar-SY" sz="3600" dirty="0"/>
              <a:t>الأوزان التي تبدأ بها الشبكة غير مناسبة.</a:t>
            </a:r>
            <a:endParaRPr lang="en-US" sz="3600" dirty="0"/>
          </a:p>
          <a:p>
            <a:r>
              <a:rPr lang="ar-SY" sz="3600" dirty="0"/>
              <a:t>معدل التعليم غير مناسب.</a:t>
            </a:r>
            <a:endParaRPr lang="en-US" sz="3600" dirty="0"/>
          </a:p>
          <a:p>
            <a:r>
              <a:rPr lang="ar-SY" sz="3600" dirty="0"/>
              <a:t>فئة التدريب لم يكن اختيارها بعناية.</a:t>
            </a:r>
            <a:endParaRPr lang="en-US" sz="3600" dirty="0"/>
          </a:p>
          <a:p>
            <a:r>
              <a:rPr lang="ar-SA" sz="3600" dirty="0"/>
              <a:t>تابع التفعيل غير مناسب</a:t>
            </a:r>
            <a:r>
              <a:rPr lang="en-US" sz="3600" dirty="0"/>
              <a:t>.</a:t>
            </a:r>
          </a:p>
          <a:p>
            <a:endParaRPr lang="ar-SY" sz="3600" dirty="0"/>
          </a:p>
        </p:txBody>
      </p:sp>
      <p:sp>
        <p:nvSpPr>
          <p:cNvPr id="4" name="Date Placeholder 3"/>
          <p:cNvSpPr>
            <a:spLocks noGrp="1"/>
          </p:cNvSpPr>
          <p:nvPr>
            <p:ph type="dt" sz="half" idx="10"/>
          </p:nvPr>
        </p:nvSpPr>
        <p:spPr/>
        <p:txBody>
          <a:bodyPr/>
          <a:lstStyle/>
          <a:p>
            <a:fld id="{C006D848-6833-4E3C-88AB-4D1C561BD3BD}" type="datetime8">
              <a:rPr lang="ar-LB" smtClean="0"/>
              <a:pPr/>
              <a:t>02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29</a:t>
            </a:fld>
            <a:endParaRPr lang="ar-LB"/>
          </a:p>
        </p:txBody>
      </p:sp>
    </p:spTree>
    <p:extLst>
      <p:ext uri="{BB962C8B-B14F-4D97-AF65-F5344CB8AC3E}">
        <p14:creationId xmlns:p14="http://schemas.microsoft.com/office/powerpoint/2010/main" val="4063162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Y" dirty="0" smtClean="0"/>
              <a:t>مقدمة : الاتجاه الأول في الذكاء الصنعي</a:t>
            </a:r>
            <a:endParaRPr lang="ar-SY" dirty="0"/>
          </a:p>
        </p:txBody>
      </p:sp>
      <p:sp>
        <p:nvSpPr>
          <p:cNvPr id="3" name="Content Placeholder 2"/>
          <p:cNvSpPr>
            <a:spLocks noGrp="1"/>
          </p:cNvSpPr>
          <p:nvPr>
            <p:ph idx="1"/>
          </p:nvPr>
        </p:nvSpPr>
        <p:spPr/>
        <p:txBody>
          <a:bodyPr>
            <a:normAutofit/>
          </a:bodyPr>
          <a:lstStyle/>
          <a:p>
            <a:r>
              <a:rPr lang="ar-SY" sz="4000" dirty="0"/>
              <a:t>سعت المدرسة الأولى إلى </a:t>
            </a:r>
            <a:r>
              <a:rPr lang="ar-SY" sz="4000" dirty="0">
                <a:solidFill>
                  <a:srgbClr val="00B050"/>
                </a:solidFill>
              </a:rPr>
              <a:t>محاكاة التفكير البشري </a:t>
            </a:r>
            <a:r>
              <a:rPr lang="en-US" sz="4000" dirty="0">
                <a:solidFill>
                  <a:srgbClr val="FF0000"/>
                </a:solidFill>
              </a:rPr>
              <a:t>Making Mind</a:t>
            </a:r>
            <a:r>
              <a:rPr lang="ar-SY" sz="4000" dirty="0"/>
              <a:t> أي تقليد ملكة التفكير عند البشر باستخدام البنية الحالية للحاسب، وقد أدى هذا الاتجاه إلى تطوير ما يسمى الذكاء الصنعي التقليدي (الأنظمة الخبيرة أو أنظمة قواعد المعرفة التي تتعامل مع المعطيات الرمزية). </a:t>
            </a:r>
          </a:p>
        </p:txBody>
      </p:sp>
      <p:sp>
        <p:nvSpPr>
          <p:cNvPr id="4" name="Date Placeholder 3"/>
          <p:cNvSpPr>
            <a:spLocks noGrp="1"/>
          </p:cNvSpPr>
          <p:nvPr>
            <p:ph type="dt" sz="half" idx="10"/>
          </p:nvPr>
        </p:nvSpPr>
        <p:spPr/>
        <p:txBody>
          <a:bodyPr/>
          <a:lstStyle/>
          <a:p>
            <a:fld id="{C006D848-6833-4E3C-88AB-4D1C561BD3BD}" type="datetime8">
              <a:rPr lang="ar-LB" smtClean="0"/>
              <a:pPr/>
              <a:t>01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3</a:t>
            </a:fld>
            <a:endParaRPr lang="ar-LB"/>
          </a:p>
        </p:txBody>
      </p:sp>
    </p:spTree>
    <p:extLst>
      <p:ext uri="{BB962C8B-B14F-4D97-AF65-F5344CB8AC3E}">
        <p14:creationId xmlns:p14="http://schemas.microsoft.com/office/powerpoint/2010/main" val="35252077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Y" dirty="0" smtClean="0"/>
              <a:t> أهمية الشبكة </a:t>
            </a:r>
            <a:r>
              <a:rPr lang="ar-SY" dirty="0" err="1" smtClean="0"/>
              <a:t>العصبونية</a:t>
            </a:r>
            <a:r>
              <a:rPr lang="ar-SY" dirty="0" smtClean="0"/>
              <a:t> الصناعية</a:t>
            </a:r>
            <a:endParaRPr lang="ar-LB" dirty="0"/>
          </a:p>
        </p:txBody>
      </p:sp>
      <p:sp>
        <p:nvSpPr>
          <p:cNvPr id="3" name="عنصر نائب للمحتوى 2"/>
          <p:cNvSpPr>
            <a:spLocks noGrp="1"/>
          </p:cNvSpPr>
          <p:nvPr>
            <p:ph idx="1"/>
          </p:nvPr>
        </p:nvSpPr>
        <p:spPr/>
        <p:txBody>
          <a:bodyPr>
            <a:normAutofit/>
          </a:bodyPr>
          <a:lstStyle/>
          <a:p>
            <a:pPr lvl="0"/>
            <a:r>
              <a:rPr lang="ar-SA" sz="3600" dirty="0" smtClean="0"/>
              <a:t>تعتبر الشبكات </a:t>
            </a:r>
            <a:r>
              <a:rPr lang="ar-SA" sz="3600" dirty="0" err="1" smtClean="0"/>
              <a:t>العصبونية</a:t>
            </a:r>
            <a:r>
              <a:rPr lang="ar-SA" sz="3600" dirty="0" smtClean="0"/>
              <a:t> الصناعية أحد أفضل نماذج معالجة المعلومات والمشتقة من طريقة عمل أنظمة الأعصاب الحيوية.</a:t>
            </a:r>
            <a:endParaRPr lang="en-US" sz="3600" dirty="0" smtClean="0"/>
          </a:p>
          <a:p>
            <a:pPr lvl="0"/>
            <a:r>
              <a:rPr lang="ar-SA" sz="3600" dirty="0" smtClean="0"/>
              <a:t>لا تتميز بقدرتها على حل المشاكل الصعبة فحسب بل وبقدرتها على التعلم الذاتي.</a:t>
            </a:r>
            <a:endParaRPr lang="en-US" sz="3600" dirty="0" smtClean="0"/>
          </a:p>
          <a:p>
            <a:pPr lvl="0"/>
            <a:r>
              <a:rPr lang="ar-SA" sz="3600" dirty="0" smtClean="0"/>
              <a:t>تأتي قوة الشبكة </a:t>
            </a:r>
            <a:r>
              <a:rPr lang="ar-SA" sz="3600" dirty="0" err="1" smtClean="0"/>
              <a:t>العصبونية</a:t>
            </a:r>
            <a:r>
              <a:rPr lang="ar-SA" sz="3600" dirty="0" smtClean="0"/>
              <a:t> من قدرتها على إعطاء خرج غير مقترن بمدخل واضح وإنما أقرب ما يمكن إلى أحد النماذج المعروفة.</a:t>
            </a:r>
            <a:endParaRPr lang="en-US" sz="3600" dirty="0" smtClean="0"/>
          </a:p>
        </p:txBody>
      </p:sp>
      <p:sp>
        <p:nvSpPr>
          <p:cNvPr id="4" name="عنصر نائب للتاريخ 3"/>
          <p:cNvSpPr>
            <a:spLocks noGrp="1"/>
          </p:cNvSpPr>
          <p:nvPr>
            <p:ph type="dt" sz="half" idx="10"/>
          </p:nvPr>
        </p:nvSpPr>
        <p:spPr/>
        <p:txBody>
          <a:bodyPr/>
          <a:lstStyle/>
          <a:p>
            <a:fld id="{379A8275-4C12-46AA-8619-69D901AC2BEB}" type="datetime8">
              <a:rPr lang="ar-LB" smtClean="0"/>
              <a:pPr/>
              <a:t>01 أيار، 15</a:t>
            </a:fld>
            <a:endParaRPr lang="ar-LB"/>
          </a:p>
        </p:txBody>
      </p:sp>
      <p:sp>
        <p:nvSpPr>
          <p:cNvPr id="5" name="عنصر نائب للتذييل 4"/>
          <p:cNvSpPr>
            <a:spLocks noGrp="1"/>
          </p:cNvSpPr>
          <p:nvPr>
            <p:ph type="ftr" sz="quarter" idx="11"/>
          </p:nvPr>
        </p:nvSpPr>
        <p:spPr/>
        <p:txBody>
          <a:bodyPr/>
          <a:lstStyle/>
          <a:p>
            <a:r>
              <a:rPr lang="da-DK" smtClean="0"/>
              <a:t>Dr. Farhan Alfin 13 Slides</a:t>
            </a:r>
            <a:endParaRPr lang="ar-LB"/>
          </a:p>
        </p:txBody>
      </p:sp>
      <p:sp>
        <p:nvSpPr>
          <p:cNvPr id="6" name="عنصر نائب لرقم الشريحة 5"/>
          <p:cNvSpPr>
            <a:spLocks noGrp="1"/>
          </p:cNvSpPr>
          <p:nvPr>
            <p:ph type="sldNum" sz="quarter" idx="12"/>
          </p:nvPr>
        </p:nvSpPr>
        <p:spPr/>
        <p:txBody>
          <a:bodyPr/>
          <a:lstStyle/>
          <a:p>
            <a:fld id="{94388A0C-169A-4BF2-BFCF-6333C7925353}" type="slidenum">
              <a:rPr lang="ar-LB" smtClean="0"/>
              <a:pPr/>
              <a:t>30</a:t>
            </a:fld>
            <a:endParaRPr lang="ar-LB"/>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Y" dirty="0" smtClean="0"/>
              <a:t>أمثلة</a:t>
            </a:r>
            <a:endParaRPr lang="ar-LB" dirty="0"/>
          </a:p>
        </p:txBody>
      </p:sp>
      <p:sp>
        <p:nvSpPr>
          <p:cNvPr id="3" name="عنصر نائب للمحتوى 2"/>
          <p:cNvSpPr>
            <a:spLocks noGrp="1"/>
          </p:cNvSpPr>
          <p:nvPr>
            <p:ph idx="1"/>
          </p:nvPr>
        </p:nvSpPr>
        <p:spPr/>
        <p:txBody>
          <a:bodyPr>
            <a:normAutofit fontScale="92500"/>
          </a:bodyPr>
          <a:lstStyle/>
          <a:p>
            <a:pPr algn="l" rtl="0"/>
            <a:r>
              <a:rPr lang="en-US" dirty="0" smtClean="0">
                <a:latin typeface="Times New Roman" pitchFamily="18" charset="0"/>
                <a:cs typeface="Times New Roman" pitchFamily="18" charset="0"/>
              </a:rPr>
              <a:t>R. RUAN, S. ALMAER, and J. ZHANG, 1995, </a:t>
            </a:r>
            <a:r>
              <a:rPr lang="en-US" dirty="0" smtClean="0">
                <a:solidFill>
                  <a:srgbClr val="FF0000"/>
                </a:solidFill>
                <a:latin typeface="Times New Roman" pitchFamily="18" charset="0"/>
                <a:cs typeface="Times New Roman" pitchFamily="18" charset="0"/>
              </a:rPr>
              <a:t>Prediction of Dough Rheological Properties Using Neural Networks</a:t>
            </a:r>
            <a:r>
              <a:rPr lang="en-US" dirty="0" smtClean="0">
                <a:latin typeface="Times New Roman" pitchFamily="18" charset="0"/>
                <a:cs typeface="Times New Roman" pitchFamily="18" charset="0"/>
              </a:rPr>
              <a:t>, Cereal Chemistry 72(3):308-311.</a:t>
            </a:r>
          </a:p>
          <a:p>
            <a:pPr algn="l" rtl="0"/>
            <a:r>
              <a:rPr lang="de-DE" dirty="0" smtClean="0">
                <a:latin typeface="Times New Roman" pitchFamily="18" charset="0"/>
                <a:cs typeface="Times New Roman" pitchFamily="18" charset="0"/>
              </a:rPr>
              <a:t>Y. R. CHEN,' S. R. DELWICHE,I and W. R. HRUSCHKA, 1995, </a:t>
            </a:r>
            <a:r>
              <a:rPr lang="en-US" dirty="0" smtClean="0">
                <a:solidFill>
                  <a:srgbClr val="FF0000"/>
                </a:solidFill>
                <a:latin typeface="Times New Roman" pitchFamily="18" charset="0"/>
                <a:cs typeface="Times New Roman" pitchFamily="18" charset="0"/>
              </a:rPr>
              <a:t>Classification of Hard Red Wheat by </a:t>
            </a:r>
            <a:r>
              <a:rPr lang="en-US" dirty="0" err="1" smtClean="0">
                <a:solidFill>
                  <a:srgbClr val="FF0000"/>
                </a:solidFill>
                <a:latin typeface="Times New Roman" pitchFamily="18" charset="0"/>
                <a:cs typeface="Times New Roman" pitchFamily="18" charset="0"/>
              </a:rPr>
              <a:t>Feedforward</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Backpropagation</a:t>
            </a:r>
            <a:r>
              <a:rPr lang="en-US" dirty="0" smtClean="0">
                <a:solidFill>
                  <a:srgbClr val="FF0000"/>
                </a:solidFill>
                <a:latin typeface="Times New Roman" pitchFamily="18" charset="0"/>
                <a:cs typeface="Times New Roman" pitchFamily="18" charset="0"/>
              </a:rPr>
              <a:t> Neural Networks</a:t>
            </a:r>
            <a:r>
              <a:rPr lang="en-US" dirty="0" smtClean="0">
                <a:latin typeface="Times New Roman" pitchFamily="18" charset="0"/>
                <a:cs typeface="Times New Roman" pitchFamily="18" charset="0"/>
              </a:rPr>
              <a:t>, Cereal Chemistry 72(3):317-319.</a:t>
            </a:r>
          </a:p>
          <a:p>
            <a:pPr algn="l" rtl="0"/>
            <a:r>
              <a:rPr lang="fr-FR" dirty="0" smtClean="0">
                <a:latin typeface="Times New Roman" pitchFamily="18" charset="0"/>
                <a:cs typeface="Times New Roman" pitchFamily="18" charset="0"/>
              </a:rPr>
              <a:t>Fang Qi , Gerald </a:t>
            </a:r>
            <a:r>
              <a:rPr lang="fr-FR" dirty="0" err="1" smtClean="0">
                <a:latin typeface="Times New Roman" pitchFamily="18" charset="0"/>
                <a:cs typeface="Times New Roman" pitchFamily="18" charset="0"/>
              </a:rPr>
              <a:t>Biby</a:t>
            </a:r>
            <a:r>
              <a:rPr lang="fr-FR"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Ekramul</a:t>
            </a:r>
            <a:r>
              <a:rPr lang="fr-FR"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Haque</a:t>
            </a:r>
            <a:r>
              <a:rPr lang="fr-FR" dirty="0" smtClean="0">
                <a:latin typeface="Times New Roman" pitchFamily="18" charset="0"/>
                <a:cs typeface="Times New Roman" pitchFamily="18" charset="0"/>
              </a:rPr>
              <a:t>, Milford A. Hanna, and Charles K. </a:t>
            </a:r>
            <a:r>
              <a:rPr lang="fr-FR" dirty="0" err="1" smtClean="0">
                <a:latin typeface="Times New Roman" pitchFamily="18" charset="0"/>
                <a:cs typeface="Times New Roman" pitchFamily="18" charset="0"/>
              </a:rPr>
              <a:t>Spillman</a:t>
            </a:r>
            <a:r>
              <a:rPr lang="fr-FR" dirty="0" smtClean="0">
                <a:latin typeface="Times New Roman" pitchFamily="18" charset="0"/>
                <a:cs typeface="Times New Roman" pitchFamily="18" charset="0"/>
              </a:rPr>
              <a:t>, 1998, </a:t>
            </a:r>
            <a:r>
              <a:rPr lang="en-US" dirty="0" smtClean="0">
                <a:solidFill>
                  <a:srgbClr val="FF0000"/>
                </a:solidFill>
                <a:latin typeface="Times New Roman" pitchFamily="18" charset="0"/>
                <a:cs typeface="Times New Roman" pitchFamily="18" charset="0"/>
              </a:rPr>
              <a:t>Neural Network Modeling of Physical Properties of Ground Wheat</a:t>
            </a:r>
            <a:r>
              <a:rPr lang="en-US" dirty="0" smtClean="0">
                <a:latin typeface="Times New Roman" pitchFamily="18" charset="0"/>
                <a:cs typeface="Times New Roman" pitchFamily="18" charset="0"/>
              </a:rPr>
              <a:t>, Cereal Chemistry 75(2):251-253</a:t>
            </a:r>
          </a:p>
          <a:p>
            <a:pPr algn="l" rtl="0"/>
            <a:r>
              <a:rPr lang="fr-FR" dirty="0">
                <a:latin typeface="Times New Roman" pitchFamily="18" charset="0"/>
                <a:cs typeface="Times New Roman" pitchFamily="18" charset="0"/>
              </a:rPr>
              <a:t>E. </a:t>
            </a:r>
            <a:r>
              <a:rPr lang="fr-FR" dirty="0" err="1">
                <a:latin typeface="Times New Roman" pitchFamily="18" charset="0"/>
                <a:cs typeface="Times New Roman" pitchFamily="18" charset="0"/>
              </a:rPr>
              <a:t>Razmi</a:t>
            </a:r>
            <a:r>
              <a:rPr lang="fr-FR" dirty="0">
                <a:latin typeface="Times New Roman" pitchFamily="18" charset="0"/>
                <a:cs typeface="Times New Roman" pitchFamily="18" charset="0"/>
              </a:rPr>
              <a:t>-Rad, B. </a:t>
            </a:r>
            <a:r>
              <a:rPr lang="fr-FR" dirty="0" err="1">
                <a:latin typeface="Times New Roman" pitchFamily="18" charset="0"/>
                <a:cs typeface="Times New Roman" pitchFamily="18" charset="0"/>
              </a:rPr>
              <a:t>Ghanbarzadeh</a:t>
            </a:r>
            <a:r>
              <a:rPr lang="fr-FR" dirty="0">
                <a:latin typeface="Times New Roman" pitchFamily="18" charset="0"/>
                <a:cs typeface="Times New Roman" pitchFamily="18" charset="0"/>
              </a:rPr>
              <a:t>, S.M. </a:t>
            </a:r>
            <a:r>
              <a:rPr lang="fr-FR" dirty="0" err="1">
                <a:latin typeface="Times New Roman" pitchFamily="18" charset="0"/>
                <a:cs typeface="Times New Roman" pitchFamily="18" charset="0"/>
              </a:rPr>
              <a:t>Mousavi</a:t>
            </a:r>
            <a:r>
              <a:rPr lang="fr-FR" dirty="0">
                <a:latin typeface="Times New Roman" pitchFamily="18" charset="0"/>
                <a:cs typeface="Times New Roman" pitchFamily="18" charset="0"/>
              </a:rPr>
              <a:t>, Z. </a:t>
            </a:r>
            <a:r>
              <a:rPr lang="fr-FR" dirty="0" err="1">
                <a:latin typeface="Times New Roman" pitchFamily="18" charset="0"/>
                <a:cs typeface="Times New Roman" pitchFamily="18" charset="0"/>
              </a:rPr>
              <a:t>Emam</a:t>
            </a:r>
            <a:r>
              <a:rPr lang="fr-FR" dirty="0">
                <a:latin typeface="Times New Roman" pitchFamily="18" charset="0"/>
                <a:cs typeface="Times New Roman" pitchFamily="18" charset="0"/>
              </a:rPr>
              <a:t>-</a:t>
            </a:r>
            <a:r>
              <a:rPr lang="fr-FR" dirty="0" err="1">
                <a:latin typeface="Times New Roman" pitchFamily="18" charset="0"/>
                <a:cs typeface="Times New Roman" pitchFamily="18" charset="0"/>
              </a:rPr>
              <a:t>Djomeh</a:t>
            </a:r>
            <a:r>
              <a:rPr lang="fr-FR" dirty="0">
                <a:latin typeface="Times New Roman" pitchFamily="18" charset="0"/>
                <a:cs typeface="Times New Roman" pitchFamily="18" charset="0"/>
              </a:rPr>
              <a:t>, J. Khazaei, 2007, </a:t>
            </a:r>
            <a:r>
              <a:rPr lang="en-US" dirty="0">
                <a:solidFill>
                  <a:srgbClr val="FF0000"/>
                </a:solidFill>
                <a:latin typeface="Times New Roman" pitchFamily="18" charset="0"/>
                <a:cs typeface="Times New Roman" pitchFamily="18" charset="0"/>
              </a:rPr>
              <a:t>Prediction of rheological properties of Iranian bread dough from chemical composition of wheat flour by using artificial neural networks</a:t>
            </a:r>
            <a:r>
              <a:rPr lang="en-US" dirty="0">
                <a:latin typeface="Times New Roman" pitchFamily="18" charset="0"/>
                <a:cs typeface="Times New Roman" pitchFamily="18" charset="0"/>
              </a:rPr>
              <a:t>, </a:t>
            </a:r>
            <a:r>
              <a:rPr lang="fr-FR" dirty="0">
                <a:latin typeface="Times New Roman" pitchFamily="18" charset="0"/>
                <a:cs typeface="Times New Roman" pitchFamily="18" charset="0"/>
              </a:rPr>
              <a:t>Journal of Food Engineering, </a:t>
            </a:r>
            <a:r>
              <a:rPr lang="fr-FR" dirty="0" smtClean="0">
                <a:latin typeface="Times New Roman" pitchFamily="18" charset="0"/>
                <a:cs typeface="Times New Roman" pitchFamily="18" charset="0"/>
              </a:rPr>
              <a:t>81:728-734.</a:t>
            </a:r>
            <a:endParaRPr lang="en-US" dirty="0" smtClean="0">
              <a:latin typeface="Times New Roman" pitchFamily="18" charset="0"/>
              <a:cs typeface="Times New Roman" pitchFamily="18" charset="0"/>
            </a:endParaRPr>
          </a:p>
          <a:p>
            <a:pPr algn="l" rtl="0"/>
            <a:endParaRPr lang="ar-LB" dirty="0"/>
          </a:p>
        </p:txBody>
      </p:sp>
      <p:sp>
        <p:nvSpPr>
          <p:cNvPr id="4" name="عنصر نائب للتاريخ 3"/>
          <p:cNvSpPr>
            <a:spLocks noGrp="1"/>
          </p:cNvSpPr>
          <p:nvPr>
            <p:ph type="dt" sz="half" idx="10"/>
          </p:nvPr>
        </p:nvSpPr>
        <p:spPr/>
        <p:txBody>
          <a:bodyPr/>
          <a:lstStyle/>
          <a:p>
            <a:fld id="{379A8275-4C12-46AA-8619-69D901AC2BEB}" type="datetime8">
              <a:rPr lang="ar-LB" smtClean="0"/>
              <a:pPr/>
              <a:t>01 أيار، 15</a:t>
            </a:fld>
            <a:endParaRPr lang="ar-LB"/>
          </a:p>
        </p:txBody>
      </p:sp>
      <p:sp>
        <p:nvSpPr>
          <p:cNvPr id="5" name="عنصر نائب للتذييل 4"/>
          <p:cNvSpPr>
            <a:spLocks noGrp="1"/>
          </p:cNvSpPr>
          <p:nvPr>
            <p:ph type="ftr" sz="quarter" idx="11"/>
          </p:nvPr>
        </p:nvSpPr>
        <p:spPr/>
        <p:txBody>
          <a:bodyPr/>
          <a:lstStyle/>
          <a:p>
            <a:r>
              <a:rPr lang="da-DK" smtClean="0"/>
              <a:t>Dr. Farhan Alfin 13 Slides</a:t>
            </a:r>
            <a:endParaRPr lang="ar-LB"/>
          </a:p>
        </p:txBody>
      </p:sp>
      <p:sp>
        <p:nvSpPr>
          <p:cNvPr id="6" name="عنصر نائب لرقم الشريحة 5"/>
          <p:cNvSpPr>
            <a:spLocks noGrp="1"/>
          </p:cNvSpPr>
          <p:nvPr>
            <p:ph type="sldNum" sz="quarter" idx="12"/>
          </p:nvPr>
        </p:nvSpPr>
        <p:spPr/>
        <p:txBody>
          <a:bodyPr/>
          <a:lstStyle/>
          <a:p>
            <a:fld id="{94388A0C-169A-4BF2-BFCF-6333C7925353}" type="slidenum">
              <a:rPr lang="ar-LB" smtClean="0"/>
              <a:pPr/>
              <a:t>31</a:t>
            </a:fld>
            <a:endParaRPr lang="ar-LB"/>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Y" dirty="0"/>
              <a:t>مقدمة : الاتجاه </a:t>
            </a:r>
            <a:r>
              <a:rPr lang="ar-SY" dirty="0" smtClean="0"/>
              <a:t>الثاني </a:t>
            </a:r>
            <a:r>
              <a:rPr lang="ar-SY" dirty="0"/>
              <a:t>في الذكاء الصنعي</a:t>
            </a:r>
          </a:p>
        </p:txBody>
      </p:sp>
      <p:sp>
        <p:nvSpPr>
          <p:cNvPr id="3" name="Content Placeholder 2"/>
          <p:cNvSpPr>
            <a:spLocks noGrp="1"/>
          </p:cNvSpPr>
          <p:nvPr>
            <p:ph idx="1"/>
          </p:nvPr>
        </p:nvSpPr>
        <p:spPr/>
        <p:txBody>
          <a:bodyPr>
            <a:normAutofit/>
          </a:bodyPr>
          <a:lstStyle/>
          <a:p>
            <a:r>
              <a:rPr lang="ar-SY" sz="3200" dirty="0"/>
              <a:t>أما المدرسة الثانية عملت على نمذجة الدماغ البشري </a:t>
            </a:r>
            <a:r>
              <a:rPr lang="en-US" sz="3200" dirty="0">
                <a:solidFill>
                  <a:srgbClr val="00B050"/>
                </a:solidFill>
              </a:rPr>
              <a:t>Modeling the brain</a:t>
            </a:r>
            <a:r>
              <a:rPr lang="ar-SY" sz="3200" dirty="0">
                <a:solidFill>
                  <a:srgbClr val="00B050"/>
                </a:solidFill>
              </a:rPr>
              <a:t> </a:t>
            </a:r>
            <a:r>
              <a:rPr lang="ar-SY" sz="3200" dirty="0"/>
              <a:t>أي على </a:t>
            </a:r>
            <a:r>
              <a:rPr lang="ar-SY" sz="3200" dirty="0">
                <a:solidFill>
                  <a:srgbClr val="0070C0"/>
                </a:solidFill>
              </a:rPr>
              <a:t>تصميم أنظمة الكترونية تشبه في بنيتها وعملها دماغ الانسان</a:t>
            </a:r>
            <a:r>
              <a:rPr lang="ar-SY" sz="3200" dirty="0"/>
              <a:t>، والتي كانت نتيجتها الشبكة العصبية ودعيت أنذاك </a:t>
            </a:r>
            <a:r>
              <a:rPr lang="en-US" sz="3200" dirty="0">
                <a:solidFill>
                  <a:srgbClr val="FF0000"/>
                </a:solidFill>
              </a:rPr>
              <a:t>Perceptron</a:t>
            </a:r>
            <a:r>
              <a:rPr lang="ar-SY" sz="3200" dirty="0"/>
              <a:t>. لكن هذا الاتجاه توقف لفترة من الزمن عندما لم يستطع النظام في وقته إجراء العملية المنطقية </a:t>
            </a:r>
            <a:r>
              <a:rPr lang="en-US" sz="3200" dirty="0"/>
              <a:t>XOR</a:t>
            </a:r>
            <a:r>
              <a:rPr lang="ar-SY" sz="3200" dirty="0"/>
              <a:t> حتى تم حل هذه المسألة في عام 1986. حققت بعدها نجاح باهر في عدة مجالات مثل التعرف على الاشكال وتحليل الاشارات، وتحديد الاهداف على الصور</a:t>
            </a:r>
          </a:p>
        </p:txBody>
      </p:sp>
      <p:sp>
        <p:nvSpPr>
          <p:cNvPr id="4" name="Date Placeholder 3"/>
          <p:cNvSpPr>
            <a:spLocks noGrp="1"/>
          </p:cNvSpPr>
          <p:nvPr>
            <p:ph type="dt" sz="half" idx="10"/>
          </p:nvPr>
        </p:nvSpPr>
        <p:spPr/>
        <p:txBody>
          <a:bodyPr/>
          <a:lstStyle/>
          <a:p>
            <a:fld id="{C006D848-6833-4E3C-88AB-4D1C561BD3BD}" type="datetime8">
              <a:rPr lang="ar-LB" smtClean="0"/>
              <a:pPr/>
              <a:t>01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4</a:t>
            </a:fld>
            <a:endParaRPr lang="ar-LB"/>
          </a:p>
        </p:txBody>
      </p:sp>
    </p:spTree>
    <p:extLst>
      <p:ext uri="{BB962C8B-B14F-4D97-AF65-F5344CB8AC3E}">
        <p14:creationId xmlns:p14="http://schemas.microsoft.com/office/powerpoint/2010/main" val="1369833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Y" dirty="0" smtClean="0"/>
              <a:t>مقدمة : تعريف الشبكة العصبونية الصناعية</a:t>
            </a:r>
            <a:endParaRPr lang="ar-LB" dirty="0"/>
          </a:p>
        </p:txBody>
      </p:sp>
      <p:sp>
        <p:nvSpPr>
          <p:cNvPr id="3" name="عنصر نائب للمحتوى 2"/>
          <p:cNvSpPr>
            <a:spLocks noGrp="1"/>
          </p:cNvSpPr>
          <p:nvPr>
            <p:ph idx="1"/>
          </p:nvPr>
        </p:nvSpPr>
        <p:spPr/>
        <p:txBody>
          <a:bodyPr>
            <a:normAutofit/>
          </a:bodyPr>
          <a:lstStyle/>
          <a:p>
            <a:r>
              <a:rPr lang="ar-SY" sz="3200" dirty="0" smtClean="0"/>
              <a:t>فهي </a:t>
            </a:r>
            <a:r>
              <a:rPr lang="ar-SY" sz="3200" dirty="0"/>
              <a:t>محاكاة متواضعة بفعلها وشكلها ومضمونها للشبكة العصبية الحيوية الموجودة في دماغ الانسان. </a:t>
            </a:r>
            <a:endParaRPr lang="en-US" sz="3200" dirty="0"/>
          </a:p>
        </p:txBody>
      </p:sp>
      <p:sp>
        <p:nvSpPr>
          <p:cNvPr id="4" name="عنصر نائب للتاريخ 3"/>
          <p:cNvSpPr>
            <a:spLocks noGrp="1"/>
          </p:cNvSpPr>
          <p:nvPr>
            <p:ph type="dt" sz="half" idx="10"/>
          </p:nvPr>
        </p:nvSpPr>
        <p:spPr/>
        <p:txBody>
          <a:bodyPr/>
          <a:lstStyle/>
          <a:p>
            <a:fld id="{379A8275-4C12-46AA-8619-69D901AC2BEB}" type="datetime8">
              <a:rPr lang="ar-LB" smtClean="0"/>
              <a:pPr/>
              <a:t>01 أيار، 15</a:t>
            </a:fld>
            <a:endParaRPr lang="ar-LB"/>
          </a:p>
        </p:txBody>
      </p:sp>
      <p:sp>
        <p:nvSpPr>
          <p:cNvPr id="5" name="عنصر نائب للتذييل 4"/>
          <p:cNvSpPr>
            <a:spLocks noGrp="1"/>
          </p:cNvSpPr>
          <p:nvPr>
            <p:ph type="ftr" sz="quarter" idx="11"/>
          </p:nvPr>
        </p:nvSpPr>
        <p:spPr/>
        <p:txBody>
          <a:bodyPr/>
          <a:lstStyle/>
          <a:p>
            <a:r>
              <a:rPr lang="da-DK" smtClean="0"/>
              <a:t>Dr. Farhan Alfin 13 Slides</a:t>
            </a:r>
            <a:endParaRPr lang="ar-LB"/>
          </a:p>
        </p:txBody>
      </p:sp>
      <p:sp>
        <p:nvSpPr>
          <p:cNvPr id="6" name="عنصر نائب لرقم الشريحة 5"/>
          <p:cNvSpPr>
            <a:spLocks noGrp="1"/>
          </p:cNvSpPr>
          <p:nvPr>
            <p:ph type="sldNum" sz="quarter" idx="12"/>
          </p:nvPr>
        </p:nvSpPr>
        <p:spPr/>
        <p:txBody>
          <a:bodyPr/>
          <a:lstStyle/>
          <a:p>
            <a:fld id="{94388A0C-169A-4BF2-BFCF-6333C7925353}" type="slidenum">
              <a:rPr lang="ar-LB" smtClean="0"/>
              <a:pPr/>
              <a:t>5</a:t>
            </a:fld>
            <a:endParaRPr lang="ar-LB"/>
          </a:p>
        </p:txBody>
      </p:sp>
      <p:pic>
        <p:nvPicPr>
          <p:cNvPr id="2050" name="Picture 2"/>
          <p:cNvPicPr>
            <a:picLocks noChangeAspect="1" noChangeArrowheads="1"/>
          </p:cNvPicPr>
          <p:nvPr/>
        </p:nvPicPr>
        <p:blipFill>
          <a:blip r:embed="rId2"/>
          <a:srcRect/>
          <a:stretch>
            <a:fillRect/>
          </a:stretch>
        </p:blipFill>
        <p:spPr bwMode="auto">
          <a:xfrm>
            <a:off x="0" y="3071810"/>
            <a:ext cx="5132181" cy="330519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Y" dirty="0" smtClean="0"/>
              <a:t>مقدمة: ميزات الشبكة العصبونية الصناعية</a:t>
            </a:r>
            <a:endParaRPr lang="ar-SY" dirty="0"/>
          </a:p>
        </p:txBody>
      </p:sp>
      <p:sp>
        <p:nvSpPr>
          <p:cNvPr id="3" name="Content Placeholder 2"/>
          <p:cNvSpPr>
            <a:spLocks noGrp="1"/>
          </p:cNvSpPr>
          <p:nvPr>
            <p:ph idx="1"/>
          </p:nvPr>
        </p:nvSpPr>
        <p:spPr/>
        <p:txBody>
          <a:bodyPr>
            <a:noAutofit/>
          </a:bodyPr>
          <a:lstStyle/>
          <a:p>
            <a:r>
              <a:rPr lang="ar-SY" sz="3200" dirty="0"/>
              <a:t>الشبكات العصبية الاصطناعية مفيدة بشكل خاص عندما تكون </a:t>
            </a:r>
            <a:r>
              <a:rPr lang="ar-SY" sz="3200" dirty="0">
                <a:solidFill>
                  <a:srgbClr val="FF0000"/>
                </a:solidFill>
              </a:rPr>
              <a:t>النمذجة الاحصائية التقليدية التي تعتمد على نموذج خطي غير كافية </a:t>
            </a:r>
            <a:r>
              <a:rPr lang="ar-SY" sz="3200" dirty="0"/>
              <a:t>ولا يمكن التأكد من صحة تحديد المتغيرات. </a:t>
            </a:r>
            <a:endParaRPr lang="ar-SY" sz="3200" dirty="0" smtClean="0"/>
          </a:p>
          <a:p>
            <a:r>
              <a:rPr lang="ar-SY" sz="3200" dirty="0" smtClean="0"/>
              <a:t>النمذمجة </a:t>
            </a:r>
            <a:r>
              <a:rPr lang="ar-SY" sz="3200" dirty="0"/>
              <a:t>باستخدام الشبكات العصبية الاصطناعية بشكل غير مشابه للنمذجة الاحصائية فإنه في </a:t>
            </a:r>
            <a:r>
              <a:rPr lang="ar-SY" sz="3200" dirty="0">
                <a:solidFill>
                  <a:srgbClr val="FF0000"/>
                </a:solidFill>
              </a:rPr>
              <a:t>النمذجة ليس من الضروري معرفة ارتباط مدخلات ومخرجات النظام</a:t>
            </a:r>
            <a:r>
              <a:rPr lang="ar-SY" sz="3200" dirty="0"/>
              <a:t>. تبني الشبكات العصبية الاصطناعية العلاقة بين مدخلات ومخرجات النظام بشكل مشابه لارتباطها الحقيقي إلى حد ما. لذلك تلعب الشبكات العصبية الاصطناعية دور هام في التطبيقات التي لا تنطبق عليها النمذجة الاحصائية التقليدية. </a:t>
            </a:r>
            <a:endParaRPr lang="en-US" sz="3200" dirty="0"/>
          </a:p>
          <a:p>
            <a:endParaRPr lang="ar-SY" sz="3200" dirty="0"/>
          </a:p>
        </p:txBody>
      </p:sp>
      <p:sp>
        <p:nvSpPr>
          <p:cNvPr id="4" name="Date Placeholder 3"/>
          <p:cNvSpPr>
            <a:spLocks noGrp="1"/>
          </p:cNvSpPr>
          <p:nvPr>
            <p:ph type="dt" sz="half" idx="10"/>
          </p:nvPr>
        </p:nvSpPr>
        <p:spPr/>
        <p:txBody>
          <a:bodyPr/>
          <a:lstStyle/>
          <a:p>
            <a:fld id="{C006D848-6833-4E3C-88AB-4D1C561BD3BD}" type="datetime8">
              <a:rPr lang="ar-LB" smtClean="0"/>
              <a:pPr/>
              <a:t>01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6</a:t>
            </a:fld>
            <a:endParaRPr lang="ar-LB"/>
          </a:p>
        </p:txBody>
      </p:sp>
    </p:spTree>
    <p:extLst>
      <p:ext uri="{BB962C8B-B14F-4D97-AF65-F5344CB8AC3E}">
        <p14:creationId xmlns:p14="http://schemas.microsoft.com/office/powerpoint/2010/main" val="15163401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تاريخ 3"/>
          <p:cNvSpPr>
            <a:spLocks noGrp="1"/>
          </p:cNvSpPr>
          <p:nvPr>
            <p:ph type="dt" sz="half" idx="10"/>
          </p:nvPr>
        </p:nvSpPr>
        <p:spPr/>
        <p:txBody>
          <a:bodyPr/>
          <a:lstStyle/>
          <a:p>
            <a:fld id="{379A8275-4C12-46AA-8619-69D901AC2BEB}" type="datetime8">
              <a:rPr lang="ar-LB" smtClean="0"/>
              <a:pPr/>
              <a:t>01 أيار، 15</a:t>
            </a:fld>
            <a:endParaRPr lang="ar-LB"/>
          </a:p>
        </p:txBody>
      </p:sp>
      <p:sp>
        <p:nvSpPr>
          <p:cNvPr id="5" name="عنصر نائب للتذييل 4"/>
          <p:cNvSpPr>
            <a:spLocks noGrp="1"/>
          </p:cNvSpPr>
          <p:nvPr>
            <p:ph type="ftr" sz="quarter" idx="11"/>
          </p:nvPr>
        </p:nvSpPr>
        <p:spPr/>
        <p:txBody>
          <a:bodyPr/>
          <a:lstStyle/>
          <a:p>
            <a:r>
              <a:rPr lang="da-DK" smtClean="0"/>
              <a:t>Dr. Farhan Alfin 13 Slides</a:t>
            </a:r>
            <a:endParaRPr lang="ar-LB"/>
          </a:p>
        </p:txBody>
      </p:sp>
      <p:sp>
        <p:nvSpPr>
          <p:cNvPr id="6" name="عنصر نائب لرقم الشريحة 5"/>
          <p:cNvSpPr>
            <a:spLocks noGrp="1"/>
          </p:cNvSpPr>
          <p:nvPr>
            <p:ph type="sldNum" sz="quarter" idx="12"/>
          </p:nvPr>
        </p:nvSpPr>
        <p:spPr/>
        <p:txBody>
          <a:bodyPr/>
          <a:lstStyle/>
          <a:p>
            <a:fld id="{94388A0C-169A-4BF2-BFCF-6333C7925353}" type="slidenum">
              <a:rPr lang="ar-LB" smtClean="0"/>
              <a:pPr/>
              <a:t>7</a:t>
            </a:fld>
            <a:endParaRPr lang="ar-LB"/>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18288"/>
            <a:ext cx="9118331" cy="6839712"/>
          </a:xfrm>
          <a:prstGeom prst="rect">
            <a:avLst/>
          </a:prstGeom>
        </p:spPr>
      </p:pic>
      <p:sp>
        <p:nvSpPr>
          <p:cNvPr id="10" name="عنصر نائب للمحتوى 9"/>
          <p:cNvSpPr>
            <a:spLocks noGrp="1"/>
          </p:cNvSpPr>
          <p:nvPr>
            <p:ph idx="1"/>
          </p:nvPr>
        </p:nvSpPr>
        <p:spPr>
          <a:xfrm>
            <a:off x="2384884" y="5949280"/>
            <a:ext cx="6203032" cy="748680"/>
          </a:xfrm>
        </p:spPr>
        <p:txBody>
          <a:bodyPr>
            <a:noAutofit/>
          </a:bodyPr>
          <a:lstStyle/>
          <a:p>
            <a:r>
              <a:rPr lang="ar-SY" sz="3200" dirty="0" smtClean="0">
                <a:solidFill>
                  <a:schemeClr val="bg1"/>
                </a:solidFill>
              </a:rPr>
              <a:t>يمتلك الإنسان حوالي 100 بليون </a:t>
            </a:r>
            <a:r>
              <a:rPr lang="ar-SY" sz="3200" dirty="0" err="1" smtClean="0">
                <a:solidFill>
                  <a:schemeClr val="bg1"/>
                </a:solidFill>
              </a:rPr>
              <a:t>عصبون</a:t>
            </a:r>
            <a:endParaRPr lang="ar-SY" sz="3200" dirty="0" smtClean="0">
              <a:solidFill>
                <a:schemeClr val="bg1"/>
              </a:solidFill>
            </a:endParaRPr>
          </a:p>
          <a:p>
            <a:endParaRPr lang="ar-LB" sz="3200" dirty="0"/>
          </a:p>
        </p:txBody>
      </p:sp>
      <p:sp>
        <p:nvSpPr>
          <p:cNvPr id="11" name="Title 10"/>
          <p:cNvSpPr>
            <a:spLocks noGrp="1"/>
          </p:cNvSpPr>
          <p:nvPr>
            <p:ph type="title"/>
          </p:nvPr>
        </p:nvSpPr>
        <p:spPr/>
        <p:txBody>
          <a:bodyPr/>
          <a:lstStyle/>
          <a:p>
            <a:endParaRPr lang="ar-SY"/>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Y"/>
          </a:p>
        </p:txBody>
      </p:sp>
      <p:sp>
        <p:nvSpPr>
          <p:cNvPr id="3" name="Content Placeholder 2"/>
          <p:cNvSpPr>
            <a:spLocks noGrp="1"/>
          </p:cNvSpPr>
          <p:nvPr>
            <p:ph idx="1"/>
          </p:nvPr>
        </p:nvSpPr>
        <p:spPr/>
        <p:txBody>
          <a:bodyPr/>
          <a:lstStyle/>
          <a:p>
            <a:endParaRPr lang="ar-SY"/>
          </a:p>
        </p:txBody>
      </p:sp>
      <p:sp>
        <p:nvSpPr>
          <p:cNvPr id="4" name="Date Placeholder 3"/>
          <p:cNvSpPr>
            <a:spLocks noGrp="1"/>
          </p:cNvSpPr>
          <p:nvPr>
            <p:ph type="dt" sz="half" idx="10"/>
          </p:nvPr>
        </p:nvSpPr>
        <p:spPr/>
        <p:txBody>
          <a:bodyPr/>
          <a:lstStyle/>
          <a:p>
            <a:fld id="{C006D848-6833-4E3C-88AB-4D1C561BD3BD}" type="datetime8">
              <a:rPr lang="ar-LB" smtClean="0"/>
              <a:pPr/>
              <a:t>01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8</a:t>
            </a:fld>
            <a:endParaRPr lang="ar-LB"/>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494" y="692696"/>
            <a:ext cx="9213288" cy="6149870"/>
          </a:xfrm>
          <a:prstGeom prst="rect">
            <a:avLst/>
          </a:prstGeom>
        </p:spPr>
      </p:pic>
      <p:sp>
        <p:nvSpPr>
          <p:cNvPr id="8" name="Rectangle 7"/>
          <p:cNvSpPr/>
          <p:nvPr/>
        </p:nvSpPr>
        <p:spPr>
          <a:xfrm>
            <a:off x="1187624" y="5517232"/>
            <a:ext cx="7257116" cy="646331"/>
          </a:xfrm>
          <a:prstGeom prst="rect">
            <a:avLst/>
          </a:prstGeom>
        </p:spPr>
        <p:txBody>
          <a:bodyPr wrap="none">
            <a:spAutoFit/>
          </a:bodyPr>
          <a:lstStyle/>
          <a:p>
            <a:r>
              <a:rPr lang="ar-SY" sz="3600" dirty="0" smtClean="0">
                <a:solidFill>
                  <a:schemeClr val="bg1"/>
                </a:solidFill>
              </a:rPr>
              <a:t>كل عصبون يرتبط مع 100.000 عصبون آخر.</a:t>
            </a:r>
            <a:endParaRPr lang="ar-SY" sz="3600" dirty="0">
              <a:solidFill>
                <a:schemeClr val="bg1"/>
              </a:solidFill>
            </a:endParaRPr>
          </a:p>
        </p:txBody>
      </p:sp>
    </p:spTree>
    <p:extLst>
      <p:ext uri="{BB962C8B-B14F-4D97-AF65-F5344CB8AC3E}">
        <p14:creationId xmlns:p14="http://schemas.microsoft.com/office/powerpoint/2010/main" val="36022815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Y" dirty="0" smtClean="0"/>
              <a:t>العصبون</a:t>
            </a:r>
            <a:endParaRPr lang="ar-SY" dirty="0"/>
          </a:p>
        </p:txBody>
      </p:sp>
      <p:sp>
        <p:nvSpPr>
          <p:cNvPr id="3" name="Content Placeholder 2"/>
          <p:cNvSpPr>
            <a:spLocks noGrp="1"/>
          </p:cNvSpPr>
          <p:nvPr>
            <p:ph idx="1"/>
          </p:nvPr>
        </p:nvSpPr>
        <p:spPr/>
        <p:txBody>
          <a:bodyPr/>
          <a:lstStyle/>
          <a:p>
            <a:endParaRPr lang="ar-SY"/>
          </a:p>
        </p:txBody>
      </p:sp>
      <p:sp>
        <p:nvSpPr>
          <p:cNvPr id="4" name="Date Placeholder 3"/>
          <p:cNvSpPr>
            <a:spLocks noGrp="1"/>
          </p:cNvSpPr>
          <p:nvPr>
            <p:ph type="dt" sz="half" idx="10"/>
          </p:nvPr>
        </p:nvSpPr>
        <p:spPr/>
        <p:txBody>
          <a:bodyPr/>
          <a:lstStyle/>
          <a:p>
            <a:fld id="{C006D848-6833-4E3C-88AB-4D1C561BD3BD}" type="datetime8">
              <a:rPr lang="ar-LB" smtClean="0"/>
              <a:pPr/>
              <a:t>01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9</a:t>
            </a:fld>
            <a:endParaRPr lang="ar-LB"/>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8048" y="1554314"/>
            <a:ext cx="7647904" cy="5334000"/>
          </a:xfrm>
          <a:prstGeom prst="rect">
            <a:avLst/>
          </a:prstGeom>
        </p:spPr>
      </p:pic>
    </p:spTree>
    <p:extLst>
      <p:ext uri="{BB962C8B-B14F-4D97-AF65-F5344CB8AC3E}">
        <p14:creationId xmlns:p14="http://schemas.microsoft.com/office/powerpoint/2010/main" val="11470242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1996</TotalTime>
  <Words>1259</Words>
  <Application>Microsoft Office PowerPoint</Application>
  <PresentationFormat>On-screen Show (4:3)</PresentationFormat>
  <Paragraphs>188</Paragraphs>
  <Slides>31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0</vt:i4>
      </vt:variant>
      <vt:variant>
        <vt:lpstr>Slide Titles</vt:lpstr>
      </vt:variant>
      <vt:variant>
        <vt:i4>31</vt:i4>
      </vt:variant>
    </vt:vector>
  </HeadingPairs>
  <TitlesOfParts>
    <vt:vector size="36" baseType="lpstr">
      <vt:lpstr>Arial</vt:lpstr>
      <vt:lpstr>Calibri</vt:lpstr>
      <vt:lpstr>Simplified Arabic</vt:lpstr>
      <vt:lpstr>Times New Roman</vt:lpstr>
      <vt:lpstr>Clarity</vt:lpstr>
      <vt:lpstr>النمذجة في التصنيع الغذائي الشبكات العصبونية الصناعية  artificiel neural network ANN</vt:lpstr>
      <vt:lpstr>مقدمة</vt:lpstr>
      <vt:lpstr>مقدمة : الاتجاه الأول في الذكاء الصنعي</vt:lpstr>
      <vt:lpstr>مقدمة : الاتجاه الثاني في الذكاء الصنعي</vt:lpstr>
      <vt:lpstr>مقدمة : تعريف الشبكة العصبونية الصناعية</vt:lpstr>
      <vt:lpstr>مقدمة: ميزات الشبكة العصبونية الصناعية</vt:lpstr>
      <vt:lpstr>PowerPoint Presentation</vt:lpstr>
      <vt:lpstr>PowerPoint Presentation</vt:lpstr>
      <vt:lpstr>العصبون</vt:lpstr>
      <vt:lpstr>العصبون الصنعي</vt:lpstr>
      <vt:lpstr>التمثيل الرياضي لعصبون</vt:lpstr>
      <vt:lpstr>PowerPoint Presentation</vt:lpstr>
      <vt:lpstr>تابع التفعيل activation function</vt:lpstr>
      <vt:lpstr>تابع التفعيل</vt:lpstr>
      <vt:lpstr>تابع التفعيل</vt:lpstr>
      <vt:lpstr>تابع التفعيل</vt:lpstr>
      <vt:lpstr>تابع التفعيل</vt:lpstr>
      <vt:lpstr>نماذج الشبكة العصبونية الصنعية</vt:lpstr>
      <vt:lpstr>PowerPoint Presentation</vt:lpstr>
      <vt:lpstr>ذات ثلاث طبقات</vt:lpstr>
      <vt:lpstr>متعددة الطبقات</vt:lpstr>
      <vt:lpstr>حسب التغذية</vt:lpstr>
      <vt:lpstr>التغذية المتشابكة Recurrent network</vt:lpstr>
      <vt:lpstr>إنشاء الشبكة العصبية الاصطناعية</vt:lpstr>
      <vt:lpstr>تدريب الشبكة العصبية الاصطناعية</vt:lpstr>
      <vt:lpstr>التدريب المراقب Supervised Training</vt:lpstr>
      <vt:lpstr>PowerPoint Presentation</vt:lpstr>
      <vt:lpstr>التدريب غير المراقب Unsupervised Training</vt:lpstr>
      <vt:lpstr>أسباب عدم تعلم الشبكة</vt:lpstr>
      <vt:lpstr> أهمية الشبكة العصبونية الصناعية</vt:lpstr>
      <vt:lpstr>أمثلة</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النمذجة في التصنيع الغذائي</dc:title>
  <dc:creator>Alfin</dc:creator>
  <cp:lastModifiedBy>farhan alfin</cp:lastModifiedBy>
  <cp:revision>145</cp:revision>
  <dcterms:created xsi:type="dcterms:W3CDTF">2008-02-23T21:25:08Z</dcterms:created>
  <dcterms:modified xsi:type="dcterms:W3CDTF">2015-05-02T08:24:20Z</dcterms:modified>
</cp:coreProperties>
</file>