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864" r:id="rId1"/>
  </p:sldMasterIdLst>
  <p:notesMasterIdLst>
    <p:notesMasterId r:id="rId38"/>
  </p:notesMasterIdLst>
  <p:sldIdLst>
    <p:sldId id="256" r:id="rId2"/>
    <p:sldId id="269" r:id="rId3"/>
    <p:sldId id="270" r:id="rId4"/>
    <p:sldId id="271" r:id="rId5"/>
    <p:sldId id="286" r:id="rId6"/>
    <p:sldId id="310" r:id="rId7"/>
    <p:sldId id="311" r:id="rId8"/>
    <p:sldId id="312" r:id="rId9"/>
    <p:sldId id="313" r:id="rId10"/>
    <p:sldId id="283" r:id="rId11"/>
    <p:sldId id="278" r:id="rId12"/>
    <p:sldId id="279" r:id="rId13"/>
    <p:sldId id="288" r:id="rId14"/>
    <p:sldId id="289" r:id="rId15"/>
    <p:sldId id="290" r:id="rId16"/>
    <p:sldId id="291" r:id="rId17"/>
    <p:sldId id="292" r:id="rId18"/>
    <p:sldId id="293" r:id="rId19"/>
    <p:sldId id="280" r:id="rId20"/>
    <p:sldId id="281" r:id="rId21"/>
    <p:sldId id="299" r:id="rId22"/>
    <p:sldId id="307" r:id="rId23"/>
    <p:sldId id="308" r:id="rId24"/>
    <p:sldId id="300" r:id="rId25"/>
    <p:sldId id="301" r:id="rId26"/>
    <p:sldId id="302" r:id="rId27"/>
    <p:sldId id="303" r:id="rId28"/>
    <p:sldId id="304" r:id="rId29"/>
    <p:sldId id="305" r:id="rId30"/>
    <p:sldId id="306" r:id="rId31"/>
    <p:sldId id="297" r:id="rId32"/>
    <p:sldId id="298" r:id="rId33"/>
    <p:sldId id="315" r:id="rId34"/>
    <p:sldId id="316" r:id="rId35"/>
    <p:sldId id="317" r:id="rId36"/>
    <p:sldId id="268" r:id="rId37"/>
  </p:sldIdLst>
  <p:sldSz cx="9144000" cy="6858000" type="screen4x3"/>
  <p:notesSz cx="6858000" cy="9144000"/>
  <p:defaultTextStyle>
    <a:defPPr>
      <a:defRPr lang="ar-LB"/>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4" d="100"/>
          <a:sy n="64" d="100"/>
        </p:scale>
        <p:origin x="148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LB"/>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672FAA3-1A8F-4997-AF9F-CAB66A90C661}" type="datetimeFigureOut">
              <a:rPr lang="ar-LB" smtClean="0"/>
              <a:pPr/>
              <a:t>02/04/1439</a:t>
            </a:fld>
            <a:endParaRPr lang="ar-LB"/>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LB"/>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LB"/>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LB"/>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E41A9C5-E1AA-438D-9F82-02D194D90015}" type="slidenum">
              <a:rPr lang="ar-LB" smtClean="0"/>
              <a:pPr/>
              <a:t>‹#›</a:t>
            </a:fld>
            <a:endParaRPr lang="ar-LB"/>
          </a:p>
        </p:txBody>
      </p:sp>
    </p:spTree>
    <p:extLst>
      <p:ext uri="{BB962C8B-B14F-4D97-AF65-F5344CB8AC3E}">
        <p14:creationId xmlns:p14="http://schemas.microsoft.com/office/powerpoint/2010/main" val="48402820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a:t>
            </a:fld>
            <a:endParaRPr lang="ar-LB"/>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a:t>
            </a:fld>
            <a:endParaRPr lang="ar-LB"/>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6" name="Footer Placeholder 5"/>
          <p:cNvSpPr>
            <a:spLocks noGrp="1"/>
          </p:cNvSpPr>
          <p:nvPr>
            <p:ph type="ftr" sz="quarter" idx="11"/>
          </p:nvPr>
        </p:nvSpPr>
        <p:spPr/>
        <p:txBody>
          <a:bodyPr/>
          <a:lstStyle/>
          <a:p>
            <a:r>
              <a:rPr lang="da-DK"/>
              <a:t>Dr. Farhan Alfin 13 Slides</a:t>
            </a:r>
            <a:endParaRPr lang="ar-LB"/>
          </a:p>
        </p:txBody>
      </p:sp>
      <p:sp>
        <p:nvSpPr>
          <p:cNvPr id="7" name="Slide Number Placeholder 6"/>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8" name="Footer Placeholder 7"/>
          <p:cNvSpPr>
            <a:spLocks noGrp="1"/>
          </p:cNvSpPr>
          <p:nvPr>
            <p:ph type="ftr" sz="quarter" idx="11"/>
          </p:nvPr>
        </p:nvSpPr>
        <p:spPr/>
        <p:txBody>
          <a:bodyPr/>
          <a:lstStyle/>
          <a:p>
            <a:r>
              <a:rPr lang="da-DK"/>
              <a:t>Dr. Farhan Alfin 13 Slides</a:t>
            </a:r>
            <a:endParaRPr lang="ar-LB"/>
          </a:p>
        </p:txBody>
      </p:sp>
      <p:sp>
        <p:nvSpPr>
          <p:cNvPr id="9" name="Slide Number Placeholder 8"/>
          <p:cNvSpPr>
            <a:spLocks noGrp="1"/>
          </p:cNvSpPr>
          <p:nvPr>
            <p:ph type="sldNum" sz="quarter" idx="12"/>
          </p:nvPr>
        </p:nvSpPr>
        <p:spPr/>
        <p:txBody>
          <a:bodyPr/>
          <a:lstStyle/>
          <a:p>
            <a:fld id="{94388A0C-169A-4BF2-BFCF-6333C7925353}" type="slidenum">
              <a:rPr lang="ar-LB" smtClean="0"/>
              <a:pPr/>
              <a:t>‹#›</a:t>
            </a:fld>
            <a:endParaRPr lang="ar-LB"/>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4" name="Footer Placeholder 3"/>
          <p:cNvSpPr>
            <a:spLocks noGrp="1"/>
          </p:cNvSpPr>
          <p:nvPr>
            <p:ph type="ftr" sz="quarter" idx="11"/>
          </p:nvPr>
        </p:nvSpPr>
        <p:spPr/>
        <p:txBody>
          <a:bodyPr/>
          <a:lstStyle/>
          <a:p>
            <a:r>
              <a:rPr lang="da-DK"/>
              <a:t>Dr. Farhan Alfin 13 Slides</a:t>
            </a:r>
            <a:endParaRPr lang="ar-LB"/>
          </a:p>
        </p:txBody>
      </p:sp>
      <p:sp>
        <p:nvSpPr>
          <p:cNvPr id="5" name="Slide Number Placeholder 4"/>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3" name="Footer Placeholder 2"/>
          <p:cNvSpPr>
            <a:spLocks noGrp="1"/>
          </p:cNvSpPr>
          <p:nvPr>
            <p:ph type="ftr" sz="quarter" idx="11"/>
          </p:nvPr>
        </p:nvSpPr>
        <p:spPr/>
        <p:txBody>
          <a:bodyPr/>
          <a:lstStyle/>
          <a:p>
            <a:r>
              <a:rPr lang="da-DK"/>
              <a:t>Dr. Farhan Alfin 13 Slides</a:t>
            </a:r>
            <a:endParaRPr lang="ar-LB"/>
          </a:p>
        </p:txBody>
      </p:sp>
      <p:sp>
        <p:nvSpPr>
          <p:cNvPr id="4" name="Slide Number Placeholder 3"/>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6" name="Footer Placeholder 5"/>
          <p:cNvSpPr>
            <a:spLocks noGrp="1"/>
          </p:cNvSpPr>
          <p:nvPr>
            <p:ph type="ftr" sz="quarter" idx="11"/>
          </p:nvPr>
        </p:nvSpPr>
        <p:spPr/>
        <p:txBody>
          <a:bodyPr/>
          <a:lstStyle/>
          <a:p>
            <a:r>
              <a:rPr lang="da-DK"/>
              <a:t>Dr. Farhan Alfin 13 Slides</a:t>
            </a:r>
            <a:endParaRPr lang="ar-LB"/>
          </a:p>
        </p:txBody>
      </p:sp>
      <p:sp>
        <p:nvSpPr>
          <p:cNvPr id="7" name="Slide Number Placeholder 6"/>
          <p:cNvSpPr>
            <a:spLocks noGrp="1"/>
          </p:cNvSpPr>
          <p:nvPr>
            <p:ph type="sldNum" sz="quarter" idx="12"/>
          </p:nvPr>
        </p:nvSpPr>
        <p:spPr/>
        <p:txBody>
          <a:bodyPr/>
          <a:lstStyle/>
          <a:p>
            <a:fld id="{94388A0C-169A-4BF2-BFCF-6333C7925353}" type="slidenum">
              <a:rPr lang="ar-LB" smtClean="0"/>
              <a:pPr/>
              <a:t>‹#›</a:t>
            </a:fld>
            <a:endParaRPr lang="ar-LB"/>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6" name="Footer Placeholder 5"/>
          <p:cNvSpPr>
            <a:spLocks noGrp="1"/>
          </p:cNvSpPr>
          <p:nvPr>
            <p:ph type="ftr" sz="quarter" idx="11"/>
          </p:nvPr>
        </p:nvSpPr>
        <p:spPr/>
        <p:txBody>
          <a:bodyPr/>
          <a:lstStyle/>
          <a:p>
            <a:r>
              <a:rPr lang="da-DK"/>
              <a:t>Dr. Farhan Alfin 13 Slides</a:t>
            </a:r>
            <a:endParaRPr lang="ar-LB"/>
          </a:p>
        </p:txBody>
      </p:sp>
      <p:sp>
        <p:nvSpPr>
          <p:cNvPr id="7" name="Slide Number Placeholder 6"/>
          <p:cNvSpPr>
            <a:spLocks noGrp="1"/>
          </p:cNvSpPr>
          <p:nvPr>
            <p:ph type="sldNum" sz="quarter" idx="12"/>
          </p:nvPr>
        </p:nvSpPr>
        <p:spPr/>
        <p:txBody>
          <a:bodyPr/>
          <a:lstStyle/>
          <a:p>
            <a:fld id="{94388A0C-169A-4BF2-BFCF-6333C7925353}" type="slidenum">
              <a:rPr lang="ar-LB" smtClean="0"/>
              <a:pPr/>
              <a:t>‹#›</a:t>
            </a:fld>
            <a:endParaRPr lang="ar-LB"/>
          </a:p>
        </p:txBody>
      </p:sp>
    </p:spTree>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da-DK"/>
              <a:t>Dr. Farhan Alfin 13 Slides</a:t>
            </a:r>
            <a:endParaRPr lang="ar-LB"/>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4388A0C-169A-4BF2-BFCF-6333C7925353}" type="slidenum">
              <a:rPr lang="ar-LB" smtClean="0"/>
              <a:pPr/>
              <a:t>‹#›</a:t>
            </a:fld>
            <a:endParaRPr lang="ar-LB"/>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hdr="0"/>
  <p:txStyles>
    <p:titleStyle>
      <a:lvl1pPr algn="l" defTabSz="914400" rtl="1"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r" defTabSz="914400" rtl="1"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r" defTabSz="914400" rtl="1"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r" defTabSz="914400" rtl="1"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r" defTabSz="914400" rtl="1"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r" defTabSz="914400" rtl="1"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lindo.com/" TargetMode="External"/><Relationship Id="rId2" Type="http://schemas.openxmlformats.org/officeDocument/2006/relationships/hyperlink" Target="http://www-fp.mcs.anl.gov/otc/Guide/SoftwareGuide/Categories/linearprog.html" TargetMode="External"/><Relationship Id="rId1" Type="http://schemas.openxmlformats.org/officeDocument/2006/relationships/slideLayout" Target="../slideLayouts/slideLayout2.xml"/><Relationship Id="rId5" Type="http://schemas.openxmlformats.org/officeDocument/2006/relationships/hyperlink" Target="http://www.ampl.com/" TargetMode="External"/><Relationship Id="rId4" Type="http://schemas.openxmlformats.org/officeDocument/2006/relationships/hyperlink" Target="http://www.gams.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owlsoft.com/" TargetMode="External"/><Relationship Id="rId2" Type="http://schemas.openxmlformats.org/officeDocument/2006/relationships/hyperlink" Target="http://www.asdsoftware.com/" TargetMode="External"/><Relationship Id="rId1" Type="http://schemas.openxmlformats.org/officeDocument/2006/relationships/slideLayout" Target="../slideLayouts/slideLayout2.xml"/><Relationship Id="rId4" Type="http://schemas.openxmlformats.org/officeDocument/2006/relationships/hyperlink" Target="http://www.selerant.com/"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chemeng.mcmaster.ca/" TargetMode="External"/><Relationship Id="rId2" Type="http://schemas.openxmlformats.org/officeDocument/2006/relationships/hyperlink" Target="http://www.tutorialsandhelp.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pPr algn="r"/>
            <a:r>
              <a:rPr lang="ar-SY" dirty="0" err="1"/>
              <a:t>النمذجة</a:t>
            </a:r>
            <a:r>
              <a:rPr lang="ar-SY" dirty="0"/>
              <a:t> في التصنيع الغذائي</a:t>
            </a:r>
            <a:br>
              <a:rPr lang="ar-SY" dirty="0"/>
            </a:br>
            <a:r>
              <a:rPr lang="ar-SY" dirty="0">
                <a:solidFill>
                  <a:srgbClr val="0070C0"/>
                </a:solidFill>
              </a:rPr>
              <a:t>البرمجة الخطية</a:t>
            </a:r>
            <a:endParaRPr lang="ar-LB" dirty="0">
              <a:solidFill>
                <a:srgbClr val="0070C0"/>
              </a:solidFill>
            </a:endParaRPr>
          </a:p>
        </p:txBody>
      </p:sp>
      <p:sp>
        <p:nvSpPr>
          <p:cNvPr id="3" name="عنوان فرعي 2"/>
          <p:cNvSpPr>
            <a:spLocks noGrp="1"/>
          </p:cNvSpPr>
          <p:nvPr>
            <p:ph type="subTitle" idx="1"/>
          </p:nvPr>
        </p:nvSpPr>
        <p:spPr/>
        <p:txBody>
          <a:bodyPr>
            <a:normAutofit fontScale="92500" lnSpcReduction="20000"/>
          </a:bodyPr>
          <a:lstStyle/>
          <a:p>
            <a:r>
              <a:rPr lang="ar-SY" sz="2800" dirty="0"/>
              <a:t>د. فرحان أحمد ألفين</a:t>
            </a:r>
          </a:p>
          <a:p>
            <a:r>
              <a:rPr lang="ar-SY" sz="2800" dirty="0"/>
              <a:t>جامعة البعث</a:t>
            </a:r>
          </a:p>
          <a:p>
            <a:r>
              <a:rPr lang="ar-SY" sz="2800" dirty="0"/>
              <a:t>كلية الهندسة الكيميائية والبترولية</a:t>
            </a:r>
          </a:p>
          <a:p>
            <a:r>
              <a:rPr lang="ar-SY" sz="2800" dirty="0"/>
              <a:t>قسم الهندسة الغذائية</a:t>
            </a:r>
            <a:endParaRPr lang="ar-LB" sz="2800" dirty="0"/>
          </a:p>
        </p:txBody>
      </p:sp>
      <p:pic>
        <p:nvPicPr>
          <p:cNvPr id="5" name="صورة 4" descr="شعار الجامعة.jpg"/>
          <p:cNvPicPr>
            <a:picLocks noChangeAspect="1"/>
          </p:cNvPicPr>
          <p:nvPr/>
        </p:nvPicPr>
        <p:blipFill>
          <a:blip r:embed="rId2" cstate="print"/>
          <a:stretch>
            <a:fillRect/>
          </a:stretch>
        </p:blipFill>
        <p:spPr>
          <a:xfrm>
            <a:off x="0" y="0"/>
            <a:ext cx="2063803" cy="200024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a:t>البرمجة الخطية </a:t>
            </a:r>
            <a:r>
              <a:rPr lang="en-US" dirty="0"/>
              <a:t>Linear Programming</a:t>
            </a:r>
            <a:endParaRPr lang="ar-LB" dirty="0"/>
          </a:p>
        </p:txBody>
      </p:sp>
      <p:sp>
        <p:nvSpPr>
          <p:cNvPr id="3" name="عنصر نائب للمحتوى 2"/>
          <p:cNvSpPr>
            <a:spLocks noGrp="1"/>
          </p:cNvSpPr>
          <p:nvPr>
            <p:ph idx="1"/>
          </p:nvPr>
        </p:nvSpPr>
        <p:spPr/>
        <p:txBody>
          <a:bodyPr>
            <a:normAutofit/>
          </a:bodyPr>
          <a:lstStyle/>
          <a:p>
            <a:r>
              <a:rPr lang="ar-SY" dirty="0">
                <a:solidFill>
                  <a:srgbClr val="0070C0"/>
                </a:solidFill>
              </a:rPr>
              <a:t>البرمجة الخطية هي تحويل مسألة بحوث العمليات إلى علاقات رياضية خطية.</a:t>
            </a:r>
          </a:p>
          <a:p>
            <a:endParaRPr lang="ar-SY" dirty="0">
              <a:solidFill>
                <a:srgbClr val="92D050"/>
              </a:solidFill>
            </a:endParaRPr>
          </a:p>
          <a:p>
            <a:r>
              <a:rPr lang="ar-SY" dirty="0">
                <a:solidFill>
                  <a:srgbClr val="00B050"/>
                </a:solidFill>
              </a:rPr>
              <a:t>وتسمى الدالة في مسألة البرمجة - والمراد إيجاد أفضل حل (بالتعظيم أو بالتقليل) لها- بدالة الهدف </a:t>
            </a:r>
            <a:r>
              <a:rPr lang="en-US" dirty="0">
                <a:solidFill>
                  <a:srgbClr val="00B050"/>
                </a:solidFill>
              </a:rPr>
              <a:t>Objective Function</a:t>
            </a:r>
            <a:r>
              <a:rPr lang="ar-SY" dirty="0">
                <a:solidFill>
                  <a:srgbClr val="00B050"/>
                </a:solidFill>
              </a:rPr>
              <a:t>، </a:t>
            </a:r>
          </a:p>
          <a:p>
            <a:endParaRPr lang="ar-SY" dirty="0">
              <a:solidFill>
                <a:srgbClr val="C00000"/>
              </a:solidFill>
            </a:endParaRPr>
          </a:p>
          <a:p>
            <a:r>
              <a:rPr lang="ar-SY" dirty="0">
                <a:solidFill>
                  <a:srgbClr val="C00000"/>
                </a:solidFill>
              </a:rPr>
              <a:t>أما التعابير الرياضية </a:t>
            </a:r>
            <a:r>
              <a:rPr lang="en-US" dirty="0">
                <a:solidFill>
                  <a:srgbClr val="C00000"/>
                </a:solidFill>
              </a:rPr>
              <a:t>Mathematical Expression </a:t>
            </a:r>
            <a:r>
              <a:rPr lang="ar-SY" dirty="0">
                <a:solidFill>
                  <a:srgbClr val="C00000"/>
                </a:solidFill>
              </a:rPr>
              <a:t> التي تشير إلى الموارد وتحدد كميتها فتسمى بالمقيدات </a:t>
            </a:r>
            <a:r>
              <a:rPr lang="en-US" dirty="0">
                <a:solidFill>
                  <a:srgbClr val="C00000"/>
                </a:solidFill>
              </a:rPr>
              <a:t>Constraints</a:t>
            </a:r>
            <a:r>
              <a:rPr lang="ar-SY" dirty="0"/>
              <a:t>. </a:t>
            </a:r>
            <a:endParaRPr lang="ar-LB"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r>
              <a:rPr lang="da-DK"/>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10</a:t>
            </a:fld>
            <a:endParaRPr lang="ar-L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a:t>تشكيل المسألة</a:t>
            </a:r>
            <a:endParaRPr lang="ar-LB" dirty="0"/>
          </a:p>
        </p:txBody>
      </p:sp>
      <p:sp>
        <p:nvSpPr>
          <p:cNvPr id="3" name="عنصر نائب للمحتوى 2"/>
          <p:cNvSpPr>
            <a:spLocks noGrp="1"/>
          </p:cNvSpPr>
          <p:nvPr>
            <p:ph idx="1"/>
          </p:nvPr>
        </p:nvSpPr>
        <p:spPr/>
        <p:txBody>
          <a:bodyPr>
            <a:normAutofit/>
          </a:bodyPr>
          <a:lstStyle/>
          <a:p>
            <a:r>
              <a:rPr lang="ar-LB" dirty="0"/>
              <a:t>تحوي مسألة البرمجة الخطية على تعابير رياضية أحدها يشير إلى دالة الهدف والباقي يكون المقيدات </a:t>
            </a:r>
            <a:r>
              <a:rPr lang="ar-SY" dirty="0"/>
              <a:t>من </a:t>
            </a:r>
            <a:r>
              <a:rPr lang="ar-LB" dirty="0"/>
              <a:t>ضمنها </a:t>
            </a:r>
            <a:r>
              <a:rPr lang="ar-LB" dirty="0">
                <a:solidFill>
                  <a:srgbClr val="FF0000"/>
                </a:solidFill>
              </a:rPr>
              <a:t>محددات عدم السلبية</a:t>
            </a:r>
            <a:r>
              <a:rPr lang="ar-LB" dirty="0"/>
              <a:t>. والتعبير الرياضي في مسألة البرمجة الخطية يمكن أن يكون </a:t>
            </a:r>
            <a:r>
              <a:rPr lang="ar-LB" dirty="0">
                <a:solidFill>
                  <a:srgbClr val="FF0000"/>
                </a:solidFill>
              </a:rPr>
              <a:t>معادلة </a:t>
            </a:r>
            <a:r>
              <a:rPr lang="en-US" dirty="0">
                <a:solidFill>
                  <a:srgbClr val="FF0000"/>
                </a:solidFill>
              </a:rPr>
              <a:t>Equation</a:t>
            </a:r>
            <a:r>
              <a:rPr lang="ar-SY" dirty="0">
                <a:solidFill>
                  <a:srgbClr val="FF0000"/>
                </a:solidFill>
              </a:rPr>
              <a:t> </a:t>
            </a:r>
            <a:r>
              <a:rPr lang="ar-SY" dirty="0"/>
              <a:t>أو </a:t>
            </a:r>
            <a:r>
              <a:rPr lang="ar-SY" dirty="0">
                <a:solidFill>
                  <a:srgbClr val="FF0000"/>
                </a:solidFill>
              </a:rPr>
              <a:t>متباينة </a:t>
            </a:r>
            <a:r>
              <a:rPr lang="en-US" dirty="0">
                <a:solidFill>
                  <a:srgbClr val="FF0000"/>
                </a:solidFill>
              </a:rPr>
              <a:t>Inequality</a:t>
            </a:r>
            <a:r>
              <a:rPr lang="ar-SY" dirty="0"/>
              <a:t>. وقبل شرحنا للتشكيل الرياضي للمسألة، </a:t>
            </a:r>
          </a:p>
          <a:p>
            <a:r>
              <a:rPr lang="ar-SY" dirty="0">
                <a:solidFill>
                  <a:srgbClr val="0070C0"/>
                </a:solidFill>
              </a:rPr>
              <a:t>المتباينات</a:t>
            </a:r>
            <a:r>
              <a:rPr lang="ar-SY" dirty="0"/>
              <a:t> هي تعابير رياضية تفصل طرفاها إحدى الإشارات التالية:</a:t>
            </a:r>
            <a:endParaRPr lang="en-US" dirty="0"/>
          </a:p>
          <a:p>
            <a:r>
              <a:rPr lang="en-US" dirty="0"/>
              <a:t>&lt;</a:t>
            </a:r>
            <a:r>
              <a:rPr lang="ar-SY" dirty="0"/>
              <a:t> 	أصغر من</a:t>
            </a:r>
            <a:endParaRPr lang="en-US" dirty="0"/>
          </a:p>
          <a:p>
            <a:r>
              <a:rPr lang="en-US" dirty="0"/>
              <a:t>&gt;	</a:t>
            </a:r>
            <a:r>
              <a:rPr lang="ar-SY" dirty="0"/>
              <a:t>أكبر من</a:t>
            </a:r>
            <a:endParaRPr lang="en-US" dirty="0"/>
          </a:p>
          <a:p>
            <a:r>
              <a:rPr lang="ar-SY" dirty="0"/>
              <a:t>≤	أكبر من أو يساوي</a:t>
            </a:r>
            <a:endParaRPr lang="en-US" dirty="0"/>
          </a:p>
          <a:p>
            <a:r>
              <a:rPr lang="ar-SY" dirty="0"/>
              <a:t>≥	أصغر من أو يساوي</a:t>
            </a:r>
            <a:endParaRPr lang="en-US" dirty="0"/>
          </a:p>
          <a:p>
            <a:r>
              <a:rPr lang="ar-SY" dirty="0"/>
              <a:t>≈	تقريباً</a:t>
            </a:r>
            <a:endParaRPr lang="en-US" dirty="0"/>
          </a:p>
          <a:p>
            <a:endParaRPr lang="ar-LB"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r>
              <a:rPr lang="da-DK"/>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11</a:t>
            </a:fld>
            <a:endParaRPr lang="ar-L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a:t>الشكل الرياضي</a:t>
            </a:r>
            <a:endParaRPr lang="ar-LB" dirty="0"/>
          </a:p>
        </p:txBody>
      </p:sp>
      <p:sp>
        <p:nvSpPr>
          <p:cNvPr id="3" name="عنصر نائب للمحتوى 2"/>
          <p:cNvSpPr>
            <a:spLocks noGrp="1"/>
          </p:cNvSpPr>
          <p:nvPr>
            <p:ph idx="1"/>
          </p:nvPr>
        </p:nvSpPr>
        <p:spPr/>
        <p:txBody>
          <a:bodyPr>
            <a:normAutofit fontScale="92500" lnSpcReduction="10000"/>
          </a:bodyPr>
          <a:lstStyle/>
          <a:p>
            <a:pPr algn="ctr"/>
            <a:r>
              <a:rPr lang="ar-SY" dirty="0"/>
              <a:t>عظم أو قلل: 	</a:t>
            </a:r>
            <a:r>
              <a:rPr lang="en-US" dirty="0"/>
              <a:t>Z=C</a:t>
            </a:r>
            <a:r>
              <a:rPr lang="en-US" baseline="-25000" dirty="0"/>
              <a:t>1 </a:t>
            </a:r>
            <a:r>
              <a:rPr lang="en-US" dirty="0"/>
              <a:t>X</a:t>
            </a:r>
            <a:r>
              <a:rPr lang="en-US" baseline="-25000" dirty="0"/>
              <a:t>1</a:t>
            </a:r>
            <a:r>
              <a:rPr lang="en-US" dirty="0"/>
              <a:t> + C</a:t>
            </a:r>
            <a:r>
              <a:rPr lang="en-US" baseline="-25000" dirty="0"/>
              <a:t>2</a:t>
            </a:r>
            <a:r>
              <a:rPr lang="en-US" dirty="0"/>
              <a:t> X</a:t>
            </a:r>
            <a:r>
              <a:rPr lang="en-US" baseline="-25000" dirty="0"/>
              <a:t>2</a:t>
            </a:r>
            <a:r>
              <a:rPr lang="en-US" dirty="0"/>
              <a:t>+ ….. </a:t>
            </a:r>
            <a:r>
              <a:rPr lang="en-US" dirty="0" err="1"/>
              <a:t>C</a:t>
            </a:r>
            <a:r>
              <a:rPr lang="en-US" baseline="-25000" dirty="0" err="1"/>
              <a:t>n</a:t>
            </a:r>
            <a:r>
              <a:rPr lang="en-US" dirty="0"/>
              <a:t> </a:t>
            </a:r>
            <a:r>
              <a:rPr lang="en-US" dirty="0" err="1"/>
              <a:t>X</a:t>
            </a:r>
            <a:r>
              <a:rPr lang="en-US" baseline="-25000" dirty="0" err="1"/>
              <a:t>n</a:t>
            </a:r>
            <a:endParaRPr lang="en-US" dirty="0"/>
          </a:p>
          <a:p>
            <a:pPr algn="ctr"/>
            <a:r>
              <a:rPr lang="ar-SY" dirty="0"/>
              <a:t>موضوعة إلى:</a:t>
            </a:r>
            <a:endParaRPr lang="en-US" dirty="0"/>
          </a:p>
          <a:p>
            <a:pPr algn="ctr" rtl="0"/>
            <a:r>
              <a:rPr lang="en-US" dirty="0"/>
              <a:t>a</a:t>
            </a:r>
            <a:r>
              <a:rPr lang="en-US" baseline="-25000" dirty="0"/>
              <a:t>11</a:t>
            </a:r>
            <a:r>
              <a:rPr lang="en-US" dirty="0"/>
              <a:t> X</a:t>
            </a:r>
            <a:r>
              <a:rPr lang="en-US" baseline="-25000" dirty="0"/>
              <a:t>1</a:t>
            </a:r>
            <a:r>
              <a:rPr lang="en-US" dirty="0"/>
              <a:t> + a</a:t>
            </a:r>
            <a:r>
              <a:rPr lang="en-US" baseline="-25000" dirty="0"/>
              <a:t>12</a:t>
            </a:r>
            <a:r>
              <a:rPr lang="en-US" dirty="0"/>
              <a:t> X</a:t>
            </a:r>
            <a:r>
              <a:rPr lang="en-US" baseline="-25000" dirty="0"/>
              <a:t>2</a:t>
            </a:r>
            <a:r>
              <a:rPr lang="en-US" dirty="0"/>
              <a:t> + …….+ a</a:t>
            </a:r>
            <a:r>
              <a:rPr lang="en-US" baseline="-25000" dirty="0"/>
              <a:t>1n</a:t>
            </a:r>
            <a:r>
              <a:rPr lang="en-US" dirty="0"/>
              <a:t> </a:t>
            </a:r>
            <a:r>
              <a:rPr lang="en-US" dirty="0" err="1"/>
              <a:t>X</a:t>
            </a:r>
            <a:r>
              <a:rPr lang="en-US" baseline="-25000" dirty="0" err="1"/>
              <a:t>n</a:t>
            </a:r>
            <a:r>
              <a:rPr lang="en-US" baseline="-25000" dirty="0"/>
              <a:t> </a:t>
            </a:r>
            <a:r>
              <a:rPr lang="en-US" dirty="0"/>
              <a:t>(?) b</a:t>
            </a:r>
            <a:r>
              <a:rPr lang="en-US" baseline="-25000" dirty="0"/>
              <a:t>1</a:t>
            </a:r>
            <a:endParaRPr lang="en-US" dirty="0"/>
          </a:p>
          <a:p>
            <a:pPr algn="ctr" rtl="0"/>
            <a:r>
              <a:rPr lang="en-US" dirty="0"/>
              <a:t>a</a:t>
            </a:r>
            <a:r>
              <a:rPr lang="en-US" baseline="-25000" dirty="0"/>
              <a:t>21</a:t>
            </a:r>
            <a:r>
              <a:rPr lang="en-US" dirty="0"/>
              <a:t> X</a:t>
            </a:r>
            <a:r>
              <a:rPr lang="en-US" baseline="-25000" dirty="0"/>
              <a:t>1</a:t>
            </a:r>
            <a:r>
              <a:rPr lang="en-US" dirty="0"/>
              <a:t> + a</a:t>
            </a:r>
            <a:r>
              <a:rPr lang="en-US" baseline="-25000" dirty="0"/>
              <a:t>22</a:t>
            </a:r>
            <a:r>
              <a:rPr lang="en-US" dirty="0"/>
              <a:t> X</a:t>
            </a:r>
            <a:r>
              <a:rPr lang="en-US" baseline="-25000" dirty="0"/>
              <a:t>2</a:t>
            </a:r>
            <a:r>
              <a:rPr lang="en-US" dirty="0"/>
              <a:t> + …….+ a</a:t>
            </a:r>
            <a:r>
              <a:rPr lang="en-US" baseline="-25000" dirty="0"/>
              <a:t>2n</a:t>
            </a:r>
            <a:r>
              <a:rPr lang="en-US" dirty="0"/>
              <a:t> </a:t>
            </a:r>
            <a:r>
              <a:rPr lang="en-US" dirty="0" err="1"/>
              <a:t>X</a:t>
            </a:r>
            <a:r>
              <a:rPr lang="en-US" baseline="-25000" dirty="0" err="1"/>
              <a:t>n</a:t>
            </a:r>
            <a:r>
              <a:rPr lang="en-US" baseline="-25000" dirty="0"/>
              <a:t> </a:t>
            </a:r>
            <a:r>
              <a:rPr lang="en-US" dirty="0"/>
              <a:t>(?) b</a:t>
            </a:r>
            <a:r>
              <a:rPr lang="en-US" baseline="-25000" dirty="0"/>
              <a:t>1</a:t>
            </a:r>
            <a:endParaRPr lang="en-US" dirty="0"/>
          </a:p>
          <a:p>
            <a:pPr algn="ctr" rtl="0"/>
            <a:r>
              <a:rPr lang="en-US" baseline="-25000" dirty="0"/>
              <a:t>-----------------------------------</a:t>
            </a:r>
            <a:endParaRPr lang="en-US" dirty="0"/>
          </a:p>
          <a:p>
            <a:pPr algn="ctr" rtl="0"/>
            <a:r>
              <a:rPr lang="en-US" baseline="-25000" dirty="0"/>
              <a:t>_____________________</a:t>
            </a:r>
            <a:endParaRPr lang="en-US" dirty="0"/>
          </a:p>
          <a:p>
            <a:pPr algn="ctr" rtl="0"/>
            <a:r>
              <a:rPr lang="en-US" dirty="0"/>
              <a:t>a</a:t>
            </a:r>
            <a:r>
              <a:rPr lang="en-US" baseline="-25000" dirty="0"/>
              <a:t>m1</a:t>
            </a:r>
            <a:r>
              <a:rPr lang="en-US" dirty="0"/>
              <a:t> X</a:t>
            </a:r>
            <a:r>
              <a:rPr lang="en-US" baseline="-25000" dirty="0"/>
              <a:t>1</a:t>
            </a:r>
            <a:r>
              <a:rPr lang="en-US" dirty="0"/>
              <a:t> + a</a:t>
            </a:r>
            <a:r>
              <a:rPr lang="en-US" baseline="-25000" dirty="0"/>
              <a:t>m2</a:t>
            </a:r>
            <a:r>
              <a:rPr lang="en-US" dirty="0"/>
              <a:t> X</a:t>
            </a:r>
            <a:r>
              <a:rPr lang="en-US" baseline="-25000" dirty="0"/>
              <a:t>2</a:t>
            </a:r>
            <a:r>
              <a:rPr lang="en-US" dirty="0"/>
              <a:t> + …….+ </a:t>
            </a:r>
            <a:r>
              <a:rPr lang="en-US" dirty="0" err="1"/>
              <a:t>a</a:t>
            </a:r>
            <a:r>
              <a:rPr lang="en-US" baseline="-25000" dirty="0" err="1"/>
              <a:t>mn</a:t>
            </a:r>
            <a:r>
              <a:rPr lang="en-US" dirty="0"/>
              <a:t> </a:t>
            </a:r>
            <a:r>
              <a:rPr lang="en-US" dirty="0" err="1"/>
              <a:t>X</a:t>
            </a:r>
            <a:r>
              <a:rPr lang="en-US" baseline="-25000" dirty="0" err="1"/>
              <a:t>n</a:t>
            </a:r>
            <a:r>
              <a:rPr lang="en-US" baseline="-25000" dirty="0"/>
              <a:t> </a:t>
            </a:r>
            <a:r>
              <a:rPr lang="en-US" dirty="0"/>
              <a:t>(?) b</a:t>
            </a:r>
            <a:r>
              <a:rPr lang="en-US" baseline="-25000" dirty="0"/>
              <a:t>1</a:t>
            </a:r>
            <a:endParaRPr lang="en-US" dirty="0"/>
          </a:p>
          <a:p>
            <a:pPr algn="ctr" rtl="0"/>
            <a:r>
              <a:rPr lang="en-US" baseline="-25000" dirty="0"/>
              <a:t> </a:t>
            </a:r>
            <a:endParaRPr lang="en-US" dirty="0"/>
          </a:p>
          <a:p>
            <a:pPr algn="ctr" rtl="0"/>
            <a:r>
              <a:rPr lang="en-US" dirty="0"/>
              <a:t>X</a:t>
            </a:r>
            <a:r>
              <a:rPr lang="en-US" baseline="-25000" dirty="0"/>
              <a:t>1</a:t>
            </a:r>
            <a:r>
              <a:rPr lang="en-US" dirty="0"/>
              <a:t> </a:t>
            </a:r>
            <a:r>
              <a:rPr lang="en-US" dirty="0">
                <a:sym typeface="Symbol" panose="05050102010706020507" pitchFamily="18" charset="2"/>
              </a:rPr>
              <a:t></a:t>
            </a:r>
            <a:r>
              <a:rPr lang="en-US" dirty="0"/>
              <a:t> 0</a:t>
            </a:r>
          </a:p>
          <a:p>
            <a:pPr algn="ctr" rtl="0"/>
            <a:r>
              <a:rPr lang="en-US" dirty="0"/>
              <a:t>X</a:t>
            </a:r>
            <a:r>
              <a:rPr lang="en-US" baseline="-25000" dirty="0"/>
              <a:t>2</a:t>
            </a:r>
            <a:r>
              <a:rPr lang="en-US" dirty="0"/>
              <a:t> </a:t>
            </a:r>
            <a:r>
              <a:rPr lang="en-US" dirty="0">
                <a:sym typeface="Symbol" panose="05050102010706020507" pitchFamily="18" charset="2"/>
              </a:rPr>
              <a:t></a:t>
            </a:r>
            <a:r>
              <a:rPr lang="en-US" dirty="0"/>
              <a:t> 0</a:t>
            </a:r>
          </a:p>
          <a:p>
            <a:pPr algn="ctr" rtl="0"/>
            <a:r>
              <a:rPr lang="en-US" baseline="-25000" dirty="0"/>
              <a:t>---</a:t>
            </a:r>
            <a:endParaRPr lang="en-US" dirty="0"/>
          </a:p>
          <a:p>
            <a:pPr algn="ctr" rtl="0"/>
            <a:r>
              <a:rPr lang="en-US" baseline="-25000" dirty="0"/>
              <a:t>----</a:t>
            </a:r>
            <a:endParaRPr lang="en-US" dirty="0"/>
          </a:p>
          <a:p>
            <a:pPr algn="ctr" rtl="0"/>
            <a:r>
              <a:rPr lang="en-US" dirty="0" err="1"/>
              <a:t>Xn</a:t>
            </a:r>
            <a:r>
              <a:rPr lang="en-US" dirty="0"/>
              <a:t> </a:t>
            </a:r>
            <a:r>
              <a:rPr lang="en-US" dirty="0">
                <a:sym typeface="Symbol" panose="05050102010706020507" pitchFamily="18" charset="2"/>
              </a:rPr>
              <a:t></a:t>
            </a:r>
            <a:r>
              <a:rPr lang="en-US" dirty="0"/>
              <a:t> 0</a:t>
            </a:r>
          </a:p>
          <a:p>
            <a:endParaRPr lang="ar-LB"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r>
              <a:rPr lang="da-DK"/>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12</a:t>
            </a:fld>
            <a:endParaRPr lang="ar-L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LB" dirty="0"/>
              <a:t>فرضيات البرمجة الخطية</a:t>
            </a:r>
          </a:p>
        </p:txBody>
      </p:sp>
      <p:sp>
        <p:nvSpPr>
          <p:cNvPr id="3" name="عنصر نائب للمحتوى 2"/>
          <p:cNvSpPr>
            <a:spLocks noGrp="1"/>
          </p:cNvSpPr>
          <p:nvPr>
            <p:ph idx="1"/>
          </p:nvPr>
        </p:nvSpPr>
        <p:spPr/>
        <p:txBody>
          <a:bodyPr/>
          <a:lstStyle/>
          <a:p>
            <a:pPr lvl="0"/>
            <a:r>
              <a:rPr lang="ar-SY" dirty="0"/>
              <a:t>الخطية </a:t>
            </a:r>
            <a:r>
              <a:rPr lang="en-US" dirty="0"/>
              <a:t>Linearity</a:t>
            </a:r>
          </a:p>
          <a:p>
            <a:pPr lvl="0"/>
            <a:r>
              <a:rPr lang="ar-SY" dirty="0"/>
              <a:t>الإضافية </a:t>
            </a:r>
            <a:r>
              <a:rPr lang="en-US" dirty="0"/>
              <a:t>Additively</a:t>
            </a:r>
          </a:p>
          <a:p>
            <a:pPr lvl="0"/>
            <a:r>
              <a:rPr lang="ar-SY" dirty="0"/>
              <a:t>قابلية الضرب أو القسمة </a:t>
            </a:r>
            <a:r>
              <a:rPr lang="en-US" dirty="0"/>
              <a:t>Multiplicity or Divisibility </a:t>
            </a:r>
          </a:p>
          <a:p>
            <a:pPr lvl="0"/>
            <a:r>
              <a:rPr lang="ar-SY" dirty="0"/>
              <a:t>أرقام حقيقية </a:t>
            </a:r>
            <a:r>
              <a:rPr lang="en-US" dirty="0"/>
              <a:t>Real Numbers</a:t>
            </a:r>
          </a:p>
          <a:p>
            <a:pPr lvl="0"/>
            <a:r>
              <a:rPr lang="ar-SY" dirty="0"/>
              <a:t>عدم السلبية </a:t>
            </a:r>
            <a:r>
              <a:rPr lang="en-US" dirty="0"/>
              <a:t>Non-Negative</a:t>
            </a:r>
          </a:p>
          <a:p>
            <a:endParaRPr lang="ar-LB"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r>
              <a:rPr lang="da-DK"/>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13</a:t>
            </a:fld>
            <a:endParaRPr lang="ar-L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lvl="0" algn="r"/>
            <a:r>
              <a:rPr lang="ar-SY" dirty="0"/>
              <a:t>الخطية </a:t>
            </a:r>
            <a:r>
              <a:rPr lang="en-US" dirty="0"/>
              <a:t>Linearity</a:t>
            </a:r>
            <a:endParaRPr lang="ar-LB" dirty="0"/>
          </a:p>
        </p:txBody>
      </p:sp>
      <p:sp>
        <p:nvSpPr>
          <p:cNvPr id="3" name="عنصر نائب للمحتوى 2"/>
          <p:cNvSpPr>
            <a:spLocks noGrp="1"/>
          </p:cNvSpPr>
          <p:nvPr>
            <p:ph idx="1"/>
          </p:nvPr>
        </p:nvSpPr>
        <p:spPr/>
        <p:txBody>
          <a:bodyPr>
            <a:normAutofit/>
          </a:bodyPr>
          <a:lstStyle/>
          <a:p>
            <a:r>
              <a:rPr lang="ar-SY" sz="2800" dirty="0"/>
              <a:t>تعني فرضية الخطية بأن العلاقة بين المتغيرات – سواء في دالة الهدف أو المقيدات – يجب أن تكون خطية. والشكل الخطي لمتغيرات معينة هو تعبير رياضي يمكن بيانه كما يلي:</a:t>
            </a:r>
            <a:endParaRPr lang="en-US" sz="2800" dirty="0"/>
          </a:p>
          <a:p>
            <a:pPr algn="ctr" rtl="0"/>
            <a:r>
              <a:rPr lang="en-US" sz="2800" dirty="0"/>
              <a:t>a</a:t>
            </a:r>
            <a:r>
              <a:rPr lang="en-US" sz="2800" baseline="-25000" dirty="0"/>
              <a:t>1</a:t>
            </a:r>
            <a:r>
              <a:rPr lang="en-US" sz="2800" dirty="0"/>
              <a:t> x</a:t>
            </a:r>
            <a:r>
              <a:rPr lang="en-US" sz="2800" baseline="-25000" dirty="0"/>
              <a:t>1</a:t>
            </a:r>
            <a:r>
              <a:rPr lang="en-US" sz="2800" dirty="0"/>
              <a:t> + a</a:t>
            </a:r>
            <a:r>
              <a:rPr lang="en-US" sz="2800" baseline="-25000" dirty="0"/>
              <a:t>2</a:t>
            </a:r>
            <a:r>
              <a:rPr lang="en-US" sz="2800" dirty="0"/>
              <a:t> x</a:t>
            </a:r>
            <a:r>
              <a:rPr lang="en-US" sz="2800" baseline="-25000" dirty="0"/>
              <a:t>2</a:t>
            </a:r>
            <a:r>
              <a:rPr lang="en-US" sz="2800" dirty="0"/>
              <a:t> + …….+ a</a:t>
            </a:r>
            <a:r>
              <a:rPr lang="en-US" sz="2800" baseline="-25000" dirty="0"/>
              <a:t>n</a:t>
            </a:r>
            <a:r>
              <a:rPr lang="en-US" sz="2800" dirty="0"/>
              <a:t> </a:t>
            </a:r>
            <a:r>
              <a:rPr lang="en-US" sz="2800" dirty="0" err="1"/>
              <a:t>x</a:t>
            </a:r>
            <a:r>
              <a:rPr lang="en-US" sz="2800" baseline="-25000" dirty="0" err="1"/>
              <a:t>n</a:t>
            </a:r>
            <a:endParaRPr lang="en-US" sz="2800" dirty="0"/>
          </a:p>
          <a:p>
            <a:r>
              <a:rPr lang="ar-SY" sz="2800" dirty="0"/>
              <a:t>حيث أن: </a:t>
            </a:r>
            <a:r>
              <a:rPr lang="en-US" sz="2800" dirty="0" err="1"/>
              <a:t>a</a:t>
            </a:r>
            <a:r>
              <a:rPr lang="en-US" sz="2800" baseline="-25000" dirty="0" err="1"/>
              <a:t>j</a:t>
            </a:r>
            <a:r>
              <a:rPr lang="ar-SY" sz="2800" dirty="0"/>
              <a:t> هي قيمة ثابتة للمتغيرات </a:t>
            </a:r>
            <a:r>
              <a:rPr lang="en-US" sz="2800" dirty="0"/>
              <a:t>x</a:t>
            </a:r>
            <a:r>
              <a:rPr lang="en-US" sz="2800" baseline="-25000" dirty="0"/>
              <a:t>i</a:t>
            </a:r>
            <a:r>
              <a:rPr lang="ar-SY" sz="2800" dirty="0"/>
              <a:t> (</a:t>
            </a:r>
            <a:r>
              <a:rPr lang="en-US" sz="2800" dirty="0" err="1"/>
              <a:t>i</a:t>
            </a:r>
            <a:r>
              <a:rPr lang="en-US" sz="2800" dirty="0"/>
              <a:t>=1,2, …n</a:t>
            </a:r>
            <a:r>
              <a:rPr lang="ar-SY" sz="2800" dirty="0"/>
              <a:t>) وهذا يعني أيضاً أن أجزاء </a:t>
            </a:r>
            <a:r>
              <a:rPr lang="ar-SY" sz="2800" dirty="0" err="1"/>
              <a:t>التعابير</a:t>
            </a:r>
            <a:r>
              <a:rPr lang="ar-SY" sz="2800" dirty="0"/>
              <a:t> لمسألة البرمجة الخطية لا تحتوي على:</a:t>
            </a:r>
            <a:endParaRPr lang="en-US" sz="2800" dirty="0"/>
          </a:p>
          <a:p>
            <a:pPr lvl="0"/>
            <a:r>
              <a:rPr lang="ar-SY" sz="2800" dirty="0"/>
              <a:t>عملية ضرب أو قسمة بين المتغيرات.</a:t>
            </a:r>
            <a:endParaRPr lang="en-US" sz="2800" dirty="0"/>
          </a:p>
          <a:p>
            <a:pPr lvl="0"/>
            <a:r>
              <a:rPr lang="ar-SY" sz="2800" dirty="0"/>
              <a:t>واحد أو أكثر من المتغيرات مرفوع لقوة.</a:t>
            </a:r>
            <a:endParaRPr lang="en-US" sz="2800" dirty="0"/>
          </a:p>
          <a:p>
            <a:pPr lvl="0"/>
            <a:r>
              <a:rPr lang="ar-SY" sz="2800" dirty="0"/>
              <a:t>لوغاريتم عادي أو طبيعي</a:t>
            </a:r>
            <a:endParaRPr lang="en-US" sz="2800" dirty="0"/>
          </a:p>
          <a:p>
            <a:endParaRPr lang="ar-LB" sz="2800"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r>
              <a:rPr lang="da-DK"/>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14</a:t>
            </a:fld>
            <a:endParaRPr lang="ar-L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lvl="0" algn="r"/>
            <a:r>
              <a:rPr lang="ar-SY" dirty="0"/>
              <a:t>الإضافية </a:t>
            </a:r>
            <a:r>
              <a:rPr lang="en-US" dirty="0"/>
              <a:t>Additively</a:t>
            </a:r>
            <a:endParaRPr lang="ar-LB" dirty="0"/>
          </a:p>
        </p:txBody>
      </p:sp>
      <p:sp>
        <p:nvSpPr>
          <p:cNvPr id="3" name="عنصر نائب للمحتوى 2"/>
          <p:cNvSpPr>
            <a:spLocks noGrp="1"/>
          </p:cNvSpPr>
          <p:nvPr>
            <p:ph idx="1"/>
          </p:nvPr>
        </p:nvSpPr>
        <p:spPr/>
        <p:txBody>
          <a:bodyPr>
            <a:normAutofit/>
          </a:bodyPr>
          <a:lstStyle/>
          <a:p>
            <a:r>
              <a:rPr lang="ar-SY" sz="2800" dirty="0"/>
              <a:t>تشير الإضافية إلى أنه إذا وجد أكثر من متغير فإن على سبيل المثال ولنقل وأنه إذا تم صرف </a:t>
            </a:r>
            <a:r>
              <a:rPr lang="en-US" sz="2800" dirty="0"/>
              <a:t>t</a:t>
            </a:r>
            <a:r>
              <a:rPr lang="en-US" sz="2800" baseline="-25000" dirty="0"/>
              <a:t>1</a:t>
            </a:r>
            <a:r>
              <a:rPr lang="ar-SY" sz="2800" dirty="0"/>
              <a:t> ساعة على ماكينة إنتاج لإنتاج المنتج الأول </a:t>
            </a:r>
            <a:r>
              <a:rPr lang="en-US" sz="2800" dirty="0"/>
              <a:t>x</a:t>
            </a:r>
            <a:r>
              <a:rPr lang="en-US" sz="2800" baseline="-25000" dirty="0"/>
              <a:t>1</a:t>
            </a:r>
            <a:r>
              <a:rPr lang="ar-SY" sz="2800" dirty="0"/>
              <a:t> و </a:t>
            </a:r>
            <a:r>
              <a:rPr lang="en-US" sz="2800" dirty="0"/>
              <a:t>t</a:t>
            </a:r>
            <a:r>
              <a:rPr lang="en-US" sz="2800" baseline="-25000" dirty="0"/>
              <a:t>2</a:t>
            </a:r>
            <a:r>
              <a:rPr lang="ar-SY" sz="2800" dirty="0"/>
              <a:t> ساعة على نفس الماكينة لإنتاج المنتج الثاني </a:t>
            </a:r>
            <a:r>
              <a:rPr lang="en-US" sz="2800" dirty="0"/>
              <a:t>x</a:t>
            </a:r>
            <a:r>
              <a:rPr lang="en-US" sz="2800" baseline="-25000" dirty="0"/>
              <a:t>2</a:t>
            </a:r>
            <a:r>
              <a:rPr lang="ar-SY" sz="2800" dirty="0"/>
              <a:t>. فإن مجموع الوقت </a:t>
            </a:r>
            <a:r>
              <a:rPr lang="en-US" sz="2800" dirty="0"/>
              <a:t>T</a:t>
            </a:r>
            <a:r>
              <a:rPr lang="ar-SY" sz="2800" dirty="0"/>
              <a:t> المصروف على الماكينة لإنتاج كلا من </a:t>
            </a:r>
            <a:r>
              <a:rPr lang="en-US" sz="2800" dirty="0"/>
              <a:t>x</a:t>
            </a:r>
            <a:r>
              <a:rPr lang="en-US" sz="2800" baseline="-25000" dirty="0"/>
              <a:t>1</a:t>
            </a:r>
            <a:r>
              <a:rPr lang="ar-SY" sz="2800" dirty="0"/>
              <a:t> و </a:t>
            </a:r>
            <a:r>
              <a:rPr lang="en-US" sz="2800" dirty="0"/>
              <a:t>x</a:t>
            </a:r>
            <a:r>
              <a:rPr lang="en-US" sz="2800" baseline="-25000" dirty="0"/>
              <a:t>2</a:t>
            </a:r>
            <a:r>
              <a:rPr lang="ar-SY" sz="2800" dirty="0"/>
              <a:t> هو:</a:t>
            </a:r>
            <a:endParaRPr lang="en-US" sz="2800" dirty="0"/>
          </a:p>
          <a:p>
            <a:pPr algn="ctr">
              <a:buNone/>
            </a:pPr>
            <a:r>
              <a:rPr lang="en-US" sz="2800" dirty="0"/>
              <a:t>T=t</a:t>
            </a:r>
            <a:r>
              <a:rPr lang="en-US" sz="2800" baseline="-25000" dirty="0"/>
              <a:t>1</a:t>
            </a:r>
            <a:r>
              <a:rPr lang="en-US" sz="2800" dirty="0"/>
              <a:t> + t</a:t>
            </a:r>
            <a:r>
              <a:rPr lang="en-US" sz="2800" baseline="-25000" dirty="0"/>
              <a:t>2</a:t>
            </a:r>
            <a:endParaRPr lang="en-US" sz="2800" dirty="0"/>
          </a:p>
          <a:p>
            <a:r>
              <a:rPr lang="ar-SY" sz="2800" dirty="0"/>
              <a:t>هذه الخاصية تشمل كافة المقيدات الدالة على الموارد، وهي تعتبر مقبولة من الناحية الإنتاجية عند إهمال الزمن اللازم لتهيئة الماكينة من إنتاج منتج آخر، إلا أنها لا تكون صالحة دائماً. فعند خلط عدة سوائل أو غازات مختلفة مع بعضها فليس صحيحاً أن يكون حجم المنتج الناتج مساوياً لمجموع أحجام السوائل أو الغازات الداخلة في تركيبه.</a:t>
            </a:r>
            <a:endParaRPr lang="en-US" sz="2800" dirty="0"/>
          </a:p>
          <a:p>
            <a:endParaRPr lang="ar-LB" sz="2800"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r>
              <a:rPr lang="da-DK"/>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15</a:t>
            </a:fld>
            <a:endParaRPr lang="ar-L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a:t>قابلية الضرب أو القسمة</a:t>
            </a:r>
            <a:endParaRPr lang="ar-LB" dirty="0"/>
          </a:p>
        </p:txBody>
      </p:sp>
      <p:sp>
        <p:nvSpPr>
          <p:cNvPr id="3" name="عنصر نائب للمحتوى 2"/>
          <p:cNvSpPr>
            <a:spLocks noGrp="1"/>
          </p:cNvSpPr>
          <p:nvPr>
            <p:ph idx="1"/>
          </p:nvPr>
        </p:nvSpPr>
        <p:spPr/>
        <p:txBody>
          <a:bodyPr>
            <a:noAutofit/>
          </a:bodyPr>
          <a:lstStyle/>
          <a:p>
            <a:r>
              <a:rPr lang="ar-SY" sz="2600" dirty="0"/>
              <a:t>هذه الفرضية تعني أمرين أثنين أحدهما </a:t>
            </a:r>
            <a:r>
              <a:rPr lang="ar-SY" sz="2600" dirty="0">
                <a:solidFill>
                  <a:srgbClr val="0070C0"/>
                </a:solidFill>
              </a:rPr>
              <a:t>يخص المقيدات </a:t>
            </a:r>
            <a:r>
              <a:rPr lang="ar-SY" sz="2600" dirty="0"/>
              <a:t>والآخر </a:t>
            </a:r>
            <a:r>
              <a:rPr lang="ar-SY" sz="2600" dirty="0">
                <a:solidFill>
                  <a:srgbClr val="00B050"/>
                </a:solidFill>
              </a:rPr>
              <a:t>دالة الهدف</a:t>
            </a:r>
            <a:r>
              <a:rPr lang="ar-SY" sz="2600" dirty="0"/>
              <a:t>.</a:t>
            </a:r>
            <a:endParaRPr lang="en-US" sz="2600" dirty="0"/>
          </a:p>
          <a:p>
            <a:pPr lvl="0"/>
            <a:r>
              <a:rPr lang="ar-SY" sz="2600" dirty="0"/>
              <a:t>إن الاحتياج من الموارد متناسبة طردياً وخطياً مع كمية الإنتاج. وهذا يعني أن كمية الوحدات اللازمة من مورد ما لإنتاج </a:t>
            </a:r>
            <a:r>
              <a:rPr lang="en-US" sz="2600" dirty="0"/>
              <a:t>x</a:t>
            </a:r>
            <a:r>
              <a:rPr lang="ar-SY" sz="2600" dirty="0"/>
              <a:t> قطعة من المنتج تساوي حاصل ضرب </a:t>
            </a:r>
            <a:r>
              <a:rPr lang="en-US" sz="2600" dirty="0"/>
              <a:t>x</a:t>
            </a:r>
            <a:r>
              <a:rPr lang="ar-SY" sz="2600" dirty="0"/>
              <a:t> في كمية الوحدات اللازمة من ذلك المورد لإنتاج قطعة واحدة. هذه الفرضية معقولة في النواحي الإنتاجية فيما إذا أهملنا التلفيات.</a:t>
            </a:r>
            <a:endParaRPr lang="en-US" sz="2600" dirty="0"/>
          </a:p>
          <a:p>
            <a:r>
              <a:rPr lang="ar-SY" sz="2600" dirty="0"/>
              <a:t>إن المداخل والمخارج للمتغيرات المبينة في دالة الهدف متناسبة طردياً بقيم ثابتة. وهذه القيم الثابتة لا تتغير بتغير مستوى الإنتاج. مثل هذه القيم يمكن أن تكون تكلفة الوحدة الواحدة في كل متغير أو الربحية في كل متغير. فإذا كانت تكلفة إنتاج وحدة واحدة من منتج ما هي </a:t>
            </a:r>
            <a:r>
              <a:rPr lang="en-US" sz="2600" dirty="0"/>
              <a:t>A</a:t>
            </a:r>
            <a:r>
              <a:rPr lang="ar-SY" sz="2600" dirty="0"/>
              <a:t>، فإن تكلفة إنتاج </a:t>
            </a:r>
            <a:r>
              <a:rPr lang="en-US" sz="2600" dirty="0"/>
              <a:t>x</a:t>
            </a:r>
            <a:r>
              <a:rPr lang="ar-SY" sz="2600" dirty="0"/>
              <a:t> من الوحدات هي </a:t>
            </a:r>
            <a:r>
              <a:rPr lang="en-US" sz="2600" dirty="0"/>
              <a:t>A * x</a:t>
            </a:r>
            <a:r>
              <a:rPr lang="ar-SY" sz="2600" dirty="0"/>
              <a:t>.</a:t>
            </a:r>
            <a:endParaRPr lang="ar-LB" sz="2600"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r>
              <a:rPr lang="da-DK"/>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16</a:t>
            </a:fld>
            <a:endParaRPr lang="ar-L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a:t>أرقام حقيقية</a:t>
            </a:r>
            <a:endParaRPr lang="ar-LB" dirty="0"/>
          </a:p>
        </p:txBody>
      </p:sp>
      <p:sp>
        <p:nvSpPr>
          <p:cNvPr id="3" name="عنصر نائب للمحتوى 2"/>
          <p:cNvSpPr>
            <a:spLocks noGrp="1"/>
          </p:cNvSpPr>
          <p:nvPr>
            <p:ph idx="1"/>
          </p:nvPr>
        </p:nvSpPr>
        <p:spPr/>
        <p:txBody>
          <a:bodyPr>
            <a:noAutofit/>
          </a:bodyPr>
          <a:lstStyle/>
          <a:p>
            <a:r>
              <a:rPr lang="ar-SY" sz="3200" dirty="0"/>
              <a:t>إن قيم المتغيرات أو الاحتياج من الموارد لكل وحدة واحدة في هذه المتغيرات يمكن أن يكون أعداداً حقيقية تحتوي على كسور عشرية. في حالات عديدة فإن هذه الفرضية قد لا تكون عملية، فمثلا قد لا نستطيع القول أن سعة الإنتاج المطلوبة من المنتج </a:t>
            </a:r>
            <a:r>
              <a:rPr lang="en-US" sz="3200" dirty="0"/>
              <a:t>x</a:t>
            </a:r>
            <a:r>
              <a:rPr lang="ar-SY" sz="3200" dirty="0"/>
              <a:t> هي 10.3 وحدة. أو أننا نحتاج إلى 2.5 رجل لإنتاج وحدة واحدة. ورب سائل يتساءل عن إمكانية وضع مقيدات جديدة تفترض أن تكون قيم كل أو بعض من المتغيرات أرقاماً صحيحة. وضع مثل هذه المقيدات يحول البرمجة الخطية إلى أسلوب آخر هو ما نسميه </a:t>
            </a:r>
            <a:r>
              <a:rPr lang="en-US" sz="3200" dirty="0"/>
              <a:t>Integer Programming</a:t>
            </a:r>
            <a:r>
              <a:rPr lang="ar-LB" sz="3200" dirty="0"/>
              <a:t> وهذا يحتاج إلى عمليات رياضية معقدة إضافية. </a:t>
            </a:r>
            <a:endParaRPr lang="en-US" sz="3200" dirty="0"/>
          </a:p>
          <a:p>
            <a:endParaRPr lang="ar-LB" sz="3200"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r>
              <a:rPr lang="da-DK"/>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17</a:t>
            </a:fld>
            <a:endParaRPr lang="ar-L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a:t>عدم السلبية</a:t>
            </a:r>
            <a:endParaRPr lang="ar-LB" dirty="0"/>
          </a:p>
        </p:txBody>
      </p:sp>
      <p:sp>
        <p:nvSpPr>
          <p:cNvPr id="3" name="عنصر نائب للمحتوى 2"/>
          <p:cNvSpPr>
            <a:spLocks noGrp="1"/>
          </p:cNvSpPr>
          <p:nvPr>
            <p:ph idx="1"/>
          </p:nvPr>
        </p:nvSpPr>
        <p:spPr/>
        <p:txBody>
          <a:bodyPr>
            <a:normAutofit/>
          </a:bodyPr>
          <a:lstStyle/>
          <a:p>
            <a:r>
              <a:rPr lang="ar-LB" sz="3200" dirty="0"/>
              <a:t>تشير هذه الفرضية إلى أن قيم كافة المتغيرات في مسألة البرمجة الخطية يجب أن تكون غير سلبية، أي موجبة. وهذه الفرضية ضرورية لكي تكون المسألة عملية وواقعية. فلا يمكن مثلاً الإنتاج بكميات سالبة. ومن أجل ذلك فإن كافة مسائل البرمجة الخطية تحتوي على مقيدات عدم سلبية المتغيرات.</a:t>
            </a:r>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r>
              <a:rPr lang="da-DK"/>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18</a:t>
            </a:fld>
            <a:endParaRPr lang="ar-L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a:t>أنواع مسألة البرمجة الخطية</a:t>
            </a:r>
            <a:endParaRPr lang="ar-LB" dirty="0"/>
          </a:p>
        </p:txBody>
      </p:sp>
      <p:sp>
        <p:nvSpPr>
          <p:cNvPr id="3" name="عنصر نائب للمحتوى 2"/>
          <p:cNvSpPr>
            <a:spLocks noGrp="1"/>
          </p:cNvSpPr>
          <p:nvPr>
            <p:ph idx="1"/>
          </p:nvPr>
        </p:nvSpPr>
        <p:spPr/>
        <p:txBody>
          <a:bodyPr/>
          <a:lstStyle/>
          <a:p>
            <a:r>
              <a:rPr lang="ar-SY" sz="3200" b="1" dirty="0"/>
              <a:t>بالنسبة لدالة الهدف</a:t>
            </a:r>
          </a:p>
          <a:p>
            <a:pPr lvl="1"/>
            <a:r>
              <a:rPr lang="ar-SY" dirty="0"/>
              <a:t>تعظيم</a:t>
            </a:r>
          </a:p>
          <a:p>
            <a:pPr lvl="1"/>
            <a:r>
              <a:rPr lang="ar-SY" dirty="0"/>
              <a:t>تقليل</a:t>
            </a:r>
          </a:p>
          <a:p>
            <a:r>
              <a:rPr lang="ar-SY" sz="3200" b="1" dirty="0"/>
              <a:t>بالنسبة للمقيدات</a:t>
            </a:r>
          </a:p>
          <a:p>
            <a:pPr lvl="1"/>
            <a:r>
              <a:rPr lang="ar-LB" b="1" dirty="0"/>
              <a:t>الشكل الاعتيادي </a:t>
            </a:r>
            <a:r>
              <a:rPr lang="en-US" b="1" dirty="0"/>
              <a:t>Ordinary Form</a:t>
            </a:r>
            <a:r>
              <a:rPr lang="ar-SY" b="1" dirty="0"/>
              <a:t> </a:t>
            </a:r>
            <a:r>
              <a:rPr lang="ar-SY" dirty="0"/>
              <a:t>: هو الشكل الذي لا يشترط أن تكون المقيدات فيه من نوع أصغر أو يساوي كما لا يشترط أن تكون دالة الهدف فيه من نوع تعظيم. </a:t>
            </a:r>
            <a:endParaRPr lang="en-US" dirty="0"/>
          </a:p>
          <a:p>
            <a:pPr lvl="1"/>
            <a:r>
              <a:rPr lang="ar-LB" b="1" dirty="0"/>
              <a:t>الشكل القانوني</a:t>
            </a:r>
            <a:r>
              <a:rPr lang="ar-SY" b="1" dirty="0"/>
              <a:t> </a:t>
            </a:r>
            <a:r>
              <a:rPr lang="en-US" b="1" dirty="0"/>
              <a:t>Canonical Form</a:t>
            </a:r>
            <a:r>
              <a:rPr lang="ar-SY" b="1" dirty="0"/>
              <a:t> </a:t>
            </a:r>
            <a:r>
              <a:rPr lang="ar-SY" dirty="0"/>
              <a:t>: </a:t>
            </a:r>
            <a:r>
              <a:rPr lang="ar-LB" dirty="0"/>
              <a:t>ويتصف الشكل القانوني بأنه يشترط بأن تكون دالة </a:t>
            </a:r>
            <a:r>
              <a:rPr lang="ar-LB" dirty="0">
                <a:solidFill>
                  <a:srgbClr val="00B050"/>
                </a:solidFill>
              </a:rPr>
              <a:t>الهدف من نوع تعظيم </a:t>
            </a:r>
            <a:r>
              <a:rPr lang="ar-LB" dirty="0"/>
              <a:t>وكافة المقيدات (عدا محددات عدم السلبية) هي من </a:t>
            </a:r>
            <a:r>
              <a:rPr lang="ar-LB" dirty="0">
                <a:solidFill>
                  <a:srgbClr val="00B050"/>
                </a:solidFill>
              </a:rPr>
              <a:t>نوع أصغر أو يساوي</a:t>
            </a:r>
            <a:endParaRPr lang="ar-SY" dirty="0">
              <a:solidFill>
                <a:srgbClr val="00B050"/>
              </a:solidFill>
            </a:endParaRPr>
          </a:p>
          <a:p>
            <a:pPr lvl="1"/>
            <a:r>
              <a:rPr lang="ar-SY" b="1" dirty="0"/>
              <a:t>الشكل القياسي </a:t>
            </a:r>
            <a:r>
              <a:rPr lang="en-US" b="1" dirty="0"/>
              <a:t>standard form</a:t>
            </a:r>
            <a:r>
              <a:rPr lang="ar-SY" b="1" dirty="0"/>
              <a:t> </a:t>
            </a:r>
            <a:r>
              <a:rPr lang="ar-SY" dirty="0"/>
              <a:t>: </a:t>
            </a:r>
            <a:r>
              <a:rPr lang="ar-LB" dirty="0"/>
              <a:t>تكون </a:t>
            </a:r>
            <a:r>
              <a:rPr lang="ar-LB" dirty="0">
                <a:solidFill>
                  <a:srgbClr val="00B050"/>
                </a:solidFill>
              </a:rPr>
              <a:t>كافة المقيدات </a:t>
            </a:r>
            <a:r>
              <a:rPr lang="ar-LB" dirty="0"/>
              <a:t>في الشكل القياسي  </a:t>
            </a:r>
            <a:r>
              <a:rPr lang="ar-SY" dirty="0"/>
              <a:t>لمسألة البرمجة الخطية على </a:t>
            </a:r>
            <a:r>
              <a:rPr lang="ar-SY" dirty="0">
                <a:solidFill>
                  <a:srgbClr val="00B050"/>
                </a:solidFill>
              </a:rPr>
              <a:t>هيئة معادلات</a:t>
            </a:r>
            <a:r>
              <a:rPr lang="ar-SY" dirty="0"/>
              <a:t>. وعليه فإن الشكل القياسي هو شكل اعتيادي فيه كافة المقيدات معادلات.</a:t>
            </a:r>
            <a:endParaRPr lang="en-US"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r>
              <a:rPr lang="da-DK"/>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19</a:t>
            </a:fld>
            <a:endParaRPr lang="ar-L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a:t>لمحة تاريخية</a:t>
            </a:r>
            <a:endParaRPr lang="ar-LB" dirty="0"/>
          </a:p>
        </p:txBody>
      </p:sp>
      <p:sp>
        <p:nvSpPr>
          <p:cNvPr id="3" name="عنصر نائب للمحتوى 2"/>
          <p:cNvSpPr>
            <a:spLocks noGrp="1"/>
          </p:cNvSpPr>
          <p:nvPr>
            <p:ph idx="1"/>
          </p:nvPr>
        </p:nvSpPr>
        <p:spPr/>
        <p:txBody>
          <a:bodyPr/>
          <a:lstStyle/>
          <a:p>
            <a:r>
              <a:rPr lang="ar-SY" dirty="0"/>
              <a:t>إن صعوبات محدودية الموارد التي تواجه عمليات الإنتاج، كانت دافعاً أساسياً للبحث عن طرق علمية تساعد في اتخاذ القرارات التي تؤدي إلى الاستخدام الأمثل لتلك الموارد المحدودة، بما يضمن تحقيق أكبر عائد ممكن، أو أقل تكاليف إجمالية ممكنة.</a:t>
            </a:r>
            <a:endParaRPr lang="en-US" dirty="0"/>
          </a:p>
          <a:p>
            <a:r>
              <a:rPr lang="ar-SY" dirty="0"/>
              <a:t>شكلت بريطانيا خلال الحرب العالمية </a:t>
            </a:r>
            <a:r>
              <a:rPr lang="ar-SA" dirty="0"/>
              <a:t>الثانية </a:t>
            </a:r>
            <a:r>
              <a:rPr lang="ar-SY" dirty="0"/>
              <a:t>فريق من العلماء </a:t>
            </a:r>
            <a:r>
              <a:rPr lang="ar-SA" dirty="0"/>
              <a:t>من</a:t>
            </a:r>
            <a:r>
              <a:rPr lang="ar-SY" dirty="0"/>
              <a:t> كافة المجالات العلمية للبحث عن أفضل الأساليب والوسائل العلمية </a:t>
            </a:r>
            <a:r>
              <a:rPr lang="ar-SA" dirty="0"/>
              <a:t>لايجاد ال</a:t>
            </a:r>
            <a:r>
              <a:rPr lang="ar-SY" dirty="0"/>
              <a:t>توزيع </a:t>
            </a:r>
            <a:r>
              <a:rPr lang="ar-SA" dirty="0"/>
              <a:t>ال</a:t>
            </a:r>
            <a:r>
              <a:rPr lang="ar-SY" dirty="0"/>
              <a:t>أفضل للقوات العسكرية. </a:t>
            </a:r>
          </a:p>
          <a:p>
            <a:r>
              <a:rPr lang="ar-SY" dirty="0"/>
              <a:t>وبعد نهاية الحرب، بدأت القطاعات الاقتصادية بالاستفادة من هذه الأساليب في زيادة إنتاجها وربحها عن طريق الاستغلال الأفضل لمواردها. وبفضل تطور الحاسوب استطاع هذا الحقل العلمي أن يحقق تطويراً سريعاً ومتناسباً مع الاحتياجات المتزايدة كمَا ونوعا في المجالات الاقتصادية والاجتماعية والسياسية وغيرها.</a:t>
            </a:r>
            <a:endParaRPr lang="en-US" dirty="0"/>
          </a:p>
          <a:p>
            <a:endParaRPr lang="ar-LB"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r>
              <a:rPr lang="da-DK" dirty="0"/>
              <a:t>Dr. Farhan Alfin 13 Slides</a:t>
            </a:r>
            <a:endParaRPr lang="ar-LB" dirty="0"/>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2</a:t>
            </a:fld>
            <a:endParaRPr lang="ar-L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a:t>طرق حل مسألة البرمجة الخطية</a:t>
            </a:r>
            <a:endParaRPr lang="ar-LB" dirty="0"/>
          </a:p>
        </p:txBody>
      </p:sp>
      <p:sp>
        <p:nvSpPr>
          <p:cNvPr id="3" name="عنصر نائب للمحتوى 2"/>
          <p:cNvSpPr>
            <a:spLocks noGrp="1"/>
          </p:cNvSpPr>
          <p:nvPr>
            <p:ph idx="1"/>
          </p:nvPr>
        </p:nvSpPr>
        <p:spPr/>
        <p:txBody>
          <a:bodyPr/>
          <a:lstStyle/>
          <a:p>
            <a:r>
              <a:rPr lang="ar-SY" dirty="0"/>
              <a:t>طريقة بيانية </a:t>
            </a:r>
            <a:r>
              <a:rPr lang="en-US" dirty="0"/>
              <a:t>Graphical method</a:t>
            </a:r>
          </a:p>
          <a:p>
            <a:r>
              <a:rPr lang="ar-SY" dirty="0"/>
              <a:t>طريقة جبرية </a:t>
            </a:r>
            <a:r>
              <a:rPr lang="en-US" dirty="0"/>
              <a:t>Algebraic method</a:t>
            </a:r>
          </a:p>
          <a:p>
            <a:r>
              <a:rPr lang="ar-SY" dirty="0"/>
              <a:t>الطريقة المبسطة </a:t>
            </a:r>
            <a:r>
              <a:rPr lang="en-US" dirty="0"/>
              <a:t>Simplex method</a:t>
            </a:r>
          </a:p>
          <a:p>
            <a:endParaRPr lang="ar-LB"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r>
              <a:rPr lang="da-DK"/>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20</a:t>
            </a:fld>
            <a:endParaRPr lang="ar-L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a:t>الحل البياني</a:t>
            </a:r>
            <a:endParaRPr lang="en-US" dirty="0"/>
          </a:p>
        </p:txBody>
      </p:sp>
      <p:sp>
        <p:nvSpPr>
          <p:cNvPr id="3" name="Content Placeholder 2"/>
          <p:cNvSpPr>
            <a:spLocks noGrp="1"/>
          </p:cNvSpPr>
          <p:nvPr>
            <p:ph idx="1"/>
          </p:nvPr>
        </p:nvSpPr>
        <p:spPr/>
        <p:txBody>
          <a:bodyPr/>
          <a:lstStyle/>
          <a:p>
            <a:r>
              <a:rPr lang="ar-SA" dirty="0"/>
              <a:t>حتى يمكن استخدام الحل البياني يجب ان ت</a:t>
            </a:r>
            <a:r>
              <a:rPr lang="ar-SY" dirty="0"/>
              <a:t>كون</a:t>
            </a:r>
            <a:r>
              <a:rPr lang="ar-SA" dirty="0"/>
              <a:t> مسألة البرمجة الخطية </a:t>
            </a:r>
            <a:endParaRPr lang="ar-SY" dirty="0"/>
          </a:p>
          <a:p>
            <a:r>
              <a:rPr lang="ar-SY" dirty="0">
                <a:solidFill>
                  <a:srgbClr val="00B050"/>
                </a:solidFill>
              </a:rPr>
              <a:t>تحتوي </a:t>
            </a:r>
            <a:r>
              <a:rPr lang="ar-SA" dirty="0">
                <a:solidFill>
                  <a:srgbClr val="00B050"/>
                </a:solidFill>
              </a:rPr>
              <a:t>على متغيرين فقط. </a:t>
            </a:r>
            <a:endParaRPr lang="ar-SY" dirty="0">
              <a:solidFill>
                <a:srgbClr val="00B050"/>
              </a:solidFill>
            </a:endParaRPr>
          </a:p>
          <a:p>
            <a:r>
              <a:rPr lang="ar-SY" dirty="0">
                <a:solidFill>
                  <a:srgbClr val="0070C0"/>
                </a:solidFill>
              </a:rPr>
              <a:t>تحويلها الى الشكل القانوني</a:t>
            </a:r>
            <a:endParaRPr lang="ar-SA" dirty="0">
              <a:solidFill>
                <a:srgbClr val="0070C0"/>
              </a:solidFill>
            </a:endParaRPr>
          </a:p>
          <a:p>
            <a:r>
              <a:rPr lang="ar-SA" dirty="0"/>
              <a:t>سوف نستخدم مسألة افتراضية ذات دالة هدف تعظيم وثلاث مقيدات</a:t>
            </a:r>
          </a:p>
          <a:p>
            <a:endParaRPr lang="en-US" dirty="0"/>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21</a:t>
            </a:fld>
            <a:endParaRPr lang="ar-LB"/>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2788417" y="3501008"/>
            <a:ext cx="3871815" cy="3096344"/>
          </a:xfrm>
          <a:prstGeom prst="rect">
            <a:avLst/>
          </a:prstGeom>
          <a:noFill/>
          <a:ln>
            <a:noFill/>
          </a:ln>
        </p:spPr>
      </p:pic>
    </p:spTree>
    <p:extLst>
      <p:ext uri="{BB962C8B-B14F-4D97-AF65-F5344CB8AC3E}">
        <p14:creationId xmlns:p14="http://schemas.microsoft.com/office/powerpoint/2010/main" val="33654348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a:t>الحل البياني – فضاء الحل</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22</a:t>
            </a:fld>
            <a:endParaRPr lang="ar-LB"/>
          </a:p>
        </p:txBody>
      </p:sp>
      <p:pic>
        <p:nvPicPr>
          <p:cNvPr id="1026" name="Picture 1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19672" y="1916832"/>
            <a:ext cx="5890768" cy="4222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027231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a:t>الحل البياني – مقيدات عدم السلبية</a:t>
            </a:r>
            <a:endParaRPr lang="en-US" dirty="0"/>
          </a:p>
        </p:txBody>
      </p:sp>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043609" y="2246272"/>
            <a:ext cx="2063805" cy="2160000"/>
          </a:xfrm>
        </p:spPr>
      </p:pic>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23</a:t>
            </a:fld>
            <a:endParaRPr lang="ar-LB"/>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00256" y="2260780"/>
            <a:ext cx="2073962" cy="2160000"/>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6256" y="2198799"/>
            <a:ext cx="2076585" cy="2160000"/>
          </a:xfrm>
          <a:prstGeom prst="rect">
            <a:avLst/>
          </a:prstGeom>
        </p:spPr>
      </p:pic>
    </p:spTree>
    <p:extLst>
      <p:ext uri="{BB962C8B-B14F-4D97-AF65-F5344CB8AC3E}">
        <p14:creationId xmlns:p14="http://schemas.microsoft.com/office/powerpoint/2010/main" val="39759916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a:t>الحل البياني – المنطقة المرئية</a:t>
            </a:r>
            <a:endParaRPr lang="en-US" dirty="0"/>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24</a:t>
            </a:fld>
            <a:endParaRPr lang="ar-LB"/>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05229" y="2462212"/>
            <a:ext cx="6481371" cy="4063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7"/>
          <p:cNvPicPr/>
          <p:nvPr/>
        </p:nvPicPr>
        <p:blipFill>
          <a:blip r:embed="rId3">
            <a:extLst>
              <a:ext uri="{28A0092B-C50C-407E-A947-70E740481C1C}">
                <a14:useLocalDpi xmlns:a14="http://schemas.microsoft.com/office/drawing/2010/main" val="0"/>
              </a:ext>
            </a:extLst>
          </a:blip>
          <a:srcRect/>
          <a:stretch>
            <a:fillRect/>
          </a:stretch>
        </p:blipFill>
        <p:spPr bwMode="auto">
          <a:xfrm>
            <a:off x="5076056" y="3861048"/>
            <a:ext cx="2314744" cy="1177151"/>
          </a:xfrm>
          <a:prstGeom prst="rect">
            <a:avLst/>
          </a:prstGeom>
          <a:noFill/>
          <a:ln>
            <a:noFill/>
          </a:ln>
        </p:spPr>
      </p:pic>
      <p:pic>
        <p:nvPicPr>
          <p:cNvPr id="9" name="Picture 8"/>
          <p:cNvPicPr/>
          <p:nvPr/>
        </p:nvPicPr>
        <p:blipFill>
          <a:blip r:embed="rId4">
            <a:extLst>
              <a:ext uri="{28A0092B-C50C-407E-A947-70E740481C1C}">
                <a14:useLocalDpi xmlns:a14="http://schemas.microsoft.com/office/drawing/2010/main" val="0"/>
              </a:ext>
            </a:extLst>
          </a:blip>
          <a:srcRect/>
          <a:stretch>
            <a:fillRect/>
          </a:stretch>
        </p:blipFill>
        <p:spPr bwMode="auto">
          <a:xfrm>
            <a:off x="4649252" y="1353279"/>
            <a:ext cx="3168352" cy="2291745"/>
          </a:xfrm>
          <a:prstGeom prst="rect">
            <a:avLst/>
          </a:prstGeom>
          <a:noFill/>
          <a:ln>
            <a:noFill/>
          </a:ln>
        </p:spPr>
      </p:pic>
    </p:spTree>
    <p:extLst>
      <p:ext uri="{BB962C8B-B14F-4D97-AF65-F5344CB8AC3E}">
        <p14:creationId xmlns:p14="http://schemas.microsoft.com/office/powerpoint/2010/main" val="4593930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a:t>الحل البياني – المنطقة المرئية</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25</a:t>
            </a:fld>
            <a:endParaRPr lang="ar-LB"/>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556792"/>
            <a:ext cx="7265195" cy="4657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03415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a:t>الحل الباني – المنطقة المرئية</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26</a:t>
            </a:fld>
            <a:endParaRPr lang="ar-LB"/>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700808"/>
            <a:ext cx="6315075"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13082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a:t>الحل البياني – خطوط الربح الثابت</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27</a:t>
            </a:fld>
            <a:endParaRPr lang="ar-LB"/>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857374"/>
            <a:ext cx="7776864" cy="4770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99187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a:t>الحل البياني</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28</a:t>
            </a:fld>
            <a:endParaRPr lang="ar-LB"/>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628799"/>
            <a:ext cx="6408712" cy="5257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1800" y="1635726"/>
            <a:ext cx="5353050" cy="80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47130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a:t>برامج الحاسوب</a:t>
            </a:r>
            <a:endParaRPr lang="en-US" dirty="0"/>
          </a:p>
        </p:txBody>
      </p:sp>
      <p:sp>
        <p:nvSpPr>
          <p:cNvPr id="3" name="Content Placeholder 2"/>
          <p:cNvSpPr>
            <a:spLocks noGrp="1"/>
          </p:cNvSpPr>
          <p:nvPr>
            <p:ph idx="1"/>
          </p:nvPr>
        </p:nvSpPr>
        <p:spPr/>
        <p:txBody>
          <a:bodyPr/>
          <a:lstStyle/>
          <a:p>
            <a:pPr algn="l" rtl="0"/>
            <a:r>
              <a:rPr lang="en-US" dirty="0"/>
              <a:t>Optimization Technology Center at Northwestern University and Argonne National Laboratory (</a:t>
            </a:r>
            <a:r>
              <a:rPr lang="en-US" dirty="0">
                <a:hlinkClick r:id="rId2"/>
              </a:rPr>
              <a:t>http://www-fp.mcs.anl.gov/otc/Guide/SoftwareGuide/Categories/linearprog.html</a:t>
            </a:r>
            <a:r>
              <a:rPr lang="en-US" dirty="0"/>
              <a:t>)</a:t>
            </a:r>
          </a:p>
          <a:p>
            <a:pPr algn="l" rtl="0"/>
            <a:endParaRPr lang="en-US" dirty="0"/>
          </a:p>
          <a:p>
            <a:pPr algn="l" rtl="0"/>
            <a:r>
              <a:rPr lang="en-US" dirty="0"/>
              <a:t>LINDO (</a:t>
            </a:r>
            <a:r>
              <a:rPr lang="en-US" dirty="0">
                <a:hlinkClick r:id="rId3"/>
              </a:rPr>
              <a:t>http://www.lindo.com</a:t>
            </a:r>
            <a:r>
              <a:rPr lang="en-US" dirty="0"/>
              <a:t>)</a:t>
            </a:r>
          </a:p>
          <a:p>
            <a:pPr algn="r"/>
            <a:r>
              <a:rPr lang="ar-SA" dirty="0"/>
              <a:t>للطلاب </a:t>
            </a:r>
            <a:endParaRPr lang="en-US" dirty="0"/>
          </a:p>
          <a:p>
            <a:pPr algn="l" rtl="0"/>
            <a:r>
              <a:rPr lang="en-US" dirty="0"/>
              <a:t>General Algebraic Modeling System , GAMS (</a:t>
            </a:r>
            <a:r>
              <a:rPr lang="en-US" u="sng" dirty="0">
                <a:hlinkClick r:id="rId4"/>
              </a:rPr>
              <a:t>http://www.gams.com</a:t>
            </a:r>
            <a:r>
              <a:rPr lang="en-US" dirty="0"/>
              <a:t>) </a:t>
            </a:r>
            <a:endParaRPr lang="ar-SA" dirty="0"/>
          </a:p>
          <a:p>
            <a:pPr algn="l" rtl="0"/>
            <a:r>
              <a:rPr lang="en-US" dirty="0"/>
              <a:t>AMPL (</a:t>
            </a:r>
            <a:r>
              <a:rPr lang="en-US" u="sng" dirty="0">
                <a:hlinkClick r:id="rId5"/>
              </a:rPr>
              <a:t>http://www.ampl.com</a:t>
            </a:r>
            <a:r>
              <a:rPr lang="en-US" dirty="0"/>
              <a:t>)</a:t>
            </a:r>
            <a:endParaRPr lang="ar-SA" dirty="0"/>
          </a:p>
          <a:p>
            <a:pPr algn="l"/>
            <a:endParaRPr lang="en-US" dirty="0"/>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29</a:t>
            </a:fld>
            <a:endParaRPr lang="ar-LB"/>
          </a:p>
        </p:txBody>
      </p:sp>
    </p:spTree>
    <p:extLst>
      <p:ext uri="{BB962C8B-B14F-4D97-AF65-F5344CB8AC3E}">
        <p14:creationId xmlns:p14="http://schemas.microsoft.com/office/powerpoint/2010/main" val="2033144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a:solidFill>
                  <a:srgbClr val="FF0000"/>
                </a:solidFill>
              </a:rPr>
              <a:t>بحوث العمليات</a:t>
            </a:r>
            <a:endParaRPr lang="ar-LB" dirty="0"/>
          </a:p>
        </p:txBody>
      </p:sp>
      <p:sp>
        <p:nvSpPr>
          <p:cNvPr id="3" name="عنصر نائب للمحتوى 2"/>
          <p:cNvSpPr>
            <a:spLocks noGrp="1"/>
          </p:cNvSpPr>
          <p:nvPr>
            <p:ph idx="1"/>
          </p:nvPr>
        </p:nvSpPr>
        <p:spPr/>
        <p:txBody>
          <a:bodyPr>
            <a:normAutofit/>
          </a:bodyPr>
          <a:lstStyle/>
          <a:p>
            <a:r>
              <a:rPr lang="ar-SY" sz="4400" dirty="0"/>
              <a:t>إن مجمل الأساليب والطرق الرياضية التي تساهم في </a:t>
            </a:r>
            <a:r>
              <a:rPr lang="ar-SY" sz="4400" dirty="0">
                <a:solidFill>
                  <a:srgbClr val="0070C0"/>
                </a:solidFill>
              </a:rPr>
              <a:t>اتخاذ القرارات </a:t>
            </a:r>
            <a:r>
              <a:rPr lang="ar-SY" sz="4400" dirty="0"/>
              <a:t>في ظل </a:t>
            </a:r>
            <a:r>
              <a:rPr lang="ar-SY" sz="4400" dirty="0">
                <a:solidFill>
                  <a:srgbClr val="00B050"/>
                </a:solidFill>
              </a:rPr>
              <a:t>محدودية الموارد، </a:t>
            </a:r>
            <a:r>
              <a:rPr lang="ar-SY" sz="4400" dirty="0"/>
              <a:t>يمكن إدراجها ضمن علم يطلق عليه اسم </a:t>
            </a:r>
            <a:r>
              <a:rPr lang="ar-SY" sz="4400" dirty="0">
                <a:solidFill>
                  <a:srgbClr val="FF0000"/>
                </a:solidFill>
              </a:rPr>
              <a:t>بحوث العمليات </a:t>
            </a:r>
            <a:endParaRPr lang="en-US" sz="4400" dirty="0">
              <a:solidFill>
                <a:srgbClr val="FF0000"/>
              </a:solidFill>
            </a:endParaRPr>
          </a:p>
          <a:p>
            <a:r>
              <a:rPr lang="en-US" sz="4400" dirty="0">
                <a:solidFill>
                  <a:srgbClr val="FF0000"/>
                </a:solidFill>
              </a:rPr>
              <a:t>Operation Research</a:t>
            </a:r>
            <a:r>
              <a:rPr lang="ar-SY" sz="4400" dirty="0"/>
              <a:t>. </a:t>
            </a:r>
            <a:endParaRPr lang="en-US" sz="4400" dirty="0"/>
          </a:p>
          <a:p>
            <a:endParaRPr lang="ar-LB" sz="4400"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pPr rtl="0"/>
            <a:r>
              <a:rPr lang="da-DK" dirty="0"/>
              <a:t>Dr. Farhan Alfin /16 Slides</a:t>
            </a:r>
            <a:endParaRPr lang="ar-LB" dirty="0"/>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3</a:t>
            </a:fld>
            <a:endParaRPr lang="ar-L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b="1" dirty="0"/>
              <a:t>تطوير منتج </a:t>
            </a:r>
            <a:r>
              <a:rPr lang="en-US" b="1" dirty="0"/>
              <a:t>Product Development</a:t>
            </a:r>
            <a:endParaRPr lang="en-US" dirty="0"/>
          </a:p>
        </p:txBody>
      </p:sp>
      <p:sp>
        <p:nvSpPr>
          <p:cNvPr id="3" name="Content Placeholder 2"/>
          <p:cNvSpPr>
            <a:spLocks noGrp="1"/>
          </p:cNvSpPr>
          <p:nvPr>
            <p:ph idx="1"/>
          </p:nvPr>
        </p:nvSpPr>
        <p:spPr/>
        <p:txBody>
          <a:bodyPr/>
          <a:lstStyle/>
          <a:p>
            <a:pPr algn="l" rtl="0"/>
            <a:r>
              <a:rPr lang="en-US" dirty="0" err="1"/>
              <a:t>ProductVision</a:t>
            </a:r>
            <a:r>
              <a:rPr lang="en-US" dirty="0"/>
              <a:t> (</a:t>
            </a:r>
            <a:r>
              <a:rPr lang="en-US" u="sng" dirty="0">
                <a:hlinkClick r:id="rId2"/>
              </a:rPr>
              <a:t>http://www.asdsoftware.com</a:t>
            </a:r>
            <a:r>
              <a:rPr lang="en-US" dirty="0"/>
              <a:t>).</a:t>
            </a:r>
          </a:p>
          <a:p>
            <a:pPr algn="l" rtl="0"/>
            <a:r>
              <a:rPr lang="en-US" dirty="0" err="1"/>
              <a:t>TechWizard</a:t>
            </a:r>
            <a:r>
              <a:rPr lang="en-US" dirty="0"/>
              <a:t> (</a:t>
            </a:r>
            <a:r>
              <a:rPr lang="en-US" dirty="0">
                <a:hlinkClick r:id="rId3"/>
              </a:rPr>
              <a:t>http://www.owlsoft.com</a:t>
            </a:r>
            <a:r>
              <a:rPr lang="en-US" dirty="0"/>
              <a:t>)</a:t>
            </a:r>
          </a:p>
          <a:p>
            <a:pPr algn="l" rtl="0"/>
            <a:r>
              <a:rPr lang="en-US" dirty="0" err="1"/>
              <a:t>DevEX</a:t>
            </a:r>
            <a:r>
              <a:rPr lang="en-US" dirty="0"/>
              <a:t> (</a:t>
            </a:r>
            <a:r>
              <a:rPr lang="en-US" u="sng" dirty="0">
                <a:hlinkClick r:id="rId4"/>
              </a:rPr>
              <a:t>http://www.selerant.com</a:t>
            </a:r>
            <a:r>
              <a:rPr lang="en-US" dirty="0"/>
              <a:t>).</a:t>
            </a:r>
          </a:p>
          <a:p>
            <a:pPr algn="l" rtl="0"/>
            <a:endParaRPr lang="en-US" dirty="0"/>
          </a:p>
          <a:p>
            <a:pPr algn="l" rtl="0"/>
            <a:endParaRPr lang="en-US" dirty="0"/>
          </a:p>
          <a:p>
            <a:pPr algn="l" rtl="0"/>
            <a:endParaRPr lang="en-US" dirty="0"/>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30</a:t>
            </a:fld>
            <a:endParaRPr lang="ar-LB"/>
          </a:p>
        </p:txBody>
      </p:sp>
    </p:spTree>
    <p:extLst>
      <p:ext uri="{BB962C8B-B14F-4D97-AF65-F5344CB8AC3E}">
        <p14:creationId xmlns:p14="http://schemas.microsoft.com/office/powerpoint/2010/main" val="40303839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a:t>أمثلة</a:t>
            </a:r>
            <a:endParaRPr lang="ar-LB" dirty="0"/>
          </a:p>
        </p:txBody>
      </p:sp>
      <p:sp>
        <p:nvSpPr>
          <p:cNvPr id="3" name="عنصر نائب للمحتوى 2"/>
          <p:cNvSpPr>
            <a:spLocks noGrp="1"/>
          </p:cNvSpPr>
          <p:nvPr>
            <p:ph idx="1"/>
          </p:nvPr>
        </p:nvSpPr>
        <p:spPr/>
        <p:txBody>
          <a:bodyPr/>
          <a:lstStyle/>
          <a:p>
            <a:r>
              <a:rPr lang="ar-SY" dirty="0"/>
              <a:t>استخدم </a:t>
            </a:r>
            <a:r>
              <a:rPr lang="tr-TR" dirty="0"/>
              <a:t>Reddy and Das (1993) </a:t>
            </a:r>
            <a:r>
              <a:rPr lang="ar-SY" dirty="0"/>
              <a:t> </a:t>
            </a:r>
            <a:r>
              <a:rPr lang="ar-SA" dirty="0"/>
              <a:t>البرمجة الخطية في أمثلة جودة رقائق البطاطا. دالة الهدف هي تقليل التابع</a:t>
            </a:r>
            <a:endParaRPr lang="en-US" dirty="0"/>
          </a:p>
          <a:p>
            <a:pPr algn="ctr" rtl="0">
              <a:buNone/>
            </a:pPr>
            <a:r>
              <a:rPr lang="en-US" dirty="0"/>
              <a:t>φ =M + O + </a:t>
            </a:r>
            <a:r>
              <a:rPr lang="en-US" dirty="0" err="1"/>
              <a:t>Ln</a:t>
            </a:r>
            <a:r>
              <a:rPr lang="en-US" dirty="0"/>
              <a:t> C</a:t>
            </a:r>
          </a:p>
          <a:p>
            <a:r>
              <a:rPr lang="ar-SA" dirty="0"/>
              <a:t>حيث </a:t>
            </a:r>
            <a:r>
              <a:rPr lang="en-US" dirty="0"/>
              <a:t>M</a:t>
            </a:r>
            <a:r>
              <a:rPr lang="ar-SY" dirty="0"/>
              <a:t> نسبة محتوى الرطوبة ، </a:t>
            </a:r>
            <a:r>
              <a:rPr lang="en-US" dirty="0"/>
              <a:t>O</a:t>
            </a:r>
            <a:r>
              <a:rPr lang="ar-SY" dirty="0"/>
              <a:t> نسبة محتوى الزيت، </a:t>
            </a:r>
            <a:r>
              <a:rPr lang="en-US" dirty="0"/>
              <a:t>C</a:t>
            </a:r>
            <a:r>
              <a:rPr lang="ar-SY" dirty="0"/>
              <a:t> هو مجموع قيم اللون الأحمر والأصفر والأزرق.</a:t>
            </a:r>
            <a:endParaRPr lang="tr-TR" dirty="0"/>
          </a:p>
          <a:p>
            <a:pPr algn="l" rtl="0"/>
            <a:r>
              <a:rPr lang="en-US" dirty="0" err="1"/>
              <a:t>Valentas</a:t>
            </a:r>
            <a:r>
              <a:rPr lang="en-US" dirty="0"/>
              <a:t>, R. J., </a:t>
            </a:r>
            <a:r>
              <a:rPr lang="en-US" dirty="0" err="1"/>
              <a:t>Rotstein</a:t>
            </a:r>
            <a:r>
              <a:rPr lang="en-US" dirty="0"/>
              <a:t>, E. and Singh, R. </a:t>
            </a:r>
            <a:r>
              <a:rPr lang="en-US"/>
              <a:t>P., 1997, Handbook of Food engineering Practice, CRC.</a:t>
            </a:r>
          </a:p>
          <a:p>
            <a:endParaRPr lang="ar-SY" dirty="0"/>
          </a:p>
          <a:p>
            <a:endParaRPr lang="en-US" dirty="0"/>
          </a:p>
          <a:p>
            <a:endParaRPr lang="ar-LB"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r>
              <a:rPr lang="da-DK"/>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31</a:t>
            </a:fld>
            <a:endParaRPr lang="ar-LB"/>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a:t>المقيدات</a:t>
            </a:r>
            <a:endParaRPr lang="ar-LB" dirty="0"/>
          </a:p>
        </p:txBody>
      </p:sp>
      <p:sp>
        <p:nvSpPr>
          <p:cNvPr id="3" name="عنصر نائب للمحتوى 2"/>
          <p:cNvSpPr>
            <a:spLocks noGrp="1"/>
          </p:cNvSpPr>
          <p:nvPr>
            <p:ph idx="1"/>
          </p:nvPr>
        </p:nvSpPr>
        <p:spPr/>
        <p:txBody>
          <a:bodyPr>
            <a:normAutofit/>
          </a:bodyPr>
          <a:lstStyle/>
          <a:p>
            <a:r>
              <a:rPr lang="ar-SY" dirty="0"/>
              <a:t> </a:t>
            </a:r>
            <a:endParaRPr lang="en-US" dirty="0"/>
          </a:p>
          <a:p>
            <a:pPr algn="ctr" rtl="0">
              <a:buNone/>
            </a:pPr>
            <a:r>
              <a:rPr lang="fr-FR" dirty="0"/>
              <a:t>M =192.42−0.426807 </a:t>
            </a:r>
            <a:r>
              <a:rPr lang="en-US" dirty="0">
                <a:solidFill>
                  <a:srgbClr val="0070C0"/>
                </a:solidFill>
              </a:rPr>
              <a:t>θ</a:t>
            </a:r>
            <a:r>
              <a:rPr lang="fr-FR" dirty="0"/>
              <a:t>−0.795 </a:t>
            </a:r>
            <a:r>
              <a:rPr lang="fr-FR" dirty="0">
                <a:solidFill>
                  <a:srgbClr val="FF0000"/>
                </a:solidFill>
              </a:rPr>
              <a:t>T</a:t>
            </a:r>
            <a:r>
              <a:rPr lang="fr-FR" dirty="0"/>
              <a:t> +9.958 </a:t>
            </a:r>
            <a:r>
              <a:rPr lang="fr-FR" dirty="0">
                <a:solidFill>
                  <a:srgbClr val="00B050"/>
                </a:solidFill>
              </a:rPr>
              <a:t>b</a:t>
            </a:r>
            <a:endParaRPr lang="en-US" dirty="0">
              <a:solidFill>
                <a:srgbClr val="00B050"/>
              </a:solidFill>
            </a:endParaRPr>
          </a:p>
          <a:p>
            <a:pPr algn="ctr" rtl="0">
              <a:buNone/>
            </a:pPr>
            <a:r>
              <a:rPr lang="fr-FR" dirty="0"/>
              <a:t>O =54.98+0.21156 </a:t>
            </a:r>
            <a:r>
              <a:rPr lang="en-US" dirty="0">
                <a:solidFill>
                  <a:srgbClr val="0070C0"/>
                </a:solidFill>
              </a:rPr>
              <a:t>θ</a:t>
            </a:r>
            <a:r>
              <a:rPr lang="fr-FR" dirty="0"/>
              <a:t>+0.398 </a:t>
            </a:r>
            <a:r>
              <a:rPr lang="fr-FR" dirty="0">
                <a:solidFill>
                  <a:srgbClr val="FF0000"/>
                </a:solidFill>
              </a:rPr>
              <a:t>T</a:t>
            </a:r>
            <a:r>
              <a:rPr lang="fr-FR" dirty="0"/>
              <a:t>− 4.904 </a:t>
            </a:r>
            <a:r>
              <a:rPr lang="fr-FR" dirty="0">
                <a:solidFill>
                  <a:srgbClr val="00B050"/>
                </a:solidFill>
              </a:rPr>
              <a:t>b</a:t>
            </a:r>
            <a:endParaRPr lang="en-US" dirty="0">
              <a:solidFill>
                <a:srgbClr val="00B050"/>
              </a:solidFill>
            </a:endParaRPr>
          </a:p>
          <a:p>
            <a:pPr algn="ctr" rtl="0">
              <a:buNone/>
            </a:pPr>
            <a:r>
              <a:rPr lang="fr-FR" dirty="0"/>
              <a:t>Ln C =1.1619+0.00463 </a:t>
            </a:r>
            <a:r>
              <a:rPr lang="en-US" dirty="0">
                <a:solidFill>
                  <a:srgbClr val="0070C0"/>
                </a:solidFill>
              </a:rPr>
              <a:t>θ</a:t>
            </a:r>
            <a:r>
              <a:rPr lang="fr-FR" dirty="0"/>
              <a:t>+0.0178 </a:t>
            </a:r>
            <a:r>
              <a:rPr lang="fr-FR" dirty="0">
                <a:solidFill>
                  <a:srgbClr val="FF0000"/>
                </a:solidFill>
              </a:rPr>
              <a:t>T</a:t>
            </a:r>
            <a:r>
              <a:rPr lang="fr-FR" dirty="0"/>
              <a:t> −0.1546 </a:t>
            </a:r>
            <a:r>
              <a:rPr lang="fr-FR" dirty="0">
                <a:solidFill>
                  <a:srgbClr val="00B050"/>
                </a:solidFill>
              </a:rPr>
              <a:t>b</a:t>
            </a:r>
            <a:endParaRPr lang="en-US" dirty="0">
              <a:solidFill>
                <a:srgbClr val="00B050"/>
              </a:solidFill>
            </a:endParaRPr>
          </a:p>
          <a:p>
            <a:endParaRPr lang="ar-SY" dirty="0"/>
          </a:p>
          <a:p>
            <a:r>
              <a:rPr lang="ar-SY" dirty="0"/>
              <a:t>حيث </a:t>
            </a:r>
            <a:r>
              <a:rPr lang="en-US" dirty="0"/>
              <a:t>T</a:t>
            </a:r>
            <a:r>
              <a:rPr lang="ar-SY" dirty="0"/>
              <a:t> درجة الحرارة </a:t>
            </a:r>
            <a:r>
              <a:rPr lang="ar-SY" dirty="0" err="1"/>
              <a:t>و</a:t>
            </a:r>
            <a:r>
              <a:rPr lang="ar-SY" dirty="0"/>
              <a:t> </a:t>
            </a:r>
            <a:r>
              <a:rPr lang="en-US" dirty="0"/>
              <a:t>b</a:t>
            </a:r>
            <a:r>
              <a:rPr lang="ar-SY" dirty="0"/>
              <a:t> سماكة قطع </a:t>
            </a:r>
            <a:r>
              <a:rPr lang="ar-SY" dirty="0" err="1"/>
              <a:t>البطاطا</a:t>
            </a:r>
            <a:r>
              <a:rPr lang="ar-SY" dirty="0"/>
              <a:t>، </a:t>
            </a:r>
            <a:r>
              <a:rPr lang="ar-SY" dirty="0" err="1"/>
              <a:t>و</a:t>
            </a:r>
            <a:r>
              <a:rPr lang="ar-SY" dirty="0"/>
              <a:t> </a:t>
            </a:r>
            <a:r>
              <a:rPr lang="en-US" dirty="0"/>
              <a:t>θ</a:t>
            </a:r>
            <a:r>
              <a:rPr lang="ar-SY" dirty="0"/>
              <a:t> زمن القلي</a:t>
            </a:r>
          </a:p>
          <a:p>
            <a:endParaRPr lang="ar-SY" dirty="0"/>
          </a:p>
          <a:p>
            <a:r>
              <a:rPr lang="ar-SY" dirty="0"/>
              <a:t>وجد أن درجة حرارة الزيت المثلى يجب أن تكون بين 145 و 146 م وزمن القلي بين 220 و 222 ثانية.</a:t>
            </a:r>
            <a:endParaRPr lang="en-US" dirty="0"/>
          </a:p>
          <a:p>
            <a:endParaRPr lang="ar-LB"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r>
              <a:rPr lang="da-DK"/>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32</a:t>
            </a:fld>
            <a:endParaRPr lang="ar-LB"/>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p:txBody>
          <a:bodyPr/>
          <a:lstStyle/>
          <a:p>
            <a:endParaRPr lang="ar-SY" dirty="0"/>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33</a:t>
            </a:fld>
            <a:endParaRPr lang="ar-LB"/>
          </a:p>
        </p:txBody>
      </p:sp>
      <p:pic>
        <p:nvPicPr>
          <p:cNvPr id="7" name="Picture 6"/>
          <p:cNvPicPr>
            <a:picLocks noChangeAspect="1"/>
          </p:cNvPicPr>
          <p:nvPr/>
        </p:nvPicPr>
        <p:blipFill>
          <a:blip r:embed="rId2"/>
          <a:stretch>
            <a:fillRect/>
          </a:stretch>
        </p:blipFill>
        <p:spPr>
          <a:xfrm>
            <a:off x="457201" y="1565662"/>
            <a:ext cx="8229600" cy="3726675"/>
          </a:xfrm>
          <a:prstGeom prst="rect">
            <a:avLst/>
          </a:prstGeom>
        </p:spPr>
      </p:pic>
    </p:spTree>
    <p:extLst>
      <p:ext uri="{BB962C8B-B14F-4D97-AF65-F5344CB8AC3E}">
        <p14:creationId xmlns:p14="http://schemas.microsoft.com/office/powerpoint/2010/main" val="10990260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a:t>مثال</a:t>
            </a:r>
          </a:p>
        </p:txBody>
      </p:sp>
      <p:sp>
        <p:nvSpPr>
          <p:cNvPr id="3" name="Content Placeholder 2"/>
          <p:cNvSpPr>
            <a:spLocks noGrp="1"/>
          </p:cNvSpPr>
          <p:nvPr>
            <p:ph idx="1"/>
          </p:nvPr>
        </p:nvSpPr>
        <p:spPr/>
        <p:txBody>
          <a:bodyPr>
            <a:normAutofit/>
          </a:bodyPr>
          <a:lstStyle/>
          <a:p>
            <a:r>
              <a:rPr lang="ar-SY" sz="3600" dirty="0"/>
              <a:t>حدد نسبة مكونات لبن غذائي يستخدم لمرضى الحمية يتألف من لبن الخض المتخمر واليوغورت الطبيعي منخفض الدسم. يجب أن يحتوي اللبن الناتج على الأقل بروتين 4% وعلى الأكثر 1% دسم علما أن:</a:t>
            </a:r>
            <a:endParaRPr lang="en-US" sz="3600" dirty="0"/>
          </a:p>
          <a:p>
            <a:r>
              <a:rPr lang="ar-SY" sz="3600" dirty="0"/>
              <a:t>يتكون لبن الخض المتخمر من بروتين 3.3% ودسم 0.88% و يعطي 40 حريرة واليوغورت منخفض الدسم بروتين 5.25% ودسم 1.55 و يعطي 63 حريرة.</a:t>
            </a:r>
            <a:endParaRPr lang="en-US" sz="3600" dirty="0"/>
          </a:p>
          <a:p>
            <a:endParaRPr lang="ar-SY" sz="3600" dirty="0"/>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34</a:t>
            </a:fld>
            <a:endParaRPr lang="ar-LB"/>
          </a:p>
        </p:txBody>
      </p:sp>
    </p:spTree>
    <p:extLst>
      <p:ext uri="{BB962C8B-B14F-4D97-AF65-F5344CB8AC3E}">
        <p14:creationId xmlns:p14="http://schemas.microsoft.com/office/powerpoint/2010/main" val="19320979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a:t>مثال</a:t>
            </a:r>
          </a:p>
        </p:txBody>
      </p:sp>
      <p:sp>
        <p:nvSpPr>
          <p:cNvPr id="3" name="Content Placeholder 2"/>
          <p:cNvSpPr>
            <a:spLocks noGrp="1"/>
          </p:cNvSpPr>
          <p:nvPr>
            <p:ph idx="1"/>
          </p:nvPr>
        </p:nvSpPr>
        <p:spPr/>
        <p:txBody>
          <a:bodyPr>
            <a:normAutofit/>
          </a:bodyPr>
          <a:lstStyle/>
          <a:p>
            <a:r>
              <a:rPr lang="ar-SY" sz="3200" dirty="0"/>
              <a:t>تمزج المكونات التالية لإنتاج الميلو:</a:t>
            </a:r>
            <a:endParaRPr lang="en-US" sz="3200" dirty="0"/>
          </a:p>
          <a:p>
            <a:r>
              <a:rPr lang="ar-SY" sz="3200" dirty="0"/>
              <a:t>حليب مجفف (كربوهيدرات 38% - دسم 32% - بروتين 24%) وسعر الكيلو 120 ل س</a:t>
            </a:r>
            <a:endParaRPr lang="en-US" sz="3200" dirty="0"/>
          </a:p>
          <a:p>
            <a:r>
              <a:rPr lang="ar-SY" sz="3200" dirty="0"/>
              <a:t>مسحوق الكاكاو (كربوهيدرات 55% - دسم 15% وبروتين 19%) سعر الكيلو 250 ل س</a:t>
            </a:r>
            <a:endParaRPr lang="en-US" sz="3200" dirty="0"/>
          </a:p>
          <a:p>
            <a:r>
              <a:rPr lang="ar-SY" sz="3200" dirty="0"/>
              <a:t>سكر أبيض (كربوهيدرات 100% - دسم 0% وبروتين 0%) سعر الكيلو 40 ل س</a:t>
            </a:r>
            <a:endParaRPr lang="en-US" sz="3200" dirty="0"/>
          </a:p>
          <a:p>
            <a:r>
              <a:rPr lang="ar-SY" sz="3200" dirty="0"/>
              <a:t>وذلك للحصول على مزيح الميلو (بروتين لا يقل عن 20% ودسم لا يزيد عن 25% وكربوهيدرات لا تزيد عن 60%) </a:t>
            </a:r>
            <a:endParaRPr lang="en-US" sz="3200" dirty="0"/>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35</a:t>
            </a:fld>
            <a:endParaRPr lang="ar-LB"/>
          </a:p>
        </p:txBody>
      </p:sp>
    </p:spTree>
    <p:extLst>
      <p:ext uri="{BB962C8B-B14F-4D97-AF65-F5344CB8AC3E}">
        <p14:creationId xmlns:p14="http://schemas.microsoft.com/office/powerpoint/2010/main" val="10698355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a:t>مراجع</a:t>
            </a:r>
            <a:endParaRPr lang="ar-LB" dirty="0"/>
          </a:p>
        </p:txBody>
      </p:sp>
      <p:sp>
        <p:nvSpPr>
          <p:cNvPr id="3" name="عنصر نائب للمحتوى 2"/>
          <p:cNvSpPr>
            <a:spLocks noGrp="1"/>
          </p:cNvSpPr>
          <p:nvPr>
            <p:ph idx="1"/>
          </p:nvPr>
        </p:nvSpPr>
        <p:spPr/>
        <p:txBody>
          <a:bodyPr>
            <a:normAutofit fontScale="92500" lnSpcReduction="20000"/>
          </a:bodyPr>
          <a:lstStyle/>
          <a:p>
            <a:pPr algn="r"/>
            <a:r>
              <a:rPr lang="ar-SY" dirty="0"/>
              <a:t>عبد رجب الحكيم، لطيف </a:t>
            </a:r>
            <a:r>
              <a:rPr lang="ar-SY" dirty="0" err="1"/>
              <a:t>و</a:t>
            </a:r>
            <a:r>
              <a:rPr lang="ar-SY" dirty="0"/>
              <a:t> المنصوري، عبد الجليل، 1986، مدخل إلى البرمجة الخطية، مطبعة الشام.</a:t>
            </a:r>
            <a:r>
              <a:rPr lang="en-US" dirty="0"/>
              <a:t>.</a:t>
            </a:r>
          </a:p>
          <a:p>
            <a:r>
              <a:rPr lang="ar-SY" dirty="0"/>
              <a:t>الحميد، محمد دباس، 2002، بحوث العمليات (1)، منشورات جامعة حلب، كلية الهندسة الكهربائية والالكترونية، قسم هندسة الحاسبات.</a:t>
            </a:r>
          </a:p>
          <a:p>
            <a:pPr algn="l" rtl="0"/>
            <a:r>
              <a:rPr lang="en-US" dirty="0"/>
              <a:t>Sharma, S. K., </a:t>
            </a:r>
            <a:r>
              <a:rPr lang="en-US" dirty="0" err="1"/>
              <a:t>Mulvaney</a:t>
            </a:r>
            <a:r>
              <a:rPr lang="en-US" dirty="0"/>
              <a:t>, S. J., and </a:t>
            </a:r>
            <a:r>
              <a:rPr lang="en-US" dirty="0" err="1"/>
              <a:t>Rizvi</a:t>
            </a:r>
            <a:r>
              <a:rPr lang="en-US" dirty="0"/>
              <a:t>, S. S. H., 2000, Food Process Engineering, Theory and Laboratory Experiments, John Wiley.</a:t>
            </a:r>
          </a:p>
          <a:p>
            <a:pPr algn="l" rtl="0"/>
            <a:r>
              <a:rPr lang="en-US" dirty="0" err="1"/>
              <a:t>Valentas</a:t>
            </a:r>
            <a:r>
              <a:rPr lang="en-US" dirty="0"/>
              <a:t>, R. J., </a:t>
            </a:r>
            <a:r>
              <a:rPr lang="en-US" dirty="0" err="1"/>
              <a:t>Rotstein</a:t>
            </a:r>
            <a:r>
              <a:rPr lang="en-US" dirty="0"/>
              <a:t>, E. and Singh, R. P., 1997, Handbook of Food engineering Practice, CRC.</a:t>
            </a:r>
          </a:p>
          <a:p>
            <a:pPr algn="l" rtl="0"/>
            <a:r>
              <a:rPr lang="en-US" dirty="0"/>
              <a:t>Valencia, M. E. </a:t>
            </a:r>
            <a:r>
              <a:rPr lang="en-US" dirty="0" err="1"/>
              <a:t>Troncoso</a:t>
            </a:r>
            <a:r>
              <a:rPr lang="en-US" dirty="0"/>
              <a:t>, R., And </a:t>
            </a:r>
            <a:r>
              <a:rPr lang="en-US" dirty="0" err="1"/>
              <a:t>Higuera</a:t>
            </a:r>
            <a:r>
              <a:rPr lang="en-US" dirty="0"/>
              <a:t>, I., 1988, Linear Programming Formulation and Biological Evaluation Of Chickpea-Based Infant Foods, Cereal Chem., 65(2):101-104.</a:t>
            </a:r>
          </a:p>
          <a:p>
            <a:pPr algn="l" rtl="0"/>
            <a:endParaRPr lang="en-US" dirty="0"/>
          </a:p>
          <a:p>
            <a:pPr algn="l" rtl="0"/>
            <a:r>
              <a:rPr lang="en-US" u="sng" dirty="0">
                <a:hlinkClick r:id="rId2"/>
              </a:rPr>
              <a:t>http://www.tutorialsandhelp.com</a:t>
            </a:r>
            <a:r>
              <a:rPr lang="ar-SY" u="sng" dirty="0">
                <a:hlinkClick r:id="rId2"/>
              </a:rPr>
              <a:t>/</a:t>
            </a:r>
            <a:endParaRPr lang="en-US" dirty="0"/>
          </a:p>
          <a:p>
            <a:pPr algn="l" rtl="0"/>
            <a:r>
              <a:rPr lang="en-US" dirty="0">
                <a:hlinkClick r:id="rId3"/>
              </a:rPr>
              <a:t>www.chemeng.mcmaster.ca</a:t>
            </a:r>
            <a:endParaRPr lang="en-US" dirty="0"/>
          </a:p>
          <a:p>
            <a:pPr algn="l" rtl="0"/>
            <a:endParaRPr lang="en-US" dirty="0"/>
          </a:p>
          <a:p>
            <a:pPr algn="l" rtl="0"/>
            <a:endParaRPr lang="en-US" dirty="0"/>
          </a:p>
          <a:p>
            <a:endParaRPr lang="ar-LB" dirty="0"/>
          </a:p>
        </p:txBody>
      </p:sp>
      <p:sp>
        <p:nvSpPr>
          <p:cNvPr id="4" name="عنصر نائب للتاريخ 3"/>
          <p:cNvSpPr>
            <a:spLocks noGrp="1"/>
          </p:cNvSpPr>
          <p:nvPr>
            <p:ph type="dt" sz="half" idx="10"/>
          </p:nvPr>
        </p:nvSpPr>
        <p:spPr/>
        <p:txBody>
          <a:bodyPr/>
          <a:lstStyle/>
          <a:p>
            <a:fld id="{D0F96340-161A-44A7-95C7-E8763B16031E}" type="datetime8">
              <a:rPr lang="ar-LB" smtClean="0"/>
              <a:pPr/>
              <a:t>20 كانون الأول، 17</a:t>
            </a:fld>
            <a:endParaRPr lang="ar-LB"/>
          </a:p>
        </p:txBody>
      </p:sp>
      <p:sp>
        <p:nvSpPr>
          <p:cNvPr id="6" name="عنصر نائب للتذييل 5"/>
          <p:cNvSpPr>
            <a:spLocks noGrp="1"/>
          </p:cNvSpPr>
          <p:nvPr>
            <p:ph type="ftr" sz="quarter" idx="11"/>
          </p:nvPr>
        </p:nvSpPr>
        <p:spPr/>
        <p:txBody>
          <a:bodyPr/>
          <a:lstStyle/>
          <a:p>
            <a:r>
              <a:rPr lang="da-DK"/>
              <a:t>Dr. Farhan Alfin 13 Slides</a:t>
            </a:r>
            <a:endParaRPr lang="ar-LB"/>
          </a:p>
        </p:txBody>
      </p:sp>
      <p:sp>
        <p:nvSpPr>
          <p:cNvPr id="5" name="عنصر نائب لرقم الشريحة 4"/>
          <p:cNvSpPr>
            <a:spLocks noGrp="1"/>
          </p:cNvSpPr>
          <p:nvPr>
            <p:ph type="sldNum" sz="quarter" idx="12"/>
          </p:nvPr>
        </p:nvSpPr>
        <p:spPr/>
        <p:txBody>
          <a:bodyPr/>
          <a:lstStyle/>
          <a:p>
            <a:fld id="{94388A0C-169A-4BF2-BFCF-6333C7925353}" type="slidenum">
              <a:rPr lang="ar-LB" smtClean="0"/>
              <a:pPr/>
              <a:t>36</a:t>
            </a:fld>
            <a:endParaRPr lang="ar-L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Y" dirty="0"/>
              <a:t>الأساليب الرياضية المستخدمة في بحوث عمليات </a:t>
            </a:r>
            <a:endParaRPr lang="ar-LB" dirty="0"/>
          </a:p>
        </p:txBody>
      </p:sp>
      <p:sp>
        <p:nvSpPr>
          <p:cNvPr id="3" name="عنصر نائب للمحتوى 2"/>
          <p:cNvSpPr>
            <a:spLocks noGrp="1"/>
          </p:cNvSpPr>
          <p:nvPr>
            <p:ph idx="1"/>
          </p:nvPr>
        </p:nvSpPr>
        <p:spPr>
          <a:xfrm>
            <a:off x="457200" y="1628800"/>
            <a:ext cx="8229600" cy="4497363"/>
          </a:xfrm>
        </p:spPr>
        <p:txBody>
          <a:bodyPr>
            <a:normAutofit/>
          </a:bodyPr>
          <a:lstStyle/>
          <a:p>
            <a:pPr lvl="0"/>
            <a:r>
              <a:rPr lang="ar-SY" dirty="0"/>
              <a:t>البرمجة الخطية؛</a:t>
            </a:r>
            <a:endParaRPr lang="en-US" dirty="0"/>
          </a:p>
          <a:p>
            <a:pPr lvl="0"/>
            <a:r>
              <a:rPr lang="ar-SY" dirty="0"/>
              <a:t>برمجة تدفق الشبكة؛</a:t>
            </a:r>
            <a:endParaRPr lang="en-US" dirty="0"/>
          </a:p>
          <a:p>
            <a:pPr lvl="0"/>
            <a:r>
              <a:rPr lang="ar-SY" dirty="0"/>
              <a:t>برمجة الأعداد الصحيحة؛</a:t>
            </a:r>
            <a:endParaRPr lang="en-US" dirty="0"/>
          </a:p>
          <a:p>
            <a:pPr lvl="0"/>
            <a:r>
              <a:rPr lang="ar-SY" dirty="0"/>
              <a:t>البرمجة غير الخطية؛</a:t>
            </a:r>
            <a:endParaRPr lang="en-US" dirty="0"/>
          </a:p>
          <a:p>
            <a:pPr lvl="0"/>
            <a:r>
              <a:rPr lang="ar-SY" dirty="0"/>
              <a:t>البرمجة الديناميكية؛</a:t>
            </a:r>
            <a:endParaRPr lang="en-US" dirty="0"/>
          </a:p>
          <a:p>
            <a:pPr lvl="0"/>
            <a:r>
              <a:rPr lang="ar-SY" dirty="0"/>
              <a:t>معالجة</a:t>
            </a:r>
            <a:r>
              <a:rPr lang="en-US" dirty="0"/>
              <a:t> "</a:t>
            </a:r>
            <a:r>
              <a:rPr lang="ar-SY" dirty="0"/>
              <a:t>التخمين</a:t>
            </a:r>
            <a:r>
              <a:rPr lang="en-US" dirty="0"/>
              <a:t>-</a:t>
            </a:r>
            <a:r>
              <a:rPr lang="ar-SY" dirty="0"/>
              <a:t>العشوائي</a:t>
            </a:r>
            <a:r>
              <a:rPr lang="en-US" dirty="0"/>
              <a:t>" "</a:t>
            </a:r>
            <a:r>
              <a:rPr lang="ar-SY" dirty="0" err="1"/>
              <a:t>الستوكاستيكي</a:t>
            </a:r>
            <a:r>
              <a:rPr lang="en-US" dirty="0"/>
              <a:t>" </a:t>
            </a:r>
            <a:r>
              <a:rPr lang="ar-SY" dirty="0"/>
              <a:t>أو </a:t>
            </a:r>
            <a:r>
              <a:rPr lang="en-US" dirty="0"/>
              <a:t>Stochastic</a:t>
            </a:r>
            <a:r>
              <a:rPr lang="ar-SY" dirty="0"/>
              <a:t>؛</a:t>
            </a:r>
            <a:endParaRPr lang="en-US" dirty="0"/>
          </a:p>
          <a:p>
            <a:pPr lvl="0"/>
            <a:r>
              <a:rPr lang="ar-SY" dirty="0"/>
              <a:t>سلاسل زمن</a:t>
            </a:r>
            <a:r>
              <a:rPr lang="en-US" dirty="0"/>
              <a:t> "</a:t>
            </a:r>
            <a:r>
              <a:rPr lang="ar-SY" dirty="0" err="1"/>
              <a:t>ماركوف</a:t>
            </a:r>
            <a:r>
              <a:rPr lang="en-US" dirty="0"/>
              <a:t>" </a:t>
            </a:r>
            <a:r>
              <a:rPr lang="ar-SY" dirty="0"/>
              <a:t>المتقطعة؛</a:t>
            </a:r>
            <a:endParaRPr lang="en-US" dirty="0"/>
          </a:p>
          <a:p>
            <a:pPr lvl="0"/>
            <a:r>
              <a:rPr lang="ar-SY" dirty="0"/>
              <a:t>سلاسل زمن</a:t>
            </a:r>
            <a:r>
              <a:rPr lang="en-US" dirty="0"/>
              <a:t> "</a:t>
            </a:r>
            <a:r>
              <a:rPr lang="ar-SY" dirty="0" err="1"/>
              <a:t>ماركوف</a:t>
            </a:r>
            <a:r>
              <a:rPr lang="en-US" dirty="0"/>
              <a:t>" </a:t>
            </a:r>
            <a:r>
              <a:rPr lang="ar-SY" dirty="0"/>
              <a:t>المستمرة؛</a:t>
            </a:r>
            <a:endParaRPr lang="en-US" dirty="0"/>
          </a:p>
          <a:p>
            <a:pPr lvl="0"/>
            <a:r>
              <a:rPr lang="ar-SY" dirty="0"/>
              <a:t>المحاكاة</a:t>
            </a:r>
            <a:r>
              <a:rPr lang="en-US" dirty="0"/>
              <a:t>.</a:t>
            </a:r>
          </a:p>
          <a:p>
            <a:endParaRPr lang="ar-LB"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r>
              <a:rPr lang="da-DK"/>
              <a:t>Dr. Farhan Alfin 13 Slides</a:t>
            </a:r>
            <a:endParaRPr lang="ar-LB"/>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4</a:t>
            </a:fld>
            <a:endParaRPr lang="ar-L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Y" dirty="0"/>
              <a:t>مراحل تشكيل نماذج ريا	ضية</a:t>
            </a:r>
            <a:endParaRPr lang="ar-LB" dirty="0"/>
          </a:p>
        </p:txBody>
      </p:sp>
      <p:sp>
        <p:nvSpPr>
          <p:cNvPr id="3" name="عنصر نائب للمحتوى 2"/>
          <p:cNvSpPr>
            <a:spLocks noGrp="1"/>
          </p:cNvSpPr>
          <p:nvPr>
            <p:ph idx="1"/>
          </p:nvPr>
        </p:nvSpPr>
        <p:spPr/>
        <p:txBody>
          <a:bodyPr>
            <a:normAutofit/>
          </a:bodyPr>
          <a:lstStyle/>
          <a:p>
            <a:r>
              <a:rPr lang="ar-SY" sz="3600" dirty="0"/>
              <a:t>دراسة المشكلة المطروحة وتحديد غايتها ومكوناتها: فيجب أن تكون هناك غاية ما يراد الوصول إليها، مثل تأمين </a:t>
            </a:r>
            <a:r>
              <a:rPr lang="ar-SY" sz="3600" dirty="0">
                <a:solidFill>
                  <a:srgbClr val="00B0F0"/>
                </a:solidFill>
              </a:rPr>
              <a:t>ربح أعظمي </a:t>
            </a:r>
            <a:r>
              <a:rPr lang="ar-SY" sz="3600" dirty="0"/>
              <a:t>أو تأمين </a:t>
            </a:r>
            <a:r>
              <a:rPr lang="ar-SY" sz="3600" dirty="0">
                <a:solidFill>
                  <a:srgbClr val="FF0000"/>
                </a:solidFill>
              </a:rPr>
              <a:t>كلفة أصغرية </a:t>
            </a:r>
            <a:r>
              <a:rPr lang="ar-SY" sz="3600" dirty="0"/>
              <a:t>أو تأمين </a:t>
            </a:r>
            <a:r>
              <a:rPr lang="ar-SY" sz="3600" dirty="0">
                <a:solidFill>
                  <a:srgbClr val="00B050"/>
                </a:solidFill>
              </a:rPr>
              <a:t>توفير أعظمي بالوقت والجهد</a:t>
            </a:r>
            <a:r>
              <a:rPr lang="ar-SY" sz="3600" dirty="0"/>
              <a:t>. كما يجب </a:t>
            </a:r>
            <a:r>
              <a:rPr lang="ar-SY" sz="3600" dirty="0">
                <a:solidFill>
                  <a:srgbClr val="C00000"/>
                </a:solidFill>
              </a:rPr>
              <a:t>تحديد مجاهيل المسألة</a:t>
            </a:r>
            <a:r>
              <a:rPr lang="ar-SY" sz="3600" dirty="0"/>
              <a:t> التي يجب إيجاد قيمها للوصول لغاية المطلوبة، هذه المجاهيل يمكن أن تكون كميات إنتاج أو ساعات عمل في مؤسسة اقتصادية أو مبالغ من المال لفعاليات معينة أو كميات منقولة على طرق معينة وغير ذلك.</a:t>
            </a:r>
            <a:endParaRPr lang="en-US" sz="3600" dirty="0"/>
          </a:p>
          <a:p>
            <a:endParaRPr lang="ar-LB" sz="3600" dirty="0"/>
          </a:p>
        </p:txBody>
      </p:sp>
      <p:sp>
        <p:nvSpPr>
          <p:cNvPr id="4" name="عنصر نائب للتاريخ 3"/>
          <p:cNvSpPr>
            <a:spLocks noGrp="1"/>
          </p:cNvSpPr>
          <p:nvPr>
            <p:ph type="dt" sz="half" idx="10"/>
          </p:nvPr>
        </p:nvSpPr>
        <p:spPr/>
        <p:txBody>
          <a:bodyPr/>
          <a:lstStyle/>
          <a:p>
            <a:fld id="{379A8275-4C12-46AA-8619-69D901AC2BEB}" type="datetime8">
              <a:rPr lang="ar-LB" smtClean="0"/>
              <a:pPr/>
              <a:t>20 كانون الأول، 17</a:t>
            </a:fld>
            <a:endParaRPr lang="ar-LB"/>
          </a:p>
        </p:txBody>
      </p:sp>
      <p:sp>
        <p:nvSpPr>
          <p:cNvPr id="5" name="عنصر نائب للتذييل 4"/>
          <p:cNvSpPr>
            <a:spLocks noGrp="1"/>
          </p:cNvSpPr>
          <p:nvPr>
            <p:ph type="ftr" sz="quarter" idx="11"/>
          </p:nvPr>
        </p:nvSpPr>
        <p:spPr/>
        <p:txBody>
          <a:bodyPr/>
          <a:lstStyle/>
          <a:p>
            <a:r>
              <a:rPr lang="da-DK" dirty="0"/>
              <a:t>Dr. Farhan Alfin 13 Slides</a:t>
            </a:r>
            <a:endParaRPr lang="ar-LB" dirty="0"/>
          </a:p>
        </p:txBody>
      </p:sp>
      <p:sp>
        <p:nvSpPr>
          <p:cNvPr id="6" name="عنصر نائب لرقم الشريحة 5"/>
          <p:cNvSpPr>
            <a:spLocks noGrp="1"/>
          </p:cNvSpPr>
          <p:nvPr>
            <p:ph type="sldNum" sz="quarter" idx="12"/>
          </p:nvPr>
        </p:nvSpPr>
        <p:spPr/>
        <p:txBody>
          <a:bodyPr/>
          <a:lstStyle/>
          <a:p>
            <a:fld id="{94388A0C-169A-4BF2-BFCF-6333C7925353}" type="slidenum">
              <a:rPr lang="ar-LB" smtClean="0"/>
              <a:pPr/>
              <a:t>5</a:t>
            </a:fld>
            <a:endParaRPr lang="ar-L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Y" dirty="0"/>
              <a:t>مراحل تشكيل نماذج ريا	ضية</a:t>
            </a:r>
          </a:p>
        </p:txBody>
      </p:sp>
      <p:sp>
        <p:nvSpPr>
          <p:cNvPr id="3" name="Content Placeholder 2"/>
          <p:cNvSpPr>
            <a:spLocks noGrp="1"/>
          </p:cNvSpPr>
          <p:nvPr>
            <p:ph idx="1"/>
          </p:nvPr>
        </p:nvSpPr>
        <p:spPr/>
        <p:txBody>
          <a:bodyPr>
            <a:normAutofit/>
          </a:bodyPr>
          <a:lstStyle/>
          <a:p>
            <a:r>
              <a:rPr lang="ar-SY" sz="4000" dirty="0"/>
              <a:t>تحديد المدخلات والمخرجات على ضوء الإمكانات المتاحة، </a:t>
            </a:r>
            <a:r>
              <a:rPr lang="ar-SY" sz="4000" dirty="0">
                <a:solidFill>
                  <a:srgbClr val="C00000"/>
                </a:solidFill>
              </a:rPr>
              <a:t>وتحديد القيود المفروضة </a:t>
            </a:r>
            <a:r>
              <a:rPr lang="ar-SY" sz="4000" dirty="0"/>
              <a:t>على المشكلة فمثلا الشركة لا تستطيع توفير أكثر من حجم معين من المواد الأولية لأسباب قد تكون خارجة عن إرادتها، أو في نظام ميكانيكي مثلا يجب أن لا تزيد سرعتة عن حد معين.</a:t>
            </a:r>
            <a:endParaRPr lang="en-US" sz="4000" dirty="0"/>
          </a:p>
          <a:p>
            <a:endParaRPr lang="ar-SY" sz="4000" dirty="0"/>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6</a:t>
            </a:fld>
            <a:endParaRPr lang="ar-LB"/>
          </a:p>
        </p:txBody>
      </p:sp>
    </p:spTree>
    <p:extLst>
      <p:ext uri="{BB962C8B-B14F-4D97-AF65-F5344CB8AC3E}">
        <p14:creationId xmlns:p14="http://schemas.microsoft.com/office/powerpoint/2010/main" val="2674752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Y" dirty="0"/>
              <a:t>مراحل تشكيل نماذج ريا	ضية</a:t>
            </a:r>
          </a:p>
        </p:txBody>
      </p:sp>
      <p:sp>
        <p:nvSpPr>
          <p:cNvPr id="3" name="Content Placeholder 2"/>
          <p:cNvSpPr>
            <a:spLocks noGrp="1"/>
          </p:cNvSpPr>
          <p:nvPr>
            <p:ph idx="1"/>
          </p:nvPr>
        </p:nvSpPr>
        <p:spPr/>
        <p:txBody>
          <a:bodyPr>
            <a:normAutofit/>
          </a:bodyPr>
          <a:lstStyle/>
          <a:p>
            <a:r>
              <a:rPr lang="ar-SY" sz="4000" dirty="0"/>
              <a:t>بعد تحديد كل ما ورد أعلاه فإنه بالإمكان </a:t>
            </a:r>
            <a:r>
              <a:rPr lang="ar-SY" sz="4000" dirty="0">
                <a:solidFill>
                  <a:srgbClr val="00B050"/>
                </a:solidFill>
              </a:rPr>
              <a:t>صياغة المسألة ضمن علاقات رياضية</a:t>
            </a:r>
            <a:r>
              <a:rPr lang="ar-SY" sz="4000" dirty="0"/>
              <a:t> بمجموعها نطلق عليها اسم "</a:t>
            </a:r>
            <a:r>
              <a:rPr lang="ar-SY" sz="4000" dirty="0">
                <a:solidFill>
                  <a:srgbClr val="FF0000"/>
                </a:solidFill>
              </a:rPr>
              <a:t>النموذج الرياضي</a:t>
            </a:r>
            <a:r>
              <a:rPr lang="ar-SY" sz="4000" dirty="0"/>
              <a:t>" وهذا النموذج هو تمثيل للمشكلة بصيغة رياضية </a:t>
            </a:r>
            <a:r>
              <a:rPr lang="ar-SY" sz="4000" dirty="0">
                <a:solidFill>
                  <a:srgbClr val="00B0F0"/>
                </a:solidFill>
              </a:rPr>
              <a:t>قابلة للحل </a:t>
            </a:r>
            <a:r>
              <a:rPr lang="ar-SY" sz="4000" dirty="0"/>
              <a:t>باستخدام إحدى الطرق أو الوسائل المتوفرة في بحوث العمليات.</a:t>
            </a:r>
            <a:endParaRPr lang="en-US" sz="4000" dirty="0"/>
          </a:p>
          <a:p>
            <a:pPr marL="0" indent="0">
              <a:buNone/>
            </a:pPr>
            <a:endParaRPr lang="ar-SY" sz="4000" dirty="0"/>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7</a:t>
            </a:fld>
            <a:endParaRPr lang="ar-LB"/>
          </a:p>
        </p:txBody>
      </p:sp>
    </p:spTree>
    <p:extLst>
      <p:ext uri="{BB962C8B-B14F-4D97-AF65-F5344CB8AC3E}">
        <p14:creationId xmlns:p14="http://schemas.microsoft.com/office/powerpoint/2010/main" val="1502553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Y" dirty="0"/>
              <a:t>قيود</a:t>
            </a:r>
          </a:p>
        </p:txBody>
      </p:sp>
      <p:sp>
        <p:nvSpPr>
          <p:cNvPr id="3" name="Content Placeholder 2"/>
          <p:cNvSpPr>
            <a:spLocks noGrp="1"/>
          </p:cNvSpPr>
          <p:nvPr>
            <p:ph idx="1"/>
          </p:nvPr>
        </p:nvSpPr>
        <p:spPr/>
        <p:txBody>
          <a:bodyPr>
            <a:normAutofit/>
          </a:bodyPr>
          <a:lstStyle/>
          <a:p>
            <a:r>
              <a:rPr lang="ar-SY" sz="3200" dirty="0"/>
              <a:t>بشكل عام لا تكون </a:t>
            </a:r>
            <a:r>
              <a:rPr lang="ar-SY" sz="3200" dirty="0">
                <a:solidFill>
                  <a:srgbClr val="00B0F0"/>
                </a:solidFill>
              </a:rPr>
              <a:t>المسألة الحقيقة سهلة الترجمة </a:t>
            </a:r>
            <a:r>
              <a:rPr lang="ar-SY" sz="3200" dirty="0"/>
              <a:t>إلى نماذج رياضية. حتى لو فرضنا أنه من الممكن ترجمة أي مسألة نصية إلى نموذج رياضي، فإنه </a:t>
            </a:r>
            <a:r>
              <a:rPr lang="ar-SY" sz="3200" dirty="0">
                <a:solidFill>
                  <a:srgbClr val="FF0000"/>
                </a:solidFill>
              </a:rPr>
              <a:t>ليس من الضروري أن يكون لكل نموذج رياضي حلول</a:t>
            </a:r>
            <a:r>
              <a:rPr lang="ar-SY" sz="3200" dirty="0"/>
              <a:t>. لذلك فإنه من الضروري أن نبسط المسألة أو نقربها إلى مسألة قريبة منها، وفي الوقت نفسه تكون أسهل للترجمة إلى نموذج رياضي، </a:t>
            </a:r>
            <a:r>
              <a:rPr lang="ar-SY" sz="3200" dirty="0">
                <a:solidFill>
                  <a:srgbClr val="00B050"/>
                </a:solidFill>
              </a:rPr>
              <a:t>على أن نخافظ أثناء عملية التبسيط لمسألة ما على كل الميزات الأساسية لها</a:t>
            </a:r>
            <a:r>
              <a:rPr lang="ar-SY" sz="3200" dirty="0"/>
              <a:t>، فمثلا عند دراسة حركة كوكب، يمكن اعتباره نقطة في الفضاء ونهمل حجمه وشكله.</a:t>
            </a:r>
            <a:endParaRPr lang="en-US" sz="3200" dirty="0"/>
          </a:p>
          <a:p>
            <a:endParaRPr lang="ar-SY" sz="3200" dirty="0"/>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8</a:t>
            </a:fld>
            <a:endParaRPr lang="ar-LB"/>
          </a:p>
        </p:txBody>
      </p:sp>
    </p:spTree>
    <p:extLst>
      <p:ext uri="{BB962C8B-B14F-4D97-AF65-F5344CB8AC3E}">
        <p14:creationId xmlns:p14="http://schemas.microsoft.com/office/powerpoint/2010/main" val="3872841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dirty="0"/>
          </a:p>
        </p:txBody>
      </p:sp>
      <p:sp>
        <p:nvSpPr>
          <p:cNvPr id="3" name="Content Placeholder 2"/>
          <p:cNvSpPr>
            <a:spLocks noGrp="1"/>
          </p:cNvSpPr>
          <p:nvPr>
            <p:ph idx="1"/>
          </p:nvPr>
        </p:nvSpPr>
        <p:spPr/>
        <p:txBody>
          <a:bodyPr>
            <a:normAutofit/>
          </a:bodyPr>
          <a:lstStyle/>
          <a:p>
            <a:r>
              <a:rPr lang="ar-SY" sz="3600" dirty="0"/>
              <a:t>بعد إيجاد النموذج الرياضي وتفسير نتائجه وفق طبيعة المسألة الحقيقية إذا كانت هذه </a:t>
            </a:r>
            <a:r>
              <a:rPr lang="ar-SY" sz="3600" dirty="0">
                <a:solidFill>
                  <a:srgbClr val="FF0000"/>
                </a:solidFill>
              </a:rPr>
              <a:t>النتائج جيدة ومرضية</a:t>
            </a:r>
            <a:r>
              <a:rPr lang="ar-SY" sz="3600" dirty="0"/>
              <a:t>، فإننا نكون قد </a:t>
            </a:r>
            <a:r>
              <a:rPr lang="ar-SY" sz="3600" dirty="0">
                <a:solidFill>
                  <a:srgbClr val="00B050"/>
                </a:solidFill>
              </a:rPr>
              <a:t>وفقنا </a:t>
            </a:r>
            <a:r>
              <a:rPr lang="ar-SY" sz="3600" dirty="0"/>
              <a:t>بإيجاد النموذج الرياضي الذي يمثل المسألة الحقيقية. </a:t>
            </a:r>
            <a:r>
              <a:rPr lang="ar-SY" sz="3600" dirty="0">
                <a:solidFill>
                  <a:srgbClr val="0070C0"/>
                </a:solidFill>
              </a:rPr>
              <a:t>وإذا لم تكن النتائج مرضية</a:t>
            </a:r>
            <a:r>
              <a:rPr lang="ar-SY" sz="3600" dirty="0"/>
              <a:t>، فإننا </a:t>
            </a:r>
            <a:r>
              <a:rPr lang="ar-SY" sz="3600" dirty="0">
                <a:solidFill>
                  <a:srgbClr val="FFC000"/>
                </a:solidFill>
              </a:rPr>
              <a:t>نحاول إجراء بعض التعديلات والتغييرات </a:t>
            </a:r>
            <a:r>
              <a:rPr lang="ar-SY" sz="3600" dirty="0"/>
              <a:t>في الفرضيات التي اعتبرناها عند تبسيط المسألة، أو أن نبحث عن هيكل آخر للنموذج الرياضي.</a:t>
            </a:r>
            <a:endParaRPr lang="en-US" sz="3600" dirty="0"/>
          </a:p>
          <a:p>
            <a:endParaRPr lang="ar-SY" sz="3600" dirty="0"/>
          </a:p>
        </p:txBody>
      </p:sp>
      <p:sp>
        <p:nvSpPr>
          <p:cNvPr id="4" name="Date Placeholder 3"/>
          <p:cNvSpPr>
            <a:spLocks noGrp="1"/>
          </p:cNvSpPr>
          <p:nvPr>
            <p:ph type="dt" sz="half" idx="10"/>
          </p:nvPr>
        </p:nvSpPr>
        <p:spPr/>
        <p:txBody>
          <a:bodyPr/>
          <a:lstStyle/>
          <a:p>
            <a:fld id="{C006D848-6833-4E3C-88AB-4D1C561BD3BD}" type="datetime8">
              <a:rPr lang="ar-LB" smtClean="0"/>
              <a:pPr/>
              <a:t>20 كانون الأول، 17</a:t>
            </a:fld>
            <a:endParaRPr lang="ar-LB"/>
          </a:p>
        </p:txBody>
      </p:sp>
      <p:sp>
        <p:nvSpPr>
          <p:cNvPr id="5" name="Footer Placeholder 4"/>
          <p:cNvSpPr>
            <a:spLocks noGrp="1"/>
          </p:cNvSpPr>
          <p:nvPr>
            <p:ph type="ftr" sz="quarter" idx="11"/>
          </p:nvPr>
        </p:nvSpPr>
        <p:spPr/>
        <p:txBody>
          <a:bodyPr/>
          <a:lstStyle/>
          <a:p>
            <a:r>
              <a:rPr lang="da-DK"/>
              <a:t>Dr. Farhan Alfin 13 Slides</a:t>
            </a:r>
            <a:endParaRPr lang="ar-LB"/>
          </a:p>
        </p:txBody>
      </p:sp>
      <p:sp>
        <p:nvSpPr>
          <p:cNvPr id="6" name="Slide Number Placeholder 5"/>
          <p:cNvSpPr>
            <a:spLocks noGrp="1"/>
          </p:cNvSpPr>
          <p:nvPr>
            <p:ph type="sldNum" sz="quarter" idx="12"/>
          </p:nvPr>
        </p:nvSpPr>
        <p:spPr/>
        <p:txBody>
          <a:bodyPr/>
          <a:lstStyle/>
          <a:p>
            <a:fld id="{94388A0C-169A-4BF2-BFCF-6333C7925353}" type="slidenum">
              <a:rPr lang="ar-LB" smtClean="0"/>
              <a:pPr/>
              <a:t>9</a:t>
            </a:fld>
            <a:endParaRPr lang="ar-LB"/>
          </a:p>
        </p:txBody>
      </p:sp>
    </p:spTree>
    <p:extLst>
      <p:ext uri="{BB962C8B-B14F-4D97-AF65-F5344CB8AC3E}">
        <p14:creationId xmlns:p14="http://schemas.microsoft.com/office/powerpoint/2010/main" val="1094220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857</TotalTime>
  <Words>2130</Words>
  <Application>Microsoft Office PowerPoint</Application>
  <PresentationFormat>Ekran Gösterisi (4:3)</PresentationFormat>
  <Paragraphs>259</Paragraphs>
  <Slides>36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36</vt:i4>
      </vt:variant>
    </vt:vector>
  </HeadingPairs>
  <TitlesOfParts>
    <vt:vector size="40" baseType="lpstr">
      <vt:lpstr>Arial</vt:lpstr>
      <vt:lpstr>Calibri</vt:lpstr>
      <vt:lpstr>Symbol</vt:lpstr>
      <vt:lpstr>Clarity</vt:lpstr>
      <vt:lpstr>النمذجة في التصنيع الغذائي البرمجة الخطية</vt:lpstr>
      <vt:lpstr>لمحة تاريخية</vt:lpstr>
      <vt:lpstr>بحوث العمليات</vt:lpstr>
      <vt:lpstr>الأساليب الرياضية المستخدمة في بحوث عمليات </vt:lpstr>
      <vt:lpstr>مراحل تشكيل نماذج ريا ضية</vt:lpstr>
      <vt:lpstr>مراحل تشكيل نماذج ريا ضية</vt:lpstr>
      <vt:lpstr>مراحل تشكيل نماذج ريا ضية</vt:lpstr>
      <vt:lpstr>قيود</vt:lpstr>
      <vt:lpstr>PowerPoint Sunusu</vt:lpstr>
      <vt:lpstr>البرمجة الخطية Linear Programming</vt:lpstr>
      <vt:lpstr>تشكيل المسألة</vt:lpstr>
      <vt:lpstr>الشكل الرياضي</vt:lpstr>
      <vt:lpstr>فرضيات البرمجة الخطية</vt:lpstr>
      <vt:lpstr>الخطية Linearity</vt:lpstr>
      <vt:lpstr>الإضافية Additively</vt:lpstr>
      <vt:lpstr>قابلية الضرب أو القسمة</vt:lpstr>
      <vt:lpstr>أرقام حقيقية</vt:lpstr>
      <vt:lpstr>عدم السلبية</vt:lpstr>
      <vt:lpstr>أنواع مسألة البرمجة الخطية</vt:lpstr>
      <vt:lpstr>طرق حل مسألة البرمجة الخطية</vt:lpstr>
      <vt:lpstr>الحل البياني</vt:lpstr>
      <vt:lpstr>الحل البياني – فضاء الحل</vt:lpstr>
      <vt:lpstr>الحل البياني – مقيدات عدم السلبية</vt:lpstr>
      <vt:lpstr>الحل البياني – المنطقة المرئية</vt:lpstr>
      <vt:lpstr>الحل البياني – المنطقة المرئية</vt:lpstr>
      <vt:lpstr>الحل الباني – المنطقة المرئية</vt:lpstr>
      <vt:lpstr>الحل البياني – خطوط الربح الثابت</vt:lpstr>
      <vt:lpstr>الحل البياني</vt:lpstr>
      <vt:lpstr>برامج الحاسوب</vt:lpstr>
      <vt:lpstr>تطوير منتج Product Development</vt:lpstr>
      <vt:lpstr>أمثلة</vt:lpstr>
      <vt:lpstr>المقيدات</vt:lpstr>
      <vt:lpstr>PowerPoint Sunusu</vt:lpstr>
      <vt:lpstr>مثال</vt:lpstr>
      <vt:lpstr>مثال</vt:lpstr>
      <vt:lpstr>مراجع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النمذجة في التصنيع الغذائي</dc:title>
  <dc:creator>Alfin</dc:creator>
  <cp:lastModifiedBy>Farhan Alfin</cp:lastModifiedBy>
  <cp:revision>147</cp:revision>
  <dcterms:created xsi:type="dcterms:W3CDTF">2008-02-23T21:25:08Z</dcterms:created>
  <dcterms:modified xsi:type="dcterms:W3CDTF">2017-12-20T08:13:27Z</dcterms:modified>
</cp:coreProperties>
</file>