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70" r:id="rId6"/>
    <p:sldId id="259" r:id="rId7"/>
    <p:sldId id="271" r:id="rId8"/>
    <p:sldId id="261" r:id="rId9"/>
    <p:sldId id="274" r:id="rId10"/>
    <p:sldId id="273" r:id="rId11"/>
    <p:sldId id="263" r:id="rId12"/>
    <p:sldId id="264" r:id="rId13"/>
    <p:sldId id="26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66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81" autoAdjust="0"/>
  </p:normalViewPr>
  <p:slideViewPr>
    <p:cSldViewPr>
      <p:cViewPr varScale="1">
        <p:scale>
          <a:sx n="51" d="100"/>
          <a:sy n="51" d="100"/>
        </p:scale>
        <p:origin x="15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8F294-2910-BFCF-5925-C6ABF3E56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775A5-36CF-5004-AA01-27DF30EEB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72F61-05A2-4892-2997-8C142B450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96B2-59E2-4B8B-B246-EE6E02766833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3272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DBE02D-0BC8-C26E-C2B0-75157F5A2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3F29A-8DED-F29C-5820-5980E6558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834691-6861-902F-5A85-5A1C7565C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6EAE-5E57-48B3-900B-4A4A81882B58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7071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4FD2F-2704-2B4C-F52B-D538990A4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5103F3-B33E-D700-BFFD-5D8D2FDAA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971180-B8E7-A2D2-3E5E-9242CF3AF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185F6-2783-4790-8257-F14FAB88816F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952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2DA360-9842-F5F3-71AD-33DE0B798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4708D4-ED6B-35E4-001A-1B6418F91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821C44-DCE5-3795-1C6F-E22C5BBD0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238E-17E3-4ACC-A5BD-8E3FECBA958B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3896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BE311-8223-B788-A49B-1057B3458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0CECC-5A1A-B8A5-B4B2-218D0AB56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66D6F-95F1-B280-4D66-C90D9DEC7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C24A-E9BE-428D-9881-57F21CBFE7A2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9231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97943-D27B-C098-71D7-D9F6B33FB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E87EE-86B4-EB15-F7A0-8F8A30595C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D3ACC-273C-9E2D-82BC-ED5CF546D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3FA6-C11A-4990-A64A-D672C9C2442B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8941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4E2C91-321A-60E7-ED6D-0D9B8D7B9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3EF901-A7E4-8248-598D-8936AF68E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84436A-00E6-A385-9486-2AABB44D2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9B84-CEDB-49EE-A815-1E4723110BD8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4206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476E03-F999-96C1-9381-8CA48CF29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73AA22-0725-9535-4289-C2A04F589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4EB48D-8771-4D6D-6478-7A6DD638C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840A-9C40-4AD0-A451-C321647E4530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835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0E95EC-F1A3-1AC6-077F-2DD643853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6A066F-CB6C-B531-1324-C1F9FB2EF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5C559-C5E9-18CA-E4BB-C3CA6A289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F94B-3591-45BE-BE8A-D7F0D3F40EA2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4621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DFB1C-A2DD-68C5-A204-07A040E8C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E20D-562D-5E56-FF69-83853264D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03D53-7124-AACE-91AC-7A99EF85C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93E20-FA9E-41C7-950C-F2B34298FC1A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527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E4145-F709-03E4-C6EC-B3DBBA8F8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7FB3E-25FD-1C1E-BCBD-343AA54E9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9FA6A-FAB9-CC39-425B-74F546589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C0AB-17BB-4FAF-8E6E-D6D9368FF1AA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315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C455BB-6051-7464-EE28-89D9028F6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tr-TR"/>
              <a:t>انقر لتحرير نمط العنوان الرئيسي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DA909D-11A6-1E81-15C5-34DB0CE3D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tr-TR"/>
              <a:t>انقر لتحرير أنماط النص الرئيسي</a:t>
            </a:r>
            <a:endParaRPr lang="en-US" altLang="tr-TR"/>
          </a:p>
          <a:p>
            <a:pPr lvl="1"/>
            <a:r>
              <a:rPr lang="ar-SA" altLang="tr-TR"/>
              <a:t>المستوى الثاني</a:t>
            </a:r>
            <a:endParaRPr lang="en-US" altLang="tr-TR"/>
          </a:p>
          <a:p>
            <a:pPr lvl="2"/>
            <a:r>
              <a:rPr lang="ar-SA" altLang="tr-TR"/>
              <a:t>المستوى الثالث</a:t>
            </a:r>
            <a:endParaRPr lang="en-US" altLang="tr-TR"/>
          </a:p>
          <a:p>
            <a:pPr lvl="3"/>
            <a:r>
              <a:rPr lang="ar-SA" altLang="tr-TR"/>
              <a:t>المستوى الرابع</a:t>
            </a:r>
            <a:endParaRPr lang="en-US" altLang="tr-TR"/>
          </a:p>
          <a:p>
            <a:pPr lvl="4"/>
            <a:r>
              <a:rPr lang="ar-SA" altLang="tr-TR"/>
              <a:t>المستوى الخامس</a:t>
            </a:r>
            <a:endParaRPr lang="en-US" altLang="tr-T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F0D191-2E58-FAB9-9735-AEB122664C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F1EDF6-9C5A-27C5-9B2C-DF057AE822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8793E0-A50F-8D6F-65A7-34FFE94E34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D4AD91-9946-4134-9113-D6E85FD1C0A3}" type="slidenum">
              <a:rPr lang="ar-SA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47B55ACC-6B21-C3C8-C53A-D07961A8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747713"/>
            <a:ext cx="10080625" cy="82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1E97BD6C-28F8-FA31-A887-316FF6259F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ar-SY" altLang="tr-TR" sz="9600">
                <a:solidFill>
                  <a:schemeClr val="bg1"/>
                </a:solidFill>
                <a:cs typeface="Andalus" panose="02020603050405020304" pitchFamily="18" charset="-78"/>
              </a:rPr>
              <a:t>طحن القمح</a:t>
            </a:r>
            <a:endParaRPr lang="en-US" altLang="tr-TR" sz="960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80A210B-03D8-0A1E-106A-73EB5801F3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35375" y="1557338"/>
            <a:ext cx="5976938" cy="1752600"/>
          </a:xfrm>
        </p:spPr>
        <p:txBody>
          <a:bodyPr/>
          <a:lstStyle/>
          <a:p>
            <a:pPr rtl="1" eaLnBrk="1" hangingPunct="1"/>
            <a:r>
              <a:rPr lang="ar-SY" altLang="tr-TR" sz="3200" b="1">
                <a:solidFill>
                  <a:schemeClr val="bg1"/>
                </a:solidFill>
              </a:rPr>
              <a:t>د. فرحان أحمد ألفين</a:t>
            </a:r>
          </a:p>
          <a:p>
            <a:pPr eaLnBrk="1" hangingPunct="1"/>
            <a:r>
              <a:rPr lang="ar-SY" altLang="tr-TR" sz="3200" b="1">
                <a:solidFill>
                  <a:schemeClr val="bg1"/>
                </a:solidFill>
              </a:rPr>
              <a:t>قسم الهندسة الغذائية</a:t>
            </a:r>
            <a:endParaRPr lang="en-US" altLang="tr-T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906E9FF-547B-10E2-4F76-27CD9EEF2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تنظيف القمح - </a:t>
            </a:r>
            <a:r>
              <a:rPr lang="ar-SY" altLang="tr-TR" sz="3200" b="1">
                <a:solidFill>
                  <a:srgbClr val="008000"/>
                </a:solidFill>
              </a:rPr>
              <a:t>الحجم </a:t>
            </a:r>
            <a:endParaRPr lang="en-US" altLang="tr-TR" sz="3200" b="1">
              <a:solidFill>
                <a:srgbClr val="0080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A11812F-42AA-B42C-BBB0-B11722EAD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6A30C95-4066-9BA5-2A70-6C9EFEC0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268413"/>
            <a:ext cx="61293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487C2A5-9BB3-14F6-0C6C-D1EE9911C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تنظيف القمح – </a:t>
            </a:r>
            <a:r>
              <a:rPr lang="ar-SY" altLang="tr-TR" sz="3200" b="1">
                <a:solidFill>
                  <a:srgbClr val="008000"/>
                </a:solidFill>
              </a:rPr>
              <a:t>مقاومة التيار الهوائي</a:t>
            </a:r>
            <a:endParaRPr lang="en-US" altLang="tr-TR" sz="3200" b="1">
              <a:solidFill>
                <a:srgbClr val="0080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4D716CF-980C-9FF5-5691-4492C5862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EF81CD8-8ED0-80ED-5468-7FD66D6A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3098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55F51C6-C1B2-1E3C-C321-BABF291F6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تنظيف القمح – </a:t>
            </a:r>
            <a:r>
              <a:rPr lang="ar-SY" altLang="tr-TR" sz="3200" b="1">
                <a:solidFill>
                  <a:srgbClr val="008000"/>
                </a:solidFill>
              </a:rPr>
              <a:t>الوزن النوعي</a:t>
            </a:r>
            <a:endParaRPr lang="en-US" altLang="tr-TR" sz="3200" b="1">
              <a:solidFill>
                <a:srgbClr val="00800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2042515-4C16-2111-DB5C-2471DCDBE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84B76A8B-D2B5-A8C0-0262-D668E5AE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6624637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526D545-FDC5-435B-8D0F-6E8D266FF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تنظيف القمح – </a:t>
            </a:r>
            <a:r>
              <a:rPr lang="ar-SY" altLang="tr-TR" sz="3200" b="1">
                <a:solidFill>
                  <a:srgbClr val="008000"/>
                </a:solidFill>
              </a:rPr>
              <a:t>الشكل</a:t>
            </a:r>
            <a:endParaRPr lang="en-US" altLang="tr-TR" sz="3200" b="1">
              <a:solidFill>
                <a:srgbClr val="008000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0355D78-D6C8-4264-29F4-6A8A14834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C4DEC19-F382-2E43-B29C-5E4C3564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351838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45CF601-AD42-24D5-05CC-3BDB5B1D3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 sz="4800">
                <a:solidFill>
                  <a:srgbClr val="FFFF00"/>
                </a:solidFill>
              </a:rPr>
              <a:t>مخطط مبسط للمطحنة-قسم الطحن</a:t>
            </a:r>
            <a:endParaRPr lang="en-US" altLang="tr-TR" sz="4800">
              <a:solidFill>
                <a:srgbClr val="FFFF0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626704D-00CD-CA7B-81FD-3907E9BC9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3B9884AC-DF64-A6C0-FC1D-99803757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1196975"/>
            <a:ext cx="3508375" cy="5362575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2400" i="1">
                <a:solidFill>
                  <a:schemeClr val="bg1"/>
                </a:solidFill>
                <a:latin typeface="Albertus Medium" pitchFamily="34" charset="0"/>
              </a:rPr>
              <a:t>Reduction System</a:t>
            </a:r>
            <a:r>
              <a:rPr lang="en-US" altLang="tr-TR" sz="2400" i="1">
                <a:latin typeface="Albertus Medium" pitchFamily="34" charset="0"/>
              </a:rPr>
              <a:t>  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8ED9E5D-6158-F8B0-717C-9E57E63E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2544762" cy="5362575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2400" i="1">
                <a:solidFill>
                  <a:schemeClr val="bg1"/>
                </a:solidFill>
                <a:latin typeface="Albertus Medium" pitchFamily="34" charset="0"/>
              </a:rPr>
              <a:t>Break System</a:t>
            </a:r>
            <a:r>
              <a:rPr lang="en-US" altLang="tr-TR" sz="2400" i="1">
                <a:latin typeface="Albertus Medium" pitchFamily="34" charset="0"/>
              </a:rPr>
              <a:t>  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9D56735F-AEC2-5A37-A25F-0DD95621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397000"/>
            <a:ext cx="755015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0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8E86097-AC04-0A31-C6C1-5A7413E2C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5366785-FB20-8451-ED1B-FD6A5424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8229600" cy="1143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SY" altLang="tr-TR" sz="4800">
                <a:solidFill>
                  <a:srgbClr val="FFFF00"/>
                </a:solidFill>
              </a:rPr>
              <a:t>آلة الطحن</a:t>
            </a:r>
            <a:endParaRPr lang="en-US" altLang="tr-TR" sz="4800">
              <a:solidFill>
                <a:srgbClr val="FFFF00"/>
              </a:solidFill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000CD2F-E9C0-9F3C-D952-AAEE9907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412875"/>
            <a:ext cx="4648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52C0DDCA-0D9C-0E28-4245-C66218C0A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55800"/>
            <a:ext cx="50038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4D839D8-86A7-2151-B5AD-5656A54A6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 sz="4800">
                <a:solidFill>
                  <a:srgbClr val="FFFF00"/>
                </a:solidFill>
              </a:rPr>
              <a:t>المناخل </a:t>
            </a:r>
            <a:r>
              <a:rPr lang="en-US" altLang="tr-TR" sz="4800">
                <a:solidFill>
                  <a:srgbClr val="FFFF00"/>
                </a:solidFill>
              </a:rPr>
              <a:t>Plansifters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29CEAFC-7497-F9E0-8AD1-2F38F308E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54EFB059-28D5-1D8B-E8D6-5722F27F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076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01E9D66-F3DD-35B8-8E47-01DDA867D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 sz="4800">
                <a:solidFill>
                  <a:srgbClr val="FFFF00"/>
                </a:solidFill>
              </a:rPr>
              <a:t>إطار المنخل</a:t>
            </a:r>
            <a:r>
              <a:rPr lang="ar-SY" altLang="tr-TR"/>
              <a:t> </a:t>
            </a:r>
            <a:r>
              <a:rPr lang="en-US" altLang="tr-TR" sz="4800">
                <a:solidFill>
                  <a:srgbClr val="FFFF00"/>
                </a:solidFill>
              </a:rPr>
              <a:t>Sieve frame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E2FF2AA-3556-5A6F-8082-8698AC11D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765123C4-F4D7-9F41-7600-66B298CD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207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3D1E863-598B-472F-1448-3F24AAECB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543874AD-9A1D-17AA-B35A-596752B8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26427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9EBB3162-09EE-6B7A-15F1-0CEBDD377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>
                <a:solidFill>
                  <a:srgbClr val="FFFF00"/>
                </a:solidFill>
              </a:rPr>
              <a:t>طاولة شد القماش على الإطار</a:t>
            </a:r>
            <a:endParaRPr lang="en-US" altLang="tr-TR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2556B44-44F1-1A08-70A7-73758BD19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>
                <a:solidFill>
                  <a:srgbClr val="FFFF00"/>
                </a:solidFill>
              </a:rPr>
              <a:t>منظفات السميد (الدقاقات) </a:t>
            </a:r>
            <a:r>
              <a:rPr lang="en-US" altLang="tr-TR">
                <a:solidFill>
                  <a:srgbClr val="FFFF00"/>
                </a:solidFill>
              </a:rPr>
              <a:t>Purifier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1DF78C44-8CD4-DF1D-773A-8A873342BD0A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032750" cy="378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A3CFCFA0-B0FC-A417-46F1-12415800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4013"/>
            <a:ext cx="8964612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A38F6DC-7FB8-D3CD-ABD0-0C39CBAFE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altLang="tr-TR" b="1">
                <a:solidFill>
                  <a:srgbClr val="008000"/>
                </a:solidFill>
              </a:rPr>
              <a:t>إنتاج الدقيق</a:t>
            </a:r>
            <a:r>
              <a:rPr lang="en-US" altLang="tr-TR"/>
              <a:t>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7579AB5D-C674-90F6-5A41-1B38DB4B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6975"/>
            <a:ext cx="42481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FC3BC9A-EF66-8635-5920-6A931B98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4248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114CAC9B-4AAA-1DA1-41AF-FA639BA9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62163"/>
            <a:ext cx="42481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F11870F8-EA75-7282-22A9-6942DA2D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2481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0227D0E8-FFE9-6A75-CBD4-3FDB8C82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2481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676D1D6-A98C-150C-FE0C-694F92BC4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>
                <a:solidFill>
                  <a:srgbClr val="FFFF00"/>
                </a:solidFill>
              </a:rPr>
              <a:t>مبدأ عمل منظفات السميد</a:t>
            </a:r>
            <a:endParaRPr lang="en-US" altLang="tr-TR">
              <a:solidFill>
                <a:srgbClr val="FFFF00"/>
              </a:solidFill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49AD699F-991A-4E7C-902D-BBD9E322EE6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33513"/>
            <a:ext cx="7537450" cy="542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25585AF-4099-FAE2-7C69-E6C460071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altLang="tr-TR"/>
              <a:t>حبيبات اندوسبيرم نقي</a:t>
            </a:r>
          </a:p>
          <a:p>
            <a:pPr algn="r" rtl="1" eaLnBrk="1" hangingPunct="1"/>
            <a:r>
              <a:rPr lang="ar-SY" altLang="tr-TR"/>
              <a:t>حبيبات اندوسبيرم يلتصق بها جزء من النخالة</a:t>
            </a:r>
          </a:p>
          <a:p>
            <a:pPr algn="r" rtl="1" eaLnBrk="1" hangingPunct="1"/>
            <a:r>
              <a:rPr lang="ar-SY" altLang="tr-TR"/>
              <a:t>حبيبات نخالة يلتصق بها جزء من الاندوسبيرم</a:t>
            </a:r>
          </a:p>
          <a:p>
            <a:pPr algn="r" rtl="1" eaLnBrk="1" hangingPunct="1"/>
            <a:r>
              <a:rPr lang="ar-SY" altLang="tr-TR"/>
              <a:t>حبيبات نخالة .</a:t>
            </a:r>
            <a:endParaRPr lang="en-US" altLang="tr-TR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1D4F8AE-A6CD-3480-A1EE-0A713651C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>
                <a:solidFill>
                  <a:srgbClr val="FFFF00"/>
                </a:solidFill>
              </a:rPr>
              <a:t>الحبيبات التي تتواجد في السميد</a:t>
            </a:r>
            <a:endParaRPr lang="en-US" altLang="tr-TR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2EA3AF9-E21C-03BC-2DCF-5A45A32F2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6B2EDE0-6BF6-A83D-21FD-6D6C159C0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rtl="1" eaLnBrk="1" hangingPunct="1"/>
            <a:r>
              <a:rPr lang="ar-SY" altLang="tr-TR">
                <a:solidFill>
                  <a:srgbClr val="FFFF00"/>
                </a:solidFill>
              </a:rPr>
              <a:t>منظفات النخالة (نفاضات النخالة)</a:t>
            </a:r>
            <a:endParaRPr lang="en-US" altLang="tr-TR">
              <a:solidFill>
                <a:srgbClr val="FFFF00"/>
              </a:solidFill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C3E3399D-EB45-0C55-6A08-BEC2C64F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2575"/>
            <a:ext cx="29083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A0ECE77D-C165-E8A6-AAAB-19994A601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2911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F6A9D79-4D66-6467-43FD-6E64ECEAD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ECE9727-5F96-9A3E-74C3-4F9446034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9D97BB6-E511-247C-E386-18305737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FFA858-B046-1D43-FB24-AB866072C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استلام القمح</a:t>
            </a:r>
            <a:endParaRPr lang="en-US" altLang="tr-TR" b="1">
              <a:solidFill>
                <a:srgbClr val="0080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060EC9E-F62B-F91C-F647-82B11F76E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10425" cy="4525963"/>
          </a:xfrm>
        </p:spPr>
        <p:txBody>
          <a:bodyPr/>
          <a:lstStyle/>
          <a:p>
            <a:pPr algn="r" rtl="1" eaLnBrk="1" hangingPunct="1"/>
            <a:r>
              <a:rPr lang="ar-SY" altLang="tr-TR"/>
              <a:t>من الصوامع القريبة من المطحنة</a:t>
            </a:r>
          </a:p>
          <a:p>
            <a:pPr algn="r" rtl="1" eaLnBrk="1" hangingPunct="1"/>
            <a:r>
              <a:rPr lang="ar-SY" altLang="tr-TR"/>
              <a:t>من الخطوط الحديدية </a:t>
            </a:r>
          </a:p>
          <a:p>
            <a:pPr algn="r" rtl="1" eaLnBrk="1" hangingPunct="1"/>
            <a:r>
              <a:rPr lang="ar-SY" altLang="tr-TR"/>
              <a:t>من الشاحنات</a:t>
            </a:r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1AC816-8524-D2A7-667F-9C9EBA14E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التحاليل استلام القمح</a:t>
            </a:r>
            <a:endParaRPr lang="en-US" altLang="tr-TR" b="1">
              <a:solidFill>
                <a:srgbClr val="008000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071C8C-9DC1-9858-23A9-36963F916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83450" cy="4525963"/>
          </a:xfrm>
        </p:spPr>
        <p:txBody>
          <a:bodyPr/>
          <a:lstStyle/>
          <a:p>
            <a:pPr algn="r" rtl="1" eaLnBrk="1" hangingPunct="1"/>
            <a:r>
              <a:rPr lang="ar-SY" altLang="tr-TR"/>
              <a:t>الاجرام والشوائب</a:t>
            </a:r>
          </a:p>
          <a:p>
            <a:pPr algn="r" rtl="1" eaLnBrk="1" hangingPunct="1"/>
            <a:r>
              <a:rPr lang="ar-SY" altLang="tr-TR"/>
              <a:t>الوزن النوعي</a:t>
            </a:r>
          </a:p>
          <a:p>
            <a:pPr algn="r" rtl="1" eaLnBrk="1" hangingPunct="1"/>
            <a:r>
              <a:rPr lang="ar-SY" altLang="tr-TR"/>
              <a:t>نسبة الغلوتين </a:t>
            </a:r>
          </a:p>
          <a:p>
            <a:pPr algn="r" rtl="1" eaLnBrk="1" hangingPunct="1"/>
            <a:r>
              <a:rPr lang="ar-SY" altLang="tr-TR"/>
              <a:t>الفعالية الانزيمية</a:t>
            </a:r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74AB8B3-8681-BAE9-252D-5CA4C8C82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اهم التجهيزات في قسم الاستلام</a:t>
            </a:r>
            <a:endParaRPr lang="en-US" altLang="tr-TR" b="1">
              <a:solidFill>
                <a:srgbClr val="008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987A90E-159F-F054-E03A-FCFD3BCD1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83450" cy="4525963"/>
          </a:xfrm>
        </p:spPr>
        <p:txBody>
          <a:bodyPr/>
          <a:lstStyle/>
          <a:p>
            <a:pPr algn="r" rtl="1" eaLnBrk="1" hangingPunct="1"/>
            <a:r>
              <a:rPr lang="ar-SY" altLang="tr-TR"/>
              <a:t>نواقل كيلية</a:t>
            </a:r>
          </a:p>
          <a:p>
            <a:pPr algn="r" rtl="1" eaLnBrk="1" hangingPunct="1"/>
            <a:r>
              <a:rPr lang="ar-SY" altLang="tr-TR"/>
              <a:t>نواقل حلزونية</a:t>
            </a:r>
          </a:p>
          <a:p>
            <a:pPr algn="r" rtl="1" eaLnBrk="1" hangingPunct="1"/>
            <a:r>
              <a:rPr lang="ar-SY" altLang="tr-TR"/>
              <a:t>ميزان آلي</a:t>
            </a:r>
          </a:p>
          <a:p>
            <a:pPr algn="r" rtl="1" eaLnBrk="1" hangingPunct="1"/>
            <a:r>
              <a:rPr lang="ar-SY" altLang="tr-TR"/>
              <a:t>فاصل مغناطيسي</a:t>
            </a:r>
          </a:p>
          <a:p>
            <a:pPr algn="r" rtl="1" eaLnBrk="1" hangingPunct="1"/>
            <a:r>
              <a:rPr lang="ar-SY" altLang="tr-TR"/>
              <a:t>غربال مع شافط</a:t>
            </a:r>
            <a:endParaRPr lang="en-US" altLang="tr-TR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67CDDF3-1539-6040-EDB2-F5AE7D65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37172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E73335-1B30-90F6-2808-269DFE0CB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خلط القمح</a:t>
            </a:r>
            <a:endParaRPr lang="en-US" altLang="tr-TR" b="1">
              <a:solidFill>
                <a:srgbClr val="008000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DC16D6B-7E8F-1679-B786-5EF6D2CF8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8196" name="Picture 6">
            <a:extLst>
              <a:ext uri="{FF2B5EF4-FFF2-40B4-BE49-F238E27FC236}">
                <a16:creationId xmlns:a16="http://schemas.microsoft.com/office/drawing/2014/main" id="{68BF20A7-AD83-7253-64D2-A6BF571E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602EC9A-861A-88C9-6CF4-937EE4FC9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تنظيف القمح - </a:t>
            </a:r>
            <a:r>
              <a:rPr lang="ar-SY" altLang="tr-TR" sz="3200" b="1">
                <a:solidFill>
                  <a:srgbClr val="008000"/>
                </a:solidFill>
              </a:rPr>
              <a:t>مبادئ تنظيف القمح</a:t>
            </a:r>
            <a:endParaRPr lang="en-US" altLang="tr-TR" sz="3200" b="1">
              <a:solidFill>
                <a:srgbClr val="0080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A3D5E0E-BC2F-9835-3AF5-81498755E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851650" cy="4525963"/>
          </a:xfrm>
        </p:spPr>
        <p:txBody>
          <a:bodyPr/>
          <a:lstStyle/>
          <a:p>
            <a:pPr algn="r" rtl="1" eaLnBrk="1" hangingPunct="1"/>
            <a:r>
              <a:rPr lang="ar-SY" altLang="tr-TR"/>
              <a:t>الجاذبية المغناطيسية</a:t>
            </a:r>
          </a:p>
          <a:p>
            <a:pPr algn="r" rtl="1" eaLnBrk="1" hangingPunct="1"/>
            <a:r>
              <a:rPr lang="ar-SY" altLang="tr-TR"/>
              <a:t>الحجم </a:t>
            </a:r>
          </a:p>
          <a:p>
            <a:pPr algn="r" rtl="1" eaLnBrk="1" hangingPunct="1"/>
            <a:r>
              <a:rPr lang="ar-SY" altLang="tr-TR"/>
              <a:t>الشكل</a:t>
            </a:r>
          </a:p>
          <a:p>
            <a:pPr algn="r" rtl="1" eaLnBrk="1" hangingPunct="1"/>
            <a:r>
              <a:rPr lang="ar-SY" altLang="tr-TR"/>
              <a:t>الوزن النوعي</a:t>
            </a:r>
          </a:p>
          <a:p>
            <a:pPr algn="r" rtl="1" eaLnBrk="1" hangingPunct="1"/>
            <a:r>
              <a:rPr lang="ar-SY" altLang="tr-TR"/>
              <a:t>مقاومة التيار الهوائي</a:t>
            </a:r>
          </a:p>
          <a:p>
            <a:pPr algn="r" rtl="1" eaLnBrk="1" hangingPunct="1"/>
            <a:r>
              <a:rPr lang="ar-SY" altLang="tr-TR"/>
              <a:t>تركيبها ( قساوتها)</a:t>
            </a:r>
          </a:p>
          <a:p>
            <a:pPr algn="r" rtl="1" eaLnBrk="1" hangingPunct="1"/>
            <a:r>
              <a:rPr lang="ar-SY" altLang="tr-TR"/>
              <a:t>اللون</a:t>
            </a:r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C4ECEB7-7F9B-5122-34D6-7322C8FB6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tr-TR" b="1">
                <a:solidFill>
                  <a:srgbClr val="008000"/>
                </a:solidFill>
              </a:rPr>
              <a:t>تنظيف القمح - </a:t>
            </a:r>
            <a:r>
              <a:rPr lang="ar-SY" altLang="tr-TR" sz="3200" b="1">
                <a:solidFill>
                  <a:srgbClr val="008000"/>
                </a:solidFill>
              </a:rPr>
              <a:t>الجاذبية المغناطيسية</a:t>
            </a:r>
            <a:endParaRPr lang="en-US" altLang="tr-TR" sz="3200" b="1">
              <a:solidFill>
                <a:srgbClr val="0080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5620B60-A09F-1E82-E363-553A5A176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50FB255-046E-C3D0-BB5E-76D88AE8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9751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C534159-0BF6-C0BF-24A9-460AC273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336800"/>
            <a:ext cx="29273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159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Aptos</vt:lpstr>
      <vt:lpstr>Andalus</vt:lpstr>
      <vt:lpstr>Albertus Medium</vt:lpstr>
      <vt:lpstr>تصميم افتراضي</vt:lpstr>
      <vt:lpstr>طحن القمح</vt:lpstr>
      <vt:lpstr>إنتاج الدقيق </vt:lpstr>
      <vt:lpstr>PowerPoint Presentation</vt:lpstr>
      <vt:lpstr>استلام القمح</vt:lpstr>
      <vt:lpstr>التحاليل استلام القمح</vt:lpstr>
      <vt:lpstr>اهم التجهيزات في قسم الاستلام</vt:lpstr>
      <vt:lpstr>خلط القمح</vt:lpstr>
      <vt:lpstr>تنظيف القمح - مبادئ تنظيف القمح</vt:lpstr>
      <vt:lpstr>تنظيف القمح - الجاذبية المغناطيسية</vt:lpstr>
      <vt:lpstr>تنظيف القمح - الحجم </vt:lpstr>
      <vt:lpstr>تنظيف القمح – مقاومة التيار الهوائي</vt:lpstr>
      <vt:lpstr>تنظيف القمح – الوزن النوعي</vt:lpstr>
      <vt:lpstr>تنظيف القمح – الشكل</vt:lpstr>
      <vt:lpstr>مخطط مبسط للمطحنة-قسم الطحن</vt:lpstr>
      <vt:lpstr>PowerPoint Presentation</vt:lpstr>
      <vt:lpstr>المناخل Plansifters</vt:lpstr>
      <vt:lpstr>إطار المنخل Sieve frame</vt:lpstr>
      <vt:lpstr>طاولة شد القماش على الإطار</vt:lpstr>
      <vt:lpstr>منظفات السميد (الدقاقات) Purifier</vt:lpstr>
      <vt:lpstr>مبدأ عمل منظفات السميد</vt:lpstr>
      <vt:lpstr>الحبيبات التي تتواجد في السميد</vt:lpstr>
      <vt:lpstr>منظفات النخالة (نفاضات النخالة)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طحن القمح</dc:title>
  <dc:creator>Dr. Farhan Alfin</dc:creator>
  <cp:lastModifiedBy>Farhan Alfin</cp:lastModifiedBy>
  <cp:revision>29</cp:revision>
  <dcterms:created xsi:type="dcterms:W3CDTF">2005-10-22T09:12:37Z</dcterms:created>
  <dcterms:modified xsi:type="dcterms:W3CDTF">2026-03-02T07:58:45Z</dcterms:modified>
</cp:coreProperties>
</file>