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2" r:id="rId6"/>
    <p:sldId id="259" r:id="rId7"/>
    <p:sldId id="267" r:id="rId8"/>
    <p:sldId id="266" r:id="rId9"/>
    <p:sldId id="260" r:id="rId10"/>
    <p:sldId id="271" r:id="rId11"/>
    <p:sldId id="263" r:id="rId12"/>
    <p:sldId id="264" r:id="rId13"/>
    <p:sldId id="261" r:id="rId14"/>
    <p:sldId id="268" r:id="rId15"/>
    <p:sldId id="265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66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0" autoAdjust="0"/>
    <p:restoredTop sz="94681" autoAdjust="0"/>
  </p:normalViewPr>
  <p:slideViewPr>
    <p:cSldViewPr>
      <p:cViewPr varScale="1">
        <p:scale>
          <a:sx n="51" d="100"/>
          <a:sy n="51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44402D-A7F4-E1E8-F3B2-35D6B53B4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29489D-F31F-C3AC-3210-0E9BE4E4D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6EF61-73FC-69E3-20BD-3CF585CD3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1840-CC31-4700-A4FD-43804BC6A99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6577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4CC65-C429-0701-9BEC-356FD50CE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6367A7-E10F-FEA0-2A75-F202F5DD3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6C0D94-6B9D-9D3D-0769-68DE90B01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DD09-DFE6-4A98-AF8F-C667942DFCD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95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FC2CDD-C58A-E770-078D-A5C561B05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D762E3-28E7-E278-3921-A04963AEA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7AC93C-DB2C-71FA-253D-AC9ECD0B3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4D4C-1CAC-4084-A3D5-41B8EF1A1F3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7212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BBEF61-1522-9F51-8F31-5A02FF07F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EC5CC-1D7C-B018-4B10-73956C252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5FB7E-3BF3-0EBA-3323-359E910F5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E3461-E2F5-4A73-80E9-77C001584AC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09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36296-E1E7-3873-BF2D-003BD5285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88029-B1D7-DC29-BBE0-36864B22A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39B0A-5EF5-9AAE-E5F5-03F03E659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5140-93E9-458C-9CA5-CCFD6E8B9CD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548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5EE36-28CF-64BE-CFDD-ABF6DA419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AB681-F994-1B93-F2F1-B1C4004B2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17ABB-05DD-8BC7-51E1-94F150EE9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8CB5-C335-432E-9423-1F8B7C5B4C0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273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819D5F-85E6-5F2B-FB13-BF1F1630C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063CDC-5F95-EE5C-F03F-77C99A277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8CAAF3-203A-8110-ED5F-E847052BD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B83F-4B0A-476F-B874-3E5FB7421E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12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BFD0F8-F0AD-4360-1D3F-BEAD51895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E64A23-D3E2-00D5-F306-A33043CFA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393F74-7320-AF20-2BB4-7DEAD3B63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6AC5-70E6-4F6C-8CFF-A96FC97239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779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39CC19-18B5-9C2B-8E92-6B233AF45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BF80EE-ACC4-CB2C-AE12-C6ACA88A2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E35F3E-52DE-3ED9-BA12-50CAA2C79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E281-6C7A-4AC4-A8F0-CB9BD600830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8373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661D6-FA4C-CEB8-FF9B-0186045AF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57D9C-F660-53B3-DEEE-C53E6EAC3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15D32-37E0-92B2-0F4B-87C0B30FA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A2B9-30AF-4F0D-9317-13EC4EEA6CA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2556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7A4A9-8A59-44AD-57C2-2DE70FAC4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0A24A-423B-6F36-524B-8BC34CD6C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65F5C-9C3D-12FE-710F-BCAE93CB1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3413-74A7-48C0-946B-DAD2413A346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540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EED349-7EC9-38E2-39A6-0666B0B15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tr-TR"/>
              <a:t>انقر لتحرير نمط العنوان الرئيسي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4C75FC-95D6-EDA2-BBA5-CEDCC7527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tr-TR"/>
              <a:t>انقر لتحرير أنماط النص الرئيسي</a:t>
            </a:r>
            <a:endParaRPr lang="en-US" altLang="tr-TR"/>
          </a:p>
          <a:p>
            <a:pPr lvl="1"/>
            <a:r>
              <a:rPr lang="ar-SA" altLang="tr-TR"/>
              <a:t>المستوى الثاني</a:t>
            </a:r>
            <a:endParaRPr lang="en-US" altLang="tr-TR"/>
          </a:p>
          <a:p>
            <a:pPr lvl="2"/>
            <a:r>
              <a:rPr lang="ar-SA" altLang="tr-TR"/>
              <a:t>المستوى الثالث</a:t>
            </a:r>
            <a:endParaRPr lang="en-US" altLang="tr-TR"/>
          </a:p>
          <a:p>
            <a:pPr lvl="3"/>
            <a:r>
              <a:rPr lang="ar-SA" altLang="tr-TR"/>
              <a:t>المستوى الرابع</a:t>
            </a:r>
            <a:endParaRPr lang="en-US" altLang="tr-TR"/>
          </a:p>
          <a:p>
            <a:pPr lvl="4"/>
            <a:r>
              <a:rPr lang="ar-SA" altLang="tr-TR"/>
              <a:t>المستوى الخامس</a:t>
            </a:r>
            <a:endParaRPr lang="en-US" altLang="tr-T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B61F61-56D4-A3E6-D186-1286210114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15FB3C-0AC6-1884-88E3-0A62D2D888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226335-5413-6D89-EFE0-11738CEEF8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90456D-1FB9-41F8-9FA8-DD5D405BD31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6AC311CF-E747-E482-A66B-32012366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747713"/>
            <a:ext cx="10080625" cy="82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A07847D0-7103-F474-C21B-8A5A87A808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1470025"/>
          </a:xfrm>
        </p:spPr>
        <p:txBody>
          <a:bodyPr anchor="ctr"/>
          <a:lstStyle/>
          <a:p>
            <a:pPr rtl="1" eaLnBrk="1" hangingPunct="1"/>
            <a:r>
              <a:rPr lang="ar-SY" altLang="tr-TR" sz="9600">
                <a:solidFill>
                  <a:schemeClr val="bg1"/>
                </a:solidFill>
                <a:cs typeface="Andalus" panose="02020603050405020304" pitchFamily="18" charset="-78"/>
              </a:rPr>
              <a:t>الطحن التجريبي</a:t>
            </a:r>
            <a:endParaRPr lang="en-US" altLang="tr-TR" sz="960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221E8BD-BE42-2554-10FE-1F7A79AAB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35375" y="1557338"/>
            <a:ext cx="6400800" cy="1752600"/>
          </a:xfrm>
        </p:spPr>
        <p:txBody>
          <a:bodyPr/>
          <a:lstStyle/>
          <a:p>
            <a:pPr rtl="1" eaLnBrk="1" hangingPunct="1"/>
            <a:r>
              <a:rPr lang="ar-SY" altLang="tr-TR" sz="3200" b="1">
                <a:solidFill>
                  <a:schemeClr val="bg1"/>
                </a:solidFill>
              </a:rPr>
              <a:t>د. فرحان أحمد ألفين</a:t>
            </a:r>
          </a:p>
          <a:p>
            <a:pPr eaLnBrk="1" hangingPunct="1"/>
            <a:r>
              <a:rPr lang="ar-SY" altLang="tr-TR" sz="3200" b="1">
                <a:solidFill>
                  <a:schemeClr val="bg1"/>
                </a:solidFill>
              </a:rPr>
              <a:t>قسم الهندسة الغذائية</a:t>
            </a:r>
            <a:endParaRPr lang="en-US" altLang="tr-T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47D1EF4-139E-405E-1ADB-48E43A625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مخطط الطحن شوبن </a:t>
            </a:r>
            <a:r>
              <a:rPr lang="en-US" altLang="tr-TR" b="1">
                <a:solidFill>
                  <a:schemeClr val="accent2"/>
                </a:solidFill>
                <a:cs typeface="Andalus" panose="02020603050405020304" pitchFamily="18" charset="-78"/>
              </a:rPr>
              <a:t>CD2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EDE181-EDE6-3F2A-9DCB-317DB0088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BE8689A4-F210-C530-23B0-DCA4C617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87513"/>
            <a:ext cx="7488237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B4C47E6-45D1-34F2-9D74-1425C2F68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نفاضة نخالة شوبين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F458000-4613-1946-C39A-80F323942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131BA40-B3A4-0D9F-8538-34FD266F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5238"/>
            <a:ext cx="4676775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B0753A-325B-0AF2-B36E-6783914B6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دقاق – منظف سميد مخبري- شوبين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D9976C-0749-7E1B-C506-4FBF8E442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4185F3B2-BD89-DC6B-7F90-898D13C0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2060575"/>
            <a:ext cx="9253538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17A953-A59D-B874-AB51-35A9E5288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مطحنة بوهلر التريبية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C441B37-68C3-5689-E6AB-2B4608B94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0C4900D-1F85-2582-0FC7-A437ED35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395446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6ADE5DF-F94D-E6B7-667D-87C4F51F0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CF56219-82BE-5E45-E01C-F130CD122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D89B7438-E7B7-911D-AA30-48122ADA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166"/>
          <a:stretch>
            <a:fillRect/>
          </a:stretch>
        </p:blipFill>
        <p:spPr bwMode="auto">
          <a:xfrm>
            <a:off x="0" y="85725"/>
            <a:ext cx="8820150" cy="67722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C4A22A0-A13A-F4B5-1D92-311C22078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883114D-A141-A2C1-6B85-FFE4CEB0A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D6009CC-D9E5-2A79-1AC5-E49325CB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506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179BD7-698F-A7C3-E2E7-0F0194A83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5BFB57C-396F-C56B-1DDE-2E1FB2403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337F3C45-CA95-708F-5FDF-53585DE4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8910"/>
          <a:stretch>
            <a:fillRect/>
          </a:stretch>
        </p:blipFill>
        <p:spPr bwMode="auto">
          <a:xfrm>
            <a:off x="1187450" y="0"/>
            <a:ext cx="5818188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6ABB3D7-137D-0E7F-44FB-7A56DBC1C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A19525A-B604-1CA4-8D73-598555793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1F5BB9BD-04B4-2EE7-D141-6DB27E63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4948238" cy="65960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AA6209-C8BE-6A85-A953-0215A7C1F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هدف الطحن التجريبي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D68643C-3D8B-DEAB-A7BA-258DA4976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algn="r" rtl="1" eaLnBrk="1" hangingPunct="1"/>
            <a:r>
              <a:rPr lang="ar-SY" altLang="tr-TR"/>
              <a:t>اختبار جودة طحن القمح  (قابلية الطحن)</a:t>
            </a:r>
          </a:p>
          <a:p>
            <a:pPr lvl="1" algn="r" rtl="1" eaLnBrk="1" hangingPunct="1"/>
            <a:r>
              <a:rPr lang="ar-SY" altLang="tr-TR"/>
              <a:t>نسبة الاستخراج لطحين ذو نسبة رماد معينة</a:t>
            </a:r>
          </a:p>
          <a:p>
            <a:pPr lvl="1" algn="r" rtl="1" eaLnBrk="1" hangingPunct="1"/>
            <a:r>
              <a:rPr lang="ar-SY" altLang="tr-TR"/>
              <a:t>نسبة رماد طحين ذو نسبة استخراج معينة</a:t>
            </a:r>
          </a:p>
          <a:p>
            <a:pPr algn="r" rtl="1" eaLnBrk="1" hangingPunct="1"/>
            <a:r>
              <a:rPr lang="ar-SY" altLang="tr-TR"/>
              <a:t>الحصول على كمية من الطحين ليتم اختبارها – وتحديد مواصفات الطحين الفيزيائية والكيميائية والتكنولوجية وإجراء تجربة الخبيز.</a:t>
            </a:r>
          </a:p>
          <a:p>
            <a:pPr algn="r" rtl="1" eaLnBrk="1" hangingPunct="1"/>
            <a:r>
              <a:rPr lang="ar-SY" altLang="tr-TR"/>
              <a:t>يجب أن يكون هذا الطحين مشابه لمواصفات الطحين المنتج في المطاحن التجارية قدر الامكان.</a:t>
            </a:r>
          </a:p>
          <a:p>
            <a:pPr algn="r" rtl="1" eaLnBrk="1" hangingPunct="1"/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A572A0-3DDB-D76F-FAD5-60D47ED73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tr-TR"/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0B39A833-C6DF-E70A-DF82-4EA12E50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699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9F13B2A3-546A-F3F3-12D3-3EFA8729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DE6C16D-A29B-F269-F531-F129D7A92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5963" y="0"/>
            <a:ext cx="3348037" cy="1858963"/>
          </a:xfrm>
        </p:spPr>
        <p:txBody>
          <a:bodyPr/>
          <a:lstStyle/>
          <a:p>
            <a:pPr eaLnBrk="1" hangingPunct="1"/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مطحنة </a:t>
            </a:r>
            <a:b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</a:b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برابندر </a:t>
            </a:r>
            <a:b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</a:b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جينيور</a:t>
            </a:r>
            <a:endParaRPr lang="en-US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F92FF223-3709-4CCA-C9E8-1A6B398A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>
            <a:extLst>
              <a:ext uri="{FF2B5EF4-FFF2-40B4-BE49-F238E27FC236}">
                <a16:creationId xmlns:a16="http://schemas.microsoft.com/office/drawing/2014/main" id="{18343C6E-2C20-F30F-1F3C-B816C8446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0"/>
            <a:ext cx="2592388" cy="1125538"/>
          </a:xfrm>
          <a:prstGeom prst="leftArrow">
            <a:avLst>
              <a:gd name="adj1" fmla="val 50000"/>
              <a:gd name="adj2" fmla="val 575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مستودع القمح</a:t>
            </a:r>
            <a:endParaRPr lang="tr-TR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35847" name="AutoShape 7">
            <a:extLst>
              <a:ext uri="{FF2B5EF4-FFF2-40B4-BE49-F238E27FC236}">
                <a16:creationId xmlns:a16="http://schemas.microsoft.com/office/drawing/2014/main" id="{A288B986-2394-9F83-2AE8-7661F328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797425"/>
            <a:ext cx="3527425" cy="1125538"/>
          </a:xfrm>
          <a:prstGeom prst="leftArrow">
            <a:avLst>
              <a:gd name="adj1" fmla="val 50000"/>
              <a:gd name="adj2" fmla="val 783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مستودع الطحين</a:t>
            </a:r>
            <a:endParaRPr lang="tr-TR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35848" name="AutoShape 8">
            <a:extLst>
              <a:ext uri="{FF2B5EF4-FFF2-40B4-BE49-F238E27FC236}">
                <a16:creationId xmlns:a16="http://schemas.microsoft.com/office/drawing/2014/main" id="{8F714392-A97F-52D9-2136-296194631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373688"/>
            <a:ext cx="3168650" cy="1125537"/>
          </a:xfrm>
          <a:prstGeom prst="leftArrow">
            <a:avLst>
              <a:gd name="adj1" fmla="val 50000"/>
              <a:gd name="adj2" fmla="val 70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مستودع النخالة</a:t>
            </a:r>
            <a:endParaRPr lang="tr-TR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358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15529C-33A8-2E54-CB44-616863FB5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875" y="981075"/>
            <a:ext cx="3384550" cy="2232025"/>
          </a:xfrm>
        </p:spPr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مخطط </a:t>
            </a:r>
            <a:b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</a:br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الطحن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81DE1ADE-6AE1-FDDD-3573-4C84BC5A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681355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BA1B9705-6C1E-3572-42B3-8795F515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33375"/>
            <a:ext cx="115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قمح</a:t>
            </a:r>
            <a:endParaRPr lang="tr-TR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6149" name="AutoShape 6">
            <a:extLst>
              <a:ext uri="{FF2B5EF4-FFF2-40B4-BE49-F238E27FC236}">
                <a16:creationId xmlns:a16="http://schemas.microsoft.com/office/drawing/2014/main" id="{78598659-D94E-6CF6-0E70-3ECDE133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276475"/>
            <a:ext cx="3311525" cy="1223963"/>
          </a:xfrm>
          <a:prstGeom prst="rightArrow">
            <a:avLst>
              <a:gd name="adj1" fmla="val 50000"/>
              <a:gd name="adj2" fmla="val 67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اسطوانات الطحن</a:t>
            </a:r>
            <a:endParaRPr lang="tr-TR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8719E4E0-E1AC-E797-1BCA-2229AF4E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156325"/>
            <a:ext cx="1081088" cy="7016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Y" altLang="tr-TR" sz="4000" b="1">
                <a:solidFill>
                  <a:srgbClr val="00FF00"/>
                </a:solidFill>
                <a:cs typeface="Andalus" panose="02020603050405020304" pitchFamily="18" charset="-78"/>
              </a:rPr>
              <a:t>طحين</a:t>
            </a:r>
            <a:endParaRPr lang="tr-TR" altLang="tr-TR" sz="4000" b="1">
              <a:solidFill>
                <a:srgbClr val="00FF00"/>
              </a:solidFill>
              <a:cs typeface="Andalus" panose="02020603050405020304" pitchFamily="18" charset="-78"/>
            </a:endParaRP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B89F5A82-12D2-D66B-7B14-54BA9316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021388"/>
            <a:ext cx="1008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Y" altLang="tr-TR" sz="4000" b="1">
                <a:solidFill>
                  <a:schemeClr val="accent2"/>
                </a:solidFill>
                <a:cs typeface="Andalus" panose="02020603050405020304" pitchFamily="18" charset="-78"/>
              </a:rPr>
              <a:t>نخالة</a:t>
            </a:r>
            <a:endParaRPr lang="tr-TR" altLang="tr-TR" sz="4000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D5B5A3E-1B3E-33E8-2CCA-FFA3E67F2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4663" y="404813"/>
            <a:ext cx="3332162" cy="3384550"/>
          </a:xfrm>
        </p:spPr>
        <p:txBody>
          <a:bodyPr/>
          <a:lstStyle/>
          <a:p>
            <a:pPr rtl="1"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مطحنة </a:t>
            </a:r>
            <a:b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</a:br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برابندر </a:t>
            </a:r>
            <a:b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</a:br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سينيور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06E5C4C4-B0AC-8887-3729-2C168A56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192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5B6713B2-6E80-5A14-1549-A35BD61D0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مخطط الطحن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8195" name="Object 4">
            <a:extLst>
              <a:ext uri="{FF2B5EF4-FFF2-40B4-BE49-F238E27FC236}">
                <a16:creationId xmlns:a16="http://schemas.microsoft.com/office/drawing/2014/main" id="{D78A0AD9-0F52-AF7B-2C02-D1BB259CCB7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0825" y="1341438"/>
          <a:ext cx="7812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930159" imgH="6704762" progId="Photoshop.Image.7">
                  <p:embed/>
                </p:oleObj>
              </mc:Choice>
              <mc:Fallback>
                <p:oleObj name="Image" r:id="rId2" imgW="9930159" imgH="6704762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7812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DA793F-90F7-2B68-6E2F-2B1A115FE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نفاضة نخالة من برابندر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9219" name="Object 6">
            <a:extLst>
              <a:ext uri="{FF2B5EF4-FFF2-40B4-BE49-F238E27FC236}">
                <a16:creationId xmlns:a16="http://schemas.microsoft.com/office/drawing/2014/main" id="{9710B831-ED46-EE26-6929-11817107172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27088" y="1928813"/>
          <a:ext cx="711835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739683" imgH="3974603" progId="Photoshop.Image.7">
                  <p:embed/>
                </p:oleObj>
              </mc:Choice>
              <mc:Fallback>
                <p:oleObj name="Image" r:id="rId2" imgW="5739683" imgH="3974603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8813"/>
                        <a:ext cx="7118350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22AF9A8-483D-3685-C21E-817F149F3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Y" altLang="tr-TR" b="1">
                <a:solidFill>
                  <a:schemeClr val="accent2"/>
                </a:solidFill>
                <a:cs typeface="Andalus" panose="02020603050405020304" pitchFamily="18" charset="-78"/>
              </a:rPr>
              <a:t>مطحنة شوبين </a:t>
            </a:r>
            <a:r>
              <a:rPr lang="tr-TR" altLang="tr-TR" b="1">
                <a:solidFill>
                  <a:schemeClr val="accent2"/>
                </a:solidFill>
                <a:cs typeface="Andalus" panose="02020603050405020304" pitchFamily="18" charset="-78"/>
              </a:rPr>
              <a:t>CD1</a:t>
            </a:r>
            <a:endParaRPr lang="en-US" altLang="tr-TR" b="1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B6DE975-FA4F-C710-5088-756117DA7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7D9C9C4-A60E-9780-3134-A65D1C54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36700"/>
            <a:ext cx="67691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117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Aptos</vt:lpstr>
      <vt:lpstr>Andalus</vt:lpstr>
      <vt:lpstr>تصميم افتراضي</vt:lpstr>
      <vt:lpstr>Adobe Photoshop Image</vt:lpstr>
      <vt:lpstr>الطحن التجريبي</vt:lpstr>
      <vt:lpstr>هدف الطحن التجريبي</vt:lpstr>
      <vt:lpstr>PowerPoint Presentation</vt:lpstr>
      <vt:lpstr>مطحنة  برابندر  جينيور</vt:lpstr>
      <vt:lpstr>مخطط  الطحن</vt:lpstr>
      <vt:lpstr>مطحنة  برابندر  سينيور</vt:lpstr>
      <vt:lpstr>مخطط الطحن</vt:lpstr>
      <vt:lpstr>نفاضة نخالة من برابندر</vt:lpstr>
      <vt:lpstr>مطحنة شوبين CD1</vt:lpstr>
      <vt:lpstr>مخطط الطحن شوبن CD2</vt:lpstr>
      <vt:lpstr>نفاضة نخالة شوبين</vt:lpstr>
      <vt:lpstr>دقاق – منظف سميد مخبري- شوبين</vt:lpstr>
      <vt:lpstr>مطحنة بوهلر التريبية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طحن القمح</dc:title>
  <dc:creator>Dr. Farhan Alfin</dc:creator>
  <cp:lastModifiedBy>Farhan Alfin</cp:lastModifiedBy>
  <cp:revision>56</cp:revision>
  <dcterms:created xsi:type="dcterms:W3CDTF">2005-10-22T09:12:37Z</dcterms:created>
  <dcterms:modified xsi:type="dcterms:W3CDTF">2026-03-02T07:58:31Z</dcterms:modified>
</cp:coreProperties>
</file>