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algn="r" rtl="1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 (Arabic)" charset="0"/>
      </a:defRPr>
    </a:lvl1pPr>
    <a:lvl2pPr marL="457200" algn="r" rtl="1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 (Arabic)" charset="0"/>
      </a:defRPr>
    </a:lvl2pPr>
    <a:lvl3pPr marL="914400" algn="r" rtl="1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 (Arabic)" charset="0"/>
      </a:defRPr>
    </a:lvl3pPr>
    <a:lvl4pPr marL="1371600" algn="r" rtl="1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 (Arabic)" charset="0"/>
      </a:defRPr>
    </a:lvl4pPr>
    <a:lvl5pPr marL="1828800" algn="r" rtl="1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 (Arabic)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 (Arabic)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 (Arabic)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 (Arabic)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 (Arabic)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46" d="100"/>
          <a:sy n="46" d="100"/>
        </p:scale>
        <p:origin x="917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77" name="Group 29">
            <a:extLst>
              <a:ext uri="{FF2B5EF4-FFF2-40B4-BE49-F238E27FC236}">
                <a16:creationId xmlns:a16="http://schemas.microsoft.com/office/drawing/2014/main" id="{5F433DB7-DACE-8B21-69CB-B18139D46C3B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2050" name="Group 2">
              <a:extLst>
                <a:ext uri="{FF2B5EF4-FFF2-40B4-BE49-F238E27FC236}">
                  <a16:creationId xmlns:a16="http://schemas.microsoft.com/office/drawing/2014/main" id="{C4610442-3D1B-3DD6-893F-3D965A8435E9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0"/>
              <a:ext cx="5568" cy="4320"/>
              <a:chOff x="0" y="0"/>
              <a:chExt cx="5568" cy="4320"/>
            </a:xfrm>
          </p:grpSpPr>
          <p:grpSp>
            <p:nvGrpSpPr>
              <p:cNvPr id="2051" name="Group 3">
                <a:extLst>
                  <a:ext uri="{FF2B5EF4-FFF2-40B4-BE49-F238E27FC236}">
                    <a16:creationId xmlns:a16="http://schemas.microsoft.com/office/drawing/2014/main" id="{DA58EFCF-0F70-0974-645F-90BA2516AC0D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3216" cy="3072"/>
                <a:chOff x="0" y="0"/>
                <a:chExt cx="2928" cy="2784"/>
              </a:xfrm>
            </p:grpSpPr>
            <p:sp>
              <p:nvSpPr>
                <p:cNvPr id="2052" name="Oval 4">
                  <a:extLst>
                    <a:ext uri="{FF2B5EF4-FFF2-40B4-BE49-F238E27FC236}">
                      <a16:creationId xmlns:a16="http://schemas.microsoft.com/office/drawing/2014/main" id="{E4F260D1-D0BB-DABC-A029-2A78B346AB57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auto">
                <a:xfrm>
                  <a:off x="0" y="0"/>
                  <a:ext cx="2928" cy="2784"/>
                </a:xfrm>
                <a:prstGeom prst="ellipse">
                  <a:avLst/>
                </a:prstGeom>
                <a:noFill/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53" name="Oval 5">
                  <a:extLst>
                    <a:ext uri="{FF2B5EF4-FFF2-40B4-BE49-F238E27FC236}">
                      <a16:creationId xmlns:a16="http://schemas.microsoft.com/office/drawing/2014/main" id="{BE68F2DE-0647-D17D-A845-2EA65167ACE4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auto">
                <a:xfrm>
                  <a:off x="240" y="240"/>
                  <a:ext cx="2448" cy="2304"/>
                </a:xfrm>
                <a:prstGeom prst="ellipse">
                  <a:avLst/>
                </a:prstGeom>
                <a:noFill/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54" name="Oval 6">
                  <a:extLst>
                    <a:ext uri="{FF2B5EF4-FFF2-40B4-BE49-F238E27FC236}">
                      <a16:creationId xmlns:a16="http://schemas.microsoft.com/office/drawing/2014/main" id="{10685C9E-07EB-4061-BF63-E6B1017C84CB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auto">
                <a:xfrm>
                  <a:off x="480" y="480"/>
                  <a:ext cx="1968" cy="1824"/>
                </a:xfrm>
                <a:prstGeom prst="ellipse">
                  <a:avLst/>
                </a:prstGeom>
                <a:noFill/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55" name="Oval 7">
                  <a:extLst>
                    <a:ext uri="{FF2B5EF4-FFF2-40B4-BE49-F238E27FC236}">
                      <a16:creationId xmlns:a16="http://schemas.microsoft.com/office/drawing/2014/main" id="{934EBA4C-5833-5448-536B-E80E80F6F742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auto">
                <a:xfrm>
                  <a:off x="720" y="720"/>
                  <a:ext cx="1488" cy="1344"/>
                </a:xfrm>
                <a:prstGeom prst="ellipse">
                  <a:avLst/>
                </a:prstGeom>
                <a:noFill/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56" name="Oval 8">
                  <a:extLst>
                    <a:ext uri="{FF2B5EF4-FFF2-40B4-BE49-F238E27FC236}">
                      <a16:creationId xmlns:a16="http://schemas.microsoft.com/office/drawing/2014/main" id="{613AF1FC-9EE4-376D-69A4-2962A796A2D2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auto">
                <a:xfrm>
                  <a:off x="912" y="912"/>
                  <a:ext cx="1104" cy="960"/>
                </a:xfrm>
                <a:prstGeom prst="ellipse">
                  <a:avLst/>
                </a:prstGeom>
                <a:noFill/>
                <a:ln w="9525">
                  <a:solidFill>
                    <a:schemeClr val="accent1"/>
                  </a:solidFill>
                  <a:prstDash val="sysDot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057" name="Group 9">
                <a:extLst>
                  <a:ext uri="{FF2B5EF4-FFF2-40B4-BE49-F238E27FC236}">
                    <a16:creationId xmlns:a16="http://schemas.microsoft.com/office/drawing/2014/main" id="{75B7E58F-8614-3F24-0DC6-FCB84448BF3D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2016" y="2016"/>
                <a:ext cx="2448" cy="2304"/>
                <a:chOff x="0" y="0"/>
                <a:chExt cx="2928" cy="2784"/>
              </a:xfrm>
            </p:grpSpPr>
            <p:sp>
              <p:nvSpPr>
                <p:cNvPr id="2058" name="Oval 10">
                  <a:extLst>
                    <a:ext uri="{FF2B5EF4-FFF2-40B4-BE49-F238E27FC236}">
                      <a16:creationId xmlns:a16="http://schemas.microsoft.com/office/drawing/2014/main" id="{D0BB5797-F700-5CB9-C6C0-E18AA4F60133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auto">
                <a:xfrm>
                  <a:off x="0" y="0"/>
                  <a:ext cx="2928" cy="2784"/>
                </a:xfrm>
                <a:prstGeom prst="ellipse">
                  <a:avLst/>
                </a:prstGeom>
                <a:noFill/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59" name="Oval 11">
                  <a:extLst>
                    <a:ext uri="{FF2B5EF4-FFF2-40B4-BE49-F238E27FC236}">
                      <a16:creationId xmlns:a16="http://schemas.microsoft.com/office/drawing/2014/main" id="{9F7C5217-C43D-51C5-317B-18FD5F509FA6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auto">
                <a:xfrm>
                  <a:off x="240" y="240"/>
                  <a:ext cx="2448" cy="2304"/>
                </a:xfrm>
                <a:prstGeom prst="ellipse">
                  <a:avLst/>
                </a:prstGeom>
                <a:noFill/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60" name="Oval 12">
                  <a:extLst>
                    <a:ext uri="{FF2B5EF4-FFF2-40B4-BE49-F238E27FC236}">
                      <a16:creationId xmlns:a16="http://schemas.microsoft.com/office/drawing/2014/main" id="{64BA67A4-FB25-4EEC-0874-9C16AA95A6DC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auto">
                <a:xfrm>
                  <a:off x="480" y="480"/>
                  <a:ext cx="1968" cy="1824"/>
                </a:xfrm>
                <a:prstGeom prst="ellipse">
                  <a:avLst/>
                </a:prstGeom>
                <a:noFill/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61" name="Oval 13">
                  <a:extLst>
                    <a:ext uri="{FF2B5EF4-FFF2-40B4-BE49-F238E27FC236}">
                      <a16:creationId xmlns:a16="http://schemas.microsoft.com/office/drawing/2014/main" id="{19922568-05A3-B512-7B07-68762126EFAB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auto">
                <a:xfrm>
                  <a:off x="720" y="720"/>
                  <a:ext cx="1488" cy="1344"/>
                </a:xfrm>
                <a:prstGeom prst="ellipse">
                  <a:avLst/>
                </a:prstGeom>
                <a:noFill/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62" name="Oval 14">
                  <a:extLst>
                    <a:ext uri="{FF2B5EF4-FFF2-40B4-BE49-F238E27FC236}">
                      <a16:creationId xmlns:a16="http://schemas.microsoft.com/office/drawing/2014/main" id="{A5FFA051-C3C8-1328-DC10-14328F46A49A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auto">
                <a:xfrm>
                  <a:off x="912" y="912"/>
                  <a:ext cx="1104" cy="960"/>
                </a:xfrm>
                <a:prstGeom prst="ellipse">
                  <a:avLst/>
                </a:prstGeom>
                <a:noFill/>
                <a:ln w="9525">
                  <a:solidFill>
                    <a:schemeClr val="accent1"/>
                  </a:solidFill>
                  <a:prstDash val="sysDot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063" name="Group 15">
                <a:extLst>
                  <a:ext uri="{FF2B5EF4-FFF2-40B4-BE49-F238E27FC236}">
                    <a16:creationId xmlns:a16="http://schemas.microsoft.com/office/drawing/2014/main" id="{F8FC4EA8-83FD-7878-5DC4-F46C379EC0D3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2832" y="96"/>
                <a:ext cx="2736" cy="2592"/>
                <a:chOff x="0" y="0"/>
                <a:chExt cx="2928" cy="2784"/>
              </a:xfrm>
            </p:grpSpPr>
            <p:sp>
              <p:nvSpPr>
                <p:cNvPr id="2064" name="Oval 16">
                  <a:extLst>
                    <a:ext uri="{FF2B5EF4-FFF2-40B4-BE49-F238E27FC236}">
                      <a16:creationId xmlns:a16="http://schemas.microsoft.com/office/drawing/2014/main" id="{FC9B2F1F-D47D-A435-2238-FFF9B8B4B6B0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auto">
                <a:xfrm>
                  <a:off x="0" y="0"/>
                  <a:ext cx="2928" cy="2784"/>
                </a:xfrm>
                <a:prstGeom prst="ellipse">
                  <a:avLst/>
                </a:prstGeom>
                <a:noFill/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65" name="Oval 17">
                  <a:extLst>
                    <a:ext uri="{FF2B5EF4-FFF2-40B4-BE49-F238E27FC236}">
                      <a16:creationId xmlns:a16="http://schemas.microsoft.com/office/drawing/2014/main" id="{CF2B43AD-64DC-953F-7799-3CF7A9988AC8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auto">
                <a:xfrm>
                  <a:off x="240" y="240"/>
                  <a:ext cx="2448" cy="2304"/>
                </a:xfrm>
                <a:prstGeom prst="ellipse">
                  <a:avLst/>
                </a:prstGeom>
                <a:noFill/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66" name="Oval 18">
                  <a:extLst>
                    <a:ext uri="{FF2B5EF4-FFF2-40B4-BE49-F238E27FC236}">
                      <a16:creationId xmlns:a16="http://schemas.microsoft.com/office/drawing/2014/main" id="{FC49F506-19D1-B030-F798-CB70648319C6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auto">
                <a:xfrm>
                  <a:off x="480" y="480"/>
                  <a:ext cx="1968" cy="1824"/>
                </a:xfrm>
                <a:prstGeom prst="ellipse">
                  <a:avLst/>
                </a:prstGeom>
                <a:noFill/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67" name="Oval 19">
                  <a:extLst>
                    <a:ext uri="{FF2B5EF4-FFF2-40B4-BE49-F238E27FC236}">
                      <a16:creationId xmlns:a16="http://schemas.microsoft.com/office/drawing/2014/main" id="{8EE8AEA1-0070-1B02-1CE9-B8CFF12B1661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auto">
                <a:xfrm>
                  <a:off x="720" y="720"/>
                  <a:ext cx="1488" cy="1344"/>
                </a:xfrm>
                <a:prstGeom prst="ellipse">
                  <a:avLst/>
                </a:prstGeom>
                <a:noFill/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68" name="Oval 20">
                  <a:extLst>
                    <a:ext uri="{FF2B5EF4-FFF2-40B4-BE49-F238E27FC236}">
                      <a16:creationId xmlns:a16="http://schemas.microsoft.com/office/drawing/2014/main" id="{1754AE18-9D94-624C-2B19-CEAA20AA513B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auto">
                <a:xfrm>
                  <a:off x="912" y="912"/>
                  <a:ext cx="1104" cy="960"/>
                </a:xfrm>
                <a:prstGeom prst="ellipse">
                  <a:avLst/>
                </a:prstGeom>
                <a:noFill/>
                <a:ln w="9525">
                  <a:solidFill>
                    <a:schemeClr val="accent1"/>
                  </a:solidFill>
                  <a:prstDash val="sysDot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2074" name="Line 26">
              <a:extLst>
                <a:ext uri="{FF2B5EF4-FFF2-40B4-BE49-F238E27FC236}">
                  <a16:creationId xmlns:a16="http://schemas.microsoft.com/office/drawing/2014/main" id="{08F81F4F-78BA-1A90-B16F-A2223EB2E1AF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 flipH="1">
              <a:off x="0" y="1536"/>
              <a:ext cx="1584" cy="2160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5" name="Line 27">
              <a:extLst>
                <a:ext uri="{FF2B5EF4-FFF2-40B4-BE49-F238E27FC236}">
                  <a16:creationId xmlns:a16="http://schemas.microsoft.com/office/drawing/2014/main" id="{82D11766-8160-710D-BBBF-0032DE20E781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4176" y="1392"/>
              <a:ext cx="1584" cy="1728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6" name="Line 28">
              <a:extLst>
                <a:ext uri="{FF2B5EF4-FFF2-40B4-BE49-F238E27FC236}">
                  <a16:creationId xmlns:a16="http://schemas.microsoft.com/office/drawing/2014/main" id="{5ACF6536-9163-C30F-1B93-D33E433F62A7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 flipV="1">
              <a:off x="3216" y="0"/>
              <a:ext cx="240" cy="3120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069" name="Rectangle 21">
            <a:extLst>
              <a:ext uri="{FF2B5EF4-FFF2-40B4-BE49-F238E27FC236}">
                <a16:creationId xmlns:a16="http://schemas.microsoft.com/office/drawing/2014/main" id="{7B8C9E00-96E2-CA03-7429-CC7693CDEC6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ar-SA" altLang="en-US" noProof="0"/>
              <a:t>انقر لتحرير نمط العنوان الرئيسي</a:t>
            </a:r>
          </a:p>
        </p:txBody>
      </p:sp>
      <p:sp>
        <p:nvSpPr>
          <p:cNvPr id="2070" name="Rectangle 22">
            <a:extLst>
              <a:ext uri="{FF2B5EF4-FFF2-40B4-BE49-F238E27FC236}">
                <a16:creationId xmlns:a16="http://schemas.microsoft.com/office/drawing/2014/main" id="{DD0C0F55-C728-ADBE-0FA1-647E579CDCA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ar-SA" altLang="en-US" noProof="0"/>
              <a:t>انقر لتحرير نمط العنوان الثانوي الرئيسي</a:t>
            </a:r>
          </a:p>
        </p:txBody>
      </p:sp>
      <p:sp>
        <p:nvSpPr>
          <p:cNvPr id="2071" name="Rectangle 23">
            <a:extLst>
              <a:ext uri="{FF2B5EF4-FFF2-40B4-BE49-F238E27FC236}">
                <a16:creationId xmlns:a16="http://schemas.microsoft.com/office/drawing/2014/main" id="{E22C7A9F-59E1-8D49-78C4-BE25CF4FFF5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 b="0"/>
            </a:lvl1pPr>
          </a:lstStyle>
          <a:p>
            <a:endParaRPr lang="en-US" altLang="en-US"/>
          </a:p>
        </p:txBody>
      </p:sp>
      <p:sp>
        <p:nvSpPr>
          <p:cNvPr id="2072" name="Rectangle 24">
            <a:extLst>
              <a:ext uri="{FF2B5EF4-FFF2-40B4-BE49-F238E27FC236}">
                <a16:creationId xmlns:a16="http://schemas.microsoft.com/office/drawing/2014/main" id="{79113BEA-D8DA-BF74-50ED-C87F5797A0D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 b="0"/>
            </a:lvl1pPr>
          </a:lstStyle>
          <a:p>
            <a:endParaRPr lang="en-US" altLang="en-US"/>
          </a:p>
        </p:txBody>
      </p:sp>
      <p:sp>
        <p:nvSpPr>
          <p:cNvPr id="2073" name="Rectangle 25">
            <a:extLst>
              <a:ext uri="{FF2B5EF4-FFF2-40B4-BE49-F238E27FC236}">
                <a16:creationId xmlns:a16="http://schemas.microsoft.com/office/drawing/2014/main" id="{FA9E9758-394A-3B7A-A686-90DBAC29064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 b="0"/>
            </a:lvl1pPr>
          </a:lstStyle>
          <a:p>
            <a:fld id="{B9FA2F4F-E094-4257-B14C-12BBC308D5B0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3D4DC2-FCF6-8436-BF99-C7FEC003A1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CDB97B-9E1B-A9F5-07F1-2403783E71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629450-F59D-A239-5480-EC7FEB95B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F4BE64-EC94-A2DE-9C66-20349F53B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E4146A-23AE-F60B-90FA-532EC3CE7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CF9960-A27C-44C6-BF0B-D2E67D237F03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69460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0BBF13B-CE31-3D1C-79C4-6ADF0F5B8E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2DDB71-E1A3-536B-368E-47FBB7B714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FE5C72-7936-DD16-5856-A161648E2D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60D1FB-72F5-6517-CB80-28CCDF4ABD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FEDC55-74E1-AC53-EF03-FE46561B4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2D7F2B-E51F-4869-9A00-E51D9D9A52BB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86160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DA5200-7418-A175-0EFE-7D7C4120C1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7F9771-A1D1-0253-124F-2F7A4FF8F3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FDA0AD-4A19-E3CC-C0FD-7065A9F7E7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44EA57-EDB3-37F6-C288-C83A2B26C2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67DA6A-5BA8-C581-5D13-E46889A6F0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49ACC6-BA1F-4E3E-AA95-ECBD8316BA9A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5683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9838F3-3DA3-F1F9-CFEF-BC2EFF4B9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79C4B1-18AC-CD1F-E9D6-FFF264CB43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CFD19A-D770-B08D-2AE4-3E7063585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0D5E5B-0891-0A6A-D60F-39424D5A04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CA7B49-DDB5-4526-3931-846CEBF16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D5C3E0-AC37-4B3E-8B80-9177A7632BAE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9454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2ED2C4-A910-6348-8223-55D5651A6D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08D4FD-A874-6118-6CB0-8B530EEA6C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40560E-70DA-FDC8-29EE-E0E56EDC84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873651-A414-CA60-DCAB-4BF33B583B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57EF8C-B3B8-4003-A06F-A9FE7E3AA1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8924F4-74DE-DFCF-DE53-0E920B67E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12DDAE-4EFA-43A1-B06E-8C1694ED6831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6518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E91C58-4D82-AC63-195B-386B279FC7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DADA7C-528C-9C8A-9D19-309B198023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A7B4C4-7FEF-91DB-C33D-E14D1FB84E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63662C-099F-563E-E4EA-1AB94EE6E4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0310BAB-AD83-29F8-11BD-6F2ED6E9D7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B8BEF29-5F81-A35E-99E6-14AC6833FC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DA3916E-CF88-2093-2995-C481525C5E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64FE663-7A4C-5506-5489-D0FC6E412F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683905-0891-45E4-BF28-7BC7F900ED5F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6712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F5B207-C272-C3C5-EDA6-300D54DDDF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F680B40-FFE4-8B0C-09DD-33D39A6F2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3EA6C5-DFB0-974D-1063-8E7E241D69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EA66EA5-2C77-6FB2-0F21-D3EE37461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C41F46-1AD8-4D52-8069-63E4FA54565B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6064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82E31A9-AF64-4FB5-E0F8-DB5BFA1A88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A119B8C-2765-5481-2B18-43DE063AA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3885A7-2310-F80B-9A0B-2447B4587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1F291A-968C-4F27-9885-325AD43B19BE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2441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17F205-7762-FEAC-9AA9-382C85C919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E58C56-FC05-44CD-1780-6B1197BDF3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2B394C-5944-3D24-D226-D35F19324A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78DADC-6C28-E001-78A4-C0E5D7D6F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CF9DEE-8942-4763-C7F1-ABF596F72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651C88-86EE-FE41-3F04-3BA928BB09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93B37C-3279-44F1-A613-4F5ED5EBE8AC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7230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A9FD18-ED34-A3EF-06ED-3885BEC69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23029A8-D321-C981-92CC-7E71FFF44A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AD97D7-954A-FAB0-B225-E19F52C155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D0543D-1A07-7282-F685-BE83A268EC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33A12B-5707-F07F-7615-0CD3ED18B1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E8AE9C-AAAC-245A-0598-C31AD665B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8F0D9F-F9B4-4960-A7B0-8BCC52BDA7DD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709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9" name="Group 25">
            <a:extLst>
              <a:ext uri="{FF2B5EF4-FFF2-40B4-BE49-F238E27FC236}">
                <a16:creationId xmlns:a16="http://schemas.microsoft.com/office/drawing/2014/main" id="{87F66641-F217-9692-11EB-04C67888100E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8839200" cy="6858000"/>
            <a:chOff x="0" y="0"/>
            <a:chExt cx="5568" cy="4320"/>
          </a:xfrm>
        </p:grpSpPr>
        <p:grpSp>
          <p:nvGrpSpPr>
            <p:cNvPr id="1036" name="Group 12">
              <a:extLst>
                <a:ext uri="{FF2B5EF4-FFF2-40B4-BE49-F238E27FC236}">
                  <a16:creationId xmlns:a16="http://schemas.microsoft.com/office/drawing/2014/main" id="{99802D96-0F09-0EEA-784F-413281ABF18B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0"/>
              <a:ext cx="3216" cy="3072"/>
              <a:chOff x="0" y="0"/>
              <a:chExt cx="2928" cy="2784"/>
            </a:xfrm>
          </p:grpSpPr>
          <p:sp>
            <p:nvSpPr>
              <p:cNvPr id="1031" name="Oval 7">
                <a:extLst>
                  <a:ext uri="{FF2B5EF4-FFF2-40B4-BE49-F238E27FC236}">
                    <a16:creationId xmlns:a16="http://schemas.microsoft.com/office/drawing/2014/main" id="{232BB3AB-FB65-11C2-9C09-1919FE4F1E1E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2928" cy="2784"/>
              </a:xfrm>
              <a:prstGeom prst="ellipse">
                <a:avLst/>
              </a:pr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2" name="Oval 8">
                <a:extLst>
                  <a:ext uri="{FF2B5EF4-FFF2-40B4-BE49-F238E27FC236}">
                    <a16:creationId xmlns:a16="http://schemas.microsoft.com/office/drawing/2014/main" id="{2AA9FB9F-1607-3B5D-3C21-010F6951EB70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40" y="240"/>
                <a:ext cx="2448" cy="2304"/>
              </a:xfrm>
              <a:prstGeom prst="ellipse">
                <a:avLst/>
              </a:pr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3" name="Oval 9">
                <a:extLst>
                  <a:ext uri="{FF2B5EF4-FFF2-40B4-BE49-F238E27FC236}">
                    <a16:creationId xmlns:a16="http://schemas.microsoft.com/office/drawing/2014/main" id="{875A29E9-BDFB-2FC0-8949-2E2A3890279C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480" y="480"/>
                <a:ext cx="1968" cy="1824"/>
              </a:xfrm>
              <a:prstGeom prst="ellipse">
                <a:avLst/>
              </a:pr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4" name="Oval 10">
                <a:extLst>
                  <a:ext uri="{FF2B5EF4-FFF2-40B4-BE49-F238E27FC236}">
                    <a16:creationId xmlns:a16="http://schemas.microsoft.com/office/drawing/2014/main" id="{0811385F-E58B-DF8D-8228-90308DAF9A0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20" y="720"/>
                <a:ext cx="1488" cy="1344"/>
              </a:xfrm>
              <a:prstGeom prst="ellipse">
                <a:avLst/>
              </a:pr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5" name="Oval 11">
                <a:extLst>
                  <a:ext uri="{FF2B5EF4-FFF2-40B4-BE49-F238E27FC236}">
                    <a16:creationId xmlns:a16="http://schemas.microsoft.com/office/drawing/2014/main" id="{72129BAA-B943-CC64-475F-F8E578733DF6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912" y="912"/>
                <a:ext cx="1104" cy="960"/>
              </a:xfrm>
              <a:prstGeom prst="ellipse">
                <a:avLst/>
              </a:prstGeom>
              <a:noFill/>
              <a:ln w="9525">
                <a:solidFill>
                  <a:schemeClr val="accent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37" name="Group 13">
              <a:extLst>
                <a:ext uri="{FF2B5EF4-FFF2-40B4-BE49-F238E27FC236}">
                  <a16:creationId xmlns:a16="http://schemas.microsoft.com/office/drawing/2014/main" id="{6A1F8B72-66EC-718F-34D4-EBC8E3E5429C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2016" y="2016"/>
              <a:ext cx="2448" cy="2304"/>
              <a:chOff x="0" y="0"/>
              <a:chExt cx="2928" cy="2784"/>
            </a:xfrm>
          </p:grpSpPr>
          <p:sp>
            <p:nvSpPr>
              <p:cNvPr id="1038" name="Oval 14">
                <a:extLst>
                  <a:ext uri="{FF2B5EF4-FFF2-40B4-BE49-F238E27FC236}">
                    <a16:creationId xmlns:a16="http://schemas.microsoft.com/office/drawing/2014/main" id="{A0476FFE-F631-F315-7503-7032F46F925A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2928" cy="2784"/>
              </a:xfrm>
              <a:prstGeom prst="ellipse">
                <a:avLst/>
              </a:pr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9" name="Oval 15">
                <a:extLst>
                  <a:ext uri="{FF2B5EF4-FFF2-40B4-BE49-F238E27FC236}">
                    <a16:creationId xmlns:a16="http://schemas.microsoft.com/office/drawing/2014/main" id="{D6958274-4C6E-1412-91C2-A6DA2618B33E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40" y="240"/>
                <a:ext cx="2448" cy="2304"/>
              </a:xfrm>
              <a:prstGeom prst="ellipse">
                <a:avLst/>
              </a:pr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0" name="Oval 16">
                <a:extLst>
                  <a:ext uri="{FF2B5EF4-FFF2-40B4-BE49-F238E27FC236}">
                    <a16:creationId xmlns:a16="http://schemas.microsoft.com/office/drawing/2014/main" id="{709C56BC-E290-F844-CC6F-A5A6BB0EDD6F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480" y="480"/>
                <a:ext cx="1968" cy="1824"/>
              </a:xfrm>
              <a:prstGeom prst="ellipse">
                <a:avLst/>
              </a:pr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1" name="Oval 17">
                <a:extLst>
                  <a:ext uri="{FF2B5EF4-FFF2-40B4-BE49-F238E27FC236}">
                    <a16:creationId xmlns:a16="http://schemas.microsoft.com/office/drawing/2014/main" id="{C2938889-343E-1960-7C55-D2E64A849428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20" y="720"/>
                <a:ext cx="1488" cy="1344"/>
              </a:xfrm>
              <a:prstGeom prst="ellipse">
                <a:avLst/>
              </a:pr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2" name="Oval 18">
                <a:extLst>
                  <a:ext uri="{FF2B5EF4-FFF2-40B4-BE49-F238E27FC236}">
                    <a16:creationId xmlns:a16="http://schemas.microsoft.com/office/drawing/2014/main" id="{676EB27B-75CE-242C-E5B0-44A6012FFDB9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912" y="912"/>
                <a:ext cx="1104" cy="960"/>
              </a:xfrm>
              <a:prstGeom prst="ellipse">
                <a:avLst/>
              </a:prstGeom>
              <a:noFill/>
              <a:ln w="9525">
                <a:solidFill>
                  <a:schemeClr val="accent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43" name="Group 19">
              <a:extLst>
                <a:ext uri="{FF2B5EF4-FFF2-40B4-BE49-F238E27FC236}">
                  <a16:creationId xmlns:a16="http://schemas.microsoft.com/office/drawing/2014/main" id="{FD47113E-4610-2780-6C28-D4648EC44D19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2832" y="96"/>
              <a:ext cx="2736" cy="2592"/>
              <a:chOff x="0" y="0"/>
              <a:chExt cx="2928" cy="2784"/>
            </a:xfrm>
          </p:grpSpPr>
          <p:sp>
            <p:nvSpPr>
              <p:cNvPr id="1044" name="Oval 20">
                <a:extLst>
                  <a:ext uri="{FF2B5EF4-FFF2-40B4-BE49-F238E27FC236}">
                    <a16:creationId xmlns:a16="http://schemas.microsoft.com/office/drawing/2014/main" id="{13558553-782F-A539-184E-3078C8840814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2928" cy="2784"/>
              </a:xfrm>
              <a:prstGeom prst="ellipse">
                <a:avLst/>
              </a:pr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5" name="Oval 21">
                <a:extLst>
                  <a:ext uri="{FF2B5EF4-FFF2-40B4-BE49-F238E27FC236}">
                    <a16:creationId xmlns:a16="http://schemas.microsoft.com/office/drawing/2014/main" id="{C07493FA-BB9A-2849-F3B0-0F54DC35655A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40" y="240"/>
                <a:ext cx="2448" cy="2304"/>
              </a:xfrm>
              <a:prstGeom prst="ellipse">
                <a:avLst/>
              </a:pr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6" name="Oval 22">
                <a:extLst>
                  <a:ext uri="{FF2B5EF4-FFF2-40B4-BE49-F238E27FC236}">
                    <a16:creationId xmlns:a16="http://schemas.microsoft.com/office/drawing/2014/main" id="{F5F95A0D-C6E0-E52E-A32F-2E22E225621A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480" y="480"/>
                <a:ext cx="1968" cy="1824"/>
              </a:xfrm>
              <a:prstGeom prst="ellipse">
                <a:avLst/>
              </a:pr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7" name="Oval 23">
                <a:extLst>
                  <a:ext uri="{FF2B5EF4-FFF2-40B4-BE49-F238E27FC236}">
                    <a16:creationId xmlns:a16="http://schemas.microsoft.com/office/drawing/2014/main" id="{C587661C-05AE-62AB-A900-66901E347EE4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20" y="720"/>
                <a:ext cx="1488" cy="1344"/>
              </a:xfrm>
              <a:prstGeom prst="ellipse">
                <a:avLst/>
              </a:pr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8" name="Oval 24">
                <a:extLst>
                  <a:ext uri="{FF2B5EF4-FFF2-40B4-BE49-F238E27FC236}">
                    <a16:creationId xmlns:a16="http://schemas.microsoft.com/office/drawing/2014/main" id="{C938D073-44B0-A3C2-7246-047AEC027E9C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912" y="912"/>
                <a:ext cx="1104" cy="960"/>
              </a:xfrm>
              <a:prstGeom prst="ellipse">
                <a:avLst/>
              </a:prstGeom>
              <a:noFill/>
              <a:ln w="9525">
                <a:solidFill>
                  <a:schemeClr val="accent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026" name="Rectangle 2">
            <a:extLst>
              <a:ext uri="{FF2B5EF4-FFF2-40B4-BE49-F238E27FC236}">
                <a16:creationId xmlns:a16="http://schemas.microsoft.com/office/drawing/2014/main" id="{F1781D06-9B6E-BF33-EC38-65B66D09AB8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/>
              <a:t>انقر لتحرير نمط العنوان الرئيسي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647BFE5-9CAD-200D-12D0-00CAFB3D09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/>
              <a:t>انقر لتحرير أنماط النص الرئيسي</a:t>
            </a:r>
          </a:p>
          <a:p>
            <a:pPr lvl="1"/>
            <a:r>
              <a:rPr lang="ar-SA" altLang="en-US"/>
              <a:t>المستوى الثاني</a:t>
            </a:r>
          </a:p>
          <a:p>
            <a:pPr lvl="2"/>
            <a:r>
              <a:rPr lang="ar-SA" altLang="en-US"/>
              <a:t>المستوى الثالث</a:t>
            </a:r>
          </a:p>
          <a:p>
            <a:pPr lvl="3"/>
            <a:r>
              <a:rPr lang="ar-SA" altLang="en-US"/>
              <a:t>المستوى الرابع</a:t>
            </a:r>
          </a:p>
          <a:p>
            <a:pPr lvl="4"/>
            <a:r>
              <a:rPr lang="ar-SA" altLang="en-US"/>
              <a:t>المستوى الخامس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09B25569-7669-8294-662A-8B29F1F79FA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>
              <a:defRPr sz="1400" b="1"/>
            </a:lvl1pPr>
          </a:lstStyle>
          <a:p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00E7A43C-211B-A6D7-4C94-69FC5E14A4A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>
              <a:defRPr sz="1400" b="1"/>
            </a:lvl1pPr>
          </a:lstStyle>
          <a:p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974643EE-8457-1832-486A-2D3E39233AE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rtl="0">
              <a:defRPr sz="1400" b="1"/>
            </a:lvl1pPr>
          </a:lstStyle>
          <a:p>
            <a:fld id="{29E9CC62-3CBA-438A-9759-E86CC6BCAB67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1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 (Arabic)" charset="0"/>
        </a:defRPr>
      </a:lvl2pPr>
      <a:lvl3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 (Arabic)" charset="0"/>
        </a:defRPr>
      </a:lvl3pPr>
      <a:lvl4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 (Arabic)" charset="0"/>
        </a:defRPr>
      </a:lvl4pPr>
      <a:lvl5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 (Arabic)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 (Arabic)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 (Arabic)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 (Arabic)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 (Arabic)" charset="0"/>
        </a:defRPr>
      </a:lvl9pPr>
    </p:titleStyle>
    <p:bodyStyle>
      <a:lvl1pPr marL="342900" indent="-342900" algn="r" rtl="1" fontAlgn="base">
        <a:spcBef>
          <a:spcPct val="20000"/>
        </a:spcBef>
        <a:spcAft>
          <a:spcPct val="0"/>
        </a:spcAft>
        <a:buClr>
          <a:schemeClr val="accent2"/>
        </a:buClr>
        <a:buSzPct val="11000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fontAlgn="base">
        <a:spcBef>
          <a:spcPct val="20000"/>
        </a:spcBef>
        <a:spcAft>
          <a:spcPct val="0"/>
        </a:spcAft>
        <a:buClr>
          <a:schemeClr val="hlink"/>
        </a:buClr>
        <a:buSzPct val="11000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fontAlgn="base">
        <a:spcBef>
          <a:spcPct val="20000"/>
        </a:spcBef>
        <a:spcAft>
          <a:spcPct val="0"/>
        </a:spcAft>
        <a:buClr>
          <a:schemeClr val="folHlink"/>
        </a:buClr>
        <a:buSzPct val="11000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A90C8249-6313-9479-0A37-A64F43B64E7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0" y="2133600"/>
            <a:ext cx="9144000" cy="609600"/>
          </a:xfrm>
        </p:spPr>
        <p:txBody>
          <a:bodyPr/>
          <a:lstStyle/>
          <a:p>
            <a:r>
              <a:rPr lang="ar-SA" altLang="en-US" sz="6000">
                <a:effectLst>
                  <a:outerShdw blurRad="38100" dist="38100" dir="2700000" algn="tl">
                    <a:srgbClr val="000000"/>
                  </a:outerShdw>
                </a:effectLst>
              </a:rPr>
              <a:t>الجلسة العملية الخامسة</a:t>
            </a:r>
            <a:r>
              <a:rPr lang="ar-SA" altLang="en-US"/>
              <a:t> </a:t>
            </a:r>
            <a:endParaRPr lang="en-US" altLang="en-US"/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28E6E9A4-C666-E8B9-DEF6-3B7DB858C91B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124200"/>
            <a:ext cx="6400800" cy="2514600"/>
          </a:xfrm>
        </p:spPr>
        <p:txBody>
          <a:bodyPr/>
          <a:lstStyle/>
          <a:p>
            <a:r>
              <a:rPr lang="ar-SY" altLang="en-US">
                <a:effectLst>
                  <a:outerShdw blurRad="38100" dist="38100" dir="2700000" algn="tl">
                    <a:srgbClr val="000000"/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ar-SA" altLang="en-US" sz="4400">
                <a:effectLst>
                  <a:outerShdw blurRad="38100" dist="38100" dir="2700000" algn="tl">
                    <a:srgbClr val="000000"/>
                  </a:outerShdw>
                </a:effectLst>
                <a:cs typeface="Times New Roman" panose="02020603050405020304" pitchFamily="18" charset="0"/>
              </a:rPr>
              <a:t>تحديد كمية و نوعية الغلوتين</a:t>
            </a:r>
            <a:r>
              <a:rPr lang="ar-SA" altLang="en-US" sz="5400">
                <a:cs typeface="Times New Roman" panose="02020603050405020304" pitchFamily="18" charset="0"/>
              </a:rPr>
              <a:t> </a:t>
            </a:r>
            <a:endParaRPr lang="en-US" altLang="en-US" sz="5400"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 autoUpdateAnimBg="0"/>
      <p:bldP spid="20483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1ED4F645-0604-A8EE-CA90-39D89E3F42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33400"/>
            <a:ext cx="9144000" cy="558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en-US" altLang="en-US" sz="2200">
                <a:solidFill>
                  <a:srgbClr val="FF00FF"/>
                </a:solidFill>
                <a:cs typeface="Times New Roman" panose="02020603050405020304" pitchFamily="18" charset="0"/>
              </a:rPr>
              <a:t>●</a:t>
            </a:r>
            <a:r>
              <a:rPr lang="ar-SA" altLang="en-US" sz="360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anose="02020603050405020304" pitchFamily="18" charset="0"/>
              </a:rPr>
              <a:t>الغلوتين:</a:t>
            </a:r>
            <a:r>
              <a:rPr lang="ar-SA" altLang="en-US" sz="3600">
                <a:cs typeface="Times New Roman" panose="02020603050405020304" pitchFamily="18" charset="0"/>
              </a:rPr>
              <a:t> هو القسم المتشكل من اتحاد الغليادين و الغلوتينين بعد غسل </a:t>
            </a:r>
            <a:r>
              <a:rPr lang="ar-SA" altLang="en-US" sz="3600"/>
              <a:t>عجينة</a:t>
            </a:r>
            <a:r>
              <a:rPr lang="ar-SA" altLang="en-US" sz="3600">
                <a:cs typeface="Times New Roman" panose="02020603050405020304" pitchFamily="18" charset="0"/>
              </a:rPr>
              <a:t> الدقيق بالماء الملحي . </a:t>
            </a:r>
          </a:p>
          <a:p>
            <a:pPr algn="just"/>
            <a:endParaRPr lang="ar-SA" altLang="en-US" sz="3600">
              <a:cs typeface="Times New Roman" panose="02020603050405020304" pitchFamily="18" charset="0"/>
            </a:endParaRPr>
          </a:p>
          <a:p>
            <a:pPr algn="just"/>
            <a:r>
              <a:rPr lang="en-US" altLang="en-US" sz="3600">
                <a:cs typeface="Times New Roman" panose="02020603050405020304" pitchFamily="18" charset="0"/>
              </a:rPr>
              <a:t>- </a:t>
            </a:r>
            <a:r>
              <a:rPr lang="ar-SA" altLang="en-US" sz="3600">
                <a:cs typeface="Times New Roman" panose="02020603050405020304" pitchFamily="18" charset="0"/>
              </a:rPr>
              <a:t>يتميز الغليادين بقوام سائلي لزج قابل للسيولة و دبق و غير مرن</a:t>
            </a:r>
            <a:r>
              <a:rPr lang="en-US" altLang="en-US" sz="3600">
                <a:cs typeface="Times New Roman" panose="02020603050405020304" pitchFamily="18" charset="0"/>
              </a:rPr>
              <a:t> .</a:t>
            </a:r>
            <a:endParaRPr lang="ar-SY" altLang="en-US" sz="3600">
              <a:cs typeface="Times New Roman" panose="02020603050405020304" pitchFamily="18" charset="0"/>
            </a:endParaRPr>
          </a:p>
          <a:p>
            <a:pPr algn="just" eaLnBrk="0" hangingPunct="0"/>
            <a:r>
              <a:rPr lang="en-US" altLang="en-US" sz="3600">
                <a:cs typeface="Times New Roman" panose="02020603050405020304" pitchFamily="18" charset="0"/>
              </a:rPr>
              <a:t>- </a:t>
            </a:r>
            <a:r>
              <a:rPr lang="ar-SA" altLang="en-US" sz="3600">
                <a:cs typeface="Times New Roman" panose="02020603050405020304" pitchFamily="18" charset="0"/>
              </a:rPr>
              <a:t>أما الغلوتينين يشكل كتلة تتمزق بالشد و هي مرنة و قاسية نسبيا</a:t>
            </a:r>
            <a:r>
              <a:rPr lang="en-US" altLang="en-US" sz="3600">
                <a:cs typeface="Times New Roman" panose="02020603050405020304" pitchFamily="18" charset="0"/>
              </a:rPr>
              <a:t>".</a:t>
            </a:r>
            <a:endParaRPr lang="ar-SY" altLang="en-US" sz="3600">
              <a:cs typeface="Times New Roman" panose="02020603050405020304" pitchFamily="18" charset="0"/>
            </a:endParaRPr>
          </a:p>
          <a:p>
            <a:pPr algn="just" eaLnBrk="0" hangingPunct="0"/>
            <a:r>
              <a:rPr lang="en-US" altLang="en-US" sz="3600">
                <a:cs typeface="Times New Roman" panose="02020603050405020304" pitchFamily="18" charset="0"/>
              </a:rPr>
              <a:t>- </a:t>
            </a:r>
            <a:r>
              <a:rPr lang="ar-SA" altLang="en-US" sz="3600">
                <a:cs typeface="Times New Roman" panose="02020603050405020304" pitchFamily="18" charset="0"/>
              </a:rPr>
              <a:t>يجمع الغلوتين في صفاته المزايا البنيوية الميكانيكية للاثنين بالمتوسط</a:t>
            </a:r>
            <a:r>
              <a:rPr lang="en-US" altLang="en-US" sz="3600">
                <a:cs typeface="Times New Roman" panose="02020603050405020304" pitchFamily="18" charset="0"/>
              </a:rPr>
              <a:t>.</a:t>
            </a:r>
            <a:endParaRPr lang="ar-SY" altLang="en-US" sz="3600">
              <a:cs typeface="Times New Roman" panose="02020603050405020304" pitchFamily="18" charset="0"/>
            </a:endParaRPr>
          </a:p>
          <a:p>
            <a:pPr algn="l" rtl="0" eaLnBrk="0" hangingPunct="0"/>
            <a:endParaRPr lang="ar-SY" altLang="en-US" sz="36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5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5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026">
            <a:extLst>
              <a:ext uri="{FF2B5EF4-FFF2-40B4-BE49-F238E27FC236}">
                <a16:creationId xmlns:a16="http://schemas.microsoft.com/office/drawing/2014/main" id="{56E1A381-0548-92A5-1171-37EF5B7A70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33400"/>
            <a:ext cx="9144000" cy="5826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en-US" altLang="en-US" sz="440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anose="02020603050405020304" pitchFamily="18" charset="0"/>
              </a:rPr>
              <a:t>●</a:t>
            </a:r>
            <a:r>
              <a:rPr lang="ar-SA" altLang="en-US" sz="440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anose="02020603050405020304" pitchFamily="18" charset="0"/>
              </a:rPr>
              <a:t> تقدير نسبة الغلوتين الرطب و الجاف:</a:t>
            </a:r>
            <a:endParaRPr lang="en-US" altLang="en-US" sz="4400">
              <a:solidFill>
                <a:srgbClr val="FF00FF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anose="02020603050405020304" pitchFamily="18" charset="0"/>
            </a:endParaRPr>
          </a:p>
          <a:p>
            <a:pPr algn="just"/>
            <a:endParaRPr lang="ar-SY" altLang="en-US" sz="4400">
              <a:cs typeface="Times New Roman" panose="02020603050405020304" pitchFamily="18" charset="0"/>
            </a:endParaRPr>
          </a:p>
          <a:p>
            <a:pPr algn="just" eaLnBrk="0" hangingPunct="0"/>
            <a:r>
              <a:rPr lang="ar-SY" altLang="en-US" sz="360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ar-SA" altLang="en-US" sz="3600">
                <a:solidFill>
                  <a:schemeClr val="tx2"/>
                </a:solidFill>
                <a:cs typeface="Times New Roman" panose="02020603050405020304" pitchFamily="18" charset="0"/>
              </a:rPr>
              <a:t>تعتمد الطريقة على الخاصية المعروفة للغلوتين بأنه غير ذواب في الماء الملحي و عملية الغسيل المتتالية للعجينة المكونة من كمية من الدقيق و الماء الملحي تؤدي بالنهاية لغسل جميع المكونات ما عدا البروتينات غير الذوابة في الماء الملحي .</a:t>
            </a:r>
            <a:endParaRPr lang="en-US" altLang="en-US" sz="3600">
              <a:solidFill>
                <a:schemeClr val="tx2"/>
              </a:solidFill>
              <a:cs typeface="Times New Roman" panose="02020603050405020304" pitchFamily="18" charset="0"/>
            </a:endParaRPr>
          </a:p>
          <a:p>
            <a:pPr algn="just" eaLnBrk="0" hangingPunct="0"/>
            <a:endParaRPr lang="en-US" altLang="en-US" sz="3600">
              <a:solidFill>
                <a:schemeClr val="tx2"/>
              </a:solidFill>
              <a:cs typeface="Times New Roman" panose="02020603050405020304" pitchFamily="18" charset="0"/>
            </a:endParaRPr>
          </a:p>
          <a:p>
            <a:pPr algn="just" eaLnBrk="0" hangingPunct="0"/>
            <a:endParaRPr lang="ar-SY" altLang="en-US" sz="3600">
              <a:solidFill>
                <a:schemeClr val="tx2"/>
              </a:solidFill>
              <a:cs typeface="Times New Roman" panose="02020603050405020304" pitchFamily="18" charset="0"/>
            </a:endParaRPr>
          </a:p>
          <a:p>
            <a:pPr algn="just" eaLnBrk="0" hangingPunct="0"/>
            <a:r>
              <a:rPr lang="ar-SY" altLang="en-US" sz="3600">
                <a:solidFill>
                  <a:srgbClr val="000000"/>
                </a:solidFill>
                <a:cs typeface="Times New Roman" panose="02020603050405020304" pitchFamily="18" charset="0"/>
              </a:rPr>
              <a:t> </a:t>
            </a:r>
          </a:p>
          <a:p>
            <a:pPr algn="l" rtl="0" eaLnBrk="0" hangingPunct="0"/>
            <a:endParaRPr lang="ar-SY" altLang="en-US" sz="36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C8450D19-A6AC-5B4E-3234-A01D1C951C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09600"/>
            <a:ext cx="8915400" cy="6248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buFontTx/>
              <a:buChar char="-"/>
            </a:pPr>
            <a:r>
              <a:rPr lang="ar-SA" altLang="en-US" sz="4400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anose="02020603050405020304" pitchFamily="18" charset="0"/>
              </a:rPr>
              <a:t>الطريقة اليدوية لتحديد الغلوتين:</a:t>
            </a:r>
            <a:endParaRPr lang="en-US" altLang="en-US" sz="4400">
              <a:solidFill>
                <a:srgbClr val="FF33CC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r>
              <a:rPr lang="en-US" altLang="en-US" sz="4000">
                <a:solidFill>
                  <a:schemeClr val="tx2"/>
                </a:solidFill>
                <a:cs typeface="Times New Roman" panose="02020603050405020304" pitchFamily="18" charset="0"/>
              </a:rPr>
              <a:t> </a:t>
            </a:r>
            <a:r>
              <a:rPr lang="ar-SA" altLang="en-US" sz="4000">
                <a:solidFill>
                  <a:schemeClr val="tx2"/>
                </a:solidFill>
                <a:cs typeface="Times New Roman" panose="02020603050405020304" pitchFamily="18" charset="0"/>
              </a:rPr>
              <a:t>يتم أخذ</a:t>
            </a:r>
            <a:r>
              <a:rPr lang="ar-SA" altLang="en-US" sz="4000">
                <a:solidFill>
                  <a:schemeClr val="tx2"/>
                </a:solidFill>
              </a:rPr>
              <a:t> </a:t>
            </a:r>
            <a:r>
              <a:rPr lang="en-US" altLang="en-US" sz="4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anose="02020603050405020304" pitchFamily="18" charset="0"/>
              </a:rPr>
              <a:t>10</a:t>
            </a:r>
            <a:r>
              <a:rPr lang="ar-SA" altLang="en-US" sz="4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غ</a:t>
            </a:r>
            <a:r>
              <a:rPr lang="ar-SA" altLang="en-US" sz="4000">
                <a:solidFill>
                  <a:schemeClr val="tx2"/>
                </a:solidFill>
                <a:cs typeface="Times New Roman" panose="02020603050405020304" pitchFamily="18" charset="0"/>
              </a:rPr>
              <a:t> من مجروش القمح و توضع في جفنة من البورسلان و يضاف لها </a:t>
            </a:r>
            <a:r>
              <a:rPr lang="en-US" altLang="en-US" sz="4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anose="02020603050405020304" pitchFamily="18" charset="0"/>
              </a:rPr>
              <a:t>5.5</a:t>
            </a:r>
            <a:r>
              <a:rPr lang="ar-SA" altLang="en-US" sz="40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anose="02020603050405020304" pitchFamily="18" charset="0"/>
              </a:rPr>
              <a:t> مل</a:t>
            </a:r>
            <a:r>
              <a:rPr lang="ar-SA" altLang="en-US" sz="4000">
                <a:solidFill>
                  <a:schemeClr val="tx2"/>
                </a:solidFill>
                <a:cs typeface="Times New Roman" panose="02020603050405020304" pitchFamily="18" charset="0"/>
              </a:rPr>
              <a:t> محلول ملحي تركيز </a:t>
            </a:r>
            <a:r>
              <a:rPr lang="en-US" altLang="en-US" sz="4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anose="02020603050405020304" pitchFamily="18" charset="0"/>
              </a:rPr>
              <a:t>2</a:t>
            </a:r>
            <a:r>
              <a:rPr lang="ar-SY" altLang="en-US" sz="40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anose="02020603050405020304" pitchFamily="18" charset="0"/>
              </a:rPr>
              <a:t> %</a:t>
            </a:r>
            <a:r>
              <a:rPr lang="ar-SA" altLang="en-US" sz="4000">
                <a:solidFill>
                  <a:schemeClr val="tx2"/>
                </a:solidFill>
                <a:cs typeface="Times New Roman" panose="02020603050405020304" pitchFamily="18" charset="0"/>
              </a:rPr>
              <a:t> و يتم العجن بواسطة سباتولا حتى تجانس العجينة و تدعك العجينة باليد لزيادة التجانس و من أجل زيادة التجانس يتم دحرجة قطعة العجين بشكل طولي على شكل اسطوانة على لوح زجاجي عدة مرات و من ثم جمعها و فردها عدة مرات باليد تكرر هذه العملية خمس مرات .</a:t>
            </a:r>
          </a:p>
          <a:p>
            <a:pPr algn="l" rtl="0" eaLnBrk="0" hangingPunct="0"/>
            <a:endParaRPr lang="ar-SA" altLang="en-US" sz="400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0ADEF1AC-01D0-A0EE-05A8-C7929D1172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143000"/>
            <a:ext cx="9144000" cy="435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ar-SA" altLang="en-US" sz="4000">
                <a:solidFill>
                  <a:schemeClr val="tx2"/>
                </a:solidFill>
                <a:cs typeface="Times New Roman" panose="02020603050405020304" pitchFamily="18" charset="0"/>
              </a:rPr>
              <a:t>ثم تغسل قطعة العجين بالماء المالح تركيز</a:t>
            </a:r>
            <a:r>
              <a:rPr lang="ar-SA" altLang="en-US" sz="40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en-US" altLang="en-US" sz="4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anose="02020603050405020304" pitchFamily="18" charset="0"/>
              </a:rPr>
              <a:t>2</a:t>
            </a:r>
            <a:r>
              <a:rPr lang="ar-SY" altLang="en-US" sz="40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anose="02020603050405020304" pitchFamily="18" charset="0"/>
              </a:rPr>
              <a:t> %</a:t>
            </a:r>
            <a:r>
              <a:rPr lang="ar-SA" altLang="en-US" sz="4000">
                <a:solidFill>
                  <a:schemeClr val="tx2"/>
                </a:solidFill>
                <a:cs typeface="Times New Roman" panose="02020603050405020304" pitchFamily="18" charset="0"/>
              </a:rPr>
              <a:t> (الموجود في قمع الفصل ) فوق الإطار المغطى بمنخل ، بعد انتهاء عملية الغسيل يتم ضغط العجينة بين لوحين من الزجاج و تكرر العملية عشر مرات حيث يجفف سطحي الضاغط في كل مرة بواسطة قطعة قماش جافة و نظيفة ثم توزن العينة.</a:t>
            </a:r>
          </a:p>
          <a:p>
            <a:pPr algn="l" rtl="0" eaLnBrk="0" hangingPunct="0"/>
            <a:endParaRPr lang="ar-SA" altLang="en-US" sz="400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4E5E8B56-7CE7-8DE3-4A6B-5BC8B7B557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57200"/>
            <a:ext cx="9144000" cy="557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ar-SA" altLang="en-US" sz="32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anose="02020603050405020304" pitchFamily="18" charset="0"/>
              </a:rPr>
              <a:t>النسبة المئوية للغلوتين الرطب</a:t>
            </a:r>
            <a:r>
              <a:rPr lang="ar-SA" altLang="en-US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anose="02020603050405020304" pitchFamily="18" charset="0"/>
              </a:rPr>
              <a:t> = </a:t>
            </a:r>
            <a:r>
              <a:rPr lang="en-US" altLang="en-US" sz="3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anose="02020603050405020304" pitchFamily="18" charset="0"/>
              </a:rPr>
              <a:t>100</a:t>
            </a:r>
            <a:r>
              <a:rPr lang="ar-SY" altLang="en-US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anose="02020603050405020304" pitchFamily="18" charset="0"/>
              </a:rPr>
              <a:t> *</a:t>
            </a:r>
            <a:r>
              <a:rPr lang="en-US" altLang="en-US" sz="3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anose="02020603050405020304" pitchFamily="18" charset="0"/>
              </a:rPr>
              <a:t>M</a:t>
            </a:r>
            <a:r>
              <a:rPr lang="ar-SY" altLang="en-US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anose="02020603050405020304" pitchFamily="18" charset="0"/>
              </a:rPr>
              <a:t> / </a:t>
            </a:r>
            <a:r>
              <a:rPr lang="en-US" altLang="en-US" sz="3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anose="02020603050405020304" pitchFamily="18" charset="0"/>
              </a:rPr>
              <a:t>10</a:t>
            </a:r>
            <a:r>
              <a:rPr lang="ar-SY" altLang="en-US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anose="02020603050405020304" pitchFamily="18" charset="0"/>
              </a:rPr>
              <a:t> = </a:t>
            </a:r>
            <a:r>
              <a:rPr lang="en-US" altLang="en-US" sz="3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anose="02020603050405020304" pitchFamily="18" charset="0"/>
              </a:rPr>
              <a:t>10</a:t>
            </a:r>
            <a:r>
              <a:rPr lang="ar-SY" altLang="en-US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anose="02020603050405020304" pitchFamily="18" charset="0"/>
              </a:rPr>
              <a:t> * </a:t>
            </a:r>
            <a:r>
              <a:rPr lang="en-US" altLang="en-US" sz="3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anose="02020603050405020304" pitchFamily="18" charset="0"/>
              </a:rPr>
              <a:t>M</a:t>
            </a:r>
            <a:r>
              <a:rPr lang="ar-SY" altLang="en-US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anose="02020603050405020304" pitchFamily="18" charset="0"/>
              </a:rPr>
              <a:t> </a:t>
            </a:r>
            <a:endParaRPr lang="ar-SY" altLang="en-US" sz="3200">
              <a:solidFill>
                <a:schemeClr val="tx2"/>
              </a:solidFill>
              <a:cs typeface="Times New Roman" panose="02020603050405020304" pitchFamily="18" charset="0"/>
            </a:endParaRPr>
          </a:p>
          <a:p>
            <a:pPr algn="just" eaLnBrk="0" hangingPunct="0"/>
            <a:r>
              <a:rPr lang="ar-SA" altLang="en-US" sz="3200">
                <a:solidFill>
                  <a:schemeClr val="tx2"/>
                </a:solidFill>
                <a:cs typeface="Times New Roman" panose="02020603050405020304" pitchFamily="18" charset="0"/>
              </a:rPr>
              <a:t>حيث </a:t>
            </a:r>
            <a:r>
              <a:rPr lang="en-US" altLang="en-US" sz="3200">
                <a:solidFill>
                  <a:schemeClr val="tx2"/>
                </a:solidFill>
                <a:cs typeface="Times New Roman" panose="02020603050405020304" pitchFamily="18" charset="0"/>
              </a:rPr>
              <a:t> M</a:t>
            </a:r>
            <a:r>
              <a:rPr lang="ar-SA" altLang="en-US" sz="3200">
                <a:solidFill>
                  <a:schemeClr val="tx2"/>
                </a:solidFill>
                <a:cs typeface="Times New Roman" panose="02020603050405020304" pitchFamily="18" charset="0"/>
              </a:rPr>
              <a:t>هي وزن الغلوتين الرطب.</a:t>
            </a:r>
          </a:p>
          <a:p>
            <a:pPr algn="just" eaLnBrk="0" hangingPunct="0"/>
            <a:r>
              <a:rPr lang="ar-SA" altLang="en-US" sz="3200">
                <a:solidFill>
                  <a:schemeClr val="tx2"/>
                </a:solidFill>
                <a:cs typeface="Times New Roman" panose="02020603050405020304" pitchFamily="18" charset="0"/>
              </a:rPr>
              <a:t> </a:t>
            </a:r>
          </a:p>
          <a:p>
            <a:pPr algn="just" eaLnBrk="0" hangingPunct="0"/>
            <a:r>
              <a:rPr lang="ar-SA" altLang="en-US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anose="02020603050405020304" pitchFamily="18" charset="0"/>
              </a:rPr>
              <a:t>للحصول على </a:t>
            </a:r>
            <a:r>
              <a:rPr lang="ar-SA" altLang="en-US" sz="32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anose="02020603050405020304" pitchFamily="18" charset="0"/>
              </a:rPr>
              <a:t>الغلوتين الجاف</a:t>
            </a:r>
            <a:r>
              <a:rPr lang="en-US" altLang="en-US" sz="32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anose="02020603050405020304" pitchFamily="18" charset="0"/>
              </a:rPr>
              <a:t>:</a:t>
            </a:r>
            <a:r>
              <a:rPr lang="ar-SA" altLang="en-US" sz="3200">
                <a:solidFill>
                  <a:schemeClr val="tx2"/>
                </a:solidFill>
                <a:cs typeface="Times New Roman" panose="02020603050405020304" pitchFamily="18" charset="0"/>
              </a:rPr>
              <a:t> يتم التجفيف بالدرجة </a:t>
            </a:r>
            <a:r>
              <a:rPr lang="en-US" altLang="en-US" sz="3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anose="02020603050405020304" pitchFamily="18" charset="0"/>
              </a:rPr>
              <a:t>105</a:t>
            </a:r>
            <a:r>
              <a:rPr lang="ar-SY" altLang="en-US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en-US" altLang="en-US" sz="3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anose="02020603050405020304" pitchFamily="18" charset="0"/>
              </a:rPr>
              <a:t>º</a:t>
            </a:r>
            <a:r>
              <a:rPr lang="ar-SA" altLang="en-US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anose="02020603050405020304" pitchFamily="18" charset="0"/>
              </a:rPr>
              <a:t> م</a:t>
            </a:r>
            <a:r>
              <a:rPr lang="ar-SA" altLang="en-US" sz="3200">
                <a:solidFill>
                  <a:schemeClr val="tx2"/>
                </a:solidFill>
                <a:cs typeface="Times New Roman" panose="02020603050405020304" pitchFamily="18" charset="0"/>
              </a:rPr>
              <a:t> حتى ثبات الوزن( بحدود</a:t>
            </a:r>
            <a:r>
              <a:rPr lang="ar-SA" altLang="en-US" sz="3200">
                <a:solidFill>
                  <a:schemeClr val="tx2"/>
                </a:solidFill>
              </a:rPr>
              <a:t> </a:t>
            </a:r>
            <a:r>
              <a:rPr lang="en-US" altLang="en-US" sz="3200">
                <a:solidFill>
                  <a:schemeClr val="tx2"/>
                </a:solidFill>
                <a:cs typeface="Times New Roman" panose="02020603050405020304" pitchFamily="18" charset="0"/>
              </a:rPr>
              <a:t> 12</a:t>
            </a:r>
            <a:r>
              <a:rPr lang="ar-SA" altLang="en-US" sz="3200">
                <a:solidFill>
                  <a:schemeClr val="tx2"/>
                </a:solidFill>
                <a:cs typeface="Times New Roman" panose="02020603050405020304" pitchFamily="18" charset="0"/>
              </a:rPr>
              <a:t> ساعة ).</a:t>
            </a:r>
          </a:p>
          <a:p>
            <a:pPr algn="just" eaLnBrk="0" hangingPunct="0"/>
            <a:endParaRPr lang="ar-SA" altLang="en-US" sz="3200">
              <a:solidFill>
                <a:schemeClr val="tx2"/>
              </a:solidFill>
              <a:cs typeface="Times New Roman" panose="02020603050405020304" pitchFamily="18" charset="0"/>
            </a:endParaRPr>
          </a:p>
          <a:p>
            <a:pPr algn="just" eaLnBrk="0" hangingPunct="0"/>
            <a:r>
              <a:rPr lang="ar-SA" altLang="en-US" sz="3200">
                <a:solidFill>
                  <a:schemeClr val="tx2"/>
                </a:solidFill>
                <a:cs typeface="Times New Roman" panose="02020603050405020304" pitchFamily="18" charset="0"/>
              </a:rPr>
              <a:t>أو يتم التجفيف بواسطة سخانة خاصة مصنوعة من التيفلون بالدرجة</a:t>
            </a:r>
            <a:r>
              <a:rPr lang="en-US" altLang="en-US" sz="3200">
                <a:solidFill>
                  <a:schemeClr val="tx2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anose="02020603050405020304" pitchFamily="18" charset="0"/>
              </a:rPr>
              <a:t>130</a:t>
            </a:r>
            <a:r>
              <a:rPr lang="ar-SY" altLang="en-US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en-US" altLang="en-US" sz="3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anose="02020603050405020304" pitchFamily="18" charset="0"/>
              </a:rPr>
              <a:t>º</a:t>
            </a:r>
            <a:r>
              <a:rPr lang="ar-SA" altLang="en-US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anose="02020603050405020304" pitchFamily="18" charset="0"/>
              </a:rPr>
              <a:t>م</a:t>
            </a:r>
            <a:r>
              <a:rPr lang="ar-SA" altLang="en-US" sz="3200">
                <a:solidFill>
                  <a:schemeClr val="tx2"/>
                </a:solidFill>
                <a:cs typeface="Times New Roman" panose="02020603050405020304" pitchFamily="18" charset="0"/>
              </a:rPr>
              <a:t> لمدة </a:t>
            </a:r>
            <a:r>
              <a:rPr lang="en-US" altLang="en-US" sz="3200">
                <a:solidFill>
                  <a:schemeClr val="tx2"/>
                </a:solidFill>
                <a:cs typeface="Times New Roman" panose="02020603050405020304" pitchFamily="18" charset="0"/>
              </a:rPr>
              <a:t> 4</a:t>
            </a:r>
            <a:r>
              <a:rPr lang="ar-SA" altLang="en-US" sz="3200">
                <a:solidFill>
                  <a:schemeClr val="tx2"/>
                </a:solidFill>
                <a:cs typeface="Times New Roman" panose="02020603050405020304" pitchFamily="18" charset="0"/>
              </a:rPr>
              <a:t>دقائق.</a:t>
            </a:r>
          </a:p>
          <a:p>
            <a:pPr algn="just" eaLnBrk="0" hangingPunct="0"/>
            <a:endParaRPr lang="ar-SA" altLang="en-US" sz="3200">
              <a:solidFill>
                <a:schemeClr val="tx2"/>
              </a:solidFill>
              <a:cs typeface="Times New Roman" panose="02020603050405020304" pitchFamily="18" charset="0"/>
            </a:endParaRPr>
          </a:p>
          <a:p>
            <a:pPr algn="just" eaLnBrk="0" hangingPunct="0"/>
            <a:r>
              <a:rPr lang="ar-SA" altLang="en-US" sz="36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anose="02020603050405020304" pitchFamily="18" charset="0"/>
              </a:rPr>
              <a:t>      الغلوتين الجاف = 3/1  الغلوتين الرطب</a:t>
            </a:r>
          </a:p>
          <a:p>
            <a:pPr algn="l" rtl="0" eaLnBrk="0" hangingPunct="0"/>
            <a:endParaRPr lang="ar-SA" altLang="en-US" sz="3600">
              <a:solidFill>
                <a:schemeClr val="accent2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6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6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6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56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56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56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56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56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56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56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56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56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56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56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56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56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56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56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56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56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560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560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560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560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1644A72E-516E-CF86-148F-77E418CEBD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57200"/>
            <a:ext cx="9144000" cy="454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ar-SA" altLang="en-US" sz="36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anose="02020603050405020304" pitchFamily="18" charset="0"/>
              </a:rPr>
              <a:t>- </a:t>
            </a:r>
            <a:r>
              <a:rPr lang="ar-SA" altLang="en-US" sz="4000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anose="02020603050405020304" pitchFamily="18" charset="0"/>
              </a:rPr>
              <a:t>الطريقة الآلية لتحديد كمية و نوعية الغلوتين :</a:t>
            </a:r>
            <a:r>
              <a:rPr lang="ar-SA" altLang="en-US" sz="36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anose="02020603050405020304" pitchFamily="18" charset="0"/>
              </a:rPr>
              <a:t> </a:t>
            </a:r>
            <a:endParaRPr lang="ar-SA" altLang="en-US" sz="3600">
              <a:solidFill>
                <a:schemeClr val="tx2"/>
              </a:solidFill>
              <a:cs typeface="Times New Roman" panose="02020603050405020304" pitchFamily="18" charset="0"/>
            </a:endParaRPr>
          </a:p>
          <a:p>
            <a:pPr algn="ctr"/>
            <a:r>
              <a:rPr lang="ar-SA" altLang="en-US" sz="3600">
                <a:solidFill>
                  <a:schemeClr val="tx2"/>
                </a:solidFill>
                <a:cs typeface="Times New Roman" panose="02020603050405020304" pitchFamily="18" charset="0"/>
              </a:rPr>
              <a:t>يتم أخذ </a:t>
            </a:r>
            <a:r>
              <a:rPr lang="ar-SA" altLang="en-US" sz="36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anose="02020603050405020304" pitchFamily="18" charset="0"/>
              </a:rPr>
              <a:t>10</a:t>
            </a:r>
            <a:r>
              <a:rPr lang="ar-SA" altLang="en-US" sz="3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anose="02020603050405020304" pitchFamily="18" charset="0"/>
              </a:rPr>
              <a:t> غ</a:t>
            </a:r>
            <a:r>
              <a:rPr lang="ar-SA" altLang="en-US" sz="3600">
                <a:solidFill>
                  <a:schemeClr val="tx2"/>
                </a:solidFill>
                <a:cs typeface="Times New Roman" panose="02020603050405020304" pitchFamily="18" charset="0"/>
              </a:rPr>
              <a:t> مجروش القمح و</a:t>
            </a:r>
            <a:r>
              <a:rPr lang="ar-SA" altLang="en-US" sz="3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ar-SA" altLang="en-US" sz="36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anose="02020603050405020304" pitchFamily="18" charset="0"/>
              </a:rPr>
              <a:t>5.5</a:t>
            </a:r>
            <a:r>
              <a:rPr lang="ar-SA" altLang="en-US" sz="3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anose="02020603050405020304" pitchFamily="18" charset="0"/>
              </a:rPr>
              <a:t> مل</a:t>
            </a:r>
            <a:r>
              <a:rPr lang="ar-SA" altLang="en-US" sz="3600">
                <a:solidFill>
                  <a:schemeClr val="tx2"/>
                </a:solidFill>
                <a:cs typeface="Times New Roman" panose="02020603050405020304" pitchFamily="18" charset="0"/>
              </a:rPr>
              <a:t> محلول ملحي تركيز</a:t>
            </a:r>
            <a:endParaRPr lang="en-US" altLang="en-US" sz="3600">
              <a:solidFill>
                <a:schemeClr val="tx2"/>
              </a:solidFill>
              <a:cs typeface="Times New Roman" panose="02020603050405020304" pitchFamily="18" charset="0"/>
            </a:endParaRPr>
          </a:p>
          <a:p>
            <a:pPr algn="ctr"/>
            <a:r>
              <a:rPr lang="ar-SA" altLang="en-US" sz="3600">
                <a:solidFill>
                  <a:schemeClr val="tx2"/>
                </a:solidFill>
                <a:cs typeface="Times New Roman" panose="02020603050405020304" pitchFamily="18" charset="0"/>
              </a:rPr>
              <a:t> </a:t>
            </a:r>
            <a:r>
              <a:rPr lang="ar-SA" altLang="en-US" sz="36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anose="02020603050405020304" pitchFamily="18" charset="0"/>
              </a:rPr>
              <a:t>2</a:t>
            </a:r>
            <a:r>
              <a:rPr lang="en-US" altLang="en-US" sz="36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anose="02020603050405020304" pitchFamily="18" charset="0"/>
              </a:rPr>
              <a:t>%</a:t>
            </a:r>
            <a:r>
              <a:rPr lang="ar-SA" altLang="en-US" sz="3600">
                <a:solidFill>
                  <a:schemeClr val="tx2"/>
                </a:solidFill>
                <a:cs typeface="Times New Roman" panose="02020603050405020304" pitchFamily="18" charset="0"/>
              </a:rPr>
              <a:t> و يتم العجن في البداية لمدة نصف دقيقة لتشكيل العجينة بعدها يبدأ تدفق الماء الملحي لغسل العجينة بعد </a:t>
            </a:r>
            <a:r>
              <a:rPr lang="ar-SA" altLang="en-US" sz="36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anose="02020603050405020304" pitchFamily="18" charset="0"/>
              </a:rPr>
              <a:t>2</a:t>
            </a:r>
            <a:r>
              <a:rPr lang="ar-SA" altLang="en-US" sz="3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anose="02020603050405020304" pitchFamily="18" charset="0"/>
              </a:rPr>
              <a:t> دقيقة</a:t>
            </a:r>
            <a:r>
              <a:rPr lang="ar-SA" altLang="en-US" sz="3600">
                <a:solidFill>
                  <a:schemeClr val="tx2"/>
                </a:solidFill>
                <a:cs typeface="Times New Roman" panose="02020603050405020304" pitchFamily="18" charset="0"/>
              </a:rPr>
              <a:t> يتم نقل العينة إلى اسطوانة بلاستيكية أخرى و تغيير منخل النايلون من </a:t>
            </a:r>
            <a:r>
              <a:rPr lang="ar-SA" altLang="en-US" sz="36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anose="02020603050405020304" pitchFamily="18" charset="0"/>
              </a:rPr>
              <a:t>80</a:t>
            </a:r>
            <a:r>
              <a:rPr lang="ar-SA" altLang="en-US" sz="3600">
                <a:solidFill>
                  <a:schemeClr val="tx2"/>
                </a:solidFill>
                <a:cs typeface="Times New Roman" panose="02020603050405020304" pitchFamily="18" charset="0"/>
              </a:rPr>
              <a:t> </a:t>
            </a:r>
            <a:r>
              <a:rPr lang="ar-SA" altLang="en-US" sz="3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anose="02020603050405020304" pitchFamily="18" charset="0"/>
              </a:rPr>
              <a:t>ميكرون</a:t>
            </a:r>
            <a:r>
              <a:rPr lang="ar-SA" altLang="en-US" sz="3600">
                <a:solidFill>
                  <a:schemeClr val="tx2"/>
                </a:solidFill>
                <a:cs typeface="Times New Roman" panose="02020603050405020304" pitchFamily="18" charset="0"/>
              </a:rPr>
              <a:t> في البداية إلى </a:t>
            </a:r>
            <a:r>
              <a:rPr lang="ar-SA" altLang="en-US" sz="36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anose="02020603050405020304" pitchFamily="18" charset="0"/>
              </a:rPr>
              <a:t>840</a:t>
            </a:r>
            <a:r>
              <a:rPr lang="ar-SA" altLang="en-US" sz="3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anose="02020603050405020304" pitchFamily="18" charset="0"/>
              </a:rPr>
              <a:t> ميكرون</a:t>
            </a:r>
            <a:r>
              <a:rPr lang="ar-SA" altLang="en-US" sz="3600">
                <a:solidFill>
                  <a:schemeClr val="tx2"/>
                </a:solidFill>
                <a:cs typeface="Times New Roman" panose="02020603050405020304" pitchFamily="18" charset="0"/>
              </a:rPr>
              <a:t> ثم نعيد الاسطوانة إلى العجانة ويستمر العجن </a:t>
            </a:r>
            <a:r>
              <a:rPr lang="ar-SA" altLang="en-US" sz="36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anose="02020603050405020304" pitchFamily="18" charset="0"/>
              </a:rPr>
              <a:t>3</a:t>
            </a:r>
            <a:r>
              <a:rPr lang="ar-SA" altLang="en-US" sz="3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anose="02020603050405020304" pitchFamily="18" charset="0"/>
              </a:rPr>
              <a:t> دقائق</a:t>
            </a:r>
            <a:r>
              <a:rPr lang="ar-SA" altLang="en-US" sz="3600">
                <a:solidFill>
                  <a:schemeClr val="tx2"/>
                </a:solidFill>
                <a:cs typeface="Times New Roman" panose="02020603050405020304" pitchFamily="18" charset="0"/>
              </a:rPr>
              <a:t> ، يتم وزن العجينة المتشكلة و حساب نسبة الغلوتين الرطب </a:t>
            </a:r>
            <a:r>
              <a:rPr lang="en-US" altLang="en-US" sz="3600">
                <a:solidFill>
                  <a:schemeClr val="tx2"/>
                </a:solidFill>
                <a:cs typeface="Times New Roman" panose="02020603050405020304" pitchFamily="18" charset="0"/>
              </a:rPr>
              <a:t>                            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1818D106-29E5-84E7-B795-76B5F63619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62000"/>
            <a:ext cx="9144000" cy="399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ar-SA" altLang="en-US" sz="3600">
                <a:solidFill>
                  <a:schemeClr val="tx2"/>
                </a:solidFill>
                <a:cs typeface="Times New Roman" panose="02020603050405020304" pitchFamily="18" charset="0"/>
              </a:rPr>
              <a:t>بعد الحصول على الغلوتين الرطب تتم عملية الطرد المركزي في مثفلة بسرعة </a:t>
            </a:r>
            <a:r>
              <a:rPr lang="en-US" altLang="en-US" sz="36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anose="02020603050405020304" pitchFamily="18" charset="0"/>
              </a:rPr>
              <a:t>6000</a:t>
            </a:r>
            <a:r>
              <a:rPr lang="ar-SY" altLang="en-US" sz="3600">
                <a:solidFill>
                  <a:schemeClr val="tx2"/>
                </a:solidFill>
                <a:cs typeface="Times New Roman" panose="02020603050405020304" pitchFamily="18" charset="0"/>
              </a:rPr>
              <a:t> </a:t>
            </a:r>
            <a:r>
              <a:rPr lang="ar-SA" altLang="en-US" sz="3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anose="02020603050405020304" pitchFamily="18" charset="0"/>
              </a:rPr>
              <a:t>دورة / دقيقة</a:t>
            </a:r>
            <a:r>
              <a:rPr lang="ar-SA" altLang="en-US" sz="3600">
                <a:solidFill>
                  <a:schemeClr val="tx2"/>
                </a:solidFill>
                <a:cs typeface="Times New Roman" panose="02020603050405020304" pitchFamily="18" charset="0"/>
              </a:rPr>
              <a:t> لمدة</a:t>
            </a:r>
            <a:r>
              <a:rPr lang="ar-SA" altLang="en-US" sz="3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en-US" altLang="en-US" sz="36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anose="02020603050405020304" pitchFamily="18" charset="0"/>
              </a:rPr>
              <a:t>5</a:t>
            </a:r>
            <a:r>
              <a:rPr lang="ar-SA" altLang="en-US" sz="3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anose="02020603050405020304" pitchFamily="18" charset="0"/>
              </a:rPr>
              <a:t> دقائق</a:t>
            </a:r>
            <a:r>
              <a:rPr lang="ar-SA" altLang="en-US" sz="3600">
                <a:solidFill>
                  <a:schemeClr val="tx2"/>
                </a:solidFill>
                <a:cs typeface="Times New Roman" panose="02020603050405020304" pitchFamily="18" charset="0"/>
              </a:rPr>
              <a:t>، يتم وزن الغلوتين النافذ و المتبقي على المنخل و حساب دليل الغلوتين .</a:t>
            </a:r>
          </a:p>
          <a:p>
            <a:pPr algn="just" eaLnBrk="0" hangingPunct="0"/>
            <a:r>
              <a:rPr lang="ar-SA" altLang="en-US" sz="3600">
                <a:solidFill>
                  <a:schemeClr val="tx2"/>
                </a:solidFill>
                <a:cs typeface="Times New Roman" panose="02020603050405020304" pitchFamily="18" charset="0"/>
              </a:rPr>
              <a:t> </a:t>
            </a:r>
          </a:p>
          <a:p>
            <a:pPr algn="just" eaLnBrk="0" hangingPunct="0"/>
            <a:r>
              <a:rPr lang="ar-SA" altLang="en-US" sz="40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anose="02020603050405020304" pitchFamily="18" charset="0"/>
              </a:rPr>
              <a:t>دليل الغلوتين</a:t>
            </a:r>
            <a:r>
              <a:rPr lang="ar-SA" altLang="en-US" sz="3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anose="02020603050405020304" pitchFamily="18" charset="0"/>
              </a:rPr>
              <a:t> = </a:t>
            </a:r>
            <a:endParaRPr lang="en-US" altLang="en-US" sz="3600" b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anose="02020603050405020304" pitchFamily="18" charset="0"/>
            </a:endParaRPr>
          </a:p>
          <a:p>
            <a:pPr algn="just" eaLnBrk="0" hangingPunct="0"/>
            <a:r>
              <a:rPr lang="ar-SA" altLang="en-US" sz="3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anose="02020603050405020304" pitchFamily="18" charset="0"/>
              </a:rPr>
              <a:t>(الغلوتين الكلي ــ الغلوتين النافذ</a:t>
            </a:r>
            <a:r>
              <a:rPr lang="en-US" altLang="en-US" sz="3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en-US" altLang="en-US" sz="36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anose="02020603050405020304" pitchFamily="18" charset="0"/>
              </a:rPr>
              <a:t>100</a:t>
            </a:r>
            <a:r>
              <a:rPr lang="en-US" altLang="en-US" sz="3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anose="02020603050405020304" pitchFamily="18" charset="0"/>
              </a:rPr>
              <a:t> * ( </a:t>
            </a:r>
            <a:r>
              <a:rPr lang="ar-SA" altLang="en-US" sz="3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anose="02020603050405020304" pitchFamily="18" charset="0"/>
              </a:rPr>
              <a:t>/ الغلوتين الكلي </a:t>
            </a:r>
            <a:endParaRPr lang="ar-SA" altLang="en-US" sz="3600">
              <a:solidFill>
                <a:schemeClr val="tx2"/>
              </a:solidFill>
              <a:cs typeface="Times New Roman" panose="02020603050405020304" pitchFamily="18" charset="0"/>
            </a:endParaRPr>
          </a:p>
          <a:p>
            <a:pPr algn="l" rtl="0" eaLnBrk="0" hangingPunct="0"/>
            <a:endParaRPr lang="ar-SA" altLang="en-US" sz="360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7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276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276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276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6" name="Picture 4">
            <a:extLst>
              <a:ext uri="{FF2B5EF4-FFF2-40B4-BE49-F238E27FC236}">
                <a16:creationId xmlns:a16="http://schemas.microsoft.com/office/drawing/2014/main" id="{07786EC8-78B5-07FF-B710-9B18C73C6E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4788" y="252413"/>
            <a:ext cx="9555163" cy="6354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Radar">
  <a:themeElements>
    <a:clrScheme name="Radar 1">
      <a:dk1>
        <a:srgbClr val="000000"/>
      </a:dk1>
      <a:lt1>
        <a:srgbClr val="EAEAEA"/>
      </a:lt1>
      <a:dk2>
        <a:srgbClr val="000066"/>
      </a:dk2>
      <a:lt2>
        <a:srgbClr val="FFFFFF"/>
      </a:lt2>
      <a:accent1>
        <a:srgbClr val="003399"/>
      </a:accent1>
      <a:accent2>
        <a:srgbClr val="99CCFF"/>
      </a:accent2>
      <a:accent3>
        <a:srgbClr val="AAAAB8"/>
      </a:accent3>
      <a:accent4>
        <a:srgbClr val="C8C8C8"/>
      </a:accent4>
      <a:accent5>
        <a:srgbClr val="AAADCA"/>
      </a:accent5>
      <a:accent6>
        <a:srgbClr val="8AB9E7"/>
      </a:accent6>
      <a:hlink>
        <a:srgbClr val="CC9900"/>
      </a:hlink>
      <a:folHlink>
        <a:srgbClr val="996600"/>
      </a:folHlink>
    </a:clrScheme>
    <a:fontScheme name="Radar">
      <a:majorFont>
        <a:latin typeface="Times New Roman"/>
        <a:ea typeface=""/>
        <a:cs typeface="Times New Roman (Arabic)"/>
      </a:majorFont>
      <a:minorFont>
        <a:latin typeface="Times New Roman"/>
        <a:ea typeface=""/>
        <a:cs typeface="Times New Roman (Arabic)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cs typeface="Times New Roman (Arabic)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cs typeface="Times New Roman (Arabic)" charset="0"/>
          </a:defRPr>
        </a:defPPr>
      </a:lstStyle>
    </a:lnDef>
  </a:objectDefaults>
  <a:extraClrSchemeLst>
    <a:extraClrScheme>
      <a:clrScheme name="Radar 1">
        <a:dk1>
          <a:srgbClr val="000000"/>
        </a:dk1>
        <a:lt1>
          <a:srgbClr val="EAEAEA"/>
        </a:lt1>
        <a:dk2>
          <a:srgbClr val="000066"/>
        </a:dk2>
        <a:lt2>
          <a:srgbClr val="FFFFFF"/>
        </a:lt2>
        <a:accent1>
          <a:srgbClr val="003399"/>
        </a:accent1>
        <a:accent2>
          <a:srgbClr val="99CCFF"/>
        </a:accent2>
        <a:accent3>
          <a:srgbClr val="AAAAB8"/>
        </a:accent3>
        <a:accent4>
          <a:srgbClr val="C8C8C8"/>
        </a:accent4>
        <a:accent5>
          <a:srgbClr val="AAADCA"/>
        </a:accent5>
        <a:accent6>
          <a:srgbClr val="8AB9E7"/>
        </a:accent6>
        <a:hlink>
          <a:srgbClr val="CC9900"/>
        </a:hlink>
        <a:folHlink>
          <a:srgbClr val="9966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ar 2">
        <a:dk1>
          <a:srgbClr val="666699"/>
        </a:dk1>
        <a:lt1>
          <a:srgbClr val="CCCCFF"/>
        </a:lt1>
        <a:dk2>
          <a:srgbClr val="000040"/>
        </a:dk2>
        <a:lt2>
          <a:srgbClr val="A4A4C2"/>
        </a:lt2>
        <a:accent1>
          <a:srgbClr val="003399"/>
        </a:accent1>
        <a:accent2>
          <a:srgbClr val="0099FF"/>
        </a:accent2>
        <a:accent3>
          <a:srgbClr val="E2E2FF"/>
        </a:accent3>
        <a:accent4>
          <a:srgbClr val="565682"/>
        </a:accent4>
        <a:accent5>
          <a:srgbClr val="AAADCA"/>
        </a:accent5>
        <a:accent6>
          <a:srgbClr val="008AE7"/>
        </a:accent6>
        <a:hlink>
          <a:srgbClr val="B68600"/>
        </a:hlink>
        <a:folHlink>
          <a:srgbClr val="8A5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ar 3">
        <a:dk1>
          <a:srgbClr val="000000"/>
        </a:dk1>
        <a:lt1>
          <a:srgbClr val="EAEAEA"/>
        </a:lt1>
        <a:dk2>
          <a:srgbClr val="000000"/>
        </a:dk2>
        <a:lt2>
          <a:srgbClr val="B2B2B2"/>
        </a:lt2>
        <a:accent1>
          <a:srgbClr val="777777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BDBDBD"/>
        </a:accent5>
        <a:accent6>
          <a:srgbClr val="A1A1A1"/>
        </a:accent6>
        <a:hlink>
          <a:srgbClr val="808080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ar 4">
        <a:dk1>
          <a:srgbClr val="333333"/>
        </a:dk1>
        <a:lt1>
          <a:srgbClr val="FFFF66"/>
        </a:lt1>
        <a:dk2>
          <a:srgbClr val="000000"/>
        </a:dk2>
        <a:lt2>
          <a:srgbClr val="CC3300"/>
        </a:lt2>
        <a:accent1>
          <a:srgbClr val="5F5F5F"/>
        </a:accent1>
        <a:accent2>
          <a:srgbClr val="3399FF"/>
        </a:accent2>
        <a:accent3>
          <a:srgbClr val="AAAAAA"/>
        </a:accent3>
        <a:accent4>
          <a:srgbClr val="DADA56"/>
        </a:accent4>
        <a:accent5>
          <a:srgbClr val="B6B6B6"/>
        </a:accent5>
        <a:accent6>
          <a:srgbClr val="2D8AE7"/>
        </a:accent6>
        <a:hlink>
          <a:srgbClr val="008000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ar 5">
        <a:dk1>
          <a:srgbClr val="003300"/>
        </a:dk1>
        <a:lt1>
          <a:srgbClr val="FFFFCC"/>
        </a:lt1>
        <a:dk2>
          <a:srgbClr val="006600"/>
        </a:dk2>
        <a:lt2>
          <a:srgbClr val="FFFF00"/>
        </a:lt2>
        <a:accent1>
          <a:srgbClr val="008000"/>
        </a:accent1>
        <a:accent2>
          <a:srgbClr val="3399FF"/>
        </a:accent2>
        <a:accent3>
          <a:srgbClr val="AAB8AA"/>
        </a:accent3>
        <a:accent4>
          <a:srgbClr val="DADAAE"/>
        </a:accent4>
        <a:accent5>
          <a:srgbClr val="AAC0AA"/>
        </a:accent5>
        <a:accent6>
          <a:srgbClr val="2D8AE7"/>
        </a:accent6>
        <a:hlink>
          <a:srgbClr val="6666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Designs\Radar.pot</Template>
  <TotalTime>65</TotalTime>
  <Words>441</Words>
  <Application>Microsoft Office PowerPoint</Application>
  <PresentationFormat>On-screen Show (4:3)</PresentationFormat>
  <Paragraphs>31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Times New Roman</vt:lpstr>
      <vt:lpstr>Times New Roman (Arabic)</vt:lpstr>
      <vt:lpstr>Radar</vt:lpstr>
      <vt:lpstr>الجلسة العملية الخامسة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daham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الجلسة العملية الخامسة</dc:title>
  <dc:creator>danny</dc:creator>
  <cp:lastModifiedBy>Farhan Alfin</cp:lastModifiedBy>
  <cp:revision>5</cp:revision>
  <cp:lastPrinted>1601-01-01T00:00:00Z</cp:lastPrinted>
  <dcterms:created xsi:type="dcterms:W3CDTF">2004-11-03T22:33:41Z</dcterms:created>
  <dcterms:modified xsi:type="dcterms:W3CDTF">2026-03-02T07:58:05Z</dcterms:modified>
</cp:coreProperties>
</file>