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66" r:id="rId4"/>
    <p:sldId id="258" r:id="rId5"/>
    <p:sldId id="259" r:id="rId6"/>
    <p:sldId id="260" r:id="rId7"/>
    <p:sldId id="261" r:id="rId8"/>
    <p:sldId id="262" r:id="rId9"/>
    <p:sldId id="263" r:id="rId10"/>
    <p:sldId id="267" r:id="rId11"/>
    <p:sldId id="264" r:id="rId12"/>
    <p:sldId id="265" r:id="rId13"/>
    <p:sldId id="268" r:id="rId14"/>
    <p:sldId id="269" r:id="rId15"/>
    <p:sldId id="270" r:id="rId16"/>
    <p:sldId id="271" r:id="rId17"/>
  </p:sldIdLst>
  <p:sldSz cx="9144000" cy="6858000" type="screen4x3"/>
  <p:notesSz cx="6858000" cy="9144000"/>
  <p:defaultTextStyle>
    <a:defPPr>
      <a:defRPr lang="en-US"/>
    </a:defPPr>
    <a:lvl1pPr algn="r" rtl="1" fontAlgn="base">
      <a:spcBef>
        <a:spcPct val="0"/>
      </a:spcBef>
      <a:spcAft>
        <a:spcPct val="0"/>
      </a:spcAft>
      <a:defRPr sz="2400" kern="1200">
        <a:solidFill>
          <a:schemeClr val="tx1"/>
        </a:solidFill>
        <a:latin typeface="Times New Roman" panose="02020603050405020304" pitchFamily="18" charset="0"/>
        <a:ea typeface="+mn-ea"/>
        <a:cs typeface="Times New Roman (Arabic)"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mn-ea"/>
        <a:cs typeface="Times New Roman (Arabic)"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mn-ea"/>
        <a:cs typeface="Times New Roman (Arabic)"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mn-ea"/>
        <a:cs typeface="Times New Roman (Arabic)"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mn-ea"/>
        <a:cs typeface="Times New Roman (Arabic)"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Arabic)"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Arabic)"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Arabic)"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Arab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6" d="100"/>
          <a:sy n="46" d="100"/>
        </p:scale>
        <p:origin x="91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31D8F230-CB84-6780-3C23-B2754F7E9012}"/>
              </a:ext>
            </a:extLst>
          </p:cNvPr>
          <p:cNvGrpSpPr>
            <a:grpSpLocks/>
          </p:cNvGrpSpPr>
          <p:nvPr/>
        </p:nvGrpSpPr>
        <p:grpSpPr bwMode="auto">
          <a:xfrm>
            <a:off x="-1035050" y="1552575"/>
            <a:ext cx="10179050" cy="5305425"/>
            <a:chOff x="-652" y="978"/>
            <a:chExt cx="6412" cy="3342"/>
          </a:xfrm>
        </p:grpSpPr>
        <p:sp>
          <p:nvSpPr>
            <p:cNvPr id="3" name="Freeform 3">
              <a:extLst>
                <a:ext uri="{FF2B5EF4-FFF2-40B4-BE49-F238E27FC236}">
                  <a16:creationId xmlns:a16="http://schemas.microsoft.com/office/drawing/2014/main" id="{1BFA239B-8218-8183-82DD-F90F33808474}"/>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ar-LB">
                <a:ea typeface="Times New Roman (Arabic)" charset="0"/>
              </a:endParaRPr>
            </a:p>
          </p:txBody>
        </p:sp>
        <p:sp>
          <p:nvSpPr>
            <p:cNvPr id="4" name="Arc 4">
              <a:extLst>
                <a:ext uri="{FF2B5EF4-FFF2-40B4-BE49-F238E27FC236}">
                  <a16:creationId xmlns:a16="http://schemas.microsoft.com/office/drawing/2014/main" id="{86C60123-9F66-1483-16CE-4D2E57C70CD4}"/>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ar-LB">
                <a:ea typeface="Times New Roman (Arabic)" charset="0"/>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ar-SA"/>
              <a:t>انقر لتحرير نمط العنوان الرئيسي</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ar-SA"/>
              <a:t>انقر لتحرير نمط العنوان الثانوي الرئيسي</a:t>
            </a:r>
          </a:p>
        </p:txBody>
      </p:sp>
      <p:sp>
        <p:nvSpPr>
          <p:cNvPr id="5" name="Rectangle 7">
            <a:extLst>
              <a:ext uri="{FF2B5EF4-FFF2-40B4-BE49-F238E27FC236}">
                <a16:creationId xmlns:a16="http://schemas.microsoft.com/office/drawing/2014/main" id="{D5508017-F238-D3EE-D8FB-B92AF257EE47}"/>
              </a:ext>
            </a:extLst>
          </p:cNvPr>
          <p:cNvSpPr>
            <a:spLocks noGrp="1" noChangeArrowheads="1"/>
          </p:cNvSpPr>
          <p:nvPr>
            <p:ph type="dt" sz="quarter" idx="10"/>
          </p:nvPr>
        </p:nvSpPr>
        <p:spPr/>
        <p:txBody>
          <a:bodyPr/>
          <a:lstStyle>
            <a:lvl1pPr>
              <a:defRPr smtClean="0"/>
            </a:lvl1pPr>
          </a:lstStyle>
          <a:p>
            <a:pPr>
              <a:defRPr/>
            </a:pPr>
            <a:endParaRPr lang="en-US"/>
          </a:p>
        </p:txBody>
      </p:sp>
      <p:sp>
        <p:nvSpPr>
          <p:cNvPr id="6" name="Rectangle 8">
            <a:extLst>
              <a:ext uri="{FF2B5EF4-FFF2-40B4-BE49-F238E27FC236}">
                <a16:creationId xmlns:a16="http://schemas.microsoft.com/office/drawing/2014/main" id="{3A4186C6-1FC6-BBDA-4D93-6AA069060E4D}"/>
              </a:ext>
            </a:extLst>
          </p:cNvPr>
          <p:cNvSpPr>
            <a:spLocks noGrp="1" noChangeArrowheads="1"/>
          </p:cNvSpPr>
          <p:nvPr>
            <p:ph type="ftr" sz="quarter" idx="11"/>
          </p:nvPr>
        </p:nvSpPr>
        <p:spPr/>
        <p:txBody>
          <a:bodyPr/>
          <a:lstStyle>
            <a:lvl1pPr>
              <a:defRPr smtClean="0"/>
            </a:lvl1pPr>
          </a:lstStyle>
          <a:p>
            <a:pPr>
              <a:defRPr/>
            </a:pPr>
            <a:endParaRPr lang="en-US"/>
          </a:p>
        </p:txBody>
      </p:sp>
      <p:sp>
        <p:nvSpPr>
          <p:cNvPr id="7" name="Rectangle 9">
            <a:extLst>
              <a:ext uri="{FF2B5EF4-FFF2-40B4-BE49-F238E27FC236}">
                <a16:creationId xmlns:a16="http://schemas.microsoft.com/office/drawing/2014/main" id="{CC6D72F9-BA63-8EC3-0645-DA83BFF8BD00}"/>
              </a:ext>
            </a:extLst>
          </p:cNvPr>
          <p:cNvSpPr>
            <a:spLocks noGrp="1" noChangeArrowheads="1"/>
          </p:cNvSpPr>
          <p:nvPr>
            <p:ph type="sldNum" sz="quarter" idx="12"/>
          </p:nvPr>
        </p:nvSpPr>
        <p:spPr/>
        <p:txBody>
          <a:bodyPr/>
          <a:lstStyle>
            <a:lvl1pPr>
              <a:defRPr/>
            </a:lvl1pPr>
          </a:lstStyle>
          <a:p>
            <a:fld id="{3A34ADFA-9F31-44A9-B05C-13BBA76038A7}" type="slidenum">
              <a:rPr lang="en-US" altLang="en-US"/>
              <a:pPr/>
              <a:t>‹#›</a:t>
            </a:fld>
            <a:endParaRPr lang="en-US" altLang="en-US"/>
          </a:p>
        </p:txBody>
      </p:sp>
    </p:spTree>
    <p:extLst>
      <p:ext uri="{BB962C8B-B14F-4D97-AF65-F5344CB8AC3E}">
        <p14:creationId xmlns:p14="http://schemas.microsoft.com/office/powerpoint/2010/main" val="1135049032"/>
      </p:ext>
    </p:extLst>
  </p:cSld>
  <p:clrMapOvr>
    <a:masterClrMapping/>
  </p:clrMapOvr>
  <p:transition spd="med">
    <p:pull dir="ru"/>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7">
            <a:extLst>
              <a:ext uri="{FF2B5EF4-FFF2-40B4-BE49-F238E27FC236}">
                <a16:creationId xmlns:a16="http://schemas.microsoft.com/office/drawing/2014/main" id="{6E4ADA56-817F-CD3F-E6CE-7E91894A44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5CD863C-3C36-A002-0743-EC012DF212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C51146B-10F9-7D8B-9859-10471FE8B848}"/>
              </a:ext>
            </a:extLst>
          </p:cNvPr>
          <p:cNvSpPr>
            <a:spLocks noGrp="1" noChangeArrowheads="1"/>
          </p:cNvSpPr>
          <p:nvPr>
            <p:ph type="sldNum" sz="quarter" idx="12"/>
          </p:nvPr>
        </p:nvSpPr>
        <p:spPr>
          <a:ln/>
        </p:spPr>
        <p:txBody>
          <a:bodyPr/>
          <a:lstStyle>
            <a:lvl1pPr>
              <a:defRPr/>
            </a:lvl1pPr>
          </a:lstStyle>
          <a:p>
            <a:fld id="{FCEC8CA2-D1E5-4C10-87B5-EB20C2115FDC}" type="slidenum">
              <a:rPr lang="en-US" altLang="en-US"/>
              <a:pPr/>
              <a:t>‹#›</a:t>
            </a:fld>
            <a:endParaRPr lang="en-US" altLang="en-US"/>
          </a:p>
        </p:txBody>
      </p:sp>
    </p:spTree>
    <p:extLst>
      <p:ext uri="{BB962C8B-B14F-4D97-AF65-F5344CB8AC3E}">
        <p14:creationId xmlns:p14="http://schemas.microsoft.com/office/powerpoint/2010/main" val="2169431585"/>
      </p:ext>
    </p:extLst>
  </p:cSld>
  <p:clrMapOvr>
    <a:masterClrMapping/>
  </p:clrMapOvr>
  <p:transition spd="med">
    <p:pull dir="ru"/>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a:t>انقر لتحرير نمط العنوان الرئيسي</a:t>
            </a:r>
            <a:endParaRPr lang="ar-LB"/>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7">
            <a:extLst>
              <a:ext uri="{FF2B5EF4-FFF2-40B4-BE49-F238E27FC236}">
                <a16:creationId xmlns:a16="http://schemas.microsoft.com/office/drawing/2014/main" id="{29C6C89F-8CF3-8A40-3D24-F6ED74B4C2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0839724-8CE5-D706-805C-C526FA6A52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57EAC10-2186-7282-7810-7CAEB8BC9F78}"/>
              </a:ext>
            </a:extLst>
          </p:cNvPr>
          <p:cNvSpPr>
            <a:spLocks noGrp="1" noChangeArrowheads="1"/>
          </p:cNvSpPr>
          <p:nvPr>
            <p:ph type="sldNum" sz="quarter" idx="12"/>
          </p:nvPr>
        </p:nvSpPr>
        <p:spPr>
          <a:ln/>
        </p:spPr>
        <p:txBody>
          <a:bodyPr/>
          <a:lstStyle>
            <a:lvl1pPr>
              <a:defRPr/>
            </a:lvl1pPr>
          </a:lstStyle>
          <a:p>
            <a:fld id="{2A16A1E5-B2A2-4FF3-9D0B-C79C038E6ADA}" type="slidenum">
              <a:rPr lang="en-US" altLang="en-US"/>
              <a:pPr/>
              <a:t>‹#›</a:t>
            </a:fld>
            <a:endParaRPr lang="en-US" altLang="en-US"/>
          </a:p>
        </p:txBody>
      </p:sp>
    </p:spTree>
    <p:extLst>
      <p:ext uri="{BB962C8B-B14F-4D97-AF65-F5344CB8AC3E}">
        <p14:creationId xmlns:p14="http://schemas.microsoft.com/office/powerpoint/2010/main" val="3345569262"/>
      </p:ext>
    </p:extLst>
  </p:cSld>
  <p:clrMapOvr>
    <a:masterClrMapping/>
  </p:clrMapOvr>
  <p:transition spd="med">
    <p:pull dir="ru"/>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Rectangle 7">
            <a:extLst>
              <a:ext uri="{FF2B5EF4-FFF2-40B4-BE49-F238E27FC236}">
                <a16:creationId xmlns:a16="http://schemas.microsoft.com/office/drawing/2014/main" id="{60322AF6-219D-536E-4F5F-6676B391B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833790A-BA3C-3E76-93E8-76EB1A360F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1D53EEF-4058-35FB-0429-4FAD841A9DDA}"/>
              </a:ext>
            </a:extLst>
          </p:cNvPr>
          <p:cNvSpPr>
            <a:spLocks noGrp="1" noChangeArrowheads="1"/>
          </p:cNvSpPr>
          <p:nvPr>
            <p:ph type="sldNum" sz="quarter" idx="12"/>
          </p:nvPr>
        </p:nvSpPr>
        <p:spPr>
          <a:ln/>
        </p:spPr>
        <p:txBody>
          <a:bodyPr/>
          <a:lstStyle>
            <a:lvl1pPr>
              <a:defRPr/>
            </a:lvl1pPr>
          </a:lstStyle>
          <a:p>
            <a:fld id="{5409F312-1351-4463-88CB-B3F9D4AE167F}" type="slidenum">
              <a:rPr lang="en-US" altLang="en-US"/>
              <a:pPr/>
              <a:t>‹#›</a:t>
            </a:fld>
            <a:endParaRPr lang="en-US" altLang="en-US"/>
          </a:p>
        </p:txBody>
      </p:sp>
    </p:spTree>
    <p:extLst>
      <p:ext uri="{BB962C8B-B14F-4D97-AF65-F5344CB8AC3E}">
        <p14:creationId xmlns:p14="http://schemas.microsoft.com/office/powerpoint/2010/main" val="3252015620"/>
      </p:ext>
    </p:extLst>
  </p:cSld>
  <p:clrMapOvr>
    <a:masterClrMapping/>
  </p:clrMapOvr>
  <p:transition spd="med">
    <p:pull dir="ru"/>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LB"/>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7">
            <a:extLst>
              <a:ext uri="{FF2B5EF4-FFF2-40B4-BE49-F238E27FC236}">
                <a16:creationId xmlns:a16="http://schemas.microsoft.com/office/drawing/2014/main" id="{927D42AA-281D-931A-EFC0-9499F2A005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D0B9117-5DDD-F998-168A-578D3A9A2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9B3F7BD-232E-FB18-5F3F-3EF50737D798}"/>
              </a:ext>
            </a:extLst>
          </p:cNvPr>
          <p:cNvSpPr>
            <a:spLocks noGrp="1" noChangeArrowheads="1"/>
          </p:cNvSpPr>
          <p:nvPr>
            <p:ph type="sldNum" sz="quarter" idx="12"/>
          </p:nvPr>
        </p:nvSpPr>
        <p:spPr>
          <a:ln/>
        </p:spPr>
        <p:txBody>
          <a:bodyPr/>
          <a:lstStyle>
            <a:lvl1pPr>
              <a:defRPr/>
            </a:lvl1pPr>
          </a:lstStyle>
          <a:p>
            <a:fld id="{8D3E5851-0BE9-4453-B926-50CF7D4D11FA}" type="slidenum">
              <a:rPr lang="en-US" altLang="en-US"/>
              <a:pPr/>
              <a:t>‹#›</a:t>
            </a:fld>
            <a:endParaRPr lang="en-US" altLang="en-US"/>
          </a:p>
        </p:txBody>
      </p:sp>
    </p:spTree>
    <p:extLst>
      <p:ext uri="{BB962C8B-B14F-4D97-AF65-F5344CB8AC3E}">
        <p14:creationId xmlns:p14="http://schemas.microsoft.com/office/powerpoint/2010/main" val="2733421037"/>
      </p:ext>
    </p:extLst>
  </p:cSld>
  <p:clrMapOvr>
    <a:masterClrMapping/>
  </p:clrMapOvr>
  <p:transition spd="med">
    <p:pull dir="ru"/>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5" name="Rectangle 7">
            <a:extLst>
              <a:ext uri="{FF2B5EF4-FFF2-40B4-BE49-F238E27FC236}">
                <a16:creationId xmlns:a16="http://schemas.microsoft.com/office/drawing/2014/main" id="{80A908E7-F81E-C221-A61C-E2E74EA00B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18B1DF6-4037-B6B0-8736-3AFCEC98A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D8C8786-5864-BEE5-4E02-2FF4BD837AB4}"/>
              </a:ext>
            </a:extLst>
          </p:cNvPr>
          <p:cNvSpPr>
            <a:spLocks noGrp="1" noChangeArrowheads="1"/>
          </p:cNvSpPr>
          <p:nvPr>
            <p:ph type="sldNum" sz="quarter" idx="12"/>
          </p:nvPr>
        </p:nvSpPr>
        <p:spPr>
          <a:ln/>
        </p:spPr>
        <p:txBody>
          <a:bodyPr/>
          <a:lstStyle>
            <a:lvl1pPr>
              <a:defRPr/>
            </a:lvl1pPr>
          </a:lstStyle>
          <a:p>
            <a:fld id="{6807BC8E-2CB2-489F-8A7A-281F85D78350}" type="slidenum">
              <a:rPr lang="en-US" altLang="en-US"/>
              <a:pPr/>
              <a:t>‹#›</a:t>
            </a:fld>
            <a:endParaRPr lang="en-US" altLang="en-US"/>
          </a:p>
        </p:txBody>
      </p:sp>
    </p:spTree>
    <p:extLst>
      <p:ext uri="{BB962C8B-B14F-4D97-AF65-F5344CB8AC3E}">
        <p14:creationId xmlns:p14="http://schemas.microsoft.com/office/powerpoint/2010/main" val="226553922"/>
      </p:ext>
    </p:extLst>
  </p:cSld>
  <p:clrMapOvr>
    <a:masterClrMapping/>
  </p:clrMapOvr>
  <p:transition spd="med">
    <p:pull dir="ru"/>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ar-LB"/>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7" name="Rectangle 7">
            <a:extLst>
              <a:ext uri="{FF2B5EF4-FFF2-40B4-BE49-F238E27FC236}">
                <a16:creationId xmlns:a16="http://schemas.microsoft.com/office/drawing/2014/main" id="{2ED4159B-2B87-56F8-3FAA-0D42FE3528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B43544B4-61D3-33EA-2926-FC6FA5227D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95CBD56C-E7AD-43A0-2517-D224A3342FC2}"/>
              </a:ext>
            </a:extLst>
          </p:cNvPr>
          <p:cNvSpPr>
            <a:spLocks noGrp="1" noChangeArrowheads="1"/>
          </p:cNvSpPr>
          <p:nvPr>
            <p:ph type="sldNum" sz="quarter" idx="12"/>
          </p:nvPr>
        </p:nvSpPr>
        <p:spPr>
          <a:ln/>
        </p:spPr>
        <p:txBody>
          <a:bodyPr/>
          <a:lstStyle>
            <a:lvl1pPr>
              <a:defRPr/>
            </a:lvl1pPr>
          </a:lstStyle>
          <a:p>
            <a:fld id="{3DADDB8A-36AB-4B28-A4E2-D02BEB80D011}" type="slidenum">
              <a:rPr lang="en-US" altLang="en-US"/>
              <a:pPr/>
              <a:t>‹#›</a:t>
            </a:fld>
            <a:endParaRPr lang="en-US" altLang="en-US"/>
          </a:p>
        </p:txBody>
      </p:sp>
    </p:spTree>
    <p:extLst>
      <p:ext uri="{BB962C8B-B14F-4D97-AF65-F5344CB8AC3E}">
        <p14:creationId xmlns:p14="http://schemas.microsoft.com/office/powerpoint/2010/main" val="1902428312"/>
      </p:ext>
    </p:extLst>
  </p:cSld>
  <p:clrMapOvr>
    <a:masterClrMapping/>
  </p:clrMapOvr>
  <p:transition spd="med">
    <p:pull dir="ru"/>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LB"/>
          </a:p>
        </p:txBody>
      </p:sp>
      <p:sp>
        <p:nvSpPr>
          <p:cNvPr id="3" name="Rectangle 7">
            <a:extLst>
              <a:ext uri="{FF2B5EF4-FFF2-40B4-BE49-F238E27FC236}">
                <a16:creationId xmlns:a16="http://schemas.microsoft.com/office/drawing/2014/main" id="{8056D74C-A5DE-B306-5CCB-0FB0CFAE61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1B91E6CE-08B9-F777-7D18-F609CFF28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5EDACB4E-00C6-3A43-0A21-91B622606BD7}"/>
              </a:ext>
            </a:extLst>
          </p:cNvPr>
          <p:cNvSpPr>
            <a:spLocks noGrp="1" noChangeArrowheads="1"/>
          </p:cNvSpPr>
          <p:nvPr>
            <p:ph type="sldNum" sz="quarter" idx="12"/>
          </p:nvPr>
        </p:nvSpPr>
        <p:spPr>
          <a:ln/>
        </p:spPr>
        <p:txBody>
          <a:bodyPr/>
          <a:lstStyle>
            <a:lvl1pPr>
              <a:defRPr/>
            </a:lvl1pPr>
          </a:lstStyle>
          <a:p>
            <a:fld id="{83B4AB8E-2967-4070-9A92-62777E97203C}" type="slidenum">
              <a:rPr lang="en-US" altLang="en-US"/>
              <a:pPr/>
              <a:t>‹#›</a:t>
            </a:fld>
            <a:endParaRPr lang="en-US" altLang="en-US"/>
          </a:p>
        </p:txBody>
      </p:sp>
    </p:spTree>
    <p:extLst>
      <p:ext uri="{BB962C8B-B14F-4D97-AF65-F5344CB8AC3E}">
        <p14:creationId xmlns:p14="http://schemas.microsoft.com/office/powerpoint/2010/main" val="373092011"/>
      </p:ext>
    </p:extLst>
  </p:cSld>
  <p:clrMapOvr>
    <a:masterClrMapping/>
  </p:clrMapOvr>
  <p:transition spd="med">
    <p:pull dir="ru"/>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E21E621-F03A-0DDE-ED7B-3E722B4BE9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957A6C9C-4E68-8E85-17DD-8547B62BE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BAEFDF69-A61E-45D7-886F-01DFD948DD3A}"/>
              </a:ext>
            </a:extLst>
          </p:cNvPr>
          <p:cNvSpPr>
            <a:spLocks noGrp="1" noChangeArrowheads="1"/>
          </p:cNvSpPr>
          <p:nvPr>
            <p:ph type="sldNum" sz="quarter" idx="12"/>
          </p:nvPr>
        </p:nvSpPr>
        <p:spPr>
          <a:ln/>
        </p:spPr>
        <p:txBody>
          <a:bodyPr/>
          <a:lstStyle>
            <a:lvl1pPr>
              <a:defRPr/>
            </a:lvl1pPr>
          </a:lstStyle>
          <a:p>
            <a:fld id="{03D5E640-5699-4C7D-8CB7-3B7072045B60}" type="slidenum">
              <a:rPr lang="en-US" altLang="en-US"/>
              <a:pPr/>
              <a:t>‹#›</a:t>
            </a:fld>
            <a:endParaRPr lang="en-US" altLang="en-US"/>
          </a:p>
        </p:txBody>
      </p:sp>
    </p:spTree>
    <p:extLst>
      <p:ext uri="{BB962C8B-B14F-4D97-AF65-F5344CB8AC3E}">
        <p14:creationId xmlns:p14="http://schemas.microsoft.com/office/powerpoint/2010/main" val="1287477696"/>
      </p:ext>
    </p:extLst>
  </p:cSld>
  <p:clrMapOvr>
    <a:masterClrMapping/>
  </p:clrMapOvr>
  <p:transition spd="med">
    <p:pull dir="ru"/>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LB"/>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LB"/>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7">
            <a:extLst>
              <a:ext uri="{FF2B5EF4-FFF2-40B4-BE49-F238E27FC236}">
                <a16:creationId xmlns:a16="http://schemas.microsoft.com/office/drawing/2014/main" id="{BC454F0C-0290-6AEB-5CFD-ED742ACEB9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D53844B-D5C4-AE57-0F3B-D885BFBD2C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9E52B02-9C8D-2593-F490-B83C40B906E4}"/>
              </a:ext>
            </a:extLst>
          </p:cNvPr>
          <p:cNvSpPr>
            <a:spLocks noGrp="1" noChangeArrowheads="1"/>
          </p:cNvSpPr>
          <p:nvPr>
            <p:ph type="sldNum" sz="quarter" idx="12"/>
          </p:nvPr>
        </p:nvSpPr>
        <p:spPr>
          <a:ln/>
        </p:spPr>
        <p:txBody>
          <a:bodyPr/>
          <a:lstStyle>
            <a:lvl1pPr>
              <a:defRPr/>
            </a:lvl1pPr>
          </a:lstStyle>
          <a:p>
            <a:fld id="{8F6B7B15-BAB3-46CE-B383-D21E9E4153BB}" type="slidenum">
              <a:rPr lang="en-US" altLang="en-US"/>
              <a:pPr/>
              <a:t>‹#›</a:t>
            </a:fld>
            <a:endParaRPr lang="en-US" altLang="en-US"/>
          </a:p>
        </p:txBody>
      </p:sp>
    </p:spTree>
    <p:extLst>
      <p:ext uri="{BB962C8B-B14F-4D97-AF65-F5344CB8AC3E}">
        <p14:creationId xmlns:p14="http://schemas.microsoft.com/office/powerpoint/2010/main" val="3074706079"/>
      </p:ext>
    </p:extLst>
  </p:cSld>
  <p:clrMapOvr>
    <a:masterClrMapping/>
  </p:clrMapOvr>
  <p:transition spd="med">
    <p:pull dir="ru"/>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LB"/>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LB"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7">
            <a:extLst>
              <a:ext uri="{FF2B5EF4-FFF2-40B4-BE49-F238E27FC236}">
                <a16:creationId xmlns:a16="http://schemas.microsoft.com/office/drawing/2014/main" id="{D5E66A30-D88E-48CC-92B9-EE54E091BB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2A48CF0-E5C9-EE2F-ADE5-A4C454FF4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E0F0CC3B-9916-6EDB-418E-85C398FFD5B5}"/>
              </a:ext>
            </a:extLst>
          </p:cNvPr>
          <p:cNvSpPr>
            <a:spLocks noGrp="1" noChangeArrowheads="1"/>
          </p:cNvSpPr>
          <p:nvPr>
            <p:ph type="sldNum" sz="quarter" idx="12"/>
          </p:nvPr>
        </p:nvSpPr>
        <p:spPr>
          <a:ln/>
        </p:spPr>
        <p:txBody>
          <a:bodyPr/>
          <a:lstStyle>
            <a:lvl1pPr>
              <a:defRPr/>
            </a:lvl1pPr>
          </a:lstStyle>
          <a:p>
            <a:fld id="{392F5AC0-19FA-419B-A5DE-9C978AD46D2D}" type="slidenum">
              <a:rPr lang="en-US" altLang="en-US"/>
              <a:pPr/>
              <a:t>‹#›</a:t>
            </a:fld>
            <a:endParaRPr lang="en-US" altLang="en-US"/>
          </a:p>
        </p:txBody>
      </p:sp>
    </p:spTree>
    <p:extLst>
      <p:ext uri="{BB962C8B-B14F-4D97-AF65-F5344CB8AC3E}">
        <p14:creationId xmlns:p14="http://schemas.microsoft.com/office/powerpoint/2010/main" val="2464976087"/>
      </p:ext>
    </p:extLst>
  </p:cSld>
  <p:clrMapOvr>
    <a:masterClrMapping/>
  </p:clrMapOvr>
  <p:transition spd="med">
    <p:pull dir="ru"/>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ED05D937-88B1-BC81-C1F1-00E67F502718}"/>
              </a:ext>
            </a:extLst>
          </p:cNvPr>
          <p:cNvGrpSpPr>
            <a:grpSpLocks/>
          </p:cNvGrpSpPr>
          <p:nvPr/>
        </p:nvGrpSpPr>
        <p:grpSpPr bwMode="auto">
          <a:xfrm>
            <a:off x="0" y="1588"/>
            <a:ext cx="9132888" cy="6845300"/>
            <a:chOff x="0" y="1"/>
            <a:chExt cx="5753" cy="4312"/>
          </a:xfrm>
        </p:grpSpPr>
        <p:sp>
          <p:nvSpPr>
            <p:cNvPr id="2051" name="Freeform 3">
              <a:extLst>
                <a:ext uri="{FF2B5EF4-FFF2-40B4-BE49-F238E27FC236}">
                  <a16:creationId xmlns:a16="http://schemas.microsoft.com/office/drawing/2014/main" id="{FBDF88FD-BC8E-455C-88B6-C51B9D0012F3}"/>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ar-LB">
                <a:ea typeface="Times New Roman (Arabic)" charset="0"/>
              </a:endParaRPr>
            </a:p>
          </p:txBody>
        </p:sp>
        <p:sp>
          <p:nvSpPr>
            <p:cNvPr id="2052" name="Arc 4">
              <a:extLst>
                <a:ext uri="{FF2B5EF4-FFF2-40B4-BE49-F238E27FC236}">
                  <a16:creationId xmlns:a16="http://schemas.microsoft.com/office/drawing/2014/main" id="{F217DF2B-8690-4B9E-8728-EC3C8F62583C}"/>
                </a:ext>
              </a:extLst>
            </p:cNvPr>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ar-LB">
                <a:ea typeface="Times New Roman (Arabic)" charset="0"/>
              </a:endParaRPr>
            </a:p>
          </p:txBody>
        </p:sp>
      </p:grpSp>
      <p:sp>
        <p:nvSpPr>
          <p:cNvPr id="2053" name="Rectangle 5">
            <a:extLst>
              <a:ext uri="{FF2B5EF4-FFF2-40B4-BE49-F238E27FC236}">
                <a16:creationId xmlns:a16="http://schemas.microsoft.com/office/drawing/2014/main" id="{7C90F34D-6FE2-CC59-B100-F934E8ACACF4}"/>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a:t>انقر لتحرير نمط العنوان الرئيسي</a:t>
            </a:r>
          </a:p>
        </p:txBody>
      </p:sp>
      <p:sp>
        <p:nvSpPr>
          <p:cNvPr id="2055" name="Rectangle 7">
            <a:extLst>
              <a:ext uri="{FF2B5EF4-FFF2-40B4-BE49-F238E27FC236}">
                <a16:creationId xmlns:a16="http://schemas.microsoft.com/office/drawing/2014/main" id="{5E15E837-DA1E-AA8C-A349-816CB29611E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a:defRPr sz="1400" smtClean="0">
                <a:ea typeface="Times New Roman (Arabic)" charset="0"/>
              </a:defRPr>
            </a:lvl1pPr>
          </a:lstStyle>
          <a:p>
            <a:pPr>
              <a:defRPr/>
            </a:pPr>
            <a:endParaRPr lang="en-US"/>
          </a:p>
        </p:txBody>
      </p:sp>
      <p:sp>
        <p:nvSpPr>
          <p:cNvPr id="2056" name="Rectangle 8">
            <a:extLst>
              <a:ext uri="{FF2B5EF4-FFF2-40B4-BE49-F238E27FC236}">
                <a16:creationId xmlns:a16="http://schemas.microsoft.com/office/drawing/2014/main" id="{DE9A1EFE-D9EB-1F29-2758-9A74D82F58A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a:defRPr sz="1400" smtClean="0">
                <a:ea typeface="Times New Roman (Arabic)" charset="0"/>
              </a:defRPr>
            </a:lvl1pPr>
          </a:lstStyle>
          <a:p>
            <a:pPr>
              <a:defRPr/>
            </a:pPr>
            <a:endParaRPr lang="en-US"/>
          </a:p>
        </p:txBody>
      </p:sp>
      <p:sp>
        <p:nvSpPr>
          <p:cNvPr id="2057" name="Rectangle 9">
            <a:extLst>
              <a:ext uri="{FF2B5EF4-FFF2-40B4-BE49-F238E27FC236}">
                <a16:creationId xmlns:a16="http://schemas.microsoft.com/office/drawing/2014/main" id="{FF604B68-C721-7880-C0F2-EEFACF8ED6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rtl="0">
              <a:defRPr sz="1400"/>
            </a:lvl1pPr>
          </a:lstStyle>
          <a:p>
            <a:fld id="{48119EAD-7C0B-4B58-913A-D09B074C0B60}" type="slidenum">
              <a:rPr lang="en-US" altLang="en-US"/>
              <a:pPr/>
              <a:t>‹#›</a:t>
            </a:fld>
            <a:endParaRPr lang="en-US" altLang="en-US"/>
          </a:p>
        </p:txBody>
      </p:sp>
      <p:sp>
        <p:nvSpPr>
          <p:cNvPr id="1031" name="Rectangle 11">
            <a:extLst>
              <a:ext uri="{FF2B5EF4-FFF2-40B4-BE49-F238E27FC236}">
                <a16:creationId xmlns:a16="http://schemas.microsoft.com/office/drawing/2014/main" id="{4EF82958-532A-343F-5B10-EBEBA760FD4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ru"/>
    <p:sndAc>
      <p:stSnd>
        <p:snd r:embed="rId13" name="chimes.wav"/>
      </p:stSnd>
    </p:sndAc>
  </p:transition>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SzPct val="90000"/>
        <a:buChar char="–"/>
        <a:defRPr sz="2800">
          <a:solidFill>
            <a:schemeClr val="tx1"/>
          </a:solidFill>
          <a:latin typeface="+mn-lt"/>
          <a:ea typeface="Times New Roman (Arabic)" charset="0"/>
          <a:cs typeface="Times New Roman (Arabic)" charset="0"/>
        </a:defRPr>
      </a:lvl2pPr>
      <a:lvl3pPr marL="1143000" indent="-228600" algn="r" rtl="1"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ea typeface="Times New Roman (Arabic)" charset="0"/>
          <a:cs typeface="Times New Roman (Arabic)" charset="0"/>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ea typeface="Times New Roman (Arabic)" charset="0"/>
          <a:cs typeface="Times New Roman (Arabic)" charset="0"/>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ea typeface="Times New Roman (Arabic)" charset="0"/>
          <a:cs typeface="Times New Roman (Arabic)" charset="0"/>
        </a:defRPr>
      </a:lvl5pPr>
      <a:lvl6pPr marL="2514600" indent="-228600" algn="r" rtl="1" fontAlgn="base">
        <a:spcBef>
          <a:spcPct val="20000"/>
        </a:spcBef>
        <a:spcAft>
          <a:spcPct val="0"/>
        </a:spcAft>
        <a:buClr>
          <a:schemeClr val="accent1"/>
        </a:buClr>
        <a:buChar char="•"/>
        <a:defRPr sz="2000">
          <a:solidFill>
            <a:schemeClr val="tx1"/>
          </a:solidFill>
          <a:latin typeface="+mn-lt"/>
          <a:ea typeface="Times New Roman (Arabic)" charset="0"/>
          <a:cs typeface="Times New Roman (Arabic)" charset="0"/>
        </a:defRPr>
      </a:lvl6pPr>
      <a:lvl7pPr marL="2971800" indent="-228600" algn="r" rtl="1" fontAlgn="base">
        <a:spcBef>
          <a:spcPct val="20000"/>
        </a:spcBef>
        <a:spcAft>
          <a:spcPct val="0"/>
        </a:spcAft>
        <a:buClr>
          <a:schemeClr val="accent1"/>
        </a:buClr>
        <a:buChar char="•"/>
        <a:defRPr sz="2000">
          <a:solidFill>
            <a:schemeClr val="tx1"/>
          </a:solidFill>
          <a:latin typeface="+mn-lt"/>
          <a:ea typeface="Times New Roman (Arabic)" charset="0"/>
          <a:cs typeface="Times New Roman (Arabic)" charset="0"/>
        </a:defRPr>
      </a:lvl7pPr>
      <a:lvl8pPr marL="3429000" indent="-228600" algn="r" rtl="1" fontAlgn="base">
        <a:spcBef>
          <a:spcPct val="20000"/>
        </a:spcBef>
        <a:spcAft>
          <a:spcPct val="0"/>
        </a:spcAft>
        <a:buClr>
          <a:schemeClr val="accent1"/>
        </a:buClr>
        <a:buChar char="•"/>
        <a:defRPr sz="2000">
          <a:solidFill>
            <a:schemeClr val="tx1"/>
          </a:solidFill>
          <a:latin typeface="+mn-lt"/>
          <a:ea typeface="Times New Roman (Arabic)" charset="0"/>
          <a:cs typeface="Times New Roman (Arabic)" charset="0"/>
        </a:defRPr>
      </a:lvl8pPr>
      <a:lvl9pPr marL="3886200" indent="-228600" algn="r" rtl="1" fontAlgn="base">
        <a:spcBef>
          <a:spcPct val="20000"/>
        </a:spcBef>
        <a:spcAft>
          <a:spcPct val="0"/>
        </a:spcAft>
        <a:buClr>
          <a:schemeClr val="accent1"/>
        </a:buClr>
        <a:buChar char="•"/>
        <a:defRPr sz="2000">
          <a:solidFill>
            <a:schemeClr val="tx1"/>
          </a:solidFill>
          <a:latin typeface="+mn-lt"/>
          <a:ea typeface="Times New Roman (Arabic)" charset="0"/>
          <a:cs typeface="Times New Roman (Arabic)" charset="0"/>
        </a:defRPr>
      </a:lvl9pPr>
    </p:bodyStyle>
    <p:otherStyle>
      <a:defPPr>
        <a:defRPr lang="ar-LB"/>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C508C0B-86B4-B48A-E2B8-36A77F94D92B}"/>
              </a:ext>
            </a:extLst>
          </p:cNvPr>
          <p:cNvSpPr>
            <a:spLocks noGrp="1" noChangeArrowheads="1"/>
          </p:cNvSpPr>
          <p:nvPr>
            <p:ph type="ctrTitle"/>
          </p:nvPr>
        </p:nvSpPr>
        <p:spPr>
          <a:xfrm>
            <a:off x="685800" y="762000"/>
            <a:ext cx="8153400" cy="1143000"/>
          </a:xfrm>
        </p:spPr>
        <p:txBody>
          <a:bodyPr/>
          <a:lstStyle/>
          <a:p>
            <a:pPr eaLnBrk="1" hangingPunct="1">
              <a:defRPr/>
            </a:pPr>
            <a:r>
              <a:rPr lang="ar-SA" sz="6600" b="1">
                <a:solidFill>
                  <a:schemeClr val="folHlink"/>
                </a:solidFill>
              </a:rPr>
              <a:t>الجلسة العملية الرابعة</a:t>
            </a:r>
            <a:endParaRPr lang="en-US" sz="6600" b="1">
              <a:solidFill>
                <a:schemeClr val="folHlink"/>
              </a:solidFill>
            </a:endParaRPr>
          </a:p>
        </p:txBody>
      </p:sp>
      <p:sp>
        <p:nvSpPr>
          <p:cNvPr id="28675" name="Rectangle 3">
            <a:extLst>
              <a:ext uri="{FF2B5EF4-FFF2-40B4-BE49-F238E27FC236}">
                <a16:creationId xmlns:a16="http://schemas.microsoft.com/office/drawing/2014/main" id="{2D6A6702-127E-FF07-82A9-6FD1D16EC0C1}"/>
              </a:ext>
            </a:extLst>
          </p:cNvPr>
          <p:cNvSpPr>
            <a:spLocks noGrp="1" noChangeArrowheads="1"/>
          </p:cNvSpPr>
          <p:nvPr>
            <p:ph type="subTitle" idx="1"/>
          </p:nvPr>
        </p:nvSpPr>
        <p:spPr>
          <a:xfrm>
            <a:off x="304800" y="2971800"/>
            <a:ext cx="8839200" cy="1752600"/>
          </a:xfrm>
        </p:spPr>
        <p:txBody>
          <a:bodyPr/>
          <a:lstStyle/>
          <a:p>
            <a:pPr eaLnBrk="1" hangingPunct="1"/>
            <a:r>
              <a:rPr lang="ar-SA" altLang="en-US" sz="4400" b="1">
                <a:solidFill>
                  <a:schemeClr val="folHlink"/>
                </a:solidFill>
              </a:rPr>
              <a:t>الاختبارات الفيزيائية للحبوب</a:t>
            </a:r>
          </a:p>
          <a:p>
            <a:pPr eaLnBrk="1" hangingPunct="1"/>
            <a:r>
              <a:rPr lang="ar-SA" altLang="en-US" sz="4400" b="1">
                <a:solidFill>
                  <a:schemeClr val="folHlink"/>
                </a:solidFill>
              </a:rPr>
              <a:t>( حجم الحبات و تجانسها – القساوة )</a:t>
            </a:r>
            <a:endParaRPr lang="en-US" altLang="en-US" sz="4400" b="1">
              <a:solidFill>
                <a:schemeClr val="folHlink"/>
              </a:solidFill>
            </a:endParaRPr>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100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0" fill="hold"/>
                                        <p:tgtEl>
                                          <p:spTgt spid="28674"/>
                                        </p:tgtEl>
                                        <p:attrNameLst>
                                          <p:attrName>ppt_w</p:attrName>
                                        </p:attrNameLst>
                                      </p:cBhvr>
                                      <p:tavLst>
                                        <p:tav tm="0" fmla="#ppt_w*sin(2.5*pi*$)">
                                          <p:val>
                                            <p:fltVal val="0"/>
                                          </p:val>
                                        </p:tav>
                                        <p:tav tm="100000">
                                          <p:val>
                                            <p:fltVal val="1"/>
                                          </p:val>
                                        </p:tav>
                                      </p:tavLst>
                                    </p:anim>
                                    <p:anim calcmode="lin" valueType="num">
                                      <p:cBhvr>
                                        <p:cTn id="8" dur="5000" fill="hold"/>
                                        <p:tgtEl>
                                          <p:spTgt spid="286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6000"/>
                            </p:stCondLst>
                            <p:childTnLst>
                              <p:par>
                                <p:cTn id="10" presetID="19" presetClass="entr" presetSubtype="10" fill="hold" grpId="0" nodeType="afterEffect">
                                  <p:stCondLst>
                                    <p:cond delay="1000"/>
                                  </p:stCondLst>
                                  <p:childTnLst>
                                    <p:set>
                                      <p:cBhvr>
                                        <p:cTn id="11" dur="1" fill="hold">
                                          <p:stCondLst>
                                            <p:cond delay="0"/>
                                          </p:stCondLst>
                                        </p:cTn>
                                        <p:tgtEl>
                                          <p:spTgt spid="28675"/>
                                        </p:tgtEl>
                                        <p:attrNameLst>
                                          <p:attrName>style.visibility</p:attrName>
                                        </p:attrNameLst>
                                      </p:cBhvr>
                                      <p:to>
                                        <p:strVal val="visible"/>
                                      </p:to>
                                    </p:set>
                                    <p:anim calcmode="lin" valueType="num">
                                      <p:cBhvr>
                                        <p:cTn id="12" dur="5000" fill="hold"/>
                                        <p:tgtEl>
                                          <p:spTgt spid="28675"/>
                                        </p:tgtEl>
                                        <p:attrNameLst>
                                          <p:attrName>ppt_w</p:attrName>
                                        </p:attrNameLst>
                                      </p:cBhvr>
                                      <p:tavLst>
                                        <p:tav tm="0" fmla="#ppt_w*sin(2.5*pi*$)">
                                          <p:val>
                                            <p:fltVal val="0"/>
                                          </p:val>
                                        </p:tav>
                                        <p:tav tm="100000">
                                          <p:val>
                                            <p:fltVal val="1"/>
                                          </p:val>
                                        </p:tav>
                                      </p:tavLst>
                                    </p:anim>
                                    <p:anim calcmode="lin" valueType="num">
                                      <p:cBhvr>
                                        <p:cTn id="13" dur="5000" fill="hold"/>
                                        <p:tgtEl>
                                          <p:spTgt spid="286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680896-D548-1FC7-6C4C-1324F9330F13}"/>
              </a:ext>
            </a:extLst>
          </p:cNvPr>
          <p:cNvSpPr>
            <a:spLocks noGrp="1"/>
          </p:cNvSpPr>
          <p:nvPr>
            <p:ph type="title"/>
          </p:nvPr>
        </p:nvSpPr>
        <p:spPr/>
        <p:txBody>
          <a:bodyPr/>
          <a:lstStyle/>
          <a:p>
            <a:pPr eaLnBrk="1" hangingPunct="1">
              <a:defRPr/>
            </a:pPr>
            <a:endParaRPr lang="ar-LB"/>
          </a:p>
        </p:txBody>
      </p:sp>
      <p:pic>
        <p:nvPicPr>
          <p:cNvPr id="12291" name="عنصر نائب للمحتوى 3" descr="mill3303.jpg">
            <a:extLst>
              <a:ext uri="{FF2B5EF4-FFF2-40B4-BE49-F238E27FC236}">
                <a16:creationId xmlns:a16="http://schemas.microsoft.com/office/drawing/2014/main" id="{235E1625-6986-4747-27FB-72CCD29A57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206375"/>
            <a:ext cx="4191000" cy="6586538"/>
          </a:xfrm>
        </p:spPr>
      </p:pic>
    </p:spTree>
  </p:cSld>
  <p:clrMapOvr>
    <a:masterClrMapping/>
  </p:clrMapOvr>
  <p:transition spd="med">
    <p:pull dir="ru"/>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9F199E6-0231-C1C8-0DBA-8FA0E24A815D}"/>
              </a:ext>
            </a:extLst>
          </p:cNvPr>
          <p:cNvSpPr>
            <a:spLocks noChangeArrowheads="1"/>
          </p:cNvSpPr>
          <p:nvPr/>
        </p:nvSpPr>
        <p:spPr bwMode="auto">
          <a:xfrm>
            <a:off x="3990975" y="2571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Arabic)" charset="0"/>
              </a:defRPr>
            </a:lvl1pPr>
            <a:lvl2pPr marL="742950" indent="-285750" eaLnBrk="0" hangingPunct="0">
              <a:defRPr sz="2400">
                <a:solidFill>
                  <a:schemeClr val="tx1"/>
                </a:solidFill>
                <a:latin typeface="Times New Roman" panose="02020603050405020304" pitchFamily="18" charset="0"/>
                <a:cs typeface="Times New Roman (Arabic)" charset="0"/>
              </a:defRPr>
            </a:lvl2pPr>
            <a:lvl3pPr marL="1143000" indent="-228600" eaLnBrk="0" hangingPunct="0">
              <a:defRPr sz="2400">
                <a:solidFill>
                  <a:schemeClr val="tx1"/>
                </a:solidFill>
                <a:latin typeface="Times New Roman" panose="02020603050405020304" pitchFamily="18" charset="0"/>
                <a:cs typeface="Times New Roman (Arabic)" charset="0"/>
              </a:defRPr>
            </a:lvl3pPr>
            <a:lvl4pPr marL="1600200" indent="-228600" eaLnBrk="0" hangingPunct="0">
              <a:defRPr sz="2400">
                <a:solidFill>
                  <a:schemeClr val="tx1"/>
                </a:solidFill>
                <a:latin typeface="Times New Roman" panose="02020603050405020304" pitchFamily="18" charset="0"/>
                <a:cs typeface="Times New Roman (Arabic)" charset="0"/>
              </a:defRPr>
            </a:lvl4pPr>
            <a:lvl5pPr marL="2057400" indent="-228600" eaLnBrk="0" hangingPunct="0">
              <a:defRPr sz="2400">
                <a:solidFill>
                  <a:schemeClr val="tx1"/>
                </a:solidFill>
                <a:latin typeface="Times New Roman" panose="02020603050405020304" pitchFamily="18" charset="0"/>
                <a:cs typeface="Times New Roman (Arabic)"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9pPr>
          </a:lstStyle>
          <a:p>
            <a:pPr eaLnBrk="1" hangingPunct="1"/>
            <a:endParaRPr lang="ar-LB" altLang="en-US"/>
          </a:p>
        </p:txBody>
      </p:sp>
      <p:pic>
        <p:nvPicPr>
          <p:cNvPr id="38914" name="Picture 2" descr="plane%20sifter">
            <a:extLst>
              <a:ext uri="{FF2B5EF4-FFF2-40B4-BE49-F238E27FC236}">
                <a16:creationId xmlns:a16="http://schemas.microsoft.com/office/drawing/2014/main" id="{7093F8A2-4C50-601D-047C-175A5301E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8973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صورة 5" descr="lab sieve.JPG">
            <a:extLst>
              <a:ext uri="{FF2B5EF4-FFF2-40B4-BE49-F238E27FC236}">
                <a16:creationId xmlns:a16="http://schemas.microsoft.com/office/drawing/2014/main" id="{D178990E-C412-291E-23BD-9F3CC0E75B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0"/>
            <a:ext cx="3998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7D2116B-6302-5B39-6D23-C8274D1A783E}"/>
              </a:ext>
            </a:extLst>
          </p:cNvPr>
          <p:cNvSpPr>
            <a:spLocks noGrp="1" noChangeArrowheads="1"/>
          </p:cNvSpPr>
          <p:nvPr>
            <p:ph type="title"/>
          </p:nvPr>
        </p:nvSpPr>
        <p:spPr>
          <a:xfrm>
            <a:off x="2514600" y="228600"/>
            <a:ext cx="6629400" cy="685800"/>
          </a:xfrm>
        </p:spPr>
        <p:txBody>
          <a:bodyPr/>
          <a:lstStyle/>
          <a:p>
            <a:pPr eaLnBrk="1" hangingPunct="1">
              <a:defRPr/>
            </a:pPr>
            <a:r>
              <a:rPr lang="ar-SA" b="1">
                <a:solidFill>
                  <a:schemeClr val="folHlink"/>
                </a:solidFill>
              </a:rPr>
              <a:t>ملاحظات:	</a:t>
            </a:r>
            <a:r>
              <a:rPr lang="ar-SA"/>
              <a:t>				</a:t>
            </a:r>
            <a:endParaRPr lang="en-US"/>
          </a:p>
        </p:txBody>
      </p:sp>
      <p:sp>
        <p:nvSpPr>
          <p:cNvPr id="39939" name="Rectangle 3">
            <a:extLst>
              <a:ext uri="{FF2B5EF4-FFF2-40B4-BE49-F238E27FC236}">
                <a16:creationId xmlns:a16="http://schemas.microsoft.com/office/drawing/2014/main" id="{9A01EC64-FE86-BCC6-903C-ACE5A8FDFEF8}"/>
              </a:ext>
            </a:extLst>
          </p:cNvPr>
          <p:cNvSpPr>
            <a:spLocks noGrp="1" noChangeArrowheads="1"/>
          </p:cNvSpPr>
          <p:nvPr>
            <p:ph type="body" idx="1"/>
          </p:nvPr>
        </p:nvSpPr>
        <p:spPr>
          <a:xfrm>
            <a:off x="228600" y="1219200"/>
            <a:ext cx="8915400" cy="5410200"/>
          </a:xfrm>
        </p:spPr>
        <p:txBody>
          <a:bodyPr/>
          <a:lstStyle/>
          <a:p>
            <a:pPr algn="just" eaLnBrk="1" hangingPunct="1"/>
            <a:r>
              <a:rPr lang="ar-SA" altLang="en-US"/>
              <a:t>نزن العينة النازلة على الصينية و يتم حسابها كنسبة مئوية ، كلما زاد (</a:t>
            </a:r>
            <a:r>
              <a:rPr lang="en-US" altLang="en-US"/>
              <a:t>PSI</a:t>
            </a:r>
            <a:r>
              <a:rPr lang="ar-SA" altLang="en-US"/>
              <a:t>) كلما كانت القساوة أقل أي القمح طري. </a:t>
            </a:r>
          </a:p>
          <a:p>
            <a:pPr algn="just" eaLnBrk="1" hangingPunct="1">
              <a:buFont typeface="Wingdings" panose="05000000000000000000" pitchFamily="2" charset="2"/>
              <a:buNone/>
            </a:pPr>
            <a:endParaRPr lang="ar-SA" altLang="en-US"/>
          </a:p>
          <a:p>
            <a:pPr algn="just" eaLnBrk="1" hangingPunct="1"/>
            <a:r>
              <a:rPr lang="ar-SA" altLang="en-US"/>
              <a:t>رطوبة العينة المطحونة يجب أن تكون بين 11-13%.</a:t>
            </a:r>
          </a:p>
          <a:p>
            <a:pPr eaLnBrk="1" hangingPunct="1">
              <a:buFont typeface="Wingdings" panose="05000000000000000000" pitchFamily="2" charset="2"/>
              <a:buNone/>
            </a:pPr>
            <a:endParaRPr lang="en-US" altLang="en-US"/>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5CFC0D-7D90-6F6C-D19F-7404B14F5432}"/>
              </a:ext>
            </a:extLst>
          </p:cNvPr>
          <p:cNvSpPr>
            <a:spLocks noGrp="1"/>
          </p:cNvSpPr>
          <p:nvPr>
            <p:ph type="title"/>
          </p:nvPr>
        </p:nvSpPr>
        <p:spPr/>
        <p:txBody>
          <a:bodyPr/>
          <a:lstStyle/>
          <a:p>
            <a:pPr eaLnBrk="1" hangingPunct="1">
              <a:defRPr/>
            </a:pPr>
            <a:endParaRPr lang="ar-LB" dirty="0"/>
          </a:p>
        </p:txBody>
      </p:sp>
      <p:pic>
        <p:nvPicPr>
          <p:cNvPr id="15363" name="عنصر نائب للمحتوى 3" descr="Hardness_and_Structure_Tester.jpg">
            <a:extLst>
              <a:ext uri="{FF2B5EF4-FFF2-40B4-BE49-F238E27FC236}">
                <a16:creationId xmlns:a16="http://schemas.microsoft.com/office/drawing/2014/main" id="{41ECF83C-7D62-AA0C-3EE3-0A8BB1CD350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773613" y="381000"/>
            <a:ext cx="4370387" cy="4114800"/>
          </a:xfrm>
        </p:spPr>
      </p:pic>
      <p:pic>
        <p:nvPicPr>
          <p:cNvPr id="15364" name="صورة 4" descr="$RM4MRWB.jpg">
            <a:extLst>
              <a:ext uri="{FF2B5EF4-FFF2-40B4-BE49-F238E27FC236}">
                <a16:creationId xmlns:a16="http://schemas.microsoft.com/office/drawing/2014/main" id="{18AB9678-0AC0-6151-A2DB-B9BE76449C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33675"/>
            <a:ext cx="55245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0DF6F3-4F83-0E90-E186-60B7D687DE86}"/>
              </a:ext>
            </a:extLst>
          </p:cNvPr>
          <p:cNvSpPr>
            <a:spLocks noGrp="1"/>
          </p:cNvSpPr>
          <p:nvPr>
            <p:ph type="title"/>
          </p:nvPr>
        </p:nvSpPr>
        <p:spPr/>
        <p:txBody>
          <a:bodyPr/>
          <a:lstStyle/>
          <a:p>
            <a:pPr eaLnBrk="1" hangingPunct="1">
              <a:defRPr/>
            </a:pPr>
            <a:endParaRPr lang="ar-LB"/>
          </a:p>
        </p:txBody>
      </p:sp>
      <p:pic>
        <p:nvPicPr>
          <p:cNvPr id="16387" name="عنصر نائب للمحتوى 3" descr="fig 1-10.jpg">
            <a:extLst>
              <a:ext uri="{FF2B5EF4-FFF2-40B4-BE49-F238E27FC236}">
                <a16:creationId xmlns:a16="http://schemas.microsoft.com/office/drawing/2014/main" id="{C12CA1F8-BD9C-3BCA-A53D-3F4EFD570B7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80963"/>
            <a:ext cx="6705600" cy="6827837"/>
          </a:xfrm>
        </p:spPr>
      </p:pic>
    </p:spTree>
  </p:cSld>
  <p:clrMapOvr>
    <a:masterClrMapping/>
  </p:clrMapOvr>
  <p:transition spd="med">
    <p:pull dir="ru"/>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صورة 1" descr="fig 1-11.jpg">
            <a:extLst>
              <a:ext uri="{FF2B5EF4-FFF2-40B4-BE49-F238E27FC236}">
                <a16:creationId xmlns:a16="http://schemas.microsoft.com/office/drawing/2014/main" id="{68F53332-B4E1-8420-6D4D-21C2D0D68B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5738"/>
            <a:ext cx="9144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صورة 1" descr="fig 1-12.jpg">
            <a:extLst>
              <a:ext uri="{FF2B5EF4-FFF2-40B4-BE49-F238E27FC236}">
                <a16:creationId xmlns:a16="http://schemas.microsoft.com/office/drawing/2014/main" id="{6944733B-AA42-8C1E-19D1-75EDA9DDC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74700"/>
            <a:ext cx="9144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FB23FF7-A2C0-0E26-7853-B0BA820C3F4C}"/>
              </a:ext>
            </a:extLst>
          </p:cNvPr>
          <p:cNvSpPr>
            <a:spLocks noGrp="1" noChangeArrowheads="1"/>
          </p:cNvSpPr>
          <p:nvPr>
            <p:ph type="title"/>
          </p:nvPr>
        </p:nvSpPr>
        <p:spPr>
          <a:xfrm>
            <a:off x="685800" y="228600"/>
            <a:ext cx="7772400" cy="762000"/>
          </a:xfrm>
        </p:spPr>
        <p:txBody>
          <a:bodyPr/>
          <a:lstStyle/>
          <a:p>
            <a:pPr eaLnBrk="1" hangingPunct="1">
              <a:defRPr/>
            </a:pPr>
            <a:r>
              <a:rPr lang="ar-SA" b="1">
                <a:solidFill>
                  <a:schemeClr val="folHlink"/>
                </a:solidFill>
              </a:rPr>
              <a:t>حجم الحبات و تجانسها</a:t>
            </a:r>
            <a:endParaRPr lang="en-US" b="1">
              <a:solidFill>
                <a:schemeClr val="folHlink"/>
              </a:solidFill>
            </a:endParaRPr>
          </a:p>
        </p:txBody>
      </p:sp>
      <p:sp>
        <p:nvSpPr>
          <p:cNvPr id="31747" name="Rectangle 3">
            <a:extLst>
              <a:ext uri="{FF2B5EF4-FFF2-40B4-BE49-F238E27FC236}">
                <a16:creationId xmlns:a16="http://schemas.microsoft.com/office/drawing/2014/main" id="{168A7C50-E75F-A35A-17AF-B63C1B169D31}"/>
              </a:ext>
            </a:extLst>
          </p:cNvPr>
          <p:cNvSpPr>
            <a:spLocks noGrp="1" noChangeArrowheads="1"/>
          </p:cNvSpPr>
          <p:nvPr>
            <p:ph type="body" idx="1"/>
          </p:nvPr>
        </p:nvSpPr>
        <p:spPr>
          <a:xfrm>
            <a:off x="0" y="1295400"/>
            <a:ext cx="9220200" cy="5334000"/>
          </a:xfrm>
        </p:spPr>
        <p:txBody>
          <a:bodyPr/>
          <a:lstStyle/>
          <a:p>
            <a:pPr algn="just" eaLnBrk="1" hangingPunct="1">
              <a:lnSpc>
                <a:spcPct val="90000"/>
              </a:lnSpc>
            </a:pPr>
            <a:r>
              <a:rPr lang="ar-SA" altLang="en-US" sz="2800"/>
              <a:t>من أهم الخواص الفيزيائية التي تهم الطحان حجم حبات القمح وتجانسها. من أجل سهولة طحن القمح يجب أن يحتوي على نسبة عالية من الحبات ذات الحجم المتشابه، حيث يؤثر عدم تجانس حجم الحبوب على استقرارية عمل المطحنة و على عملية ترطيب الحبوب قبل الطحن. </a:t>
            </a:r>
          </a:p>
          <a:p>
            <a:pPr algn="just" eaLnBrk="1" hangingPunct="1">
              <a:lnSpc>
                <a:spcPct val="90000"/>
              </a:lnSpc>
              <a:buFont typeface="Wingdings" panose="05000000000000000000" pitchFamily="2" charset="2"/>
              <a:buNone/>
            </a:pPr>
            <a:endParaRPr lang="ar-SA" altLang="en-US" sz="2800"/>
          </a:p>
          <a:p>
            <a:pPr algn="just" eaLnBrk="1" hangingPunct="1">
              <a:lnSpc>
                <a:spcPct val="90000"/>
              </a:lnSpc>
            </a:pPr>
            <a:r>
              <a:rPr lang="ar-SA" altLang="en-US" sz="2800"/>
              <a:t>يتأثر حجم حبات القمح بنوع وصنف القمح وشروط نموه ( العوامل الجوية ).</a:t>
            </a:r>
          </a:p>
          <a:p>
            <a:pPr algn="just" eaLnBrk="1" hangingPunct="1">
              <a:lnSpc>
                <a:spcPct val="90000"/>
              </a:lnSpc>
              <a:buFont typeface="Wingdings" panose="05000000000000000000" pitchFamily="2" charset="2"/>
              <a:buNone/>
            </a:pPr>
            <a:endParaRPr lang="ar-SA" altLang="en-US" sz="2800"/>
          </a:p>
          <a:p>
            <a:pPr algn="just" eaLnBrk="1" hangingPunct="1">
              <a:lnSpc>
                <a:spcPct val="90000"/>
              </a:lnSpc>
            </a:pPr>
            <a:r>
              <a:rPr lang="ar-SA" altLang="en-US" sz="2800"/>
              <a:t>من أجل تحديد توزع حجم الحبات نضع 50 غ من العينة فوق ثلاثة مناخل ذات فتحات شقية فوق بعضها. فتحات المناخل على الترتيب العلوي (2.8 مم) ، الأوسط (2.5مم) والسفلي (2.2 مم).  ونهز المناخل بعد إغلاقها باليد باتجاه أفقي مواز لطول الشق لمدة خمس دقائق. توزن العينات المتبقية فوق كل منخل والنازل من المنخل السفلي. ثم تحسب نسبة كل منها.</a:t>
            </a:r>
            <a:endParaRPr lang="en-US" altLang="en-US" sz="2800"/>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dissolve">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dissolve">
                                      <p:cBhvr>
                                        <p:cTn id="22"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4C70DD-C356-4F30-53E0-67E23DB54A49}"/>
              </a:ext>
            </a:extLst>
          </p:cNvPr>
          <p:cNvSpPr>
            <a:spLocks noGrp="1"/>
          </p:cNvSpPr>
          <p:nvPr>
            <p:ph type="title"/>
          </p:nvPr>
        </p:nvSpPr>
        <p:spPr/>
        <p:txBody>
          <a:bodyPr/>
          <a:lstStyle/>
          <a:p>
            <a:pPr eaLnBrk="1" hangingPunct="1">
              <a:defRPr/>
            </a:pPr>
            <a:endParaRPr lang="ar-LB"/>
          </a:p>
        </p:txBody>
      </p:sp>
      <p:pic>
        <p:nvPicPr>
          <p:cNvPr id="5123" name="عنصر نائب للمحتوى 3" descr="sieves.jpg">
            <a:extLst>
              <a:ext uri="{FF2B5EF4-FFF2-40B4-BE49-F238E27FC236}">
                <a16:creationId xmlns:a16="http://schemas.microsoft.com/office/drawing/2014/main" id="{33367FC3-5D17-9B23-2FC9-A9162A08C2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0200"/>
            <a:ext cx="9201150" cy="5257800"/>
          </a:xfrm>
        </p:spPr>
      </p:pic>
    </p:spTree>
  </p:cSld>
  <p:clrMapOvr>
    <a:masterClrMapping/>
  </p:clrMapOvr>
  <p:transition spd="med">
    <p:pull dir="ru"/>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9F7598BF-8F1D-6773-7DA3-3C13195F1CA7}"/>
              </a:ext>
            </a:extLst>
          </p:cNvPr>
          <p:cNvSpPr>
            <a:spLocks noChangeArrowheads="1"/>
          </p:cNvSpPr>
          <p:nvPr/>
        </p:nvSpPr>
        <p:spPr bwMode="auto">
          <a:xfrm>
            <a:off x="228600" y="609600"/>
            <a:ext cx="87630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Arabic)" charset="0"/>
              </a:defRPr>
            </a:lvl1pPr>
            <a:lvl2pPr marL="742950" indent="-285750" eaLnBrk="0" hangingPunct="0">
              <a:defRPr sz="2400">
                <a:solidFill>
                  <a:schemeClr val="tx1"/>
                </a:solidFill>
                <a:latin typeface="Times New Roman" panose="02020603050405020304" pitchFamily="18" charset="0"/>
                <a:cs typeface="Times New Roman (Arabic)" charset="0"/>
              </a:defRPr>
            </a:lvl2pPr>
            <a:lvl3pPr marL="1143000" indent="-228600" eaLnBrk="0" hangingPunct="0">
              <a:defRPr sz="2400">
                <a:solidFill>
                  <a:schemeClr val="tx1"/>
                </a:solidFill>
                <a:latin typeface="Times New Roman" panose="02020603050405020304" pitchFamily="18" charset="0"/>
                <a:cs typeface="Times New Roman (Arabic)" charset="0"/>
              </a:defRPr>
            </a:lvl3pPr>
            <a:lvl4pPr marL="1600200" indent="-228600" eaLnBrk="0" hangingPunct="0">
              <a:defRPr sz="2400">
                <a:solidFill>
                  <a:schemeClr val="tx1"/>
                </a:solidFill>
                <a:latin typeface="Times New Roman" panose="02020603050405020304" pitchFamily="18" charset="0"/>
                <a:cs typeface="Times New Roman (Arabic)" charset="0"/>
              </a:defRPr>
            </a:lvl4pPr>
            <a:lvl5pPr marL="2057400" indent="-228600" eaLnBrk="0" hangingPunct="0">
              <a:defRPr sz="2400">
                <a:solidFill>
                  <a:schemeClr val="tx1"/>
                </a:solidFill>
                <a:latin typeface="Times New Roman" panose="02020603050405020304" pitchFamily="18" charset="0"/>
                <a:cs typeface="Times New Roman (Arabic)"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9pPr>
          </a:lstStyle>
          <a:p>
            <a:pPr algn="just" eaLnBrk="1" hangingPunct="1"/>
            <a:r>
              <a:rPr lang="ar-SA" altLang="en-US" sz="3200"/>
              <a:t>تعتبر العينة متجانسة إذا حققت أحد الشرطين التاليين:</a:t>
            </a:r>
          </a:p>
          <a:p>
            <a:pPr algn="just" eaLnBrk="1" hangingPunct="1"/>
            <a:endParaRPr lang="ar-SA" altLang="en-US" sz="3200"/>
          </a:p>
          <a:p>
            <a:pPr algn="just"/>
            <a:r>
              <a:rPr lang="ar-SA" altLang="en-US" sz="3200"/>
              <a:t>نسبة المتبقي فوق منخل </a:t>
            </a:r>
            <a:r>
              <a:rPr lang="en-US" altLang="en-US" sz="3200" b="1">
                <a:solidFill>
                  <a:schemeClr val="folHlink"/>
                </a:solidFill>
              </a:rPr>
              <a:t>2.8</a:t>
            </a:r>
            <a:r>
              <a:rPr lang="ar-SA" altLang="en-US" sz="3200"/>
              <a:t> </a:t>
            </a:r>
            <a:r>
              <a:rPr lang="ar-SA" altLang="en-US" sz="3200" b="1">
                <a:solidFill>
                  <a:schemeClr val="folHlink"/>
                </a:solidFill>
              </a:rPr>
              <a:t>مم</a:t>
            </a:r>
            <a:r>
              <a:rPr lang="ar-SA" altLang="en-US" sz="3200"/>
              <a:t> + نسبة المتبقي فوق منخل </a:t>
            </a:r>
            <a:r>
              <a:rPr lang="en-US" altLang="en-US" sz="3200" b="1">
                <a:solidFill>
                  <a:schemeClr val="folHlink"/>
                </a:solidFill>
              </a:rPr>
              <a:t>2.5</a:t>
            </a:r>
            <a:r>
              <a:rPr lang="ar-SA" altLang="en-US" sz="3200" b="1">
                <a:solidFill>
                  <a:schemeClr val="folHlink"/>
                </a:solidFill>
              </a:rPr>
              <a:t> مم</a:t>
            </a:r>
            <a:r>
              <a:rPr lang="ar-SA" altLang="en-US" sz="3200"/>
              <a:t> أكبر من</a:t>
            </a:r>
            <a:r>
              <a:rPr lang="en-US" altLang="en-US" sz="3200"/>
              <a:t> </a:t>
            </a:r>
            <a:r>
              <a:rPr lang="ar-LB" altLang="en-US" sz="3200"/>
              <a:t> </a:t>
            </a:r>
            <a:r>
              <a:rPr lang="ar-LB" altLang="en-US" sz="3200" b="1">
                <a:solidFill>
                  <a:schemeClr val="folHlink"/>
                </a:solidFill>
              </a:rPr>
              <a:t>75 %</a:t>
            </a:r>
            <a:r>
              <a:rPr lang="ar-SA" altLang="en-US" sz="3200"/>
              <a:t> .</a:t>
            </a:r>
          </a:p>
          <a:p>
            <a:pPr algn="just"/>
            <a:endParaRPr lang="ar-SA" altLang="en-US" sz="3200"/>
          </a:p>
          <a:p>
            <a:pPr algn="just"/>
            <a:r>
              <a:rPr lang="ar-SA" altLang="en-US" sz="3200"/>
              <a:t>نسبة المتبقي فوق منخل </a:t>
            </a:r>
            <a:r>
              <a:rPr lang="en-US" altLang="en-US" sz="3200" b="1">
                <a:solidFill>
                  <a:schemeClr val="folHlink"/>
                </a:solidFill>
              </a:rPr>
              <a:t>2.5</a:t>
            </a:r>
            <a:r>
              <a:rPr lang="ar-SA" altLang="en-US" sz="3200" b="1">
                <a:solidFill>
                  <a:schemeClr val="folHlink"/>
                </a:solidFill>
              </a:rPr>
              <a:t> مم</a:t>
            </a:r>
            <a:r>
              <a:rPr lang="ar-SA" altLang="en-US" sz="3200"/>
              <a:t> + نسبة المتبقي فوق منخل</a:t>
            </a:r>
            <a:r>
              <a:rPr lang="en-US" altLang="en-US" sz="3200"/>
              <a:t> </a:t>
            </a:r>
            <a:r>
              <a:rPr lang="en-US" altLang="en-US" sz="3200" b="1">
                <a:solidFill>
                  <a:schemeClr val="folHlink"/>
                </a:solidFill>
              </a:rPr>
              <a:t>2.2</a:t>
            </a:r>
            <a:r>
              <a:rPr lang="en-US" altLang="en-US" sz="3200"/>
              <a:t> </a:t>
            </a:r>
            <a:r>
              <a:rPr lang="ar-SA" altLang="en-US" sz="3200" b="1">
                <a:solidFill>
                  <a:schemeClr val="folHlink"/>
                </a:solidFill>
              </a:rPr>
              <a:t> مم</a:t>
            </a:r>
            <a:r>
              <a:rPr lang="ar-SA" altLang="en-US" sz="3200"/>
              <a:t> أكبر من</a:t>
            </a:r>
            <a:r>
              <a:rPr lang="en-US" altLang="en-US" sz="3200"/>
              <a:t> </a:t>
            </a:r>
            <a:r>
              <a:rPr lang="ar-LB" altLang="en-US" sz="3200"/>
              <a:t> </a:t>
            </a:r>
            <a:r>
              <a:rPr lang="ar-LB" altLang="en-US" sz="3200" b="1">
                <a:solidFill>
                  <a:schemeClr val="folHlink"/>
                </a:solidFill>
              </a:rPr>
              <a:t>75 %</a:t>
            </a:r>
            <a:r>
              <a:rPr lang="ar-SA" altLang="en-US" sz="3200"/>
              <a:t> .</a:t>
            </a:r>
          </a:p>
          <a:p>
            <a:pPr algn="just"/>
            <a:endParaRPr lang="ar-SA" altLang="en-US" sz="3200"/>
          </a:p>
          <a:p>
            <a:pPr algn="just"/>
            <a:r>
              <a:rPr lang="ar-SA" altLang="en-US" sz="3200"/>
              <a:t>وتعتبر العينة ذات حجم كبير إذا حققت الشرط الأول</a:t>
            </a:r>
            <a:r>
              <a:rPr lang="en-US" altLang="en-US" sz="3200"/>
              <a:t>.</a:t>
            </a:r>
            <a:endParaRPr lang="ar-LB" altLang="en-US" sz="3200"/>
          </a:p>
          <a:p>
            <a:pPr algn="l" rtl="0"/>
            <a:endParaRPr lang="ar-LB" altLang="en-US" sz="3200"/>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ssolve">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dissolve">
                                      <p:cBhvr>
                                        <p:cTn id="12" dur="5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dissolve">
                                      <p:cBhvr>
                                        <p:cTn id="17" dur="500"/>
                                        <p:tgtEl>
                                          <p:spTgt spid="3277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0">
                                            <p:txEl>
                                              <p:pRg st="6" end="6"/>
                                            </p:txEl>
                                          </p:spTgt>
                                        </p:tgtEl>
                                        <p:attrNameLst>
                                          <p:attrName>style.visibility</p:attrName>
                                        </p:attrNameLst>
                                      </p:cBhvr>
                                      <p:to>
                                        <p:strVal val="visible"/>
                                      </p:to>
                                    </p:set>
                                    <p:animEffect transition="in" filter="dissolve">
                                      <p:cBhvr>
                                        <p:cTn id="22" dur="500"/>
                                        <p:tgtEl>
                                          <p:spTgt spid="32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4156C10-B89B-C3BC-3DD2-BA5B9BAFCC3A}"/>
              </a:ext>
            </a:extLst>
          </p:cNvPr>
          <p:cNvSpPr>
            <a:spLocks noChangeArrowheads="1"/>
          </p:cNvSpPr>
          <p:nvPr/>
        </p:nvSpPr>
        <p:spPr bwMode="auto">
          <a:xfrm>
            <a:off x="2109788" y="1333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Arabic)" charset="0"/>
              </a:defRPr>
            </a:lvl1pPr>
            <a:lvl2pPr marL="742950" indent="-285750" eaLnBrk="0" hangingPunct="0">
              <a:defRPr sz="2400">
                <a:solidFill>
                  <a:schemeClr val="tx1"/>
                </a:solidFill>
                <a:latin typeface="Times New Roman" panose="02020603050405020304" pitchFamily="18" charset="0"/>
                <a:cs typeface="Times New Roman (Arabic)" charset="0"/>
              </a:defRPr>
            </a:lvl2pPr>
            <a:lvl3pPr marL="1143000" indent="-228600" eaLnBrk="0" hangingPunct="0">
              <a:defRPr sz="2400">
                <a:solidFill>
                  <a:schemeClr val="tx1"/>
                </a:solidFill>
                <a:latin typeface="Times New Roman" panose="02020603050405020304" pitchFamily="18" charset="0"/>
                <a:cs typeface="Times New Roman (Arabic)" charset="0"/>
              </a:defRPr>
            </a:lvl3pPr>
            <a:lvl4pPr marL="1600200" indent="-228600" eaLnBrk="0" hangingPunct="0">
              <a:defRPr sz="2400">
                <a:solidFill>
                  <a:schemeClr val="tx1"/>
                </a:solidFill>
                <a:latin typeface="Times New Roman" panose="02020603050405020304" pitchFamily="18" charset="0"/>
                <a:cs typeface="Times New Roman (Arabic)" charset="0"/>
              </a:defRPr>
            </a:lvl4pPr>
            <a:lvl5pPr marL="2057400" indent="-228600" eaLnBrk="0" hangingPunct="0">
              <a:defRPr sz="2400">
                <a:solidFill>
                  <a:schemeClr val="tx1"/>
                </a:solidFill>
                <a:latin typeface="Times New Roman" panose="02020603050405020304" pitchFamily="18" charset="0"/>
                <a:cs typeface="Times New Roman (Arabic)"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9pPr>
          </a:lstStyle>
          <a:p>
            <a:pPr eaLnBrk="1" hangingPunct="1"/>
            <a:endParaRPr lang="ar-LB" altLang="en-US"/>
          </a:p>
        </p:txBody>
      </p:sp>
      <p:pic>
        <p:nvPicPr>
          <p:cNvPr id="33794" name="Picture 2">
            <a:extLst>
              <a:ext uri="{FF2B5EF4-FFF2-40B4-BE49-F238E27FC236}">
                <a16:creationId xmlns:a16="http://schemas.microsoft.com/office/drawing/2014/main" id="{C8A302F8-70FB-68D6-5791-3BC2A2284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7200"/>
            <a:ext cx="7543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515BA4A-1106-2CEA-27FD-83B5F9599934}"/>
              </a:ext>
            </a:extLst>
          </p:cNvPr>
          <p:cNvSpPr>
            <a:spLocks noGrp="1" noChangeArrowheads="1"/>
          </p:cNvSpPr>
          <p:nvPr>
            <p:ph type="title"/>
          </p:nvPr>
        </p:nvSpPr>
        <p:spPr>
          <a:xfrm>
            <a:off x="762000" y="228600"/>
            <a:ext cx="7772400" cy="609600"/>
          </a:xfrm>
        </p:spPr>
        <p:txBody>
          <a:bodyPr/>
          <a:lstStyle/>
          <a:p>
            <a:pPr eaLnBrk="1" hangingPunct="1">
              <a:defRPr/>
            </a:pPr>
            <a:r>
              <a:rPr lang="ar-SA" b="1">
                <a:solidFill>
                  <a:schemeClr val="folHlink"/>
                </a:solidFill>
              </a:rPr>
              <a:t>البلورية</a:t>
            </a:r>
            <a:endParaRPr lang="en-US" b="1">
              <a:solidFill>
                <a:schemeClr val="folHlink"/>
              </a:solidFill>
            </a:endParaRPr>
          </a:p>
        </p:txBody>
      </p:sp>
      <p:sp>
        <p:nvSpPr>
          <p:cNvPr id="34819" name="Rectangle 3">
            <a:extLst>
              <a:ext uri="{FF2B5EF4-FFF2-40B4-BE49-F238E27FC236}">
                <a16:creationId xmlns:a16="http://schemas.microsoft.com/office/drawing/2014/main" id="{3946C60F-DEF3-576E-0CD8-91AFAAC249AF}"/>
              </a:ext>
            </a:extLst>
          </p:cNvPr>
          <p:cNvSpPr>
            <a:spLocks noGrp="1" noChangeArrowheads="1"/>
          </p:cNvSpPr>
          <p:nvPr>
            <p:ph type="body" idx="1"/>
          </p:nvPr>
        </p:nvSpPr>
        <p:spPr>
          <a:xfrm>
            <a:off x="304800" y="1066800"/>
            <a:ext cx="8610600" cy="5257800"/>
          </a:xfrm>
        </p:spPr>
        <p:txBody>
          <a:bodyPr/>
          <a:lstStyle/>
          <a:p>
            <a:pPr algn="just" eaLnBrk="1" hangingPunct="1"/>
            <a:r>
              <a:rPr lang="ar-SA" altLang="en-US" sz="2800"/>
              <a:t>تعتبر البلورية من الخواص الهامة التي تميز القمح القاسي فالحبوب القاسية ذات المكسر القرني واللون العنبري ذات خواص تصنيعية لا تتوفر في الحبوب ذات المكسر الأبيض الطحيني ، يدخل في حساب البلورية الحبوب المتوسطة والحاوية على جزء من الاندوسبيرم بالحالة الطحينية والآخر بالحالة البلورية.</a:t>
            </a:r>
          </a:p>
          <a:p>
            <a:pPr algn="just" eaLnBrk="1" hangingPunct="1">
              <a:buFont typeface="Wingdings" panose="05000000000000000000" pitchFamily="2" charset="2"/>
              <a:buNone/>
            </a:pPr>
            <a:endParaRPr lang="ar-SA" altLang="en-US" sz="2800"/>
          </a:p>
          <a:p>
            <a:pPr algn="just" eaLnBrk="1" hangingPunct="1"/>
            <a:r>
              <a:rPr lang="ar-SA" altLang="en-US" sz="2800"/>
              <a:t>يستخدم في تقدير البلورية جهاز عبارة عن قطعتين معدنيتين ينتهيان بمقبض ، العلوية حاوية على 50 ثقب تدخل فيها الحبوب المراد فحصها ، يكن إدخال قطعة بلاستيكية في وسط الجهاز حاوية على حفر صغيرة تستقر فيها نهايات الحبوب ، يحتوي الجهاز على سكين حادة تمر فوق قطعة البلاستيك وتقطع الحبوب إلى نصفين</a:t>
            </a:r>
            <a:r>
              <a:rPr lang="en-US" altLang="en-US" sz="2800"/>
              <a:t>.</a:t>
            </a:r>
            <a:endParaRPr lang="ar-LB" altLang="en-US" sz="2800"/>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dissolve">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dissolve">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4581D71A-EF36-BE22-C9B9-F4B72F930E46}"/>
              </a:ext>
            </a:extLst>
          </p:cNvPr>
          <p:cNvSpPr>
            <a:spLocks noChangeArrowheads="1"/>
          </p:cNvSpPr>
          <p:nvPr/>
        </p:nvSpPr>
        <p:spPr bwMode="auto">
          <a:xfrm>
            <a:off x="0" y="228600"/>
            <a:ext cx="9144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Arabic)" charset="0"/>
              </a:defRPr>
            </a:lvl1pPr>
            <a:lvl2pPr marL="742950" indent="-285750" eaLnBrk="0" hangingPunct="0">
              <a:defRPr sz="2400">
                <a:solidFill>
                  <a:schemeClr val="tx1"/>
                </a:solidFill>
                <a:latin typeface="Times New Roman" panose="02020603050405020304" pitchFamily="18" charset="0"/>
                <a:cs typeface="Times New Roman (Arabic)" charset="0"/>
              </a:defRPr>
            </a:lvl2pPr>
            <a:lvl3pPr marL="1143000" indent="-228600" eaLnBrk="0" hangingPunct="0">
              <a:defRPr sz="2400">
                <a:solidFill>
                  <a:schemeClr val="tx1"/>
                </a:solidFill>
                <a:latin typeface="Times New Roman" panose="02020603050405020304" pitchFamily="18" charset="0"/>
                <a:cs typeface="Times New Roman (Arabic)" charset="0"/>
              </a:defRPr>
            </a:lvl3pPr>
            <a:lvl4pPr marL="1600200" indent="-228600" eaLnBrk="0" hangingPunct="0">
              <a:defRPr sz="2400">
                <a:solidFill>
                  <a:schemeClr val="tx1"/>
                </a:solidFill>
                <a:latin typeface="Times New Roman" panose="02020603050405020304" pitchFamily="18" charset="0"/>
                <a:cs typeface="Times New Roman (Arabic)" charset="0"/>
              </a:defRPr>
            </a:lvl4pPr>
            <a:lvl5pPr marL="2057400" indent="-228600" eaLnBrk="0" hangingPunct="0">
              <a:defRPr sz="2400">
                <a:solidFill>
                  <a:schemeClr val="tx1"/>
                </a:solidFill>
                <a:latin typeface="Times New Roman" panose="02020603050405020304" pitchFamily="18" charset="0"/>
                <a:cs typeface="Times New Roman (Arabic)"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imes New Roman (Arabic)" charset="0"/>
              </a:defRPr>
            </a:lvl9pPr>
          </a:lstStyle>
          <a:p>
            <a:pPr algn="just" eaLnBrk="1" hangingPunct="1"/>
            <a:r>
              <a:rPr lang="ar-SA" altLang="en-US" sz="3200"/>
              <a:t>تجرى التجربة على عينة خالية من الشوائب والأجرام. </a:t>
            </a:r>
          </a:p>
          <a:p>
            <a:pPr algn="just" eaLnBrk="1" hangingPunct="1"/>
            <a:r>
              <a:rPr lang="ar-SA" altLang="en-US" sz="3200"/>
              <a:t>بعد وضع الحبات في مكانها يتم قصها بواسطة السكين.</a:t>
            </a:r>
          </a:p>
          <a:p>
            <a:pPr algn="just"/>
            <a:r>
              <a:rPr lang="ar-SA" altLang="en-US" sz="3200"/>
              <a:t>لحساب نسبة الحبوب الشفافة</a:t>
            </a:r>
            <a:r>
              <a:rPr lang="en-US" altLang="en-US" sz="3200"/>
              <a:t> </a:t>
            </a:r>
            <a:r>
              <a:rPr lang="ar-SY" altLang="en-US" sz="3200"/>
              <a:t>:</a:t>
            </a:r>
          </a:p>
          <a:p>
            <a:pPr algn="just"/>
            <a:r>
              <a:rPr lang="ar-SA" altLang="en-US" sz="3200"/>
              <a:t>تعد الحبات البلورية ويضاف إليها نصف عدد الحبات نصف بلورية</a:t>
            </a:r>
            <a:r>
              <a:rPr lang="en-US" altLang="en-US" sz="3200"/>
              <a:t>.</a:t>
            </a:r>
            <a:endParaRPr lang="ar-LB" altLang="en-US" sz="3200"/>
          </a:p>
          <a:p>
            <a:pPr algn="l" rtl="0"/>
            <a:endParaRPr lang="ar-LB" altLang="en-US" sz="3200"/>
          </a:p>
        </p:txBody>
      </p:sp>
      <p:pic>
        <p:nvPicPr>
          <p:cNvPr id="35842" name="Picture 2" descr="grobekcer">
            <a:extLst>
              <a:ext uri="{FF2B5EF4-FFF2-40B4-BE49-F238E27FC236}">
                <a16:creationId xmlns:a16="http://schemas.microsoft.com/office/drawing/2014/main" id="{C8D0AAF3-7960-24A7-D55B-5412A09A6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dissolve">
                                      <p:cBhvr>
                                        <p:cTn id="12" dur="500"/>
                                        <p:tgtEl>
                                          <p:spTgt spid="3584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403A064-A202-BE09-E90C-D7EA21A224BC}"/>
              </a:ext>
            </a:extLst>
          </p:cNvPr>
          <p:cNvSpPr>
            <a:spLocks noGrp="1" noChangeArrowheads="1"/>
          </p:cNvSpPr>
          <p:nvPr>
            <p:ph type="title"/>
          </p:nvPr>
        </p:nvSpPr>
        <p:spPr>
          <a:xfrm>
            <a:off x="685800" y="228600"/>
            <a:ext cx="7772400" cy="304800"/>
          </a:xfrm>
        </p:spPr>
        <p:txBody>
          <a:bodyPr/>
          <a:lstStyle/>
          <a:p>
            <a:pPr eaLnBrk="1" hangingPunct="1">
              <a:defRPr/>
            </a:pPr>
            <a:r>
              <a:rPr lang="ar-SA" b="1">
                <a:solidFill>
                  <a:schemeClr val="folHlink"/>
                </a:solidFill>
              </a:rPr>
              <a:t>القساوة</a:t>
            </a:r>
            <a:endParaRPr lang="en-US" b="1">
              <a:solidFill>
                <a:schemeClr val="folHlink"/>
              </a:solidFill>
            </a:endParaRPr>
          </a:p>
        </p:txBody>
      </p:sp>
      <p:sp>
        <p:nvSpPr>
          <p:cNvPr id="36867" name="Rectangle 3">
            <a:extLst>
              <a:ext uri="{FF2B5EF4-FFF2-40B4-BE49-F238E27FC236}">
                <a16:creationId xmlns:a16="http://schemas.microsoft.com/office/drawing/2014/main" id="{DD43071B-F4C7-4961-FA77-D0A6F5805CC9}"/>
              </a:ext>
            </a:extLst>
          </p:cNvPr>
          <p:cNvSpPr>
            <a:spLocks noGrp="1" noChangeArrowheads="1"/>
          </p:cNvSpPr>
          <p:nvPr>
            <p:ph type="body" idx="1"/>
          </p:nvPr>
        </p:nvSpPr>
        <p:spPr>
          <a:xfrm>
            <a:off x="0" y="762000"/>
            <a:ext cx="9144000" cy="5486400"/>
          </a:xfrm>
        </p:spPr>
        <p:txBody>
          <a:bodyPr/>
          <a:lstStyle/>
          <a:p>
            <a:pPr algn="just" eaLnBrk="1" hangingPunct="1"/>
            <a:r>
              <a:rPr lang="ar-SA" altLang="en-US" sz="2800"/>
              <a:t>تتأثر قساوة الحبوب بنوع و صنف القمح و نسبة الرطوبة و العوامل الجوية.</a:t>
            </a:r>
          </a:p>
          <a:p>
            <a:pPr algn="just" eaLnBrk="1" hangingPunct="1"/>
            <a:r>
              <a:rPr lang="ar-SA" altLang="en-US" sz="2800"/>
              <a:t>طرائق تحدد القساوة</a:t>
            </a:r>
            <a:r>
              <a:rPr lang="en-US" altLang="en-US" sz="2800"/>
              <a:t>:</a:t>
            </a:r>
            <a:endParaRPr lang="ar-LB" altLang="en-US" sz="2800"/>
          </a:p>
          <a:p>
            <a:pPr algn="just" eaLnBrk="1" hangingPunct="1"/>
            <a:r>
              <a:rPr lang="ar-LB" altLang="en-US" sz="2800" b="1">
                <a:solidFill>
                  <a:schemeClr val="folHlink"/>
                </a:solidFill>
              </a:rPr>
              <a:t>1</a:t>
            </a:r>
            <a:r>
              <a:rPr lang="ar-LB" altLang="en-US" sz="2800"/>
              <a:t>.</a:t>
            </a:r>
            <a:r>
              <a:rPr lang="ar-SA" altLang="en-US" sz="2800"/>
              <a:t>    تحديد البلورية. </a:t>
            </a:r>
          </a:p>
          <a:p>
            <a:pPr algn="just" eaLnBrk="1" hangingPunct="1"/>
            <a:r>
              <a:rPr lang="ar-SA" altLang="en-US" sz="2800" b="1">
                <a:solidFill>
                  <a:schemeClr val="folHlink"/>
                </a:solidFill>
              </a:rPr>
              <a:t>2</a:t>
            </a:r>
            <a:r>
              <a:rPr lang="ar-SA" altLang="en-US" sz="2800"/>
              <a:t>.    دليل حجم الحبيبات  </a:t>
            </a:r>
            <a:r>
              <a:rPr lang="en-US" altLang="en-US" sz="2800"/>
              <a:t>PARTICLE  SIZE  INDEX</a:t>
            </a:r>
            <a:r>
              <a:rPr lang="ar-LB" altLang="en-US" sz="2800"/>
              <a:t>.</a:t>
            </a:r>
          </a:p>
          <a:p>
            <a:pPr algn="just" eaLnBrk="1" hangingPunct="1"/>
            <a:r>
              <a:rPr lang="ar-LB" altLang="en-US" sz="2800" b="1">
                <a:solidFill>
                  <a:schemeClr val="folHlink"/>
                </a:solidFill>
              </a:rPr>
              <a:t>3</a:t>
            </a:r>
            <a:r>
              <a:rPr lang="ar-LB" altLang="en-US" sz="2800"/>
              <a:t>.</a:t>
            </a:r>
            <a:r>
              <a:rPr lang="ar-SA" altLang="en-US" sz="2800"/>
              <a:t>   مقاومة التقشير: تعتمد على أنه كلما كانت الحبة قاسية كلما كانت مقاومتها        	للتقشير أكبر .</a:t>
            </a:r>
          </a:p>
          <a:p>
            <a:pPr algn="just" eaLnBrk="1" hangingPunct="1"/>
            <a:r>
              <a:rPr lang="ar-SA" altLang="en-US" sz="2800" b="1">
                <a:solidFill>
                  <a:schemeClr val="folHlink"/>
                </a:solidFill>
              </a:rPr>
              <a:t>4</a:t>
            </a:r>
            <a:r>
              <a:rPr lang="ar-SA" altLang="en-US" sz="2800"/>
              <a:t>.     قياس استهلاك الطاقة أثناء الطحن  فكلما زادت القساوة زادت الطاقة 	ال</a:t>
            </a:r>
            <a:r>
              <a:rPr lang="ar-SY" altLang="en-US" sz="2800"/>
              <a:t>ل</a:t>
            </a:r>
            <a:r>
              <a:rPr lang="ar-SA" altLang="en-US" sz="2800"/>
              <a:t>ازمة للطحن. </a:t>
            </a:r>
          </a:p>
          <a:p>
            <a:pPr algn="just" eaLnBrk="1" hangingPunct="1"/>
            <a:r>
              <a:rPr lang="ar-SA" altLang="en-US" sz="2800" b="1">
                <a:solidFill>
                  <a:schemeClr val="folHlink"/>
                </a:solidFill>
              </a:rPr>
              <a:t>5</a:t>
            </a:r>
            <a:r>
              <a:rPr lang="ar-SA" altLang="en-US" sz="2800"/>
              <a:t>.     قياس شدة الصوت أثناء الطحن كلما زادت قساوة الحبة كان الضجيج 	الناتج عنها أكبر .</a:t>
            </a:r>
          </a:p>
          <a:p>
            <a:pPr algn="just" eaLnBrk="1" hangingPunct="1"/>
            <a:r>
              <a:rPr lang="ar-SA" altLang="en-US" sz="2800" b="1">
                <a:solidFill>
                  <a:schemeClr val="folHlink"/>
                </a:solidFill>
              </a:rPr>
              <a:t>6</a:t>
            </a:r>
            <a:r>
              <a:rPr lang="ar-SA" altLang="en-US" sz="2800"/>
              <a:t>.     </a:t>
            </a:r>
            <a:r>
              <a:rPr lang="en-US" altLang="en-US" sz="2800"/>
              <a:t>NTR</a:t>
            </a:r>
            <a:r>
              <a:rPr lang="ar-SA" altLang="en-US" sz="2800"/>
              <a:t>وهي أحدث الطرق المستخدمة.</a:t>
            </a:r>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dissolve">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dissolve">
                                      <p:cBhvr>
                                        <p:cTn id="17" dur="5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dissolve">
                                      <p:cBhvr>
                                        <p:cTn id="22" dur="500"/>
                                        <p:tgtEl>
                                          <p:spTgt spid="368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dissolve">
                                      <p:cBhvr>
                                        <p:cTn id="27" dur="500"/>
                                        <p:tgtEl>
                                          <p:spTgt spid="368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dissolve">
                                      <p:cBhvr>
                                        <p:cTn id="32" dur="500"/>
                                        <p:tgtEl>
                                          <p:spTgt spid="368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dissolve">
                                      <p:cBhvr>
                                        <p:cTn id="37" dur="500"/>
                                        <p:tgtEl>
                                          <p:spTgt spid="368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867">
                                            <p:txEl>
                                              <p:pRg st="6" end="6"/>
                                            </p:txEl>
                                          </p:spTgt>
                                        </p:tgtEl>
                                        <p:attrNameLst>
                                          <p:attrName>style.visibility</p:attrName>
                                        </p:attrNameLst>
                                      </p:cBhvr>
                                      <p:to>
                                        <p:strVal val="visible"/>
                                      </p:to>
                                    </p:set>
                                    <p:animEffect transition="in" filter="dissolve">
                                      <p:cBhvr>
                                        <p:cTn id="42" dur="500"/>
                                        <p:tgtEl>
                                          <p:spTgt spid="3686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867">
                                            <p:txEl>
                                              <p:pRg st="7" end="7"/>
                                            </p:txEl>
                                          </p:spTgt>
                                        </p:tgtEl>
                                        <p:attrNameLst>
                                          <p:attrName>style.visibility</p:attrName>
                                        </p:attrNameLst>
                                      </p:cBhvr>
                                      <p:to>
                                        <p:strVal val="visible"/>
                                      </p:to>
                                    </p:set>
                                    <p:animEffect transition="in" filter="dissolve">
                                      <p:cBhvr>
                                        <p:cTn id="47"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D1ECDC-1C1D-771C-3CB3-B381E51A7AAD}"/>
              </a:ext>
            </a:extLst>
          </p:cNvPr>
          <p:cNvSpPr>
            <a:spLocks noGrp="1" noChangeArrowheads="1"/>
          </p:cNvSpPr>
          <p:nvPr>
            <p:ph type="title"/>
          </p:nvPr>
        </p:nvSpPr>
        <p:spPr>
          <a:xfrm>
            <a:off x="228600" y="152400"/>
            <a:ext cx="8915400" cy="914400"/>
          </a:xfrm>
        </p:spPr>
        <p:txBody>
          <a:bodyPr/>
          <a:lstStyle/>
          <a:p>
            <a:pPr eaLnBrk="1" hangingPunct="1">
              <a:defRPr/>
            </a:pPr>
            <a:r>
              <a:rPr lang="ar-SA" b="1">
                <a:solidFill>
                  <a:schemeClr val="folHlink"/>
                </a:solidFill>
              </a:rPr>
              <a:t>دليل حجم الحبيبات </a:t>
            </a:r>
            <a:r>
              <a:rPr lang="en-US" b="1">
                <a:solidFill>
                  <a:schemeClr val="folHlink"/>
                </a:solidFill>
              </a:rPr>
              <a:t>Particle Size Index</a:t>
            </a:r>
          </a:p>
        </p:txBody>
      </p:sp>
      <p:sp>
        <p:nvSpPr>
          <p:cNvPr id="37891" name="Rectangle 3">
            <a:extLst>
              <a:ext uri="{FF2B5EF4-FFF2-40B4-BE49-F238E27FC236}">
                <a16:creationId xmlns:a16="http://schemas.microsoft.com/office/drawing/2014/main" id="{640C4023-922A-1B4E-FADA-F47A8FA198AB}"/>
              </a:ext>
            </a:extLst>
          </p:cNvPr>
          <p:cNvSpPr>
            <a:spLocks noGrp="1" noChangeArrowheads="1"/>
          </p:cNvSpPr>
          <p:nvPr>
            <p:ph type="body" idx="1"/>
          </p:nvPr>
        </p:nvSpPr>
        <p:spPr>
          <a:xfrm>
            <a:off x="304800" y="1219200"/>
            <a:ext cx="8610600" cy="5257800"/>
          </a:xfrm>
        </p:spPr>
        <p:txBody>
          <a:bodyPr/>
          <a:lstStyle/>
          <a:p>
            <a:pPr algn="just" eaLnBrk="1" hangingPunct="1">
              <a:lnSpc>
                <a:spcPct val="90000"/>
              </a:lnSpc>
            </a:pPr>
            <a:r>
              <a:rPr lang="ar-SA" altLang="en-US"/>
              <a:t>يؤخذ 50 غ من عينة القمح وتطحن بمطحنة قياسية                 (</a:t>
            </a:r>
            <a:r>
              <a:rPr lang="en-US" altLang="en-US"/>
              <a:t>PERTEN 3303</a:t>
            </a:r>
            <a:r>
              <a:rPr lang="ar-SA" altLang="en-US"/>
              <a:t>) باستخدام الأقراص رقم2وعلى الوضعية صفر،يؤخذ (10 غ) من المجروش ونضعها فوق منخل150ميكرون تنخل العينة بواسطة جهاز نخل نوعه (</a:t>
            </a:r>
            <a:r>
              <a:rPr lang="en-US" altLang="en-US"/>
              <a:t>RO - TOP</a:t>
            </a:r>
            <a:r>
              <a:rPr lang="ar-SA" altLang="en-US"/>
              <a:t>) تتم عملية النخل في هذا الجهاز بشكل دائري ، لمدة خمس دقائق نزن الجريش النازل من المنخل إلى الصينية وليكن (2.8غ) من أصل (10غ) فيكون من أجل(100غ) يساوي 28 %دليل القساوة .</a:t>
            </a:r>
          </a:p>
          <a:p>
            <a:pPr algn="just" eaLnBrk="1" hangingPunct="1">
              <a:lnSpc>
                <a:spcPct val="90000"/>
              </a:lnSpc>
              <a:buFont typeface="Wingdings" panose="05000000000000000000" pitchFamily="2" charset="2"/>
              <a:buNone/>
            </a:pPr>
            <a:endParaRPr lang="ar-SA" altLang="en-US"/>
          </a:p>
          <a:p>
            <a:pPr eaLnBrk="1" hangingPunct="1">
              <a:lnSpc>
                <a:spcPct val="90000"/>
              </a:lnSpc>
            </a:pPr>
            <a:r>
              <a:rPr lang="ar-SA" altLang="en-US"/>
              <a:t>المطحنة المستخدمة هي مطحنة قرصية فأثناء مرور العينة بين الأقراص تعطي نعومة مناسبة.</a:t>
            </a:r>
            <a:endParaRPr lang="en-US" altLang="en-US"/>
          </a:p>
        </p:txBody>
      </p:sp>
    </p:spTree>
  </p:cSld>
  <p:clrMapOvr>
    <a:masterClrMapping/>
  </p:clrMapOvr>
  <p:transition spd="med">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ssolve">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dissolve">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Arial"/>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Times New Roman (Arabic)" charset="0"/>
            <a:cs typeface="Times New Roman (Arab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Times New Roman (Arabic)" charset="0"/>
            <a:cs typeface="Times New Roman (Arabic)"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130</TotalTime>
  <Words>573</Words>
  <Application>Microsoft Office PowerPoint</Application>
  <PresentationFormat>On-screen Show (4:3)</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Times New Roman (Arabic)</vt:lpstr>
      <vt:lpstr>Arial</vt:lpstr>
      <vt:lpstr>Wingdings</vt:lpstr>
      <vt:lpstr>Calibri</vt:lpstr>
      <vt:lpstr>Soaring</vt:lpstr>
      <vt:lpstr>الجلسة العملية الرابعة</vt:lpstr>
      <vt:lpstr>حجم الحبات و تجانسها</vt:lpstr>
      <vt:lpstr>PowerPoint Presentation</vt:lpstr>
      <vt:lpstr>PowerPoint Presentation</vt:lpstr>
      <vt:lpstr>PowerPoint Presentation</vt:lpstr>
      <vt:lpstr>البلورية</vt:lpstr>
      <vt:lpstr>PowerPoint Presentation</vt:lpstr>
      <vt:lpstr>القساوة</vt:lpstr>
      <vt:lpstr>دليل حجم الحبيبات Particle Size Index</vt:lpstr>
      <vt:lpstr>PowerPoint Presentation</vt:lpstr>
      <vt:lpstr>PowerPoint Presentation</vt:lpstr>
      <vt:lpstr>ملاحظات:     </vt:lpstr>
      <vt:lpstr>PowerPoint Presentation</vt:lpstr>
      <vt:lpstr>PowerPoint Presentation</vt:lpstr>
      <vt:lpstr>PowerPoint Presentation</vt:lpstr>
      <vt:lpstr>PowerPoint Presentation</vt:lpstr>
    </vt:vector>
  </TitlesOfParts>
  <Company>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الجلسة العملية الرابعة</dc:title>
  <dc:creator>a</dc:creator>
  <cp:lastModifiedBy>Farhan Alfin</cp:lastModifiedBy>
  <cp:revision>26</cp:revision>
  <cp:lastPrinted>1601-01-01T00:00:00Z</cp:lastPrinted>
  <dcterms:created xsi:type="dcterms:W3CDTF">2003-11-07T12:25:56Z</dcterms:created>
  <dcterms:modified xsi:type="dcterms:W3CDTF">2026-03-02T07:57:50Z</dcterms:modified>
</cp:coreProperties>
</file>