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7" r:id="rId2"/>
    <p:sldId id="304" r:id="rId3"/>
    <p:sldId id="305" r:id="rId4"/>
    <p:sldId id="306" r:id="rId5"/>
    <p:sldId id="307" r:id="rId6"/>
    <p:sldId id="308" r:id="rId7"/>
    <p:sldId id="315" r:id="rId8"/>
    <p:sldId id="309" r:id="rId9"/>
    <p:sldId id="310" r:id="rId10"/>
    <p:sldId id="311" r:id="rId11"/>
    <p:sldId id="312" r:id="rId12"/>
    <p:sldId id="313" r:id="rId13"/>
    <p:sldId id="316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6600"/>
    <a:srgbClr val="CC0099"/>
    <a:srgbClr val="FF0066"/>
    <a:srgbClr val="00CCFF"/>
    <a:srgbClr val="008000"/>
    <a:srgbClr val="FF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34606" autoAdjust="0"/>
    <p:restoredTop sz="86486" autoAdjust="0"/>
  </p:normalViewPr>
  <p:slideViewPr>
    <p:cSldViewPr>
      <p:cViewPr varScale="1">
        <p:scale>
          <a:sx n="82" d="100"/>
          <a:sy n="82" d="100"/>
        </p:scale>
        <p:origin x="113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426" y="16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AB0DC70A-A9E4-8BC4-7670-8F0DFE7856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 alt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FB5B794-BD69-013B-FE62-9328C5C8E4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 altLang="en-US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F2662E3C-748F-F0F2-86ED-58007950295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72BCDFBB-17FB-E236-E608-2A791D5ECB3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35157112-B78C-A37F-11F7-F499634D90F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 altLang="en-US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EFE03644-0383-760F-605A-48D94DF1D5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fld id="{4023636F-37CF-4733-B98B-01A5FF2F7FF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00774-6A00-17B7-50E1-7B91B4D8D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E78C11-53FF-6434-F6E3-257220D4C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46C41-4011-C32F-6A54-A6731049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1AEFE-164F-E638-F240-05F79B4C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C7460-83FA-1ABA-8D85-7B89385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04B12-EC12-4908-91E7-39C59AED8EC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610211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25CFB-C357-C230-93DE-D9E9EC443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7A9B1-1AA5-C69E-0253-B6DBCBC4C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C426F-9E7C-E434-8E14-690A692BC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CBD09-A2BE-2B83-86EB-16A35FC05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0AE2B-5F7D-0CDA-C6C8-977F849B1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F03C8-F69F-4E3D-B6E1-5009EC86915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076536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DA4D49-81C8-C3FB-8BAC-9094A1B15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8F002-2A96-F148-9A5D-FC1E17FDA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E659-D706-28B3-876E-AEFCE198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CC096-7220-8270-2075-8DDDFE46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2E68C-5E10-94C0-CBA9-5B01A971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2E9E8-F22C-4BEB-ACFA-770F49E0950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987561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34527-FDA0-4058-88BA-C558FBEE2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3EB65-36CD-3C5A-50A8-D79BF4C7C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2A960-B73B-638B-727C-8477927C6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C746A-BFB1-BB6B-D5B5-98483519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29165-E044-781D-E319-7D2DD047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601CC-F527-4473-BDE5-CA80B53F4BC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613380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60AC-CD24-67B7-2EEF-AADA55A32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302CF-F656-143D-F344-20DB69751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0671-40A7-0887-C452-95ED8E5F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DC464-96C8-BC1B-32C3-37317D60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7FC9-74FD-29A7-D2C3-D9F7C920C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AA74F-9F3A-44E6-BB3D-9C98E695DFD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6869096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14AD3-BB7B-007D-EAE7-5C29F973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8DB7A-9EDA-62F2-EF58-9CD7E8541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D075B-2AEC-2E1E-046B-D8509AA1A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B899C-3DD2-87EF-71EF-442D7A9F1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8B3EF-AF60-1728-5FBE-51E874C2A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FB694-A4CD-5023-3049-9DFC313E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075CE-5B86-4A4F-A5FE-76A8D58DDC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371055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95B3A-307F-DA5D-2B13-F34A67846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0E972-699E-3FA4-53BB-2AA90FC14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757393-2FC7-224C-D1CA-9E3A04ED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D1605-C0E9-5F59-02A4-75706450AE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328264-04E3-6496-CC10-686E2DA45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A756E8-9743-1B31-1488-A2861F72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AE0EDB-4183-1F96-50DB-F86651F4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DC955D-2DAD-CA17-56F7-A440AB72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9F186-9550-4DFB-AE58-36E4B402F3F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037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60C10-F898-9DA2-410C-60E854436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F3897-0DB8-69BC-B0C6-BE18B7DC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1F3AF1-B78B-905C-0049-6B823939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E2B3C8-2E4F-09EB-3D36-3A995536E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55DA2-070F-4776-B951-0CCAB8E2A97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309989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115469-71D1-9FB7-1CDC-5E2CA770C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E18BFD-DD8C-99B1-B7FE-587E11B19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69808-2362-1980-51B4-048C4863D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DB535-8413-4A59-9EF9-A63044FFEF9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19548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1C882-5F0D-46FE-C01B-596141031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C08D-C9BA-969F-8615-3803A2A37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6A6540-9710-C8A0-3A47-D4CDA5401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2EBFB-6940-4B7B-5674-08CF8029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CE7F6-09CB-5BEF-A0BC-B73966FC9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4F2AD-CC8C-BB8F-DB8F-18671AB0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50B72-9433-49EE-B114-A6C85038770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467987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1E3A-14DD-7A7C-48F7-E7EE4696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4683BE-94D4-4D79-1A3C-DC38FC66B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80820F-621D-9ABA-0C82-3322476B2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5E82A-2C22-9A91-9643-F9013DB08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599D4-ABC9-3B8B-0130-FB9B7B2B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ED3C6-2498-EEC1-2F8C-3F8AF828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3E72F-C8F8-4709-A62D-DF49A5F7BD2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887109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263A746-2F94-D341-A752-7B6E7B5E2E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B4C3610-698C-A41B-C704-C76752685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2C7075A-CB38-B0B0-318A-1B0F6F5B8A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19DF53-B12C-572E-2BBB-C3197B4E61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99C3AC-7EC2-9717-D0E2-FBB4599341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/>
            </a:lvl1pPr>
          </a:lstStyle>
          <a:p>
            <a:fld id="{AE379C75-8BF3-409E-BD26-95E7209F14EB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haroglu.com/" TargetMode="External"/><Relationship Id="rId2" Type="http://schemas.openxmlformats.org/officeDocument/2006/relationships/hyperlink" Target="http://www.sunnylandmills.com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>
            <a:extLst>
              <a:ext uri="{FF2B5EF4-FFF2-40B4-BE49-F238E27FC236}">
                <a16:creationId xmlns:a16="http://schemas.microsoft.com/office/drawing/2014/main" id="{A2C58FD3-6A43-37E7-63B9-D54BD6237E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8207375" cy="2303463"/>
          </a:xfrm>
        </p:spPr>
        <p:txBody>
          <a:bodyPr anchor="ctr"/>
          <a:lstStyle/>
          <a:p>
            <a:r>
              <a:rPr lang="ar-SY" altLang="en-US">
                <a:solidFill>
                  <a:srgbClr val="CC0099"/>
                </a:solidFill>
                <a:cs typeface="Andalus" panose="02020603050405020304" pitchFamily="18" charset="-78"/>
              </a:rPr>
              <a:t>صناعة البرغل</a:t>
            </a:r>
            <a:endParaRPr lang="en-US" altLang="en-US">
              <a:solidFill>
                <a:srgbClr val="CC0099"/>
              </a:solidFill>
              <a:cs typeface="Andalus" panose="02020603050405020304" pitchFamily="18" charset="-78"/>
            </a:endParaRP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AAF2D8F8-6471-F501-D3B2-2FB309F283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3933825"/>
            <a:ext cx="6400800" cy="766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ar-SY" altLang="en-US" sz="3200" b="1" dirty="0"/>
              <a:t>د. فرحان أحمد ألفين</a:t>
            </a:r>
          </a:p>
          <a:p>
            <a:pPr>
              <a:lnSpc>
                <a:spcPct val="80000"/>
              </a:lnSpc>
            </a:pPr>
            <a:r>
              <a:rPr lang="ar-SY" altLang="en-US" sz="3200" b="1" dirty="0"/>
              <a:t>قسم الهندسة الغذائية</a:t>
            </a:r>
            <a:endParaRPr lang="en-US" altLang="en-US" sz="3200" b="1" dirty="0"/>
          </a:p>
        </p:txBody>
      </p:sp>
    </p:spTree>
  </p:cSld>
  <p:clrMapOvr>
    <a:masterClrMapping/>
  </p:clrMapOvr>
  <p:transition advTm="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D7CAB177-8947-2646-D7B4-E729F40E4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التقشير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085A28B4-583B-0F4F-0D37-3EC1C8983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36638"/>
          </a:xfrm>
        </p:spPr>
        <p:txBody>
          <a:bodyPr/>
          <a:lstStyle/>
          <a:p>
            <a:r>
              <a:rPr lang="ar-SY" altLang="en-US"/>
              <a:t>خلال عملية التقشير يتم نزع الغلاف الخاردجي 7% فقط.</a:t>
            </a:r>
            <a:endParaRPr lang="en-US" altLang="en-US"/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27F45618-DFB4-AEA8-EC4D-DEA7EE6AF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4209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ar-SY" altLang="en-US" b="1" u="none">
                <a:solidFill>
                  <a:srgbClr val="008000"/>
                </a:solidFill>
              </a:rPr>
              <a:t>الجرش</a:t>
            </a:r>
            <a:endParaRPr lang="en-US" altLang="en-US" b="1" u="none">
              <a:solidFill>
                <a:srgbClr val="008000"/>
              </a:solidFill>
            </a:endParaRPr>
          </a:p>
        </p:txBody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FD0F0953-9D3F-188E-88CB-46F26B04E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573463"/>
            <a:ext cx="8229600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ar-SY" altLang="en-US" u="none"/>
              <a:t>يتمك إضافة ماء بنسبة 1-1.5% لمنع تشكل الغبار أثناء الجريش</a:t>
            </a:r>
            <a:endParaRPr lang="en-US" altLang="en-US" u="none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FA35881D-F84A-A920-62B7-2498AEB81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القيمة الغذائية للبرغل</a:t>
            </a:r>
            <a:endParaRPr lang="en-US" altLang="en-US" b="1">
              <a:solidFill>
                <a:srgbClr val="008000"/>
              </a:solidFill>
            </a:endParaRPr>
          </a:p>
        </p:txBody>
      </p:sp>
      <p:pic>
        <p:nvPicPr>
          <p:cNvPr id="165892" name="Picture 4">
            <a:extLst>
              <a:ext uri="{FF2B5EF4-FFF2-40B4-BE49-F238E27FC236}">
                <a16:creationId xmlns:a16="http://schemas.microsoft.com/office/drawing/2014/main" id="{A37A2CB5-934B-403A-2674-9BE55BEAC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412875"/>
            <a:ext cx="6342063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A74924CD-6C35-7662-178C-7CF363E98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التغيرات الكيميائية </a:t>
            </a:r>
            <a:br>
              <a:rPr lang="ar-SY" altLang="en-US" b="1">
                <a:solidFill>
                  <a:srgbClr val="008000"/>
                </a:solidFill>
              </a:rPr>
            </a:br>
            <a:r>
              <a:rPr lang="ar-SY" altLang="en-US" b="1">
                <a:solidFill>
                  <a:srgbClr val="008000"/>
                </a:solidFill>
              </a:rPr>
              <a:t>خلال عملية إنتاج البرغل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A5935321-3C5A-84FF-D25B-43D76CA202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altLang="en-US"/>
              <a:t>فقد ثلث كمية التيامين والنياسين</a:t>
            </a:r>
          </a:p>
          <a:p>
            <a:r>
              <a:rPr lang="ar-SY" altLang="en-US"/>
              <a:t>فقد 20% من الحديد والريبوفلافين</a:t>
            </a:r>
          </a:p>
          <a:p>
            <a:r>
              <a:rPr lang="ar-SY" altLang="en-US"/>
              <a:t>تزداد كمية الكالسيوم عن قيمته في القمح</a:t>
            </a:r>
          </a:p>
          <a:p>
            <a:r>
              <a:rPr lang="ar-SY" altLang="en-US"/>
              <a:t>قيمة غذائية مرتفعة لعدم فصل الجنين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905752D2-C5DC-18A5-4DF4-BDB60CE473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en-US"/>
              <a:t>مراجع </a:t>
            </a:r>
            <a:endParaRPr lang="en-US" altLang="en-US"/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370EA724-EEBF-DF78-48C1-430DD07D3F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hlinkClick r:id="rId2"/>
              </a:rPr>
              <a:t>www.sunnylandmills.com/index.html</a:t>
            </a:r>
            <a:r>
              <a:rPr lang="ar-SA" altLang="en-US"/>
              <a:t> </a:t>
            </a:r>
          </a:p>
          <a:p>
            <a:pPr algn="l" rtl="0"/>
            <a:r>
              <a:rPr lang="en-US" altLang="en-US">
                <a:hlinkClick r:id="rId3"/>
              </a:rPr>
              <a:t>www.baharoglu.com/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B214E5E1-D30C-941B-1109-54CDCBE94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أهمية البرغل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5D77255A-06CA-64F4-D38F-FC09F3E98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altLang="en-US"/>
              <a:t>البرغل هو حبوب قمح منظف مطبوخ مجففة مجروشة.</a:t>
            </a:r>
          </a:p>
          <a:p>
            <a:r>
              <a:rPr lang="ar-SY" altLang="en-US"/>
              <a:t>قديم فقد ذكر بالعهد القديم باسم </a:t>
            </a:r>
            <a:r>
              <a:rPr lang="en-US" altLang="en-US"/>
              <a:t>Arisah</a:t>
            </a:r>
          </a:p>
          <a:p>
            <a:r>
              <a:rPr lang="en-US" altLang="en-US"/>
              <a:t>Bulgur, Bulgor, Boulgur, Brughoul</a:t>
            </a:r>
          </a:p>
          <a:p>
            <a:r>
              <a:rPr lang="ar-SY" altLang="en-US"/>
              <a:t>ينتشر في تركيا – أسيا الوسطى – شرق أوروبا</a:t>
            </a:r>
          </a:p>
          <a:p>
            <a:pPr lvl="1"/>
            <a:r>
              <a:rPr lang="ar-SY" altLang="en-US"/>
              <a:t>رخيص الثمن</a:t>
            </a:r>
          </a:p>
          <a:p>
            <a:pPr lvl="1"/>
            <a:r>
              <a:rPr lang="ar-SY" altLang="en-US"/>
              <a:t>سهولة وسرعة تحضيره</a:t>
            </a:r>
          </a:p>
          <a:p>
            <a:pPr lvl="1"/>
            <a:r>
              <a:rPr lang="ar-SY" altLang="en-US"/>
              <a:t>القيمة الغذائية المرتفعة</a:t>
            </a:r>
          </a:p>
          <a:p>
            <a:pPr lvl="1"/>
            <a:r>
              <a:rPr lang="ar-SY" altLang="en-US"/>
              <a:t>إمكانية تخزينه بسهولة ولمدة طويلة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BDACE57E-3D96-EDD7-EC4B-28EC70638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تأثير نوع القمح المستخدم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F6FF0DB1-5A04-F3AB-7775-178D3E9935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altLang="en-US"/>
              <a:t>يفضل استخدام قمح الديوروم وذلك للأسباب التالية:</a:t>
            </a:r>
          </a:p>
          <a:p>
            <a:pPr lvl="1"/>
            <a:r>
              <a:rPr lang="ar-SY" altLang="en-US"/>
              <a:t>ارتفاع نسبة البروتين</a:t>
            </a:r>
          </a:p>
          <a:p>
            <a:pPr lvl="1"/>
            <a:r>
              <a:rPr lang="ar-SY" altLang="en-US"/>
              <a:t>نسبة صبغات مرتفعة – حيث يفضل أن يكون لون البرغل ذهبي.</a:t>
            </a:r>
          </a:p>
          <a:p>
            <a:r>
              <a:rPr lang="ar-SY" altLang="en-US"/>
              <a:t>مواصفات البرغل التي تتأثر بنوع القمح</a:t>
            </a:r>
          </a:p>
          <a:p>
            <a:pPr lvl="1"/>
            <a:r>
              <a:rPr lang="ar-SY" altLang="en-US"/>
              <a:t>درجة امتصاص الماء</a:t>
            </a:r>
          </a:p>
          <a:p>
            <a:pPr lvl="1"/>
            <a:r>
              <a:rPr lang="ar-SY" altLang="en-US"/>
              <a:t>لزوجة البرغل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72D41D9A-3B94-2E86-486F-207528C42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مراحل إنتاج البرغل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79EA6FC6-F600-E9ED-0023-F080CE303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59749" name="Picture 5">
            <a:extLst>
              <a:ext uri="{FF2B5EF4-FFF2-40B4-BE49-F238E27FC236}">
                <a16:creationId xmlns:a16="http://schemas.microsoft.com/office/drawing/2014/main" id="{0F6175C5-5EBE-2201-8338-332E99366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74763"/>
            <a:ext cx="7812087" cy="558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0A10FA6D-6132-D6AA-9E4B-0907572B47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التنظيف والترطيب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A276BB3E-47A9-D97A-EBA4-E95F07E18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altLang="en-US"/>
              <a:t>فصل الشوائب بواسطة الغرابيل وشفط الشوائب الخفيفة.</a:t>
            </a:r>
          </a:p>
          <a:p>
            <a:r>
              <a:rPr lang="ar-SY" altLang="en-US"/>
              <a:t>الترطيب – تأمين دخول الماء إلى الحبة لتسهيل عملية التجلتن أثناء الطبخ</a:t>
            </a:r>
          </a:p>
          <a:p>
            <a:r>
              <a:rPr lang="ar-SY" altLang="en-US"/>
              <a:t>عند الطبخ يجب أن تكون رطوبة القمح 40%</a:t>
            </a:r>
          </a:p>
          <a:p>
            <a:r>
              <a:rPr lang="ar-SY" altLang="en-US"/>
              <a:t>تتم عملية الترطيب بنقع القمح في ماء </a:t>
            </a:r>
          </a:p>
          <a:p>
            <a:r>
              <a:rPr lang="ar-SY" altLang="en-US"/>
              <a:t>كمية الماء ضعف وزن القمح على الأقل.</a:t>
            </a:r>
          </a:p>
          <a:p>
            <a:r>
              <a:rPr lang="ar-SY" altLang="en-US"/>
              <a:t>أفضل عملية ترطيب عند درجة حرارة 70م لمدة 5 ساعات.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BF56834E-1815-B6DF-E0E9-7DEBF70B9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altLang="en-US" b="1">
                <a:solidFill>
                  <a:srgbClr val="008000"/>
                </a:solidFill>
              </a:rPr>
              <a:t>السلق (الطبخ)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D872429F-FBEA-FDCA-DCF1-CB2495B0F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altLang="en-US"/>
              <a:t>مهمته تجلتن النشاء </a:t>
            </a:r>
          </a:p>
          <a:p>
            <a:r>
              <a:rPr lang="ar-SY" altLang="en-US"/>
              <a:t>بدرجة حرارة 65-100 م لمدة 1-2 ساعة وفق لنوع القمح.</a:t>
            </a:r>
          </a:p>
          <a:p>
            <a:r>
              <a:rPr lang="ar-SY" altLang="en-US"/>
              <a:t>يمكن دمج عملية الترطيب والسلق.</a:t>
            </a:r>
          </a:p>
          <a:p>
            <a:r>
              <a:rPr lang="ar-SY" altLang="en-US"/>
              <a:t>يجب أن يكون القمح المسلوق خال من البقع البيض غير متكتل ودبق.</a:t>
            </a:r>
          </a:p>
          <a:p>
            <a:r>
              <a:rPr lang="ar-SY" altLang="en-US"/>
              <a:t>تتم تحت الضغط بضغط 1.4 كغ/سم2 لمدة 10 دقيقة.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5433A962-D2C6-123C-63AA-12A9DA5BEB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94D8B469-700A-8D02-C5E1-EC82BF767F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69988" name="Picture 4">
            <a:extLst>
              <a:ext uri="{FF2B5EF4-FFF2-40B4-BE49-F238E27FC236}">
                <a16:creationId xmlns:a16="http://schemas.microsoft.com/office/drawing/2014/main" id="{6DC4B8AB-F520-29A3-FEDB-AE644EC8C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196975"/>
            <a:ext cx="7524750" cy="567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B258A8D9-6C33-7DD1-F902-E216657C37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05F68530-B4E0-502F-F057-650B44C8A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62820" name="Picture 4">
            <a:extLst>
              <a:ext uri="{FF2B5EF4-FFF2-40B4-BE49-F238E27FC236}">
                <a16:creationId xmlns:a16="http://schemas.microsoft.com/office/drawing/2014/main" id="{3D8A4035-9203-0B49-47BE-D362774FF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0"/>
            <a:ext cx="55610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D572F734-7B25-1B0C-6776-D2E73FBBE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7C5B66E8-B5B7-7F94-37B3-97088CED8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63844" name="Picture 4">
            <a:extLst>
              <a:ext uri="{FF2B5EF4-FFF2-40B4-BE49-F238E27FC236}">
                <a16:creationId xmlns:a16="http://schemas.microsoft.com/office/drawing/2014/main" id="{7B78FCCD-AF04-C631-AD9D-124D8302D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60350"/>
            <a:ext cx="4198938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1609</TotalTime>
  <Words>279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Andalus</vt:lpstr>
      <vt:lpstr>Arabic Typesetting</vt:lpstr>
      <vt:lpstr>تصميم افتراضي</vt:lpstr>
      <vt:lpstr>صناعة البرغل</vt:lpstr>
      <vt:lpstr>أهمية البرغل</vt:lpstr>
      <vt:lpstr>تأثير نوع القمح المستخدم</vt:lpstr>
      <vt:lpstr>مراحل إنتاج البرغل</vt:lpstr>
      <vt:lpstr>التنظيف والترطيب</vt:lpstr>
      <vt:lpstr>السلق (الطبخ)</vt:lpstr>
      <vt:lpstr>PowerPoint Presentation</vt:lpstr>
      <vt:lpstr>PowerPoint Presentation</vt:lpstr>
      <vt:lpstr>PowerPoint Presentation</vt:lpstr>
      <vt:lpstr>التقشير</vt:lpstr>
      <vt:lpstr>القيمة الغذائية للبرغل</vt:lpstr>
      <vt:lpstr>التغيرات الكيميائية  خلال عملية إنتاج البرغل</vt:lpstr>
      <vt:lpstr>مراجع </vt:lpstr>
    </vt:vector>
  </TitlesOfParts>
  <Company>كمبيوتر الجيل الحديث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واقع إنتاج المعكرونة في سورية وسبل تطويره</dc:title>
  <dc:creator>فرحان ألفين</dc:creator>
  <cp:lastModifiedBy>Farhan Alfin</cp:lastModifiedBy>
  <cp:revision>178</cp:revision>
  <dcterms:created xsi:type="dcterms:W3CDTF">2001-11-02T10:26:37Z</dcterms:created>
  <dcterms:modified xsi:type="dcterms:W3CDTF">2026-02-24T09:57:27Z</dcterms:modified>
</cp:coreProperties>
</file>