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7" r:id="rId2"/>
    <p:sldId id="276" r:id="rId3"/>
    <p:sldId id="300" r:id="rId4"/>
    <p:sldId id="303" r:id="rId5"/>
    <p:sldId id="301" r:id="rId6"/>
    <p:sldId id="302" r:id="rId7"/>
    <p:sldId id="304" r:id="rId8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6600"/>
    <a:srgbClr val="CC0099"/>
    <a:srgbClr val="FF0066"/>
    <a:srgbClr val="00CCFF"/>
    <a:srgbClr val="008000"/>
    <a:srgbClr val="FF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217" autoAdjust="0"/>
    <p:restoredTop sz="86388" autoAdjust="0"/>
  </p:normalViewPr>
  <p:slideViewPr>
    <p:cSldViewPr>
      <p:cViewPr varScale="1">
        <p:scale>
          <a:sx n="82" d="100"/>
          <a:sy n="82" d="100"/>
        </p:scale>
        <p:origin x="169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426" y="16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40423D-4999-28B1-610B-CB069B5BAC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6626DB73-283C-A372-4B05-1D63C590DF7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F2BE340-83C0-1CC5-F2CC-FAA649697EF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D797A805-D71D-145A-CC43-EABE16623BF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7D52C95B-5DF5-2CCB-2330-4E069C855D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B831B386-C583-9ACC-C589-DDB1327A56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u="none" smtClean="0"/>
            </a:lvl1pPr>
          </a:lstStyle>
          <a:p>
            <a:pPr>
              <a:defRPr/>
            </a:pPr>
            <a:fld id="{F7E22A25-649B-47DB-A4AB-595434C0C58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  <a:endParaRPr lang="ar-L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6D3B36-C1AE-818F-CE9E-B18FF3E30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F72037-8AEB-C838-4657-BEF794DE5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AF1002-7C44-14A8-2A3C-B0B5F579DA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7E48C-49D0-4B6C-8FE1-2C5D1CD86DC4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366024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6F9BD7-2CE7-AE79-1BFD-CEC8E85C8C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7C926E-9F86-2DBC-DA13-6A1891B943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18909F-B196-6FDD-C139-49E495339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22D6-DAE6-4900-9BAF-2B3D3B7AC5B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012912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A5D8A8-9971-B9C5-CF61-81B25DE4C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3EB161-4275-9999-4515-34A76660E7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62DCF-0958-72FD-31A8-FA7921FA0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EB6E-C967-464B-B3AD-99D7C9F367E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47312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BA4666-8F7A-82BF-32DB-5A6131463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6CF844-DF32-B00A-C6CD-CE55CCA728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43689-E061-4D18-9853-C6F88ABA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9A927-712E-40EC-A940-D9F8E68F7F9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595950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CDBC79-D772-6D0D-4419-B04A9A0C6B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9A7650-1E53-D43F-39E1-8AEBCBC9F5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63F2D6-DAAF-91DE-A2BA-F2E6D144B4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EB734-0052-4E75-9DBC-093C72F1A10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95917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D9408-7780-FEAF-BD77-AEEE34303E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5F437E-C12B-FAAF-4739-BB57AB14C5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80827E-0436-1EB5-846E-D3D12A8913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BA269-5CA7-40FF-9747-4E53014F787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76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96B507-0FE7-C82F-C355-4956A7264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CB6BB79-497D-02E5-C801-8D800D7CC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6C1139B-1D74-D669-CC80-1C0A23737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9A38-9EF0-46AE-8668-81C0EDB91B8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842977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4B64EF0-A1CE-B7AF-5A68-9405FB3A24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9CBB12-DDE0-1D21-9003-4A25B2CAA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5E554C2-BCB5-84DC-64EA-16B278D46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43D17-749C-4895-AA56-B7620075379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83008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3A0137F-FF69-3C1E-0D0E-BEE488F22A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BA6818-1DBA-6FE6-AC24-87D5EDF42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125161-FB3C-A148-4FF2-B1D673F4EE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41C9D-8AAA-4C31-B7BA-3B53AA89008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30353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L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137DCC-3F41-3E2F-622E-BE5702505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519528-EE62-98A3-81A7-D87047577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A0ECCD-221D-4A62-B5B1-F92128D9C6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C5BAA-5C7E-4AFD-B756-089F318D265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788363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LB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LB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2561EA-00BA-2B5A-75BB-07E95B3D86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DC3534-E990-5527-19DF-1C2736B6A6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7D1301-3C47-A19B-B4C2-28FE933564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4E4A-DAC3-4052-A975-2B18182EDD3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94705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A474A6A-8006-B12D-FCBC-A5A89AF7D4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02AEDF7-E082-597A-4F2C-E16EC8A34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94E6E5-8ACC-461D-9801-AB090C7562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F04085B-957F-1470-EC49-1947C36EAE7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2FD28ED-B8CD-095A-1407-559CCFA8970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 u="none" smtClean="0"/>
            </a:lvl1pPr>
          </a:lstStyle>
          <a:p>
            <a:pPr>
              <a:defRPr/>
            </a:pPr>
            <a:fld id="{D72D30C9-49EF-4F9A-894B-708D59F6D1D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LB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>
            <a:extLst>
              <a:ext uri="{FF2B5EF4-FFF2-40B4-BE49-F238E27FC236}">
                <a16:creationId xmlns:a16="http://schemas.microsoft.com/office/drawing/2014/main" id="{B8BC9359-F5D0-B31D-0426-7F7D0729C2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8207375" cy="2303463"/>
          </a:xfrm>
        </p:spPr>
        <p:txBody>
          <a:bodyPr/>
          <a:lstStyle/>
          <a:p>
            <a:pPr eaLnBrk="1" hangingPunct="1"/>
            <a:r>
              <a:rPr lang="ar-SY" altLang="en-US" sz="6000">
                <a:solidFill>
                  <a:srgbClr val="CC0099"/>
                </a:solidFill>
                <a:cs typeface="Andalus" panose="02020603050405020304" pitchFamily="18" charset="-78"/>
              </a:rPr>
              <a:t>المنتجات الجانبية</a:t>
            </a:r>
            <a:endParaRPr lang="en-US" altLang="en-US" sz="6000">
              <a:solidFill>
                <a:srgbClr val="CC0099"/>
              </a:solidFill>
              <a:cs typeface="Andalus" panose="02020603050405020304" pitchFamily="18" charset="-78"/>
            </a:endParaRP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3F26C170-921A-A16A-0E9B-EF7B6E4DDF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3933825"/>
            <a:ext cx="6400800" cy="766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ar-SY" altLang="en-US" b="1"/>
              <a:t>د. فرحان أحمد ألفين</a:t>
            </a:r>
          </a:p>
          <a:p>
            <a:pPr eaLnBrk="1" hangingPunct="1">
              <a:lnSpc>
                <a:spcPct val="80000"/>
              </a:lnSpc>
            </a:pPr>
            <a:r>
              <a:rPr lang="ar-SY" altLang="en-US" b="1"/>
              <a:t>قسم الهندسة الغذائية</a:t>
            </a:r>
            <a:endParaRPr lang="en-US" altLang="en-US" b="1"/>
          </a:p>
        </p:txBody>
      </p:sp>
    </p:spTree>
  </p:cSld>
  <p:clrMapOvr>
    <a:masterClrMapping/>
  </p:clrMapOvr>
  <p:transition advTm="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 descr="KERNEL">
            <a:extLst>
              <a:ext uri="{FF2B5EF4-FFF2-40B4-BE49-F238E27FC236}">
                <a16:creationId xmlns:a16="http://schemas.microsoft.com/office/drawing/2014/main" id="{947F2727-20B9-7481-7388-76182FFC23AC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0"/>
            <a:ext cx="5530850" cy="6858000"/>
          </a:xfrm>
          <a:noFill/>
        </p:spPr>
      </p:pic>
      <p:sp>
        <p:nvSpPr>
          <p:cNvPr id="101379" name="Text Box 3">
            <a:extLst>
              <a:ext uri="{FF2B5EF4-FFF2-40B4-BE49-F238E27FC236}">
                <a16:creationId xmlns:a16="http://schemas.microsoft.com/office/drawing/2014/main" id="{62FC2A90-57BB-7553-2F7F-20E32113B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357563"/>
            <a:ext cx="273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Y" altLang="en-US" sz="3600" b="1" u="none">
                <a:solidFill>
                  <a:srgbClr val="CC6600"/>
                </a:solidFill>
              </a:rPr>
              <a:t>النخالة 15%</a:t>
            </a:r>
            <a:endParaRPr lang="en-US" altLang="en-US" sz="3600" b="1" u="none">
              <a:solidFill>
                <a:srgbClr val="CC6600"/>
              </a:solidFill>
            </a:endParaRPr>
          </a:p>
        </p:txBody>
      </p:sp>
      <p:sp>
        <p:nvSpPr>
          <p:cNvPr id="101380" name="Text Box 4">
            <a:extLst>
              <a:ext uri="{FF2B5EF4-FFF2-40B4-BE49-F238E27FC236}">
                <a16:creationId xmlns:a16="http://schemas.microsoft.com/office/drawing/2014/main" id="{37E8EDF8-5FB9-F7DF-08D5-791EC78E4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652963"/>
            <a:ext cx="3635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Y" altLang="en-US" sz="3600" b="1" u="none"/>
              <a:t>الاندوسبيرم %82</a:t>
            </a:r>
            <a:endParaRPr lang="en-US" altLang="en-US" sz="3600" b="1" u="none"/>
          </a:p>
        </p:txBody>
      </p:sp>
      <p:sp>
        <p:nvSpPr>
          <p:cNvPr id="101381" name="Text Box 5">
            <a:extLst>
              <a:ext uri="{FF2B5EF4-FFF2-40B4-BE49-F238E27FC236}">
                <a16:creationId xmlns:a16="http://schemas.microsoft.com/office/drawing/2014/main" id="{C720C14E-FC4E-42D2-785F-06B84469A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6216650"/>
            <a:ext cx="273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Y" altLang="en-US" sz="3600" b="1" u="none">
                <a:solidFill>
                  <a:srgbClr val="008000"/>
                </a:solidFill>
              </a:rPr>
              <a:t>الجنين 3%</a:t>
            </a:r>
            <a:endParaRPr lang="en-US" altLang="en-US" sz="3600" b="1" u="none">
              <a:solidFill>
                <a:srgbClr val="008000"/>
              </a:solidFill>
            </a:endParaRPr>
          </a:p>
        </p:txBody>
      </p:sp>
      <p:pic>
        <p:nvPicPr>
          <p:cNvPr id="4102" name="Picture 6" descr="CrossSectionViewofWheat">
            <a:extLst>
              <a:ext uri="{FF2B5EF4-FFF2-40B4-BE49-F238E27FC236}">
                <a16:creationId xmlns:a16="http://schemas.microsoft.com/office/drawing/2014/main" id="{BA169090-943A-E4C4-333A-9E618B96E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754563"/>
            <a:ext cx="2771775" cy="210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/>
      <p:bldP spid="101380" grpId="0"/>
      <p:bldP spid="1013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AE40690-9A3E-D4C9-C7DC-DF008A73E2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>
                <a:solidFill>
                  <a:srgbClr val="008000"/>
                </a:solidFill>
              </a:rPr>
              <a:t>المنتجات الثانوية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E19F2DB-5773-6CE0-1B21-A84279D04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تختلف المنتجات الجانبية للمطحنة بحجم حبيباتها وتركيبها اليكميائي</a:t>
            </a:r>
          </a:p>
          <a:p>
            <a:pPr eaLnBrk="1" hangingPunct="1"/>
            <a:r>
              <a:rPr lang="ar-SY" altLang="en-US"/>
              <a:t>في سوريا – النخالة العلفية – النخالة السكرية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6E3ED19-C16D-8EE4-8269-2C0BA0C1AF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>
                <a:solidFill>
                  <a:srgbClr val="008000"/>
                </a:solidFill>
              </a:rPr>
              <a:t>تركيب المنتجات الثانوية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32E4FF9-13BE-A3C7-18BA-F02F6F913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LB" altLang="en-US"/>
          </a:p>
        </p:txBody>
      </p:sp>
      <p:pic>
        <p:nvPicPr>
          <p:cNvPr id="6148" name="Picture 5">
            <a:extLst>
              <a:ext uri="{FF2B5EF4-FFF2-40B4-BE49-F238E27FC236}">
                <a16:creationId xmlns:a16="http://schemas.microsoft.com/office/drawing/2014/main" id="{C1E29FBF-25C7-673A-79BD-FBE1486B9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0" y="1341438"/>
            <a:ext cx="9258300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7">
            <a:extLst>
              <a:ext uri="{FF2B5EF4-FFF2-40B4-BE49-F238E27FC236}">
                <a16:creationId xmlns:a16="http://schemas.microsoft.com/office/drawing/2014/main" id="{A90C2E4F-1FF1-A974-ACE1-50DBBF39F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4292600"/>
            <a:ext cx="9313863" cy="297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E41D381-F3B5-EFFB-2641-B308AC065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>
                <a:solidFill>
                  <a:srgbClr val="008000"/>
                </a:solidFill>
              </a:rPr>
              <a:t>فوائد جنين القمح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3AE1C3-ADA5-102C-99EF-3CC73F3FF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altLang="en-US"/>
              <a:t>يمنع الإمساك وسرطان القولون .</a:t>
            </a:r>
          </a:p>
          <a:p>
            <a:pPr eaLnBrk="1" hangingPunct="1"/>
            <a:r>
              <a:rPr lang="ar-SA" altLang="en-US"/>
              <a:t>ينعش الأعصاب والجلد .</a:t>
            </a:r>
          </a:p>
          <a:p>
            <a:pPr eaLnBrk="1" hangingPunct="1"/>
            <a:r>
              <a:rPr lang="ar-SA" altLang="en-US"/>
              <a:t>يخفف من الكوليسترول وأمراض القلب .</a:t>
            </a:r>
          </a:p>
          <a:p>
            <a:pPr eaLnBrk="1" hangingPunct="1"/>
            <a:r>
              <a:rPr lang="ar-SA" altLang="en-US"/>
              <a:t>يحسن النظام المناعي والحيوي والدورة الدموية .</a:t>
            </a:r>
          </a:p>
          <a:p>
            <a:pPr eaLnBrk="1" hangingPunct="1"/>
            <a:r>
              <a:rPr lang="ar-SA" altLang="en-US"/>
              <a:t>يحسن من كمية الطاقة المأخوذة مع الغذاء .</a:t>
            </a:r>
          </a:p>
          <a:p>
            <a:pPr eaLnBrk="1" hangingPunct="1"/>
            <a:r>
              <a:rPr lang="ar-SA" altLang="en-US"/>
              <a:t>يساعد في تخفيف مظاهر الكهولة والتقدم بالعمر والسمنة .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6E62A63-3EDF-8336-E79A-9D05544A1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>
                <a:solidFill>
                  <a:srgbClr val="008000"/>
                </a:solidFill>
              </a:rPr>
              <a:t>استخدام الجنين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9E39843-4431-14EE-C58E-19BC01C24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ar-SA" altLang="en-US" b="1"/>
              <a:t>الوجبات الخفيفة</a:t>
            </a:r>
            <a:r>
              <a:rPr lang="ar-SA" altLang="en-US"/>
              <a:t> </a:t>
            </a:r>
            <a:endParaRPr lang="en-US" altLang="en-US"/>
          </a:p>
          <a:p>
            <a:pPr lvl="1" eaLnBrk="1" hangingPunct="1"/>
            <a:r>
              <a:rPr lang="ar-SA" altLang="en-US" b="1"/>
              <a:t>أغذية الأطفال</a:t>
            </a:r>
            <a:r>
              <a:rPr lang="ar-SA" altLang="en-US"/>
              <a:t> </a:t>
            </a:r>
            <a:endParaRPr lang="en-US" altLang="en-US"/>
          </a:p>
          <a:p>
            <a:pPr lvl="1" eaLnBrk="1" hangingPunct="1"/>
            <a:r>
              <a:rPr lang="ar-SA" altLang="en-US" b="1"/>
              <a:t>منتجات حمية خاصة</a:t>
            </a:r>
            <a:r>
              <a:rPr lang="ar-SA" altLang="en-US"/>
              <a:t> </a:t>
            </a:r>
            <a:endParaRPr lang="en-US" altLang="en-US"/>
          </a:p>
          <a:p>
            <a:pPr lvl="1" eaLnBrk="1" hangingPunct="1"/>
            <a:r>
              <a:rPr lang="ar-SA" altLang="en-US" b="1"/>
              <a:t>المنتجات المخبوزة</a:t>
            </a: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C5D5D21-8A85-ADD8-C09B-6327A648C7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>
                <a:solidFill>
                  <a:srgbClr val="008000"/>
                </a:solidFill>
              </a:rPr>
              <a:t>استخدام النخالة</a:t>
            </a:r>
            <a:endParaRPr lang="en-US" altLang="en-US" b="1">
              <a:solidFill>
                <a:srgbClr val="008000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F921C8E-0B8E-1FD4-C61B-BB148E849E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الخبز الأسمر – حتى 5% لا يؤثر بشكل كبير على نوعية الخبز</a:t>
            </a:r>
          </a:p>
          <a:p>
            <a:pPr eaLnBrk="1" hangingPunct="1"/>
            <a:r>
              <a:rPr lang="ar-SY" altLang="en-US"/>
              <a:t>المعكرونة – حتى 10% لا يؤثر على المواصفات الحسية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1538</TotalTime>
  <Words>118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Andalus</vt:lpstr>
      <vt:lpstr>تصميم افتراضي</vt:lpstr>
      <vt:lpstr>المنتجات الجانبية</vt:lpstr>
      <vt:lpstr>PowerPoint Presentation</vt:lpstr>
      <vt:lpstr>المنتجات الثانوية</vt:lpstr>
      <vt:lpstr>تركيب المنتجات الثانوية</vt:lpstr>
      <vt:lpstr>فوائد جنين القمح</vt:lpstr>
      <vt:lpstr>استخدام الجنين</vt:lpstr>
      <vt:lpstr>استخدام النخالة</vt:lpstr>
    </vt:vector>
  </TitlesOfParts>
  <Company>كمبيوتر الجيل الحديث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واقع إنتاج المعكرونة في سورية وسبل تطويره</dc:title>
  <dc:creator>فرحان ألفين</dc:creator>
  <cp:lastModifiedBy>Farhan Alfin</cp:lastModifiedBy>
  <cp:revision>164</cp:revision>
  <dcterms:created xsi:type="dcterms:W3CDTF">2001-11-02T10:26:37Z</dcterms:created>
  <dcterms:modified xsi:type="dcterms:W3CDTF">2026-02-24T09:56:23Z</dcterms:modified>
</cp:coreProperties>
</file>