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68" r:id="rId5"/>
    <p:sldId id="269" r:id="rId6"/>
    <p:sldId id="270" r:id="rId7"/>
    <p:sldId id="273" r:id="rId8"/>
    <p:sldId id="271" r:id="rId9"/>
    <p:sldId id="257" r:id="rId10"/>
    <p:sldId id="258" r:id="rId11"/>
    <p:sldId id="259" r:id="rId12"/>
    <p:sldId id="278" r:id="rId13"/>
    <p:sldId id="274" r:id="rId14"/>
    <p:sldId id="260" r:id="rId15"/>
    <p:sldId id="261" r:id="rId16"/>
    <p:sldId id="275" r:id="rId17"/>
    <p:sldId id="262" r:id="rId18"/>
    <p:sldId id="276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CC00"/>
    <a:srgbClr val="FF0000"/>
    <a:srgbClr val="FFFF00"/>
    <a:srgbClr val="66FF66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93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39E8B7-D134-BEE8-FDD7-0D9AF6FC7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F6005-8984-C870-D5FA-1F58A0050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82BC1-5DD5-977C-64BD-20B1BA4C0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B46D9-8607-47CE-8F22-F493C24755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10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71669-E1C1-78CF-CBFA-6F68EB730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02720A-BACF-F522-5E07-11F98E1A4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A6AAB-41D9-7624-F6B4-B6BE5572B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CD6EA-C0A6-4EB0-80FD-7BE725AA09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4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FEB964-4E69-F5D1-7F42-A806ACF0C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9A011-0887-22F0-4108-3C1F725CB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F6B21-D2ED-4E58-F753-0DD90DBFF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A2EAC-BE5C-42E2-82EF-54D00595734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62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2C842-174D-16D3-CD46-E370E7B0C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DCD1F-A671-77E1-165D-73B62636D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BF8627-AB66-2407-A74B-71BB77ADD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9F226-7C04-4F21-99C0-F5234CE0C0D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09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F5322-590E-9462-EB26-DA1B11EE1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4334E-9769-F58E-2DA8-5681E1021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4B1BB7-B778-9BF0-9CF8-4FBBC70B7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672D-FDA8-433F-9BBB-FD77E84859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5418A-15B7-78CC-2208-509C86020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F3BA2-63BE-A2A2-3628-5C4376041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D7546-5F51-6341-A944-307DBAD90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D892E-402A-483E-BF1D-E1F9A01E92A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3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ABEFE9-028B-1185-95A7-03CB07F69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B37A10-B0CD-8431-4D7B-6F6DF49B4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B57CD5-D357-3A88-95DC-C9F83942D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FC6E4-9885-46A0-9F70-2BEE56AEEC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45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54091A-046B-F09B-A72C-994E64080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D750DE-AEF3-0FDF-77CB-3BF53D23F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20FC15-29CF-F32C-1EC8-5E59BB42C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63934-CD8B-4400-8902-C2DB2ABFD9F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9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A2E310-AF5F-15B1-6A6B-112BA2CC6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CE26C0-878A-6A93-B0D0-3CD65A30B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DFB186-3FD7-9C84-C7EB-FAF74A19B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6C3A2-3F6F-42FF-AFC8-A2460AB95CC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8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CD0B9-38BF-2773-62AA-8971093A3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3C123-3306-E350-BB26-48C7E3033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7F6A8-95B8-17B7-805E-EB6011DCE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3EDCC-5C21-4D33-9762-D832EA08751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46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BFE21-1B42-DA72-DE1A-B39508A79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AC31F-B338-4858-E779-08F81BE06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60047-DD7A-DDF3-EA7B-B05CED342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F25AC-527C-4966-91A8-AAD77C306B7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95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D589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119CA9-497B-02BF-F131-3CAC124BB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627EDF-457A-0316-2D81-5D8B0E696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635B10-7846-656A-93ED-B7B401AC9B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51C3EA-D614-1844-9D20-6F71D845BE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87B999-0714-B20E-FE5C-187337624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952C5D-2AE7-4A85-8FF4-E992C912CE5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27CDB0-A355-6E1A-61D7-51DCDA569D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1" eaLnBrk="1" hangingPunct="1"/>
            <a:r>
              <a:rPr lang="ar-SY" altLang="en-US" sz="7200" b="1">
                <a:solidFill>
                  <a:srgbClr val="66FF66"/>
                </a:solidFill>
              </a:rPr>
              <a:t>إدارة المطحنة</a:t>
            </a:r>
            <a:endParaRPr lang="en-US" altLang="en-US" sz="7200" b="1">
              <a:solidFill>
                <a:srgbClr val="66FF66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B2CF916-8BEA-AD56-8BB3-3B092334EA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ar-SY" altLang="en-US" dirty="0"/>
              <a:t>د. فرحان أحمد ألفين</a:t>
            </a:r>
          </a:p>
          <a:p>
            <a:pPr eaLnBrk="1" hangingPunct="1"/>
            <a:r>
              <a:rPr lang="ar-SY" altLang="en-US"/>
              <a:t>قسم </a:t>
            </a:r>
            <a:r>
              <a:rPr lang="ar-SY" altLang="en-US" dirty="0"/>
              <a:t>الهندسة الغذائية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D1B520D-34BE-7360-22C5-D2FD66EC1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منحني الرماد التكاملي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0729119-AD1C-84E1-20AF-F1C5E9E01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D9BF106-0C44-86B2-A973-2D3FBBD2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36613"/>
            <a:ext cx="5664200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230DCA5-F6D2-B1ED-E258-514A456BE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منحني الرماد التكاملي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599A46B-C9F7-C67D-AEB7-7027787A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A1F4A96-5389-5A45-F618-76B7E181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20850"/>
            <a:ext cx="8135937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EB905FA-6A30-6EDE-70A5-251CD8F3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EB59CA2-4395-5D66-D971-DABC8FFF4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3316" name="Object 3">
            <a:extLst>
              <a:ext uri="{FF2B5EF4-FFF2-40B4-BE49-F238E27FC236}">
                <a16:creationId xmlns:a16="http://schemas.microsoft.com/office/drawing/2014/main" id="{E1965870-0C58-94B4-214D-B87C351F86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" y="1196975"/>
          <a:ext cx="86868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572854" imgH="5115154" progId="Excel.Chart.8">
                  <p:embed/>
                </p:oleObj>
              </mc:Choice>
              <mc:Fallback>
                <p:oleObj name="Chart" r:id="rId2" imgW="9572854" imgH="511515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196975"/>
                        <a:ext cx="8686800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>
            <a:extLst>
              <a:ext uri="{FF2B5EF4-FFF2-40B4-BE49-F238E27FC236}">
                <a16:creationId xmlns:a16="http://schemas.microsoft.com/office/drawing/2014/main" id="{991E8CB5-D060-76C7-4669-50DB86DF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4600"/>
            <a:ext cx="1295400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FF00"/>
                </a:solidFill>
              </a:rPr>
              <a:t>LOW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99"/>
                </a:solidFill>
              </a:rPr>
              <a:t>NORMAL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HIGH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295A686-E38C-D7B8-406D-AD0F083D8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1652841-1A74-DAC1-CFF5-E8096A079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 descr="flour collection">
            <a:extLst>
              <a:ext uri="{FF2B5EF4-FFF2-40B4-BE49-F238E27FC236}">
                <a16:creationId xmlns:a16="http://schemas.microsoft.com/office/drawing/2014/main" id="{18559C84-F510-2BD8-105A-851881E5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FDAF34-7048-1ADC-0FAD-3661655AC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B6FE7F1-7E98-B744-5536-DA2AF961D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altLang="en-US"/>
              <a:t>نسبة الاستخراج</a:t>
            </a:r>
          </a:p>
          <a:p>
            <a:pPr algn="r" rtl="1" eaLnBrk="1" hangingPunct="1"/>
            <a:endParaRPr lang="ar-SY" altLang="en-US"/>
          </a:p>
          <a:p>
            <a:pPr algn="r" rtl="1" eaLnBrk="1" hangingPunct="1"/>
            <a:endParaRPr lang="en-US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2A90F5F0-3CFE-402B-EA8F-1F02A7E3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81250"/>
            <a:ext cx="7056438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3B469BF-BA1F-B295-1E08-0810964C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72009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C30524E6-467F-D974-3BBA-168D64A8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67225"/>
            <a:ext cx="71278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27EE1E8A-0BC8-1AB9-54A0-92835D17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71278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51368D-AA2D-B10A-6423-329AE662E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نسبة الرماد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AAA08FA6-C171-C7E9-5B10-E610BC1B6B9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6863"/>
            <a:ext cx="9144000" cy="459105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6A093BC-A699-B9D0-09AC-F2B9F6E3B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اللون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62CE1C5-89D1-9344-CF5E-354F8870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4" descr="project 005">
            <a:extLst>
              <a:ext uri="{FF2B5EF4-FFF2-40B4-BE49-F238E27FC236}">
                <a16:creationId xmlns:a16="http://schemas.microsoft.com/office/drawing/2014/main" id="{C719C9B3-F38E-2FCA-003D-22F0B93E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0813"/>
            <a:ext cx="708025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988373-08C0-3042-B016-A876E3E49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اللون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110874B-540F-B676-7BF3-23B7B5573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255DC4D5-6099-0AB4-7FF2-0F8637D4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10588625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DCB6A28-8940-E555-6FB3-BF7989269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اللون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57EAE0E-7E1A-A0A3-1BE8-D977727C7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5" descr="color5">
            <a:extLst>
              <a:ext uri="{FF2B5EF4-FFF2-40B4-BE49-F238E27FC236}">
                <a16:creationId xmlns:a16="http://schemas.microsoft.com/office/drawing/2014/main" id="{2A71351A-D0E2-3215-B4BE-C855E523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25563"/>
            <a:ext cx="59055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6">
            <a:extLst>
              <a:ext uri="{FF2B5EF4-FFF2-40B4-BE49-F238E27FC236}">
                <a16:creationId xmlns:a16="http://schemas.microsoft.com/office/drawing/2014/main" id="{7594B3B9-AE4B-F3A5-FF12-3CBA687E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3513"/>
            <a:ext cx="84709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92">
            <a:extLst>
              <a:ext uri="{FF2B5EF4-FFF2-40B4-BE49-F238E27FC236}">
                <a16:creationId xmlns:a16="http://schemas.microsoft.com/office/drawing/2014/main" id="{FA39A609-D96A-0011-4E3A-B6F8BA90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817563"/>
            <a:ext cx="9132888" cy="76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67" name="Rectangle 91">
            <a:extLst>
              <a:ext uri="{FF2B5EF4-FFF2-40B4-BE49-F238E27FC236}">
                <a16:creationId xmlns:a16="http://schemas.microsoft.com/office/drawing/2014/main" id="{112CE62B-5EAF-B663-96CC-3A282121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763" y="6296025"/>
            <a:ext cx="1423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defRPr/>
            </a:pPr>
            <a:r>
              <a:rPr lang="en-US" sz="11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© 2001 HunterLab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4652" name="Group 76">
            <a:extLst>
              <a:ext uri="{FF2B5EF4-FFF2-40B4-BE49-F238E27FC236}">
                <a16:creationId xmlns:a16="http://schemas.microsoft.com/office/drawing/2014/main" id="{55B28C0A-5B51-3153-1E6E-A2B7C26407CF}"/>
              </a:ext>
            </a:extLst>
          </p:cNvPr>
          <p:cNvGrpSpPr>
            <a:grpSpLocks/>
          </p:cNvGrpSpPr>
          <p:nvPr/>
        </p:nvGrpSpPr>
        <p:grpSpPr bwMode="auto">
          <a:xfrm>
            <a:off x="2011363" y="4108450"/>
            <a:ext cx="3436937" cy="1271588"/>
            <a:chOff x="1923" y="2769"/>
            <a:chExt cx="2165" cy="801"/>
          </a:xfrm>
        </p:grpSpPr>
        <p:grpSp>
          <p:nvGrpSpPr>
            <p:cNvPr id="19531" name="Group 82">
              <a:extLst>
                <a:ext uri="{FF2B5EF4-FFF2-40B4-BE49-F238E27FC236}">
                  <a16:creationId xmlns:a16="http://schemas.microsoft.com/office/drawing/2014/main" id="{7A9B0015-5979-EBAB-ABB9-4E853A32F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2" y="2769"/>
              <a:ext cx="1867" cy="310"/>
              <a:chOff x="2340" y="2757"/>
              <a:chExt cx="1867" cy="310"/>
            </a:xfrm>
          </p:grpSpPr>
          <p:sp>
            <p:nvSpPr>
              <p:cNvPr id="19537" name="Rectangle 88">
                <a:extLst>
                  <a:ext uri="{FF2B5EF4-FFF2-40B4-BE49-F238E27FC236}">
                    <a16:creationId xmlns:a16="http://schemas.microsoft.com/office/drawing/2014/main" id="{E149BB21-420C-435A-28F1-BBD2B40012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40" y="2757"/>
                <a:ext cx="271" cy="310"/>
              </a:xfrm>
              <a:prstGeom prst="rect">
                <a:avLst/>
              </a:prstGeom>
              <a:solidFill>
                <a:srgbClr val="886868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8" name="Rectangle 87">
                <a:extLst>
                  <a:ext uri="{FF2B5EF4-FFF2-40B4-BE49-F238E27FC236}">
                    <a16:creationId xmlns:a16="http://schemas.microsoft.com/office/drawing/2014/main" id="{2EAE25D2-E5A0-0F6E-84AF-B9AD2E5137F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4" y="2757"/>
                <a:ext cx="271" cy="310"/>
              </a:xfrm>
              <a:prstGeom prst="rect">
                <a:avLst/>
              </a:prstGeom>
              <a:solidFill>
                <a:srgbClr val="995757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9" name="Rectangle 86">
                <a:extLst>
                  <a:ext uri="{FF2B5EF4-FFF2-40B4-BE49-F238E27FC236}">
                    <a16:creationId xmlns:a16="http://schemas.microsoft.com/office/drawing/2014/main" id="{127CC3D5-1B61-48DE-1146-6245921489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88" y="2757"/>
                <a:ext cx="271" cy="310"/>
              </a:xfrm>
              <a:prstGeom prst="rect">
                <a:avLst/>
              </a:prstGeom>
              <a:solidFill>
                <a:srgbClr val="AC4444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0" name="Rectangle 85">
                <a:extLst>
                  <a:ext uri="{FF2B5EF4-FFF2-40B4-BE49-F238E27FC236}">
                    <a16:creationId xmlns:a16="http://schemas.microsoft.com/office/drawing/2014/main" id="{BD1CC528-EA45-4290-8622-DBDEA0CC5B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12" y="2757"/>
                <a:ext cx="271" cy="310"/>
              </a:xfrm>
              <a:prstGeom prst="rect">
                <a:avLst/>
              </a:prstGeom>
              <a:solidFill>
                <a:srgbClr val="BF3131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1" name="Rectangle 84">
                <a:extLst>
                  <a:ext uri="{FF2B5EF4-FFF2-40B4-BE49-F238E27FC236}">
                    <a16:creationId xmlns:a16="http://schemas.microsoft.com/office/drawing/2014/main" id="{FC6DCAEF-DA46-5A81-AFD4-BB9F56242C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24" y="2757"/>
                <a:ext cx="271" cy="310"/>
              </a:xfrm>
              <a:prstGeom prst="rect">
                <a:avLst/>
              </a:prstGeom>
              <a:solidFill>
                <a:srgbClr val="D71919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2" name="Rectangle 83">
                <a:extLst>
                  <a:ext uri="{FF2B5EF4-FFF2-40B4-BE49-F238E27FC236}">
                    <a16:creationId xmlns:a16="http://schemas.microsoft.com/office/drawing/2014/main" id="{035F6194-27B5-865D-A671-8EDAEDE73A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36" y="2757"/>
                <a:ext cx="271" cy="310"/>
              </a:xfrm>
              <a:prstGeom prst="rect">
                <a:avLst/>
              </a:prstGeom>
              <a:solidFill>
                <a:srgbClr val="F00000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532" name="Text Box 81">
              <a:extLst>
                <a:ext uri="{FF2B5EF4-FFF2-40B4-BE49-F238E27FC236}">
                  <a16:creationId xmlns:a16="http://schemas.microsoft.com/office/drawing/2014/main" id="{A25ED347-7393-F2B0-3B6C-B496DDC7984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32" y="3117"/>
              <a:ext cx="208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533" name="Group 77">
              <a:extLst>
                <a:ext uri="{FF2B5EF4-FFF2-40B4-BE49-F238E27FC236}">
                  <a16:creationId xmlns:a16="http://schemas.microsoft.com/office/drawing/2014/main" id="{3262CC72-AC52-4628-D2B6-6A6DD5CEF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3" y="3351"/>
              <a:ext cx="2165" cy="219"/>
              <a:chOff x="2331" y="3339"/>
              <a:chExt cx="2165" cy="219"/>
            </a:xfrm>
          </p:grpSpPr>
          <p:sp>
            <p:nvSpPr>
              <p:cNvPr id="24656" name="Text Box 80">
                <a:extLst>
                  <a:ext uri="{FF2B5EF4-FFF2-40B4-BE49-F238E27FC236}">
                    <a16:creationId xmlns:a16="http://schemas.microsoft.com/office/drawing/2014/main" id="{9AE4C38D-4CA6-48BC-5CE0-6E8A9EF168C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438" y="3339"/>
                <a:ext cx="189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CHROMA (SATURATION)</a:t>
                </a:r>
                <a:r>
                  <a:rPr lang="en-US" sz="2100">
                    <a:solidFill>
                      <a:srgbClr val="00DFCA"/>
                    </a:solidFill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35" name="Line 79">
                <a:extLst>
                  <a:ext uri="{FF2B5EF4-FFF2-40B4-BE49-F238E27FC236}">
                    <a16:creationId xmlns:a16="http://schemas.microsoft.com/office/drawing/2014/main" id="{B144F834-DC4C-0151-E38F-FD4F232650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331" y="3450"/>
                <a:ext cx="161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6" name="Line 78">
                <a:extLst>
                  <a:ext uri="{FF2B5EF4-FFF2-40B4-BE49-F238E27FC236}">
                    <a16:creationId xmlns:a16="http://schemas.microsoft.com/office/drawing/2014/main" id="{17D999E2-5D1C-1588-7057-6DEBC52080C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83" y="3456"/>
                <a:ext cx="213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51" name="Text Box 75">
            <a:extLst>
              <a:ext uri="{FF2B5EF4-FFF2-40B4-BE49-F238E27FC236}">
                <a16:creationId xmlns:a16="http://schemas.microsoft.com/office/drawing/2014/main" id="{281E89A5-1ADB-67B8-AD75-24DDBA28D7F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17888" y="1852613"/>
            <a:ext cx="7239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4648" name="Group 72">
            <a:extLst>
              <a:ext uri="{FF2B5EF4-FFF2-40B4-BE49-F238E27FC236}">
                <a16:creationId xmlns:a16="http://schemas.microsoft.com/office/drawing/2014/main" id="{87024A2A-AC61-F781-EE45-FDB778AD2BF0}"/>
              </a:ext>
            </a:extLst>
          </p:cNvPr>
          <p:cNvGrpSpPr>
            <a:grpSpLocks/>
          </p:cNvGrpSpPr>
          <p:nvPr/>
        </p:nvGrpSpPr>
        <p:grpSpPr bwMode="auto">
          <a:xfrm>
            <a:off x="3400425" y="874713"/>
            <a:ext cx="749300" cy="446087"/>
            <a:chOff x="2798" y="732"/>
            <a:chExt cx="472" cy="281"/>
          </a:xfrm>
        </p:grpSpPr>
        <p:sp>
          <p:nvSpPr>
            <p:cNvPr id="19529" name="Freeform 74">
              <a:extLst>
                <a:ext uri="{FF2B5EF4-FFF2-40B4-BE49-F238E27FC236}">
                  <a16:creationId xmlns:a16="http://schemas.microsoft.com/office/drawing/2014/main" id="{0459CDE5-1575-17F3-7569-0252E9B6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966"/>
              <a:ext cx="472" cy="47"/>
            </a:xfrm>
            <a:custGeom>
              <a:avLst/>
              <a:gdLst>
                <a:gd name="T0" fmla="*/ 0 w 609"/>
                <a:gd name="T1" fmla="*/ 47 h 91"/>
                <a:gd name="T2" fmla="*/ 253 w 609"/>
                <a:gd name="T3" fmla="*/ 0 h 91"/>
                <a:gd name="T4" fmla="*/ 472 w 609"/>
                <a:gd name="T5" fmla="*/ 47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9" h="91">
                  <a:moveTo>
                    <a:pt x="0" y="91"/>
                  </a:moveTo>
                  <a:cubicBezTo>
                    <a:pt x="113" y="45"/>
                    <a:pt x="226" y="0"/>
                    <a:pt x="327" y="0"/>
                  </a:cubicBezTo>
                  <a:cubicBezTo>
                    <a:pt x="428" y="0"/>
                    <a:pt x="564" y="76"/>
                    <a:pt x="609" y="91"/>
                  </a:cubicBezTo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Rectangle 73">
              <a:extLst>
                <a:ext uri="{FF2B5EF4-FFF2-40B4-BE49-F238E27FC236}">
                  <a16:creationId xmlns:a16="http://schemas.microsoft.com/office/drawing/2014/main" id="{7273BCEE-6AA8-520E-882E-A31E29484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732"/>
              <a:ext cx="3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rPr>
                <a:t>HUE</a:t>
              </a: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620" name="Group 44">
            <a:extLst>
              <a:ext uri="{FF2B5EF4-FFF2-40B4-BE49-F238E27FC236}">
                <a16:creationId xmlns:a16="http://schemas.microsoft.com/office/drawing/2014/main" id="{C99316DF-6E2D-CC5D-D45F-BF1F8BC2F3CB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874713"/>
            <a:ext cx="1579562" cy="5738812"/>
            <a:chOff x="1053" y="732"/>
            <a:chExt cx="995" cy="3615"/>
          </a:xfrm>
        </p:grpSpPr>
        <p:grpSp>
          <p:nvGrpSpPr>
            <p:cNvPr id="19502" name="Group 62">
              <a:extLst>
                <a:ext uri="{FF2B5EF4-FFF2-40B4-BE49-F238E27FC236}">
                  <a16:creationId xmlns:a16="http://schemas.microsoft.com/office/drawing/2014/main" id="{C45F9A24-B76E-FA56-6638-8E5DF90A8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" y="972"/>
              <a:ext cx="367" cy="3120"/>
              <a:chOff x="1680" y="960"/>
              <a:chExt cx="367" cy="3120"/>
            </a:xfrm>
          </p:grpSpPr>
          <p:sp>
            <p:nvSpPr>
              <p:cNvPr id="19520" name="Text Box 71">
                <a:extLst>
                  <a:ext uri="{FF2B5EF4-FFF2-40B4-BE49-F238E27FC236}">
                    <a16:creationId xmlns:a16="http://schemas.microsoft.com/office/drawing/2014/main" id="{BF1886B9-791F-F6A9-9E27-3BBDEF7DA87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680" y="960"/>
                <a:ext cx="3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1" name="Text Box 70">
                <a:extLst>
                  <a:ext uri="{FF2B5EF4-FFF2-40B4-BE49-F238E27FC236}">
                    <a16:creationId xmlns:a16="http://schemas.microsoft.com/office/drawing/2014/main" id="{F3EEB410-00B2-DC95-6CB0-D8E9C6F17CE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28" y="1332"/>
                <a:ext cx="2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2" name="Text Box 69">
                <a:extLst>
                  <a:ext uri="{FF2B5EF4-FFF2-40B4-BE49-F238E27FC236}">
                    <a16:creationId xmlns:a16="http://schemas.microsoft.com/office/drawing/2014/main" id="{5C25C1C1-DA03-98CC-9CC9-A8CF6B6DDEA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28" y="1698"/>
                <a:ext cx="31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3" name="Text Box 68">
                <a:extLst>
                  <a:ext uri="{FF2B5EF4-FFF2-40B4-BE49-F238E27FC236}">
                    <a16:creationId xmlns:a16="http://schemas.microsoft.com/office/drawing/2014/main" id="{E5D30A9E-4EEF-1B34-1131-A90D91691A8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28" y="2064"/>
                <a:ext cx="31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4" name="Text Box 67">
                <a:extLst>
                  <a:ext uri="{FF2B5EF4-FFF2-40B4-BE49-F238E27FC236}">
                    <a16:creationId xmlns:a16="http://schemas.microsoft.com/office/drawing/2014/main" id="{5D323082-9A3A-3B4E-83B9-963C9F0051F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680" y="2430"/>
                <a:ext cx="3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5" name="Text Box 66">
                <a:extLst>
                  <a:ext uri="{FF2B5EF4-FFF2-40B4-BE49-F238E27FC236}">
                    <a16:creationId xmlns:a16="http://schemas.microsoft.com/office/drawing/2014/main" id="{D888F67B-D654-8C25-706C-EBC70A60FC4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28" y="2796"/>
                <a:ext cx="2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6" name="Text Box 65">
                <a:extLst>
                  <a:ext uri="{FF2B5EF4-FFF2-40B4-BE49-F238E27FC236}">
                    <a16:creationId xmlns:a16="http://schemas.microsoft.com/office/drawing/2014/main" id="{1E80268B-705F-0792-0EE0-91067717317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28" y="3150"/>
                <a:ext cx="31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7" name="Text Box 64">
                <a:extLst>
                  <a:ext uri="{FF2B5EF4-FFF2-40B4-BE49-F238E27FC236}">
                    <a16:creationId xmlns:a16="http://schemas.microsoft.com/office/drawing/2014/main" id="{F569D042-006C-A508-D3F0-9230A9A8E4B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680" y="3502"/>
                <a:ext cx="3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28" name="Text Box 63">
                <a:extLst>
                  <a:ext uri="{FF2B5EF4-FFF2-40B4-BE49-F238E27FC236}">
                    <a16:creationId xmlns:a16="http://schemas.microsoft.com/office/drawing/2014/main" id="{F75637F5-1B78-595D-2664-15ADB34C69E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728" y="3849"/>
                <a:ext cx="27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503" name="Group 58">
              <a:extLst>
                <a:ext uri="{FF2B5EF4-FFF2-40B4-BE49-F238E27FC236}">
                  <a16:creationId xmlns:a16="http://schemas.microsoft.com/office/drawing/2014/main" id="{E0612150-884B-558A-DE73-62D86C573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" y="935"/>
              <a:ext cx="219" cy="3157"/>
              <a:chOff x="1461" y="923"/>
              <a:chExt cx="219" cy="3157"/>
            </a:xfrm>
          </p:grpSpPr>
          <p:sp>
            <p:nvSpPr>
              <p:cNvPr id="24637" name="Text Box 61">
                <a:extLst>
                  <a:ext uri="{FF2B5EF4-FFF2-40B4-BE49-F238E27FC236}">
                    <a16:creationId xmlns:a16="http://schemas.microsoft.com/office/drawing/2014/main" id="{5DAD58D1-E4FC-07FE-2612-B8073D3AD2E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 flipH="1">
                <a:off x="625" y="2270"/>
                <a:ext cx="189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VALUE (LIGHTNESS)</a:t>
                </a:r>
                <a:r>
                  <a:rPr lang="en-US" sz="2100">
                    <a:solidFill>
                      <a:srgbClr val="00DFCA"/>
                    </a:solidFill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18" name="Line 60">
                <a:extLst>
                  <a:ext uri="{FF2B5EF4-FFF2-40B4-BE49-F238E27FC236}">
                    <a16:creationId xmlns:a16="http://schemas.microsoft.com/office/drawing/2014/main" id="{AD15A45F-2168-E4AD-E3A6-E7AB591840D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1232" y="1260"/>
                <a:ext cx="677" cy="3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9" name="Line 59">
                <a:extLst>
                  <a:ext uri="{FF2B5EF4-FFF2-40B4-BE49-F238E27FC236}">
                    <a16:creationId xmlns:a16="http://schemas.microsoft.com/office/drawing/2014/main" id="{22938743-B4D9-2146-CBA6-77A99AC9BBA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1106" y="3612"/>
                <a:ext cx="930" cy="5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4" name="Group 45">
              <a:extLst>
                <a:ext uri="{FF2B5EF4-FFF2-40B4-BE49-F238E27FC236}">
                  <a16:creationId xmlns:a16="http://schemas.microsoft.com/office/drawing/2014/main" id="{1AA8D8D2-8C6F-F4F3-76BF-3DBCBCB0F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5" y="732"/>
              <a:ext cx="593" cy="3615"/>
              <a:chOff x="1875" y="720"/>
              <a:chExt cx="593" cy="3615"/>
            </a:xfrm>
          </p:grpSpPr>
          <p:sp>
            <p:nvSpPr>
              <p:cNvPr id="24633" name="Text Box 57">
                <a:extLst>
                  <a:ext uri="{FF2B5EF4-FFF2-40B4-BE49-F238E27FC236}">
                    <a16:creationId xmlns:a16="http://schemas.microsoft.com/office/drawing/2014/main" id="{67A7519A-4FC8-B1EC-8CA3-70FD482CEFE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875" y="4116"/>
                <a:ext cx="59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Black</a:t>
                </a:r>
                <a:r>
                  <a:rPr lang="en-US" sz="1600" b="1"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9506" name="Group 47">
                <a:extLst>
                  <a:ext uri="{FF2B5EF4-FFF2-40B4-BE49-F238E27FC236}">
                    <a16:creationId xmlns:a16="http://schemas.microsoft.com/office/drawing/2014/main" id="{7CB6A46F-1CEE-D726-2C1A-9D18BE0576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6" y="918"/>
                <a:ext cx="271" cy="3198"/>
                <a:chOff x="2016" y="915"/>
                <a:chExt cx="271" cy="3198"/>
              </a:xfrm>
            </p:grpSpPr>
            <p:sp>
              <p:nvSpPr>
                <p:cNvPr id="19508" name="Rectangle 56">
                  <a:extLst>
                    <a:ext uri="{FF2B5EF4-FFF2-40B4-BE49-F238E27FC236}">
                      <a16:creationId xmlns:a16="http://schemas.microsoft.com/office/drawing/2014/main" id="{1468BF35-D3E5-6452-8884-B26C06F015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1287"/>
                  <a:ext cx="271" cy="310"/>
                </a:xfrm>
                <a:prstGeom prst="rect">
                  <a:avLst/>
                </a:prstGeom>
                <a:solidFill>
                  <a:srgbClr val="DDDDDD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9" name="Rectangle 55">
                  <a:extLst>
                    <a:ext uri="{FF2B5EF4-FFF2-40B4-BE49-F238E27FC236}">
                      <a16:creationId xmlns:a16="http://schemas.microsoft.com/office/drawing/2014/main" id="{6D144F54-2A70-B9AD-DF2C-FEAFF19F90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1653"/>
                  <a:ext cx="271" cy="31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0" name="Rectangle 54">
                  <a:extLst>
                    <a:ext uri="{FF2B5EF4-FFF2-40B4-BE49-F238E27FC236}">
                      <a16:creationId xmlns:a16="http://schemas.microsoft.com/office/drawing/2014/main" id="{248D7248-1582-F544-F5F4-70986D94F4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019"/>
                  <a:ext cx="271" cy="310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1" name="Rectangle 53">
                  <a:extLst>
                    <a:ext uri="{FF2B5EF4-FFF2-40B4-BE49-F238E27FC236}">
                      <a16:creationId xmlns:a16="http://schemas.microsoft.com/office/drawing/2014/main" id="{98AFEF15-F916-FC78-7C9E-B642A7B3D32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915"/>
                  <a:ext cx="271" cy="31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2" name="Rectangle 52">
                  <a:extLst>
                    <a:ext uri="{FF2B5EF4-FFF2-40B4-BE49-F238E27FC236}">
                      <a16:creationId xmlns:a16="http://schemas.microsoft.com/office/drawing/2014/main" id="{71F849D4-B503-356D-69F6-62FC80EFC0E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105"/>
                  <a:ext cx="271" cy="310"/>
                </a:xfrm>
                <a:prstGeom prst="rect">
                  <a:avLst/>
                </a:prstGeom>
                <a:solidFill>
                  <a:srgbClr val="696969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3" name="Rectangle 51">
                  <a:extLst>
                    <a:ext uri="{FF2B5EF4-FFF2-40B4-BE49-F238E27FC236}">
                      <a16:creationId xmlns:a16="http://schemas.microsoft.com/office/drawing/2014/main" id="{0427EE5E-7925-4197-E51C-431AAB7FCF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385"/>
                  <a:ext cx="271" cy="310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4" name="Rectangle 50">
                  <a:extLst>
                    <a:ext uri="{FF2B5EF4-FFF2-40B4-BE49-F238E27FC236}">
                      <a16:creationId xmlns:a16="http://schemas.microsoft.com/office/drawing/2014/main" id="{D94DDB09-DFC2-4C43-EC24-BE9DA16D61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751"/>
                  <a:ext cx="271" cy="310"/>
                </a:xfrm>
                <a:prstGeom prst="rect">
                  <a:avLst/>
                </a:prstGeom>
                <a:solidFill>
                  <a:srgbClr val="787878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5" name="Rectangle 49">
                  <a:extLst>
                    <a:ext uri="{FF2B5EF4-FFF2-40B4-BE49-F238E27FC236}">
                      <a16:creationId xmlns:a16="http://schemas.microsoft.com/office/drawing/2014/main" id="{314C4DC5-E05D-D477-D68F-D98E4F9DA4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456"/>
                  <a:ext cx="271" cy="310"/>
                </a:xfrm>
                <a:prstGeom prst="rect">
                  <a:avLst/>
                </a:prstGeom>
                <a:solidFill>
                  <a:srgbClr val="5F5F5F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6" name="Rectangle 48">
                  <a:extLst>
                    <a:ext uri="{FF2B5EF4-FFF2-40B4-BE49-F238E27FC236}">
                      <a16:creationId xmlns:a16="http://schemas.microsoft.com/office/drawing/2014/main" id="{40B713DB-B273-BB92-58AD-5F97E4BCB1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3803"/>
                  <a:ext cx="271" cy="310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4622" name="Text Box 46">
                <a:extLst>
                  <a:ext uri="{FF2B5EF4-FFF2-40B4-BE49-F238E27FC236}">
                    <a16:creationId xmlns:a16="http://schemas.microsoft.com/office/drawing/2014/main" id="{4D2A7471-2733-0053-7D7C-15E8230B988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875" y="720"/>
                <a:ext cx="593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White</a:t>
                </a:r>
                <a:r>
                  <a:rPr lang="en-US" sz="1600" b="1"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9468" name="Group 32">
            <a:extLst>
              <a:ext uri="{FF2B5EF4-FFF2-40B4-BE49-F238E27FC236}">
                <a16:creationId xmlns:a16="http://schemas.microsoft.com/office/drawing/2014/main" id="{608682B4-D7D4-275B-EA21-97CCB752870D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1222375"/>
            <a:ext cx="2444750" cy="3311525"/>
            <a:chOff x="4285" y="951"/>
            <a:chExt cx="1540" cy="2086"/>
          </a:xfrm>
        </p:grpSpPr>
        <p:sp>
          <p:nvSpPr>
            <p:cNvPr id="19491" name="AutoShape 43">
              <a:extLst>
                <a:ext uri="{FF2B5EF4-FFF2-40B4-BE49-F238E27FC236}">
                  <a16:creationId xmlns:a16="http://schemas.microsoft.com/office/drawing/2014/main" id="{20E86874-9A67-8102-9F17-9C083161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1283"/>
              <a:ext cx="1297" cy="1754"/>
            </a:xfrm>
            <a:prstGeom prst="can">
              <a:avLst>
                <a:gd name="adj" fmla="val 33809"/>
              </a:avLst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111E8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492" name="Group 40">
              <a:extLst>
                <a:ext uri="{FF2B5EF4-FFF2-40B4-BE49-F238E27FC236}">
                  <a16:creationId xmlns:a16="http://schemas.microsoft.com/office/drawing/2014/main" id="{80B72C1D-F6A8-1A89-04CD-B20D91E7E1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3" y="951"/>
              <a:ext cx="472" cy="249"/>
              <a:chOff x="4883" y="951"/>
              <a:chExt cx="472" cy="249"/>
            </a:xfrm>
          </p:grpSpPr>
          <p:sp>
            <p:nvSpPr>
              <p:cNvPr id="19500" name="Freeform 42">
                <a:extLst>
                  <a:ext uri="{FF2B5EF4-FFF2-40B4-BE49-F238E27FC236}">
                    <a16:creationId xmlns:a16="http://schemas.microsoft.com/office/drawing/2014/main" id="{17323006-4404-8612-6635-36E991028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" y="1153"/>
                <a:ext cx="472" cy="47"/>
              </a:xfrm>
              <a:custGeom>
                <a:avLst/>
                <a:gdLst>
                  <a:gd name="T0" fmla="*/ 0 w 609"/>
                  <a:gd name="T1" fmla="*/ 47 h 91"/>
                  <a:gd name="T2" fmla="*/ 253 w 609"/>
                  <a:gd name="T3" fmla="*/ 0 h 91"/>
                  <a:gd name="T4" fmla="*/ 472 w 609"/>
                  <a:gd name="T5" fmla="*/ 47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9" h="91">
                    <a:moveTo>
                      <a:pt x="0" y="91"/>
                    </a:moveTo>
                    <a:cubicBezTo>
                      <a:pt x="113" y="45"/>
                      <a:pt x="226" y="0"/>
                      <a:pt x="327" y="0"/>
                    </a:cubicBezTo>
                    <a:cubicBezTo>
                      <a:pt x="428" y="0"/>
                      <a:pt x="564" y="76"/>
                      <a:pt x="609" y="91"/>
                    </a:cubicBezTo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7" name="Rectangle 41">
                <a:extLst>
                  <a:ext uri="{FF2B5EF4-FFF2-40B4-BE49-F238E27FC236}">
                    <a16:creationId xmlns:a16="http://schemas.microsoft.com/office/drawing/2014/main" id="{C84670E2-3F00-1223-7AC0-3355EE11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2" y="951"/>
                <a:ext cx="3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HUE</a:t>
                </a: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9493" name="Group 36">
              <a:extLst>
                <a:ext uri="{FF2B5EF4-FFF2-40B4-BE49-F238E27FC236}">
                  <a16:creationId xmlns:a16="http://schemas.microsoft.com/office/drawing/2014/main" id="{6C0102A3-4887-A2E7-6BEB-A20BEE0D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" y="1511"/>
              <a:ext cx="123" cy="1373"/>
              <a:chOff x="4285" y="1511"/>
              <a:chExt cx="123" cy="1373"/>
            </a:xfrm>
          </p:grpSpPr>
          <p:sp>
            <p:nvSpPr>
              <p:cNvPr id="24615" name="Text Box 39">
                <a:extLst>
                  <a:ext uri="{FF2B5EF4-FFF2-40B4-BE49-F238E27FC236}">
                    <a16:creationId xmlns:a16="http://schemas.microsoft.com/office/drawing/2014/main" id="{952C9EB7-DCF6-0CA7-022B-5DF6BE505B7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6200000" flipH="1">
                <a:off x="3935" y="2083"/>
                <a:ext cx="822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VALUE</a:t>
                </a:r>
                <a:r>
                  <a:rPr lang="en-US" sz="2100">
                    <a:solidFill>
                      <a:srgbClr val="00DFCA"/>
                    </a:solidFill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8" name="Line 38">
                <a:extLst>
                  <a:ext uri="{FF2B5EF4-FFF2-40B4-BE49-F238E27FC236}">
                    <a16:creationId xmlns:a16="http://schemas.microsoft.com/office/drawing/2014/main" id="{C3334EBD-9B74-0F07-E5F8-90A27DE57A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4142" y="1715"/>
                <a:ext cx="40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Line 37">
                <a:extLst>
                  <a:ext uri="{FF2B5EF4-FFF2-40B4-BE49-F238E27FC236}">
                    <a16:creationId xmlns:a16="http://schemas.microsoft.com/office/drawing/2014/main" id="{AA558AE6-66DE-3D83-9E16-A4559362971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4081" y="2616"/>
                <a:ext cx="532" cy="4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94" name="Group 33">
              <a:extLst>
                <a:ext uri="{FF2B5EF4-FFF2-40B4-BE49-F238E27FC236}">
                  <a16:creationId xmlns:a16="http://schemas.microsoft.com/office/drawing/2014/main" id="{68138761-1C60-7525-14E7-0852E7A16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9" y="2153"/>
              <a:ext cx="845" cy="221"/>
              <a:chOff x="4959" y="2153"/>
              <a:chExt cx="845" cy="221"/>
            </a:xfrm>
          </p:grpSpPr>
          <p:sp>
            <p:nvSpPr>
              <p:cNvPr id="24611" name="Text Box 35">
                <a:extLst>
                  <a:ext uri="{FF2B5EF4-FFF2-40B4-BE49-F238E27FC236}">
                    <a16:creationId xmlns:a16="http://schemas.microsoft.com/office/drawing/2014/main" id="{18E5096F-71AF-2F76-8549-28813CF8B85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959" y="2153"/>
                <a:ext cx="82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1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CHROMA</a:t>
                </a:r>
                <a:r>
                  <a:rPr lang="en-US" sz="1100">
                    <a:solidFill>
                      <a:srgbClr val="00DFCA"/>
                    </a:solidFill>
                    <a:latin typeface="Arial" charset="0"/>
                    <a:cs typeface="Arial" charset="0"/>
                  </a:rPr>
                  <a:t> </a:t>
                </a: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96" name="Line 34">
                <a:extLst>
                  <a:ext uri="{FF2B5EF4-FFF2-40B4-BE49-F238E27FC236}">
                    <a16:creationId xmlns:a16="http://schemas.microsoft.com/office/drawing/2014/main" id="{CE441A35-B590-3C71-B0E9-E5E78053573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5066" y="2301"/>
                <a:ext cx="738" cy="4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586" name="Group 10">
            <a:extLst>
              <a:ext uri="{FF2B5EF4-FFF2-40B4-BE49-F238E27FC236}">
                <a16:creationId xmlns:a16="http://schemas.microsoft.com/office/drawing/2014/main" id="{BF5F4B93-A353-AD9F-8E72-A2E8CDA40925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1427163"/>
            <a:ext cx="2400300" cy="2476500"/>
            <a:chOff x="2278" y="1080"/>
            <a:chExt cx="1512" cy="1560"/>
          </a:xfrm>
        </p:grpSpPr>
        <p:grpSp>
          <p:nvGrpSpPr>
            <p:cNvPr id="19470" name="Group 21">
              <a:extLst>
                <a:ext uri="{FF2B5EF4-FFF2-40B4-BE49-F238E27FC236}">
                  <a16:creationId xmlns:a16="http://schemas.microsoft.com/office/drawing/2014/main" id="{AF3F6200-C77B-F9F8-DB5F-4F3D09072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" y="1080"/>
              <a:ext cx="1512" cy="1560"/>
              <a:chOff x="2695" y="1005"/>
              <a:chExt cx="1512" cy="1560"/>
            </a:xfrm>
          </p:grpSpPr>
          <p:sp>
            <p:nvSpPr>
              <p:cNvPr id="19481" name="Rectangle 31">
                <a:extLst>
                  <a:ext uri="{FF2B5EF4-FFF2-40B4-BE49-F238E27FC236}">
                    <a16:creationId xmlns:a16="http://schemas.microsoft.com/office/drawing/2014/main" id="{0E13D120-D3DC-692C-60DF-DFEA3BF636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18" y="2255"/>
                <a:ext cx="271" cy="310"/>
              </a:xfrm>
              <a:prstGeom prst="rect">
                <a:avLst/>
              </a:prstGeom>
              <a:solidFill>
                <a:srgbClr val="00D25F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2" name="Rectangle 30">
                <a:extLst>
                  <a:ext uri="{FF2B5EF4-FFF2-40B4-BE49-F238E27FC236}">
                    <a16:creationId xmlns:a16="http://schemas.microsoft.com/office/drawing/2014/main" id="{9A7166A2-3EE3-1F5B-C522-001D86FE12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06" y="1005"/>
                <a:ext cx="271" cy="310"/>
              </a:xfrm>
              <a:prstGeom prst="rect">
                <a:avLst/>
              </a:prstGeom>
              <a:solidFill>
                <a:srgbClr val="FF2D2D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3" name="Rectangle 29">
                <a:extLst>
                  <a:ext uri="{FF2B5EF4-FFF2-40B4-BE49-F238E27FC236}">
                    <a16:creationId xmlns:a16="http://schemas.microsoft.com/office/drawing/2014/main" id="{88A8A38C-714D-B961-C9A8-06B39222EB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264235">
                <a:off x="3693" y="1136"/>
                <a:ext cx="271" cy="310"/>
              </a:xfrm>
              <a:prstGeom prst="rect">
                <a:avLst/>
              </a:prstGeom>
              <a:solidFill>
                <a:srgbClr val="FFAA2D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4" name="Rectangle 28">
                <a:extLst>
                  <a:ext uri="{FF2B5EF4-FFF2-40B4-BE49-F238E27FC236}">
                    <a16:creationId xmlns:a16="http://schemas.microsoft.com/office/drawing/2014/main" id="{904CBC0C-3DCC-B0CD-D48C-D1E9589EFA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4342862">
                <a:off x="3912" y="1440"/>
                <a:ext cx="271" cy="310"/>
              </a:xfrm>
              <a:prstGeom prst="rect">
                <a:avLst/>
              </a:prstGeom>
              <a:solidFill>
                <a:srgbClr val="F5FF2D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5" name="Rectangle 27">
                <a:extLst>
                  <a:ext uri="{FF2B5EF4-FFF2-40B4-BE49-F238E27FC236}">
                    <a16:creationId xmlns:a16="http://schemas.microsoft.com/office/drawing/2014/main" id="{37CFF1D8-C963-61DF-7287-A64BA415B8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304862">
                <a:off x="3916" y="1811"/>
                <a:ext cx="271" cy="310"/>
              </a:xfrm>
              <a:prstGeom prst="rect">
                <a:avLst/>
              </a:prstGeom>
              <a:solidFill>
                <a:srgbClr val="C3FF2D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6" name="Rectangle 26">
                <a:extLst>
                  <a:ext uri="{FF2B5EF4-FFF2-40B4-BE49-F238E27FC236}">
                    <a16:creationId xmlns:a16="http://schemas.microsoft.com/office/drawing/2014/main" id="{D34BA65F-DD1B-44C6-D26F-D9C77FDB1E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2162110">
                <a:off x="3697" y="2135"/>
                <a:ext cx="271" cy="310"/>
              </a:xfrm>
              <a:prstGeom prst="rect">
                <a:avLst/>
              </a:prstGeom>
              <a:solidFill>
                <a:srgbClr val="2DFF78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7" name="Rectangle 25">
                <a:extLst>
                  <a:ext uri="{FF2B5EF4-FFF2-40B4-BE49-F238E27FC236}">
                    <a16:creationId xmlns:a16="http://schemas.microsoft.com/office/drawing/2014/main" id="{6FAF5242-DABC-26B7-17B4-D8F461A8EC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221417">
                <a:off x="2954" y="2139"/>
                <a:ext cx="271" cy="310"/>
              </a:xfrm>
              <a:prstGeom prst="rect">
                <a:avLst/>
              </a:prstGeom>
              <a:solidFill>
                <a:srgbClr val="2DC3FF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8" name="Rectangle 24">
                <a:extLst>
                  <a:ext uri="{FF2B5EF4-FFF2-40B4-BE49-F238E27FC236}">
                    <a16:creationId xmlns:a16="http://schemas.microsoft.com/office/drawing/2014/main" id="{795D8D25-8E91-12B5-013C-127522EA44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4265790">
                <a:off x="2722" y="1844"/>
                <a:ext cx="271" cy="310"/>
              </a:xfrm>
              <a:prstGeom prst="rect">
                <a:avLst/>
              </a:prstGeom>
              <a:solidFill>
                <a:srgbClr val="2D2DFF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9" name="Rectangle 23">
                <a:extLst>
                  <a:ext uri="{FF2B5EF4-FFF2-40B4-BE49-F238E27FC236}">
                    <a16:creationId xmlns:a16="http://schemas.microsoft.com/office/drawing/2014/main" id="{787E2D15-6193-5B13-EFB3-EED2A1FA62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451309">
                <a:off x="2714" y="1456"/>
                <a:ext cx="271" cy="310"/>
              </a:xfrm>
              <a:prstGeom prst="rect">
                <a:avLst/>
              </a:prstGeom>
              <a:solidFill>
                <a:srgbClr val="C32DFF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90" name="Rectangle 22">
                <a:extLst>
                  <a:ext uri="{FF2B5EF4-FFF2-40B4-BE49-F238E27FC236}">
                    <a16:creationId xmlns:a16="http://schemas.microsoft.com/office/drawing/2014/main" id="{853B8A7D-3D89-6580-A14D-1E93748AC5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245145" flipV="1">
                <a:off x="2929" y="1135"/>
                <a:ext cx="271" cy="310"/>
              </a:xfrm>
              <a:prstGeom prst="rect">
                <a:avLst/>
              </a:prstGeom>
              <a:solidFill>
                <a:srgbClr val="FF2DDC"/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71" name="Group 11">
              <a:extLst>
                <a:ext uri="{FF2B5EF4-FFF2-40B4-BE49-F238E27FC236}">
                  <a16:creationId xmlns:a16="http://schemas.microsoft.com/office/drawing/2014/main" id="{14EF552F-E240-30A5-FA2D-CBCE37AEC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440"/>
              <a:ext cx="984" cy="916"/>
              <a:chOff x="2544" y="1440"/>
              <a:chExt cx="984" cy="916"/>
            </a:xfrm>
          </p:grpSpPr>
          <p:sp>
            <p:nvSpPr>
              <p:cNvPr id="19472" name="Text Box 20">
                <a:extLst>
                  <a:ext uri="{FF2B5EF4-FFF2-40B4-BE49-F238E27FC236}">
                    <a16:creationId xmlns:a16="http://schemas.microsoft.com/office/drawing/2014/main" id="{A445067C-17B9-6EFC-E0DB-51EC82A41B5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823" y="2155"/>
                <a:ext cx="456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3" name="Text Box 19">
                <a:extLst>
                  <a:ext uri="{FF2B5EF4-FFF2-40B4-BE49-F238E27FC236}">
                    <a16:creationId xmlns:a16="http://schemas.microsoft.com/office/drawing/2014/main" id="{C71FA362-7CEF-5084-C4AC-4301B7E418F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10847">
                <a:off x="3064" y="1444"/>
                <a:ext cx="456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4" name="Text Box 18">
                <a:extLst>
                  <a:ext uri="{FF2B5EF4-FFF2-40B4-BE49-F238E27FC236}">
                    <a16:creationId xmlns:a16="http://schemas.microsoft.com/office/drawing/2014/main" id="{FC861DFF-DEF1-1201-714C-FCE41CB0C74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-2120144">
                <a:off x="3047" y="2078"/>
                <a:ext cx="456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5" name="Text Box 17">
                <a:extLst>
                  <a:ext uri="{FF2B5EF4-FFF2-40B4-BE49-F238E27FC236}">
                    <a16:creationId xmlns:a16="http://schemas.microsoft.com/office/drawing/2014/main" id="{1F52B8E0-BA41-0DE7-AF3E-234F599EEF8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2247328">
                <a:off x="2603" y="2091"/>
                <a:ext cx="456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6" name="Text Box 16">
                <a:extLst>
                  <a:ext uri="{FF2B5EF4-FFF2-40B4-BE49-F238E27FC236}">
                    <a16:creationId xmlns:a16="http://schemas.microsoft.com/office/drawing/2014/main" id="{566437C3-B5BE-DFF2-FB14-F7BECD42CF8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6314452">
                <a:off x="3233" y="1885"/>
                <a:ext cx="381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7" name="Text Box 15">
                <a:extLst>
                  <a:ext uri="{FF2B5EF4-FFF2-40B4-BE49-F238E27FC236}">
                    <a16:creationId xmlns:a16="http://schemas.microsoft.com/office/drawing/2014/main" id="{51C255CB-FE9E-B0D5-F7E1-6196B908854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6506770" flipV="1">
                <a:off x="2495" y="1664"/>
                <a:ext cx="299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8" name="Text Box 14">
                <a:extLst>
                  <a:ext uri="{FF2B5EF4-FFF2-40B4-BE49-F238E27FC236}">
                    <a16:creationId xmlns:a16="http://schemas.microsoft.com/office/drawing/2014/main" id="{201F7285-2F85-A8F5-49C2-A7A7DF410B9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-2347986">
                <a:off x="2544" y="1440"/>
                <a:ext cx="50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9" name="Text Box 13">
                <a:extLst>
                  <a:ext uri="{FF2B5EF4-FFF2-40B4-BE49-F238E27FC236}">
                    <a16:creationId xmlns:a16="http://schemas.microsoft.com/office/drawing/2014/main" id="{2E5C3BE5-6F2A-AF5A-8E9F-6B75D0E1357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4415555">
                <a:off x="3253" y="1662"/>
                <a:ext cx="381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0" name="Text Box 12">
                <a:extLst>
                  <a:ext uri="{FF2B5EF4-FFF2-40B4-BE49-F238E27FC236}">
                    <a16:creationId xmlns:a16="http://schemas.microsoft.com/office/drawing/2014/main" id="{AA7B3666-F954-AC33-33C4-71A168A6046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 rot="15008948" flipV="1">
                <a:off x="2495" y="1897"/>
                <a:ext cx="372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968C21C-E459-9344-20EB-1CD94056D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التحبب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5EF7A2-DF4E-ABEE-90AF-A657B13AB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05E167FA-AD41-C98D-E692-3DA6FF6F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914400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DD1445B-38D9-F923-A6B3-FD3242485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>
                <a:solidFill>
                  <a:srgbClr val="FFFF00"/>
                </a:solidFill>
              </a:rPr>
              <a:t>نسبة التنعيم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3C2396-51CE-D1AF-4344-07682417C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A" altLang="en-US">
                <a:solidFill>
                  <a:schemeClr val="bg1"/>
                </a:solidFill>
              </a:rPr>
              <a:t>نسبة التنعيم هي مقدار المادة النازلة من منخل محدد عند نخل المادة المطحونة والتي تتألف غالبا من السميد الناعم </a:t>
            </a:r>
            <a:r>
              <a:rPr lang="en-US" altLang="en-US">
                <a:solidFill>
                  <a:schemeClr val="bg1"/>
                </a:solidFill>
              </a:rPr>
              <a:t>Sizing</a:t>
            </a:r>
            <a:r>
              <a:rPr lang="ar-SA" altLang="en-US">
                <a:solidFill>
                  <a:schemeClr val="bg1"/>
                </a:solidFill>
              </a:rPr>
              <a:t> والفرخة </a:t>
            </a:r>
            <a:r>
              <a:rPr lang="en-US" altLang="en-US">
                <a:solidFill>
                  <a:schemeClr val="bg1"/>
                </a:solidFill>
              </a:rPr>
              <a:t>middlings</a:t>
            </a:r>
            <a:r>
              <a:rPr lang="ar-SA" altLang="en-US">
                <a:solidFill>
                  <a:schemeClr val="bg1"/>
                </a:solidFill>
              </a:rPr>
              <a:t> والطحين ونخالة ناعمة </a:t>
            </a:r>
            <a:r>
              <a:rPr lang="en-US" altLang="en-US">
                <a:solidFill>
                  <a:schemeClr val="bg1"/>
                </a:solidFill>
              </a:rPr>
              <a:t>fine bran</a:t>
            </a:r>
            <a:r>
              <a:rPr lang="ar-SA" altLang="en-US">
                <a:solidFill>
                  <a:schemeClr val="bg1"/>
                </a:solidFill>
              </a:rPr>
              <a:t> مقدرة  كنسبة مئوية من المادة الأساسية المختبرة من خلال فتحة منخل محددة.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EDC2A24-3A4C-D3F5-4B46-DBB2195B4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النشاء المتهتك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CCFF65F-7DDE-79A5-9D06-B510E6804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4E6D40D-0CBD-98B9-1DEE-5D0595EF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1724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83E75DB-9CE0-A773-8E49-F2802F23B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البروتين ونوعيته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A8C3DBB-9D88-7B45-EAEF-31F711BE4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algn="r" rtl="1" eaLnBrk="1" hangingPunct="1">
              <a:lnSpc>
                <a:spcPct val="90000"/>
              </a:lnSpc>
            </a:pPr>
            <a:r>
              <a:rPr lang="ar-SY" altLang="en-US" sz="2800"/>
              <a:t>أجهزة لقياس المتانة</a:t>
            </a:r>
            <a:endParaRPr lang="en-US" altLang="en-US" sz="2800"/>
          </a:p>
          <a:p>
            <a:pPr marL="990600" lvl="1" indent="-533400" algn="r" rtl="1" eaLnBrk="1" hangingPunct="1">
              <a:lnSpc>
                <a:spcPct val="90000"/>
              </a:lnSpc>
            </a:pPr>
            <a:r>
              <a:rPr lang="ar-SY" altLang="en-US" sz="2400"/>
              <a:t>عجانات ذات راسم</a:t>
            </a: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الفارينوغراف (برابندر)</a:t>
            </a: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ميكسوغراف (سوانسون وركينك)</a:t>
            </a:r>
            <a:endParaRPr lang="en-US" altLang="en-US" sz="2000"/>
          </a:p>
          <a:p>
            <a:pPr marL="990600" lvl="1" indent="-533400" algn="r" rtl="1" eaLnBrk="1" hangingPunct="1">
              <a:lnSpc>
                <a:spcPct val="90000"/>
              </a:lnSpc>
            </a:pPr>
            <a:r>
              <a:rPr lang="ar-SY" altLang="en-US" sz="2400"/>
              <a:t>قياس متانة العجين النهائي</a:t>
            </a:r>
            <a:endParaRPr lang="en-US" altLang="en-US" sz="2400"/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مقياس امتصاص الماء (سيمون هالتون) </a:t>
            </a: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الثقب (بينيتروميتر)</a:t>
            </a:r>
            <a:endParaRPr lang="en-US" altLang="en-US" sz="2000"/>
          </a:p>
          <a:p>
            <a:pPr marL="609600" indent="-609600" algn="r" rtl="1" eaLnBrk="1" hangingPunct="1">
              <a:lnSpc>
                <a:spcPct val="90000"/>
              </a:lnSpc>
            </a:pPr>
            <a:r>
              <a:rPr lang="ar-SY" altLang="en-US" sz="2800"/>
              <a:t>أجهزة قياس قابلية المط للعجينة</a:t>
            </a:r>
            <a:endParaRPr lang="en-US" altLang="en-US" sz="2800"/>
          </a:p>
          <a:p>
            <a:pPr marL="990600" lvl="1" indent="-533400" algn="r" rtl="1" eaLnBrk="1" hangingPunct="1">
              <a:lnSpc>
                <a:spcPct val="90000"/>
              </a:lnSpc>
            </a:pPr>
            <a:r>
              <a:rPr lang="ar-SY" altLang="en-US" sz="2400"/>
              <a:t>أجهزة تقيس قطعة من العجين</a:t>
            </a:r>
            <a:endParaRPr lang="en-US" altLang="en-US" sz="2400"/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الاكستنسوغراف (برابندر)</a:t>
            </a:r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الاكستنسوميتر  (سمون هالتون)</a:t>
            </a:r>
            <a:endParaRPr lang="en-US" altLang="en-US" sz="2000"/>
          </a:p>
          <a:p>
            <a:pPr marL="990600" lvl="1" indent="-533400" algn="r" rtl="1" eaLnBrk="1" hangingPunct="1">
              <a:lnSpc>
                <a:spcPct val="90000"/>
              </a:lnSpc>
            </a:pPr>
            <a:r>
              <a:rPr lang="ar-SY" altLang="en-US" sz="2400"/>
              <a:t>تقيس طبقة من العجين</a:t>
            </a:r>
            <a:endParaRPr lang="en-US" altLang="en-US" sz="2400"/>
          </a:p>
          <a:p>
            <a:pPr marL="1371600" lvl="2" indent="-457200" algn="r" rtl="1" eaLnBrk="1" hangingPunct="1">
              <a:lnSpc>
                <a:spcPct val="90000"/>
              </a:lnSpc>
            </a:pPr>
            <a:r>
              <a:rPr lang="ar-SY" altLang="en-US" sz="2000"/>
              <a:t>الالفيوغراف (شوبين)</a:t>
            </a:r>
            <a:endParaRPr lang="en-US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092E0E2-009C-F912-EFC9-B243530D5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FFFF00"/>
                </a:solidFill>
              </a:rPr>
              <a:t>خصائص جودة الطحين- </a:t>
            </a:r>
            <a:r>
              <a:rPr lang="ar-SY" altLang="en-US" sz="3200" b="1">
                <a:solidFill>
                  <a:srgbClr val="FFFF00"/>
                </a:solidFill>
              </a:rPr>
              <a:t>الفعالية الانزيمية</a:t>
            </a:r>
            <a:endParaRPr lang="en-US" altLang="en-US" sz="3200" b="1">
              <a:solidFill>
                <a:srgbClr val="FFFF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FBD06B8-9F17-EB5F-D99B-09123DDD4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altLang="en-US"/>
              <a:t>الانزيم الاميلازي</a:t>
            </a:r>
          </a:p>
          <a:p>
            <a:pPr lvl="1" algn="r" rtl="1" eaLnBrk="1" hangingPunct="1"/>
            <a:r>
              <a:rPr lang="ar-SY" altLang="en-US"/>
              <a:t>رقم السقوط 	250+-25</a:t>
            </a:r>
          </a:p>
          <a:p>
            <a:pPr lvl="1" algn="r" rtl="1" eaLnBrk="1" hangingPunct="1"/>
            <a:r>
              <a:rPr lang="ar-SY" altLang="en-US"/>
              <a:t>الاميلوغراف</a:t>
            </a:r>
          </a:p>
          <a:p>
            <a:pPr algn="r" rtl="1" eaLnBrk="1" hangingPunct="1"/>
            <a:r>
              <a:rPr lang="ar-SY" altLang="en-US"/>
              <a:t>انزيم البروتيازي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2428667-11C1-C63D-550A-3A31BFC0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2798D27-787A-7D86-73F7-57530FA50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4100" name="Object 3">
            <a:extLst>
              <a:ext uri="{FF2B5EF4-FFF2-40B4-BE49-F238E27FC236}">
                <a16:creationId xmlns:a16="http://schemas.microsoft.com/office/drawing/2014/main" id="{6417D271-1D36-4225-603C-23BF3EB311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33400"/>
          <a:ext cx="74676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067416" imgH="4572503" progId="PBrush">
                  <p:embed/>
                </p:oleObj>
              </mc:Choice>
              <mc:Fallback>
                <p:oleObj name="Bitmap Image" r:id="rId2" imgW="6067416" imgH="457250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74676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413AAF-AD6D-22B4-C445-82C5BF8C3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ar-SY" altLang="en-US">
                <a:solidFill>
                  <a:srgbClr val="FFFF00"/>
                </a:solidFill>
              </a:rPr>
              <a:t>نسبة التنعيم</a:t>
            </a: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5123" name="Picture 3" descr="break%20system">
            <a:extLst>
              <a:ext uri="{FF2B5EF4-FFF2-40B4-BE49-F238E27FC236}">
                <a16:creationId xmlns:a16="http://schemas.microsoft.com/office/drawing/2014/main" id="{23F25BD3-E88D-AF7D-5F6B-63F8C6B75E6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98613"/>
            <a:ext cx="914400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0F0892-A686-FA7D-1AA3-C0AE717A2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en-US">
                <a:solidFill>
                  <a:srgbClr val="FFFF00"/>
                </a:solidFill>
              </a:rPr>
              <a:t>حساب نسبة التنعيم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5D4DE7-1FCA-3E96-C931-349723BF5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 descr="release">
            <a:extLst>
              <a:ext uri="{FF2B5EF4-FFF2-40B4-BE49-F238E27FC236}">
                <a16:creationId xmlns:a16="http://schemas.microsoft.com/office/drawing/2014/main" id="{76E0CA7F-C4D8-761B-9F57-7769BCB8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60513"/>
            <a:ext cx="680402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AF1511-A567-8BCF-DB35-787FF4551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ar-SY" altLang="en-US">
                <a:solidFill>
                  <a:srgbClr val="FFFF00"/>
                </a:solidFill>
              </a:rPr>
              <a:t>أهمية نسبة التنعيم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6971EFD-CC84-43F5-76A0-F44F89A49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0FD6BB8-77AF-80FA-7817-BB3A1110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FAE9D51-9D6F-226E-E173-02A7CC402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ar-SA" altLang="en-US" b="1">
                <a:solidFill>
                  <a:srgbClr val="FFFF00"/>
                </a:solidFill>
              </a:rPr>
              <a:t>حساب نسبة التنعيم الكلية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B0E1EB8-C1DE-7DF3-6E75-66947FB37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7125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 descr="break%20system">
            <a:extLst>
              <a:ext uri="{FF2B5EF4-FFF2-40B4-BE49-F238E27FC236}">
                <a16:creationId xmlns:a16="http://schemas.microsoft.com/office/drawing/2014/main" id="{F958BDA4-C8ED-C951-8175-DC085B97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A51EBA47-AE4B-0AC9-BD31-4F2ABFD0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11238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100 كغ</a:t>
            </a:r>
            <a:endParaRPr lang="en-US" altLang="en-US" sz="2400" b="1"/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4BCA5F3A-57DE-477D-7D75-3DCB33DB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116513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30 كغ</a:t>
            </a:r>
            <a:endParaRPr lang="en-US" altLang="en-US" sz="2400" b="1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70402B5A-D9F0-15E3-15A8-5FD5FBD20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11238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2400" b="1"/>
              <a:t>70 كغ</a:t>
            </a:r>
            <a:endParaRPr lang="en-US" altLang="en-US" sz="2400" b="1"/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1B206BE8-073A-FA3F-D0A0-A65D6C13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116513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36 كغ</a:t>
            </a:r>
            <a:endParaRPr lang="en-US" altLang="en-US" sz="2400" b="1"/>
          </a:p>
        </p:txBody>
      </p:sp>
      <p:graphicFrame>
        <p:nvGraphicFramePr>
          <p:cNvPr id="21583" name="Group 79">
            <a:extLst>
              <a:ext uri="{FF2B5EF4-FFF2-40B4-BE49-F238E27FC236}">
                <a16:creationId xmlns:a16="http://schemas.microsoft.com/office/drawing/2014/main" id="{0FC66EF0-F3AA-F5F2-49F8-2A6F20D9C463}"/>
              </a:ext>
            </a:extLst>
          </p:cNvPr>
          <p:cNvGraphicFramePr>
            <a:graphicFrameLocks noGrp="1"/>
          </p:cNvGraphicFramePr>
          <p:nvPr/>
        </p:nvGraphicFramePr>
        <p:xfrm>
          <a:off x="0" y="5745163"/>
          <a:ext cx="8748713" cy="1006475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نسبة التنعيم المرحلية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r>
                        <a:rPr kumimoji="0" lang="ar-S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نسبة التنعيم الكلية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79" name="Text Box 75">
            <a:extLst>
              <a:ext uri="{FF2B5EF4-FFF2-40B4-BE49-F238E27FC236}">
                <a16:creationId xmlns:a16="http://schemas.microsoft.com/office/drawing/2014/main" id="{CC8CD98E-A218-4017-08E4-48693B2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81075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34 كغ</a:t>
            </a:r>
            <a:endParaRPr lang="en-US" altLang="en-US" sz="2400" b="1"/>
          </a:p>
        </p:txBody>
      </p:sp>
      <p:sp>
        <p:nvSpPr>
          <p:cNvPr id="21580" name="Text Box 76">
            <a:extLst>
              <a:ext uri="{FF2B5EF4-FFF2-40B4-BE49-F238E27FC236}">
                <a16:creationId xmlns:a16="http://schemas.microsoft.com/office/drawing/2014/main" id="{3E46E285-FD33-02E9-CFD8-E0C61CBD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84763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12 كغ</a:t>
            </a:r>
            <a:endParaRPr lang="en-US" altLang="en-US" sz="2400" b="1"/>
          </a:p>
        </p:txBody>
      </p:sp>
      <p:sp>
        <p:nvSpPr>
          <p:cNvPr id="21581" name="Text Box 77">
            <a:extLst>
              <a:ext uri="{FF2B5EF4-FFF2-40B4-BE49-F238E27FC236}">
                <a16:creationId xmlns:a16="http://schemas.microsoft.com/office/drawing/2014/main" id="{A5D8D2EE-6A2B-60EC-3B13-26459441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81075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22 كغ</a:t>
            </a:r>
            <a:endParaRPr lang="en-US" altLang="en-US" sz="2400" b="1"/>
          </a:p>
        </p:txBody>
      </p:sp>
      <p:sp>
        <p:nvSpPr>
          <p:cNvPr id="21582" name="Text Box 78">
            <a:extLst>
              <a:ext uri="{FF2B5EF4-FFF2-40B4-BE49-F238E27FC236}">
                <a16:creationId xmlns:a16="http://schemas.microsoft.com/office/drawing/2014/main" id="{2273DF44-1EBC-5454-1F27-4656EDEB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5084763"/>
            <a:ext cx="11874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400" b="1"/>
              <a:t>3 كغ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  <p:bldP spid="21579" grpId="0" animBg="1"/>
      <p:bldP spid="21580" grpId="0" animBg="1"/>
      <p:bldP spid="21581" grpId="0" animBg="1"/>
      <p:bldP spid="215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1C8D343-161E-8F29-3EDA-C8B34E6B1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ar-SY" altLang="en-US">
                <a:solidFill>
                  <a:srgbClr val="FFFF00"/>
                </a:solidFill>
              </a:rPr>
              <a:t>نسب التنعيم المطلوبة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B7E63AF-A4B0-A696-44C0-1E5B378B8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2231F8C-1478-C7E4-1645-0DED4E37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D2EE8A7-7BC8-C191-C51E-0567A444B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ar-SY" altLang="en-US" sz="4000" b="1">
                <a:solidFill>
                  <a:srgbClr val="FFFF00"/>
                </a:solidFill>
              </a:rPr>
              <a:t>مواصفات تيارات الطحين</a:t>
            </a:r>
            <a:endParaRPr lang="en-US" altLang="en-US" sz="4000" b="1">
              <a:solidFill>
                <a:srgbClr val="FFFF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A7C4E3-8D66-825B-3167-8400ECECB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2A0C6C4A-4606-03C2-AA1E-28392657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620713"/>
            <a:ext cx="5489575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243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تصميم افتراضي</vt:lpstr>
      <vt:lpstr>Bitmap Image</vt:lpstr>
      <vt:lpstr>Microsoft Excel Chart</vt:lpstr>
      <vt:lpstr>إدارة المطحنة</vt:lpstr>
      <vt:lpstr>نسبة التنعيم</vt:lpstr>
      <vt:lpstr>PowerPoint Presentation</vt:lpstr>
      <vt:lpstr>نسبة التنعيم</vt:lpstr>
      <vt:lpstr>حساب نسبة التنعيم</vt:lpstr>
      <vt:lpstr>أهمية نسبة التنعيم</vt:lpstr>
      <vt:lpstr>حساب نسبة التنعيم الكلية</vt:lpstr>
      <vt:lpstr>نسب التنعيم المطلوبة</vt:lpstr>
      <vt:lpstr>مواصفات تيارات الطحين</vt:lpstr>
      <vt:lpstr>منحني الرماد التكاملي</vt:lpstr>
      <vt:lpstr>منحني الرماد التكاملي</vt:lpstr>
      <vt:lpstr>PowerPoint Presentation</vt:lpstr>
      <vt:lpstr>PowerPoint Presentation</vt:lpstr>
      <vt:lpstr>خصائص جودة الطحين</vt:lpstr>
      <vt:lpstr>خصائص جودة الطحين- نسبة الرماد</vt:lpstr>
      <vt:lpstr>خصائص جودة الطحين- اللون</vt:lpstr>
      <vt:lpstr>خصائص جودة الطحين- اللون</vt:lpstr>
      <vt:lpstr>خصائص جودة الطحين- اللون</vt:lpstr>
      <vt:lpstr>خصائص جودة الطحين- التحبب</vt:lpstr>
      <vt:lpstr>خصائص جودة الطحين- النشاء المتهتك</vt:lpstr>
      <vt:lpstr>خصائص جودة الطحين- البروتين ونوعيته</vt:lpstr>
      <vt:lpstr>خصائص جودة الطحين- الفعالية الانزيمية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المطحنة</dc:title>
  <dc:creator>Dr. Farhan Alfin</dc:creator>
  <cp:lastModifiedBy>Farhan Alfin</cp:lastModifiedBy>
  <cp:revision>36</cp:revision>
  <dcterms:created xsi:type="dcterms:W3CDTF">2005-11-29T17:13:49Z</dcterms:created>
  <dcterms:modified xsi:type="dcterms:W3CDTF">2026-02-24T09:44:34Z</dcterms:modified>
</cp:coreProperties>
</file>