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2" r:id="rId2"/>
    <p:sldId id="317" r:id="rId3"/>
    <p:sldId id="318" r:id="rId4"/>
    <p:sldId id="300" r:id="rId5"/>
    <p:sldId id="319" r:id="rId6"/>
    <p:sldId id="314" r:id="rId7"/>
    <p:sldId id="313" r:id="rId8"/>
    <p:sldId id="315" r:id="rId9"/>
    <p:sldId id="316" r:id="rId10"/>
    <p:sldId id="320" r:id="rId11"/>
    <p:sldId id="301" r:id="rId12"/>
    <p:sldId id="309" r:id="rId13"/>
    <p:sldId id="308" r:id="rId14"/>
    <p:sldId id="307" r:id="rId15"/>
    <p:sldId id="306" r:id="rId16"/>
    <p:sldId id="305" r:id="rId17"/>
    <p:sldId id="304" r:id="rId18"/>
    <p:sldId id="303" r:id="rId19"/>
    <p:sldId id="302" r:id="rId20"/>
    <p:sldId id="281" r:id="rId21"/>
    <p:sldId id="312" r:id="rId22"/>
    <p:sldId id="273" r:id="rId23"/>
    <p:sldId id="282" r:id="rId24"/>
    <p:sldId id="292" r:id="rId25"/>
    <p:sldId id="293" r:id="rId26"/>
    <p:sldId id="285" r:id="rId27"/>
    <p:sldId id="294" r:id="rId28"/>
    <p:sldId id="287" r:id="rId29"/>
    <p:sldId id="288" r:id="rId30"/>
    <p:sldId id="289" r:id="rId31"/>
    <p:sldId id="31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6CC"/>
    <a:srgbClr val="FFFF00"/>
    <a:srgbClr val="FF0066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681" autoAdjust="0"/>
  </p:normalViewPr>
  <p:slideViewPr>
    <p:cSldViewPr>
      <p:cViewPr varScale="1">
        <p:scale>
          <a:sx n="82" d="100"/>
          <a:sy n="82" d="100"/>
        </p:scale>
        <p:origin x="193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F6CA8-6114-861A-9F23-D2DC08657B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11">
            <a:extLst>
              <a:ext uri="{FF2B5EF4-FFF2-40B4-BE49-F238E27FC236}">
                <a16:creationId xmlns:a16="http://schemas.microsoft.com/office/drawing/2014/main" id="{03B1A59D-8E20-1BBE-4055-CA4AF4455D25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CBD308-26CD-8E05-6775-622F7C84633D}"/>
              </a:ext>
            </a:extLst>
          </p:cNvPr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AE8494-223E-5DFF-D015-88B6F393ED59}"/>
              </a:ext>
            </a:extLst>
          </p:cNvPr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C71C6B-2F89-D2EF-0299-657CF5D5CBD1}"/>
              </a:ext>
            </a:extLst>
          </p:cNvPr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03A104-D0BD-B958-D698-95A94BA77D9A}"/>
              </a:ext>
            </a:extLst>
          </p:cNvPr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A01C73-D38F-92A7-0513-B9F276B210D5}"/>
              </a:ext>
            </a:extLst>
          </p:cNvPr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27A568-1ECB-EB67-FC8C-2036C3F7B794}"/>
              </a:ext>
            </a:extLst>
          </p:cNvPr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85DC1FF-F42F-815B-579F-B8A2128F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A4669D-8734-4287-11DA-A65E9C8D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BDE8E9D-BD49-E8D6-609B-0B3D187F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C8BEA531-79EF-4B1D-8FDD-F8BD359A17F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02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8B043-D512-AF51-B355-F417F108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C810D-E754-4E9B-4128-683F3225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00527-D2F0-96F3-0737-C4B51A68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3ABE0-EAE0-4B24-8F93-80ED517E17F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96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BA770-7285-F0A8-7CC8-48484B9CE810}"/>
              </a:ext>
            </a:extLst>
          </p:cNvPr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7ED06-2DAD-5602-404E-E456AA6D0C12}"/>
              </a:ext>
            </a:extLst>
          </p:cNvPr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C4F123-8E82-C65D-11B5-44EC386D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E5E25C7-306F-46C2-1202-403F6333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5569C0-054A-EB53-AB7F-EF2239EB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F5658-FDB5-4977-B7C5-3A78A4B02A2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05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12CA4-29E5-54F2-4656-CFD83D2F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9ECED-FFFD-5C61-2DB8-8C3AE5A9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2C825-32DC-A0BC-C324-387DE223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F787A-CCE6-4AE1-9938-05C374E691F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31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AA65CB-8A98-0693-69C4-9EFDA105D8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11">
            <a:extLst>
              <a:ext uri="{FF2B5EF4-FFF2-40B4-BE49-F238E27FC236}">
                <a16:creationId xmlns:a16="http://schemas.microsoft.com/office/drawing/2014/main" id="{86F1D7C5-3A87-5B63-26F8-47143024CA03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F76EF6-2094-6862-DE99-9C973AC0799C}"/>
              </a:ext>
            </a:extLst>
          </p:cNvPr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A5D89F-B639-A78D-3EEE-E9334E6241E4}"/>
              </a:ext>
            </a:extLst>
          </p:cNvPr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30EDD0-2243-B05A-D6DF-DC15E73102CC}"/>
              </a:ext>
            </a:extLst>
          </p:cNvPr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5A0317-01AF-1A11-B310-2161902BB654}"/>
              </a:ext>
            </a:extLst>
          </p:cNvPr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7587185-2FC1-8D3C-4F06-7A32FF1A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4C6F7D3-8D2F-3125-D661-F99D3A94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179F535-8733-7AFA-242B-0C28D93A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F155-FC3A-46AF-A7EC-DEC929C1353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68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CD048B-384A-C298-431A-E1FC887E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16318C-D98B-0520-0519-832624E2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C969BF-E864-1F07-7BDA-AF7F32CD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080C7-2E61-4236-B06F-C9B740163C6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58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D5B045F-5D05-3CC2-69F8-268A6338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3923B9-F75D-BFE5-8ECA-AAAFDD8B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D55CAC-2DD0-EDFE-E313-88FCBE83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A6E73-1F13-4DB7-928B-08810FCDA3E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26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0575EF-4693-A782-5FDE-551C4FA6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FEF39D-B4CC-E29C-9A78-00C8B49B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0F621D-EF7C-EC16-B977-F3E72BA5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F9CCB-91EA-45D1-9686-05C4D5D382D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57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099694-FD8C-CB68-9239-96DA39F655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11">
            <a:extLst>
              <a:ext uri="{FF2B5EF4-FFF2-40B4-BE49-F238E27FC236}">
                <a16:creationId xmlns:a16="http://schemas.microsoft.com/office/drawing/2014/main" id="{308C3D0B-6A45-8F39-805E-E502DEE43EF7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39D9CC48-F26E-6619-AFC7-306FCB73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9E04A93-53D1-C515-A7F8-903D685C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7425F0F-6FB9-E891-792F-3737BC0F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2C956-5E59-4630-B6B3-A9633BD5106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71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98338D-0122-3994-ECB6-9ECF1E8AD3A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11">
            <a:extLst>
              <a:ext uri="{FF2B5EF4-FFF2-40B4-BE49-F238E27FC236}">
                <a16:creationId xmlns:a16="http://schemas.microsoft.com/office/drawing/2014/main" id="{39A4C484-B069-A825-7645-1FD825F9EA10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A85474-2937-5428-C392-47FD21E2967B}"/>
              </a:ext>
            </a:extLst>
          </p:cNvPr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7A851-B8DA-56F0-5FE7-C63962181B91}"/>
              </a:ext>
            </a:extLst>
          </p:cNvPr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A4B54B7-827A-4CFA-A6D6-4E183831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F889EDD-C4E3-82A7-1A8A-543584096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3EA3971-79C5-AB17-7ACB-D6E39842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79831-90F7-44BD-A6EE-4393A6FE981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96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68BA77-7C52-BD1A-622D-CDC4DE37B8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11">
            <a:extLst>
              <a:ext uri="{FF2B5EF4-FFF2-40B4-BE49-F238E27FC236}">
                <a16:creationId xmlns:a16="http://schemas.microsoft.com/office/drawing/2014/main" id="{7159AB93-7591-2085-CFE7-098CEF1D9449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25CFA7-D2B6-F79A-0C6E-5C0184E5023E}"/>
              </a:ext>
            </a:extLst>
          </p:cNvPr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AABEC0-76FB-4254-6171-19D7FECA8F17}"/>
              </a:ext>
            </a:extLst>
          </p:cNvPr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7A20A6-0025-12D7-30B6-8AA1F7CD6637}"/>
              </a:ext>
            </a:extLst>
          </p:cNvPr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A6B80-2CEF-96DB-9988-7D93DE437F04}"/>
              </a:ext>
            </a:extLst>
          </p:cNvPr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740E8F7A-C6B4-4258-F20C-4ACFA860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8F2D521-05E9-B1D8-3576-63C0BBE7C8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D482C7-B2E0-4CD1-BFA2-A0AD9D432B46}" type="slidenum">
              <a:rPr lang="ar-SA" altLang="en-US"/>
              <a:pPr/>
              <a:t>‹#›</a:t>
            </a:fld>
            <a:endParaRPr lang="en-US" alt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0AA37692-0BFE-2042-1632-D787CFA407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7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C8B1DC-448E-F4C7-98CC-69718CBAD10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>
            <a:extLst>
              <a:ext uri="{FF2B5EF4-FFF2-40B4-BE49-F238E27FC236}">
                <a16:creationId xmlns:a16="http://schemas.microsoft.com/office/drawing/2014/main" id="{577E3A35-F4B0-A682-22E6-44DFAF431AA4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68B3192-B3D9-3598-22F7-EE067A066C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CFF7F-5B90-2987-18FA-080ACFC78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4B046-E845-5609-5221-8AF475874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554D6-3F38-641D-B415-B991DE721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C4D03F6-6736-41EA-B35A-71B9CFFF89E6}" type="slidenum">
              <a:rPr lang="ar-SA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681EDC-C642-7281-A7E4-7B2B548624E7}"/>
              </a:ext>
            </a:extLst>
          </p:cNvPr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78244D-40B3-C795-AD1E-8955E53FD160}"/>
              </a:ext>
            </a:extLst>
          </p:cNvPr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027A7-1003-78E0-0455-4AB3DE14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9" r:id="rId2"/>
    <p:sldLayoutId id="2147483785" r:id="rId3"/>
    <p:sldLayoutId id="2147483780" r:id="rId4"/>
    <p:sldLayoutId id="2147483781" r:id="rId5"/>
    <p:sldLayoutId id="2147483782" r:id="rId6"/>
    <p:sldLayoutId id="2147483786" r:id="rId7"/>
    <p:sldLayoutId id="2147483787" r:id="rId8"/>
    <p:sldLayoutId id="2147483788" r:id="rId9"/>
    <p:sldLayoutId id="2147483783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F4FF5BB-5A66-36FE-2DCE-844A5395D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ar-SY" sz="4800">
                <a:solidFill>
                  <a:srgbClr val="FFFF00"/>
                </a:solidFill>
              </a:rPr>
              <a:t>المناخل </a:t>
            </a:r>
            <a:r>
              <a:rPr lang="en-US" sz="4800">
                <a:solidFill>
                  <a:srgbClr val="FFFF00"/>
                </a:solidFill>
              </a:rPr>
              <a:t>Plansifters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651E284-E07B-F5DB-C15D-20BE7E7DED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8196" name="Picture 4" descr="بلانسفتر">
            <a:extLst>
              <a:ext uri="{FF2B5EF4-FFF2-40B4-BE49-F238E27FC236}">
                <a16:creationId xmlns:a16="http://schemas.microsoft.com/office/drawing/2014/main" id="{E7B58BE8-5DE8-C0C3-30F1-484BD1EBD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82688"/>
            <a:ext cx="6049962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E839E-230F-3C9B-737B-F8C6342B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Y" dirty="0">
                <a:solidFill>
                  <a:schemeClr val="accent1">
                    <a:lumMod val="75000"/>
                  </a:schemeClr>
                </a:solidFill>
              </a:rPr>
              <a:t>العوامل المؤثرة على كفاءة عملية النخل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538D94E-3ABF-199E-28CF-40C19DF09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ar-SY" altLang="en-US"/>
              <a:t>قطر دائرة مرمى الصندوق عند الحركة </a:t>
            </a:r>
            <a:r>
              <a:rPr lang="en-US" altLang="en-US"/>
              <a:t>Diameter of throw</a:t>
            </a:r>
            <a:r>
              <a:rPr lang="ar-SY" altLang="en-US"/>
              <a:t> وعادة يكون بقطر 3.5 إنش.</a:t>
            </a:r>
            <a:endParaRPr lang="en-US" altLang="en-US"/>
          </a:p>
          <a:p>
            <a:pPr algn="r" rtl="1" eaLnBrk="1" hangingPunct="1"/>
            <a:r>
              <a:rPr lang="ar-SY" altLang="en-US"/>
              <a:t>سرعة دوران المنخل (عدد دورات الثقل الموازن لثقل المنخل).</a:t>
            </a:r>
            <a:endParaRPr lang="en-US" altLang="en-US"/>
          </a:p>
          <a:p>
            <a:pPr algn="r" rtl="1" eaLnBrk="1" hangingPunct="1"/>
            <a:r>
              <a:rPr lang="ar-SY" altLang="en-US"/>
              <a:t>نوعية وطبيعة فتحات نسيح المنخل المستعمل.</a:t>
            </a:r>
            <a:endParaRPr lang="en-US" altLang="en-US"/>
          </a:p>
          <a:p>
            <a:pPr algn="r" rtl="1" eaLnBrk="1" hangingPunct="1"/>
            <a:r>
              <a:rPr lang="ar-SY" altLang="en-US"/>
              <a:t>كمية التغذية ومقدار سماكتها فوق نسيج المنخل.</a:t>
            </a:r>
            <a:endParaRPr lang="en-US" altLang="en-US"/>
          </a:p>
          <a:p>
            <a:pPr algn="r" rtl="1" eaLnBrk="1" hangingPunct="1"/>
            <a:r>
              <a:rPr lang="ar-SY" altLang="en-US"/>
              <a:t>طبيعة المواد المطحونة ودرجة رطوبتها.</a:t>
            </a:r>
            <a:endParaRPr lang="en-US" altLang="en-US"/>
          </a:p>
          <a:p>
            <a:pPr algn="r" rtl="1" eaLnBrk="1" hangingPunct="1"/>
            <a:r>
              <a:rPr lang="ar-SY" altLang="en-US"/>
              <a:t>نوعية أدوات تنظيف نسيج النخل.</a:t>
            </a:r>
            <a:endParaRPr lang="en-US" altLang="en-US"/>
          </a:p>
          <a:p>
            <a:pPr algn="r" rtl="1" eaLnBrk="1" hangingPunct="1"/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B431275-46E8-5176-A957-B82D611A1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L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8CEF97A-1D40-FA0D-399A-EE54D542CE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18436" name="Picture 4" descr="tray 1">
            <a:extLst>
              <a:ext uri="{FF2B5EF4-FFF2-40B4-BE49-F238E27FC236}">
                <a16:creationId xmlns:a16="http://schemas.microsoft.com/office/drawing/2014/main" id="{B6571B5D-DD4C-3926-5D7A-01A5A6CF3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5B1E37D-298E-6746-EC33-9ADB52A1D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L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52AE0D7-1BE6-2F4C-CE22-4AC3D4071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19460" name="Picture 4" descr="tray 2">
            <a:extLst>
              <a:ext uri="{FF2B5EF4-FFF2-40B4-BE49-F238E27FC236}">
                <a16:creationId xmlns:a16="http://schemas.microsoft.com/office/drawing/2014/main" id="{0B0C0854-4F0A-AAC2-C424-2041D2075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847A0BB-C28F-F0C5-8721-2D13DF685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L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D79B312-0C5F-E6AE-27BC-7E95065C23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20484" name="Picture 4" descr="tray 3">
            <a:extLst>
              <a:ext uri="{FF2B5EF4-FFF2-40B4-BE49-F238E27FC236}">
                <a16:creationId xmlns:a16="http://schemas.microsoft.com/office/drawing/2014/main" id="{E2894CE8-8F94-64BF-4D06-A2D7DC35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E0EEAC7-2192-6E26-59DB-966570134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L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4513B97-E5F2-4BA9-81B2-AFC1496072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21508" name="Picture 4" descr="tray 4">
            <a:extLst>
              <a:ext uri="{FF2B5EF4-FFF2-40B4-BE49-F238E27FC236}">
                <a16:creationId xmlns:a16="http://schemas.microsoft.com/office/drawing/2014/main" id="{9BBCA2C9-0320-60B8-6C47-671F2CED0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7D1669F-1737-2E3D-0DF1-9D56D547B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L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F14AAFD-8D00-A58D-3A3A-67D45F62BC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22532" name="Picture 4" descr="tray 5">
            <a:extLst>
              <a:ext uri="{FF2B5EF4-FFF2-40B4-BE49-F238E27FC236}">
                <a16:creationId xmlns:a16="http://schemas.microsoft.com/office/drawing/2014/main" id="{A324EC00-6F99-9B56-10B4-CF1BAE320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373FAEB-7E7C-15B1-0A19-B15EDD62A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L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0ECD3D1-AA50-7D5A-D883-C1D1B16AD9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23556" name="Picture 4" descr="tray 6">
            <a:extLst>
              <a:ext uri="{FF2B5EF4-FFF2-40B4-BE49-F238E27FC236}">
                <a16:creationId xmlns:a16="http://schemas.microsoft.com/office/drawing/2014/main" id="{E74BA34B-5526-E846-CED2-B5CD81B4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93F861C-7ACB-3587-C4D0-7EDD049E3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L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4BD57E8-BFEB-40EB-B857-502807D20C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24580" name="Picture 4" descr="tray 7">
            <a:extLst>
              <a:ext uri="{FF2B5EF4-FFF2-40B4-BE49-F238E27FC236}">
                <a16:creationId xmlns:a16="http://schemas.microsoft.com/office/drawing/2014/main" id="{4BD1CEF9-A0E0-A08E-B6E7-D9884144F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A852EC7-8D58-767E-5B4B-3FEDE6297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L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5E71648-AEA0-1DF4-AAF3-5CE164B362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25604" name="Picture 4" descr="tray 8">
            <a:extLst>
              <a:ext uri="{FF2B5EF4-FFF2-40B4-BE49-F238E27FC236}">
                <a16:creationId xmlns:a16="http://schemas.microsoft.com/office/drawing/2014/main" id="{6F49A551-E484-8FFE-5FB3-0AB05083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41ED201-AD14-CAF7-4D62-538BD38B2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L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4916E42-B294-B334-E521-6AB556A032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26628" name="Picture 4" descr="tray 9">
            <a:extLst>
              <a:ext uri="{FF2B5EF4-FFF2-40B4-BE49-F238E27FC236}">
                <a16:creationId xmlns:a16="http://schemas.microsoft.com/office/drawing/2014/main" id="{6A9CF8CD-465D-E2F3-0BF2-2951AADB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82015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8FF9E-1B31-64E6-53A3-94D60085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9" name="Content Placeholder 3">
            <a:extLst>
              <a:ext uri="{FF2B5EF4-FFF2-40B4-BE49-F238E27FC236}">
                <a16:creationId xmlns:a16="http://schemas.microsoft.com/office/drawing/2014/main" id="{B349FE68-49CE-029B-5C64-7C25F6B7D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41275"/>
            <a:ext cx="7956550" cy="678338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A53C56D-7A1D-CD25-F768-3E6B9683F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ar-SY" sz="4800">
                <a:solidFill>
                  <a:srgbClr val="FFFF00"/>
                </a:solidFill>
              </a:rPr>
              <a:t>إطار المنخل</a:t>
            </a:r>
            <a:r>
              <a:rPr lang="ar-SY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>
                <a:solidFill>
                  <a:srgbClr val="FFFF00"/>
                </a:solidFill>
              </a:rPr>
              <a:t>Sieve frame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E7DBDB8-C4B9-5356-2C82-BAFAB12245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27652" name="Picture 4" descr="اطار منخل 2">
            <a:extLst>
              <a:ext uri="{FF2B5EF4-FFF2-40B4-BE49-F238E27FC236}">
                <a16:creationId xmlns:a16="http://schemas.microsoft.com/office/drawing/2014/main" id="{5D6354F9-9F85-198B-FD5D-04F26A48F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207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اطار منخل 3">
            <a:extLst>
              <a:ext uri="{FF2B5EF4-FFF2-40B4-BE49-F238E27FC236}">
                <a16:creationId xmlns:a16="http://schemas.microsoft.com/office/drawing/2014/main" id="{A0AC3455-B7B8-C9F2-F9A5-0B24511B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263"/>
            <a:ext cx="74803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B0DE8B7-9457-E79F-9420-676AB57B1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Y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5" name="Content Placeholder 3">
            <a:extLst>
              <a:ext uri="{FF2B5EF4-FFF2-40B4-BE49-F238E27FC236}">
                <a16:creationId xmlns:a16="http://schemas.microsoft.com/office/drawing/2014/main" id="{7976AC1C-8096-EB51-7A98-008F597CB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925" y="1752600"/>
            <a:ext cx="6026150" cy="43735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7E953A9-E22E-C8E0-BDF5-DA8BCE5E1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ar-SY" sz="4800">
                <a:solidFill>
                  <a:srgbClr val="FFFF00"/>
                </a:solidFill>
              </a:rPr>
              <a:t>بعض أنواع منظفات المناخل</a:t>
            </a:r>
            <a:endParaRPr lang="en-US" sz="4800">
              <a:solidFill>
                <a:srgbClr val="FFFF00"/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C85CD18-4D58-DAB2-0DD6-8B067E14F4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29700" name="Picture 4" descr="cleaning jiggler">
            <a:extLst>
              <a:ext uri="{FF2B5EF4-FFF2-40B4-BE49-F238E27FC236}">
                <a16:creationId xmlns:a16="http://schemas.microsoft.com/office/drawing/2014/main" id="{DBD35160-0F13-DD3D-07E4-F34B08FA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12875"/>
            <a:ext cx="210026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>
            <a:extLst>
              <a:ext uri="{FF2B5EF4-FFF2-40B4-BE49-F238E27FC236}">
                <a16:creationId xmlns:a16="http://schemas.microsoft.com/office/drawing/2014/main" id="{E3F5C09E-E633-61B6-EECA-623273009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ar-SY">
                <a:solidFill>
                  <a:srgbClr val="FFFF00"/>
                </a:solidFill>
              </a:rPr>
              <a:t>طاولة شد القماش على الإطار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6697DCF-DEF9-A321-7AFB-F9D21DA1C0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30724" name="Picture 4" descr="stretcher_meter">
            <a:extLst>
              <a:ext uri="{FF2B5EF4-FFF2-40B4-BE49-F238E27FC236}">
                <a16:creationId xmlns:a16="http://schemas.microsoft.com/office/drawing/2014/main" id="{F4DC0E59-4794-AAB7-89B4-843921EB6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6264275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1416BBA-176B-E410-B51A-1AFB176AC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L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4267CCE-F13F-EC8D-FF57-7C07A30467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31748" name="Picture 5" descr="plansifter">
            <a:extLst>
              <a:ext uri="{FF2B5EF4-FFF2-40B4-BE49-F238E27FC236}">
                <a16:creationId xmlns:a16="http://schemas.microsoft.com/office/drawing/2014/main" id="{29DEBA98-140D-496A-5ECC-6B37DE97C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511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4793E5C-8CEA-D684-65BA-AF0730DDC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L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7473728-A790-209B-1B08-0769FAA912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270B1858-E755-17BB-E0A0-27FE1BFEE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297362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CAE197E0-994F-3168-6D98-C01DC536E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ar-SY">
                <a:solidFill>
                  <a:srgbClr val="FFFF00"/>
                </a:solidFill>
              </a:rPr>
              <a:t>منظفات السميد (الدقاقات) </a:t>
            </a:r>
            <a:r>
              <a:rPr lang="en-US">
                <a:solidFill>
                  <a:srgbClr val="FFFF00"/>
                </a:solidFill>
              </a:rPr>
              <a:t>Purifier</a:t>
            </a:r>
          </a:p>
        </p:txBody>
      </p:sp>
      <p:pic>
        <p:nvPicPr>
          <p:cNvPr id="33795" name="Picture 5" descr="منتجات نخل">
            <a:extLst>
              <a:ext uri="{FF2B5EF4-FFF2-40B4-BE49-F238E27FC236}">
                <a16:creationId xmlns:a16="http://schemas.microsoft.com/office/drawing/2014/main" id="{D0CE9711-88C1-602C-54C9-D878DA3AA8B7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8032750" cy="3781425"/>
          </a:xfrm>
          <a:noFill/>
        </p:spPr>
      </p:pic>
      <p:pic>
        <p:nvPicPr>
          <p:cNvPr id="56326" name="Picture 6" descr="Untitled-1 copy">
            <a:extLst>
              <a:ext uri="{FF2B5EF4-FFF2-40B4-BE49-F238E27FC236}">
                <a16:creationId xmlns:a16="http://schemas.microsoft.com/office/drawing/2014/main" id="{C56005FC-7633-BE9A-72AB-B3D8EC33E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4013"/>
            <a:ext cx="8964612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533F7484-F96B-872A-54DE-9D9559FD5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ar-SY">
                <a:solidFill>
                  <a:srgbClr val="FFFF00"/>
                </a:solidFill>
              </a:rPr>
              <a:t>الحبيبات التي تتواجد في السميد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9D8D8E2-0F10-2DBB-BA78-7E722D4BE0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ar-SY" altLang="en-US">
                <a:solidFill>
                  <a:srgbClr val="FF0000"/>
                </a:solidFill>
              </a:rPr>
              <a:t>حبيبات اندوسبيرم نقي</a:t>
            </a:r>
          </a:p>
          <a:p>
            <a:pPr algn="r" rtl="1" eaLnBrk="1" hangingPunct="1"/>
            <a:r>
              <a:rPr lang="ar-SY" altLang="en-US">
                <a:solidFill>
                  <a:srgbClr val="FF0000"/>
                </a:solidFill>
              </a:rPr>
              <a:t>حبيبات اندوسبيرم يلتصق بها جزء من النخالة</a:t>
            </a:r>
          </a:p>
          <a:p>
            <a:pPr algn="r" rtl="1" eaLnBrk="1" hangingPunct="1"/>
            <a:r>
              <a:rPr lang="ar-SY" altLang="en-US">
                <a:solidFill>
                  <a:srgbClr val="FF0000"/>
                </a:solidFill>
              </a:rPr>
              <a:t>حبيبات نخالة يلتصق بها جزء من الاندوسبيرم</a:t>
            </a:r>
          </a:p>
          <a:p>
            <a:pPr algn="r" rtl="1" eaLnBrk="1" hangingPunct="1"/>
            <a:r>
              <a:rPr lang="ar-SY" altLang="en-US">
                <a:solidFill>
                  <a:srgbClr val="FF0000"/>
                </a:solidFill>
              </a:rPr>
              <a:t>حبيبات نخالة .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E749E99D-029F-B329-CFE8-C2C53A3EA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ar-SY">
                <a:solidFill>
                  <a:srgbClr val="FFFF00"/>
                </a:solidFill>
              </a:rPr>
              <a:t>مبدأ عمل منظفات السميد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35843" name="Picture 5" descr="purifir">
            <a:extLst>
              <a:ext uri="{FF2B5EF4-FFF2-40B4-BE49-F238E27FC236}">
                <a16:creationId xmlns:a16="http://schemas.microsoft.com/office/drawing/2014/main" id="{D8313894-7402-CD2C-B04A-02ABB7B78B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125" y="2557463"/>
            <a:ext cx="3841750" cy="2763837"/>
          </a:xfrm>
          <a:noFill/>
        </p:spPr>
      </p:pic>
      <p:pic>
        <p:nvPicPr>
          <p:cNvPr id="35844" name="Picture 6" descr="دقاق">
            <a:extLst>
              <a:ext uri="{FF2B5EF4-FFF2-40B4-BE49-F238E27FC236}">
                <a16:creationId xmlns:a16="http://schemas.microsoft.com/office/drawing/2014/main" id="{05F3CA45-963E-8671-C98A-721F1E0FE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643063"/>
            <a:ext cx="914082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>
            <a:extLst>
              <a:ext uri="{FF2B5EF4-FFF2-40B4-BE49-F238E27FC236}">
                <a16:creationId xmlns:a16="http://schemas.microsoft.com/office/drawing/2014/main" id="{D6747E4B-7AC8-6D63-AB7D-C4500CB50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ar-SY">
                <a:solidFill>
                  <a:srgbClr val="FFFF00"/>
                </a:solidFill>
              </a:rPr>
              <a:t>تصميم منظفات السميد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0A3AB1D-51FA-5EEC-E2AA-3E590B4C0C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36868" name="Picture 4" descr="purifeir">
            <a:extLst>
              <a:ext uri="{FF2B5EF4-FFF2-40B4-BE49-F238E27FC236}">
                <a16:creationId xmlns:a16="http://schemas.microsoft.com/office/drawing/2014/main" id="{6B0B2627-FF98-AA43-3F53-8DC1FE735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16088"/>
            <a:ext cx="6696075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3018-F50E-9A3D-E7AA-D5113BE6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3" name="Content Placeholder 3">
            <a:extLst>
              <a:ext uri="{FF2B5EF4-FFF2-40B4-BE49-F238E27FC236}">
                <a16:creationId xmlns:a16="http://schemas.microsoft.com/office/drawing/2014/main" id="{FA4D3CF8-3734-8029-E938-89569E693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455738"/>
            <a:ext cx="7561263" cy="540226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F9274-95FC-2351-831A-F1FEC6DF3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628650"/>
            <a:ext cx="62547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7C15679C-8D1D-E0F2-2A25-4938201EE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ar-SY">
                <a:solidFill>
                  <a:srgbClr val="FFFF00"/>
                </a:solidFill>
              </a:rPr>
              <a:t>منظفات النخالة (نفاضات النخالة)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C0D29507-F08D-4AD3-C579-BF7ECEEAA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37892" name="Picture 4" descr="BRAN_FINISHER tek">
            <a:extLst>
              <a:ext uri="{FF2B5EF4-FFF2-40B4-BE49-F238E27FC236}">
                <a16:creationId xmlns:a16="http://schemas.microsoft.com/office/drawing/2014/main" id="{083A5130-D222-91CD-FD70-63950A1F6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2575"/>
            <a:ext cx="29083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Untitled-3">
            <a:extLst>
              <a:ext uri="{FF2B5EF4-FFF2-40B4-BE49-F238E27FC236}">
                <a16:creationId xmlns:a16="http://schemas.microsoft.com/office/drawing/2014/main" id="{207BB625-6080-BC4D-68A1-17B2765B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52911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1">
            <a:extLst>
              <a:ext uri="{FF2B5EF4-FFF2-40B4-BE49-F238E27FC236}">
                <a16:creationId xmlns:a16="http://schemas.microsoft.com/office/drawing/2014/main" id="{058EF825-C0F3-E145-BF15-BBCDCB01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L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915" name="عنصر نائب للمحتوى 2">
            <a:extLst>
              <a:ext uri="{FF2B5EF4-FFF2-40B4-BE49-F238E27FC236}">
                <a16:creationId xmlns:a16="http://schemas.microsoft.com/office/drawing/2014/main" id="{FCEC5E99-5158-E51B-12BC-4102FD205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38916" name="صورة 3" descr="Untitled-11.jpg">
            <a:extLst>
              <a:ext uri="{FF2B5EF4-FFF2-40B4-BE49-F238E27FC236}">
                <a16:creationId xmlns:a16="http://schemas.microsoft.com/office/drawing/2014/main" id="{5BBEA087-AF02-9E95-5CCB-A4A7CEE1F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6413"/>
            <a:ext cx="7929563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66EE43D-1890-49A5-8A1E-7980FBDAF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Y" dirty="0">
                <a:solidFill>
                  <a:schemeClr val="accent1">
                    <a:lumMod val="75000"/>
                  </a:schemeClr>
                </a:solidFill>
              </a:rPr>
              <a:t>إطار المنخل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7" name="Picture 4" descr="طارة منخل">
            <a:extLst>
              <a:ext uri="{FF2B5EF4-FFF2-40B4-BE49-F238E27FC236}">
                <a16:creationId xmlns:a16="http://schemas.microsoft.com/office/drawing/2014/main" id="{BC5FC860-AFFF-15D6-47F6-F6B3299936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3" y="1412875"/>
            <a:ext cx="8105775" cy="5329238"/>
          </a:xfrm>
          <a:noFill/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7C2F85C-E8C6-E849-76E7-ADC7858C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8575"/>
            <a:ext cx="5526088" cy="42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2A99-F174-4D62-D289-72EBA2FD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1" name="Content Placeholder 3">
            <a:extLst>
              <a:ext uri="{FF2B5EF4-FFF2-40B4-BE49-F238E27FC236}">
                <a16:creationId xmlns:a16="http://schemas.microsoft.com/office/drawing/2014/main" id="{052BFD27-5900-E5E6-69C3-99B4CCE22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454025"/>
            <a:ext cx="3973512" cy="63833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9A0C-48FA-4649-9808-75424604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ar-SY" dirty="0">
                <a:solidFill>
                  <a:schemeClr val="tx1"/>
                </a:solidFill>
              </a:rPr>
              <a:t>أنواع نسيج النخل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471A060-5792-6A71-6EF8-EDA87A23E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ar-SY" altLang="en-US">
                <a:solidFill>
                  <a:schemeClr val="tx1"/>
                </a:solidFill>
              </a:rPr>
              <a:t>نسيج النخل الخشن (</a:t>
            </a:r>
            <a:r>
              <a:rPr lang="en-US" altLang="en-US">
                <a:solidFill>
                  <a:schemeClr val="tx1"/>
                </a:solidFill>
              </a:rPr>
              <a:t>Grit Graze</a:t>
            </a:r>
            <a:r>
              <a:rPr lang="ar-SY" altLang="en-US">
                <a:solidFill>
                  <a:schemeClr val="tx1"/>
                </a:solidFill>
              </a:rPr>
              <a:t>) ويرمز له بـ </a:t>
            </a:r>
            <a:r>
              <a:rPr lang="en-US" altLang="en-US">
                <a:solidFill>
                  <a:schemeClr val="tx1"/>
                </a:solidFill>
              </a:rPr>
              <a:t>GG</a:t>
            </a:r>
            <a:r>
              <a:rPr lang="ar-SY" altLang="en-US">
                <a:solidFill>
                  <a:schemeClr val="tx1"/>
                </a:solidFill>
              </a:rPr>
              <a:t> وتتراوح فتحاته بين 220-1500 ميكرون.</a:t>
            </a:r>
            <a:endParaRPr lang="en-US" altLang="en-US">
              <a:solidFill>
                <a:schemeClr val="tx1"/>
              </a:solidFill>
            </a:endParaRPr>
          </a:p>
          <a:p>
            <a:pPr algn="r" rtl="1" eaLnBrk="1" hangingPunct="1"/>
            <a:r>
              <a:rPr lang="ar-SY" altLang="en-US">
                <a:solidFill>
                  <a:schemeClr val="tx1"/>
                </a:solidFill>
              </a:rPr>
              <a:t>نسيج الحرير الثلاثي </a:t>
            </a:r>
            <a:r>
              <a:rPr lang="en-US" altLang="en-US">
                <a:solidFill>
                  <a:schemeClr val="tx1"/>
                </a:solidFill>
              </a:rPr>
              <a:t>XXX Treble extra silk</a:t>
            </a:r>
            <a:r>
              <a:rPr lang="ar-SY" altLang="en-US">
                <a:solidFill>
                  <a:schemeClr val="tx1"/>
                </a:solidFill>
              </a:rPr>
              <a:t> والثنائي </a:t>
            </a:r>
            <a:r>
              <a:rPr lang="en-US" altLang="en-US">
                <a:solidFill>
                  <a:schemeClr val="tx1"/>
                </a:solidFill>
              </a:rPr>
              <a:t>XX</a:t>
            </a:r>
            <a:r>
              <a:rPr lang="ar-SY" altLang="en-US">
                <a:solidFill>
                  <a:schemeClr val="tx1"/>
                </a:solidFill>
              </a:rPr>
              <a:t> والاحادي </a:t>
            </a:r>
            <a:r>
              <a:rPr lang="en-US" altLang="en-US">
                <a:solidFill>
                  <a:schemeClr val="tx1"/>
                </a:solidFill>
              </a:rPr>
              <a:t>X</a:t>
            </a:r>
            <a:r>
              <a:rPr lang="ar-SY" altLang="en-US">
                <a:solidFill>
                  <a:schemeClr val="tx1"/>
                </a:solidFill>
              </a:rPr>
              <a:t> وتتباين فيها فتحات المنخل حسب الشركة المنتجة.</a:t>
            </a:r>
            <a:endParaRPr lang="en-US" altLang="en-US">
              <a:solidFill>
                <a:schemeClr val="tx1"/>
              </a:solidFill>
            </a:endParaRPr>
          </a:p>
          <a:p>
            <a:pPr algn="r" rtl="1" eaLnBrk="1" hangingPunct="1"/>
            <a:r>
              <a:rPr lang="ar-SY" altLang="en-US">
                <a:solidFill>
                  <a:schemeClr val="tx1"/>
                </a:solidFill>
              </a:rPr>
              <a:t>نسيج الاسلاك المعدنية </a:t>
            </a:r>
            <a:r>
              <a:rPr lang="en-US" altLang="en-US">
                <a:solidFill>
                  <a:schemeClr val="tx1"/>
                </a:solidFill>
              </a:rPr>
              <a:t>Stainless steel W</a:t>
            </a:r>
            <a:r>
              <a:rPr lang="ar-SY" altLang="en-US">
                <a:solidFill>
                  <a:schemeClr val="tx1"/>
                </a:solidFill>
              </a:rPr>
              <a:t>.</a:t>
            </a:r>
            <a:endParaRPr lang="en-US" altLang="en-US">
              <a:solidFill>
                <a:schemeClr val="tx1"/>
              </a:solidFill>
            </a:endParaRPr>
          </a:p>
          <a:p>
            <a:pPr algn="r" rtl="1" eaLnBrk="1" hangingPunct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B37A-EFF6-896E-FEAB-54D108C5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ar-SY" dirty="0">
                <a:solidFill>
                  <a:schemeClr val="tx1"/>
                </a:solidFill>
              </a:rPr>
              <a:t>أنواع نسيج النخل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863FCC9D-0CFE-CCD5-92C1-5DD3D8786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>
                <a:solidFill>
                  <a:schemeClr val="tx1"/>
                </a:solidFill>
              </a:rPr>
              <a:t>1 </a:t>
            </a:r>
            <a:r>
              <a:rPr lang="en-US" altLang="en-US" sz="2000" i="1">
                <a:solidFill>
                  <a:schemeClr val="tx1"/>
                </a:solidFill>
              </a:rPr>
              <a:t>PA/PET-GG (Grit Gauze)</a:t>
            </a:r>
          </a:p>
          <a:p>
            <a:pPr eaLnBrk="1" hangingPunct="1"/>
            <a:r>
              <a:rPr lang="en-US" altLang="en-US" sz="2000">
                <a:solidFill>
                  <a:schemeClr val="tx1"/>
                </a:solidFill>
              </a:rPr>
              <a:t>2 </a:t>
            </a:r>
            <a:r>
              <a:rPr lang="en-US" altLang="en-US" sz="2000" i="1">
                <a:solidFill>
                  <a:schemeClr val="tx1"/>
                </a:solidFill>
              </a:rPr>
              <a:t>PA-XXX/HD (Heavy Quality)</a:t>
            </a:r>
          </a:p>
          <a:p>
            <a:pPr eaLnBrk="1" hangingPunct="1"/>
            <a:r>
              <a:rPr lang="en-US" altLang="en-US" sz="2000">
                <a:solidFill>
                  <a:schemeClr val="tx1"/>
                </a:solidFill>
              </a:rPr>
              <a:t>3 </a:t>
            </a:r>
            <a:r>
              <a:rPr lang="en-US" altLang="en-US" sz="2000" i="1">
                <a:solidFill>
                  <a:schemeClr val="tx1"/>
                </a:solidFill>
              </a:rPr>
              <a:t>PA-MF (Milling Forte)</a:t>
            </a:r>
          </a:p>
          <a:p>
            <a:pPr eaLnBrk="1" hangingPunct="1"/>
            <a:r>
              <a:rPr lang="en-US" altLang="en-US" sz="2000">
                <a:solidFill>
                  <a:schemeClr val="tx1"/>
                </a:solidFill>
              </a:rPr>
              <a:t>4 </a:t>
            </a:r>
            <a:r>
              <a:rPr lang="en-US" altLang="en-US" sz="2000" i="1">
                <a:solidFill>
                  <a:schemeClr val="tx1"/>
                </a:solidFill>
              </a:rPr>
              <a:t>PA-XX (Milling/Normal Quality)</a:t>
            </a:r>
            <a:endParaRPr lang="en-US" altLang="en-US" sz="2000">
              <a:solidFill>
                <a:schemeClr val="tx1"/>
              </a:solidFill>
            </a:endParaRPr>
          </a:p>
        </p:txBody>
      </p:sp>
      <p:pic>
        <p:nvPicPr>
          <p:cNvPr id="14340" name="صورة 78">
            <a:extLst>
              <a:ext uri="{FF2B5EF4-FFF2-40B4-BE49-F238E27FC236}">
                <a16:creationId xmlns:a16="http://schemas.microsoft.com/office/drawing/2014/main" id="{A5ED5B1B-AB6C-8B72-4A11-C94FC085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1420813"/>
            <a:ext cx="4392613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129-8C02-03CB-FF22-5B6AA155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B2031B4-8387-BED4-147E-A1FE553DAE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" y="0"/>
          <a:ext cx="7993063" cy="9242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2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ar-SY" sz="1800" dirty="0">
                          <a:effectLst/>
                        </a:rPr>
                        <a:t>الرقم</a:t>
                      </a:r>
                      <a:endParaRPr lang="en-US" sz="1800" dirty="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Y" sz="1800">
                          <a:effectLst/>
                        </a:rPr>
                        <a:t>قطر الفتحة (ميكرون)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Y" sz="1800">
                          <a:effectLst/>
                        </a:rPr>
                        <a:t>قطر الخيط (ميكرون)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Y" sz="1800">
                          <a:effectLst/>
                        </a:rPr>
                        <a:t>عدد الفتحات/سم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Y" sz="1800">
                          <a:effectLst/>
                        </a:rPr>
                        <a:t>نسبة المساحة المفتوحة (%)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PA-12GG</a:t>
                      </a:r>
                      <a:endParaRPr lang="en-US" sz="1800" dirty="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1800</a:t>
                      </a:r>
                      <a:endParaRPr lang="en-US" sz="1800" dirty="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4.4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PA-14GG</a:t>
                      </a:r>
                      <a:endParaRPr lang="en-US" sz="1800" dirty="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1600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PA-15GG</a:t>
                      </a:r>
                      <a:endParaRPr lang="en-US" sz="1800" dirty="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1400</a:t>
                      </a:r>
                      <a:endParaRPr lang="en-US" sz="1800" dirty="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5.4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PA-16GG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1320</a:t>
                      </a:r>
                      <a:endParaRPr lang="en-US" sz="1800" dirty="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5.8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PA-17GG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1250</a:t>
                      </a:r>
                      <a:endParaRPr lang="en-US" sz="1800" dirty="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PA-18GG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1180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6.5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PA-19GG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1120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6.7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PA-20GG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1000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7.5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PA-22GG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950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PA-23GG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900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8.3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PA-24GG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850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8.7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PA-26GG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800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9.4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PA-27GG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750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9.7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PA-28GG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710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10.5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PA-30GG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670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10.8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PA-31GG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630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11.5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PA-32GG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600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11.9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PA-34GG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560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12.3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PA-36GG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530</a:t>
                      </a:r>
                      <a:endParaRPr lang="en-US" sz="1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13.3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PA-38GG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500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13.7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47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PA-40GG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475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15.0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48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PA-42GG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450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15.4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48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PA-44GG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425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16.0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46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PA-45GG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400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16.8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47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PA-47GG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375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17.5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47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PA-50GG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355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19.4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48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PA-52GG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335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20.2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46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PA-54GG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315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21.0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44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PA-58GG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300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21.7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45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PA-60GG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280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23.8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45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PA-62GG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275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24.1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44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PA-64GG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265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25.0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43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PA-66GG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250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26.5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46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PA-68GG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243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28.0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44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PA-70GG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236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28.0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44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PA-72GG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224</a:t>
                      </a:r>
                      <a:endParaRPr lang="en-US" sz="8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29.0</a:t>
                      </a:r>
                      <a:endParaRPr lang="en-US" sz="8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42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54751" marR="54751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3B0-9EE1-3134-988F-3F2611798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B24B54-3F5D-D29D-BAC9-2270AE8489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8" y="115888"/>
          <a:ext cx="8229600" cy="914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6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ar-SY" sz="2400">
                          <a:effectLst/>
                        </a:rPr>
                        <a:t>الرقم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Y" sz="2400">
                          <a:effectLst/>
                        </a:rPr>
                        <a:t>قطر الفتحة (ميكرون)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Y" sz="2400">
                          <a:effectLst/>
                        </a:rPr>
                        <a:t>قطر الخيط (ميكرون)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Y" sz="2400">
                          <a:effectLst/>
                        </a:rPr>
                        <a:t>عدد الفتحات/سم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Y" sz="2400">
                          <a:effectLst/>
                        </a:rPr>
                        <a:t>نسبة المساحة المفتوحة (%)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PA-3 XXX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300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21.7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45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PA-4 XXX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280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23.8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45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PA-5 XXX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250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26.5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46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PA-6 XXX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212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30.0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PA-7 XXX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200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30.0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39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PA-8 XXX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180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36.0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39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PA-8 1</a:t>
                      </a:r>
                      <a:r>
                        <a:rPr lang="en-US" sz="2400">
                          <a:effectLst/>
                        </a:rPr>
                        <a:t>⁄</a:t>
                      </a:r>
                      <a:r>
                        <a:rPr lang="tr-TR" sz="2400">
                          <a:effectLst/>
                        </a:rPr>
                        <a:t>2 XXX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160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37.5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37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PA-9 XXX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150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41.0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38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PA-9 1</a:t>
                      </a:r>
                      <a:r>
                        <a:rPr lang="en-US" sz="2400">
                          <a:effectLst/>
                        </a:rPr>
                        <a:t>⁄</a:t>
                      </a:r>
                      <a:r>
                        <a:rPr lang="tr-TR" sz="2400">
                          <a:effectLst/>
                        </a:rPr>
                        <a:t>2 XXX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140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44.0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37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PA-10 XXX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132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45.0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PA-101</a:t>
                      </a:r>
                      <a:r>
                        <a:rPr lang="en-US" sz="2400">
                          <a:effectLst/>
                        </a:rPr>
                        <a:t>⁄</a:t>
                      </a:r>
                      <a:r>
                        <a:rPr lang="tr-TR" sz="2400">
                          <a:effectLst/>
                        </a:rPr>
                        <a:t>2 XXX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125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48.8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37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PA-11 XXX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118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49.0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34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PA-12 XXX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112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55.0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38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PA-13 XXX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57.0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32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PA-14 XXX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95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60.6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33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PA-14 1</a:t>
                      </a:r>
                      <a:r>
                        <a:rPr lang="en-US" sz="2400">
                          <a:effectLst/>
                        </a:rPr>
                        <a:t>⁄</a:t>
                      </a:r>
                      <a:r>
                        <a:rPr lang="tr-TR" sz="2400">
                          <a:effectLst/>
                        </a:rPr>
                        <a:t>2 XXX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90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67.0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36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PA-17 XXX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80</a:t>
                      </a:r>
                      <a:endParaRPr lang="en-US" sz="2400">
                        <a:effectLst/>
                        <a:latin typeface="Times New Roman"/>
                        <a:ea typeface="FrutigerLTStd-Bold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68.0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1281</TotalTime>
  <Words>530</Words>
  <Application>Microsoft Office PowerPoint</Application>
  <PresentationFormat>On-screen Show (4:3)</PresentationFormat>
  <Paragraphs>305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Book Antiqua</vt:lpstr>
      <vt:lpstr>Century Gothic</vt:lpstr>
      <vt:lpstr>Calibri</vt:lpstr>
      <vt:lpstr>Times New Roman</vt:lpstr>
      <vt:lpstr>Tahoma</vt:lpstr>
      <vt:lpstr>FrutigerLTStd-Bold</vt:lpstr>
      <vt:lpstr>Simplified Arabic</vt:lpstr>
      <vt:lpstr>Apothecary</vt:lpstr>
      <vt:lpstr>المناخل Plansifters</vt:lpstr>
      <vt:lpstr>PowerPoint Presentation</vt:lpstr>
      <vt:lpstr>PowerPoint Presentation</vt:lpstr>
      <vt:lpstr>إطار المنخل</vt:lpstr>
      <vt:lpstr>PowerPoint Presentation</vt:lpstr>
      <vt:lpstr>أنواع نسيج النخل</vt:lpstr>
      <vt:lpstr>أنواع نسيج النخل</vt:lpstr>
      <vt:lpstr>PowerPoint Presentation</vt:lpstr>
      <vt:lpstr>PowerPoint Presentation</vt:lpstr>
      <vt:lpstr>العوامل المؤثرة على كفاءة عملية النخل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إطار المنخل Sieve frame</vt:lpstr>
      <vt:lpstr>PowerPoint Presentation</vt:lpstr>
      <vt:lpstr>بعض أنواع منظفات المناخل</vt:lpstr>
      <vt:lpstr>طاولة شد القماش على الإطار</vt:lpstr>
      <vt:lpstr>PowerPoint Presentation</vt:lpstr>
      <vt:lpstr>PowerPoint Presentation</vt:lpstr>
      <vt:lpstr>منظفات السميد (الدقاقات) Purifier</vt:lpstr>
      <vt:lpstr>الحبيبات التي تتواجد في السميد</vt:lpstr>
      <vt:lpstr>مبدأ عمل منظفات السميد</vt:lpstr>
      <vt:lpstr>تصميم منظفات السميد</vt:lpstr>
      <vt:lpstr>منظفات النخالة (نفاضات النخالة)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طحن القمح</dc:title>
  <dc:creator>Dr. Farhan Alfin</dc:creator>
  <cp:lastModifiedBy>Farhan Alfin</cp:lastModifiedBy>
  <cp:revision>98</cp:revision>
  <dcterms:created xsi:type="dcterms:W3CDTF">2005-10-22T09:12:37Z</dcterms:created>
  <dcterms:modified xsi:type="dcterms:W3CDTF">2026-02-24T09:44:11Z</dcterms:modified>
</cp:coreProperties>
</file>