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93" r:id="rId6"/>
    <p:sldId id="272" r:id="rId7"/>
    <p:sldId id="273" r:id="rId8"/>
    <p:sldId id="294" r:id="rId9"/>
    <p:sldId id="29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96" r:id="rId21"/>
    <p:sldId id="283" r:id="rId22"/>
    <p:sldId id="285" r:id="rId23"/>
    <p:sldId id="297" r:id="rId24"/>
    <p:sldId id="300" r:id="rId25"/>
    <p:sldId id="301" r:id="rId26"/>
    <p:sldId id="302" r:id="rId27"/>
    <p:sldId id="298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40" autoAdjust="0"/>
    <p:restoredTop sz="94681" autoAdjust="0"/>
  </p:normalViewPr>
  <p:slideViewPr>
    <p:cSldViewPr>
      <p:cViewPr varScale="1">
        <p:scale>
          <a:sx n="82" d="100"/>
          <a:sy n="82" d="100"/>
        </p:scale>
        <p:origin x="19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  <a:endParaRPr lang="ar-L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3E0B7-6063-8683-40F0-9F37433F8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CF7BAC-D1C5-DF4D-4170-071830BC5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BEFE6D-DA26-63FD-9434-94EB41F27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8B287-E299-4971-85DC-3D69CAFC45E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BE4030-49CA-7B5F-EB63-CE48A62E9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6E87E5-F0AD-29CB-5196-696A3B787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C0024A-5CAE-E037-9D5E-E2C6DF287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AE9E5-2987-41BE-9D27-31195ED3AF5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20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607FCF-209B-BF9D-4120-B4131D1E3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D90347-5918-6AC8-1A78-E9A82DBF7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E0771-45EE-182A-60EE-2FDB25CCAD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D4535-B348-4EB5-B561-A3BC902D77C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35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F1AF65-0EB8-2C60-2E24-E09903118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3E8BDE-9A12-E139-4824-020592C30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CFA1F7-93B7-6188-4ECD-EFCFE654B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67D02-3B2F-4ADD-8189-47B3C33ABAA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23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BA0E40-B504-E27D-EFD8-D0581A33A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C9B270-E223-056E-A10D-7637CB24A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446AE-4F0F-F654-323B-F01AECE77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27ECE-018D-4A29-BB0B-1EA7F84B2A8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23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96470-D6D4-6CA8-F1ED-2BDBDED9B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D8C4FD-2285-A0BE-9766-30315F4BA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0F434-25CE-9651-6ADB-9DE9A358B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2D17C-257D-45E1-B3E8-7B7A14237E6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19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FE8C35-A792-F15F-1FA2-536CD52A4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F920E7-4490-E2C0-AF17-D0CE297C3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02B4CC-F999-67CC-9E49-1278F12A8B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86AC9-4CAB-4385-9850-28FD13A89FD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0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D796EB-FE21-7D0A-EB16-2C19F69A8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CB950A-8330-BF51-2975-C7BDE0905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6DD984-3493-E71F-081D-92A32CC2D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7382A-CCD5-4E84-9D5A-C825BA0E4B2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0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225D1E-157A-2AB4-7ADE-DB2AD5083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C23ED6-125D-230C-2D1E-E8996BE14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6C8793-85A5-EF0D-E608-CA4D06561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3FC69-7509-4F5B-8479-25E9A9081D2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83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L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AD99A-032D-DAF5-0FC6-DD88D5DDD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3A939-E4A5-802B-A404-C38C97A4C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C5B03-F53F-C593-79EE-9BA4CD399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9F2AA-9492-4FEE-AD53-49F0C7B0717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L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LB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DA3F7-7D00-E76A-26A2-D9935839B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3B530-35AA-DAFA-B5AD-CAFBEC2B1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0371A-8C4C-4E0E-63A5-4C6265AC8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F8B5E-5199-4684-9DE5-31C1F49BF6A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3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F712FC-3BAA-693D-B1BD-F56593289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70B3442-8780-9AD5-117D-9875E1263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  <a:endParaRPr lang="en-US" altLang="en-US"/>
          </a:p>
          <a:p>
            <a:pPr lvl="1"/>
            <a:r>
              <a:rPr lang="ar-SA" altLang="en-US"/>
              <a:t>المستوى الثاني</a:t>
            </a:r>
            <a:endParaRPr lang="en-US" altLang="en-US"/>
          </a:p>
          <a:p>
            <a:pPr lvl="2"/>
            <a:r>
              <a:rPr lang="ar-SA" altLang="en-US"/>
              <a:t>المستوى الثالث</a:t>
            </a:r>
            <a:endParaRPr lang="en-US" altLang="en-US"/>
          </a:p>
          <a:p>
            <a:pPr lvl="3"/>
            <a:r>
              <a:rPr lang="ar-SA" altLang="en-US"/>
              <a:t>المستوى الرابع</a:t>
            </a:r>
            <a:endParaRPr lang="en-US" altLang="en-US"/>
          </a:p>
          <a:p>
            <a:pPr lvl="4"/>
            <a:r>
              <a:rPr lang="ar-SA" altLang="en-US"/>
              <a:t>المستوى الخامس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AC7EE8-B10A-0516-8915-92CED80B7EC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EDD9C1-E712-00FF-5D6D-D7C33F174B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9FEE81-7670-E89C-0BF0-1B8F13D69E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A79BEC-5C10-4C27-B315-8F605B8724CB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LB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chap03_4">
            <a:extLst>
              <a:ext uri="{FF2B5EF4-FFF2-40B4-BE49-F238E27FC236}">
                <a16:creationId xmlns:a16="http://schemas.microsoft.com/office/drawing/2014/main" id="{BB41C454-68F7-1CC2-D702-65990DBE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5AAA010-5345-C05F-5CA1-679A4A258D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24300" y="4941888"/>
            <a:ext cx="6259513" cy="1470025"/>
          </a:xfrm>
        </p:spPr>
        <p:txBody>
          <a:bodyPr/>
          <a:lstStyle/>
          <a:p>
            <a:pPr eaLnBrk="1" hangingPunct="1"/>
            <a:r>
              <a:rPr lang="ar-SY" altLang="en-US" sz="9600">
                <a:solidFill>
                  <a:schemeClr val="bg1"/>
                </a:solidFill>
                <a:cs typeface="Andalus" panose="02020603050405020304" pitchFamily="18" charset="-78"/>
              </a:rPr>
              <a:t>طحن القمح</a:t>
            </a:r>
            <a:endParaRPr lang="en-US" altLang="en-US" sz="9600">
              <a:solidFill>
                <a:schemeClr val="bg1"/>
              </a:solidFill>
              <a:cs typeface="Andalus" panose="02020603050405020304" pitchFamily="18" charset="-78"/>
            </a:endParaRP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0B77E116-46EC-9B4F-3A14-B5DDA77752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396875" y="4797425"/>
            <a:ext cx="6400800" cy="1752600"/>
          </a:xfrm>
        </p:spPr>
        <p:txBody>
          <a:bodyPr/>
          <a:lstStyle/>
          <a:p>
            <a:pPr rtl="1" eaLnBrk="1" hangingPunct="1"/>
            <a:r>
              <a:rPr lang="ar-SY" altLang="en-US" b="1" dirty="0"/>
              <a:t>د. فرحان أحمد ألفين</a:t>
            </a:r>
          </a:p>
          <a:p>
            <a:pPr eaLnBrk="1" hangingPunct="1"/>
            <a:r>
              <a:rPr lang="ar-SY" altLang="en-US" b="1"/>
              <a:t>قسم </a:t>
            </a:r>
            <a:r>
              <a:rPr lang="ar-SY" altLang="en-US" b="1" dirty="0"/>
              <a:t>الهندسة الغذائية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128F876-11D9-F5C3-82A0-F88306EEA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العوامل المتغيرة في آلة الطحن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D388B01-1FF2-62D1-590F-A7968C3E9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28677" name="AutoShape 5">
            <a:extLst>
              <a:ext uri="{FF2B5EF4-FFF2-40B4-BE49-F238E27FC236}">
                <a16:creationId xmlns:a16="http://schemas.microsoft.com/office/drawing/2014/main" id="{AF04B5C2-1D0A-8055-AF57-AC89466F6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341438"/>
            <a:ext cx="2849562" cy="1739900"/>
          </a:xfrm>
          <a:prstGeom prst="downArrowCallout">
            <a:avLst>
              <a:gd name="adj1" fmla="val 17151"/>
              <a:gd name="adj2" fmla="val 29017"/>
              <a:gd name="adj3" fmla="val 16060"/>
              <a:gd name="adj4" fmla="val 74269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195263" indent="-195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kumimoji="1" lang="ar-SY" altLang="en-US" sz="1600" b="1">
                <a:latin typeface="Albertus Medium" pitchFamily="34" charset="0"/>
              </a:rPr>
              <a:t>خصائص تيار التغذية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حجم الحبات</a:t>
            </a:r>
            <a:endParaRPr kumimoji="1" lang="en-GB" altLang="en-US" sz="1600">
              <a:latin typeface="Times New Roman" panose="02020603050405020304" pitchFamily="18" charset="0"/>
            </a:endParaRP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رطوبة الحبات</a:t>
            </a:r>
            <a:endParaRPr kumimoji="1" lang="en-GB" altLang="en-US" sz="1600">
              <a:latin typeface="Times New Roman" panose="02020603050405020304" pitchFamily="18" charset="0"/>
            </a:endParaRP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كثافة الحبات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قساوة الحبات</a:t>
            </a:r>
            <a:endParaRPr kumimoji="1"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48DC6838-6467-CAAC-DCE3-F19F0D10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5208588"/>
            <a:ext cx="2847975" cy="1100137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195263" indent="-195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kumimoji="1" lang="ar-SY" altLang="en-US" sz="1600" b="1">
                <a:latin typeface="Albertus Medium" pitchFamily="34" charset="0"/>
              </a:rPr>
              <a:t>خصائص المنتج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حجم الحبيبات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توزع خصائص الجودة الأخرى مثل التركيب، النشاء المتهتك</a:t>
            </a:r>
          </a:p>
        </p:txBody>
      </p:sp>
      <p:sp>
        <p:nvSpPr>
          <p:cNvPr id="28679" name="AutoShape 7">
            <a:extLst>
              <a:ext uri="{FF2B5EF4-FFF2-40B4-BE49-F238E27FC236}">
                <a16:creationId xmlns:a16="http://schemas.microsoft.com/office/drawing/2014/main" id="{DD106F99-2148-96A6-82C7-E9BA4EA92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1636713"/>
            <a:ext cx="2557462" cy="4313237"/>
          </a:xfrm>
          <a:prstGeom prst="rightArrowCallout">
            <a:avLst>
              <a:gd name="adj1" fmla="val 18443"/>
              <a:gd name="adj2" fmla="val 22940"/>
              <a:gd name="adj3" fmla="val 12463"/>
              <a:gd name="adj4" fmla="val 77366"/>
            </a:avLst>
          </a:prstGeom>
          <a:solidFill>
            <a:srgbClr val="99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195263" indent="-195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indent="-195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kumimoji="1" lang="ar-SY" altLang="en-US" sz="1600" b="1">
                <a:latin typeface="Albertus Medium" pitchFamily="34" charset="0"/>
              </a:rPr>
              <a:t>تصميم الأسطوانة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قطر الاسطوانة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طول الاسطوانة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عدد الاسنان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شكل السن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الميل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قساوة المعدن</a:t>
            </a:r>
            <a:endParaRPr kumimoji="1" lang="en-GB" altLang="en-US" sz="1600">
              <a:latin typeface="Times New Roman" panose="02020603050405020304" pitchFamily="18" charset="0"/>
            </a:endParaRPr>
          </a:p>
          <a:p>
            <a:pPr algn="ctr" rtl="1"/>
            <a:r>
              <a:rPr kumimoji="1" lang="ar-SY" altLang="en-US" sz="1600" b="1">
                <a:latin typeface="Times New Roman" panose="02020603050405020304" pitchFamily="18" charset="0"/>
              </a:rPr>
              <a:t>عمل الاسطوانة</a:t>
            </a:r>
            <a:endParaRPr kumimoji="1" lang="en-GB" altLang="en-US" sz="1600" b="1">
              <a:latin typeface="Times New Roman" panose="02020603050405020304" pitchFamily="18" charset="0"/>
            </a:endParaRP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السرعة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السرعة النسبية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المسافة الفاصلة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الوضعية</a:t>
            </a:r>
          </a:p>
          <a:p>
            <a:pPr lvl="1"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سن لسن</a:t>
            </a:r>
          </a:p>
          <a:p>
            <a:pPr lvl="1"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سن لظهر</a:t>
            </a:r>
          </a:p>
          <a:p>
            <a:pPr lvl="1"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ظهر لسن</a:t>
            </a:r>
          </a:p>
          <a:p>
            <a:pPr lvl="1"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ظهر لظهر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اهتراء الاسطوانة</a:t>
            </a:r>
          </a:p>
        </p:txBody>
      </p:sp>
      <p:sp>
        <p:nvSpPr>
          <p:cNvPr id="28680" name="AutoShape 8">
            <a:extLst>
              <a:ext uri="{FF2B5EF4-FFF2-40B4-BE49-F238E27FC236}">
                <a16:creationId xmlns:a16="http://schemas.microsoft.com/office/drawing/2014/main" id="{15171A07-63E0-C81C-2C86-95CE0C906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313113"/>
            <a:ext cx="517525" cy="1014412"/>
          </a:xfrm>
          <a:prstGeom prst="rightArrow">
            <a:avLst>
              <a:gd name="adj1" fmla="val 40843"/>
              <a:gd name="adj2" fmla="val 58935"/>
            </a:avLst>
          </a:prstGeom>
          <a:solidFill>
            <a:srgbClr val="CC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LB" altLang="en-US"/>
          </a:p>
        </p:txBody>
      </p:sp>
      <p:sp>
        <p:nvSpPr>
          <p:cNvPr id="28681" name="Rectangle 9">
            <a:extLst>
              <a:ext uri="{FF2B5EF4-FFF2-40B4-BE49-F238E27FC236}">
                <a16:creationId xmlns:a16="http://schemas.microsoft.com/office/drawing/2014/main" id="{501DAB3A-C041-8FF8-E55C-B959C748B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3357563"/>
            <a:ext cx="1698625" cy="938212"/>
          </a:xfrm>
          <a:prstGeom prst="rect">
            <a:avLst/>
          </a:prstGeom>
          <a:solidFill>
            <a:srgbClr val="CC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195263" indent="-195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1" lang="ar-SY" altLang="en-US" sz="1600" b="1">
                <a:latin typeface="Albertus Medium" pitchFamily="34" charset="0"/>
              </a:rPr>
              <a:t>أداء العملية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الطاقة</a:t>
            </a:r>
          </a:p>
          <a:p>
            <a:pPr algn="r" rtl="1">
              <a:buFont typeface="Symbol" panose="05050102010706020507" pitchFamily="18" charset="2"/>
              <a:buChar char="·"/>
            </a:pPr>
            <a:r>
              <a:rPr kumimoji="1" lang="ar-SY" altLang="en-US" sz="1600">
                <a:latin typeface="Times New Roman" panose="02020603050405020304" pitchFamily="18" charset="0"/>
              </a:rPr>
              <a:t>اهتراء الاسطوانة</a:t>
            </a:r>
            <a:endParaRPr kumimoji="1" lang="en-GB" altLang="en-US" sz="1600">
              <a:latin typeface="Times New Roman" panose="02020603050405020304" pitchFamily="18" charset="0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780C0F5B-B11A-5B1C-F265-48E14112E9F1}"/>
              </a:ext>
            </a:extLst>
          </p:cNvPr>
          <p:cNvGrpSpPr>
            <a:grpSpLocks/>
          </p:cNvGrpSpPr>
          <p:nvPr/>
        </p:nvGrpSpPr>
        <p:grpSpPr bwMode="auto">
          <a:xfrm>
            <a:off x="2997200" y="2952750"/>
            <a:ext cx="3098800" cy="1736725"/>
            <a:chOff x="2238" y="1836"/>
            <a:chExt cx="2196" cy="1094"/>
          </a:xfrm>
        </p:grpSpPr>
        <p:sp>
          <p:nvSpPr>
            <p:cNvPr id="11275" name="AutoShape 11">
              <a:extLst>
                <a:ext uri="{FF2B5EF4-FFF2-40B4-BE49-F238E27FC236}">
                  <a16:creationId xmlns:a16="http://schemas.microsoft.com/office/drawing/2014/main" id="{15A2225E-1395-7520-11A8-DC2C8A407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1836"/>
              <a:ext cx="1095" cy="1094"/>
            </a:xfrm>
            <a:prstGeom prst="star32">
              <a:avLst>
                <a:gd name="adj" fmla="val 4355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LB" altLang="en-US"/>
            </a:p>
          </p:txBody>
        </p:sp>
        <p:sp>
          <p:nvSpPr>
            <p:cNvPr id="11276" name="AutoShape 12">
              <a:extLst>
                <a:ext uri="{FF2B5EF4-FFF2-40B4-BE49-F238E27FC236}">
                  <a16:creationId xmlns:a16="http://schemas.microsoft.com/office/drawing/2014/main" id="{BE98D201-004C-1AFE-D1B3-EC9E0A162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1836"/>
              <a:ext cx="1094" cy="1094"/>
            </a:xfrm>
            <a:prstGeom prst="star32">
              <a:avLst>
                <a:gd name="adj" fmla="val 4355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LB" altLang="en-US"/>
            </a:p>
          </p:txBody>
        </p:sp>
        <p:sp>
          <p:nvSpPr>
            <p:cNvPr id="11277" name="Arc 13">
              <a:extLst>
                <a:ext uri="{FF2B5EF4-FFF2-40B4-BE49-F238E27FC236}">
                  <a16:creationId xmlns:a16="http://schemas.microsoft.com/office/drawing/2014/main" id="{F500D380-EA7F-3BF4-6FB6-7917179EC5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72" y="1972"/>
              <a:ext cx="427" cy="378"/>
            </a:xfrm>
            <a:custGeom>
              <a:avLst/>
              <a:gdLst>
                <a:gd name="T0" fmla="*/ 0 w 22045"/>
                <a:gd name="T1" fmla="*/ 0 h 21600"/>
                <a:gd name="T2" fmla="*/ 0 w 22045"/>
                <a:gd name="T3" fmla="*/ 0 h 21600"/>
                <a:gd name="T4" fmla="*/ 0 w 220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5"/>
                <a:gd name="T10" fmla="*/ 0 h 21600"/>
                <a:gd name="T11" fmla="*/ 22045 w 220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5" h="21600" fill="none" extrusionOk="0">
                  <a:moveTo>
                    <a:pt x="-1" y="4"/>
                  </a:moveTo>
                  <a:cubicBezTo>
                    <a:pt x="148" y="1"/>
                    <a:pt x="296" y="-1"/>
                    <a:pt x="445" y="0"/>
                  </a:cubicBezTo>
                  <a:cubicBezTo>
                    <a:pt x="12374" y="0"/>
                    <a:pt x="22045" y="9670"/>
                    <a:pt x="22045" y="21600"/>
                  </a:cubicBezTo>
                </a:path>
                <a:path w="22045" h="21600" stroke="0" extrusionOk="0">
                  <a:moveTo>
                    <a:pt x="-1" y="4"/>
                  </a:moveTo>
                  <a:cubicBezTo>
                    <a:pt x="148" y="1"/>
                    <a:pt x="296" y="-1"/>
                    <a:pt x="445" y="0"/>
                  </a:cubicBezTo>
                  <a:cubicBezTo>
                    <a:pt x="12374" y="0"/>
                    <a:pt x="22045" y="9670"/>
                    <a:pt x="22045" y="21600"/>
                  </a:cubicBezTo>
                  <a:lnTo>
                    <a:pt x="445" y="21600"/>
                  </a:lnTo>
                  <a:lnTo>
                    <a:pt x="-1" y="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Arc 14">
              <a:extLst>
                <a:ext uri="{FF2B5EF4-FFF2-40B4-BE49-F238E27FC236}">
                  <a16:creationId xmlns:a16="http://schemas.microsoft.com/office/drawing/2014/main" id="{F5F23FD8-1018-7B22-F350-A438A2E88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" y="2027"/>
              <a:ext cx="397" cy="325"/>
            </a:xfrm>
            <a:custGeom>
              <a:avLst/>
              <a:gdLst>
                <a:gd name="T0" fmla="*/ 0 w 20513"/>
                <a:gd name="T1" fmla="*/ 0 h 18538"/>
                <a:gd name="T2" fmla="*/ 0 w 20513"/>
                <a:gd name="T3" fmla="*/ 0 h 18538"/>
                <a:gd name="T4" fmla="*/ 0 w 20513"/>
                <a:gd name="T5" fmla="*/ 0 h 18538"/>
                <a:gd name="T6" fmla="*/ 0 60000 65536"/>
                <a:gd name="T7" fmla="*/ 0 60000 65536"/>
                <a:gd name="T8" fmla="*/ 0 60000 65536"/>
                <a:gd name="T9" fmla="*/ 0 w 20513"/>
                <a:gd name="T10" fmla="*/ 0 h 18538"/>
                <a:gd name="T11" fmla="*/ 20513 w 20513"/>
                <a:gd name="T12" fmla="*/ 18538 h 185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13" h="18538" fill="none" extrusionOk="0">
                  <a:moveTo>
                    <a:pt x="11086" y="-1"/>
                  </a:moveTo>
                  <a:cubicBezTo>
                    <a:pt x="15540" y="2663"/>
                    <a:pt x="18887" y="6842"/>
                    <a:pt x="20512" y="11772"/>
                  </a:cubicBezTo>
                </a:path>
                <a:path w="20513" h="18538" stroke="0" extrusionOk="0">
                  <a:moveTo>
                    <a:pt x="11086" y="-1"/>
                  </a:moveTo>
                  <a:cubicBezTo>
                    <a:pt x="15540" y="2663"/>
                    <a:pt x="18887" y="6842"/>
                    <a:pt x="20512" y="11772"/>
                  </a:cubicBezTo>
                  <a:lnTo>
                    <a:pt x="0" y="18538"/>
                  </a:lnTo>
                  <a:lnTo>
                    <a:pt x="11086" y="-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8">
            <a:extLst>
              <a:ext uri="{FF2B5EF4-FFF2-40B4-BE49-F238E27FC236}">
                <a16:creationId xmlns:a16="http://schemas.microsoft.com/office/drawing/2014/main" id="{CDF9D15E-EF6B-BCDB-4724-511AE3EF98F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98156" y="4402932"/>
            <a:ext cx="517525" cy="1014412"/>
          </a:xfrm>
          <a:prstGeom prst="rightArrow">
            <a:avLst>
              <a:gd name="adj1" fmla="val 40843"/>
              <a:gd name="adj2" fmla="val 58935"/>
            </a:avLst>
          </a:prstGeom>
          <a:solidFill>
            <a:srgbClr val="CC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L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 autoUpdateAnimBg="0"/>
      <p:bldP spid="28678" grpId="0" animBg="1" autoUpdateAnimBg="0"/>
      <p:bldP spid="28679" grpId="0" animBg="1" autoUpdateAnimBg="0"/>
      <p:bldP spid="28680" grpId="0" animBg="1"/>
      <p:bldP spid="28681" grpId="0" animBg="1" autoUpdateAnimBg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71C0054-D69D-9252-A93A-D967DF10F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القطر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6301182-843C-3B5F-5FDA-783D8EE06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القطر يؤثر على شدة الطحن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12292" name="Picture 4" descr="roller">
            <a:extLst>
              <a:ext uri="{FF2B5EF4-FFF2-40B4-BE49-F238E27FC236}">
                <a16:creationId xmlns:a16="http://schemas.microsoft.com/office/drawing/2014/main" id="{F774C12B-5C9B-7FD4-CEED-A411C245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20938"/>
            <a:ext cx="511175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71A208C5-F646-1EB6-C33C-6C63E1DBC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يتراوح الطول بين 450-1500 مم.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يحدد استطاعة المطحنة / في المرحلة الأولى 30-50 كغ/سم/ساعة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يجب تأمين كمية تغذية كافية ومتناسقة.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الطول القياسي 1000 مم أو 1250 مم.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زيادة الطول يزيد احتمال الانحناء.</a:t>
            </a:r>
          </a:p>
          <a:p>
            <a:pPr algn="r" rtl="1"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A4266919-E22F-8478-0203-5073CB514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الطول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978D91D-7D83-EAA8-96F1-CBB10E20A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الأولى	4.7 سن/سم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الثانية	5.5 سن/سم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الثالثة	7.1 سن/سم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الرابعة	10.2-11.8 سن/سم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4753D610-0B8D-C0BD-B190-DAF53AC4B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عدد الأسنان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72042E43-7338-07A5-C4F0-A50A449EA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ميل السن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pic>
        <p:nvPicPr>
          <p:cNvPr id="15363" name="Picture 20">
            <a:extLst>
              <a:ext uri="{FF2B5EF4-FFF2-40B4-BE49-F238E27FC236}">
                <a16:creationId xmlns:a16="http://schemas.microsoft.com/office/drawing/2014/main" id="{C81C5AA4-3A31-EBC2-7096-61B1C0FA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73238"/>
            <a:ext cx="5880100" cy="1373187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1">
            <a:extLst>
              <a:ext uri="{FF2B5EF4-FFF2-40B4-BE49-F238E27FC236}">
                <a16:creationId xmlns:a16="http://schemas.microsoft.com/office/drawing/2014/main" id="{F3081A8E-41E3-1A6E-F569-7E27B60D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57563"/>
            <a:ext cx="5880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92" name="Object 24">
            <a:extLst>
              <a:ext uri="{FF2B5EF4-FFF2-40B4-BE49-F238E27FC236}">
                <a16:creationId xmlns:a16="http://schemas.microsoft.com/office/drawing/2014/main" id="{5ACF4FEB-DDC4-D05F-E84B-E78D7FFB4826}"/>
              </a:ext>
            </a:extLst>
          </p:cNvPr>
          <p:cNvGraphicFramePr>
            <a:graphicFrameLocks noChangeAspect="1"/>
          </p:cNvGraphicFramePr>
          <p:nvPr>
            <p:ph idx="4294967295"/>
          </p:nvPr>
        </p:nvGraphicFramePr>
        <p:xfrm>
          <a:off x="1619250" y="4941888"/>
          <a:ext cx="5832475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834921" imgH="1828571" progId="Photoshop.Image.7">
                  <p:embed/>
                </p:oleObj>
              </mc:Choice>
              <mc:Fallback>
                <p:oleObj name="Image" r:id="rId3" imgW="7834921" imgH="1828571" progId="Photoshop.Image.7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941888"/>
                        <a:ext cx="5832475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96" name="Line 28">
            <a:extLst>
              <a:ext uri="{FF2B5EF4-FFF2-40B4-BE49-F238E27FC236}">
                <a16:creationId xmlns:a16="http://schemas.microsoft.com/office/drawing/2014/main" id="{2B466CFF-44F6-5C22-4DE4-B4AD98A07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708275"/>
            <a:ext cx="5832475" cy="158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Line 29">
            <a:extLst>
              <a:ext uri="{FF2B5EF4-FFF2-40B4-BE49-F238E27FC236}">
                <a16:creationId xmlns:a16="http://schemas.microsoft.com/office/drawing/2014/main" id="{6DB4DE53-28A0-F72C-324D-6F7DFD7F63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19250" y="2205038"/>
            <a:ext cx="5832475" cy="5032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Text Box 30">
            <a:extLst>
              <a:ext uri="{FF2B5EF4-FFF2-40B4-BE49-F238E27FC236}">
                <a16:creationId xmlns:a16="http://schemas.microsoft.com/office/drawing/2014/main" id="{90E94EC5-9B78-57FF-D39E-6E2C7D9E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205038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2799" name="Line 31">
            <a:extLst>
              <a:ext uri="{FF2B5EF4-FFF2-40B4-BE49-F238E27FC236}">
                <a16:creationId xmlns:a16="http://schemas.microsoft.com/office/drawing/2014/main" id="{F58BAE38-95CC-9E14-7962-E83B9DCFC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2205038"/>
            <a:ext cx="0" cy="5032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Text Box 32">
            <a:extLst>
              <a:ext uri="{FF2B5EF4-FFF2-40B4-BE49-F238E27FC236}">
                <a16:creationId xmlns:a16="http://schemas.microsoft.com/office/drawing/2014/main" id="{7B50AE62-B8E0-AF93-F199-18C57AAC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708275"/>
            <a:ext cx="43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2801" name="Text Box 33">
            <a:extLst>
              <a:ext uri="{FF2B5EF4-FFF2-40B4-BE49-F238E27FC236}">
                <a16:creationId xmlns:a16="http://schemas.microsoft.com/office/drawing/2014/main" id="{EB83B08A-4E93-0A2A-1C1D-4E1EE71C2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141663"/>
            <a:ext cx="21605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ar-SY" altLang="en-US">
                <a:solidFill>
                  <a:srgbClr val="FFFF00"/>
                </a:solidFill>
              </a:rPr>
              <a:t>            </a:t>
            </a:r>
            <a:r>
              <a:rPr lang="tr-TR" altLang="en-US">
                <a:solidFill>
                  <a:srgbClr val="FFFF00"/>
                </a:solidFill>
              </a:rPr>
              <a:t>   D</a:t>
            </a:r>
            <a:endParaRPr lang="ar-SY" altLang="en-US">
              <a:solidFill>
                <a:srgbClr val="FFFF00"/>
              </a:solidFill>
            </a:endParaRPr>
          </a:p>
          <a:p>
            <a:pPr algn="r" rtl="1" eaLnBrk="1" hangingPunct="1"/>
            <a:r>
              <a:rPr lang="ar-SY" altLang="en-US">
                <a:solidFill>
                  <a:srgbClr val="FFFF00"/>
                </a:solidFill>
              </a:rPr>
              <a:t>الميل = -------- </a:t>
            </a:r>
            <a:r>
              <a:rPr lang="en-US" altLang="en-US">
                <a:solidFill>
                  <a:srgbClr val="FFFF00"/>
                </a:solidFill>
              </a:rPr>
              <a:t>100x</a:t>
            </a:r>
            <a:endParaRPr lang="tr-TR" altLang="en-US">
              <a:solidFill>
                <a:srgbClr val="FFFF00"/>
              </a:solidFill>
            </a:endParaRPr>
          </a:p>
          <a:p>
            <a:pPr algn="r" rtl="1" eaLnBrk="1" hangingPunct="1"/>
            <a:r>
              <a:rPr lang="ar-SY" altLang="en-US">
                <a:solidFill>
                  <a:srgbClr val="FFFF00"/>
                </a:solidFill>
              </a:rPr>
              <a:t>            </a:t>
            </a:r>
            <a:r>
              <a:rPr lang="tr-TR" altLang="en-US">
                <a:solidFill>
                  <a:srgbClr val="FFFF00"/>
                </a:solidFill>
              </a:rPr>
              <a:t>  S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0" grpId="0"/>
      <p:bldP spid="32801" grpId="0"/>
      <p:bldP spid="3280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41305CC-20E4-7B35-DB28-1A4BF1567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زيادة الميل يعني زيادة فعل القشط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نقصان الميل يعني زيادة فعل القص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الميل في مراحل الكسرات الأولى 8-10%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الميل في مراحل الكسرات الأخيرة 12-16%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AE6A1426-BDA7-AB69-7423-110726C8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ميل السن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F671F4C9-4CBD-4CD2-EE22-EC34EF23E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24E865B6-51D4-71EB-CAD2-BDA44FDB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شكل السن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21B3DC06-DE47-4C8D-ACA2-D10CF9C6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28775"/>
            <a:ext cx="826135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roller break">
            <a:extLst>
              <a:ext uri="{FF2B5EF4-FFF2-40B4-BE49-F238E27FC236}">
                <a16:creationId xmlns:a16="http://schemas.microsoft.com/office/drawing/2014/main" id="{837EB204-3526-BB94-5F1A-E9D0B0B1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5400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3FE98D4-509A-B57A-EC90-1B85C52DD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080672-5A71-21DF-D451-454994BB1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pic>
        <p:nvPicPr>
          <p:cNvPr id="18436" name="Picture 4" descr="Fig 12: Simon flute profile No. 4">
            <a:extLst>
              <a:ext uri="{FF2B5EF4-FFF2-40B4-BE49-F238E27FC236}">
                <a16:creationId xmlns:a16="http://schemas.microsoft.com/office/drawing/2014/main" id="{8F135D0B-7088-E31A-1A10-BE6EB829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4238625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9C263257-DFC6-DFFC-D0A3-1E6C4028C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زيادة السرعة تزيد من الاستطاعة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التطور للتجهيزات مكن من زيادة السرعة حتى 800 د/د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الطاقة المستهلكة تتناسب مع مربع السرعة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زيادة السرعة يزيد من شدة الطحن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31BC8BA2-DB21-7EA2-E20A-168A5FB9F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سرعة الدوران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9FB69953-FCB6-7E42-F63F-EA6638EF8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السرعة النسبية</a:t>
            </a:r>
            <a:endParaRPr lang="en-US" altLang="en-US" sz="4800">
              <a:solidFill>
                <a:srgbClr val="FFFF00"/>
              </a:solidFill>
            </a:endParaRPr>
          </a:p>
        </p:txBody>
      </p:sp>
      <p:pic>
        <p:nvPicPr>
          <p:cNvPr id="20483" name="Picture 5" descr="01">
            <a:extLst>
              <a:ext uri="{FF2B5EF4-FFF2-40B4-BE49-F238E27FC236}">
                <a16:creationId xmlns:a16="http://schemas.microsoft.com/office/drawing/2014/main" id="{114D420B-954D-93F3-9901-D1B0B589B69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8280400" cy="3709987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34ED77C-4809-96FE-8BF4-1808F9693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هدف الطحن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CD2BF93-9E68-684A-833D-E78A96119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2138" y="1484313"/>
            <a:ext cx="4845050" cy="4525962"/>
          </a:xfrm>
        </p:spPr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تقسيم حبة القمح إلى أجزاء وفصل الاندوسبيرم عنها وتنعيم الأخير لحجم الحبيبات المطلوب.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وجد أن آلة الطحن الاسطوانية هي أفضل طريقة لتحقيق ذلك.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3076" name="Picture 4" descr="KernelofWheat">
            <a:extLst>
              <a:ext uri="{FF2B5EF4-FFF2-40B4-BE49-F238E27FC236}">
                <a16:creationId xmlns:a16="http://schemas.microsoft.com/office/drawing/2014/main" id="{FEDEBF0E-97CC-989B-9631-2E22DBD8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1210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2D676C1-41F7-E07F-6FDA-9D14B759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7121A64C-17E2-DABE-1D7E-CC5DF9062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B88DD555-36C1-B5EB-0F32-5DEAEFC3B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098550"/>
            <a:ext cx="4014787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>
            <a:extLst>
              <a:ext uri="{FF2B5EF4-FFF2-40B4-BE49-F238E27FC236}">
                <a16:creationId xmlns:a16="http://schemas.microsoft.com/office/drawing/2014/main" id="{26FC9A4D-E357-D2BA-990C-AFF502D3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117600"/>
            <a:ext cx="4338638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وان 1">
            <a:extLst>
              <a:ext uri="{FF2B5EF4-FFF2-40B4-BE49-F238E27FC236}">
                <a16:creationId xmlns:a16="http://schemas.microsoft.com/office/drawing/2014/main" id="{FD334F31-EBB1-2061-5D76-F8324C51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pic>
        <p:nvPicPr>
          <p:cNvPr id="22531" name="Content Placeholder 1">
            <a:extLst>
              <a:ext uri="{FF2B5EF4-FFF2-40B4-BE49-F238E27FC236}">
                <a16:creationId xmlns:a16="http://schemas.microsoft.com/office/drawing/2014/main" id="{C2E34179-4383-DE35-48FC-1FC71BD5D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6853238" cy="4721225"/>
          </a:xfrm>
        </p:spPr>
      </p:pic>
      <p:pic>
        <p:nvPicPr>
          <p:cNvPr id="18436" name="Picture 2" descr="roll mill">
            <a:extLst>
              <a:ext uri="{FF2B5EF4-FFF2-40B4-BE49-F238E27FC236}">
                <a16:creationId xmlns:a16="http://schemas.microsoft.com/office/drawing/2014/main" id="{F2A33E1B-A297-0BDD-2738-F66DFA02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64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B69BF994-E354-A52C-0190-CE35C355C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الأولى 	0.5 مم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الثانية 	0.15 مم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الثالثة	0.09 مم</a:t>
            </a:r>
          </a:p>
          <a:p>
            <a:pPr algn="r" rtl="1" eaLnBrk="1" hangingPunct="1"/>
            <a:r>
              <a:rPr lang="ar-SY" altLang="en-US">
                <a:solidFill>
                  <a:schemeClr val="bg1"/>
                </a:solidFill>
              </a:rPr>
              <a:t>الكسرة الرابعة	0.08 مم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433815EF-85B1-D9F3-11D6-22EA595A1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المسافة بين الاسطوانتين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638956F-44E3-DCBB-C556-65BC4501B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9DA7227C-1AE5-3C4B-CA1B-F8DA7C9B7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052513"/>
            <a:ext cx="6865938" cy="55943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524ED168-6A1C-18DE-3793-37B75802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التجهيزات المساعدة في آلة الطحن</a:t>
            </a:r>
            <a:endParaRPr lang="en-US" alt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DCB70AA-6712-44C9-B9BA-2BE9029B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 descr="صورة0839">
            <a:extLst>
              <a:ext uri="{FF2B5EF4-FFF2-40B4-BE49-F238E27FC236}">
                <a16:creationId xmlns:a16="http://schemas.microsoft.com/office/drawing/2014/main" id="{4DF4ECE0-5BBE-890D-5309-EC6B9D71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5580062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B3E20DD-CE59-2CD8-27E3-2F3829BB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التجهيزات المساعدة في آلة الطحن</a:t>
            </a:r>
            <a:endParaRPr lang="en-US" altLang="en-US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A5AF1003-9BCA-BF8B-1D19-169B2A6E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8" name="Picture 2" descr="صورة0836">
            <a:extLst>
              <a:ext uri="{FF2B5EF4-FFF2-40B4-BE49-F238E27FC236}">
                <a16:creationId xmlns:a16="http://schemas.microsoft.com/office/drawing/2014/main" id="{9EBE08B9-E218-311F-5B41-E0D48346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22776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6CBBE2BE-2D9A-8A1F-3F5B-CBC99C5E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التجهيزات المساعدة في آلة الطحن</a:t>
            </a:r>
            <a:endParaRPr lang="en-US" altLang="en-US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D7D4473-AF06-1B9A-CD16-8ABCD70BE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2" name="Picture 2" descr="صورة0566">
            <a:extLst>
              <a:ext uri="{FF2B5EF4-FFF2-40B4-BE49-F238E27FC236}">
                <a16:creationId xmlns:a16="http://schemas.microsoft.com/office/drawing/2014/main" id="{529633A4-4B64-98F6-DAA3-12C0D9AB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326188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C83918FC-28ED-6731-63CA-CD3AD06F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التجهيزات المساعدة في آلة الطحن</a:t>
            </a:r>
            <a:endParaRPr lang="en-US" altLang="en-US"/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BEAF6DF9-81FB-4BDC-ABE7-0BD15A788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16113"/>
            <a:ext cx="5600700" cy="27241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7F8A44B-2703-A8ED-A905-55067273A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وضعية الأسنان لبعضها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D89BEF1-32B9-71C0-AD6C-9812B2849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pic>
        <p:nvPicPr>
          <p:cNvPr id="45060" name="Picture 4" descr="صورة4">
            <a:extLst>
              <a:ext uri="{FF2B5EF4-FFF2-40B4-BE49-F238E27FC236}">
                <a16:creationId xmlns:a16="http://schemas.microsoft.com/office/drawing/2014/main" id="{B11F6B62-5C20-894C-7876-1CB50C81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84313"/>
            <a:ext cx="2079625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صورة1">
            <a:extLst>
              <a:ext uri="{FF2B5EF4-FFF2-40B4-BE49-F238E27FC236}">
                <a16:creationId xmlns:a16="http://schemas.microsoft.com/office/drawing/2014/main" id="{67CC117C-0C44-F4AD-DCDB-524DAC2C1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484313"/>
            <a:ext cx="2092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صورة3">
            <a:extLst>
              <a:ext uri="{FF2B5EF4-FFF2-40B4-BE49-F238E27FC236}">
                <a16:creationId xmlns:a16="http://schemas.microsoft.com/office/drawing/2014/main" id="{09826CF2-35E1-E2B1-C2FC-9A3EF6A4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484313"/>
            <a:ext cx="210343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صورة2">
            <a:extLst>
              <a:ext uri="{FF2B5EF4-FFF2-40B4-BE49-F238E27FC236}">
                <a16:creationId xmlns:a16="http://schemas.microsoft.com/office/drawing/2014/main" id="{2C5FB5CC-18BA-A01C-9386-7BF310E5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84313"/>
            <a:ext cx="2130425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3AD0C103-478D-A887-683B-6B7C036C9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8969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ar-SY" altLang="en-US"/>
              <a:t>سن لسن</a:t>
            </a:r>
            <a:endParaRPr lang="en-US" altLang="en-US"/>
          </a:p>
        </p:txBody>
      </p:sp>
      <p:grpSp>
        <p:nvGrpSpPr>
          <p:cNvPr id="30723" name="Group 4">
            <a:extLst>
              <a:ext uri="{FF2B5EF4-FFF2-40B4-BE49-F238E27FC236}">
                <a16:creationId xmlns:a16="http://schemas.microsoft.com/office/drawing/2014/main" id="{A7360661-4A9B-AD8A-79E8-91EA943F81A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1000" y="1717675"/>
            <a:ext cx="8118475" cy="3937000"/>
            <a:chOff x="240" y="1082"/>
            <a:chExt cx="5114" cy="2480"/>
          </a:xfrm>
        </p:grpSpPr>
        <p:sp>
          <p:nvSpPr>
            <p:cNvPr id="30728" name="Freeform 5">
              <a:extLst>
                <a:ext uri="{FF2B5EF4-FFF2-40B4-BE49-F238E27FC236}">
                  <a16:creationId xmlns:a16="http://schemas.microsoft.com/office/drawing/2014/main" id="{08810EE6-D436-9BC5-3777-104170A4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1082"/>
              <a:ext cx="2488" cy="2480"/>
            </a:xfrm>
            <a:custGeom>
              <a:avLst/>
              <a:gdLst>
                <a:gd name="T0" fmla="*/ 0 w 2214"/>
                <a:gd name="T1" fmla="*/ 2661 h 2208"/>
                <a:gd name="T2" fmla="*/ 230 w 2214"/>
                <a:gd name="T3" fmla="*/ 2024 h 2208"/>
                <a:gd name="T4" fmla="*/ 3 w 2214"/>
                <a:gd name="T5" fmla="*/ 1771 h 2208"/>
                <a:gd name="T6" fmla="*/ 447 w 2214"/>
                <a:gd name="T7" fmla="*/ 1266 h 2208"/>
                <a:gd name="T8" fmla="*/ 351 w 2214"/>
                <a:gd name="T9" fmla="*/ 964 h 2208"/>
                <a:gd name="T10" fmla="*/ 929 w 2214"/>
                <a:gd name="T11" fmla="*/ 651 h 2208"/>
                <a:gd name="T12" fmla="*/ 1002 w 2214"/>
                <a:gd name="T13" fmla="*/ 337 h 2208"/>
                <a:gd name="T14" fmla="*/ 1642 w 2214"/>
                <a:gd name="T15" fmla="*/ 276 h 2208"/>
                <a:gd name="T16" fmla="*/ 1789 w 2214"/>
                <a:gd name="T17" fmla="*/ 0 h 2208"/>
                <a:gd name="T18" fmla="*/ 2428 w 2214"/>
                <a:gd name="T19" fmla="*/ 217 h 2208"/>
                <a:gd name="T20" fmla="*/ 2695 w 2214"/>
                <a:gd name="T21" fmla="*/ 0 h 2208"/>
                <a:gd name="T22" fmla="*/ 3190 w 2214"/>
                <a:gd name="T23" fmla="*/ 422 h 2208"/>
                <a:gd name="T24" fmla="*/ 3493 w 2214"/>
                <a:gd name="T25" fmla="*/ 348 h 2208"/>
                <a:gd name="T26" fmla="*/ 3794 w 2214"/>
                <a:gd name="T27" fmla="*/ 915 h 2208"/>
                <a:gd name="T28" fmla="*/ 4132 w 2214"/>
                <a:gd name="T29" fmla="*/ 964 h 2208"/>
                <a:gd name="T30" fmla="*/ 4182 w 2214"/>
                <a:gd name="T31" fmla="*/ 1626 h 2208"/>
                <a:gd name="T32" fmla="*/ 4459 w 2214"/>
                <a:gd name="T33" fmla="*/ 1771 h 2208"/>
                <a:gd name="T34" fmla="*/ 4253 w 2214"/>
                <a:gd name="T35" fmla="*/ 2423 h 2208"/>
                <a:gd name="T36" fmla="*/ 4459 w 2214"/>
                <a:gd name="T37" fmla="*/ 2661 h 2208"/>
                <a:gd name="T38" fmla="*/ 4023 w 2214"/>
                <a:gd name="T39" fmla="*/ 3166 h 2208"/>
                <a:gd name="T40" fmla="*/ 4121 w 2214"/>
                <a:gd name="T41" fmla="*/ 3458 h 2208"/>
                <a:gd name="T42" fmla="*/ 3530 w 2214"/>
                <a:gd name="T43" fmla="*/ 3783 h 2208"/>
                <a:gd name="T44" fmla="*/ 3493 w 2214"/>
                <a:gd name="T45" fmla="*/ 4095 h 2208"/>
                <a:gd name="T46" fmla="*/ 2827 w 2214"/>
                <a:gd name="T47" fmla="*/ 4168 h 2208"/>
                <a:gd name="T48" fmla="*/ 2682 w 2214"/>
                <a:gd name="T49" fmla="*/ 4433 h 2208"/>
                <a:gd name="T50" fmla="*/ 2041 w 2214"/>
                <a:gd name="T51" fmla="*/ 4227 h 2208"/>
                <a:gd name="T52" fmla="*/ 1789 w 2214"/>
                <a:gd name="T53" fmla="*/ 4433 h 2208"/>
                <a:gd name="T54" fmla="*/ 1280 w 2214"/>
                <a:gd name="T55" fmla="*/ 3990 h 2208"/>
                <a:gd name="T56" fmla="*/ 979 w 2214"/>
                <a:gd name="T57" fmla="*/ 4084 h 2208"/>
                <a:gd name="T58" fmla="*/ 665 w 2214"/>
                <a:gd name="T59" fmla="*/ 3517 h 2208"/>
                <a:gd name="T60" fmla="*/ 351 w 2214"/>
                <a:gd name="T61" fmla="*/ 3471 h 2208"/>
                <a:gd name="T62" fmla="*/ 290 w 2214"/>
                <a:gd name="T63" fmla="*/ 2806 h 2208"/>
                <a:gd name="T64" fmla="*/ 0 w 2214"/>
                <a:gd name="T65" fmla="*/ 2661 h 2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4"/>
                <a:gd name="T100" fmla="*/ 0 h 2208"/>
                <a:gd name="T101" fmla="*/ 2214 w 2214"/>
                <a:gd name="T102" fmla="*/ 2208 h 22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4" h="2208">
                  <a:moveTo>
                    <a:pt x="0" y="1326"/>
                  </a:moveTo>
                  <a:lnTo>
                    <a:pt x="114" y="1008"/>
                  </a:lnTo>
                  <a:lnTo>
                    <a:pt x="3" y="882"/>
                  </a:lnTo>
                  <a:lnTo>
                    <a:pt x="222" y="630"/>
                  </a:lnTo>
                  <a:lnTo>
                    <a:pt x="174" y="480"/>
                  </a:lnTo>
                  <a:lnTo>
                    <a:pt x="462" y="324"/>
                  </a:lnTo>
                  <a:lnTo>
                    <a:pt x="498" y="168"/>
                  </a:lnTo>
                  <a:lnTo>
                    <a:pt x="816" y="138"/>
                  </a:lnTo>
                  <a:lnTo>
                    <a:pt x="888" y="0"/>
                  </a:lnTo>
                  <a:lnTo>
                    <a:pt x="1206" y="108"/>
                  </a:lnTo>
                  <a:lnTo>
                    <a:pt x="1338" y="0"/>
                  </a:lnTo>
                  <a:lnTo>
                    <a:pt x="1584" y="210"/>
                  </a:lnTo>
                  <a:lnTo>
                    <a:pt x="1734" y="174"/>
                  </a:lnTo>
                  <a:lnTo>
                    <a:pt x="1884" y="456"/>
                  </a:lnTo>
                  <a:lnTo>
                    <a:pt x="2052" y="480"/>
                  </a:lnTo>
                  <a:lnTo>
                    <a:pt x="2076" y="810"/>
                  </a:lnTo>
                  <a:lnTo>
                    <a:pt x="2214" y="882"/>
                  </a:lnTo>
                  <a:lnTo>
                    <a:pt x="2112" y="1206"/>
                  </a:lnTo>
                  <a:lnTo>
                    <a:pt x="2214" y="1326"/>
                  </a:lnTo>
                  <a:lnTo>
                    <a:pt x="1998" y="1578"/>
                  </a:lnTo>
                  <a:lnTo>
                    <a:pt x="2046" y="1722"/>
                  </a:lnTo>
                  <a:lnTo>
                    <a:pt x="1752" y="1884"/>
                  </a:lnTo>
                  <a:lnTo>
                    <a:pt x="1734" y="2040"/>
                  </a:lnTo>
                  <a:lnTo>
                    <a:pt x="1404" y="2076"/>
                  </a:lnTo>
                  <a:lnTo>
                    <a:pt x="1332" y="2208"/>
                  </a:lnTo>
                  <a:lnTo>
                    <a:pt x="1014" y="2106"/>
                  </a:lnTo>
                  <a:lnTo>
                    <a:pt x="888" y="2208"/>
                  </a:lnTo>
                  <a:lnTo>
                    <a:pt x="636" y="1986"/>
                  </a:lnTo>
                  <a:lnTo>
                    <a:pt x="486" y="2034"/>
                  </a:lnTo>
                  <a:lnTo>
                    <a:pt x="330" y="1752"/>
                  </a:lnTo>
                  <a:lnTo>
                    <a:pt x="174" y="1728"/>
                  </a:lnTo>
                  <a:lnTo>
                    <a:pt x="144" y="1398"/>
                  </a:lnTo>
                  <a:lnTo>
                    <a:pt x="0" y="132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Freeform 6">
              <a:extLst>
                <a:ext uri="{FF2B5EF4-FFF2-40B4-BE49-F238E27FC236}">
                  <a16:creationId xmlns:a16="http://schemas.microsoft.com/office/drawing/2014/main" id="{BE779DA3-1D03-79AC-47E5-A7957536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082"/>
              <a:ext cx="2488" cy="2480"/>
            </a:xfrm>
            <a:custGeom>
              <a:avLst/>
              <a:gdLst>
                <a:gd name="T0" fmla="*/ 0 w 2214"/>
                <a:gd name="T1" fmla="*/ 2661 h 2208"/>
                <a:gd name="T2" fmla="*/ 230 w 2214"/>
                <a:gd name="T3" fmla="*/ 2024 h 2208"/>
                <a:gd name="T4" fmla="*/ 3 w 2214"/>
                <a:gd name="T5" fmla="*/ 1771 h 2208"/>
                <a:gd name="T6" fmla="*/ 447 w 2214"/>
                <a:gd name="T7" fmla="*/ 1266 h 2208"/>
                <a:gd name="T8" fmla="*/ 351 w 2214"/>
                <a:gd name="T9" fmla="*/ 964 h 2208"/>
                <a:gd name="T10" fmla="*/ 929 w 2214"/>
                <a:gd name="T11" fmla="*/ 651 h 2208"/>
                <a:gd name="T12" fmla="*/ 1002 w 2214"/>
                <a:gd name="T13" fmla="*/ 337 h 2208"/>
                <a:gd name="T14" fmla="*/ 1642 w 2214"/>
                <a:gd name="T15" fmla="*/ 276 h 2208"/>
                <a:gd name="T16" fmla="*/ 1789 w 2214"/>
                <a:gd name="T17" fmla="*/ 0 h 2208"/>
                <a:gd name="T18" fmla="*/ 2428 w 2214"/>
                <a:gd name="T19" fmla="*/ 217 h 2208"/>
                <a:gd name="T20" fmla="*/ 2695 w 2214"/>
                <a:gd name="T21" fmla="*/ 0 h 2208"/>
                <a:gd name="T22" fmla="*/ 3190 w 2214"/>
                <a:gd name="T23" fmla="*/ 422 h 2208"/>
                <a:gd name="T24" fmla="*/ 3493 w 2214"/>
                <a:gd name="T25" fmla="*/ 348 h 2208"/>
                <a:gd name="T26" fmla="*/ 3794 w 2214"/>
                <a:gd name="T27" fmla="*/ 915 h 2208"/>
                <a:gd name="T28" fmla="*/ 4132 w 2214"/>
                <a:gd name="T29" fmla="*/ 964 h 2208"/>
                <a:gd name="T30" fmla="*/ 4182 w 2214"/>
                <a:gd name="T31" fmla="*/ 1626 h 2208"/>
                <a:gd name="T32" fmla="*/ 4459 w 2214"/>
                <a:gd name="T33" fmla="*/ 1771 h 2208"/>
                <a:gd name="T34" fmla="*/ 4253 w 2214"/>
                <a:gd name="T35" fmla="*/ 2423 h 2208"/>
                <a:gd name="T36" fmla="*/ 4459 w 2214"/>
                <a:gd name="T37" fmla="*/ 2661 h 2208"/>
                <a:gd name="T38" fmla="*/ 4023 w 2214"/>
                <a:gd name="T39" fmla="*/ 3166 h 2208"/>
                <a:gd name="T40" fmla="*/ 4121 w 2214"/>
                <a:gd name="T41" fmla="*/ 3458 h 2208"/>
                <a:gd name="T42" fmla="*/ 3530 w 2214"/>
                <a:gd name="T43" fmla="*/ 3783 h 2208"/>
                <a:gd name="T44" fmla="*/ 3493 w 2214"/>
                <a:gd name="T45" fmla="*/ 4095 h 2208"/>
                <a:gd name="T46" fmla="*/ 2827 w 2214"/>
                <a:gd name="T47" fmla="*/ 4168 h 2208"/>
                <a:gd name="T48" fmla="*/ 2682 w 2214"/>
                <a:gd name="T49" fmla="*/ 4433 h 2208"/>
                <a:gd name="T50" fmla="*/ 2041 w 2214"/>
                <a:gd name="T51" fmla="*/ 4227 h 2208"/>
                <a:gd name="T52" fmla="*/ 1789 w 2214"/>
                <a:gd name="T53" fmla="*/ 4433 h 2208"/>
                <a:gd name="T54" fmla="*/ 1280 w 2214"/>
                <a:gd name="T55" fmla="*/ 3990 h 2208"/>
                <a:gd name="T56" fmla="*/ 979 w 2214"/>
                <a:gd name="T57" fmla="*/ 4084 h 2208"/>
                <a:gd name="T58" fmla="*/ 665 w 2214"/>
                <a:gd name="T59" fmla="*/ 3517 h 2208"/>
                <a:gd name="T60" fmla="*/ 351 w 2214"/>
                <a:gd name="T61" fmla="*/ 3471 h 2208"/>
                <a:gd name="T62" fmla="*/ 290 w 2214"/>
                <a:gd name="T63" fmla="*/ 2806 h 2208"/>
                <a:gd name="T64" fmla="*/ 0 w 2214"/>
                <a:gd name="T65" fmla="*/ 2661 h 2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4"/>
                <a:gd name="T100" fmla="*/ 0 h 2208"/>
                <a:gd name="T101" fmla="*/ 2214 w 2214"/>
                <a:gd name="T102" fmla="*/ 2208 h 22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4" h="2208">
                  <a:moveTo>
                    <a:pt x="0" y="1326"/>
                  </a:moveTo>
                  <a:lnTo>
                    <a:pt x="114" y="1008"/>
                  </a:lnTo>
                  <a:lnTo>
                    <a:pt x="3" y="882"/>
                  </a:lnTo>
                  <a:lnTo>
                    <a:pt x="222" y="630"/>
                  </a:lnTo>
                  <a:lnTo>
                    <a:pt x="174" y="480"/>
                  </a:lnTo>
                  <a:lnTo>
                    <a:pt x="462" y="324"/>
                  </a:lnTo>
                  <a:lnTo>
                    <a:pt x="498" y="168"/>
                  </a:lnTo>
                  <a:lnTo>
                    <a:pt x="816" y="138"/>
                  </a:lnTo>
                  <a:lnTo>
                    <a:pt x="888" y="0"/>
                  </a:lnTo>
                  <a:lnTo>
                    <a:pt x="1206" y="108"/>
                  </a:lnTo>
                  <a:lnTo>
                    <a:pt x="1338" y="0"/>
                  </a:lnTo>
                  <a:lnTo>
                    <a:pt x="1584" y="210"/>
                  </a:lnTo>
                  <a:lnTo>
                    <a:pt x="1734" y="174"/>
                  </a:lnTo>
                  <a:lnTo>
                    <a:pt x="1884" y="456"/>
                  </a:lnTo>
                  <a:lnTo>
                    <a:pt x="2052" y="480"/>
                  </a:lnTo>
                  <a:lnTo>
                    <a:pt x="2076" y="810"/>
                  </a:lnTo>
                  <a:lnTo>
                    <a:pt x="2214" y="882"/>
                  </a:lnTo>
                  <a:lnTo>
                    <a:pt x="2112" y="1206"/>
                  </a:lnTo>
                  <a:lnTo>
                    <a:pt x="2214" y="1326"/>
                  </a:lnTo>
                  <a:lnTo>
                    <a:pt x="1998" y="1578"/>
                  </a:lnTo>
                  <a:lnTo>
                    <a:pt x="2046" y="1722"/>
                  </a:lnTo>
                  <a:lnTo>
                    <a:pt x="1752" y="1884"/>
                  </a:lnTo>
                  <a:lnTo>
                    <a:pt x="1734" y="2040"/>
                  </a:lnTo>
                  <a:lnTo>
                    <a:pt x="1404" y="2076"/>
                  </a:lnTo>
                  <a:lnTo>
                    <a:pt x="1332" y="2208"/>
                  </a:lnTo>
                  <a:lnTo>
                    <a:pt x="1014" y="2106"/>
                  </a:lnTo>
                  <a:lnTo>
                    <a:pt x="888" y="2208"/>
                  </a:lnTo>
                  <a:lnTo>
                    <a:pt x="636" y="1986"/>
                  </a:lnTo>
                  <a:lnTo>
                    <a:pt x="486" y="2034"/>
                  </a:lnTo>
                  <a:lnTo>
                    <a:pt x="330" y="1752"/>
                  </a:lnTo>
                  <a:lnTo>
                    <a:pt x="174" y="1728"/>
                  </a:lnTo>
                  <a:lnTo>
                    <a:pt x="144" y="1398"/>
                  </a:lnTo>
                  <a:lnTo>
                    <a:pt x="0" y="132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4" name="Group 7">
            <a:extLst>
              <a:ext uri="{FF2B5EF4-FFF2-40B4-BE49-F238E27FC236}">
                <a16:creationId xmlns:a16="http://schemas.microsoft.com/office/drawing/2014/main" id="{08507E8C-2026-8B71-D892-05113415695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87600" y="2335213"/>
            <a:ext cx="4014788" cy="1395412"/>
            <a:chOff x="1504" y="1471"/>
            <a:chExt cx="2529" cy="879"/>
          </a:xfrm>
        </p:grpSpPr>
        <p:sp>
          <p:nvSpPr>
            <p:cNvPr id="30726" name="Arc 8">
              <a:extLst>
                <a:ext uri="{FF2B5EF4-FFF2-40B4-BE49-F238E27FC236}">
                  <a16:creationId xmlns:a16="http://schemas.microsoft.com/office/drawing/2014/main" id="{EC73DB4A-C378-F281-BF83-DBFCE169AB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58" y="1471"/>
              <a:ext cx="875" cy="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7" name="Arc 9">
              <a:extLst>
                <a:ext uri="{FF2B5EF4-FFF2-40B4-BE49-F238E27FC236}">
                  <a16:creationId xmlns:a16="http://schemas.microsoft.com/office/drawing/2014/main" id="{10D715BA-79F9-849C-AD70-803EA110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1562"/>
              <a:ext cx="835" cy="788"/>
            </a:xfrm>
            <a:custGeom>
              <a:avLst/>
              <a:gdLst>
                <a:gd name="T0" fmla="*/ 0 w 20624"/>
                <a:gd name="T1" fmla="*/ 0 h 19431"/>
                <a:gd name="T2" fmla="*/ 0 w 20624"/>
                <a:gd name="T3" fmla="*/ 0 h 19431"/>
                <a:gd name="T4" fmla="*/ 0 w 20624"/>
                <a:gd name="T5" fmla="*/ 0 h 19431"/>
                <a:gd name="T6" fmla="*/ 0 60000 65536"/>
                <a:gd name="T7" fmla="*/ 0 60000 65536"/>
                <a:gd name="T8" fmla="*/ 0 60000 65536"/>
                <a:gd name="T9" fmla="*/ 0 w 20624"/>
                <a:gd name="T10" fmla="*/ 0 h 19431"/>
                <a:gd name="T11" fmla="*/ 20624 w 20624"/>
                <a:gd name="T12" fmla="*/ 19431 h 19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4" h="19431" fill="none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</a:path>
                <a:path w="20624" h="19431" stroke="0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  <a:lnTo>
                    <a:pt x="0" y="19431"/>
                  </a:lnTo>
                  <a:lnTo>
                    <a:pt x="9434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5" name="Rectangle 10">
            <a:extLst>
              <a:ext uri="{FF2B5EF4-FFF2-40B4-BE49-F238E27FC236}">
                <a16:creationId xmlns:a16="http://schemas.microsoft.com/office/drawing/2014/main" id="{08DD6110-AF64-8925-FDDA-5BE0518BF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وضعية الأسنان لبعضها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05244D6-BC81-BDC8-24B1-307105BAA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12201E5-9231-9696-B0EF-3A17E18D8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2E0DDA3B-355A-3D8A-0229-578C4ED271B5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188913"/>
            <a:ext cx="3600450" cy="6370637"/>
            <a:chOff x="1837" y="164"/>
            <a:chExt cx="2268" cy="4013"/>
          </a:xfrm>
        </p:grpSpPr>
        <p:grpSp>
          <p:nvGrpSpPr>
            <p:cNvPr id="4101" name="Group 5">
              <a:extLst>
                <a:ext uri="{FF2B5EF4-FFF2-40B4-BE49-F238E27FC236}">
                  <a16:creationId xmlns:a16="http://schemas.microsoft.com/office/drawing/2014/main" id="{7B4C536C-ACF8-6B9B-7C14-9DE018D33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7" y="164"/>
              <a:ext cx="2268" cy="4013"/>
              <a:chOff x="1837" y="164"/>
              <a:chExt cx="2268" cy="4013"/>
            </a:xfrm>
          </p:grpSpPr>
          <p:sp>
            <p:nvSpPr>
              <p:cNvPr id="50182" name="AutoShape 6">
                <a:extLst>
                  <a:ext uri="{FF2B5EF4-FFF2-40B4-BE49-F238E27FC236}">
                    <a16:creationId xmlns:a16="http://schemas.microsoft.com/office/drawing/2014/main" id="{97480488-9F03-385C-55C3-336ACEDA5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164"/>
                <a:ext cx="2268" cy="1496"/>
              </a:xfrm>
              <a:prstGeom prst="downArrowCallout">
                <a:avLst>
                  <a:gd name="adj1" fmla="val 15876"/>
                  <a:gd name="adj2" fmla="val 26861"/>
                  <a:gd name="adj3" fmla="val 16060"/>
                  <a:gd name="adj4" fmla="val 74269"/>
                </a:avLst>
              </a:prstGeom>
              <a:blipFill dpi="0" rotWithShape="1">
                <a:blip r:embed="rId2"/>
                <a:srcRect/>
                <a:stretch>
                  <a:fillRect b="-38357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195263" indent="-195263" algn="ctr" eaLnBrk="0" hangingPunct="0">
                  <a:defRPr/>
                </a:pPr>
                <a:endParaRPr kumimoji="1" lang="ar-LB" sz="160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183" name="AutoShape 7">
                <a:extLst>
                  <a:ext uri="{FF2B5EF4-FFF2-40B4-BE49-F238E27FC236}">
                    <a16:creationId xmlns:a16="http://schemas.microsoft.com/office/drawing/2014/main" id="{56437731-76C0-CE03-BDBF-0F9A40044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478"/>
                <a:ext cx="726" cy="586"/>
              </a:xfrm>
              <a:prstGeom prst="downArrow">
                <a:avLst>
                  <a:gd name="adj1" fmla="val 29870"/>
                  <a:gd name="adj2" fmla="val 38407"/>
                </a:avLst>
              </a:prstGeom>
              <a:blipFill dpi="0" rotWithShape="1">
                <a:blip r:embed="rId3" cstate="print"/>
                <a:srcRect/>
                <a:stretch>
                  <a:fillRect r="-924"/>
                </a:stretch>
              </a:blip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ar-LB"/>
              </a:p>
            </p:txBody>
          </p:sp>
          <p:sp>
            <p:nvSpPr>
              <p:cNvPr id="50184" name="Rectangle 8">
                <a:extLst>
                  <a:ext uri="{FF2B5EF4-FFF2-40B4-BE49-F238E27FC236}">
                    <a16:creationId xmlns:a16="http://schemas.microsoft.com/office/drawing/2014/main" id="{7343A70C-C7D6-421E-2792-2971B18D4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" y="3067"/>
                <a:ext cx="2266" cy="1110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 b="-63269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195263" indent="-195263" algn="ctr" eaLnBrk="0" hangingPunct="0">
                  <a:defRPr/>
                </a:pPr>
                <a:endParaRPr kumimoji="1" lang="ar-LB" sz="160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112" name="Group 9">
                <a:extLst>
                  <a:ext uri="{FF2B5EF4-FFF2-40B4-BE49-F238E27FC236}">
                    <a16:creationId xmlns:a16="http://schemas.microsoft.com/office/drawing/2014/main" id="{FD1605AF-6AA1-840A-7EA0-A3A05EEFEB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989" y="1566"/>
                <a:ext cx="1952" cy="1094"/>
                <a:chOff x="2238" y="1836"/>
                <a:chExt cx="2196" cy="1094"/>
              </a:xfrm>
            </p:grpSpPr>
            <p:sp>
              <p:nvSpPr>
                <p:cNvPr id="4113" name="AutoShape 10">
                  <a:extLst>
                    <a:ext uri="{FF2B5EF4-FFF2-40B4-BE49-F238E27FC236}">
                      <a16:creationId xmlns:a16="http://schemas.microsoft.com/office/drawing/2014/main" id="{94E5545E-250E-387A-960B-C11307F61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8" y="1836"/>
                  <a:ext cx="1095" cy="1094"/>
                </a:xfrm>
                <a:prstGeom prst="star32">
                  <a:avLst>
                    <a:gd name="adj" fmla="val 43556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ar-LB" altLang="en-US"/>
                </a:p>
              </p:txBody>
            </p:sp>
            <p:sp>
              <p:nvSpPr>
                <p:cNvPr id="4114" name="AutoShape 11">
                  <a:extLst>
                    <a:ext uri="{FF2B5EF4-FFF2-40B4-BE49-F238E27FC236}">
                      <a16:creationId xmlns:a16="http://schemas.microsoft.com/office/drawing/2014/main" id="{5D3B7AD7-1BB4-5124-1899-BD9A021DC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0" y="1836"/>
                  <a:ext cx="1094" cy="1094"/>
                </a:xfrm>
                <a:prstGeom prst="star32">
                  <a:avLst>
                    <a:gd name="adj" fmla="val 43556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ar-LB" altLang="en-US"/>
                </a:p>
              </p:txBody>
            </p:sp>
            <p:sp>
              <p:nvSpPr>
                <p:cNvPr id="4115" name="Arc 12">
                  <a:extLst>
                    <a:ext uri="{FF2B5EF4-FFF2-40B4-BE49-F238E27FC236}">
                      <a16:creationId xmlns:a16="http://schemas.microsoft.com/office/drawing/2014/main" id="{CF3E5FDF-61CA-A67F-1C97-EB8B1E4E7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472" y="1972"/>
                  <a:ext cx="427" cy="378"/>
                </a:xfrm>
                <a:custGeom>
                  <a:avLst/>
                  <a:gdLst>
                    <a:gd name="T0" fmla="*/ 0 w 22045"/>
                    <a:gd name="T1" fmla="*/ 0 h 21600"/>
                    <a:gd name="T2" fmla="*/ 0 w 22045"/>
                    <a:gd name="T3" fmla="*/ 0 h 21600"/>
                    <a:gd name="T4" fmla="*/ 0 w 220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45"/>
                    <a:gd name="T10" fmla="*/ 0 h 21600"/>
                    <a:gd name="T11" fmla="*/ 22045 w 220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45" h="21600" fill="none" extrusionOk="0">
                      <a:moveTo>
                        <a:pt x="-1" y="4"/>
                      </a:moveTo>
                      <a:cubicBezTo>
                        <a:pt x="148" y="1"/>
                        <a:pt x="296" y="-1"/>
                        <a:pt x="445" y="0"/>
                      </a:cubicBezTo>
                      <a:cubicBezTo>
                        <a:pt x="12374" y="0"/>
                        <a:pt x="22045" y="9670"/>
                        <a:pt x="22045" y="21600"/>
                      </a:cubicBezTo>
                    </a:path>
                    <a:path w="22045" h="21600" stroke="0" extrusionOk="0">
                      <a:moveTo>
                        <a:pt x="-1" y="4"/>
                      </a:moveTo>
                      <a:cubicBezTo>
                        <a:pt x="148" y="1"/>
                        <a:pt x="296" y="-1"/>
                        <a:pt x="445" y="0"/>
                      </a:cubicBezTo>
                      <a:cubicBezTo>
                        <a:pt x="12374" y="0"/>
                        <a:pt x="22045" y="9670"/>
                        <a:pt x="22045" y="21600"/>
                      </a:cubicBezTo>
                      <a:lnTo>
                        <a:pt x="445" y="21600"/>
                      </a:lnTo>
                      <a:lnTo>
                        <a:pt x="-1" y="4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6" name="Arc 13">
                  <a:extLst>
                    <a:ext uri="{FF2B5EF4-FFF2-40B4-BE49-F238E27FC236}">
                      <a16:creationId xmlns:a16="http://schemas.microsoft.com/office/drawing/2014/main" id="{3A770754-899D-138A-EA73-B00848A9F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5" y="2027"/>
                  <a:ext cx="397" cy="325"/>
                </a:xfrm>
                <a:custGeom>
                  <a:avLst/>
                  <a:gdLst>
                    <a:gd name="T0" fmla="*/ 0 w 20513"/>
                    <a:gd name="T1" fmla="*/ 0 h 18538"/>
                    <a:gd name="T2" fmla="*/ 0 w 20513"/>
                    <a:gd name="T3" fmla="*/ 0 h 18538"/>
                    <a:gd name="T4" fmla="*/ 0 w 20513"/>
                    <a:gd name="T5" fmla="*/ 0 h 18538"/>
                    <a:gd name="T6" fmla="*/ 0 60000 65536"/>
                    <a:gd name="T7" fmla="*/ 0 60000 65536"/>
                    <a:gd name="T8" fmla="*/ 0 60000 65536"/>
                    <a:gd name="T9" fmla="*/ 0 w 20513"/>
                    <a:gd name="T10" fmla="*/ 0 h 18538"/>
                    <a:gd name="T11" fmla="*/ 20513 w 20513"/>
                    <a:gd name="T12" fmla="*/ 18538 h 185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513" h="18538" fill="none" extrusionOk="0">
                      <a:moveTo>
                        <a:pt x="11086" y="-1"/>
                      </a:moveTo>
                      <a:cubicBezTo>
                        <a:pt x="15540" y="2663"/>
                        <a:pt x="18887" y="6842"/>
                        <a:pt x="20512" y="11772"/>
                      </a:cubicBezTo>
                    </a:path>
                    <a:path w="20513" h="18538" stroke="0" extrusionOk="0">
                      <a:moveTo>
                        <a:pt x="11086" y="-1"/>
                      </a:moveTo>
                      <a:cubicBezTo>
                        <a:pt x="15540" y="2663"/>
                        <a:pt x="18887" y="6842"/>
                        <a:pt x="20512" y="11772"/>
                      </a:cubicBezTo>
                      <a:lnTo>
                        <a:pt x="0" y="18538"/>
                      </a:lnTo>
                      <a:lnTo>
                        <a:pt x="11086" y="-1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4102" name="Object 14">
              <a:extLst>
                <a:ext uri="{FF2B5EF4-FFF2-40B4-BE49-F238E27FC236}">
                  <a16:creationId xmlns:a16="http://schemas.microsoft.com/office/drawing/2014/main" id="{A4F08155-92BC-064A-B61D-28E388B1BB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7" y="2704"/>
            <a:ext cx="2268" cy="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197100" imgH="330200" progId="Equation.3">
                    <p:embed/>
                  </p:oleObj>
                </mc:Choice>
                <mc:Fallback>
                  <p:oleObj name="Equation" r:id="rId5" imgW="2197100" imgH="3302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2704"/>
                          <a:ext cx="2268" cy="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4">
            <a:extLst>
              <a:ext uri="{FF2B5EF4-FFF2-40B4-BE49-F238E27FC236}">
                <a16:creationId xmlns:a16="http://schemas.microsoft.com/office/drawing/2014/main" id="{17346929-9285-B3C2-1C4F-63F67A9AC38C}"/>
              </a:ext>
            </a:extLst>
          </p:cNvPr>
          <p:cNvSpPr>
            <a:spLocks/>
          </p:cNvSpPr>
          <p:nvPr/>
        </p:nvSpPr>
        <p:spPr bwMode="auto">
          <a:xfrm>
            <a:off x="4549775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Freeform 5">
            <a:extLst>
              <a:ext uri="{FF2B5EF4-FFF2-40B4-BE49-F238E27FC236}">
                <a16:creationId xmlns:a16="http://schemas.microsoft.com/office/drawing/2014/main" id="{9D91F29B-E24E-CCA7-A9BF-4F5E14AFF0AF}"/>
              </a:ext>
            </a:extLst>
          </p:cNvPr>
          <p:cNvSpPr>
            <a:spLocks/>
          </p:cNvSpPr>
          <p:nvPr/>
        </p:nvSpPr>
        <p:spPr bwMode="auto">
          <a:xfrm flipH="1">
            <a:off x="381000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48" name="Group 6">
            <a:extLst>
              <a:ext uri="{FF2B5EF4-FFF2-40B4-BE49-F238E27FC236}">
                <a16:creationId xmlns:a16="http://schemas.microsoft.com/office/drawing/2014/main" id="{AD5E5355-080C-5279-6D5B-2F592BDDC4B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87600" y="2335213"/>
            <a:ext cx="4014788" cy="1395412"/>
            <a:chOff x="1504" y="1471"/>
            <a:chExt cx="2529" cy="879"/>
          </a:xfrm>
        </p:grpSpPr>
        <p:sp>
          <p:nvSpPr>
            <p:cNvPr id="31751" name="Arc 7">
              <a:extLst>
                <a:ext uri="{FF2B5EF4-FFF2-40B4-BE49-F238E27FC236}">
                  <a16:creationId xmlns:a16="http://schemas.microsoft.com/office/drawing/2014/main" id="{577FC89E-F81C-BB75-0746-B52BDC8A73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58" y="1471"/>
              <a:ext cx="875" cy="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Arc 8">
              <a:extLst>
                <a:ext uri="{FF2B5EF4-FFF2-40B4-BE49-F238E27FC236}">
                  <a16:creationId xmlns:a16="http://schemas.microsoft.com/office/drawing/2014/main" id="{A3837BCB-9280-FC30-68F4-16873A4DA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1562"/>
              <a:ext cx="835" cy="788"/>
            </a:xfrm>
            <a:custGeom>
              <a:avLst/>
              <a:gdLst>
                <a:gd name="T0" fmla="*/ 0 w 20624"/>
                <a:gd name="T1" fmla="*/ 0 h 19431"/>
                <a:gd name="T2" fmla="*/ 0 w 20624"/>
                <a:gd name="T3" fmla="*/ 0 h 19431"/>
                <a:gd name="T4" fmla="*/ 0 w 20624"/>
                <a:gd name="T5" fmla="*/ 0 h 19431"/>
                <a:gd name="T6" fmla="*/ 0 60000 65536"/>
                <a:gd name="T7" fmla="*/ 0 60000 65536"/>
                <a:gd name="T8" fmla="*/ 0 60000 65536"/>
                <a:gd name="T9" fmla="*/ 0 w 20624"/>
                <a:gd name="T10" fmla="*/ 0 h 19431"/>
                <a:gd name="T11" fmla="*/ 20624 w 20624"/>
                <a:gd name="T12" fmla="*/ 19431 h 19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4" h="19431" fill="none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</a:path>
                <a:path w="20624" h="19431" stroke="0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  <a:lnTo>
                    <a:pt x="0" y="19431"/>
                  </a:lnTo>
                  <a:lnTo>
                    <a:pt x="9434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9" name="Rectangle 9">
            <a:extLst>
              <a:ext uri="{FF2B5EF4-FFF2-40B4-BE49-F238E27FC236}">
                <a16:creationId xmlns:a16="http://schemas.microsoft.com/office/drawing/2014/main" id="{13D03188-FB5A-FF41-2B67-11EBA3DFE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وضعية الأسنان لبعضها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18B2DBEB-4564-86D3-F03A-3D8E633E6B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89693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ar-SY" altLang="en-US"/>
              <a:t>سن لظهر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4">
            <a:extLst>
              <a:ext uri="{FF2B5EF4-FFF2-40B4-BE49-F238E27FC236}">
                <a16:creationId xmlns:a16="http://schemas.microsoft.com/office/drawing/2014/main" id="{4A126845-A9D0-AB60-6842-36E9BC7B6239}"/>
              </a:ext>
            </a:extLst>
          </p:cNvPr>
          <p:cNvSpPr>
            <a:spLocks/>
          </p:cNvSpPr>
          <p:nvPr/>
        </p:nvSpPr>
        <p:spPr bwMode="auto">
          <a:xfrm>
            <a:off x="381000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Freeform 5">
            <a:extLst>
              <a:ext uri="{FF2B5EF4-FFF2-40B4-BE49-F238E27FC236}">
                <a16:creationId xmlns:a16="http://schemas.microsoft.com/office/drawing/2014/main" id="{EC432B0E-428B-EE71-1B65-AAB74722D41F}"/>
              </a:ext>
            </a:extLst>
          </p:cNvPr>
          <p:cNvSpPr>
            <a:spLocks/>
          </p:cNvSpPr>
          <p:nvPr/>
        </p:nvSpPr>
        <p:spPr bwMode="auto">
          <a:xfrm flipH="1">
            <a:off x="4549775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72" name="Group 6">
            <a:extLst>
              <a:ext uri="{FF2B5EF4-FFF2-40B4-BE49-F238E27FC236}">
                <a16:creationId xmlns:a16="http://schemas.microsoft.com/office/drawing/2014/main" id="{8E00CD13-B0DC-4CE9-6AD1-1C0105A5132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87600" y="2335213"/>
            <a:ext cx="4014788" cy="1395412"/>
            <a:chOff x="1504" y="1471"/>
            <a:chExt cx="2529" cy="879"/>
          </a:xfrm>
        </p:grpSpPr>
        <p:sp>
          <p:nvSpPr>
            <p:cNvPr id="32775" name="Arc 7">
              <a:extLst>
                <a:ext uri="{FF2B5EF4-FFF2-40B4-BE49-F238E27FC236}">
                  <a16:creationId xmlns:a16="http://schemas.microsoft.com/office/drawing/2014/main" id="{3BCA8CBB-13D8-0D53-25C7-F231864A98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58" y="1471"/>
              <a:ext cx="875" cy="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Arc 8">
              <a:extLst>
                <a:ext uri="{FF2B5EF4-FFF2-40B4-BE49-F238E27FC236}">
                  <a16:creationId xmlns:a16="http://schemas.microsoft.com/office/drawing/2014/main" id="{0B561D90-AB1F-59B0-552C-5F74677BE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1562"/>
              <a:ext cx="835" cy="788"/>
            </a:xfrm>
            <a:custGeom>
              <a:avLst/>
              <a:gdLst>
                <a:gd name="T0" fmla="*/ 0 w 20624"/>
                <a:gd name="T1" fmla="*/ 0 h 19431"/>
                <a:gd name="T2" fmla="*/ 0 w 20624"/>
                <a:gd name="T3" fmla="*/ 0 h 19431"/>
                <a:gd name="T4" fmla="*/ 0 w 20624"/>
                <a:gd name="T5" fmla="*/ 0 h 19431"/>
                <a:gd name="T6" fmla="*/ 0 60000 65536"/>
                <a:gd name="T7" fmla="*/ 0 60000 65536"/>
                <a:gd name="T8" fmla="*/ 0 60000 65536"/>
                <a:gd name="T9" fmla="*/ 0 w 20624"/>
                <a:gd name="T10" fmla="*/ 0 h 19431"/>
                <a:gd name="T11" fmla="*/ 20624 w 20624"/>
                <a:gd name="T12" fmla="*/ 19431 h 19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4" h="19431" fill="none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</a:path>
                <a:path w="20624" h="19431" stroke="0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  <a:lnTo>
                    <a:pt x="0" y="19431"/>
                  </a:lnTo>
                  <a:lnTo>
                    <a:pt x="9434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3" name="Rectangle 9">
            <a:extLst>
              <a:ext uri="{FF2B5EF4-FFF2-40B4-BE49-F238E27FC236}">
                <a16:creationId xmlns:a16="http://schemas.microsoft.com/office/drawing/2014/main" id="{1A909A49-480E-F1F2-BE57-02D2F755D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وضعية الأسنان لبعضها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48138" name="Rectangle 10">
            <a:extLst>
              <a:ext uri="{FF2B5EF4-FFF2-40B4-BE49-F238E27FC236}">
                <a16:creationId xmlns:a16="http://schemas.microsoft.com/office/drawing/2014/main" id="{31F0D1F5-AEA0-EB33-738E-A036B5499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89693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ar-SY" altLang="en-US"/>
              <a:t>ظهر لسن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4">
            <a:extLst>
              <a:ext uri="{FF2B5EF4-FFF2-40B4-BE49-F238E27FC236}">
                <a16:creationId xmlns:a16="http://schemas.microsoft.com/office/drawing/2014/main" id="{F71AF5A8-625A-6C7D-A24B-9B6C66329341}"/>
              </a:ext>
            </a:extLst>
          </p:cNvPr>
          <p:cNvSpPr>
            <a:spLocks/>
          </p:cNvSpPr>
          <p:nvPr/>
        </p:nvSpPr>
        <p:spPr bwMode="auto">
          <a:xfrm>
            <a:off x="4549775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Freeform 5">
            <a:extLst>
              <a:ext uri="{FF2B5EF4-FFF2-40B4-BE49-F238E27FC236}">
                <a16:creationId xmlns:a16="http://schemas.microsoft.com/office/drawing/2014/main" id="{6F9DBADF-8638-986D-8644-8FB1AA90E6F8}"/>
              </a:ext>
            </a:extLst>
          </p:cNvPr>
          <p:cNvSpPr>
            <a:spLocks/>
          </p:cNvSpPr>
          <p:nvPr/>
        </p:nvSpPr>
        <p:spPr bwMode="auto">
          <a:xfrm>
            <a:off x="381000" y="1717675"/>
            <a:ext cx="3949700" cy="3937000"/>
          </a:xfrm>
          <a:custGeom>
            <a:avLst/>
            <a:gdLst>
              <a:gd name="T0" fmla="*/ 0 w 2214"/>
              <a:gd name="T1" fmla="*/ 2147483647 h 2208"/>
              <a:gd name="T2" fmla="*/ 2147483647 w 2214"/>
              <a:gd name="T3" fmla="*/ 2147483647 h 2208"/>
              <a:gd name="T4" fmla="*/ 2147483647 w 2214"/>
              <a:gd name="T5" fmla="*/ 2147483647 h 2208"/>
              <a:gd name="T6" fmla="*/ 2147483647 w 2214"/>
              <a:gd name="T7" fmla="*/ 2147483647 h 2208"/>
              <a:gd name="T8" fmla="*/ 2147483647 w 2214"/>
              <a:gd name="T9" fmla="*/ 2147483647 h 2208"/>
              <a:gd name="T10" fmla="*/ 2147483647 w 2214"/>
              <a:gd name="T11" fmla="*/ 2147483647 h 2208"/>
              <a:gd name="T12" fmla="*/ 2147483647 w 2214"/>
              <a:gd name="T13" fmla="*/ 2147483647 h 2208"/>
              <a:gd name="T14" fmla="*/ 2147483647 w 2214"/>
              <a:gd name="T15" fmla="*/ 2147483647 h 2208"/>
              <a:gd name="T16" fmla="*/ 2147483647 w 2214"/>
              <a:gd name="T17" fmla="*/ 0 h 2208"/>
              <a:gd name="T18" fmla="*/ 2147483647 w 2214"/>
              <a:gd name="T19" fmla="*/ 2147483647 h 2208"/>
              <a:gd name="T20" fmla="*/ 2147483647 w 2214"/>
              <a:gd name="T21" fmla="*/ 0 h 2208"/>
              <a:gd name="T22" fmla="*/ 2147483647 w 2214"/>
              <a:gd name="T23" fmla="*/ 2147483647 h 2208"/>
              <a:gd name="T24" fmla="*/ 2147483647 w 2214"/>
              <a:gd name="T25" fmla="*/ 2147483647 h 2208"/>
              <a:gd name="T26" fmla="*/ 2147483647 w 2214"/>
              <a:gd name="T27" fmla="*/ 2147483647 h 2208"/>
              <a:gd name="T28" fmla="*/ 2147483647 w 2214"/>
              <a:gd name="T29" fmla="*/ 2147483647 h 2208"/>
              <a:gd name="T30" fmla="*/ 2147483647 w 2214"/>
              <a:gd name="T31" fmla="*/ 2147483647 h 2208"/>
              <a:gd name="T32" fmla="*/ 2147483647 w 2214"/>
              <a:gd name="T33" fmla="*/ 2147483647 h 2208"/>
              <a:gd name="T34" fmla="*/ 2147483647 w 2214"/>
              <a:gd name="T35" fmla="*/ 2147483647 h 2208"/>
              <a:gd name="T36" fmla="*/ 2147483647 w 2214"/>
              <a:gd name="T37" fmla="*/ 2147483647 h 2208"/>
              <a:gd name="T38" fmla="*/ 2147483647 w 2214"/>
              <a:gd name="T39" fmla="*/ 2147483647 h 2208"/>
              <a:gd name="T40" fmla="*/ 2147483647 w 2214"/>
              <a:gd name="T41" fmla="*/ 2147483647 h 2208"/>
              <a:gd name="T42" fmla="*/ 2147483647 w 2214"/>
              <a:gd name="T43" fmla="*/ 2147483647 h 2208"/>
              <a:gd name="T44" fmla="*/ 2147483647 w 2214"/>
              <a:gd name="T45" fmla="*/ 2147483647 h 2208"/>
              <a:gd name="T46" fmla="*/ 2147483647 w 2214"/>
              <a:gd name="T47" fmla="*/ 2147483647 h 2208"/>
              <a:gd name="T48" fmla="*/ 2147483647 w 2214"/>
              <a:gd name="T49" fmla="*/ 2147483647 h 2208"/>
              <a:gd name="T50" fmla="*/ 2147483647 w 2214"/>
              <a:gd name="T51" fmla="*/ 2147483647 h 2208"/>
              <a:gd name="T52" fmla="*/ 2147483647 w 2214"/>
              <a:gd name="T53" fmla="*/ 2147483647 h 2208"/>
              <a:gd name="T54" fmla="*/ 2147483647 w 2214"/>
              <a:gd name="T55" fmla="*/ 2147483647 h 2208"/>
              <a:gd name="T56" fmla="*/ 2147483647 w 2214"/>
              <a:gd name="T57" fmla="*/ 2147483647 h 2208"/>
              <a:gd name="T58" fmla="*/ 2147483647 w 2214"/>
              <a:gd name="T59" fmla="*/ 2147483647 h 2208"/>
              <a:gd name="T60" fmla="*/ 2147483647 w 2214"/>
              <a:gd name="T61" fmla="*/ 2147483647 h 2208"/>
              <a:gd name="T62" fmla="*/ 2147483647 w 2214"/>
              <a:gd name="T63" fmla="*/ 2147483647 h 2208"/>
              <a:gd name="T64" fmla="*/ 0 w 2214"/>
              <a:gd name="T65" fmla="*/ 2147483647 h 22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14"/>
              <a:gd name="T100" fmla="*/ 0 h 2208"/>
              <a:gd name="T101" fmla="*/ 2214 w 2214"/>
              <a:gd name="T102" fmla="*/ 2208 h 22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14" h="2208">
                <a:moveTo>
                  <a:pt x="0" y="1326"/>
                </a:moveTo>
                <a:lnTo>
                  <a:pt x="114" y="1008"/>
                </a:lnTo>
                <a:lnTo>
                  <a:pt x="3" y="882"/>
                </a:lnTo>
                <a:lnTo>
                  <a:pt x="222" y="630"/>
                </a:lnTo>
                <a:lnTo>
                  <a:pt x="174" y="480"/>
                </a:lnTo>
                <a:lnTo>
                  <a:pt x="462" y="324"/>
                </a:lnTo>
                <a:lnTo>
                  <a:pt x="498" y="168"/>
                </a:lnTo>
                <a:lnTo>
                  <a:pt x="816" y="138"/>
                </a:lnTo>
                <a:lnTo>
                  <a:pt x="888" y="0"/>
                </a:lnTo>
                <a:lnTo>
                  <a:pt x="1206" y="108"/>
                </a:lnTo>
                <a:lnTo>
                  <a:pt x="1338" y="0"/>
                </a:lnTo>
                <a:lnTo>
                  <a:pt x="1584" y="210"/>
                </a:lnTo>
                <a:lnTo>
                  <a:pt x="1734" y="174"/>
                </a:lnTo>
                <a:lnTo>
                  <a:pt x="1884" y="456"/>
                </a:lnTo>
                <a:lnTo>
                  <a:pt x="2052" y="480"/>
                </a:lnTo>
                <a:lnTo>
                  <a:pt x="2076" y="810"/>
                </a:lnTo>
                <a:lnTo>
                  <a:pt x="2214" y="882"/>
                </a:lnTo>
                <a:lnTo>
                  <a:pt x="2112" y="1206"/>
                </a:lnTo>
                <a:lnTo>
                  <a:pt x="2214" y="1326"/>
                </a:lnTo>
                <a:lnTo>
                  <a:pt x="1998" y="1578"/>
                </a:lnTo>
                <a:lnTo>
                  <a:pt x="2046" y="1722"/>
                </a:lnTo>
                <a:lnTo>
                  <a:pt x="1752" y="1884"/>
                </a:lnTo>
                <a:lnTo>
                  <a:pt x="1734" y="2040"/>
                </a:lnTo>
                <a:lnTo>
                  <a:pt x="1404" y="2076"/>
                </a:lnTo>
                <a:lnTo>
                  <a:pt x="1332" y="2208"/>
                </a:lnTo>
                <a:lnTo>
                  <a:pt x="1014" y="2106"/>
                </a:lnTo>
                <a:lnTo>
                  <a:pt x="888" y="2208"/>
                </a:lnTo>
                <a:lnTo>
                  <a:pt x="636" y="1986"/>
                </a:lnTo>
                <a:lnTo>
                  <a:pt x="486" y="2034"/>
                </a:lnTo>
                <a:lnTo>
                  <a:pt x="330" y="1752"/>
                </a:lnTo>
                <a:lnTo>
                  <a:pt x="174" y="1728"/>
                </a:lnTo>
                <a:lnTo>
                  <a:pt x="144" y="1398"/>
                </a:lnTo>
                <a:lnTo>
                  <a:pt x="0" y="132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796" name="Group 6">
            <a:extLst>
              <a:ext uri="{FF2B5EF4-FFF2-40B4-BE49-F238E27FC236}">
                <a16:creationId xmlns:a16="http://schemas.microsoft.com/office/drawing/2014/main" id="{F399227C-FA5C-2813-B298-66D0130509A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87600" y="2335213"/>
            <a:ext cx="4014788" cy="1395412"/>
            <a:chOff x="1504" y="1471"/>
            <a:chExt cx="2529" cy="879"/>
          </a:xfrm>
        </p:grpSpPr>
        <p:sp>
          <p:nvSpPr>
            <p:cNvPr id="33799" name="Arc 7">
              <a:extLst>
                <a:ext uri="{FF2B5EF4-FFF2-40B4-BE49-F238E27FC236}">
                  <a16:creationId xmlns:a16="http://schemas.microsoft.com/office/drawing/2014/main" id="{9078A5C6-88CC-AC8A-F2E5-BE33436F8F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58" y="1471"/>
              <a:ext cx="875" cy="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0" name="Arc 8">
              <a:extLst>
                <a:ext uri="{FF2B5EF4-FFF2-40B4-BE49-F238E27FC236}">
                  <a16:creationId xmlns:a16="http://schemas.microsoft.com/office/drawing/2014/main" id="{26293B5F-CFD1-1C23-5C9E-47DE864DF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1562"/>
              <a:ext cx="835" cy="788"/>
            </a:xfrm>
            <a:custGeom>
              <a:avLst/>
              <a:gdLst>
                <a:gd name="T0" fmla="*/ 0 w 20624"/>
                <a:gd name="T1" fmla="*/ 0 h 19431"/>
                <a:gd name="T2" fmla="*/ 0 w 20624"/>
                <a:gd name="T3" fmla="*/ 0 h 19431"/>
                <a:gd name="T4" fmla="*/ 0 w 20624"/>
                <a:gd name="T5" fmla="*/ 0 h 19431"/>
                <a:gd name="T6" fmla="*/ 0 60000 65536"/>
                <a:gd name="T7" fmla="*/ 0 60000 65536"/>
                <a:gd name="T8" fmla="*/ 0 60000 65536"/>
                <a:gd name="T9" fmla="*/ 0 w 20624"/>
                <a:gd name="T10" fmla="*/ 0 h 19431"/>
                <a:gd name="T11" fmla="*/ 20624 w 20624"/>
                <a:gd name="T12" fmla="*/ 19431 h 19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24" h="19431" fill="none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</a:path>
                <a:path w="20624" h="19431" stroke="0" extrusionOk="0">
                  <a:moveTo>
                    <a:pt x="9434" y="0"/>
                  </a:moveTo>
                  <a:cubicBezTo>
                    <a:pt x="14801" y="2606"/>
                    <a:pt x="18851" y="7315"/>
                    <a:pt x="20624" y="13011"/>
                  </a:cubicBezTo>
                  <a:lnTo>
                    <a:pt x="0" y="19431"/>
                  </a:lnTo>
                  <a:lnTo>
                    <a:pt x="9434" y="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7" name="Rectangle 9">
            <a:extLst>
              <a:ext uri="{FF2B5EF4-FFF2-40B4-BE49-F238E27FC236}">
                <a16:creationId xmlns:a16="http://schemas.microsoft.com/office/drawing/2014/main" id="{772F9955-7FCA-A718-DA3A-A482ABBB5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Y" altLang="en-US" sz="4800">
                <a:solidFill>
                  <a:srgbClr val="FFFF00"/>
                </a:solidFill>
              </a:rPr>
              <a:t>وضعية الأسنان لبعضها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49162" name="Rectangle 10">
            <a:extLst>
              <a:ext uri="{FF2B5EF4-FFF2-40B4-BE49-F238E27FC236}">
                <a16:creationId xmlns:a16="http://schemas.microsoft.com/office/drawing/2014/main" id="{1E94EEC1-673B-C926-AE64-D286E7B23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89693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ar-SY" altLang="en-US"/>
              <a:t>ظهر لظهر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2EEF8BC-C6B5-16D1-7D2F-2DC8F1620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BE88157-607A-4C97-AF44-5C13CDCD8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pic>
        <p:nvPicPr>
          <p:cNvPr id="34820" name="Picture 4" descr="r0100315">
            <a:extLst>
              <a:ext uri="{FF2B5EF4-FFF2-40B4-BE49-F238E27FC236}">
                <a16:creationId xmlns:a16="http://schemas.microsoft.com/office/drawing/2014/main" id="{6C7AC470-90D4-5D58-54FA-451AA624C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7092" r="21117"/>
          <a:stretch>
            <a:fillRect/>
          </a:stretch>
        </p:blipFill>
        <p:spPr bwMode="auto">
          <a:xfrm>
            <a:off x="1547813" y="0"/>
            <a:ext cx="5695950" cy="6858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14383FD-A2AA-DC59-FEE5-8DAB4AA06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rtl="1" eaLnBrk="1" hangingPunct="1"/>
            <a:r>
              <a:rPr lang="ar-SY" altLang="en-US" sz="4800">
                <a:solidFill>
                  <a:srgbClr val="FFFF00"/>
                </a:solidFill>
              </a:rPr>
              <a:t>تأثير وضعية الأسنان على شدة الطحن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7839218-BAE6-9467-B557-9351CB087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EAF7C79B-5094-226B-A604-1E356ED0E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00213"/>
            <a:ext cx="3236912" cy="573087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66CC"/>
                </a:solidFill>
              </a:rPr>
              <a:t>Dull-to-Dull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7A375678-653E-68D3-F896-DF9E93B7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28775"/>
            <a:ext cx="3238500" cy="57308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66CC"/>
                </a:solidFill>
              </a:rPr>
              <a:t>Sharp-to-Sharp</a:t>
            </a:r>
          </a:p>
        </p:txBody>
      </p:sp>
      <p:pic>
        <p:nvPicPr>
          <p:cNvPr id="40968" name="Picture 8" descr="cons2000">
            <a:extLst>
              <a:ext uri="{FF2B5EF4-FFF2-40B4-BE49-F238E27FC236}">
                <a16:creationId xmlns:a16="http://schemas.microsoft.com/office/drawing/2014/main" id="{5A0522E7-282C-438D-64C3-DE4FF324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/>
          <a:stretch>
            <a:fillRect/>
          </a:stretch>
        </p:blipFill>
        <p:spPr bwMode="auto">
          <a:xfrm>
            <a:off x="0" y="2205038"/>
            <a:ext cx="4405313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 descr="cond2000">
            <a:extLst>
              <a:ext uri="{FF2B5EF4-FFF2-40B4-BE49-F238E27FC236}">
                <a16:creationId xmlns:a16="http://schemas.microsoft.com/office/drawing/2014/main" id="{1213A445-4CF5-8DA9-2CF5-4F0394A4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62" r="14258"/>
          <a:stretch>
            <a:fillRect/>
          </a:stretch>
        </p:blipFill>
        <p:spPr bwMode="auto">
          <a:xfrm>
            <a:off x="4500563" y="2205038"/>
            <a:ext cx="43973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96996865-6179-FA25-D3F1-FA1745281947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557338"/>
            <a:ext cx="4273550" cy="5114925"/>
            <a:chOff x="2944" y="992"/>
            <a:chExt cx="2692" cy="3222"/>
          </a:xfrm>
        </p:grpSpPr>
        <p:grpSp>
          <p:nvGrpSpPr>
            <p:cNvPr id="35856" name="Group 11">
              <a:extLst>
                <a:ext uri="{FF2B5EF4-FFF2-40B4-BE49-F238E27FC236}">
                  <a16:creationId xmlns:a16="http://schemas.microsoft.com/office/drawing/2014/main" id="{869F238C-22F5-8F5F-DA69-614345626E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4" y="992"/>
              <a:ext cx="2692" cy="3222"/>
              <a:chOff x="3312" y="992"/>
              <a:chExt cx="3029" cy="3222"/>
            </a:xfrm>
          </p:grpSpPr>
          <p:pic>
            <p:nvPicPr>
              <p:cNvPr id="35858" name="Picture 12">
                <a:extLst>
                  <a:ext uri="{FF2B5EF4-FFF2-40B4-BE49-F238E27FC236}">
                    <a16:creationId xmlns:a16="http://schemas.microsoft.com/office/drawing/2014/main" id="{9DA0C9B0-B2FC-C21E-BD75-ED7E0FC567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992"/>
                <a:ext cx="3029" cy="3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9" name="Rectangle 13">
                <a:extLst>
                  <a:ext uri="{FF2B5EF4-FFF2-40B4-BE49-F238E27FC236}">
                    <a16:creationId xmlns:a16="http://schemas.microsoft.com/office/drawing/2014/main" id="{FFFBBFE8-F971-6916-D482-1BB4829BE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0" y="1085"/>
                <a:ext cx="2294" cy="36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3366CC"/>
                    </a:solidFill>
                  </a:rPr>
                  <a:t>Dull-to-Dull</a:t>
                </a:r>
              </a:p>
            </p:txBody>
          </p:sp>
        </p:grpSp>
        <p:sp>
          <p:nvSpPr>
            <p:cNvPr id="35857" name="Text Box 14">
              <a:extLst>
                <a:ext uri="{FF2B5EF4-FFF2-40B4-BE49-F238E27FC236}">
                  <a16:creationId xmlns:a16="http://schemas.microsoft.com/office/drawing/2014/main" id="{87010408-CC95-151F-8153-3153048E1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8" y="1737"/>
              <a:ext cx="7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2"/>
                  </a:solidFill>
                  <a:latin typeface="Times New Roman" panose="02020603050405020304" pitchFamily="18" charset="0"/>
                </a:rPr>
                <a:t>R</a:t>
              </a:r>
              <a:r>
                <a:rPr lang="en-US" altLang="en-US" sz="1600" baseline="30000">
                  <a:solidFill>
                    <a:schemeClr val="bg2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1600">
                  <a:solidFill>
                    <a:schemeClr val="bg2"/>
                  </a:solidFill>
                  <a:latin typeface="Times New Roman" panose="02020603050405020304" pitchFamily="18" charset="0"/>
                </a:rPr>
                <a:t> = 0.9964</a:t>
              </a:r>
            </a:p>
          </p:txBody>
        </p:sp>
      </p:grpSp>
      <p:grpSp>
        <p:nvGrpSpPr>
          <p:cNvPr id="4" name="Group 15">
            <a:extLst>
              <a:ext uri="{FF2B5EF4-FFF2-40B4-BE49-F238E27FC236}">
                <a16:creationId xmlns:a16="http://schemas.microsoft.com/office/drawing/2014/main" id="{9DB486B1-BD04-7150-32A1-D8B930C9808F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557338"/>
            <a:ext cx="4259263" cy="5099050"/>
            <a:chOff x="145" y="993"/>
            <a:chExt cx="2683" cy="3212"/>
          </a:xfrm>
        </p:grpSpPr>
        <p:grpSp>
          <p:nvGrpSpPr>
            <p:cNvPr id="35852" name="Group 16">
              <a:extLst>
                <a:ext uri="{FF2B5EF4-FFF2-40B4-BE49-F238E27FC236}">
                  <a16:creationId xmlns:a16="http://schemas.microsoft.com/office/drawing/2014/main" id="{0B6B4A87-728E-EA09-C5C2-19FDC83FE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" y="993"/>
              <a:ext cx="2683" cy="3212"/>
              <a:chOff x="145" y="993"/>
              <a:chExt cx="2683" cy="3212"/>
            </a:xfrm>
          </p:grpSpPr>
          <p:pic>
            <p:nvPicPr>
              <p:cNvPr id="35854" name="Picture 17">
                <a:extLst>
                  <a:ext uri="{FF2B5EF4-FFF2-40B4-BE49-F238E27FC236}">
                    <a16:creationId xmlns:a16="http://schemas.microsoft.com/office/drawing/2014/main" id="{E01A496C-5AF2-10EE-E9C3-9850991736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" y="993"/>
                <a:ext cx="2683" cy="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5" name="Rectangle 18">
                <a:extLst>
                  <a:ext uri="{FF2B5EF4-FFF2-40B4-BE49-F238E27FC236}">
                    <a16:creationId xmlns:a16="http://schemas.microsoft.com/office/drawing/2014/main" id="{2C599D3E-0840-CB1C-9FE2-306C4D0B4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085"/>
                <a:ext cx="2039" cy="361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3366CC"/>
                    </a:solidFill>
                  </a:rPr>
                  <a:t>Sharp-to-Sharp</a:t>
                </a:r>
              </a:p>
            </p:txBody>
          </p:sp>
        </p:grpSp>
        <p:sp>
          <p:nvSpPr>
            <p:cNvPr id="35853" name="Text Box 19">
              <a:extLst>
                <a:ext uri="{FF2B5EF4-FFF2-40B4-BE49-F238E27FC236}">
                  <a16:creationId xmlns:a16="http://schemas.microsoft.com/office/drawing/2014/main" id="{AF748FA0-23AC-CDB7-6F2E-B70D8572D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1737"/>
              <a:ext cx="7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2"/>
                  </a:solidFill>
                  <a:latin typeface="Times New Roman" panose="02020603050405020304" pitchFamily="18" charset="0"/>
                </a:rPr>
                <a:t>R</a:t>
              </a:r>
              <a:r>
                <a:rPr lang="en-US" altLang="en-US" sz="1600" baseline="30000">
                  <a:solidFill>
                    <a:schemeClr val="bg2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1600">
                  <a:solidFill>
                    <a:schemeClr val="bg2"/>
                  </a:solidFill>
                  <a:latin typeface="Times New Roman" panose="02020603050405020304" pitchFamily="18" charset="0"/>
                </a:rPr>
                <a:t> = 0.9971</a:t>
              </a:r>
            </a:p>
          </p:txBody>
        </p:sp>
      </p:grpSp>
      <p:pic>
        <p:nvPicPr>
          <p:cNvPr id="40980" name="Picture 20">
            <a:extLst>
              <a:ext uri="{FF2B5EF4-FFF2-40B4-BE49-F238E27FC236}">
                <a16:creationId xmlns:a16="http://schemas.microsoft.com/office/drawing/2014/main" id="{CCFD9EE6-667C-8700-7E4D-CB5CAA2D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552575"/>
            <a:ext cx="3889375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Picture 21">
            <a:extLst>
              <a:ext uri="{FF2B5EF4-FFF2-40B4-BE49-F238E27FC236}">
                <a16:creationId xmlns:a16="http://schemas.microsoft.com/office/drawing/2014/main" id="{BF2F6411-E2CE-B6C1-CBC4-C566D4C6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552575"/>
            <a:ext cx="40243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 autoUpdateAnimBg="0"/>
      <p:bldP spid="4096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0DFDEC-0E58-E865-6B89-6A337153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مخطط مبسط للمطحنة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BC68E72-DDC4-4FBB-353A-663945871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27657" name="Rectangle 9">
            <a:extLst>
              <a:ext uri="{FF2B5EF4-FFF2-40B4-BE49-F238E27FC236}">
                <a16:creationId xmlns:a16="http://schemas.microsoft.com/office/drawing/2014/main" id="{6DBF7E6C-93BD-4397-F48A-53B0569D9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1196975"/>
            <a:ext cx="3508375" cy="5362575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i="1">
                <a:solidFill>
                  <a:schemeClr val="bg1"/>
                </a:solidFill>
                <a:latin typeface="Albertus Medium" pitchFamily="34" charset="0"/>
              </a:rPr>
              <a:t>Reduction System</a:t>
            </a:r>
            <a:r>
              <a:rPr lang="en-US" altLang="en-US" sz="2400" i="1">
                <a:latin typeface="Albertus Medium" pitchFamily="34" charset="0"/>
              </a:rPr>
              <a:t>  </a:t>
            </a:r>
          </a:p>
        </p:txBody>
      </p:sp>
      <p:sp>
        <p:nvSpPr>
          <p:cNvPr id="27658" name="Rectangle 10">
            <a:extLst>
              <a:ext uri="{FF2B5EF4-FFF2-40B4-BE49-F238E27FC236}">
                <a16:creationId xmlns:a16="http://schemas.microsoft.com/office/drawing/2014/main" id="{1B865E2F-5380-1608-D378-F1D879CEF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196975"/>
            <a:ext cx="2544762" cy="5362575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i="1">
                <a:solidFill>
                  <a:schemeClr val="bg1"/>
                </a:solidFill>
                <a:latin typeface="Albertus Medium" pitchFamily="34" charset="0"/>
              </a:rPr>
              <a:t>Break System</a:t>
            </a:r>
            <a:r>
              <a:rPr lang="en-US" altLang="en-US" sz="2400" i="1">
                <a:latin typeface="Albertus Medium" pitchFamily="34" charset="0"/>
              </a:rPr>
              <a:t>  </a:t>
            </a:r>
          </a:p>
        </p:txBody>
      </p:sp>
      <p:pic>
        <p:nvPicPr>
          <p:cNvPr id="5126" name="Picture 11">
            <a:extLst>
              <a:ext uri="{FF2B5EF4-FFF2-40B4-BE49-F238E27FC236}">
                <a16:creationId xmlns:a16="http://schemas.microsoft.com/office/drawing/2014/main" id="{A82397B6-A714-DCEB-674E-6AEEDEA5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397000"/>
            <a:ext cx="75501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animBg="1" autoUpdateAnimBg="0"/>
      <p:bldP spid="2765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294A248-7A5F-9B01-AC13-91D99EB1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altLang="en-US"/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20F7DC41-CB2F-B0CE-BFD5-AB94C8E07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96838"/>
            <a:ext cx="4897437" cy="67405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5CAF865-EDF8-5A70-E7D8-282F433BA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ar-SY" altLang="en-US" sz="4800">
                <a:solidFill>
                  <a:srgbClr val="FFFF00"/>
                </a:solidFill>
              </a:rPr>
              <a:t>أنظمة الطحن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DD369C6A-91E4-2FCB-F1DE-2A76AB575D8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341438"/>
            <a:ext cx="6408738" cy="4848225"/>
          </a:xfrm>
          <a:noFill/>
        </p:spPr>
      </p:pic>
      <p:sp>
        <p:nvSpPr>
          <p:cNvPr id="7172" name="Text Box 5">
            <a:extLst>
              <a:ext uri="{FF2B5EF4-FFF2-40B4-BE49-F238E27FC236}">
                <a16:creationId xmlns:a16="http://schemas.microsoft.com/office/drawing/2014/main" id="{E8F1B541-CB35-E49F-0BE0-5B1C57D5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445125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ar-SY" altLang="en-US">
                <a:solidFill>
                  <a:srgbClr val="FF0066"/>
                </a:solidFill>
              </a:rPr>
              <a:t>النظام البسيط 	النظام المتوسط		النظام العالي</a:t>
            </a:r>
            <a:endParaRPr lang="en-US" altLang="en-US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تطور آلة الطحن">
            <a:extLst>
              <a:ext uri="{FF2B5EF4-FFF2-40B4-BE49-F238E27FC236}">
                <a16:creationId xmlns:a16="http://schemas.microsoft.com/office/drawing/2014/main" id="{D8EA8489-71C2-1AFE-2FBC-D65A474A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96975"/>
            <a:ext cx="6361112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D1AF038B-72A2-099E-E205-4BDED5163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LB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1D780FD8-D7CF-889A-8C42-AF69BCCA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0350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SY" altLang="en-US" sz="4800">
                <a:solidFill>
                  <a:srgbClr val="FFFF00"/>
                </a:solidFill>
              </a:rPr>
              <a:t>آلة الطحن</a:t>
            </a:r>
            <a:endParaRPr lang="en-US" altLang="en-US" sz="480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2E434F-3F69-FD97-FEB5-D2599E594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76275"/>
            <a:ext cx="563562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roll">
            <a:extLst>
              <a:ext uri="{FF2B5EF4-FFF2-40B4-BE49-F238E27FC236}">
                <a16:creationId xmlns:a16="http://schemas.microsoft.com/office/drawing/2014/main" id="{A1BB80D0-2FB7-7C03-CBE7-C652A635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28775"/>
            <a:ext cx="48006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7F6FB95-51C1-1F22-94F0-E8E05FE3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آلة الطحن ثمانية الاسطوانات</a:t>
            </a:r>
            <a:endParaRPr lang="en-US" altLang="en-US"/>
          </a:p>
        </p:txBody>
      </p:sp>
      <p:pic>
        <p:nvPicPr>
          <p:cNvPr id="9219" name="Content Placeholder 5">
            <a:extLst>
              <a:ext uri="{FF2B5EF4-FFF2-40B4-BE49-F238E27FC236}">
                <a16:creationId xmlns:a16="http://schemas.microsoft.com/office/drawing/2014/main" id="{2C108E43-E33A-75A0-082C-A80F40234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125538"/>
            <a:ext cx="5722938" cy="57324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2B2F07DB-1836-F2B8-EEF4-CF6E1B65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altLang="en-US"/>
              <a:t>آلة الطحن ثمانية الاسطوانات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7D78-3A97-1F09-9D41-7AC139C55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570788" cy="5068888"/>
          </a:xfrm>
        </p:spPr>
        <p:txBody>
          <a:bodyPr>
            <a:normAutofit fontScale="92500"/>
          </a:bodyPr>
          <a:lstStyle/>
          <a:p>
            <a:pPr algn="r" rtl="1">
              <a:defRPr/>
            </a:pPr>
            <a:r>
              <a:rPr lang="ar-SA" dirty="0"/>
              <a:t>اختزال في النواقل الهوائي</a:t>
            </a:r>
            <a:r>
              <a:rPr lang="ar-SY" dirty="0"/>
              <a:t>ة</a:t>
            </a:r>
            <a:r>
              <a:rPr lang="ar-SA" dirty="0"/>
              <a:t>.</a:t>
            </a:r>
            <a:endParaRPr lang="en-US" dirty="0"/>
          </a:p>
          <a:p>
            <a:pPr algn="r" rtl="1">
              <a:defRPr/>
            </a:pPr>
            <a:r>
              <a:rPr lang="ar-SA" dirty="0"/>
              <a:t>اختزال في عدد المحركات والطاقة اللازمة للنقل الهوائي.</a:t>
            </a:r>
            <a:endParaRPr lang="en-US" dirty="0"/>
          </a:p>
          <a:p>
            <a:pPr algn="r" rtl="1">
              <a:defRPr/>
            </a:pPr>
            <a:r>
              <a:rPr lang="ar-SA" dirty="0"/>
              <a:t>اختزال عدد الفلاتر اللازمة لتصفية هواء النقل.</a:t>
            </a:r>
            <a:endParaRPr lang="en-US" dirty="0"/>
          </a:p>
          <a:p>
            <a:pPr algn="r" rtl="1">
              <a:defRPr/>
            </a:pPr>
            <a:r>
              <a:rPr lang="ar-SA" dirty="0"/>
              <a:t>اختزال مساحة النخل بعد آلة الطحن ثمانية الاسطوانات.</a:t>
            </a:r>
            <a:endParaRPr lang="en-US" dirty="0"/>
          </a:p>
          <a:p>
            <a:pPr algn="r" rtl="1">
              <a:defRPr/>
            </a:pPr>
            <a:r>
              <a:rPr lang="ar-SA" dirty="0"/>
              <a:t>اختزال المساحة اللازمة لآلات الطحن والمناخل.</a:t>
            </a:r>
            <a:endParaRPr lang="en-US" dirty="0"/>
          </a:p>
          <a:p>
            <a:pPr algn="r" rtl="1">
              <a:defRPr/>
            </a:pPr>
            <a:r>
              <a:rPr lang="ar-SA" dirty="0"/>
              <a:t>اختزال كلفة البناء.</a:t>
            </a:r>
            <a:endParaRPr lang="en-US" dirty="0"/>
          </a:p>
          <a:p>
            <a:pPr algn="r" rtl="1">
              <a:defRPr/>
            </a:pPr>
            <a:r>
              <a:rPr lang="ar-SA" dirty="0"/>
              <a:t>زيادة استطاعة المطحنة المراد توسيعها دون الحاجة إلى بناء إضافي.</a:t>
            </a:r>
            <a:endParaRPr lang="en-US" dirty="0"/>
          </a:p>
          <a:p>
            <a:pPr algn="r" rtl="1">
              <a:defRPr/>
            </a:pPr>
            <a:r>
              <a:rPr lang="ar-SA" dirty="0"/>
              <a:t>أقل في كلفة الصيانة .</a:t>
            </a:r>
            <a:endParaRPr lang="en-US" dirty="0"/>
          </a:p>
          <a:p>
            <a:pPr algn="r">
              <a:defRPr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427</Words>
  <Application>Microsoft Office PowerPoint</Application>
  <PresentationFormat>On-screen Show (4:3)</PresentationFormat>
  <Paragraphs>107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Andalus</vt:lpstr>
      <vt:lpstr>Times New Roman</vt:lpstr>
      <vt:lpstr>Albertus Medium</vt:lpstr>
      <vt:lpstr>Symbol</vt:lpstr>
      <vt:lpstr>تصميم افتراضي</vt:lpstr>
      <vt:lpstr>Microsoft Equation 3.0</vt:lpstr>
      <vt:lpstr>Adobe Photoshop Image</vt:lpstr>
      <vt:lpstr>طحن القمح</vt:lpstr>
      <vt:lpstr>هدف الطحن</vt:lpstr>
      <vt:lpstr>PowerPoint Presentation</vt:lpstr>
      <vt:lpstr>مخطط مبسط للمطحنة</vt:lpstr>
      <vt:lpstr>PowerPoint Presentation</vt:lpstr>
      <vt:lpstr>أنظمة الطحن</vt:lpstr>
      <vt:lpstr>PowerPoint Presentation</vt:lpstr>
      <vt:lpstr>آلة الطحن ثمانية الاسطوانات</vt:lpstr>
      <vt:lpstr>آلة الطحن ثمانية الاسطوانات</vt:lpstr>
      <vt:lpstr>العوامل المتغيرة في آلة الطحن</vt:lpstr>
      <vt:lpstr>القطر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التجهيزات المساعدة في آلة الطحن</vt:lpstr>
      <vt:lpstr>التجهيزات المساعدة في آلة الطحن</vt:lpstr>
      <vt:lpstr>التجهيزات المساعدة في آلة الطحن</vt:lpstr>
      <vt:lpstr>التجهيزات المساعدة في آلة الطحن</vt:lpstr>
      <vt:lpstr>وضعية الأسنان لبعضها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تأثير وضعية الأسنان على شدة الطحن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طحن القمح</dc:title>
  <dc:creator>Dr. Farhan Alfin</dc:creator>
  <cp:lastModifiedBy>Farhan Alfin</cp:lastModifiedBy>
  <cp:revision>62</cp:revision>
  <dcterms:created xsi:type="dcterms:W3CDTF">2005-10-22T09:12:37Z</dcterms:created>
  <dcterms:modified xsi:type="dcterms:W3CDTF">2026-02-24T09:43:37Z</dcterms:modified>
</cp:coreProperties>
</file>