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60" r:id="rId6"/>
    <p:sldId id="269" r:id="rId7"/>
    <p:sldId id="270" r:id="rId8"/>
    <p:sldId id="278" r:id="rId9"/>
    <p:sldId id="261" r:id="rId10"/>
    <p:sldId id="280" r:id="rId11"/>
    <p:sldId id="282" r:id="rId12"/>
    <p:sldId id="274" r:id="rId13"/>
    <p:sldId id="273" r:id="rId14"/>
    <p:sldId id="263" r:id="rId15"/>
    <p:sldId id="264" r:id="rId16"/>
    <p:sldId id="265" r:id="rId17"/>
    <p:sldId id="277" r:id="rId18"/>
    <p:sldId id="266" r:id="rId19"/>
    <p:sldId id="283" r:id="rId20"/>
    <p:sldId id="284" r:id="rId21"/>
    <p:sldId id="285" r:id="rId22"/>
    <p:sldId id="267" r:id="rId23"/>
    <p:sldId id="279" r:id="rId24"/>
    <p:sldId id="287" r:id="rId25"/>
    <p:sldId id="288" r:id="rId26"/>
    <p:sldId id="289" r:id="rId27"/>
    <p:sldId id="290" r:id="rId28"/>
    <p:sldId id="291" r:id="rId29"/>
    <p:sldId id="292" r:id="rId30"/>
    <p:sldId id="275" r:id="rId31"/>
    <p:sldId id="271" r:id="rId32"/>
    <p:sldId id="272" r:id="rId33"/>
    <p:sldId id="276" r:id="rId34"/>
    <p:sldId id="286"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681" autoAdjust="0"/>
  </p:normalViewPr>
  <p:slideViewPr>
    <p:cSldViewPr>
      <p:cViewPr varScale="1">
        <p:scale>
          <a:sx n="82" d="100"/>
          <a:sy n="82" d="100"/>
        </p:scale>
        <p:origin x="1939"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LB"/>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ar-LB"/>
          </a:p>
        </p:txBody>
      </p:sp>
      <p:sp>
        <p:nvSpPr>
          <p:cNvPr id="4" name="Rectangle 4">
            <a:extLst>
              <a:ext uri="{FF2B5EF4-FFF2-40B4-BE49-F238E27FC236}">
                <a16:creationId xmlns:a16="http://schemas.microsoft.com/office/drawing/2014/main" id="{91317889-DCDF-98A0-D2DD-CA56BB0A07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593803-1949-796F-9BCF-45E336062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E6DD0A-B9A3-6609-ABC8-568ACCAB9A7B}"/>
              </a:ext>
            </a:extLst>
          </p:cNvPr>
          <p:cNvSpPr>
            <a:spLocks noGrp="1" noChangeArrowheads="1"/>
          </p:cNvSpPr>
          <p:nvPr>
            <p:ph type="sldNum" sz="quarter" idx="12"/>
          </p:nvPr>
        </p:nvSpPr>
        <p:spPr>
          <a:ln/>
        </p:spPr>
        <p:txBody>
          <a:bodyPr/>
          <a:lstStyle>
            <a:lvl1pPr>
              <a:defRPr/>
            </a:lvl1pPr>
          </a:lstStyle>
          <a:p>
            <a:fld id="{52B7BFA5-429C-42A1-9AE4-4645BD1692A8}" type="slidenum">
              <a:rPr lang="ar-SA" altLang="ar-SY"/>
              <a:pPr/>
              <a:t>‹#›</a:t>
            </a:fld>
            <a:endParaRPr lang="en-US" altLang="ar-SY"/>
          </a:p>
        </p:txBody>
      </p:sp>
    </p:spTree>
    <p:extLst>
      <p:ext uri="{BB962C8B-B14F-4D97-AF65-F5344CB8AC3E}">
        <p14:creationId xmlns:p14="http://schemas.microsoft.com/office/powerpoint/2010/main" val="156806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4">
            <a:extLst>
              <a:ext uri="{FF2B5EF4-FFF2-40B4-BE49-F238E27FC236}">
                <a16:creationId xmlns:a16="http://schemas.microsoft.com/office/drawing/2014/main" id="{3A7B699B-52E0-300B-A6F9-BBE71A9E9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0E6350-9097-2367-4344-12168195C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1D995F-CDFE-1F86-D857-D4169F194ED0}"/>
              </a:ext>
            </a:extLst>
          </p:cNvPr>
          <p:cNvSpPr>
            <a:spLocks noGrp="1" noChangeArrowheads="1"/>
          </p:cNvSpPr>
          <p:nvPr>
            <p:ph type="sldNum" sz="quarter" idx="12"/>
          </p:nvPr>
        </p:nvSpPr>
        <p:spPr>
          <a:ln/>
        </p:spPr>
        <p:txBody>
          <a:bodyPr/>
          <a:lstStyle>
            <a:lvl1pPr>
              <a:defRPr/>
            </a:lvl1pPr>
          </a:lstStyle>
          <a:p>
            <a:fld id="{A86980C3-21F6-4AB1-B9BB-37668FEA572C}" type="slidenum">
              <a:rPr lang="ar-SA" altLang="ar-SY"/>
              <a:pPr/>
              <a:t>‹#›</a:t>
            </a:fld>
            <a:endParaRPr lang="en-US" altLang="ar-SY"/>
          </a:p>
        </p:txBody>
      </p:sp>
    </p:spTree>
    <p:extLst>
      <p:ext uri="{BB962C8B-B14F-4D97-AF65-F5344CB8AC3E}">
        <p14:creationId xmlns:p14="http://schemas.microsoft.com/office/powerpoint/2010/main" val="169498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LB"/>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4">
            <a:extLst>
              <a:ext uri="{FF2B5EF4-FFF2-40B4-BE49-F238E27FC236}">
                <a16:creationId xmlns:a16="http://schemas.microsoft.com/office/drawing/2014/main" id="{5AC9343B-C012-4E56-E06F-4D48063528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69C418-D1F0-0819-CC54-F2740B989B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76BDD7-F493-B0FC-27E1-40960A9F104E}"/>
              </a:ext>
            </a:extLst>
          </p:cNvPr>
          <p:cNvSpPr>
            <a:spLocks noGrp="1" noChangeArrowheads="1"/>
          </p:cNvSpPr>
          <p:nvPr>
            <p:ph type="sldNum" sz="quarter" idx="12"/>
          </p:nvPr>
        </p:nvSpPr>
        <p:spPr>
          <a:ln/>
        </p:spPr>
        <p:txBody>
          <a:bodyPr/>
          <a:lstStyle>
            <a:lvl1pPr>
              <a:defRPr/>
            </a:lvl1pPr>
          </a:lstStyle>
          <a:p>
            <a:fld id="{B58A0A8D-4E31-4AF8-91DC-F82C19E9187B}" type="slidenum">
              <a:rPr lang="ar-SA" altLang="ar-SY"/>
              <a:pPr/>
              <a:t>‹#›</a:t>
            </a:fld>
            <a:endParaRPr lang="en-US" altLang="ar-SY"/>
          </a:p>
        </p:txBody>
      </p:sp>
    </p:spTree>
    <p:extLst>
      <p:ext uri="{BB962C8B-B14F-4D97-AF65-F5344CB8AC3E}">
        <p14:creationId xmlns:p14="http://schemas.microsoft.com/office/powerpoint/2010/main" val="15824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4">
            <a:extLst>
              <a:ext uri="{FF2B5EF4-FFF2-40B4-BE49-F238E27FC236}">
                <a16:creationId xmlns:a16="http://schemas.microsoft.com/office/drawing/2014/main" id="{EDA459FD-D124-660E-7F5E-ABDAA28892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9C7A9B-97B3-11FB-9B3B-DD43C4EC6E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4D29AD-7A55-F7D1-B9C3-09022884DEA4}"/>
              </a:ext>
            </a:extLst>
          </p:cNvPr>
          <p:cNvSpPr>
            <a:spLocks noGrp="1" noChangeArrowheads="1"/>
          </p:cNvSpPr>
          <p:nvPr>
            <p:ph type="sldNum" sz="quarter" idx="12"/>
          </p:nvPr>
        </p:nvSpPr>
        <p:spPr>
          <a:ln/>
        </p:spPr>
        <p:txBody>
          <a:bodyPr/>
          <a:lstStyle>
            <a:lvl1pPr>
              <a:defRPr/>
            </a:lvl1pPr>
          </a:lstStyle>
          <a:p>
            <a:fld id="{A141BC9C-3CE9-4B87-9F9C-818A6D3DC3C1}" type="slidenum">
              <a:rPr lang="ar-SA" altLang="ar-SY"/>
              <a:pPr/>
              <a:t>‹#›</a:t>
            </a:fld>
            <a:endParaRPr lang="en-US" altLang="ar-SY"/>
          </a:p>
        </p:txBody>
      </p:sp>
    </p:spTree>
    <p:extLst>
      <p:ext uri="{BB962C8B-B14F-4D97-AF65-F5344CB8AC3E}">
        <p14:creationId xmlns:p14="http://schemas.microsoft.com/office/powerpoint/2010/main" val="248445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LB"/>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C8EDC37C-16AD-3298-4CB0-114449F69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5606CA-3E85-A3D9-597E-1447BF4D4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FA7DE4-7CC8-69A0-5A2E-B452CA80B74E}"/>
              </a:ext>
            </a:extLst>
          </p:cNvPr>
          <p:cNvSpPr>
            <a:spLocks noGrp="1" noChangeArrowheads="1"/>
          </p:cNvSpPr>
          <p:nvPr>
            <p:ph type="sldNum" sz="quarter" idx="12"/>
          </p:nvPr>
        </p:nvSpPr>
        <p:spPr>
          <a:ln/>
        </p:spPr>
        <p:txBody>
          <a:bodyPr/>
          <a:lstStyle>
            <a:lvl1pPr>
              <a:defRPr/>
            </a:lvl1pPr>
          </a:lstStyle>
          <a:p>
            <a:fld id="{2C0E5085-F900-4651-B95D-CD1D9B56B287}" type="slidenum">
              <a:rPr lang="ar-SA" altLang="ar-SY"/>
              <a:pPr/>
              <a:t>‹#›</a:t>
            </a:fld>
            <a:endParaRPr lang="en-US" altLang="ar-SY"/>
          </a:p>
        </p:txBody>
      </p:sp>
    </p:spTree>
    <p:extLst>
      <p:ext uri="{BB962C8B-B14F-4D97-AF65-F5344CB8AC3E}">
        <p14:creationId xmlns:p14="http://schemas.microsoft.com/office/powerpoint/2010/main" val="293864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5" name="Rectangle 4">
            <a:extLst>
              <a:ext uri="{FF2B5EF4-FFF2-40B4-BE49-F238E27FC236}">
                <a16:creationId xmlns:a16="http://schemas.microsoft.com/office/drawing/2014/main" id="{2E8CC3A5-E41D-618A-D557-375198DDB4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698B32-E6B1-B902-6555-5FAF8C90D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9C7F91-1376-ACAA-AE49-6E7149920674}"/>
              </a:ext>
            </a:extLst>
          </p:cNvPr>
          <p:cNvSpPr>
            <a:spLocks noGrp="1" noChangeArrowheads="1"/>
          </p:cNvSpPr>
          <p:nvPr>
            <p:ph type="sldNum" sz="quarter" idx="12"/>
          </p:nvPr>
        </p:nvSpPr>
        <p:spPr>
          <a:ln/>
        </p:spPr>
        <p:txBody>
          <a:bodyPr/>
          <a:lstStyle>
            <a:lvl1pPr>
              <a:defRPr/>
            </a:lvl1pPr>
          </a:lstStyle>
          <a:p>
            <a:fld id="{8F5AF6F0-45E8-4FD5-A8BA-EB09F02E93F9}" type="slidenum">
              <a:rPr lang="ar-SA" altLang="ar-SY"/>
              <a:pPr/>
              <a:t>‹#›</a:t>
            </a:fld>
            <a:endParaRPr lang="en-US" altLang="ar-SY"/>
          </a:p>
        </p:txBody>
      </p:sp>
    </p:spTree>
    <p:extLst>
      <p:ext uri="{BB962C8B-B14F-4D97-AF65-F5344CB8AC3E}">
        <p14:creationId xmlns:p14="http://schemas.microsoft.com/office/powerpoint/2010/main" val="279539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LB"/>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7" name="Rectangle 4">
            <a:extLst>
              <a:ext uri="{FF2B5EF4-FFF2-40B4-BE49-F238E27FC236}">
                <a16:creationId xmlns:a16="http://schemas.microsoft.com/office/drawing/2014/main" id="{4A5758DD-0790-E5F0-1B3B-AEB495F27B0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5F0A22-0ECE-2FA4-6745-CC4F09D8B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C33E808-9697-8363-A0C1-D0D50D8EE6E9}"/>
              </a:ext>
            </a:extLst>
          </p:cNvPr>
          <p:cNvSpPr>
            <a:spLocks noGrp="1" noChangeArrowheads="1"/>
          </p:cNvSpPr>
          <p:nvPr>
            <p:ph type="sldNum" sz="quarter" idx="12"/>
          </p:nvPr>
        </p:nvSpPr>
        <p:spPr>
          <a:ln/>
        </p:spPr>
        <p:txBody>
          <a:bodyPr/>
          <a:lstStyle>
            <a:lvl1pPr>
              <a:defRPr/>
            </a:lvl1pPr>
          </a:lstStyle>
          <a:p>
            <a:fld id="{009B281A-77EF-4A8C-ABCE-15E44561EF3E}" type="slidenum">
              <a:rPr lang="ar-SA" altLang="ar-SY"/>
              <a:pPr/>
              <a:t>‹#›</a:t>
            </a:fld>
            <a:endParaRPr lang="en-US" altLang="ar-SY"/>
          </a:p>
        </p:txBody>
      </p:sp>
    </p:spTree>
    <p:extLst>
      <p:ext uri="{BB962C8B-B14F-4D97-AF65-F5344CB8AC3E}">
        <p14:creationId xmlns:p14="http://schemas.microsoft.com/office/powerpoint/2010/main" val="7566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Rectangle 4">
            <a:extLst>
              <a:ext uri="{FF2B5EF4-FFF2-40B4-BE49-F238E27FC236}">
                <a16:creationId xmlns:a16="http://schemas.microsoft.com/office/drawing/2014/main" id="{EB3373B7-EE22-E2C7-85A3-EF2D03823F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DA2A217-D67A-8705-4491-88A7E590F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D5B405-7D1F-DF60-1D93-CE1DFC3A75BA}"/>
              </a:ext>
            </a:extLst>
          </p:cNvPr>
          <p:cNvSpPr>
            <a:spLocks noGrp="1" noChangeArrowheads="1"/>
          </p:cNvSpPr>
          <p:nvPr>
            <p:ph type="sldNum" sz="quarter" idx="12"/>
          </p:nvPr>
        </p:nvSpPr>
        <p:spPr>
          <a:ln/>
        </p:spPr>
        <p:txBody>
          <a:bodyPr/>
          <a:lstStyle>
            <a:lvl1pPr>
              <a:defRPr/>
            </a:lvl1pPr>
          </a:lstStyle>
          <a:p>
            <a:fld id="{3C816925-1A87-4940-9102-3551EA9C4F7C}" type="slidenum">
              <a:rPr lang="ar-SA" altLang="ar-SY"/>
              <a:pPr/>
              <a:t>‹#›</a:t>
            </a:fld>
            <a:endParaRPr lang="en-US" altLang="ar-SY"/>
          </a:p>
        </p:txBody>
      </p:sp>
    </p:spTree>
    <p:extLst>
      <p:ext uri="{BB962C8B-B14F-4D97-AF65-F5344CB8AC3E}">
        <p14:creationId xmlns:p14="http://schemas.microsoft.com/office/powerpoint/2010/main" val="34766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F891CD-EA77-9700-AEFF-744EF7A2030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B1FAC90-90DE-F0A8-4FB3-D841EED12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7A8EB6-A341-84E9-5F21-76E165616DDB}"/>
              </a:ext>
            </a:extLst>
          </p:cNvPr>
          <p:cNvSpPr>
            <a:spLocks noGrp="1" noChangeArrowheads="1"/>
          </p:cNvSpPr>
          <p:nvPr>
            <p:ph type="sldNum" sz="quarter" idx="12"/>
          </p:nvPr>
        </p:nvSpPr>
        <p:spPr>
          <a:ln/>
        </p:spPr>
        <p:txBody>
          <a:bodyPr/>
          <a:lstStyle>
            <a:lvl1pPr>
              <a:defRPr/>
            </a:lvl1pPr>
          </a:lstStyle>
          <a:p>
            <a:fld id="{46542407-2357-42B5-B84E-65FFC4647758}" type="slidenum">
              <a:rPr lang="ar-SA" altLang="ar-SY"/>
              <a:pPr/>
              <a:t>‹#›</a:t>
            </a:fld>
            <a:endParaRPr lang="en-US" altLang="ar-SY"/>
          </a:p>
        </p:txBody>
      </p:sp>
    </p:spTree>
    <p:extLst>
      <p:ext uri="{BB962C8B-B14F-4D97-AF65-F5344CB8AC3E}">
        <p14:creationId xmlns:p14="http://schemas.microsoft.com/office/powerpoint/2010/main" val="418428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LB"/>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7196C75F-5253-F78B-E0F7-0D3D90BECF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80C578-7FB8-AABC-A90F-ED488D761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7F3A0F-C955-48A0-AB59-DC55ACE76F5D}"/>
              </a:ext>
            </a:extLst>
          </p:cNvPr>
          <p:cNvSpPr>
            <a:spLocks noGrp="1" noChangeArrowheads="1"/>
          </p:cNvSpPr>
          <p:nvPr>
            <p:ph type="sldNum" sz="quarter" idx="12"/>
          </p:nvPr>
        </p:nvSpPr>
        <p:spPr>
          <a:ln/>
        </p:spPr>
        <p:txBody>
          <a:bodyPr/>
          <a:lstStyle>
            <a:lvl1pPr>
              <a:defRPr/>
            </a:lvl1pPr>
          </a:lstStyle>
          <a:p>
            <a:fld id="{7644B4A6-9B23-4482-A410-0FFC8B675508}" type="slidenum">
              <a:rPr lang="ar-SA" altLang="ar-SY"/>
              <a:pPr/>
              <a:t>‹#›</a:t>
            </a:fld>
            <a:endParaRPr lang="en-US" altLang="ar-SY"/>
          </a:p>
        </p:txBody>
      </p:sp>
    </p:spTree>
    <p:extLst>
      <p:ext uri="{BB962C8B-B14F-4D97-AF65-F5344CB8AC3E}">
        <p14:creationId xmlns:p14="http://schemas.microsoft.com/office/powerpoint/2010/main" val="406570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LB"/>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LB"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D6059676-7F14-9845-9D01-89ABF3C5A6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26B22C-73A2-E2C9-6775-9896E415B5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F94B2B-F76C-92EF-4C1D-CC4DFF6EB0F9}"/>
              </a:ext>
            </a:extLst>
          </p:cNvPr>
          <p:cNvSpPr>
            <a:spLocks noGrp="1" noChangeArrowheads="1"/>
          </p:cNvSpPr>
          <p:nvPr>
            <p:ph type="sldNum" sz="quarter" idx="12"/>
          </p:nvPr>
        </p:nvSpPr>
        <p:spPr>
          <a:ln/>
        </p:spPr>
        <p:txBody>
          <a:bodyPr/>
          <a:lstStyle>
            <a:lvl1pPr>
              <a:defRPr/>
            </a:lvl1pPr>
          </a:lstStyle>
          <a:p>
            <a:fld id="{1C762ABA-B969-48CF-BC19-A4FAD62C4C64}" type="slidenum">
              <a:rPr lang="ar-SA" altLang="ar-SY"/>
              <a:pPr/>
              <a:t>‹#›</a:t>
            </a:fld>
            <a:endParaRPr lang="en-US" altLang="ar-SY"/>
          </a:p>
        </p:txBody>
      </p:sp>
    </p:spTree>
    <p:extLst>
      <p:ext uri="{BB962C8B-B14F-4D97-AF65-F5344CB8AC3E}">
        <p14:creationId xmlns:p14="http://schemas.microsoft.com/office/powerpoint/2010/main" val="419928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39901F-76CD-EA68-4879-926D00164CD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Y"/>
              <a:t>انقر لتحرير نمط العنوان الرئيسي</a:t>
            </a:r>
            <a:endParaRPr lang="en-US" altLang="ar-SY"/>
          </a:p>
        </p:txBody>
      </p:sp>
      <p:sp>
        <p:nvSpPr>
          <p:cNvPr id="1027" name="Rectangle 3">
            <a:extLst>
              <a:ext uri="{FF2B5EF4-FFF2-40B4-BE49-F238E27FC236}">
                <a16:creationId xmlns:a16="http://schemas.microsoft.com/office/drawing/2014/main" id="{A1264462-5772-989B-0484-E77071E539F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Y"/>
              <a:t>انقر لتحرير أنماط النص الرئيسي</a:t>
            </a:r>
            <a:endParaRPr lang="en-US" altLang="ar-SY"/>
          </a:p>
          <a:p>
            <a:pPr lvl="1"/>
            <a:r>
              <a:rPr lang="ar-SA" altLang="ar-SY"/>
              <a:t>المستوى الثاني</a:t>
            </a:r>
            <a:endParaRPr lang="en-US" altLang="ar-SY"/>
          </a:p>
          <a:p>
            <a:pPr lvl="2"/>
            <a:r>
              <a:rPr lang="ar-SA" altLang="ar-SY"/>
              <a:t>المستوى الثالث</a:t>
            </a:r>
            <a:endParaRPr lang="en-US" altLang="ar-SY"/>
          </a:p>
          <a:p>
            <a:pPr lvl="3"/>
            <a:r>
              <a:rPr lang="ar-SA" altLang="ar-SY"/>
              <a:t>المستوى الرابع</a:t>
            </a:r>
            <a:endParaRPr lang="en-US" altLang="ar-SY"/>
          </a:p>
          <a:p>
            <a:pPr lvl="4"/>
            <a:r>
              <a:rPr lang="ar-SA" altLang="ar-SY"/>
              <a:t>المستوى الخامس</a:t>
            </a:r>
            <a:endParaRPr lang="en-US" altLang="ar-SY"/>
          </a:p>
        </p:txBody>
      </p:sp>
      <p:sp>
        <p:nvSpPr>
          <p:cNvPr id="1028" name="Rectangle 4">
            <a:extLst>
              <a:ext uri="{FF2B5EF4-FFF2-40B4-BE49-F238E27FC236}">
                <a16:creationId xmlns:a16="http://schemas.microsoft.com/office/drawing/2014/main" id="{CF4CB846-666E-BEBB-1DD7-371CD828C9D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7C6EB5AB-055D-2550-650D-A1565604EBF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7E6F063D-7B47-3886-F240-824FD9D8668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50DBAD4-96FD-49D7-9749-D5E2FBEE07B1}" type="slidenum">
              <a:rPr lang="ar-SA" altLang="ar-SY"/>
              <a:pPr/>
              <a:t>‹#›</a:t>
            </a:fld>
            <a:endParaRPr lang="en-US" alt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LB"/>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إمرأة مع جاروشة 1">
            <a:extLst>
              <a:ext uri="{FF2B5EF4-FFF2-40B4-BE49-F238E27FC236}">
                <a16:creationId xmlns:a16="http://schemas.microsoft.com/office/drawing/2014/main" id="{16C4A1B9-C188-03E5-6286-9FD26F63C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47713"/>
            <a:ext cx="10080625" cy="824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BD9B2170-FB1D-7FC8-E472-EA143AF7E4A3}"/>
              </a:ext>
            </a:extLst>
          </p:cNvPr>
          <p:cNvSpPr>
            <a:spLocks noGrp="1" noChangeArrowheads="1"/>
          </p:cNvSpPr>
          <p:nvPr>
            <p:ph type="ctrTitle"/>
          </p:nvPr>
        </p:nvSpPr>
        <p:spPr>
          <a:xfrm>
            <a:off x="611188" y="188913"/>
            <a:ext cx="7772400" cy="1470025"/>
          </a:xfrm>
        </p:spPr>
        <p:txBody>
          <a:bodyPr/>
          <a:lstStyle/>
          <a:p>
            <a:pPr eaLnBrk="1" hangingPunct="1"/>
            <a:r>
              <a:rPr lang="ar-SY" altLang="ar-SY" sz="9600">
                <a:solidFill>
                  <a:schemeClr val="bg1"/>
                </a:solidFill>
                <a:cs typeface="Andalus" panose="02020603050405020304" pitchFamily="18" charset="-78"/>
              </a:rPr>
              <a:t>طحن القمح</a:t>
            </a:r>
            <a:endParaRPr lang="en-US" altLang="ar-SY" sz="9600">
              <a:solidFill>
                <a:schemeClr val="bg1"/>
              </a:solidFill>
              <a:cs typeface="Andalus" panose="02020603050405020304" pitchFamily="18" charset="-78"/>
            </a:endParaRPr>
          </a:p>
        </p:txBody>
      </p:sp>
      <p:sp>
        <p:nvSpPr>
          <p:cNvPr id="2052" name="Rectangle 3">
            <a:extLst>
              <a:ext uri="{FF2B5EF4-FFF2-40B4-BE49-F238E27FC236}">
                <a16:creationId xmlns:a16="http://schemas.microsoft.com/office/drawing/2014/main" id="{C512BE1E-2DC5-16F3-7488-A832261972D0}"/>
              </a:ext>
            </a:extLst>
          </p:cNvPr>
          <p:cNvSpPr>
            <a:spLocks noGrp="1" noChangeArrowheads="1"/>
          </p:cNvSpPr>
          <p:nvPr>
            <p:ph type="subTitle" idx="1"/>
          </p:nvPr>
        </p:nvSpPr>
        <p:spPr>
          <a:xfrm>
            <a:off x="3635375" y="1557338"/>
            <a:ext cx="6400800" cy="1752600"/>
          </a:xfrm>
        </p:spPr>
        <p:txBody>
          <a:bodyPr/>
          <a:lstStyle/>
          <a:p>
            <a:pPr rtl="1" eaLnBrk="1" hangingPunct="1"/>
            <a:r>
              <a:rPr lang="ar-SY" altLang="ar-SY" b="1" dirty="0">
                <a:solidFill>
                  <a:schemeClr val="bg1"/>
                </a:solidFill>
              </a:rPr>
              <a:t>د. فرحان أحمد ألفين</a:t>
            </a:r>
          </a:p>
          <a:p>
            <a:pPr eaLnBrk="1" hangingPunct="1"/>
            <a:r>
              <a:rPr lang="ar-SY" altLang="ar-SY" b="1" dirty="0">
                <a:solidFill>
                  <a:schemeClr val="bg1"/>
                </a:solidFill>
              </a:rPr>
              <a:t>قسم الهندسة الغذائية</a:t>
            </a:r>
            <a:endParaRPr lang="en-US" altLang="ar-SY"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a:extLst>
              <a:ext uri="{FF2B5EF4-FFF2-40B4-BE49-F238E27FC236}">
                <a16:creationId xmlns:a16="http://schemas.microsoft.com/office/drawing/2014/main" id="{A5583420-9DBA-C2C0-9DAF-51CBD8EA3B56}"/>
              </a:ext>
            </a:extLst>
          </p:cNvPr>
          <p:cNvSpPr>
            <a:spLocks noGrp="1"/>
          </p:cNvSpPr>
          <p:nvPr>
            <p:ph type="title"/>
          </p:nvPr>
        </p:nvSpPr>
        <p:spPr/>
        <p:txBody>
          <a:bodyPr/>
          <a:lstStyle/>
          <a:p>
            <a:pPr eaLnBrk="1" hangingPunct="1"/>
            <a:endParaRPr lang="ar-LB" altLang="ar-SY"/>
          </a:p>
        </p:txBody>
      </p:sp>
      <p:pic>
        <p:nvPicPr>
          <p:cNvPr id="11267" name="عنصر نائب للمحتوى 4" descr="fig 4-18 copy.jpg">
            <a:extLst>
              <a:ext uri="{FF2B5EF4-FFF2-40B4-BE49-F238E27FC236}">
                <a16:creationId xmlns:a16="http://schemas.microsoft.com/office/drawing/2014/main" id="{B3CB1615-A701-D298-CB3B-B8400FCDFC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85938" y="0"/>
            <a:ext cx="5019675" cy="6731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a:extLst>
              <a:ext uri="{FF2B5EF4-FFF2-40B4-BE49-F238E27FC236}">
                <a16:creationId xmlns:a16="http://schemas.microsoft.com/office/drawing/2014/main" id="{06BB616D-8D2F-1920-C63F-C95AAEF2E03C}"/>
              </a:ext>
            </a:extLst>
          </p:cNvPr>
          <p:cNvSpPr>
            <a:spLocks noGrp="1"/>
          </p:cNvSpPr>
          <p:nvPr>
            <p:ph type="title"/>
          </p:nvPr>
        </p:nvSpPr>
        <p:spPr/>
        <p:txBody>
          <a:bodyPr/>
          <a:lstStyle/>
          <a:p>
            <a:pPr eaLnBrk="1" hangingPunct="1"/>
            <a:endParaRPr lang="ar-LB" altLang="ar-SY"/>
          </a:p>
        </p:txBody>
      </p:sp>
      <p:pic>
        <p:nvPicPr>
          <p:cNvPr id="12291" name="Picture 1">
            <a:extLst>
              <a:ext uri="{FF2B5EF4-FFF2-40B4-BE49-F238E27FC236}">
                <a16:creationId xmlns:a16="http://schemas.microsoft.com/office/drawing/2014/main" id="{BB8DD4E8-946D-8BF9-10E7-3B5A9AEEE8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8913"/>
            <a:ext cx="53625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عنصر نائب للمحتوى 4" descr="031.jpg">
            <a:extLst>
              <a:ext uri="{FF2B5EF4-FFF2-40B4-BE49-F238E27FC236}">
                <a16:creationId xmlns:a16="http://schemas.microsoft.com/office/drawing/2014/main" id="{B0282966-E04A-A651-FA9C-4621B0C4FD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42938"/>
            <a:ext cx="5227638" cy="5483225"/>
          </a:xfrm>
        </p:spPr>
      </p:pic>
      <p:pic>
        <p:nvPicPr>
          <p:cNvPr id="3" name="Picture 2">
            <a:extLst>
              <a:ext uri="{FF2B5EF4-FFF2-40B4-BE49-F238E27FC236}">
                <a16:creationId xmlns:a16="http://schemas.microsoft.com/office/drawing/2014/main" id="{9B41A559-6756-A26E-F5BF-9541B8D827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113"/>
            <a:ext cx="8823325"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6749606-0D58-3CC7-1004-9AE2F910D1AE}"/>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الجاذبية المغناطيسية</a:t>
            </a:r>
            <a:endParaRPr lang="en-US" altLang="ar-SY" sz="3200" b="1">
              <a:solidFill>
                <a:srgbClr val="008000"/>
              </a:solidFill>
            </a:endParaRPr>
          </a:p>
        </p:txBody>
      </p:sp>
      <p:sp>
        <p:nvSpPr>
          <p:cNvPr id="13315" name="Rectangle 3">
            <a:extLst>
              <a:ext uri="{FF2B5EF4-FFF2-40B4-BE49-F238E27FC236}">
                <a16:creationId xmlns:a16="http://schemas.microsoft.com/office/drawing/2014/main" id="{8DC262C1-87B0-2399-E020-1F2A7410A473}"/>
              </a:ext>
            </a:extLst>
          </p:cNvPr>
          <p:cNvSpPr>
            <a:spLocks noGrp="1" noChangeArrowheads="1"/>
          </p:cNvSpPr>
          <p:nvPr>
            <p:ph type="body" idx="1"/>
          </p:nvPr>
        </p:nvSpPr>
        <p:spPr/>
        <p:txBody>
          <a:bodyPr/>
          <a:lstStyle/>
          <a:p>
            <a:pPr eaLnBrk="1" hangingPunct="1"/>
            <a:endParaRPr lang="en-GB" altLang="ar-SY"/>
          </a:p>
        </p:txBody>
      </p:sp>
      <p:pic>
        <p:nvPicPr>
          <p:cNvPr id="13316" name="Picture 1">
            <a:extLst>
              <a:ext uri="{FF2B5EF4-FFF2-40B4-BE49-F238E27FC236}">
                <a16:creationId xmlns:a16="http://schemas.microsoft.com/office/drawing/2014/main" id="{EECB7BE0-2DF2-2E40-7E69-31272759AC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2766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2FA219D9-6627-6458-3C8A-0E6BCDF9B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0825"/>
            <a:ext cx="2303463"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26F16DD5-46FA-50FA-F660-375708BAE9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570038"/>
            <a:ext cx="362743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3C0C511-4C6B-F6C7-90E3-1A82F962E144}"/>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الحجم </a:t>
            </a:r>
            <a:endParaRPr lang="en-US" altLang="ar-SY" sz="3200" b="1">
              <a:solidFill>
                <a:srgbClr val="008000"/>
              </a:solidFill>
            </a:endParaRPr>
          </a:p>
        </p:txBody>
      </p:sp>
      <p:sp>
        <p:nvSpPr>
          <p:cNvPr id="14339" name="Rectangle 3">
            <a:extLst>
              <a:ext uri="{FF2B5EF4-FFF2-40B4-BE49-F238E27FC236}">
                <a16:creationId xmlns:a16="http://schemas.microsoft.com/office/drawing/2014/main" id="{829CE51F-EC33-54A8-9520-7FA8A861E261}"/>
              </a:ext>
            </a:extLst>
          </p:cNvPr>
          <p:cNvSpPr>
            <a:spLocks noGrp="1" noChangeArrowheads="1"/>
          </p:cNvSpPr>
          <p:nvPr>
            <p:ph type="body" idx="1"/>
          </p:nvPr>
        </p:nvSpPr>
        <p:spPr/>
        <p:txBody>
          <a:bodyPr/>
          <a:lstStyle/>
          <a:p>
            <a:pPr eaLnBrk="1" hangingPunct="1"/>
            <a:endParaRPr lang="en-GB" altLang="ar-SY"/>
          </a:p>
        </p:txBody>
      </p:sp>
      <p:pic>
        <p:nvPicPr>
          <p:cNvPr id="14340" name="Picture 4" descr="018">
            <a:extLst>
              <a:ext uri="{FF2B5EF4-FFF2-40B4-BE49-F238E27FC236}">
                <a16:creationId xmlns:a16="http://schemas.microsoft.com/office/drawing/2014/main" id="{FCAA24B2-B538-EE0D-3896-06347C1E9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68413"/>
            <a:ext cx="6265862"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BC1D6AD8-AF63-A441-E237-4B15DBBB22C5}"/>
              </a:ext>
            </a:extLst>
          </p:cNvPr>
          <p:cNvGraphicFramePr>
            <a:graphicFrameLocks noGrp="1"/>
          </p:cNvGraphicFramePr>
          <p:nvPr/>
        </p:nvGraphicFramePr>
        <p:xfrm>
          <a:off x="468313" y="5013325"/>
          <a:ext cx="8229600" cy="1503363"/>
        </p:xfrm>
        <a:graphic>
          <a:graphicData uri="http://schemas.openxmlformats.org/drawingml/2006/table">
            <a:tbl>
              <a:tblPr rtl="1">
                <a:tableStyleId>{5C22544A-7EE6-4342-B048-85BDC9FD1C3A}</a:tableStyleId>
              </a:tblPr>
              <a:tblGrid>
                <a:gridCol w="2302642">
                  <a:extLst>
                    <a:ext uri="{9D8B030D-6E8A-4147-A177-3AD203B41FA5}">
                      <a16:colId xmlns:a16="http://schemas.microsoft.com/office/drawing/2014/main" val="20000"/>
                    </a:ext>
                  </a:extLst>
                </a:gridCol>
                <a:gridCol w="2923154">
                  <a:extLst>
                    <a:ext uri="{9D8B030D-6E8A-4147-A177-3AD203B41FA5}">
                      <a16:colId xmlns:a16="http://schemas.microsoft.com/office/drawing/2014/main" val="20001"/>
                    </a:ext>
                  </a:extLst>
                </a:gridCol>
                <a:gridCol w="3003804">
                  <a:extLst>
                    <a:ext uri="{9D8B030D-6E8A-4147-A177-3AD203B41FA5}">
                      <a16:colId xmlns:a16="http://schemas.microsoft.com/office/drawing/2014/main" val="20002"/>
                    </a:ext>
                  </a:extLst>
                </a:gridCol>
              </a:tblGrid>
              <a:tr h="213360">
                <a:tc>
                  <a:txBody>
                    <a:bodyPr/>
                    <a:lstStyle/>
                    <a:p>
                      <a:pPr algn="ctr" rtl="1">
                        <a:spcAft>
                          <a:spcPts val="0"/>
                        </a:spcAft>
                      </a:pPr>
                      <a:r>
                        <a:rPr lang="ar-SA" sz="1400">
                          <a:effectLst/>
                        </a:rPr>
                        <a:t>المنخل</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قسم الاستلام</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قسم التنظيف</a:t>
                      </a:r>
                      <a:endParaRPr lang="en-US" sz="1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0"/>
                  </a:ext>
                </a:extLst>
              </a:tr>
              <a:tr h="430001">
                <a:tc>
                  <a:txBody>
                    <a:bodyPr/>
                    <a:lstStyle/>
                    <a:p>
                      <a:pPr algn="r" rtl="1">
                        <a:spcAft>
                          <a:spcPts val="0"/>
                        </a:spcAft>
                      </a:pPr>
                      <a:r>
                        <a:rPr lang="ar-SY" sz="1400">
                          <a:effectLst/>
                        </a:rPr>
                        <a:t>المنخل الخشن جدا</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25×10 مم</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15×10مم</a:t>
                      </a:r>
                      <a:endParaRPr lang="en-US" sz="1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1"/>
                  </a:ext>
                </a:extLst>
              </a:tr>
              <a:tr h="430001">
                <a:tc>
                  <a:txBody>
                    <a:bodyPr/>
                    <a:lstStyle/>
                    <a:p>
                      <a:pPr algn="r" rtl="1">
                        <a:spcAft>
                          <a:spcPts val="0"/>
                        </a:spcAft>
                      </a:pPr>
                      <a:r>
                        <a:rPr lang="ar-SY" sz="1400">
                          <a:effectLst/>
                        </a:rPr>
                        <a:t>المنخل الخشن</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10 دائري</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5-7 دائري</a:t>
                      </a:r>
                      <a:endParaRPr lang="en-US" sz="1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2"/>
                  </a:ext>
                </a:extLst>
              </a:tr>
              <a:tr h="430001">
                <a:tc>
                  <a:txBody>
                    <a:bodyPr/>
                    <a:lstStyle/>
                    <a:p>
                      <a:pPr algn="r" rtl="1">
                        <a:spcAft>
                          <a:spcPts val="0"/>
                        </a:spcAft>
                      </a:pPr>
                      <a:r>
                        <a:rPr lang="ar-SY" sz="1400">
                          <a:effectLst/>
                        </a:rPr>
                        <a:t>المنخل الناعم</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a:effectLst/>
                        </a:rPr>
                        <a:t>2 دائري</a:t>
                      </a:r>
                      <a:endParaRPr lang="en-US" sz="1400">
                        <a:effectLst/>
                        <a:latin typeface="Times New Roman"/>
                        <a:ea typeface="Times New Roman"/>
                        <a:cs typeface="Simplified Arabic"/>
                      </a:endParaRPr>
                    </a:p>
                  </a:txBody>
                  <a:tcPr marL="68580" marR="68580" marT="0" marB="0"/>
                </a:tc>
                <a:tc>
                  <a:txBody>
                    <a:bodyPr/>
                    <a:lstStyle/>
                    <a:p>
                      <a:pPr algn="ctr" rtl="1">
                        <a:spcAft>
                          <a:spcPts val="0"/>
                        </a:spcAft>
                      </a:pPr>
                      <a:r>
                        <a:rPr lang="ar-SA" sz="1400" dirty="0">
                          <a:effectLst/>
                        </a:rPr>
                        <a:t>2 دائري</a:t>
                      </a:r>
                      <a:endParaRPr lang="en-US" sz="1400" dirty="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2847C5-4160-3AD3-6D87-A8D22F3CEAB4}"/>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مقاومة التيار الهوائي</a:t>
            </a:r>
            <a:endParaRPr lang="en-US" altLang="ar-SY" sz="3200" b="1">
              <a:solidFill>
                <a:srgbClr val="008000"/>
              </a:solidFill>
            </a:endParaRPr>
          </a:p>
        </p:txBody>
      </p:sp>
      <p:sp>
        <p:nvSpPr>
          <p:cNvPr id="15363" name="Rectangle 3">
            <a:extLst>
              <a:ext uri="{FF2B5EF4-FFF2-40B4-BE49-F238E27FC236}">
                <a16:creationId xmlns:a16="http://schemas.microsoft.com/office/drawing/2014/main" id="{22B70FFB-26A7-F55A-5BFB-275C39EA15A1}"/>
              </a:ext>
            </a:extLst>
          </p:cNvPr>
          <p:cNvSpPr>
            <a:spLocks noGrp="1" noChangeArrowheads="1"/>
          </p:cNvSpPr>
          <p:nvPr>
            <p:ph type="body" idx="1"/>
          </p:nvPr>
        </p:nvSpPr>
        <p:spPr/>
        <p:txBody>
          <a:bodyPr/>
          <a:lstStyle/>
          <a:p>
            <a:pPr eaLnBrk="1" hangingPunct="1"/>
            <a:endParaRPr lang="en-GB" altLang="ar-SY"/>
          </a:p>
        </p:txBody>
      </p:sp>
      <p:pic>
        <p:nvPicPr>
          <p:cNvPr id="15364" name="Picture 4" descr="018">
            <a:extLst>
              <a:ext uri="{FF2B5EF4-FFF2-40B4-BE49-F238E27FC236}">
                <a16:creationId xmlns:a16="http://schemas.microsoft.com/office/drawing/2014/main" id="{0370BFE9-6BD4-EFCE-B5D6-A557FAD50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7638"/>
            <a:ext cx="7705725"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FF7D600-D3B3-9CC4-55B0-DFAFD872D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675" y="1281113"/>
            <a:ext cx="46926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61894EF7-B3C7-2FEB-BA6B-6C010569EF7C}"/>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الوزن النوعي</a:t>
            </a:r>
            <a:endParaRPr lang="en-US" altLang="ar-SY" sz="3200" b="1">
              <a:solidFill>
                <a:srgbClr val="008000"/>
              </a:solidFill>
            </a:endParaRPr>
          </a:p>
        </p:txBody>
      </p:sp>
      <p:sp>
        <p:nvSpPr>
          <p:cNvPr id="16388" name="Rectangle 3">
            <a:extLst>
              <a:ext uri="{FF2B5EF4-FFF2-40B4-BE49-F238E27FC236}">
                <a16:creationId xmlns:a16="http://schemas.microsoft.com/office/drawing/2014/main" id="{ABD7DA4D-1DB5-3FD9-44DD-499F047EFA45}"/>
              </a:ext>
            </a:extLst>
          </p:cNvPr>
          <p:cNvSpPr>
            <a:spLocks noGrp="1" noChangeArrowheads="1"/>
          </p:cNvSpPr>
          <p:nvPr>
            <p:ph type="body" idx="1"/>
          </p:nvPr>
        </p:nvSpPr>
        <p:spPr/>
        <p:txBody>
          <a:bodyPr/>
          <a:lstStyle/>
          <a:p>
            <a:pPr eaLnBrk="1" hangingPunct="1"/>
            <a:endParaRPr lang="en-GB" altLang="ar-SY"/>
          </a:p>
        </p:txBody>
      </p:sp>
      <p:pic>
        <p:nvPicPr>
          <p:cNvPr id="21508" name="Picture 4" descr="destoner">
            <a:extLst>
              <a:ext uri="{FF2B5EF4-FFF2-40B4-BE49-F238E27FC236}">
                <a16:creationId xmlns:a16="http://schemas.microsoft.com/office/drawing/2014/main" id="{F8E085AC-921C-5A4E-3E96-D8A3EA80B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6624637"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855E3AB8-7940-7C61-47B2-92733AD67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357438"/>
            <a:ext cx="81438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4179A6E-67B1-1EE0-7F4B-DF4B96C702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0"/>
            <a:ext cx="561657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0E9A421-2F58-772A-51E9-E66C1B8DD49D}"/>
              </a:ext>
            </a:extLst>
          </p:cNvPr>
          <p:cNvSpPr>
            <a:spLocks noGrp="1" noChangeArrowheads="1"/>
          </p:cNvSpPr>
          <p:nvPr>
            <p:ph type="title"/>
          </p:nvPr>
        </p:nvSpPr>
        <p:spPr/>
        <p:txBody>
          <a:bodyPr/>
          <a:lstStyle/>
          <a:p>
            <a:pPr rtl="1" eaLnBrk="1" hangingPunct="1"/>
            <a:r>
              <a:rPr lang="ar-SY" altLang="ar-SY" b="1">
                <a:solidFill>
                  <a:srgbClr val="008000"/>
                </a:solidFill>
              </a:rPr>
              <a:t>تنظيف القمح – </a:t>
            </a:r>
            <a:r>
              <a:rPr lang="ar-SY" altLang="ar-SY" sz="3200" b="1">
                <a:solidFill>
                  <a:srgbClr val="008000"/>
                </a:solidFill>
              </a:rPr>
              <a:t>الشكل</a:t>
            </a:r>
            <a:r>
              <a:rPr lang="en-US" altLang="ar-SY" sz="3200" b="1">
                <a:solidFill>
                  <a:srgbClr val="008000"/>
                </a:solidFill>
              </a:rPr>
              <a:t> </a:t>
            </a:r>
            <a:r>
              <a:rPr lang="ar-SY" altLang="ar-SY" sz="3200" b="1">
                <a:solidFill>
                  <a:srgbClr val="008000"/>
                </a:solidFill>
              </a:rPr>
              <a:t>(التريور)</a:t>
            </a:r>
            <a:endParaRPr lang="en-US" altLang="ar-SY" sz="3200" b="1">
              <a:solidFill>
                <a:srgbClr val="008000"/>
              </a:solidFill>
            </a:endParaRPr>
          </a:p>
        </p:txBody>
      </p:sp>
      <p:sp>
        <p:nvSpPr>
          <p:cNvPr id="17411" name="Rectangle 3">
            <a:extLst>
              <a:ext uri="{FF2B5EF4-FFF2-40B4-BE49-F238E27FC236}">
                <a16:creationId xmlns:a16="http://schemas.microsoft.com/office/drawing/2014/main" id="{D2AF5BF3-F501-7249-2DDA-3F2C57E38DB1}"/>
              </a:ext>
            </a:extLst>
          </p:cNvPr>
          <p:cNvSpPr>
            <a:spLocks noGrp="1" noChangeArrowheads="1"/>
          </p:cNvSpPr>
          <p:nvPr>
            <p:ph type="body" idx="1"/>
          </p:nvPr>
        </p:nvSpPr>
        <p:spPr/>
        <p:txBody>
          <a:bodyPr/>
          <a:lstStyle/>
          <a:p>
            <a:pPr eaLnBrk="1" hangingPunct="1"/>
            <a:endParaRPr lang="en-GB" altLang="ar-SY"/>
          </a:p>
        </p:txBody>
      </p:sp>
      <p:pic>
        <p:nvPicPr>
          <p:cNvPr id="17412" name="Picture 5" descr="trior">
            <a:extLst>
              <a:ext uri="{FF2B5EF4-FFF2-40B4-BE49-F238E27FC236}">
                <a16:creationId xmlns:a16="http://schemas.microsoft.com/office/drawing/2014/main" id="{04322625-5A20-F495-5726-0BD27671D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0475"/>
            <a:ext cx="687705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id="{449508D2-1BC7-BA76-97A9-693938AC1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514600"/>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64B0555-8564-C34B-D0E5-88D5B99056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25" y="0"/>
            <a:ext cx="790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6DE755-2F38-54B6-0FC5-B2A451C93EC2}"/>
              </a:ext>
            </a:extLst>
          </p:cNvPr>
          <p:cNvSpPr>
            <a:spLocks noGrp="1" noChangeArrowheads="1"/>
          </p:cNvSpPr>
          <p:nvPr>
            <p:ph type="title"/>
          </p:nvPr>
        </p:nvSpPr>
        <p:spPr/>
        <p:txBody>
          <a:bodyPr/>
          <a:lstStyle/>
          <a:p>
            <a:pPr rtl="1" eaLnBrk="1" hangingPunct="1"/>
            <a:r>
              <a:rPr lang="ar-SY" altLang="ar-SY" b="1">
                <a:solidFill>
                  <a:srgbClr val="008000"/>
                </a:solidFill>
              </a:rPr>
              <a:t>تنظيف القمح – </a:t>
            </a:r>
            <a:r>
              <a:rPr lang="ar-SY" altLang="ar-SY" sz="3200" b="1">
                <a:solidFill>
                  <a:srgbClr val="008000"/>
                </a:solidFill>
              </a:rPr>
              <a:t>الشكل (التريور)</a:t>
            </a:r>
            <a:endParaRPr lang="en-US" altLang="ar-SY" sz="3200" b="1">
              <a:solidFill>
                <a:srgbClr val="008000"/>
              </a:solidFill>
            </a:endParaRPr>
          </a:p>
        </p:txBody>
      </p:sp>
      <p:sp>
        <p:nvSpPr>
          <p:cNvPr id="18435" name="Rectangle 3">
            <a:extLst>
              <a:ext uri="{FF2B5EF4-FFF2-40B4-BE49-F238E27FC236}">
                <a16:creationId xmlns:a16="http://schemas.microsoft.com/office/drawing/2014/main" id="{DD979D67-5DDC-57A3-30A9-ECF093D960B3}"/>
              </a:ext>
            </a:extLst>
          </p:cNvPr>
          <p:cNvSpPr>
            <a:spLocks noGrp="1" noChangeArrowheads="1"/>
          </p:cNvSpPr>
          <p:nvPr>
            <p:ph type="body" idx="1"/>
          </p:nvPr>
        </p:nvSpPr>
        <p:spPr/>
        <p:txBody>
          <a:bodyPr/>
          <a:lstStyle/>
          <a:p>
            <a:pPr eaLnBrk="1" hangingPunct="1"/>
            <a:endParaRPr lang="ar-LB" altLang="ar-SY"/>
          </a:p>
        </p:txBody>
      </p:sp>
      <p:pic>
        <p:nvPicPr>
          <p:cNvPr id="18436" name="Picture 5">
            <a:extLst>
              <a:ext uri="{FF2B5EF4-FFF2-40B4-BE49-F238E27FC236}">
                <a16:creationId xmlns:a16="http://schemas.microsoft.com/office/drawing/2014/main" id="{8D5CB31D-C133-5272-20D8-CFCFCB85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4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FB9DC42B-148F-2AB5-BD01-1C5032017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004888"/>
            <a:ext cx="4071937"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ED9536C-A2F7-11B8-198E-DE4DB3563208}"/>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اللون</a:t>
            </a:r>
            <a:endParaRPr lang="en-US" altLang="ar-SY" sz="3200" b="1">
              <a:solidFill>
                <a:srgbClr val="008000"/>
              </a:solidFill>
            </a:endParaRPr>
          </a:p>
        </p:txBody>
      </p:sp>
      <p:sp>
        <p:nvSpPr>
          <p:cNvPr id="19459" name="Rectangle 3">
            <a:extLst>
              <a:ext uri="{FF2B5EF4-FFF2-40B4-BE49-F238E27FC236}">
                <a16:creationId xmlns:a16="http://schemas.microsoft.com/office/drawing/2014/main" id="{AA10BC9C-5752-D632-6E71-15B92A35734E}"/>
              </a:ext>
            </a:extLst>
          </p:cNvPr>
          <p:cNvSpPr>
            <a:spLocks noGrp="1" noChangeArrowheads="1"/>
          </p:cNvSpPr>
          <p:nvPr>
            <p:ph type="body" idx="1"/>
          </p:nvPr>
        </p:nvSpPr>
        <p:spPr/>
        <p:txBody>
          <a:bodyPr/>
          <a:lstStyle/>
          <a:p>
            <a:pPr eaLnBrk="1" hangingPunct="1"/>
            <a:endParaRPr lang="en-GB" altLang="ar-SY"/>
          </a:p>
        </p:txBody>
      </p:sp>
      <p:pic>
        <p:nvPicPr>
          <p:cNvPr id="19460" name="Picture 1">
            <a:extLst>
              <a:ext uri="{FF2B5EF4-FFF2-40B4-BE49-F238E27FC236}">
                <a16:creationId xmlns:a16="http://schemas.microsoft.com/office/drawing/2014/main" id="{C0782E64-0B6C-861F-CE4F-AF730695A1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68413"/>
            <a:ext cx="51022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a:extLst>
              <a:ext uri="{FF2B5EF4-FFF2-40B4-BE49-F238E27FC236}">
                <a16:creationId xmlns:a16="http://schemas.microsoft.com/office/drawing/2014/main" id="{99E0BE04-B808-FB81-1897-7518FDBC4495}"/>
              </a:ext>
            </a:extLst>
          </p:cNvPr>
          <p:cNvSpPr>
            <a:spLocks noGrp="1"/>
          </p:cNvSpPr>
          <p:nvPr>
            <p:ph type="title"/>
          </p:nvPr>
        </p:nvSpPr>
        <p:spPr/>
        <p:txBody>
          <a:bodyPr/>
          <a:lstStyle/>
          <a:p>
            <a:pPr eaLnBrk="1" hangingPunct="1"/>
            <a:endParaRPr lang="ar-LB" altLang="ar-SY"/>
          </a:p>
        </p:txBody>
      </p:sp>
      <p:sp>
        <p:nvSpPr>
          <p:cNvPr id="20483" name="عنصر نائب للمحتوى 2">
            <a:extLst>
              <a:ext uri="{FF2B5EF4-FFF2-40B4-BE49-F238E27FC236}">
                <a16:creationId xmlns:a16="http://schemas.microsoft.com/office/drawing/2014/main" id="{C4E3F134-493D-7F35-461F-7A7ED683BEF7}"/>
              </a:ext>
            </a:extLst>
          </p:cNvPr>
          <p:cNvSpPr>
            <a:spLocks noGrp="1"/>
          </p:cNvSpPr>
          <p:nvPr>
            <p:ph idx="1"/>
          </p:nvPr>
        </p:nvSpPr>
        <p:spPr/>
        <p:txBody>
          <a:bodyPr/>
          <a:lstStyle/>
          <a:p>
            <a:pPr eaLnBrk="1" hangingPunct="1"/>
            <a:endParaRPr lang="ar-LB" altLang="ar-SY"/>
          </a:p>
        </p:txBody>
      </p:sp>
      <p:pic>
        <p:nvPicPr>
          <p:cNvPr id="20484" name="Pc0740100" descr="http://am.sosland.com/Repository/getimage.dll?path=WG/2006/09/01/74/Img/Pc0740100.jpg">
            <a:extLst>
              <a:ext uri="{FF2B5EF4-FFF2-40B4-BE49-F238E27FC236}">
                <a16:creationId xmlns:a16="http://schemas.microsoft.com/office/drawing/2014/main" id="{E3B3EADD-385A-04B0-E76F-BCDE44758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9063"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c0760300" descr="http://am.sosland.com/Repository/getimage.dll?path=WG/2006/09/01/76/Img/Pc0760300.jpg">
            <a:extLst>
              <a:ext uri="{FF2B5EF4-FFF2-40B4-BE49-F238E27FC236}">
                <a16:creationId xmlns:a16="http://schemas.microsoft.com/office/drawing/2014/main" id="{392AA5C9-33E1-CF06-C340-1440ABD54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196975"/>
            <a:ext cx="892651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Untitled-1">
            <a:extLst>
              <a:ext uri="{FF2B5EF4-FFF2-40B4-BE49-F238E27FC236}">
                <a16:creationId xmlns:a16="http://schemas.microsoft.com/office/drawing/2014/main" id="{16681DFF-4A2F-E19D-B18D-F9A346BEC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288"/>
            <a:ext cx="79565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67DB11F2-BB5C-A1C8-97BB-87B1CE221510}"/>
              </a:ext>
            </a:extLst>
          </p:cNvPr>
          <p:cNvSpPr>
            <a:spLocks noGrp="1" noChangeArrowheads="1"/>
          </p:cNvSpPr>
          <p:nvPr>
            <p:ph type="title"/>
          </p:nvPr>
        </p:nvSpPr>
        <p:spPr/>
        <p:txBody>
          <a:bodyPr/>
          <a:lstStyle/>
          <a:p>
            <a:pPr rtl="1" eaLnBrk="1" hangingPunct="1"/>
            <a:r>
              <a:rPr lang="ar-SY" altLang="ar-SY" sz="6600" b="1">
                <a:solidFill>
                  <a:schemeClr val="accent2"/>
                </a:solidFill>
              </a:rPr>
              <a:t>لمحة تاريخية</a:t>
            </a:r>
            <a:endParaRPr lang="en-US" altLang="ar-SY" sz="6600" b="1">
              <a:solidFill>
                <a:schemeClr val="accent2"/>
              </a:solidFill>
            </a:endParaRPr>
          </a:p>
        </p:txBody>
      </p:sp>
      <p:pic>
        <p:nvPicPr>
          <p:cNvPr id="3076" name="Picture 4" descr="Archive_pic_flour[1]">
            <a:extLst>
              <a:ext uri="{FF2B5EF4-FFF2-40B4-BE49-F238E27FC236}">
                <a16:creationId xmlns:a16="http://schemas.microsoft.com/office/drawing/2014/main" id="{4A821049-5923-21F7-A318-1DCB5A6B8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0"/>
            <a:ext cx="81724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handmill[1]">
            <a:extLst>
              <a:ext uri="{FF2B5EF4-FFF2-40B4-BE49-F238E27FC236}">
                <a16:creationId xmlns:a16="http://schemas.microsoft.com/office/drawing/2014/main" id="{AF63B88C-459D-9CF7-D36F-9AD3FF4FF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588"/>
            <a:ext cx="106203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2532D8C4-57AC-A087-E14C-D24B3DC6EDEC}"/>
              </a:ext>
            </a:extLst>
          </p:cNvPr>
          <p:cNvSpPr>
            <a:spLocks noGrp="1" noChangeArrowheads="1"/>
          </p:cNvSpPr>
          <p:nvPr>
            <p:ph type="body" idx="1"/>
          </p:nvPr>
        </p:nvSpPr>
        <p:spPr/>
        <p:txBody>
          <a:bodyPr/>
          <a:lstStyle/>
          <a:p>
            <a:pPr eaLnBrk="1" hangingPunct="1"/>
            <a:endParaRPr lang="en-GB" altLang="ar-SY"/>
          </a:p>
        </p:txBody>
      </p:sp>
      <p:pic>
        <p:nvPicPr>
          <p:cNvPr id="2" name="Picture 6" descr="01">
            <a:extLst>
              <a:ext uri="{FF2B5EF4-FFF2-40B4-BE49-F238E27FC236}">
                <a16:creationId xmlns:a16="http://schemas.microsoft.com/office/drawing/2014/main" id="{AA8B054E-9223-D255-892D-AC216C102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55088"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03">
            <a:extLst>
              <a:ext uri="{FF2B5EF4-FFF2-40B4-BE49-F238E27FC236}">
                <a16:creationId xmlns:a16="http://schemas.microsoft.com/office/drawing/2014/main" id="{8C78F11F-77D9-99A1-5120-F4CA16BDF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0"/>
            <a:ext cx="5268912"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06">
            <a:extLst>
              <a:ext uri="{FF2B5EF4-FFF2-40B4-BE49-F238E27FC236}">
                <a16:creationId xmlns:a16="http://schemas.microsoft.com/office/drawing/2014/main" id="{396C20D6-0831-4CBF-CA00-05A7BBD085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3180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 to="" calcmode="lin" valueType="num">
                                      <p:cBhvr>
                                        <p:cTn id="12" dur="1" fill="hold"/>
                                        <p:tgtEl>
                                          <p:spTgt spid="307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 to="" calcmode="lin" valueType="num">
                                      <p:cBhvr>
                                        <p:cTn id="22" dur="1" fill="hold"/>
                                        <p:tgtEl>
                                          <p:spTgt spid="3079"/>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 to="" calcmode="lin" valueType="num">
                                      <p:cBhvr>
                                        <p:cTn id="2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ED07E95-7A33-930E-FA57-13202BD56B90}"/>
              </a:ext>
            </a:extLst>
          </p:cNvPr>
          <p:cNvSpPr>
            <a:spLocks noGrp="1"/>
          </p:cNvSpPr>
          <p:nvPr>
            <p:ph type="title"/>
          </p:nvPr>
        </p:nvSpPr>
        <p:spPr/>
        <p:txBody>
          <a:bodyPr/>
          <a:lstStyle/>
          <a:p>
            <a:r>
              <a:rPr lang="ar-SA" altLang="ar-SY"/>
              <a:t>استخدام الفرز اللوني لاسترجاع الحبات المكسورة المفصولة بواسطة التريور</a:t>
            </a:r>
            <a:endParaRPr lang="en-US" altLang="ar-SY"/>
          </a:p>
        </p:txBody>
      </p:sp>
      <p:sp>
        <p:nvSpPr>
          <p:cNvPr id="21507" name="Content Placeholder 2">
            <a:extLst>
              <a:ext uri="{FF2B5EF4-FFF2-40B4-BE49-F238E27FC236}">
                <a16:creationId xmlns:a16="http://schemas.microsoft.com/office/drawing/2014/main" id="{FDA50B7D-2A4A-1C15-740A-33488624D46F}"/>
              </a:ext>
            </a:extLst>
          </p:cNvPr>
          <p:cNvSpPr>
            <a:spLocks noGrp="1"/>
          </p:cNvSpPr>
          <p:nvPr>
            <p:ph idx="1"/>
          </p:nvPr>
        </p:nvSpPr>
        <p:spPr/>
        <p:txBody>
          <a:bodyPr/>
          <a:lstStyle/>
          <a:p>
            <a:endParaRPr lang="ar-SY" altLang="ar-SY"/>
          </a:p>
        </p:txBody>
      </p:sp>
      <p:pic>
        <p:nvPicPr>
          <p:cNvPr id="21508" name="Picture 4">
            <a:extLst>
              <a:ext uri="{FF2B5EF4-FFF2-40B4-BE49-F238E27FC236}">
                <a16:creationId xmlns:a16="http://schemas.microsoft.com/office/drawing/2014/main" id="{D0FE2EB0-4AFB-5036-6827-C196E57B1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1010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5A1DCAD-FEFD-9E64-A8D4-D5AEFA8B5E93}"/>
              </a:ext>
            </a:extLst>
          </p:cNvPr>
          <p:cNvSpPr>
            <a:spLocks noGrp="1"/>
          </p:cNvSpPr>
          <p:nvPr>
            <p:ph type="title"/>
          </p:nvPr>
        </p:nvSpPr>
        <p:spPr/>
        <p:txBody>
          <a:bodyPr/>
          <a:lstStyle/>
          <a:p>
            <a:r>
              <a:rPr lang="ar-SA" altLang="ar-SY"/>
              <a:t>استخدام الفرز اللوني لفصل الشوائب المتلونة عن القمح المفروز من التريور </a:t>
            </a:r>
            <a:endParaRPr lang="en-US" altLang="ar-SY"/>
          </a:p>
        </p:txBody>
      </p:sp>
      <p:sp>
        <p:nvSpPr>
          <p:cNvPr id="22531" name="Content Placeholder 2">
            <a:extLst>
              <a:ext uri="{FF2B5EF4-FFF2-40B4-BE49-F238E27FC236}">
                <a16:creationId xmlns:a16="http://schemas.microsoft.com/office/drawing/2014/main" id="{69F90F27-BA8E-9C4C-BBCF-6A69F2419411}"/>
              </a:ext>
            </a:extLst>
          </p:cNvPr>
          <p:cNvSpPr>
            <a:spLocks noGrp="1"/>
          </p:cNvSpPr>
          <p:nvPr>
            <p:ph idx="1"/>
          </p:nvPr>
        </p:nvSpPr>
        <p:spPr/>
        <p:txBody>
          <a:bodyPr/>
          <a:lstStyle/>
          <a:p>
            <a:endParaRPr lang="ar-SY" altLang="ar-SY"/>
          </a:p>
        </p:txBody>
      </p:sp>
      <p:pic>
        <p:nvPicPr>
          <p:cNvPr id="22532" name="Picture 2">
            <a:extLst>
              <a:ext uri="{FF2B5EF4-FFF2-40B4-BE49-F238E27FC236}">
                <a16:creationId xmlns:a16="http://schemas.microsoft.com/office/drawing/2014/main" id="{47531E6F-BD6A-C5D1-22DE-28398B369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77136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C1C7B8-8CD3-0218-9288-B4BB693C9FBF}"/>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تركيبها - كهربائية</a:t>
            </a:r>
            <a:endParaRPr lang="en-US" altLang="ar-SY" sz="3200" b="1">
              <a:solidFill>
                <a:srgbClr val="008000"/>
              </a:solidFill>
            </a:endParaRPr>
          </a:p>
        </p:txBody>
      </p:sp>
      <p:sp>
        <p:nvSpPr>
          <p:cNvPr id="23555" name="Rectangle 3">
            <a:extLst>
              <a:ext uri="{FF2B5EF4-FFF2-40B4-BE49-F238E27FC236}">
                <a16:creationId xmlns:a16="http://schemas.microsoft.com/office/drawing/2014/main" id="{21D5D865-7A65-15CF-3995-86276B97A307}"/>
              </a:ext>
            </a:extLst>
          </p:cNvPr>
          <p:cNvSpPr>
            <a:spLocks noGrp="1" noChangeArrowheads="1"/>
          </p:cNvSpPr>
          <p:nvPr>
            <p:ph type="body" idx="1"/>
          </p:nvPr>
        </p:nvSpPr>
        <p:spPr/>
        <p:txBody>
          <a:bodyPr/>
          <a:lstStyle/>
          <a:p>
            <a:pPr eaLnBrk="1" hangingPunct="1"/>
            <a:endParaRPr lang="en-GB" altLang="ar-SY"/>
          </a:p>
        </p:txBody>
      </p:sp>
      <p:pic>
        <p:nvPicPr>
          <p:cNvPr id="23556" name="Picture 4" descr="electrostatic">
            <a:extLst>
              <a:ext uri="{FF2B5EF4-FFF2-40B4-BE49-F238E27FC236}">
                <a16:creationId xmlns:a16="http://schemas.microsoft.com/office/drawing/2014/main" id="{028BA0D7-BD6B-21F6-BAD7-B2495BB7A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97000"/>
            <a:ext cx="65532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B3DADB4-2BFD-503A-F701-E7214C525512}"/>
              </a:ext>
            </a:extLst>
          </p:cNvPr>
          <p:cNvSpPr>
            <a:spLocks noGrp="1" noChangeArrowheads="1"/>
          </p:cNvSpPr>
          <p:nvPr>
            <p:ph type="title"/>
          </p:nvPr>
        </p:nvSpPr>
        <p:spPr/>
        <p:txBody>
          <a:bodyPr/>
          <a:lstStyle/>
          <a:p>
            <a:pPr eaLnBrk="1" hangingPunct="1"/>
            <a:endParaRPr lang="en-GB" altLang="ar-SY"/>
          </a:p>
        </p:txBody>
      </p:sp>
      <p:sp>
        <p:nvSpPr>
          <p:cNvPr id="24579" name="Rectangle 3">
            <a:extLst>
              <a:ext uri="{FF2B5EF4-FFF2-40B4-BE49-F238E27FC236}">
                <a16:creationId xmlns:a16="http://schemas.microsoft.com/office/drawing/2014/main" id="{E1FAEBEE-E16B-9BB9-2EC5-B67EE1C0CECA}"/>
              </a:ext>
            </a:extLst>
          </p:cNvPr>
          <p:cNvSpPr>
            <a:spLocks noGrp="1" noChangeArrowheads="1"/>
          </p:cNvSpPr>
          <p:nvPr>
            <p:ph type="body" idx="1"/>
          </p:nvPr>
        </p:nvSpPr>
        <p:spPr/>
        <p:txBody>
          <a:bodyPr/>
          <a:lstStyle/>
          <a:p>
            <a:pPr eaLnBrk="1" hangingPunct="1"/>
            <a:endParaRPr lang="en-GB" altLang="ar-SY"/>
          </a:p>
        </p:txBody>
      </p:sp>
      <p:pic>
        <p:nvPicPr>
          <p:cNvPr id="24580" name="صورة 5" descr="scourer.jpg">
            <a:extLst>
              <a:ext uri="{FF2B5EF4-FFF2-40B4-BE49-F238E27FC236}">
                <a16:creationId xmlns:a16="http://schemas.microsoft.com/office/drawing/2014/main" id="{5F1C2783-968D-8DD2-D791-C9325C028F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53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صورة 6" descr="scourer1.jpg">
            <a:extLst>
              <a:ext uri="{FF2B5EF4-FFF2-40B4-BE49-F238E27FC236}">
                <a16:creationId xmlns:a16="http://schemas.microsoft.com/office/drawing/2014/main" id="{01A3B077-3EDB-C1F6-5BEC-80A33D39F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0"/>
            <a:ext cx="28575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صورة 7" descr="122.jpg">
            <a:extLst>
              <a:ext uri="{FF2B5EF4-FFF2-40B4-BE49-F238E27FC236}">
                <a16:creationId xmlns:a16="http://schemas.microsoft.com/office/drawing/2014/main" id="{1EFCFE16-7890-2638-9D70-F5EAAE7E32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2850" y="1952625"/>
            <a:ext cx="38941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9D5328E-22AD-5D19-F3BE-32902AC22106}"/>
              </a:ext>
            </a:extLst>
          </p:cNvPr>
          <p:cNvSpPr>
            <a:spLocks noGrp="1"/>
          </p:cNvSpPr>
          <p:nvPr>
            <p:ph type="title"/>
          </p:nvPr>
        </p:nvSpPr>
        <p:spPr>
          <a:xfrm>
            <a:off x="250825" y="333375"/>
            <a:ext cx="8229600" cy="1143000"/>
          </a:xfrm>
        </p:spPr>
        <p:txBody>
          <a:bodyPr/>
          <a:lstStyle/>
          <a:p>
            <a:pPr rtl="1"/>
            <a:r>
              <a:rPr lang="ar-SY" altLang="ar-SY" b="1">
                <a:solidFill>
                  <a:srgbClr val="008000"/>
                </a:solidFill>
              </a:rPr>
              <a:t>فصل النخالة </a:t>
            </a:r>
            <a:r>
              <a:rPr lang="ar-SY" altLang="ar-SY"/>
              <a:t>– </a:t>
            </a:r>
            <a:r>
              <a:rPr lang="tr-TR" altLang="ar-SY" sz="3200" b="1">
                <a:solidFill>
                  <a:srgbClr val="008000"/>
                </a:solidFill>
              </a:rPr>
              <a:t>Debra</a:t>
            </a:r>
            <a:r>
              <a:rPr lang="en-US" altLang="ar-SY" sz="3200" b="1">
                <a:solidFill>
                  <a:srgbClr val="008000"/>
                </a:solidFill>
              </a:rPr>
              <a:t>nning - Dehulling</a:t>
            </a:r>
          </a:p>
        </p:txBody>
      </p:sp>
      <p:sp>
        <p:nvSpPr>
          <p:cNvPr id="25603" name="Content Placeholder 2">
            <a:extLst>
              <a:ext uri="{FF2B5EF4-FFF2-40B4-BE49-F238E27FC236}">
                <a16:creationId xmlns:a16="http://schemas.microsoft.com/office/drawing/2014/main" id="{71CBDFBE-7048-5C08-662D-B9B2C2D077EA}"/>
              </a:ext>
            </a:extLst>
          </p:cNvPr>
          <p:cNvSpPr>
            <a:spLocks noGrp="1"/>
          </p:cNvSpPr>
          <p:nvPr>
            <p:ph idx="1"/>
          </p:nvPr>
        </p:nvSpPr>
        <p:spPr/>
        <p:txBody>
          <a:bodyPr/>
          <a:lstStyle/>
          <a:p>
            <a:endParaRPr lang="ar-SY" altLang="ar-SY"/>
          </a:p>
        </p:txBody>
      </p:sp>
      <p:pic>
        <p:nvPicPr>
          <p:cNvPr id="25604" name="Picture 4" descr="shatter 1">
            <a:extLst>
              <a:ext uri="{FF2B5EF4-FFF2-40B4-BE49-F238E27FC236}">
                <a16:creationId xmlns:a16="http://schemas.microsoft.com/office/drawing/2014/main" id="{4E4D7EE8-C8FD-1419-5695-A54FAB7F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82015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F7A99A-E074-1F61-D008-A292BFC35852}"/>
              </a:ext>
            </a:extLst>
          </p:cNvPr>
          <p:cNvSpPr>
            <a:spLocks noGrp="1"/>
          </p:cNvSpPr>
          <p:nvPr>
            <p:ph type="title"/>
          </p:nvPr>
        </p:nvSpPr>
        <p:spPr/>
        <p:txBody>
          <a:bodyPr/>
          <a:lstStyle/>
          <a:p>
            <a:endParaRPr lang="ar-SY" altLang="ar-SY"/>
          </a:p>
        </p:txBody>
      </p:sp>
      <p:pic>
        <p:nvPicPr>
          <p:cNvPr id="26627" name="Content Placeholder 5">
            <a:extLst>
              <a:ext uri="{FF2B5EF4-FFF2-40B4-BE49-F238E27FC236}">
                <a16:creationId xmlns:a16="http://schemas.microsoft.com/office/drawing/2014/main" id="{AA01B9CF-40F3-B57B-98A0-C946A74004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27538" y="374650"/>
            <a:ext cx="4433887" cy="6156325"/>
          </a:xfrm>
        </p:spPr>
      </p:pic>
      <p:pic>
        <p:nvPicPr>
          <p:cNvPr id="26628" name="Picture 4" descr="vcw5a1">
            <a:extLst>
              <a:ext uri="{FF2B5EF4-FFF2-40B4-BE49-F238E27FC236}">
                <a16:creationId xmlns:a16="http://schemas.microsoft.com/office/drawing/2014/main" id="{68957690-0864-FF77-BF6C-FB2A2EFDB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4589463"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4356C9E-D655-2E90-8366-F96A8AD68448}"/>
              </a:ext>
            </a:extLst>
          </p:cNvPr>
          <p:cNvSpPr>
            <a:spLocks noGrp="1"/>
          </p:cNvSpPr>
          <p:nvPr>
            <p:ph type="title"/>
          </p:nvPr>
        </p:nvSpPr>
        <p:spPr/>
        <p:txBody>
          <a:bodyPr/>
          <a:lstStyle/>
          <a:p>
            <a:endParaRPr lang="ar-SY" altLang="ar-SY"/>
          </a:p>
        </p:txBody>
      </p:sp>
      <p:sp>
        <p:nvSpPr>
          <p:cNvPr id="27651" name="Content Placeholder 2">
            <a:extLst>
              <a:ext uri="{FF2B5EF4-FFF2-40B4-BE49-F238E27FC236}">
                <a16:creationId xmlns:a16="http://schemas.microsoft.com/office/drawing/2014/main" id="{5362CEC4-1B70-8160-5892-70CB5EC2BEF4}"/>
              </a:ext>
            </a:extLst>
          </p:cNvPr>
          <p:cNvSpPr>
            <a:spLocks noGrp="1"/>
          </p:cNvSpPr>
          <p:nvPr>
            <p:ph idx="1"/>
          </p:nvPr>
        </p:nvSpPr>
        <p:spPr/>
        <p:txBody>
          <a:bodyPr/>
          <a:lstStyle/>
          <a:p>
            <a:endParaRPr lang="ar-SY" altLang="ar-SY"/>
          </a:p>
        </p:txBody>
      </p:sp>
      <p:pic>
        <p:nvPicPr>
          <p:cNvPr id="27652" name="Picture 5" descr="VCW Insides">
            <a:extLst>
              <a:ext uri="{FF2B5EF4-FFF2-40B4-BE49-F238E27FC236}">
                <a16:creationId xmlns:a16="http://schemas.microsoft.com/office/drawing/2014/main" id="{E199F1F8-154C-A5ED-6EF8-CFD37ECF1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5864225" cy="3633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B3CE1A9-8533-B19D-5173-5BD157DEA2E0}"/>
              </a:ext>
            </a:extLst>
          </p:cNvPr>
          <p:cNvSpPr>
            <a:spLocks noGrp="1"/>
          </p:cNvSpPr>
          <p:nvPr>
            <p:ph type="title"/>
          </p:nvPr>
        </p:nvSpPr>
        <p:spPr/>
        <p:txBody>
          <a:bodyPr/>
          <a:lstStyle/>
          <a:p>
            <a:endParaRPr lang="ar-SY" altLang="ar-SY"/>
          </a:p>
        </p:txBody>
      </p:sp>
      <p:sp>
        <p:nvSpPr>
          <p:cNvPr id="28675" name="Content Placeholder 2">
            <a:extLst>
              <a:ext uri="{FF2B5EF4-FFF2-40B4-BE49-F238E27FC236}">
                <a16:creationId xmlns:a16="http://schemas.microsoft.com/office/drawing/2014/main" id="{219D4304-F80A-F6BE-B5B4-CBC3C6B26781}"/>
              </a:ext>
            </a:extLst>
          </p:cNvPr>
          <p:cNvSpPr>
            <a:spLocks noGrp="1"/>
          </p:cNvSpPr>
          <p:nvPr>
            <p:ph idx="1"/>
          </p:nvPr>
        </p:nvSpPr>
        <p:spPr/>
        <p:txBody>
          <a:bodyPr/>
          <a:lstStyle/>
          <a:p>
            <a:endParaRPr lang="ar-SY" altLang="ar-SY"/>
          </a:p>
        </p:txBody>
      </p:sp>
      <p:graphicFrame>
        <p:nvGraphicFramePr>
          <p:cNvPr id="28676" name="Object 3">
            <a:extLst>
              <a:ext uri="{FF2B5EF4-FFF2-40B4-BE49-F238E27FC236}">
                <a16:creationId xmlns:a16="http://schemas.microsoft.com/office/drawing/2014/main" id="{E8BBF353-C885-946B-C275-A09E2459D725}"/>
              </a:ext>
            </a:extLst>
          </p:cNvPr>
          <p:cNvGraphicFramePr>
            <a:graphicFrameLocks noChangeAspect="1"/>
          </p:cNvGraphicFramePr>
          <p:nvPr/>
        </p:nvGraphicFramePr>
        <p:xfrm>
          <a:off x="0" y="2082800"/>
          <a:ext cx="7885113" cy="3121025"/>
        </p:xfrm>
        <a:graphic>
          <a:graphicData uri="http://schemas.openxmlformats.org/presentationml/2006/ole">
            <mc:AlternateContent xmlns:mc="http://schemas.openxmlformats.org/markup-compatibility/2006">
              <mc:Choice xmlns:v="urn:schemas-microsoft-com:vml" Requires="v">
                <p:oleObj name="Photo Editor Photo" r:id="rId2" imgW="6687483" imgH="2647619" progId="MSPhotoEd.3">
                  <p:embed/>
                </p:oleObj>
              </mc:Choice>
              <mc:Fallback>
                <p:oleObj name="Photo Editor Photo" r:id="rId2" imgW="6687483" imgH="2647619" progId="MSPhotoEd.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2800"/>
                        <a:ext cx="78851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7F81B6A-57CB-D046-0B9A-91A592FA3A69}"/>
              </a:ext>
            </a:extLst>
          </p:cNvPr>
          <p:cNvSpPr>
            <a:spLocks noGrp="1"/>
          </p:cNvSpPr>
          <p:nvPr>
            <p:ph type="title"/>
          </p:nvPr>
        </p:nvSpPr>
        <p:spPr/>
        <p:txBody>
          <a:bodyPr/>
          <a:lstStyle/>
          <a:p>
            <a:r>
              <a:rPr lang="ar-SA" altLang="ar-SY"/>
              <a:t>فوائد عملية التقشير</a:t>
            </a:r>
            <a:endParaRPr lang="en-US" altLang="ar-SY"/>
          </a:p>
        </p:txBody>
      </p:sp>
      <p:sp>
        <p:nvSpPr>
          <p:cNvPr id="29699" name="Content Placeholder 2">
            <a:extLst>
              <a:ext uri="{FF2B5EF4-FFF2-40B4-BE49-F238E27FC236}">
                <a16:creationId xmlns:a16="http://schemas.microsoft.com/office/drawing/2014/main" id="{8CA73480-62AC-932E-D02B-EEA003BBD65C}"/>
              </a:ext>
            </a:extLst>
          </p:cNvPr>
          <p:cNvSpPr>
            <a:spLocks noGrp="1"/>
          </p:cNvSpPr>
          <p:nvPr>
            <p:ph idx="1"/>
          </p:nvPr>
        </p:nvSpPr>
        <p:spPr>
          <a:xfrm>
            <a:off x="457200" y="1600200"/>
            <a:ext cx="7570788" cy="4525963"/>
          </a:xfrm>
        </p:spPr>
        <p:txBody>
          <a:bodyPr/>
          <a:lstStyle/>
          <a:p>
            <a:pPr algn="r" rtl="1"/>
            <a:r>
              <a:rPr lang="ar-SY" altLang="ar-SY"/>
              <a:t>محتوى الرماد</a:t>
            </a:r>
          </a:p>
          <a:p>
            <a:pPr algn="r" rtl="1"/>
            <a:r>
              <a:rPr lang="ar-SY" altLang="ar-SY"/>
              <a:t>النقاط السوداء</a:t>
            </a:r>
          </a:p>
          <a:p>
            <a:pPr algn="r" rtl="1"/>
            <a:r>
              <a:rPr lang="ar-SY" altLang="ar-SY"/>
              <a:t>اللون</a:t>
            </a:r>
          </a:p>
          <a:p>
            <a:pPr algn="r" rtl="1"/>
            <a:r>
              <a:rPr lang="ar-SY" altLang="ar-SY"/>
              <a:t>خفض الملوثات</a:t>
            </a:r>
          </a:p>
          <a:p>
            <a:pPr algn="r" rtl="1"/>
            <a:r>
              <a:rPr lang="ar-SY" altLang="ar-SY"/>
              <a:t>التحبحب</a:t>
            </a:r>
          </a:p>
          <a:p>
            <a:pPr algn="r" rtl="1"/>
            <a:r>
              <a:rPr lang="ar-SY" altLang="ar-SY"/>
              <a:t>نسبة الاستخراج</a:t>
            </a:r>
          </a:p>
          <a:p>
            <a:pPr algn="r" rtl="1"/>
            <a:r>
              <a:rPr lang="ar-SY" altLang="ar-SY"/>
              <a:t>زيادة الاستطاعة</a:t>
            </a:r>
          </a:p>
          <a:p>
            <a:pPr algn="r" rtl="1"/>
            <a:r>
              <a:rPr lang="ar-SY" altLang="ar-SY"/>
              <a:t>تخفيض الفعالية الانزيمية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81E81AC-921D-60EA-5257-48CE6EF4A8DF}"/>
              </a:ext>
            </a:extLst>
          </p:cNvPr>
          <p:cNvSpPr>
            <a:spLocks noGrp="1"/>
          </p:cNvSpPr>
          <p:nvPr>
            <p:ph type="title"/>
          </p:nvPr>
        </p:nvSpPr>
        <p:spPr/>
        <p:txBody>
          <a:bodyPr/>
          <a:lstStyle/>
          <a:p>
            <a:endParaRPr lang="ar-SY" altLang="ar-SY"/>
          </a:p>
        </p:txBody>
      </p:sp>
      <p:pic>
        <p:nvPicPr>
          <p:cNvPr id="30723" name="Content Placeholder 3">
            <a:extLst>
              <a:ext uri="{FF2B5EF4-FFF2-40B4-BE49-F238E27FC236}">
                <a16:creationId xmlns:a16="http://schemas.microsoft.com/office/drawing/2014/main" id="{6D530400-DAF8-9C7C-08F3-43AA1D1CB0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341438"/>
            <a:ext cx="8302625" cy="51117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a:extLst>
              <a:ext uri="{FF2B5EF4-FFF2-40B4-BE49-F238E27FC236}">
                <a16:creationId xmlns:a16="http://schemas.microsoft.com/office/drawing/2014/main" id="{6D9E362C-B359-027D-231B-9B65063D6515}"/>
              </a:ext>
            </a:extLst>
          </p:cNvPr>
          <p:cNvSpPr>
            <a:spLocks noGrp="1"/>
          </p:cNvSpPr>
          <p:nvPr>
            <p:ph type="title"/>
          </p:nvPr>
        </p:nvSpPr>
        <p:spPr/>
        <p:txBody>
          <a:bodyPr/>
          <a:lstStyle/>
          <a:p>
            <a:pPr eaLnBrk="1" hangingPunct="1"/>
            <a:endParaRPr lang="ar-LB" altLang="ar-SY"/>
          </a:p>
        </p:txBody>
      </p:sp>
      <p:pic>
        <p:nvPicPr>
          <p:cNvPr id="4099" name="عنصر نائب للمحتوى 5" descr="تطور آلة الطحن.jpg">
            <a:extLst>
              <a:ext uri="{FF2B5EF4-FFF2-40B4-BE49-F238E27FC236}">
                <a16:creationId xmlns:a16="http://schemas.microsoft.com/office/drawing/2014/main" id="{FF5439FA-CE22-2ADA-955C-B133DE5D52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0"/>
            <a:ext cx="7815263" cy="650081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0D41DE9-2A5C-3960-E712-7CF32280A25B}"/>
              </a:ext>
            </a:extLst>
          </p:cNvPr>
          <p:cNvSpPr>
            <a:spLocks noGrp="1" noChangeArrowheads="1"/>
          </p:cNvSpPr>
          <p:nvPr>
            <p:ph type="title"/>
          </p:nvPr>
        </p:nvSpPr>
        <p:spPr/>
        <p:txBody>
          <a:bodyPr/>
          <a:lstStyle/>
          <a:p>
            <a:pPr rtl="1" eaLnBrk="1" hangingPunct="1"/>
            <a:r>
              <a:rPr lang="ar-SY" altLang="ar-SY" b="1">
                <a:solidFill>
                  <a:srgbClr val="008000"/>
                </a:solidFill>
              </a:rPr>
              <a:t>خلط القمح</a:t>
            </a:r>
            <a:endParaRPr lang="en-US" altLang="ar-SY" b="1">
              <a:solidFill>
                <a:srgbClr val="008000"/>
              </a:solidFill>
            </a:endParaRPr>
          </a:p>
        </p:txBody>
      </p:sp>
      <p:sp>
        <p:nvSpPr>
          <p:cNvPr id="31747" name="Rectangle 3">
            <a:extLst>
              <a:ext uri="{FF2B5EF4-FFF2-40B4-BE49-F238E27FC236}">
                <a16:creationId xmlns:a16="http://schemas.microsoft.com/office/drawing/2014/main" id="{BD2CEB9D-DB83-8DED-7E7B-A2B943C63F99}"/>
              </a:ext>
            </a:extLst>
          </p:cNvPr>
          <p:cNvSpPr>
            <a:spLocks noGrp="1" noChangeArrowheads="1"/>
          </p:cNvSpPr>
          <p:nvPr>
            <p:ph type="body" idx="1"/>
          </p:nvPr>
        </p:nvSpPr>
        <p:spPr>
          <a:xfrm>
            <a:off x="457200" y="1600200"/>
            <a:ext cx="7499350" cy="4525963"/>
          </a:xfrm>
        </p:spPr>
        <p:txBody>
          <a:bodyPr/>
          <a:lstStyle/>
          <a:p>
            <a:pPr algn="r" rtl="1" eaLnBrk="1" hangingPunct="1"/>
            <a:r>
              <a:rPr lang="ar-SA" altLang="ar-SY"/>
              <a:t>لماذا نخلط أنواع مختلفة من القمح</a:t>
            </a:r>
            <a:endParaRPr lang="en-US" altLang="ar-SY"/>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A87A8C4-FF14-E33D-3281-71CC2E5CA36E}"/>
              </a:ext>
            </a:extLst>
          </p:cNvPr>
          <p:cNvSpPr>
            <a:spLocks noGrp="1" noChangeArrowheads="1"/>
          </p:cNvSpPr>
          <p:nvPr>
            <p:ph type="title"/>
          </p:nvPr>
        </p:nvSpPr>
        <p:spPr/>
        <p:txBody>
          <a:bodyPr/>
          <a:lstStyle/>
          <a:p>
            <a:pPr eaLnBrk="1" hangingPunct="1"/>
            <a:r>
              <a:rPr lang="ar-SY" altLang="ar-SY" b="1">
                <a:solidFill>
                  <a:srgbClr val="008000"/>
                </a:solidFill>
              </a:rPr>
              <a:t>خلط القمح</a:t>
            </a:r>
            <a:endParaRPr lang="en-US" altLang="ar-SY" b="1">
              <a:solidFill>
                <a:srgbClr val="008000"/>
              </a:solidFill>
            </a:endParaRPr>
          </a:p>
        </p:txBody>
      </p:sp>
      <p:sp>
        <p:nvSpPr>
          <p:cNvPr id="32771" name="Rectangle 3">
            <a:extLst>
              <a:ext uri="{FF2B5EF4-FFF2-40B4-BE49-F238E27FC236}">
                <a16:creationId xmlns:a16="http://schemas.microsoft.com/office/drawing/2014/main" id="{FF92EACB-41CD-374C-ECEE-0F465382ABD8}"/>
              </a:ext>
            </a:extLst>
          </p:cNvPr>
          <p:cNvSpPr>
            <a:spLocks noGrp="1" noChangeArrowheads="1"/>
          </p:cNvSpPr>
          <p:nvPr>
            <p:ph type="body" idx="1"/>
          </p:nvPr>
        </p:nvSpPr>
        <p:spPr/>
        <p:txBody>
          <a:bodyPr/>
          <a:lstStyle/>
          <a:p>
            <a:pPr eaLnBrk="1" hangingPunct="1"/>
            <a:endParaRPr lang="en-GB" altLang="ar-SY"/>
          </a:p>
        </p:txBody>
      </p:sp>
      <p:pic>
        <p:nvPicPr>
          <p:cNvPr id="32772" name="Picture 6" descr="Diagram 1">
            <a:extLst>
              <a:ext uri="{FF2B5EF4-FFF2-40B4-BE49-F238E27FC236}">
                <a16:creationId xmlns:a16="http://schemas.microsoft.com/office/drawing/2014/main" id="{781C4188-B111-B660-6BA5-BE75BF584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Line 8">
            <a:extLst>
              <a:ext uri="{FF2B5EF4-FFF2-40B4-BE49-F238E27FC236}">
                <a16:creationId xmlns:a16="http://schemas.microsoft.com/office/drawing/2014/main" id="{B31207F3-011B-2D29-5FE6-FAFAA2BF24DC}"/>
              </a:ext>
            </a:extLst>
          </p:cNvPr>
          <p:cNvSpPr>
            <a:spLocks noChangeShapeType="1"/>
          </p:cNvSpPr>
          <p:nvPr/>
        </p:nvSpPr>
        <p:spPr bwMode="auto">
          <a:xfrm flipH="1" flipV="1">
            <a:off x="2339975" y="1844675"/>
            <a:ext cx="2736850" cy="18716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5" name="Rectangle 2">
            <a:extLst>
              <a:ext uri="{FF2B5EF4-FFF2-40B4-BE49-F238E27FC236}">
                <a16:creationId xmlns:a16="http://schemas.microsoft.com/office/drawing/2014/main" id="{0A1A66DB-B3C6-218F-B5F2-3993B1D2F491}"/>
              </a:ext>
            </a:extLst>
          </p:cNvPr>
          <p:cNvSpPr>
            <a:spLocks noGrp="1" noChangeArrowheads="1"/>
          </p:cNvSpPr>
          <p:nvPr>
            <p:ph type="title"/>
          </p:nvPr>
        </p:nvSpPr>
        <p:spPr/>
        <p:txBody>
          <a:bodyPr/>
          <a:lstStyle/>
          <a:p>
            <a:pPr rtl="1" eaLnBrk="1" hangingPunct="1"/>
            <a:r>
              <a:rPr lang="ar-SY" altLang="ar-SY" b="1">
                <a:solidFill>
                  <a:srgbClr val="008000"/>
                </a:solidFill>
              </a:rPr>
              <a:t>خلط القمح- </a:t>
            </a:r>
            <a:r>
              <a:rPr lang="ar-SY" altLang="ar-SY" sz="3200" b="1">
                <a:solidFill>
                  <a:srgbClr val="008000"/>
                </a:solidFill>
              </a:rPr>
              <a:t>مثال</a:t>
            </a:r>
            <a:endParaRPr lang="en-US" altLang="ar-SY" sz="3200" b="1">
              <a:solidFill>
                <a:srgbClr val="008000"/>
              </a:solidFill>
            </a:endParaRPr>
          </a:p>
        </p:txBody>
      </p:sp>
      <p:sp>
        <p:nvSpPr>
          <p:cNvPr id="33796" name="Text Box 4">
            <a:extLst>
              <a:ext uri="{FF2B5EF4-FFF2-40B4-BE49-F238E27FC236}">
                <a16:creationId xmlns:a16="http://schemas.microsoft.com/office/drawing/2014/main" id="{2E20BA6F-53E7-3D29-6E90-59328DCDF9C0}"/>
              </a:ext>
            </a:extLst>
          </p:cNvPr>
          <p:cNvSpPr txBox="1">
            <a:spLocks noChangeArrowheads="1"/>
          </p:cNvSpPr>
          <p:nvPr/>
        </p:nvSpPr>
        <p:spPr bwMode="auto">
          <a:xfrm>
            <a:off x="4427538" y="1700213"/>
            <a:ext cx="3240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الصنف </a:t>
            </a:r>
            <a:r>
              <a:rPr lang="en-US" altLang="ar-SY" sz="2600"/>
              <a:t>A</a:t>
            </a:r>
            <a:r>
              <a:rPr lang="ar-SY" altLang="ar-SY" sz="2600"/>
              <a:t> بروتين 9%</a:t>
            </a:r>
            <a:endParaRPr lang="en-US" altLang="ar-SY" sz="2600"/>
          </a:p>
        </p:txBody>
      </p:sp>
      <p:sp>
        <p:nvSpPr>
          <p:cNvPr id="33797" name="Text Box 5">
            <a:extLst>
              <a:ext uri="{FF2B5EF4-FFF2-40B4-BE49-F238E27FC236}">
                <a16:creationId xmlns:a16="http://schemas.microsoft.com/office/drawing/2014/main" id="{A1F1B8B7-419B-EA10-0B8D-7DDB169F69F5}"/>
              </a:ext>
            </a:extLst>
          </p:cNvPr>
          <p:cNvSpPr txBox="1">
            <a:spLocks noChangeArrowheads="1"/>
          </p:cNvSpPr>
          <p:nvPr/>
        </p:nvSpPr>
        <p:spPr bwMode="auto">
          <a:xfrm>
            <a:off x="4284663" y="3500438"/>
            <a:ext cx="3743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الصنف </a:t>
            </a:r>
            <a:r>
              <a:rPr lang="en-US" altLang="ar-SY" sz="2600"/>
              <a:t>B</a:t>
            </a:r>
            <a:r>
              <a:rPr lang="ar-SY" altLang="ar-SY" sz="2600"/>
              <a:t> بروتين 14%</a:t>
            </a:r>
            <a:endParaRPr lang="en-US" altLang="ar-SY" sz="2600"/>
          </a:p>
        </p:txBody>
      </p:sp>
      <p:sp>
        <p:nvSpPr>
          <p:cNvPr id="21511" name="Line 7">
            <a:extLst>
              <a:ext uri="{FF2B5EF4-FFF2-40B4-BE49-F238E27FC236}">
                <a16:creationId xmlns:a16="http://schemas.microsoft.com/office/drawing/2014/main" id="{5C91DE4F-A91A-795C-E2FD-207F4FF6BAC8}"/>
              </a:ext>
            </a:extLst>
          </p:cNvPr>
          <p:cNvSpPr>
            <a:spLocks noChangeShapeType="1"/>
          </p:cNvSpPr>
          <p:nvPr/>
        </p:nvSpPr>
        <p:spPr bwMode="auto">
          <a:xfrm flipH="1">
            <a:off x="1979613" y="1989138"/>
            <a:ext cx="3024187" cy="194468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9">
            <a:extLst>
              <a:ext uri="{FF2B5EF4-FFF2-40B4-BE49-F238E27FC236}">
                <a16:creationId xmlns:a16="http://schemas.microsoft.com/office/drawing/2014/main" id="{E5E8B005-AE27-3CE8-3A8F-FCF47B5055BA}"/>
              </a:ext>
            </a:extLst>
          </p:cNvPr>
          <p:cNvSpPr txBox="1">
            <a:spLocks noChangeArrowheads="1"/>
          </p:cNvSpPr>
          <p:nvPr/>
        </p:nvSpPr>
        <p:spPr bwMode="auto">
          <a:xfrm>
            <a:off x="-180975" y="3644900"/>
            <a:ext cx="2051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12-9=  3حصة</a:t>
            </a:r>
            <a:endParaRPr lang="en-US" altLang="ar-SY" sz="2600"/>
          </a:p>
        </p:txBody>
      </p:sp>
      <p:sp>
        <p:nvSpPr>
          <p:cNvPr id="21510" name="Text Box 6">
            <a:extLst>
              <a:ext uri="{FF2B5EF4-FFF2-40B4-BE49-F238E27FC236}">
                <a16:creationId xmlns:a16="http://schemas.microsoft.com/office/drawing/2014/main" id="{6DCA9074-D2BB-88A4-E181-392DFF8A7B7F}"/>
              </a:ext>
            </a:extLst>
          </p:cNvPr>
          <p:cNvSpPr txBox="1">
            <a:spLocks noChangeArrowheads="1"/>
          </p:cNvSpPr>
          <p:nvPr/>
        </p:nvSpPr>
        <p:spPr bwMode="auto">
          <a:xfrm>
            <a:off x="2627313" y="2565400"/>
            <a:ext cx="1873250" cy="488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المزيج  12%</a:t>
            </a:r>
            <a:endParaRPr lang="en-US" altLang="ar-SY" sz="2600"/>
          </a:p>
        </p:txBody>
      </p:sp>
      <p:sp>
        <p:nvSpPr>
          <p:cNvPr id="21514" name="Text Box 10">
            <a:extLst>
              <a:ext uri="{FF2B5EF4-FFF2-40B4-BE49-F238E27FC236}">
                <a16:creationId xmlns:a16="http://schemas.microsoft.com/office/drawing/2014/main" id="{8D1395E5-1751-518F-0E3E-C6884369A864}"/>
              </a:ext>
            </a:extLst>
          </p:cNvPr>
          <p:cNvSpPr txBox="1">
            <a:spLocks noChangeArrowheads="1"/>
          </p:cNvSpPr>
          <p:nvPr/>
        </p:nvSpPr>
        <p:spPr bwMode="auto">
          <a:xfrm>
            <a:off x="0" y="1700213"/>
            <a:ext cx="21955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14-12=2 حصة</a:t>
            </a:r>
            <a:endParaRPr lang="en-US" altLang="ar-SY" sz="2600"/>
          </a:p>
        </p:txBody>
      </p:sp>
      <p:sp>
        <p:nvSpPr>
          <p:cNvPr id="33802" name="Text Box 11">
            <a:extLst>
              <a:ext uri="{FF2B5EF4-FFF2-40B4-BE49-F238E27FC236}">
                <a16:creationId xmlns:a16="http://schemas.microsoft.com/office/drawing/2014/main" id="{F5D1D3BA-2588-B7D0-A14C-BC2218AC50A3}"/>
              </a:ext>
            </a:extLst>
          </p:cNvPr>
          <p:cNvSpPr txBox="1">
            <a:spLocks noChangeArrowheads="1"/>
          </p:cNvSpPr>
          <p:nvPr/>
        </p:nvSpPr>
        <p:spPr bwMode="auto">
          <a:xfrm>
            <a:off x="0" y="4292600"/>
            <a:ext cx="2517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مجموع الحصص 5</a:t>
            </a:r>
            <a:endParaRPr lang="en-US" altLang="ar-SY" sz="2600"/>
          </a:p>
        </p:txBody>
      </p:sp>
      <p:sp>
        <p:nvSpPr>
          <p:cNvPr id="33803" name="Line 12">
            <a:extLst>
              <a:ext uri="{FF2B5EF4-FFF2-40B4-BE49-F238E27FC236}">
                <a16:creationId xmlns:a16="http://schemas.microsoft.com/office/drawing/2014/main" id="{86E85AB3-1D70-035D-5AA5-EEC43A937CA5}"/>
              </a:ext>
            </a:extLst>
          </p:cNvPr>
          <p:cNvSpPr>
            <a:spLocks noChangeShapeType="1"/>
          </p:cNvSpPr>
          <p:nvPr/>
        </p:nvSpPr>
        <p:spPr bwMode="auto">
          <a:xfrm>
            <a:off x="0" y="4076700"/>
            <a:ext cx="2124075"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Text Box 13">
            <a:extLst>
              <a:ext uri="{FF2B5EF4-FFF2-40B4-BE49-F238E27FC236}">
                <a16:creationId xmlns:a16="http://schemas.microsoft.com/office/drawing/2014/main" id="{32960CD7-680A-E33F-B994-25C5A1435A2C}"/>
              </a:ext>
            </a:extLst>
          </p:cNvPr>
          <p:cNvSpPr txBox="1">
            <a:spLocks noChangeArrowheads="1"/>
          </p:cNvSpPr>
          <p:nvPr/>
        </p:nvSpPr>
        <p:spPr bwMode="auto">
          <a:xfrm>
            <a:off x="1763713" y="4868863"/>
            <a:ext cx="59769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3600"/>
              <a:t>نسبة الصنف </a:t>
            </a:r>
            <a:r>
              <a:rPr lang="en-US" altLang="ar-SY" sz="3600"/>
              <a:t>A </a:t>
            </a:r>
            <a:r>
              <a:rPr lang="ar-SY" altLang="ar-SY" sz="3600"/>
              <a:t> = </a:t>
            </a:r>
            <a:r>
              <a:rPr lang="en-US" altLang="ar-SY" sz="3600"/>
              <a:t>2/5</a:t>
            </a:r>
            <a:r>
              <a:rPr lang="ar-SY" altLang="ar-SY" sz="3600"/>
              <a:t> = </a:t>
            </a:r>
            <a:r>
              <a:rPr lang="en-US" altLang="ar-SY" sz="3600"/>
              <a:t>40</a:t>
            </a:r>
            <a:r>
              <a:rPr lang="ar-SY" altLang="ar-SY" sz="3600"/>
              <a:t>%</a:t>
            </a:r>
          </a:p>
          <a:p>
            <a:pPr algn="r" rtl="1" eaLnBrk="1" hangingPunct="1">
              <a:spcBef>
                <a:spcPct val="50000"/>
              </a:spcBef>
              <a:buFontTx/>
              <a:buNone/>
            </a:pPr>
            <a:r>
              <a:rPr lang="ar-SY" altLang="ar-SY" sz="3600"/>
              <a:t>نسبة الصنف </a:t>
            </a:r>
            <a:r>
              <a:rPr lang="en-US" altLang="ar-SY" sz="3600"/>
              <a:t>B</a:t>
            </a:r>
            <a:r>
              <a:rPr lang="ar-SY" altLang="ar-SY" sz="3600"/>
              <a:t> = </a:t>
            </a:r>
            <a:r>
              <a:rPr lang="en-US" altLang="ar-SY" sz="3600"/>
              <a:t>3/5</a:t>
            </a:r>
            <a:r>
              <a:rPr lang="ar-SY" altLang="ar-SY" sz="3600"/>
              <a:t>= </a:t>
            </a:r>
            <a:r>
              <a:rPr lang="en-US" altLang="ar-SY" sz="3600"/>
              <a:t>60</a:t>
            </a:r>
            <a:r>
              <a:rPr lang="ar-SY" altLang="ar-SY" sz="3600"/>
              <a:t>%</a:t>
            </a:r>
            <a:endParaRPr lang="en-US" altLang="ar-SY"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to="" calcmode="lin" valueType="num">
                                      <p:cBhvr>
                                        <p:cTn id="7" dur="1" fill="hold"/>
                                        <p:tgtEl>
                                          <p:spTgt spid="2151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1513"/>
                                        </p:tgtEl>
                                        <p:attrNameLst>
                                          <p:attrName>style.visibility</p:attrName>
                                        </p:attrNameLst>
                                      </p:cBhvr>
                                      <p:to>
                                        <p:strVal val="visible"/>
                                      </p:to>
                                    </p:set>
                                    <p:anim to="" calcmode="lin" valueType="num">
                                      <p:cBhvr>
                                        <p:cTn id="16" dur="1" fill="hold"/>
                                        <p:tgtEl>
                                          <p:spTgt spid="21513"/>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21512"/>
                                        </p:tgtEl>
                                        <p:attrNameLst>
                                          <p:attrName>style.visibility</p:attrName>
                                        </p:attrNameLst>
                                      </p:cBhvr>
                                      <p:to>
                                        <p:strVal val="visible"/>
                                      </p:to>
                                    </p:set>
                                    <p:anim to="" calcmode="lin" valueType="num">
                                      <p:cBhvr>
                                        <p:cTn id="21" dur="1" fill="hold"/>
                                        <p:tgtEl>
                                          <p:spTgt spid="21512"/>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1514"/>
                                        </p:tgtEl>
                                        <p:attrNameLst>
                                          <p:attrName>style.visibility</p:attrName>
                                        </p:attrNameLst>
                                      </p:cBhvr>
                                      <p:to>
                                        <p:strVal val="visible"/>
                                      </p:to>
                                    </p:set>
                                    <p:anim to="" calcmode="lin" valueType="num">
                                      <p:cBhvr>
                                        <p:cTn id="26" dur="1" fill="hold"/>
                                        <p:tgtEl>
                                          <p:spTgt spid="215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0" grpId="0" animBg="1"/>
      <p:bldP spid="215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Line 7">
            <a:extLst>
              <a:ext uri="{FF2B5EF4-FFF2-40B4-BE49-F238E27FC236}">
                <a16:creationId xmlns:a16="http://schemas.microsoft.com/office/drawing/2014/main" id="{1E46559E-5328-E7DC-4132-60DCE0965A1F}"/>
              </a:ext>
            </a:extLst>
          </p:cNvPr>
          <p:cNvSpPr>
            <a:spLocks noChangeShapeType="1"/>
          </p:cNvSpPr>
          <p:nvPr/>
        </p:nvSpPr>
        <p:spPr bwMode="auto">
          <a:xfrm flipH="1" flipV="1">
            <a:off x="2339975" y="1844675"/>
            <a:ext cx="2736850" cy="18716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4" name="Line 14">
            <a:extLst>
              <a:ext uri="{FF2B5EF4-FFF2-40B4-BE49-F238E27FC236}">
                <a16:creationId xmlns:a16="http://schemas.microsoft.com/office/drawing/2014/main" id="{80CA1635-37F5-76A2-8585-556C838AD20A}"/>
              </a:ext>
            </a:extLst>
          </p:cNvPr>
          <p:cNvSpPr>
            <a:spLocks noChangeShapeType="1"/>
          </p:cNvSpPr>
          <p:nvPr/>
        </p:nvSpPr>
        <p:spPr bwMode="auto">
          <a:xfrm flipH="1" flipV="1">
            <a:off x="2124075" y="2492375"/>
            <a:ext cx="2735263" cy="72072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Line 15">
            <a:extLst>
              <a:ext uri="{FF2B5EF4-FFF2-40B4-BE49-F238E27FC236}">
                <a16:creationId xmlns:a16="http://schemas.microsoft.com/office/drawing/2014/main" id="{7B58A93D-2EA2-7735-7C28-B8FFFEED63C5}"/>
              </a:ext>
            </a:extLst>
          </p:cNvPr>
          <p:cNvSpPr>
            <a:spLocks noChangeShapeType="1"/>
          </p:cNvSpPr>
          <p:nvPr/>
        </p:nvSpPr>
        <p:spPr bwMode="auto">
          <a:xfrm flipH="1">
            <a:off x="2051050" y="2492375"/>
            <a:ext cx="2808288" cy="64928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1" name="Rectangle 2">
            <a:extLst>
              <a:ext uri="{FF2B5EF4-FFF2-40B4-BE49-F238E27FC236}">
                <a16:creationId xmlns:a16="http://schemas.microsoft.com/office/drawing/2014/main" id="{BC92814B-0222-4DAE-6B76-D81F24726C5D}"/>
              </a:ext>
            </a:extLst>
          </p:cNvPr>
          <p:cNvSpPr>
            <a:spLocks noGrp="1" noChangeArrowheads="1"/>
          </p:cNvSpPr>
          <p:nvPr>
            <p:ph type="title"/>
          </p:nvPr>
        </p:nvSpPr>
        <p:spPr/>
        <p:txBody>
          <a:bodyPr/>
          <a:lstStyle/>
          <a:p>
            <a:pPr eaLnBrk="1" hangingPunct="1"/>
            <a:r>
              <a:rPr lang="ar-SY" altLang="ar-SY" b="1">
                <a:solidFill>
                  <a:srgbClr val="008000"/>
                </a:solidFill>
              </a:rPr>
              <a:t>خلط القمح- </a:t>
            </a:r>
            <a:r>
              <a:rPr lang="ar-SY" altLang="ar-SY" sz="3200" b="1">
                <a:solidFill>
                  <a:srgbClr val="008000"/>
                </a:solidFill>
              </a:rPr>
              <a:t>مثال</a:t>
            </a:r>
            <a:endParaRPr lang="en-US" altLang="ar-SY" sz="3200" b="1">
              <a:solidFill>
                <a:srgbClr val="008000"/>
              </a:solidFill>
            </a:endParaRPr>
          </a:p>
        </p:txBody>
      </p:sp>
      <p:sp>
        <p:nvSpPr>
          <p:cNvPr id="34822" name="Text Box 4">
            <a:extLst>
              <a:ext uri="{FF2B5EF4-FFF2-40B4-BE49-F238E27FC236}">
                <a16:creationId xmlns:a16="http://schemas.microsoft.com/office/drawing/2014/main" id="{1C5D206C-7CC5-EB2E-AD12-62C5923006FD}"/>
              </a:ext>
            </a:extLst>
          </p:cNvPr>
          <p:cNvSpPr txBox="1">
            <a:spLocks noChangeArrowheads="1"/>
          </p:cNvSpPr>
          <p:nvPr/>
        </p:nvSpPr>
        <p:spPr bwMode="auto">
          <a:xfrm>
            <a:off x="4427538" y="1700213"/>
            <a:ext cx="324008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الصنف </a:t>
            </a:r>
            <a:r>
              <a:rPr lang="en-US" altLang="ar-SY" sz="2600"/>
              <a:t>A</a:t>
            </a:r>
            <a:r>
              <a:rPr lang="ar-SY" altLang="ar-SY" sz="2600"/>
              <a:t> </a:t>
            </a:r>
            <a:r>
              <a:rPr lang="ar-SA" altLang="ar-SY" sz="2600"/>
              <a:t>غلوتين</a:t>
            </a:r>
            <a:r>
              <a:rPr lang="ar-SY" altLang="ar-SY" sz="2600"/>
              <a:t> </a:t>
            </a:r>
            <a:r>
              <a:rPr lang="ar-SA" altLang="ar-SY" sz="2600"/>
              <a:t>24</a:t>
            </a:r>
            <a:r>
              <a:rPr lang="ar-SY" altLang="ar-SY" sz="2600"/>
              <a:t>%</a:t>
            </a:r>
            <a:endParaRPr lang="ar-SA" altLang="ar-SY" sz="2600"/>
          </a:p>
          <a:p>
            <a:pPr algn="r" rtl="1" eaLnBrk="1" hangingPunct="1">
              <a:spcBef>
                <a:spcPct val="50000"/>
              </a:spcBef>
              <a:buFontTx/>
              <a:buNone/>
            </a:pPr>
            <a:r>
              <a:rPr lang="ar-SA" altLang="ar-SY" sz="2600"/>
              <a:t>الصنف </a:t>
            </a:r>
            <a:r>
              <a:rPr lang="en-US" altLang="ar-SY" sz="2600"/>
              <a:t>B</a:t>
            </a:r>
            <a:r>
              <a:rPr lang="ar-SA" altLang="ar-SY" sz="2600"/>
              <a:t> غلوتين 27%</a:t>
            </a:r>
          </a:p>
          <a:p>
            <a:pPr algn="r" rtl="1" eaLnBrk="1" hangingPunct="1">
              <a:spcBef>
                <a:spcPct val="50000"/>
              </a:spcBef>
              <a:buFontTx/>
              <a:buNone/>
            </a:pPr>
            <a:r>
              <a:rPr lang="ar-SA" altLang="ar-SY" sz="2600"/>
              <a:t>الصنف </a:t>
            </a:r>
            <a:r>
              <a:rPr lang="en-US" altLang="ar-SY" sz="2600"/>
              <a:t>C</a:t>
            </a:r>
            <a:r>
              <a:rPr lang="ar-SA" altLang="ar-SY" sz="2600"/>
              <a:t> غلوتين 30%</a:t>
            </a:r>
          </a:p>
          <a:p>
            <a:pPr algn="r" rtl="1" eaLnBrk="1" hangingPunct="1">
              <a:spcBef>
                <a:spcPct val="50000"/>
              </a:spcBef>
              <a:buFontTx/>
              <a:buNone/>
            </a:pPr>
            <a:r>
              <a:rPr lang="ar-SA" altLang="ar-SY" sz="2600"/>
              <a:t>الصنف </a:t>
            </a:r>
            <a:r>
              <a:rPr lang="en-US" altLang="ar-SY" sz="2600"/>
              <a:t>D</a:t>
            </a:r>
            <a:r>
              <a:rPr lang="ar-SA" altLang="ar-SY" sz="2600"/>
              <a:t> غلوتين 33%</a:t>
            </a:r>
            <a:endParaRPr lang="en-US" altLang="ar-SY" sz="2600"/>
          </a:p>
        </p:txBody>
      </p:sp>
      <p:sp>
        <p:nvSpPr>
          <p:cNvPr id="25605" name="Line 5">
            <a:extLst>
              <a:ext uri="{FF2B5EF4-FFF2-40B4-BE49-F238E27FC236}">
                <a16:creationId xmlns:a16="http://schemas.microsoft.com/office/drawing/2014/main" id="{E7B73E4A-7120-1126-14FD-E8C080EE8792}"/>
              </a:ext>
            </a:extLst>
          </p:cNvPr>
          <p:cNvSpPr>
            <a:spLocks noChangeShapeType="1"/>
          </p:cNvSpPr>
          <p:nvPr/>
        </p:nvSpPr>
        <p:spPr bwMode="auto">
          <a:xfrm flipH="1">
            <a:off x="2268538" y="1989138"/>
            <a:ext cx="2735262" cy="1727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6" name="Text Box 6">
            <a:extLst>
              <a:ext uri="{FF2B5EF4-FFF2-40B4-BE49-F238E27FC236}">
                <a16:creationId xmlns:a16="http://schemas.microsoft.com/office/drawing/2014/main" id="{7F21D0A8-BC88-B0DA-1D34-66FEC212B9F2}"/>
              </a:ext>
            </a:extLst>
          </p:cNvPr>
          <p:cNvSpPr txBox="1">
            <a:spLocks noChangeArrowheads="1"/>
          </p:cNvSpPr>
          <p:nvPr/>
        </p:nvSpPr>
        <p:spPr bwMode="auto">
          <a:xfrm>
            <a:off x="2627313" y="2565400"/>
            <a:ext cx="1873250" cy="488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المزيج  </a:t>
            </a:r>
            <a:r>
              <a:rPr lang="ar-SA" altLang="ar-SY" sz="2600"/>
              <a:t>29</a:t>
            </a:r>
            <a:r>
              <a:rPr lang="ar-SY" altLang="ar-SY" sz="2600"/>
              <a:t>%</a:t>
            </a:r>
            <a:endParaRPr lang="en-US" altLang="ar-SY" sz="2600"/>
          </a:p>
        </p:txBody>
      </p:sp>
      <p:sp>
        <p:nvSpPr>
          <p:cNvPr id="25610" name="Text Box 10">
            <a:extLst>
              <a:ext uri="{FF2B5EF4-FFF2-40B4-BE49-F238E27FC236}">
                <a16:creationId xmlns:a16="http://schemas.microsoft.com/office/drawing/2014/main" id="{903EF582-623A-6671-D792-9756854FB620}"/>
              </a:ext>
            </a:extLst>
          </p:cNvPr>
          <p:cNvSpPr txBox="1">
            <a:spLocks noChangeArrowheads="1"/>
          </p:cNvSpPr>
          <p:nvPr/>
        </p:nvSpPr>
        <p:spPr bwMode="auto">
          <a:xfrm>
            <a:off x="0" y="1700213"/>
            <a:ext cx="219551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33-29=4 حصة</a:t>
            </a:r>
          </a:p>
          <a:p>
            <a:pPr algn="r" rtl="1" eaLnBrk="1" hangingPunct="1">
              <a:spcBef>
                <a:spcPct val="50000"/>
              </a:spcBef>
              <a:buFontTx/>
              <a:buNone/>
            </a:pPr>
            <a:r>
              <a:rPr lang="ar-SY" altLang="ar-SY" sz="2600"/>
              <a:t>30-29=1 حصة</a:t>
            </a:r>
          </a:p>
          <a:p>
            <a:pPr algn="r" rtl="1" eaLnBrk="1" hangingPunct="1">
              <a:spcBef>
                <a:spcPct val="50000"/>
              </a:spcBef>
              <a:buFontTx/>
              <a:buNone/>
            </a:pPr>
            <a:r>
              <a:rPr lang="ar-SY" altLang="ar-SY" sz="2600"/>
              <a:t>29-27=2 حصة</a:t>
            </a:r>
          </a:p>
          <a:p>
            <a:pPr algn="r" rtl="1" eaLnBrk="1" hangingPunct="1">
              <a:spcBef>
                <a:spcPct val="50000"/>
              </a:spcBef>
              <a:buFontTx/>
              <a:buNone/>
            </a:pPr>
            <a:r>
              <a:rPr lang="ar-SY" altLang="ar-SY" sz="2600"/>
              <a:t>29-24= 5 حصة</a:t>
            </a:r>
            <a:endParaRPr lang="en-US" altLang="ar-SY" sz="2600"/>
          </a:p>
        </p:txBody>
      </p:sp>
      <p:sp>
        <p:nvSpPr>
          <p:cNvPr id="34826" name="Text Box 11">
            <a:extLst>
              <a:ext uri="{FF2B5EF4-FFF2-40B4-BE49-F238E27FC236}">
                <a16:creationId xmlns:a16="http://schemas.microsoft.com/office/drawing/2014/main" id="{CB62F849-2AA5-A3D1-9AA3-FC51A4A087C6}"/>
              </a:ext>
            </a:extLst>
          </p:cNvPr>
          <p:cNvSpPr txBox="1">
            <a:spLocks noChangeArrowheads="1"/>
          </p:cNvSpPr>
          <p:nvPr/>
        </p:nvSpPr>
        <p:spPr bwMode="auto">
          <a:xfrm>
            <a:off x="0" y="4292600"/>
            <a:ext cx="2517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مجموع الحصص 12</a:t>
            </a:r>
            <a:endParaRPr lang="en-US" altLang="ar-SY" sz="2600"/>
          </a:p>
        </p:txBody>
      </p:sp>
      <p:sp>
        <p:nvSpPr>
          <p:cNvPr id="34827" name="Text Box 12">
            <a:extLst>
              <a:ext uri="{FF2B5EF4-FFF2-40B4-BE49-F238E27FC236}">
                <a16:creationId xmlns:a16="http://schemas.microsoft.com/office/drawing/2014/main" id="{DD828AA6-2185-EF96-3656-CB0EF4798B3C}"/>
              </a:ext>
            </a:extLst>
          </p:cNvPr>
          <p:cNvSpPr txBox="1">
            <a:spLocks noChangeArrowheads="1"/>
          </p:cNvSpPr>
          <p:nvPr/>
        </p:nvSpPr>
        <p:spPr bwMode="auto">
          <a:xfrm>
            <a:off x="1763713" y="4868863"/>
            <a:ext cx="59769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000"/>
              <a:t>نسبة الصنف </a:t>
            </a:r>
            <a:r>
              <a:rPr lang="en-US" altLang="ar-SY" sz="2000"/>
              <a:t>A </a:t>
            </a:r>
            <a:r>
              <a:rPr lang="ar-SY" altLang="ar-SY" sz="2000"/>
              <a:t> = 4/12 =  33.3%</a:t>
            </a:r>
          </a:p>
          <a:p>
            <a:pPr algn="r" rtl="1" eaLnBrk="1" hangingPunct="1">
              <a:spcBef>
                <a:spcPct val="50000"/>
              </a:spcBef>
              <a:buFontTx/>
              <a:buNone/>
            </a:pPr>
            <a:r>
              <a:rPr lang="ar-SY" altLang="ar-SY" sz="2000"/>
              <a:t>نسبة الصنف </a:t>
            </a:r>
            <a:r>
              <a:rPr lang="en-US" altLang="ar-SY" sz="2000"/>
              <a:t>B</a:t>
            </a:r>
            <a:r>
              <a:rPr lang="ar-SY" altLang="ar-SY" sz="2000"/>
              <a:t> = 1/12= 8.3%</a:t>
            </a:r>
          </a:p>
          <a:p>
            <a:pPr algn="r" rtl="1" eaLnBrk="1" hangingPunct="1">
              <a:spcBef>
                <a:spcPct val="50000"/>
              </a:spcBef>
              <a:buFontTx/>
              <a:buNone/>
            </a:pPr>
            <a:r>
              <a:rPr lang="ar-SY" altLang="ar-SY" sz="2000"/>
              <a:t>نسبة الصنف </a:t>
            </a:r>
            <a:r>
              <a:rPr lang="en-US" altLang="ar-SY" sz="2000"/>
              <a:t>C</a:t>
            </a:r>
            <a:r>
              <a:rPr lang="ar-SY" altLang="ar-SY" sz="2000"/>
              <a:t> = 2/12=  16.7%</a:t>
            </a:r>
          </a:p>
          <a:p>
            <a:pPr algn="r" rtl="1" eaLnBrk="1" hangingPunct="1">
              <a:spcBef>
                <a:spcPct val="50000"/>
              </a:spcBef>
              <a:buFontTx/>
              <a:buNone/>
            </a:pPr>
            <a:r>
              <a:rPr lang="ar-SY" altLang="ar-SY" sz="2000"/>
              <a:t>نسبة الصنف </a:t>
            </a:r>
            <a:r>
              <a:rPr lang="en-US" altLang="ar-SY" sz="2000"/>
              <a:t>D</a:t>
            </a:r>
            <a:r>
              <a:rPr lang="ar-SY" altLang="ar-SY" sz="2000"/>
              <a:t>=5/12=  41.7%</a:t>
            </a:r>
            <a:endParaRPr lang="en-US" altLang="ar-SY"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to="" calcmode="lin" valueType="num">
                                      <p:cBhvr>
                                        <p:cTn id="7" dur="1" fill="hold"/>
                                        <p:tgtEl>
                                          <p:spTgt spid="2560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nodeType="clickEffect">
                                  <p:stCondLst>
                                    <p:cond delay="0"/>
                                  </p:stCondLst>
                                  <p:childTnLst>
                                    <p:set>
                                      <p:cBhvr>
                                        <p:cTn id="15" dur="1" fill="hold">
                                          <p:stCondLst>
                                            <p:cond delay="0"/>
                                          </p:stCondLst>
                                        </p:cTn>
                                        <p:tgtEl>
                                          <p:spTgt spid="25607"/>
                                        </p:tgtEl>
                                        <p:attrNameLst>
                                          <p:attrName>style.visibility</p:attrName>
                                        </p:attrNameLst>
                                      </p:cBhvr>
                                      <p:to>
                                        <p:strVal val="visible"/>
                                      </p:to>
                                    </p:set>
                                    <p:anim to="" calcmode="lin" valueType="num">
                                      <p:cBhvr>
                                        <p:cTn id="16" dur="1" fill="hold"/>
                                        <p:tgtEl>
                                          <p:spTgt spid="25607"/>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5610"/>
                                        </p:tgtEl>
                                        <p:attrNameLst>
                                          <p:attrName>style.visibility</p:attrName>
                                        </p:attrNameLst>
                                      </p:cBhvr>
                                      <p:to>
                                        <p:strVal val="visible"/>
                                      </p:to>
                                    </p:set>
                                    <p:anim to="" calcmode="lin" valueType="num">
                                      <p:cBhvr>
                                        <p:cTn id="21" dur="1" fill="hold"/>
                                        <p:tgtEl>
                                          <p:spTgt spid="25610"/>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25614"/>
                                        </p:tgtEl>
                                        <p:attrNameLst>
                                          <p:attrName>style.visibility</p:attrName>
                                        </p:attrNameLst>
                                      </p:cBhvr>
                                      <p:to>
                                        <p:strVal val="visible"/>
                                      </p:to>
                                    </p:set>
                                    <p:anim to="" calcmode="lin" valueType="num">
                                      <p:cBhvr>
                                        <p:cTn id="26" dur="1" fill="hold"/>
                                        <p:tgtEl>
                                          <p:spTgt spid="25614"/>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BA933DA-6DB3-399B-92C6-FCD3C808E493}"/>
              </a:ext>
            </a:extLst>
          </p:cNvPr>
          <p:cNvSpPr>
            <a:spLocks noGrp="1"/>
          </p:cNvSpPr>
          <p:nvPr>
            <p:ph type="title"/>
          </p:nvPr>
        </p:nvSpPr>
        <p:spPr/>
        <p:txBody>
          <a:bodyPr/>
          <a:lstStyle/>
          <a:p>
            <a:r>
              <a:rPr lang="ar-SY" altLang="ar-SY" b="1">
                <a:solidFill>
                  <a:srgbClr val="008000"/>
                </a:solidFill>
              </a:rPr>
              <a:t>خلط القمح- </a:t>
            </a:r>
            <a:r>
              <a:rPr lang="ar-SY" altLang="ar-SY" sz="3200" b="1">
                <a:solidFill>
                  <a:srgbClr val="008000"/>
                </a:solidFill>
              </a:rPr>
              <a:t>مثال</a:t>
            </a:r>
            <a:endParaRPr lang="en-US" altLang="ar-SY"/>
          </a:p>
        </p:txBody>
      </p:sp>
      <p:sp>
        <p:nvSpPr>
          <p:cNvPr id="3" name="Content Placeholder 2">
            <a:extLst>
              <a:ext uri="{FF2B5EF4-FFF2-40B4-BE49-F238E27FC236}">
                <a16:creationId xmlns:a16="http://schemas.microsoft.com/office/drawing/2014/main" id="{89544099-BE7F-EA78-7C62-DE56B313DD12}"/>
              </a:ext>
            </a:extLst>
          </p:cNvPr>
          <p:cNvSpPr>
            <a:spLocks noGrp="1"/>
          </p:cNvSpPr>
          <p:nvPr>
            <p:ph idx="1"/>
          </p:nvPr>
        </p:nvSpPr>
        <p:spPr>
          <a:xfrm>
            <a:off x="457200" y="4310063"/>
            <a:ext cx="7354888" cy="1927225"/>
          </a:xfrm>
        </p:spPr>
        <p:txBody>
          <a:bodyPr>
            <a:normAutofit lnSpcReduction="10000"/>
          </a:bodyPr>
          <a:lstStyle/>
          <a:p>
            <a:pPr algn="r" rtl="1" eaLnBrk="1" hangingPunct="1">
              <a:spcBef>
                <a:spcPct val="50000"/>
              </a:spcBef>
              <a:defRPr/>
            </a:pPr>
            <a:r>
              <a:rPr lang="ar-SY" dirty="0"/>
              <a:t>نسبة الصنف </a:t>
            </a:r>
            <a:r>
              <a:rPr lang="en-US" dirty="0"/>
              <a:t>A </a:t>
            </a:r>
            <a:r>
              <a:rPr lang="ar-SY" dirty="0"/>
              <a:t> = 2/9 =  22.2%</a:t>
            </a:r>
          </a:p>
          <a:p>
            <a:pPr algn="r" rtl="1" eaLnBrk="1" hangingPunct="1">
              <a:spcBef>
                <a:spcPct val="50000"/>
              </a:spcBef>
              <a:defRPr/>
            </a:pPr>
            <a:r>
              <a:rPr lang="ar-SY" dirty="0"/>
              <a:t>نسبة الصنف </a:t>
            </a:r>
            <a:r>
              <a:rPr lang="en-US" dirty="0"/>
              <a:t>B</a:t>
            </a:r>
            <a:r>
              <a:rPr lang="ar-SY" dirty="0"/>
              <a:t> = 2/9= 22.2%</a:t>
            </a:r>
          </a:p>
          <a:p>
            <a:pPr algn="r" rtl="1" eaLnBrk="1" hangingPunct="1">
              <a:spcBef>
                <a:spcPct val="50000"/>
              </a:spcBef>
              <a:defRPr/>
            </a:pPr>
            <a:r>
              <a:rPr lang="ar-SY" dirty="0"/>
              <a:t>نسبة الصنف </a:t>
            </a:r>
            <a:r>
              <a:rPr lang="en-US" dirty="0"/>
              <a:t>C</a:t>
            </a:r>
            <a:r>
              <a:rPr lang="ar-SY" dirty="0"/>
              <a:t> = 5/9=  55.6%</a:t>
            </a:r>
          </a:p>
          <a:p>
            <a:pPr>
              <a:defRPr/>
            </a:pPr>
            <a:endParaRPr lang="en-US" dirty="0"/>
          </a:p>
        </p:txBody>
      </p:sp>
      <p:sp>
        <p:nvSpPr>
          <p:cNvPr id="35844" name="Text Box 4">
            <a:extLst>
              <a:ext uri="{FF2B5EF4-FFF2-40B4-BE49-F238E27FC236}">
                <a16:creationId xmlns:a16="http://schemas.microsoft.com/office/drawing/2014/main" id="{7643F166-4A30-77D6-280E-68EF3832F517}"/>
              </a:ext>
            </a:extLst>
          </p:cNvPr>
          <p:cNvSpPr txBox="1">
            <a:spLocks noChangeArrowheads="1"/>
          </p:cNvSpPr>
          <p:nvPr/>
        </p:nvSpPr>
        <p:spPr bwMode="auto">
          <a:xfrm>
            <a:off x="4427538" y="1700213"/>
            <a:ext cx="32400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الصنف </a:t>
            </a:r>
            <a:r>
              <a:rPr lang="en-US" altLang="ar-SY" sz="2600"/>
              <a:t>A</a:t>
            </a:r>
            <a:r>
              <a:rPr lang="ar-SY" altLang="ar-SY" sz="2600"/>
              <a:t> </a:t>
            </a:r>
            <a:r>
              <a:rPr lang="ar-SA" altLang="ar-SY" sz="2600"/>
              <a:t>غلوتين</a:t>
            </a:r>
            <a:r>
              <a:rPr lang="ar-SY" altLang="ar-SY" sz="2600"/>
              <a:t> </a:t>
            </a:r>
            <a:r>
              <a:rPr lang="ar-SA" altLang="ar-SY" sz="2600"/>
              <a:t>24</a:t>
            </a:r>
            <a:r>
              <a:rPr lang="ar-SY" altLang="ar-SY" sz="2600"/>
              <a:t>%</a:t>
            </a:r>
            <a:endParaRPr lang="ar-SA" altLang="ar-SY" sz="2600"/>
          </a:p>
          <a:p>
            <a:pPr algn="r" rtl="1" eaLnBrk="1" hangingPunct="1">
              <a:spcBef>
                <a:spcPct val="50000"/>
              </a:spcBef>
              <a:buFontTx/>
              <a:buNone/>
            </a:pPr>
            <a:r>
              <a:rPr lang="ar-SA" altLang="ar-SY" sz="2600"/>
              <a:t>الصنف </a:t>
            </a:r>
            <a:r>
              <a:rPr lang="en-US" altLang="ar-SY" sz="2600"/>
              <a:t>B</a:t>
            </a:r>
            <a:r>
              <a:rPr lang="ar-SA" altLang="ar-SY" sz="2600"/>
              <a:t> غلوتين 27%</a:t>
            </a:r>
          </a:p>
          <a:p>
            <a:pPr algn="r" rtl="1" eaLnBrk="1" hangingPunct="1">
              <a:spcBef>
                <a:spcPct val="50000"/>
              </a:spcBef>
              <a:buFontTx/>
              <a:buNone/>
            </a:pPr>
            <a:r>
              <a:rPr lang="ar-SA" altLang="ar-SY" sz="2600"/>
              <a:t>الصنف </a:t>
            </a:r>
            <a:r>
              <a:rPr lang="en-US" altLang="ar-SY" sz="2600"/>
              <a:t>C</a:t>
            </a:r>
            <a:r>
              <a:rPr lang="ar-SA" altLang="ar-SY" sz="2600"/>
              <a:t> غلوتين 30%</a:t>
            </a:r>
          </a:p>
        </p:txBody>
      </p:sp>
      <p:sp>
        <p:nvSpPr>
          <p:cNvPr id="5" name="Text Box 10">
            <a:extLst>
              <a:ext uri="{FF2B5EF4-FFF2-40B4-BE49-F238E27FC236}">
                <a16:creationId xmlns:a16="http://schemas.microsoft.com/office/drawing/2014/main" id="{DA0190F8-5773-A18B-D9E1-FF6FD791CD64}"/>
              </a:ext>
            </a:extLst>
          </p:cNvPr>
          <p:cNvSpPr txBox="1">
            <a:spLocks noChangeArrowheads="1"/>
          </p:cNvSpPr>
          <p:nvPr/>
        </p:nvSpPr>
        <p:spPr bwMode="auto">
          <a:xfrm>
            <a:off x="0" y="1700213"/>
            <a:ext cx="2195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30-28=2 حصة</a:t>
            </a:r>
          </a:p>
          <a:p>
            <a:pPr algn="r" rtl="1" eaLnBrk="1" hangingPunct="1">
              <a:spcBef>
                <a:spcPct val="50000"/>
              </a:spcBef>
              <a:buFontTx/>
              <a:buNone/>
            </a:pPr>
            <a:r>
              <a:rPr lang="ar-SY" altLang="ar-SY" sz="2600"/>
              <a:t>30-28=2 حصة</a:t>
            </a:r>
          </a:p>
          <a:p>
            <a:pPr algn="r" rtl="1" eaLnBrk="1" hangingPunct="1">
              <a:spcBef>
                <a:spcPct val="50000"/>
              </a:spcBef>
              <a:buFontTx/>
              <a:buNone/>
            </a:pPr>
            <a:r>
              <a:rPr lang="ar-SY" altLang="ar-SY" sz="2600"/>
              <a:t>28-27=1 حصة</a:t>
            </a:r>
          </a:p>
          <a:p>
            <a:pPr algn="r" rtl="1" eaLnBrk="1" hangingPunct="1">
              <a:spcBef>
                <a:spcPct val="50000"/>
              </a:spcBef>
              <a:buFontTx/>
              <a:buNone/>
            </a:pPr>
            <a:r>
              <a:rPr lang="ar-SY" altLang="ar-SY" sz="2600"/>
              <a:t>28-24=4 حصة</a:t>
            </a:r>
          </a:p>
        </p:txBody>
      </p:sp>
      <p:sp>
        <p:nvSpPr>
          <p:cNvPr id="7" name="Line 5">
            <a:extLst>
              <a:ext uri="{FF2B5EF4-FFF2-40B4-BE49-F238E27FC236}">
                <a16:creationId xmlns:a16="http://schemas.microsoft.com/office/drawing/2014/main" id="{98ACDAFB-5175-18D5-A9EB-46CEB1A053DD}"/>
              </a:ext>
            </a:extLst>
          </p:cNvPr>
          <p:cNvSpPr>
            <a:spLocks noChangeShapeType="1"/>
          </p:cNvSpPr>
          <p:nvPr/>
        </p:nvSpPr>
        <p:spPr bwMode="auto">
          <a:xfrm flipH="1">
            <a:off x="2268538" y="2522538"/>
            <a:ext cx="2590800" cy="53181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7">
            <a:extLst>
              <a:ext uri="{FF2B5EF4-FFF2-40B4-BE49-F238E27FC236}">
                <a16:creationId xmlns:a16="http://schemas.microsoft.com/office/drawing/2014/main" id="{10D3582E-2610-7D32-738A-EFA83073FC7F}"/>
              </a:ext>
            </a:extLst>
          </p:cNvPr>
          <p:cNvSpPr>
            <a:spLocks noChangeShapeType="1"/>
          </p:cNvSpPr>
          <p:nvPr/>
        </p:nvSpPr>
        <p:spPr bwMode="auto">
          <a:xfrm flipH="1" flipV="1">
            <a:off x="2339975" y="2520950"/>
            <a:ext cx="2519363" cy="62071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Text Box 11">
            <a:extLst>
              <a:ext uri="{FF2B5EF4-FFF2-40B4-BE49-F238E27FC236}">
                <a16:creationId xmlns:a16="http://schemas.microsoft.com/office/drawing/2014/main" id="{9DFCEBA4-74B6-A358-A653-92CBC6C14FA3}"/>
              </a:ext>
            </a:extLst>
          </p:cNvPr>
          <p:cNvSpPr txBox="1">
            <a:spLocks noChangeArrowheads="1"/>
          </p:cNvSpPr>
          <p:nvPr/>
        </p:nvSpPr>
        <p:spPr bwMode="auto">
          <a:xfrm>
            <a:off x="14288" y="3992563"/>
            <a:ext cx="2517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مجموع الحصص 9</a:t>
            </a:r>
            <a:endParaRPr lang="en-US" altLang="ar-SY" sz="2600"/>
          </a:p>
        </p:txBody>
      </p:sp>
      <p:sp>
        <p:nvSpPr>
          <p:cNvPr id="10" name="Line 14">
            <a:extLst>
              <a:ext uri="{FF2B5EF4-FFF2-40B4-BE49-F238E27FC236}">
                <a16:creationId xmlns:a16="http://schemas.microsoft.com/office/drawing/2014/main" id="{BDBEDD3D-06A4-1439-6BC1-6957450019CD}"/>
              </a:ext>
            </a:extLst>
          </p:cNvPr>
          <p:cNvSpPr>
            <a:spLocks noChangeShapeType="1"/>
          </p:cNvSpPr>
          <p:nvPr/>
        </p:nvSpPr>
        <p:spPr bwMode="auto">
          <a:xfrm flipH="1" flipV="1">
            <a:off x="2124075" y="1989138"/>
            <a:ext cx="2735263" cy="12239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5">
            <a:extLst>
              <a:ext uri="{FF2B5EF4-FFF2-40B4-BE49-F238E27FC236}">
                <a16:creationId xmlns:a16="http://schemas.microsoft.com/office/drawing/2014/main" id="{9A6B778A-8396-5B36-DEFA-5053A468BA7F}"/>
              </a:ext>
            </a:extLst>
          </p:cNvPr>
          <p:cNvSpPr>
            <a:spLocks noChangeShapeType="1"/>
          </p:cNvSpPr>
          <p:nvPr/>
        </p:nvSpPr>
        <p:spPr bwMode="auto">
          <a:xfrm flipH="1">
            <a:off x="2124075" y="1989138"/>
            <a:ext cx="2735263" cy="1727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Text Box 6">
            <a:extLst>
              <a:ext uri="{FF2B5EF4-FFF2-40B4-BE49-F238E27FC236}">
                <a16:creationId xmlns:a16="http://schemas.microsoft.com/office/drawing/2014/main" id="{6A793226-04DF-7001-9E59-ACA49D33862C}"/>
              </a:ext>
            </a:extLst>
          </p:cNvPr>
          <p:cNvSpPr txBox="1">
            <a:spLocks noChangeArrowheads="1"/>
          </p:cNvSpPr>
          <p:nvPr/>
        </p:nvSpPr>
        <p:spPr bwMode="auto">
          <a:xfrm>
            <a:off x="2627313" y="2565400"/>
            <a:ext cx="1873250" cy="488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Y" altLang="ar-SY" sz="2600"/>
              <a:t>المزيج  </a:t>
            </a:r>
            <a:r>
              <a:rPr lang="ar-SA" altLang="ar-SY" sz="2600"/>
              <a:t>2</a:t>
            </a:r>
            <a:r>
              <a:rPr lang="ar-SY" altLang="ar-SY" sz="2600"/>
              <a:t>8%</a:t>
            </a:r>
            <a:endParaRPr lang="en-US" altLang="ar-SY"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A03A6CE-86C6-5902-0E20-200981899514}"/>
              </a:ext>
            </a:extLst>
          </p:cNvPr>
          <p:cNvSpPr>
            <a:spLocks noGrp="1" noChangeArrowheads="1"/>
          </p:cNvSpPr>
          <p:nvPr>
            <p:ph type="title"/>
          </p:nvPr>
        </p:nvSpPr>
        <p:spPr>
          <a:solidFill>
            <a:schemeClr val="hlink"/>
          </a:solidFill>
        </p:spPr>
        <p:txBody>
          <a:bodyPr/>
          <a:lstStyle/>
          <a:p>
            <a:pPr rtl="1" eaLnBrk="1" hangingPunct="1"/>
            <a:r>
              <a:rPr lang="ar-SY" altLang="ar-SY" b="1">
                <a:solidFill>
                  <a:srgbClr val="FF0066"/>
                </a:solidFill>
              </a:rPr>
              <a:t>الترطيب</a:t>
            </a:r>
            <a:endParaRPr lang="en-US" altLang="ar-SY" b="1">
              <a:solidFill>
                <a:srgbClr val="FF0066"/>
              </a:solidFill>
            </a:endParaRPr>
          </a:p>
        </p:txBody>
      </p:sp>
      <p:sp>
        <p:nvSpPr>
          <p:cNvPr id="36867" name="Rectangle 3">
            <a:extLst>
              <a:ext uri="{FF2B5EF4-FFF2-40B4-BE49-F238E27FC236}">
                <a16:creationId xmlns:a16="http://schemas.microsoft.com/office/drawing/2014/main" id="{A1E78C6E-8B28-2BFE-2ADD-4D3F5E70D113}"/>
              </a:ext>
            </a:extLst>
          </p:cNvPr>
          <p:cNvSpPr>
            <a:spLocks noGrp="1" noChangeArrowheads="1"/>
          </p:cNvSpPr>
          <p:nvPr>
            <p:ph type="body" idx="1"/>
          </p:nvPr>
        </p:nvSpPr>
        <p:spPr>
          <a:xfrm>
            <a:off x="0" y="1628775"/>
            <a:ext cx="8048625" cy="4525963"/>
          </a:xfrm>
        </p:spPr>
        <p:txBody>
          <a:bodyPr/>
          <a:lstStyle/>
          <a:p>
            <a:pPr algn="r" rtl="1" eaLnBrk="1" hangingPunct="1"/>
            <a:r>
              <a:rPr lang="ar-SA" altLang="ar-SY"/>
              <a:t>عملية إضافة الماء للقمح </a:t>
            </a:r>
            <a:r>
              <a:rPr lang="ar-SY" altLang="ar-SY"/>
              <a:t>ليصبح برطوبة مناسبة للطحن </a:t>
            </a:r>
            <a:r>
              <a:rPr lang="ar-SA" altLang="ar-SY"/>
              <a:t>يتبعها فترة استراحة</a:t>
            </a:r>
            <a:r>
              <a:rPr lang="en-US" altLang="ar-SY"/>
              <a:t> </a:t>
            </a:r>
            <a:endParaRPr lang="ar-SY" altLang="ar-SY"/>
          </a:p>
          <a:p>
            <a:pPr algn="r" rtl="1" eaLnBrk="1" hangingPunct="1"/>
            <a:r>
              <a:rPr lang="ar-SA" altLang="ar-SY"/>
              <a:t>اختلاف الأجزاء الثلاثة لحبة القمح (الاندوسبيرم والقشرة والجنين) في متانتها وسهولة تفتتها</a:t>
            </a:r>
            <a:r>
              <a:rPr lang="ar-SY" altLang="ar-SY"/>
              <a:t>.</a:t>
            </a:r>
          </a:p>
          <a:p>
            <a:pPr algn="r" rtl="1" eaLnBrk="1" hangingPunct="1"/>
            <a:r>
              <a:rPr lang="ar-SA" altLang="ar-SY"/>
              <a:t>تصبح النخالة خلال عملية الترطيب أمتن وأقل قابلية للكس</a:t>
            </a:r>
            <a:r>
              <a:rPr lang="ar-SY" altLang="ar-SY"/>
              <a:t>ر</a:t>
            </a:r>
          </a:p>
          <a:p>
            <a:pPr algn="r" rtl="1" eaLnBrk="1" hangingPunct="1"/>
            <a:r>
              <a:rPr lang="ar-SA" altLang="ar-SY"/>
              <a:t>ويصبح الاندوسبيرم أطرى وأسهل عند سحقه</a:t>
            </a:r>
            <a:r>
              <a:rPr lang="ar-SY" altLang="ar-SY"/>
              <a:t>.</a:t>
            </a:r>
          </a:p>
          <a:p>
            <a:pPr algn="r" rtl="1" eaLnBrk="1" hangingPunct="1"/>
            <a:endParaRPr lang="en-US" altLang="ar-SY"/>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9BFE011-C43A-691C-C505-EE9B8BCB2B1C}"/>
              </a:ext>
            </a:extLst>
          </p:cNvPr>
          <p:cNvSpPr>
            <a:spLocks noGrp="1" noChangeArrowheads="1"/>
          </p:cNvSpPr>
          <p:nvPr>
            <p:ph type="title"/>
          </p:nvPr>
        </p:nvSpPr>
        <p:spPr>
          <a:solidFill>
            <a:schemeClr val="hlink"/>
          </a:solidFill>
        </p:spPr>
        <p:txBody>
          <a:bodyPr/>
          <a:lstStyle/>
          <a:p>
            <a:pPr rtl="1" eaLnBrk="1" hangingPunct="1"/>
            <a:r>
              <a:rPr lang="ar-SY" altLang="ar-SY" b="1">
                <a:solidFill>
                  <a:srgbClr val="FF0066"/>
                </a:solidFill>
              </a:rPr>
              <a:t>الترطيب الناقص</a:t>
            </a:r>
            <a:endParaRPr lang="en-US" altLang="ar-SY" b="1">
              <a:solidFill>
                <a:srgbClr val="FF0066"/>
              </a:solidFill>
            </a:endParaRPr>
          </a:p>
        </p:txBody>
      </p:sp>
      <p:sp>
        <p:nvSpPr>
          <p:cNvPr id="37891" name="Rectangle 3">
            <a:extLst>
              <a:ext uri="{FF2B5EF4-FFF2-40B4-BE49-F238E27FC236}">
                <a16:creationId xmlns:a16="http://schemas.microsoft.com/office/drawing/2014/main" id="{74436AA9-803C-66F2-5639-FFE6AD7C1BA6}"/>
              </a:ext>
            </a:extLst>
          </p:cNvPr>
          <p:cNvSpPr>
            <a:spLocks noGrp="1" noChangeArrowheads="1"/>
          </p:cNvSpPr>
          <p:nvPr>
            <p:ph type="body" idx="1"/>
          </p:nvPr>
        </p:nvSpPr>
        <p:spPr>
          <a:xfrm>
            <a:off x="457200" y="1600200"/>
            <a:ext cx="7570788" cy="4525963"/>
          </a:xfrm>
        </p:spPr>
        <p:txBody>
          <a:bodyPr/>
          <a:lstStyle/>
          <a:p>
            <a:pPr algn="r" rtl="1" eaLnBrk="1" hangingPunct="1"/>
            <a:r>
              <a:rPr lang="ar-SA" altLang="ar-SY"/>
              <a:t>تتحول قشرة القمح إلى قطع صغيرة ناعمة تمر من خلال فتحات غربال الطحين وتختلط بالطحين المنتج مما يؤدي إلى سوء نوعية الطحين حيث ازدياد كمية النخالة (القشرة) في الطحين المنتج يؤدي إلى لون الطحين أسمر قاتم </a:t>
            </a:r>
            <a:endParaRPr lang="ar-SY" altLang="ar-SY"/>
          </a:p>
          <a:p>
            <a:pPr algn="r" rtl="1" eaLnBrk="1" hangingPunct="1"/>
            <a:r>
              <a:rPr lang="ar-SA" altLang="ar-SY"/>
              <a:t>صعوبة في تحطيم الاندوسبيرم وانقسامه إلى قطع كبيرة واستهلاك في الطاقة</a:t>
            </a:r>
            <a:r>
              <a:rPr lang="en-US" altLang="ar-SY"/>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B4318BA-4096-B830-6299-93EFEB6B0E39}"/>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الترطيب الزائد</a:t>
            </a:r>
            <a:endParaRPr lang="en-US" altLang="ar-SY" b="1">
              <a:solidFill>
                <a:srgbClr val="FF0066"/>
              </a:solidFill>
            </a:endParaRPr>
          </a:p>
        </p:txBody>
      </p:sp>
      <p:sp>
        <p:nvSpPr>
          <p:cNvPr id="38915" name="Rectangle 3">
            <a:extLst>
              <a:ext uri="{FF2B5EF4-FFF2-40B4-BE49-F238E27FC236}">
                <a16:creationId xmlns:a16="http://schemas.microsoft.com/office/drawing/2014/main" id="{BD509E19-D137-5279-03BF-80E7CBD55D0C}"/>
              </a:ext>
            </a:extLst>
          </p:cNvPr>
          <p:cNvSpPr>
            <a:spLocks noGrp="1" noChangeArrowheads="1"/>
          </p:cNvSpPr>
          <p:nvPr>
            <p:ph type="body" idx="1"/>
          </p:nvPr>
        </p:nvSpPr>
        <p:spPr>
          <a:xfrm>
            <a:off x="457200" y="1600200"/>
            <a:ext cx="7354888" cy="4525963"/>
          </a:xfrm>
        </p:spPr>
        <p:txBody>
          <a:bodyPr/>
          <a:lstStyle/>
          <a:p>
            <a:pPr algn="r" rtl="1" eaLnBrk="1" hangingPunct="1"/>
            <a:r>
              <a:rPr lang="ar-SA" altLang="ar-SY"/>
              <a:t>تعيق نخل الطحين</a:t>
            </a:r>
            <a:r>
              <a:rPr lang="en-US" altLang="ar-SY"/>
              <a:t> </a:t>
            </a:r>
            <a:r>
              <a:rPr lang="ar-SY" altLang="ar-SY"/>
              <a:t>.</a:t>
            </a:r>
          </a:p>
          <a:p>
            <a:pPr algn="r" rtl="1" eaLnBrk="1" hangingPunct="1"/>
            <a:r>
              <a:rPr lang="ar-SA" altLang="ar-SY"/>
              <a:t>التصاق القشرة بالاندوسبيرم أقوى لذلك يصعب فصل الاندوسبيرم عن النخالة</a:t>
            </a:r>
            <a:r>
              <a:rPr lang="ar-SY" altLang="ar-SY"/>
              <a:t> ويخفض نسبة الاستخراج.</a:t>
            </a:r>
          </a:p>
          <a:p>
            <a:pPr algn="r" rtl="1" eaLnBrk="1" hangingPunct="1"/>
            <a:r>
              <a:rPr lang="ar-SY" altLang="ar-SY"/>
              <a:t>التصاق الطحين باسطوانات الطحن.</a:t>
            </a:r>
            <a:endParaRPr lang="en-US" altLang="ar-SY"/>
          </a:p>
          <a:p>
            <a:pPr algn="r" rtl="1" eaLnBrk="1" hangingPunct="1"/>
            <a:endParaRPr lang="en-US" altLang="ar-SY"/>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3BD6EB0-CD44-9BF3-59CA-874489717C9E}"/>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الرطوبة المثلى</a:t>
            </a:r>
            <a:endParaRPr lang="en-US" altLang="ar-SY" b="1">
              <a:solidFill>
                <a:srgbClr val="FF0066"/>
              </a:solidFill>
            </a:endParaRPr>
          </a:p>
        </p:txBody>
      </p:sp>
      <p:sp>
        <p:nvSpPr>
          <p:cNvPr id="39939" name="Rectangle 3">
            <a:extLst>
              <a:ext uri="{FF2B5EF4-FFF2-40B4-BE49-F238E27FC236}">
                <a16:creationId xmlns:a16="http://schemas.microsoft.com/office/drawing/2014/main" id="{714E6869-A59B-96A2-C9F0-8131FFFD169D}"/>
              </a:ext>
            </a:extLst>
          </p:cNvPr>
          <p:cNvSpPr>
            <a:spLocks noGrp="1" noChangeArrowheads="1"/>
          </p:cNvSpPr>
          <p:nvPr>
            <p:ph type="body" idx="1"/>
          </p:nvPr>
        </p:nvSpPr>
        <p:spPr>
          <a:xfrm>
            <a:off x="457200" y="1600200"/>
            <a:ext cx="7354888" cy="4525963"/>
          </a:xfrm>
        </p:spPr>
        <p:txBody>
          <a:bodyPr/>
          <a:lstStyle/>
          <a:p>
            <a:pPr algn="r" rtl="1" eaLnBrk="1" hangingPunct="1">
              <a:lnSpc>
                <a:spcPct val="90000"/>
              </a:lnSpc>
            </a:pPr>
            <a:r>
              <a:rPr lang="ar-SA" altLang="ar-SY"/>
              <a:t>ترطب أصناف القمح القاسية إلى رطوبة 16-17% أما أصناف القمح الطرية فترطب إلى رطوبة 15-15.5</a:t>
            </a:r>
            <a:r>
              <a:rPr lang="en-US" altLang="ar-SY"/>
              <a:t> % </a:t>
            </a:r>
            <a:endParaRPr lang="ar-SY" altLang="ar-SY"/>
          </a:p>
          <a:p>
            <a:pPr algn="r" rtl="1" eaLnBrk="1" hangingPunct="1">
              <a:lnSpc>
                <a:spcPct val="90000"/>
              </a:lnSpc>
            </a:pPr>
            <a:r>
              <a:rPr lang="ar-SA" altLang="ar-SY"/>
              <a:t>نسبة الرطوبة المثلى من أجل الحصول على نسبة استخراج 80-85% هي أقل بحوالي 1-1.5% من نسبة الرطوبة المثلى من أجل الحصول على نسبة استخراج 70-75%. </a:t>
            </a:r>
            <a:endParaRPr lang="ar-SY" altLang="ar-SY"/>
          </a:p>
          <a:p>
            <a:pPr algn="r" rtl="1" eaLnBrk="1" hangingPunct="1">
              <a:lnSpc>
                <a:spcPct val="90000"/>
              </a:lnSpc>
            </a:pPr>
            <a:r>
              <a:rPr lang="ar-SA" altLang="ar-SY"/>
              <a:t>إن وصول رطوبة القشرة إلى 18% ورطوبة الاندوسبيرم إلى 15% يعتبر أمثليا.</a:t>
            </a:r>
            <a:endParaRPr lang="en-US" altLang="ar-SY"/>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13596E0-5F7B-E4E2-E145-D9A82D58921C}"/>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رطوبة الدقيق</a:t>
            </a:r>
            <a:endParaRPr lang="en-US" altLang="ar-SY" b="1">
              <a:solidFill>
                <a:srgbClr val="FF0066"/>
              </a:solidFill>
            </a:endParaRPr>
          </a:p>
        </p:txBody>
      </p:sp>
      <p:sp>
        <p:nvSpPr>
          <p:cNvPr id="40963" name="Rectangle 3">
            <a:extLst>
              <a:ext uri="{FF2B5EF4-FFF2-40B4-BE49-F238E27FC236}">
                <a16:creationId xmlns:a16="http://schemas.microsoft.com/office/drawing/2014/main" id="{55E3B351-F39F-276C-9E53-A82F4648BC42}"/>
              </a:ext>
            </a:extLst>
          </p:cNvPr>
          <p:cNvSpPr>
            <a:spLocks noGrp="1" noChangeArrowheads="1"/>
          </p:cNvSpPr>
          <p:nvPr>
            <p:ph type="body" idx="1"/>
          </p:nvPr>
        </p:nvSpPr>
        <p:spPr>
          <a:xfrm>
            <a:off x="457200" y="1600200"/>
            <a:ext cx="7354888" cy="4525963"/>
          </a:xfrm>
        </p:spPr>
        <p:txBody>
          <a:bodyPr/>
          <a:lstStyle/>
          <a:p>
            <a:pPr algn="r" rtl="1" eaLnBrk="1" hangingPunct="1"/>
            <a:r>
              <a:rPr lang="ar-SA" altLang="ar-SY"/>
              <a:t>تتراوح الضياعات بين 1-2.5%</a:t>
            </a:r>
            <a:r>
              <a:rPr lang="en-US" altLang="ar-SY"/>
              <a:t> </a:t>
            </a:r>
            <a:endParaRPr lang="ar-SY" altLang="ar-SY"/>
          </a:p>
          <a:p>
            <a:pPr algn="r" rtl="1" eaLnBrk="1" hangingPunct="1"/>
            <a:endParaRPr lang="en-US" altLang="ar-SY"/>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Text Box 48">
            <a:extLst>
              <a:ext uri="{FF2B5EF4-FFF2-40B4-BE49-F238E27FC236}">
                <a16:creationId xmlns:a16="http://schemas.microsoft.com/office/drawing/2014/main" id="{2AB49EF0-4D7F-D545-0D02-80EACD205350}"/>
              </a:ext>
            </a:extLst>
          </p:cNvPr>
          <p:cNvSpPr txBox="1">
            <a:spLocks noChangeArrowheads="1"/>
          </p:cNvSpPr>
          <p:nvPr/>
        </p:nvSpPr>
        <p:spPr bwMode="auto">
          <a:xfrm>
            <a:off x="0" y="1844675"/>
            <a:ext cx="2843213" cy="2225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ar-SY" altLang="ar-SY" sz="4000">
                <a:solidFill>
                  <a:srgbClr val="00FF00"/>
                </a:solidFill>
              </a:rPr>
              <a:t>استلام وتخزين القمح</a:t>
            </a:r>
            <a:endParaRPr lang="ar-SA" altLang="ar-SY" sz="4000">
              <a:solidFill>
                <a:srgbClr val="00FF00"/>
              </a:solidFill>
            </a:endParaRPr>
          </a:p>
          <a:p>
            <a:pPr algn="ctr" rtl="1" eaLnBrk="1" hangingPunct="1">
              <a:spcBef>
                <a:spcPct val="50000"/>
              </a:spcBef>
              <a:buFontTx/>
              <a:buNone/>
            </a:pPr>
            <a:r>
              <a:rPr lang="en-US" altLang="ar-SY" sz="4000">
                <a:solidFill>
                  <a:srgbClr val="00FF00"/>
                </a:solidFill>
              </a:rPr>
              <a:t>Elevator</a:t>
            </a:r>
          </a:p>
        </p:txBody>
      </p:sp>
      <p:sp>
        <p:nvSpPr>
          <p:cNvPr id="4145" name="Text Box 49">
            <a:extLst>
              <a:ext uri="{FF2B5EF4-FFF2-40B4-BE49-F238E27FC236}">
                <a16:creationId xmlns:a16="http://schemas.microsoft.com/office/drawing/2014/main" id="{7A148F54-2485-D06C-546C-130EECADCB6D}"/>
              </a:ext>
            </a:extLst>
          </p:cNvPr>
          <p:cNvSpPr txBox="1">
            <a:spLocks noChangeArrowheads="1"/>
          </p:cNvSpPr>
          <p:nvPr/>
        </p:nvSpPr>
        <p:spPr bwMode="auto">
          <a:xfrm>
            <a:off x="2843213" y="1628775"/>
            <a:ext cx="1152525" cy="2470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ar-SY" altLang="ar-SY" sz="2800">
                <a:solidFill>
                  <a:srgbClr val="00FF00"/>
                </a:solidFill>
              </a:rPr>
              <a:t>تنظيف القمح</a:t>
            </a:r>
            <a:endParaRPr lang="en-US" altLang="ar-SY" sz="2800">
              <a:solidFill>
                <a:srgbClr val="00FF00"/>
              </a:solidFill>
            </a:endParaRPr>
          </a:p>
          <a:p>
            <a:pPr algn="ctr" rtl="1" eaLnBrk="1" hangingPunct="1">
              <a:spcBef>
                <a:spcPct val="50000"/>
              </a:spcBef>
              <a:buFontTx/>
              <a:buNone/>
            </a:pPr>
            <a:r>
              <a:rPr lang="en-US" altLang="ar-SY" sz="2000">
                <a:solidFill>
                  <a:srgbClr val="00FF00"/>
                </a:solidFill>
              </a:rPr>
              <a:t>Screen room</a:t>
            </a:r>
          </a:p>
          <a:p>
            <a:pPr algn="ctr" rtl="1" eaLnBrk="1" hangingPunct="1">
              <a:spcBef>
                <a:spcPct val="50000"/>
              </a:spcBef>
              <a:buFontTx/>
              <a:buNone/>
            </a:pPr>
            <a:r>
              <a:rPr lang="en-US" altLang="ar-SY" sz="2000">
                <a:solidFill>
                  <a:srgbClr val="00FF00"/>
                </a:solidFill>
              </a:rPr>
              <a:t>Cleaning house</a:t>
            </a:r>
          </a:p>
        </p:txBody>
      </p:sp>
      <p:sp>
        <p:nvSpPr>
          <p:cNvPr id="5124" name="Rectangle 50">
            <a:extLst>
              <a:ext uri="{FF2B5EF4-FFF2-40B4-BE49-F238E27FC236}">
                <a16:creationId xmlns:a16="http://schemas.microsoft.com/office/drawing/2014/main" id="{851BD993-A880-6586-286E-514A3AB63633}"/>
              </a:ext>
            </a:extLst>
          </p:cNvPr>
          <p:cNvSpPr>
            <a:spLocks noGrp="1" noChangeArrowheads="1"/>
          </p:cNvSpPr>
          <p:nvPr>
            <p:ph type="title"/>
          </p:nvPr>
        </p:nvSpPr>
        <p:spPr>
          <a:xfrm>
            <a:off x="468313" y="260350"/>
            <a:ext cx="8229600" cy="1143000"/>
          </a:xfrm>
        </p:spPr>
        <p:txBody>
          <a:bodyPr/>
          <a:lstStyle/>
          <a:p>
            <a:pPr rtl="1" eaLnBrk="1" hangingPunct="1"/>
            <a:r>
              <a:rPr lang="ar-SA" altLang="ar-SY" sz="6600" b="1">
                <a:solidFill>
                  <a:schemeClr val="accent2"/>
                </a:solidFill>
              </a:rPr>
              <a:t>مراحل </a:t>
            </a:r>
            <a:r>
              <a:rPr lang="ar-SY" altLang="ar-SY" sz="6600" b="1">
                <a:solidFill>
                  <a:schemeClr val="accent2"/>
                </a:solidFill>
              </a:rPr>
              <a:t>الطحن</a:t>
            </a:r>
            <a:endParaRPr lang="en-US" altLang="ar-SY" sz="6600" b="1">
              <a:solidFill>
                <a:schemeClr val="accent2"/>
              </a:solidFill>
            </a:endParaRPr>
          </a:p>
        </p:txBody>
      </p:sp>
      <p:sp>
        <p:nvSpPr>
          <p:cNvPr id="4147" name="Text Box 51">
            <a:extLst>
              <a:ext uri="{FF2B5EF4-FFF2-40B4-BE49-F238E27FC236}">
                <a16:creationId xmlns:a16="http://schemas.microsoft.com/office/drawing/2014/main" id="{2F73DB2D-0D5D-D622-615C-A1EA49313FFE}"/>
              </a:ext>
            </a:extLst>
          </p:cNvPr>
          <p:cNvSpPr txBox="1">
            <a:spLocks noChangeArrowheads="1"/>
          </p:cNvSpPr>
          <p:nvPr/>
        </p:nvSpPr>
        <p:spPr bwMode="auto">
          <a:xfrm>
            <a:off x="3995738" y="3068638"/>
            <a:ext cx="936625" cy="1006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ar-SA" altLang="ar-SY" sz="2000">
                <a:solidFill>
                  <a:srgbClr val="00FF00"/>
                </a:solidFill>
              </a:rPr>
              <a:t>خلط و </a:t>
            </a:r>
            <a:r>
              <a:rPr lang="ar-SY" altLang="ar-SY" sz="2000">
                <a:solidFill>
                  <a:srgbClr val="00FF00"/>
                </a:solidFill>
              </a:rPr>
              <a:t>وترطيب</a:t>
            </a:r>
            <a:r>
              <a:rPr lang="en-US" altLang="ar-SY" sz="2000">
                <a:solidFill>
                  <a:srgbClr val="00FF00"/>
                </a:solidFill>
              </a:rPr>
              <a:t> </a:t>
            </a:r>
            <a:r>
              <a:rPr lang="ar-SA" altLang="ar-SY" sz="2000">
                <a:solidFill>
                  <a:srgbClr val="00FF00"/>
                </a:solidFill>
              </a:rPr>
              <a:t> القمح</a:t>
            </a:r>
            <a:endParaRPr lang="en-US" altLang="ar-SY" sz="2000">
              <a:solidFill>
                <a:srgbClr val="00FF00"/>
              </a:solidFill>
            </a:endParaRPr>
          </a:p>
        </p:txBody>
      </p:sp>
      <p:sp>
        <p:nvSpPr>
          <p:cNvPr id="4148" name="Text Box 52">
            <a:extLst>
              <a:ext uri="{FF2B5EF4-FFF2-40B4-BE49-F238E27FC236}">
                <a16:creationId xmlns:a16="http://schemas.microsoft.com/office/drawing/2014/main" id="{BCF3D610-A848-5B9B-48A3-4F42C7451C7F}"/>
              </a:ext>
            </a:extLst>
          </p:cNvPr>
          <p:cNvSpPr txBox="1">
            <a:spLocks noChangeArrowheads="1"/>
          </p:cNvSpPr>
          <p:nvPr/>
        </p:nvSpPr>
        <p:spPr bwMode="auto">
          <a:xfrm>
            <a:off x="5435600" y="2852738"/>
            <a:ext cx="2124075" cy="13112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ar-SY" altLang="ar-SY" sz="4000">
                <a:solidFill>
                  <a:srgbClr val="00FF00"/>
                </a:solidFill>
              </a:rPr>
              <a:t>طحن القمح</a:t>
            </a:r>
            <a:r>
              <a:rPr lang="ar-SA" altLang="ar-SY" sz="4000">
                <a:solidFill>
                  <a:srgbClr val="00FF00"/>
                </a:solidFill>
              </a:rPr>
              <a:t> التدريجي</a:t>
            </a:r>
            <a:endParaRPr lang="en-US" altLang="ar-SY" sz="4000">
              <a:solidFill>
                <a:srgbClr val="00FF00"/>
              </a:solidFill>
            </a:endParaRPr>
          </a:p>
        </p:txBody>
      </p:sp>
      <p:pic>
        <p:nvPicPr>
          <p:cNvPr id="5127" name="Picture 57" descr="1">
            <a:extLst>
              <a:ext uri="{FF2B5EF4-FFF2-40B4-BE49-F238E27FC236}">
                <a16:creationId xmlns:a16="http://schemas.microsoft.com/office/drawing/2014/main" id="{310A99C5-9B89-E82A-352B-5E357C314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4963"/>
            <a:ext cx="91440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44"/>
                                        </p:tgtEl>
                                        <p:attrNameLst>
                                          <p:attrName>style.visibility</p:attrName>
                                        </p:attrNameLst>
                                      </p:cBhvr>
                                      <p:to>
                                        <p:strVal val="visible"/>
                                      </p:to>
                                    </p:set>
                                    <p:anim to="" calcmode="lin" valueType="num">
                                      <p:cBhvr>
                                        <p:cTn id="7" dur="1" fill="hold"/>
                                        <p:tgtEl>
                                          <p:spTgt spid="414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45"/>
                                        </p:tgtEl>
                                        <p:attrNameLst>
                                          <p:attrName>style.visibility</p:attrName>
                                        </p:attrNameLst>
                                      </p:cBhvr>
                                      <p:to>
                                        <p:strVal val="visible"/>
                                      </p:to>
                                    </p:set>
                                    <p:anim to="" calcmode="lin" valueType="num">
                                      <p:cBhvr>
                                        <p:cTn id="12" dur="1" fill="hold"/>
                                        <p:tgtEl>
                                          <p:spTgt spid="414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47"/>
                                        </p:tgtEl>
                                        <p:attrNameLst>
                                          <p:attrName>style.visibility</p:attrName>
                                        </p:attrNameLst>
                                      </p:cBhvr>
                                      <p:to>
                                        <p:strVal val="visible"/>
                                      </p:to>
                                    </p:set>
                                    <p:anim to="" calcmode="lin" valueType="num">
                                      <p:cBhvr>
                                        <p:cTn id="17" dur="1" fill="hold"/>
                                        <p:tgtEl>
                                          <p:spTgt spid="414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148"/>
                                        </p:tgtEl>
                                        <p:attrNameLst>
                                          <p:attrName>style.visibility</p:attrName>
                                        </p:attrNameLst>
                                      </p:cBhvr>
                                      <p:to>
                                        <p:strVal val="visible"/>
                                      </p:to>
                                    </p:set>
                                    <p:anim to="" calcmode="lin" valueType="num">
                                      <p:cBhvr>
                                        <p:cTn id="22" dur="1" fill="hold"/>
                                        <p:tgtEl>
                                          <p:spTgt spid="4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animBg="1"/>
      <p:bldP spid="4145" grpId="0" animBg="1"/>
      <p:bldP spid="4147" grpId="0" animBg="1"/>
      <p:bldP spid="4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8E8EB81-0F73-6AC9-F743-8A253548B235}"/>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كمية الماء المضافة</a:t>
            </a:r>
            <a:endParaRPr lang="en-US" altLang="ar-SY" b="1">
              <a:solidFill>
                <a:srgbClr val="FF0066"/>
              </a:solidFill>
            </a:endParaRPr>
          </a:p>
        </p:txBody>
      </p:sp>
      <p:sp>
        <p:nvSpPr>
          <p:cNvPr id="41987" name="Rectangle 3">
            <a:extLst>
              <a:ext uri="{FF2B5EF4-FFF2-40B4-BE49-F238E27FC236}">
                <a16:creationId xmlns:a16="http://schemas.microsoft.com/office/drawing/2014/main" id="{CBD12A7B-4688-4F45-103C-34ED4453A4D5}"/>
              </a:ext>
            </a:extLst>
          </p:cNvPr>
          <p:cNvSpPr>
            <a:spLocks noGrp="1" noChangeArrowheads="1"/>
          </p:cNvSpPr>
          <p:nvPr>
            <p:ph type="body" idx="1"/>
          </p:nvPr>
        </p:nvSpPr>
        <p:spPr/>
        <p:txBody>
          <a:bodyPr/>
          <a:lstStyle/>
          <a:p>
            <a:pPr eaLnBrk="1" hangingPunct="1"/>
            <a:endParaRPr lang="ar-SY" altLang="ar-SY"/>
          </a:p>
        </p:txBody>
      </p:sp>
      <p:sp>
        <p:nvSpPr>
          <p:cNvPr id="41988" name="Rectangle 5">
            <a:extLst>
              <a:ext uri="{FF2B5EF4-FFF2-40B4-BE49-F238E27FC236}">
                <a16:creationId xmlns:a16="http://schemas.microsoft.com/office/drawing/2014/main" id="{0EE63C50-E53E-7A73-04C4-9611FEE7E45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LB" altLang="ar-SY" sz="1800"/>
          </a:p>
        </p:txBody>
      </p:sp>
      <p:graphicFrame>
        <p:nvGraphicFramePr>
          <p:cNvPr id="41989" name="Object 4">
            <a:extLst>
              <a:ext uri="{FF2B5EF4-FFF2-40B4-BE49-F238E27FC236}">
                <a16:creationId xmlns:a16="http://schemas.microsoft.com/office/drawing/2014/main" id="{887A4896-26F3-3F8D-809E-44D1BCC12023}"/>
              </a:ext>
            </a:extLst>
          </p:cNvPr>
          <p:cNvGraphicFramePr>
            <a:graphicFrameLocks noChangeAspect="1"/>
          </p:cNvGraphicFramePr>
          <p:nvPr/>
        </p:nvGraphicFramePr>
        <p:xfrm>
          <a:off x="2124075" y="2708275"/>
          <a:ext cx="4464050" cy="2208213"/>
        </p:xfrm>
        <a:graphic>
          <a:graphicData uri="http://schemas.openxmlformats.org/presentationml/2006/ole">
            <mc:AlternateContent xmlns:mc="http://schemas.openxmlformats.org/markup-compatibility/2006">
              <mc:Choice xmlns:v="urn:schemas-microsoft-com:vml" Requires="v">
                <p:oleObj name="Equation" r:id="rId2" imgW="901309" imgH="444307" progId="Equation.3">
                  <p:embed/>
                </p:oleObj>
              </mc:Choice>
              <mc:Fallback>
                <p:oleObj name="Equation" r:id="rId2" imgW="901309" imgH="444307"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708275"/>
                        <a:ext cx="446405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6008468-F900-12A9-CF90-E701B5F8A311}"/>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زمن الترطيب</a:t>
            </a:r>
            <a:endParaRPr lang="en-US" altLang="ar-SY" b="1">
              <a:solidFill>
                <a:srgbClr val="FF0066"/>
              </a:solidFill>
            </a:endParaRPr>
          </a:p>
        </p:txBody>
      </p:sp>
      <p:sp>
        <p:nvSpPr>
          <p:cNvPr id="43011" name="Rectangle 3">
            <a:extLst>
              <a:ext uri="{FF2B5EF4-FFF2-40B4-BE49-F238E27FC236}">
                <a16:creationId xmlns:a16="http://schemas.microsoft.com/office/drawing/2014/main" id="{1DE4BA9A-2A78-FF76-E01B-58EA04B0CF31}"/>
              </a:ext>
            </a:extLst>
          </p:cNvPr>
          <p:cNvSpPr>
            <a:spLocks noGrp="1" noChangeArrowheads="1"/>
          </p:cNvSpPr>
          <p:nvPr>
            <p:ph type="body" idx="1"/>
          </p:nvPr>
        </p:nvSpPr>
        <p:spPr>
          <a:xfrm>
            <a:off x="457200" y="1600200"/>
            <a:ext cx="7570788" cy="4525963"/>
          </a:xfrm>
        </p:spPr>
        <p:txBody>
          <a:bodyPr/>
          <a:lstStyle/>
          <a:p>
            <a:pPr algn="r" rtl="1" eaLnBrk="1" hangingPunct="1"/>
            <a:r>
              <a:rPr lang="ar-SY" altLang="ar-SY"/>
              <a:t>قساوة القمح</a:t>
            </a:r>
          </a:p>
          <a:p>
            <a:pPr algn="r" rtl="1" eaLnBrk="1" hangingPunct="1"/>
            <a:r>
              <a:rPr lang="ar-SY" altLang="ar-SY"/>
              <a:t>درجة حرارة الحبوب</a:t>
            </a:r>
            <a:endParaRPr lang="en-US" altLang="ar-SY"/>
          </a:p>
        </p:txBody>
      </p:sp>
      <p:pic>
        <p:nvPicPr>
          <p:cNvPr id="33796" name="Picture 4" descr="conditioning diag">
            <a:extLst>
              <a:ext uri="{FF2B5EF4-FFF2-40B4-BE49-F238E27FC236}">
                <a16:creationId xmlns:a16="http://schemas.microsoft.com/office/drawing/2014/main" id="{D66AA8EE-96CB-E073-089A-3765B25E1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7638"/>
            <a:ext cx="6300788"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00AD96DF-215F-B1ED-8938-A7D2B51DC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0438"/>
            <a:ext cx="9228138"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33796"/>
                                        </p:tgtEl>
                                        <p:attrNameLst>
                                          <p:attrName>ppt_x</p:attrName>
                                        </p:attrNameLst>
                                      </p:cBhvr>
                                      <p:tavLst>
                                        <p:tav tm="0">
                                          <p:val>
                                            <p:strVal val="ppt_x"/>
                                          </p:val>
                                        </p:tav>
                                        <p:tav tm="100000">
                                          <p:val>
                                            <p:strVal val="ppt_x"/>
                                          </p:val>
                                        </p:tav>
                                      </p:tavLst>
                                    </p:anim>
                                    <p:anim calcmode="lin" valueType="num">
                                      <p:cBhvr additive="base">
                                        <p:cTn id="12" dur="500"/>
                                        <p:tgtEl>
                                          <p:spTgt spid="33796"/>
                                        </p:tgtEl>
                                        <p:attrNameLst>
                                          <p:attrName>ppt_y</p:attrName>
                                        </p:attrNameLst>
                                      </p:cBhvr>
                                      <p:tavLst>
                                        <p:tav tm="0">
                                          <p:val>
                                            <p:strVal val="ppt_y"/>
                                          </p:val>
                                        </p:tav>
                                        <p:tav tm="100000">
                                          <p:val>
                                            <p:strVal val="1+ppt_h/2"/>
                                          </p:val>
                                        </p:tav>
                                      </p:tavLst>
                                    </p:anim>
                                    <p:set>
                                      <p:cBhvr>
                                        <p:cTn id="13" dur="1" fill="hold">
                                          <p:stCondLst>
                                            <p:cond delay="499"/>
                                          </p:stCondLst>
                                        </p:cTn>
                                        <p:tgtEl>
                                          <p:spTgt spid="3379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3797"/>
                                        </p:tgtEl>
                                        <p:attrNameLst>
                                          <p:attrName>style.visibility</p:attrName>
                                        </p:attrNameLst>
                                      </p:cBhvr>
                                      <p:to>
                                        <p:strVal val="visible"/>
                                      </p:to>
                                    </p:set>
                                    <p:animEffect transition="in" filter="blinds(horizontal)">
                                      <p:cBhvr>
                                        <p:cTn id="18"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2AE1856-E9CD-F055-F24E-580DE93D5275}"/>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اجهزة الترطيب</a:t>
            </a:r>
            <a:endParaRPr lang="en-US" altLang="ar-SY" b="1">
              <a:solidFill>
                <a:srgbClr val="FF0066"/>
              </a:solidFill>
            </a:endParaRPr>
          </a:p>
        </p:txBody>
      </p:sp>
      <p:pic>
        <p:nvPicPr>
          <p:cNvPr id="44035" name="Picture 4" descr="028">
            <a:extLst>
              <a:ext uri="{FF2B5EF4-FFF2-40B4-BE49-F238E27FC236}">
                <a16:creationId xmlns:a16="http://schemas.microsoft.com/office/drawing/2014/main" id="{D1BD7F36-2F02-C3F8-94E9-7F976560704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27313" y="1412875"/>
            <a:ext cx="3498850" cy="5445125"/>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726E62C-A4AB-C922-2EB8-BFA34058ACD1}"/>
              </a:ext>
            </a:extLst>
          </p:cNvPr>
          <p:cNvSpPr>
            <a:spLocks noGrp="1" noChangeArrowheads="1"/>
          </p:cNvSpPr>
          <p:nvPr>
            <p:ph type="title"/>
          </p:nvPr>
        </p:nvSpPr>
        <p:spPr>
          <a:solidFill>
            <a:schemeClr val="hlink"/>
          </a:solidFill>
        </p:spPr>
        <p:txBody>
          <a:bodyPr/>
          <a:lstStyle/>
          <a:p>
            <a:pPr eaLnBrk="1" hangingPunct="1"/>
            <a:r>
              <a:rPr lang="ar-SY" altLang="ar-SY" b="1">
                <a:solidFill>
                  <a:srgbClr val="FF0066"/>
                </a:solidFill>
              </a:rPr>
              <a:t>اجهزة الترطيب</a:t>
            </a:r>
            <a:endParaRPr lang="en-US" altLang="ar-SY" b="1">
              <a:solidFill>
                <a:srgbClr val="FF0066"/>
              </a:solidFill>
            </a:endParaRPr>
          </a:p>
        </p:txBody>
      </p:sp>
      <p:sp>
        <p:nvSpPr>
          <p:cNvPr id="45059" name="Rectangle 3">
            <a:extLst>
              <a:ext uri="{FF2B5EF4-FFF2-40B4-BE49-F238E27FC236}">
                <a16:creationId xmlns:a16="http://schemas.microsoft.com/office/drawing/2014/main" id="{CA4B2BA2-4A4E-8AB3-3CEE-0C4DB49D9972}"/>
              </a:ext>
            </a:extLst>
          </p:cNvPr>
          <p:cNvSpPr>
            <a:spLocks noGrp="1" noChangeArrowheads="1"/>
          </p:cNvSpPr>
          <p:nvPr>
            <p:ph type="body" idx="1"/>
          </p:nvPr>
        </p:nvSpPr>
        <p:spPr/>
        <p:txBody>
          <a:bodyPr/>
          <a:lstStyle/>
          <a:p>
            <a:pPr eaLnBrk="1" hangingPunct="1"/>
            <a:endParaRPr lang="ar-SY" altLang="ar-SY"/>
          </a:p>
        </p:txBody>
      </p:sp>
      <p:pic>
        <p:nvPicPr>
          <p:cNvPr id="45060" name="Picture 4" descr="Hydrator">
            <a:extLst>
              <a:ext uri="{FF2B5EF4-FFF2-40B4-BE49-F238E27FC236}">
                <a16:creationId xmlns:a16="http://schemas.microsoft.com/office/drawing/2014/main" id="{4D07F461-B6AC-80E4-CC9F-C3A33705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27163"/>
            <a:ext cx="7821613"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BABEA94-F49A-9F73-587E-1EF596B7E592}"/>
              </a:ext>
            </a:extLst>
          </p:cNvPr>
          <p:cNvSpPr>
            <a:spLocks noGrp="1"/>
          </p:cNvSpPr>
          <p:nvPr>
            <p:ph type="title"/>
          </p:nvPr>
        </p:nvSpPr>
        <p:spPr/>
        <p:txBody>
          <a:bodyPr/>
          <a:lstStyle/>
          <a:p>
            <a:r>
              <a:rPr lang="ar-SY" altLang="ar-SY"/>
              <a:t>ضبط الترطيب</a:t>
            </a:r>
          </a:p>
        </p:txBody>
      </p:sp>
      <p:sp>
        <p:nvSpPr>
          <p:cNvPr id="46083" name="Content Placeholder 1">
            <a:extLst>
              <a:ext uri="{FF2B5EF4-FFF2-40B4-BE49-F238E27FC236}">
                <a16:creationId xmlns:a16="http://schemas.microsoft.com/office/drawing/2014/main" id="{467DCAF3-4EEC-07F2-DD80-7256C39328F2}"/>
              </a:ext>
            </a:extLst>
          </p:cNvPr>
          <p:cNvSpPr>
            <a:spLocks noGrp="1"/>
          </p:cNvSpPr>
          <p:nvPr>
            <p:ph idx="1"/>
          </p:nvPr>
        </p:nvSpPr>
        <p:spPr/>
        <p:txBody>
          <a:bodyPr/>
          <a:lstStyle/>
          <a:p>
            <a:endParaRPr lang="ar-SY" altLang="ar-SY"/>
          </a:p>
        </p:txBody>
      </p:sp>
      <p:pic>
        <p:nvPicPr>
          <p:cNvPr id="46084" name="Picture 4">
            <a:extLst>
              <a:ext uri="{FF2B5EF4-FFF2-40B4-BE49-F238E27FC236}">
                <a16:creationId xmlns:a16="http://schemas.microsoft.com/office/drawing/2014/main" id="{44AC88D4-1414-6AAC-7254-34CE14EE5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0"/>
            <a:ext cx="476885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723F992-B74D-9DF7-DB3C-6BB677C5BDFB}"/>
              </a:ext>
            </a:extLst>
          </p:cNvPr>
          <p:cNvSpPr>
            <a:spLocks noGrp="1"/>
          </p:cNvSpPr>
          <p:nvPr>
            <p:ph type="title"/>
          </p:nvPr>
        </p:nvSpPr>
        <p:spPr/>
        <p:txBody>
          <a:bodyPr/>
          <a:lstStyle/>
          <a:p>
            <a:endParaRPr lang="ar-SY" altLang="ar-SY"/>
          </a:p>
        </p:txBody>
      </p:sp>
      <p:pic>
        <p:nvPicPr>
          <p:cNvPr id="47107" name="Picture 3">
            <a:extLst>
              <a:ext uri="{FF2B5EF4-FFF2-40B4-BE49-F238E27FC236}">
                <a16:creationId xmlns:a16="http://schemas.microsoft.com/office/drawing/2014/main" id="{1BDB8295-2679-E312-0A50-9A64AFF551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633730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Content Placeholder 4">
            <a:extLst>
              <a:ext uri="{FF2B5EF4-FFF2-40B4-BE49-F238E27FC236}">
                <a16:creationId xmlns:a16="http://schemas.microsoft.com/office/drawing/2014/main" id="{369E673C-F179-5581-3546-B9666C251822}"/>
              </a:ext>
            </a:extLst>
          </p:cNvPr>
          <p:cNvSpPr>
            <a:spLocks noGrp="1"/>
          </p:cNvSpPr>
          <p:nvPr>
            <p:ph idx="1"/>
          </p:nvPr>
        </p:nvSpPr>
        <p:spPr/>
        <p:txBody>
          <a:bodyPr/>
          <a:lstStyle/>
          <a:p>
            <a:endParaRPr lang="ar-SY" altLang="ar-SY"/>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378E3E6-77D5-355A-EDFB-542BC5DE4457}"/>
              </a:ext>
            </a:extLst>
          </p:cNvPr>
          <p:cNvSpPr>
            <a:spLocks noGrp="1"/>
          </p:cNvSpPr>
          <p:nvPr>
            <p:ph type="title"/>
          </p:nvPr>
        </p:nvSpPr>
        <p:spPr/>
        <p:txBody>
          <a:bodyPr/>
          <a:lstStyle/>
          <a:p>
            <a:endParaRPr lang="ar-SY" altLang="ar-SY"/>
          </a:p>
        </p:txBody>
      </p:sp>
      <p:sp>
        <p:nvSpPr>
          <p:cNvPr id="48131" name="Content Placeholder 2">
            <a:extLst>
              <a:ext uri="{FF2B5EF4-FFF2-40B4-BE49-F238E27FC236}">
                <a16:creationId xmlns:a16="http://schemas.microsoft.com/office/drawing/2014/main" id="{E988A930-8783-BCD7-91B7-909F2C9D19DA}"/>
              </a:ext>
            </a:extLst>
          </p:cNvPr>
          <p:cNvSpPr>
            <a:spLocks noGrp="1"/>
          </p:cNvSpPr>
          <p:nvPr>
            <p:ph idx="1"/>
          </p:nvPr>
        </p:nvSpPr>
        <p:spPr/>
        <p:txBody>
          <a:bodyPr/>
          <a:lstStyle/>
          <a:p>
            <a:endParaRPr lang="ar-SY" altLang="ar-SY"/>
          </a:p>
        </p:txBody>
      </p:sp>
      <p:pic>
        <p:nvPicPr>
          <p:cNvPr id="48132" name="Content Placeholder 2">
            <a:extLst>
              <a:ext uri="{FF2B5EF4-FFF2-40B4-BE49-F238E27FC236}">
                <a16:creationId xmlns:a16="http://schemas.microsoft.com/office/drawing/2014/main" id="{14FCECB1-598B-BD37-4B45-4CD38C6C1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626427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B50AD2-3E5C-086E-455A-645D0CA7754D}"/>
              </a:ext>
            </a:extLst>
          </p:cNvPr>
          <p:cNvSpPr>
            <a:spLocks noGrp="1" noChangeArrowheads="1"/>
          </p:cNvSpPr>
          <p:nvPr>
            <p:ph type="title"/>
          </p:nvPr>
        </p:nvSpPr>
        <p:spPr/>
        <p:txBody>
          <a:bodyPr/>
          <a:lstStyle/>
          <a:p>
            <a:pPr eaLnBrk="1" hangingPunct="1"/>
            <a:r>
              <a:rPr lang="ar-SA" altLang="ar-SY" b="1">
                <a:solidFill>
                  <a:srgbClr val="008000"/>
                </a:solidFill>
              </a:rPr>
              <a:t>إنتاج الدقيق</a:t>
            </a:r>
            <a:r>
              <a:rPr lang="en-US" altLang="ar-SY"/>
              <a:t> </a:t>
            </a:r>
          </a:p>
        </p:txBody>
      </p:sp>
      <p:pic>
        <p:nvPicPr>
          <p:cNvPr id="9219" name="Picture 3" descr="flourinfo1">
            <a:extLst>
              <a:ext uri="{FF2B5EF4-FFF2-40B4-BE49-F238E27FC236}">
                <a16:creationId xmlns:a16="http://schemas.microsoft.com/office/drawing/2014/main" id="{9EEF4799-16BE-EEA5-FAE0-1DAAFA7B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96975"/>
            <a:ext cx="42481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flourinfo2">
            <a:extLst>
              <a:ext uri="{FF2B5EF4-FFF2-40B4-BE49-F238E27FC236}">
                <a16:creationId xmlns:a16="http://schemas.microsoft.com/office/drawing/2014/main" id="{9E0D4ACD-C94F-EA19-C0C9-4BE1E378C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628775"/>
            <a:ext cx="42481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flourinfo3">
            <a:extLst>
              <a:ext uri="{FF2B5EF4-FFF2-40B4-BE49-F238E27FC236}">
                <a16:creationId xmlns:a16="http://schemas.microsoft.com/office/drawing/2014/main" id="{D99189FB-229A-134B-43D1-D1F864F34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062163"/>
            <a:ext cx="42481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flourinfo4">
            <a:extLst>
              <a:ext uri="{FF2B5EF4-FFF2-40B4-BE49-F238E27FC236}">
                <a16:creationId xmlns:a16="http://schemas.microsoft.com/office/drawing/2014/main" id="{EA7A0F32-83ED-CA00-49AB-25C65C001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429000"/>
            <a:ext cx="424815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flourinfo5">
            <a:extLst>
              <a:ext uri="{FF2B5EF4-FFF2-40B4-BE49-F238E27FC236}">
                <a16:creationId xmlns:a16="http://schemas.microsoft.com/office/drawing/2014/main" id="{8446A0FA-8483-AE3D-1289-124CF34E01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429000"/>
            <a:ext cx="424815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 to="" calcmode="lin" valueType="num">
                                      <p:cBhvr>
                                        <p:cTn id="12" dur="1" fill="hold"/>
                                        <p:tgtEl>
                                          <p:spTgt spid="922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 to="" calcmode="lin" valueType="num">
                                      <p:cBhvr>
                                        <p:cTn id="17" dur="1" fill="hold"/>
                                        <p:tgtEl>
                                          <p:spTgt spid="922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222"/>
                                        </p:tgtEl>
                                        <p:attrNameLst>
                                          <p:attrName>style.visibility</p:attrName>
                                        </p:attrNameLst>
                                      </p:cBhvr>
                                      <p:to>
                                        <p:strVal val="visible"/>
                                      </p:to>
                                    </p:set>
                                    <p:anim to="" calcmode="lin" valueType="num">
                                      <p:cBhvr>
                                        <p:cTn id="22" dur="1" fill="hold"/>
                                        <p:tgtEl>
                                          <p:spTgt spid="922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anim to="" calcmode="lin" valueType="num">
                                      <p:cBhvr>
                                        <p:cTn id="27" dur="1" fill="hold"/>
                                        <p:tgtEl>
                                          <p:spTgt spid="92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B32F03E-3E67-4229-9575-1C8FAB360AFC}"/>
              </a:ext>
            </a:extLst>
          </p:cNvPr>
          <p:cNvSpPr>
            <a:spLocks noGrp="1" noChangeArrowheads="1"/>
          </p:cNvSpPr>
          <p:nvPr>
            <p:ph type="title"/>
          </p:nvPr>
        </p:nvSpPr>
        <p:spPr/>
        <p:txBody>
          <a:bodyPr/>
          <a:lstStyle/>
          <a:p>
            <a:pPr eaLnBrk="1" hangingPunct="1"/>
            <a:r>
              <a:rPr lang="ar-SY" altLang="ar-SY" b="1">
                <a:solidFill>
                  <a:srgbClr val="008000"/>
                </a:solidFill>
              </a:rPr>
              <a:t>استلام القمح</a:t>
            </a:r>
            <a:endParaRPr lang="en-US" altLang="ar-SY" b="1">
              <a:solidFill>
                <a:srgbClr val="008000"/>
              </a:solidFill>
            </a:endParaRPr>
          </a:p>
        </p:txBody>
      </p:sp>
      <p:sp>
        <p:nvSpPr>
          <p:cNvPr id="18435" name="Rectangle 3">
            <a:extLst>
              <a:ext uri="{FF2B5EF4-FFF2-40B4-BE49-F238E27FC236}">
                <a16:creationId xmlns:a16="http://schemas.microsoft.com/office/drawing/2014/main" id="{81D5CB11-F964-A204-2CF5-EA5283905455}"/>
              </a:ext>
            </a:extLst>
          </p:cNvPr>
          <p:cNvSpPr>
            <a:spLocks noGrp="1" noChangeArrowheads="1"/>
          </p:cNvSpPr>
          <p:nvPr>
            <p:ph type="body" idx="1"/>
          </p:nvPr>
        </p:nvSpPr>
        <p:spPr>
          <a:xfrm>
            <a:off x="457200" y="1600200"/>
            <a:ext cx="7210425" cy="4525963"/>
          </a:xfrm>
        </p:spPr>
        <p:txBody>
          <a:bodyPr/>
          <a:lstStyle/>
          <a:p>
            <a:pPr algn="r" rtl="1" eaLnBrk="1" hangingPunct="1"/>
            <a:r>
              <a:rPr lang="ar-SY" altLang="ar-SY"/>
              <a:t>من الصوامع القريبة من المطحنة</a:t>
            </a:r>
          </a:p>
          <a:p>
            <a:pPr algn="r" rtl="1" eaLnBrk="1" hangingPunct="1"/>
            <a:r>
              <a:rPr lang="ar-SY" altLang="ar-SY"/>
              <a:t>من الخطوط الحديدية </a:t>
            </a:r>
          </a:p>
          <a:p>
            <a:pPr algn="r" rtl="1" eaLnBrk="1" hangingPunct="1"/>
            <a:r>
              <a:rPr lang="ar-SY" altLang="ar-SY"/>
              <a:t>من الشاحنات</a:t>
            </a:r>
            <a:endParaRPr lang="en-US" altLang="ar-S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746F722-571D-9499-78D9-48493A27E7EE}"/>
              </a:ext>
            </a:extLst>
          </p:cNvPr>
          <p:cNvSpPr>
            <a:spLocks noGrp="1" noChangeArrowheads="1"/>
          </p:cNvSpPr>
          <p:nvPr>
            <p:ph type="title"/>
          </p:nvPr>
        </p:nvSpPr>
        <p:spPr/>
        <p:txBody>
          <a:bodyPr/>
          <a:lstStyle/>
          <a:p>
            <a:pPr eaLnBrk="1" hangingPunct="1"/>
            <a:r>
              <a:rPr lang="ar-SY" altLang="ar-SY" b="1">
                <a:solidFill>
                  <a:srgbClr val="008000"/>
                </a:solidFill>
              </a:rPr>
              <a:t>التحاليل استلام القمح</a:t>
            </a:r>
            <a:endParaRPr lang="en-US" altLang="ar-SY" b="1">
              <a:solidFill>
                <a:srgbClr val="008000"/>
              </a:solidFill>
            </a:endParaRPr>
          </a:p>
        </p:txBody>
      </p:sp>
      <p:sp>
        <p:nvSpPr>
          <p:cNvPr id="19459" name="Rectangle 3">
            <a:extLst>
              <a:ext uri="{FF2B5EF4-FFF2-40B4-BE49-F238E27FC236}">
                <a16:creationId xmlns:a16="http://schemas.microsoft.com/office/drawing/2014/main" id="{ECF86EC9-8DB6-9B69-4D6C-DBBB2A3A949C}"/>
              </a:ext>
            </a:extLst>
          </p:cNvPr>
          <p:cNvSpPr>
            <a:spLocks noGrp="1" noChangeArrowheads="1"/>
          </p:cNvSpPr>
          <p:nvPr>
            <p:ph type="body" idx="1"/>
          </p:nvPr>
        </p:nvSpPr>
        <p:spPr>
          <a:xfrm>
            <a:off x="457200" y="1600200"/>
            <a:ext cx="7283450" cy="4525963"/>
          </a:xfrm>
        </p:spPr>
        <p:txBody>
          <a:bodyPr/>
          <a:lstStyle/>
          <a:p>
            <a:pPr algn="r" rtl="1" eaLnBrk="1" hangingPunct="1"/>
            <a:r>
              <a:rPr lang="ar-SY" altLang="ar-SY"/>
              <a:t>الاجرام والشوائب</a:t>
            </a:r>
          </a:p>
          <a:p>
            <a:pPr algn="r" rtl="1" eaLnBrk="1" hangingPunct="1"/>
            <a:r>
              <a:rPr lang="ar-SY" altLang="ar-SY"/>
              <a:t>الوزن النوعي</a:t>
            </a:r>
          </a:p>
          <a:p>
            <a:pPr algn="r" rtl="1" eaLnBrk="1" hangingPunct="1"/>
            <a:r>
              <a:rPr lang="ar-SY" altLang="ar-SY"/>
              <a:t>نسبة الغلوتين </a:t>
            </a:r>
          </a:p>
          <a:p>
            <a:pPr algn="r" rtl="1" eaLnBrk="1" hangingPunct="1"/>
            <a:r>
              <a:rPr lang="ar-SY" altLang="ar-SY"/>
              <a:t>الفعالية الانزيمية</a:t>
            </a:r>
            <a:endParaRPr lang="en-US" altLang="ar-S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to="" calcmode="lin" valueType="num">
                                      <p:cBhvr>
                                        <p:cTn id="7" dur="1" fill="hold"/>
                                        <p:tgtEl>
                                          <p:spTgt spid="194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to="" calcmode="lin" valueType="num">
                                      <p:cBhvr>
                                        <p:cTn id="12" dur="1" fill="hold"/>
                                        <p:tgtEl>
                                          <p:spTgt spid="1945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to="" calcmode="lin" valueType="num">
                                      <p:cBhvr>
                                        <p:cTn id="22" dur="1" fill="hold"/>
                                        <p:tgtEl>
                                          <p:spTgt spid="194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168722-5C32-0310-6EE0-1F501B491DE5}"/>
              </a:ext>
            </a:extLst>
          </p:cNvPr>
          <p:cNvSpPr>
            <a:spLocks noGrp="1" noChangeArrowheads="1"/>
          </p:cNvSpPr>
          <p:nvPr>
            <p:ph type="title"/>
          </p:nvPr>
        </p:nvSpPr>
        <p:spPr/>
        <p:txBody>
          <a:bodyPr/>
          <a:lstStyle/>
          <a:p>
            <a:pPr eaLnBrk="1" hangingPunct="1"/>
            <a:endParaRPr lang="en-GB" altLang="ar-SY"/>
          </a:p>
        </p:txBody>
      </p:sp>
      <p:sp>
        <p:nvSpPr>
          <p:cNvPr id="9219" name="Rectangle 3">
            <a:extLst>
              <a:ext uri="{FF2B5EF4-FFF2-40B4-BE49-F238E27FC236}">
                <a16:creationId xmlns:a16="http://schemas.microsoft.com/office/drawing/2014/main" id="{80D3B7A5-8C2E-2F6A-A393-34D86F155827}"/>
              </a:ext>
            </a:extLst>
          </p:cNvPr>
          <p:cNvSpPr>
            <a:spLocks noGrp="1" noChangeArrowheads="1"/>
          </p:cNvSpPr>
          <p:nvPr>
            <p:ph type="body" idx="1"/>
          </p:nvPr>
        </p:nvSpPr>
        <p:spPr/>
        <p:txBody>
          <a:bodyPr/>
          <a:lstStyle/>
          <a:p>
            <a:pPr eaLnBrk="1" hangingPunct="1"/>
            <a:endParaRPr lang="en-GB" altLang="ar-SY"/>
          </a:p>
        </p:txBody>
      </p:sp>
      <p:pic>
        <p:nvPicPr>
          <p:cNvPr id="9220" name="Picture 4" descr="Untitled-40">
            <a:extLst>
              <a:ext uri="{FF2B5EF4-FFF2-40B4-BE49-F238E27FC236}">
                <a16:creationId xmlns:a16="http://schemas.microsoft.com/office/drawing/2014/main" id="{AF7300E8-9407-D403-9B7A-92B3CA061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561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separator.jpg">
            <a:extLst>
              <a:ext uri="{FF2B5EF4-FFF2-40B4-BE49-F238E27FC236}">
                <a16:creationId xmlns:a16="http://schemas.microsoft.com/office/drawing/2014/main" id="{0194CF01-4538-1F99-3167-335289730F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00063"/>
            <a:ext cx="8143875"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3A50AE3-CB3F-17F1-8274-4D999E43DC12}"/>
              </a:ext>
            </a:extLst>
          </p:cNvPr>
          <p:cNvSpPr>
            <a:spLocks noGrp="1" noChangeArrowheads="1"/>
          </p:cNvSpPr>
          <p:nvPr>
            <p:ph type="title"/>
          </p:nvPr>
        </p:nvSpPr>
        <p:spPr/>
        <p:txBody>
          <a:bodyPr/>
          <a:lstStyle/>
          <a:p>
            <a:pPr eaLnBrk="1" hangingPunct="1"/>
            <a:r>
              <a:rPr lang="ar-SY" altLang="ar-SY" b="1">
                <a:solidFill>
                  <a:srgbClr val="008000"/>
                </a:solidFill>
              </a:rPr>
              <a:t>تنظيف القمح - </a:t>
            </a:r>
            <a:r>
              <a:rPr lang="ar-SY" altLang="ar-SY" sz="3200" b="1">
                <a:solidFill>
                  <a:srgbClr val="008000"/>
                </a:solidFill>
              </a:rPr>
              <a:t>مبادئ تنظيف القمح</a:t>
            </a:r>
            <a:endParaRPr lang="en-US" altLang="ar-SY" sz="3200" b="1">
              <a:solidFill>
                <a:srgbClr val="008000"/>
              </a:solidFill>
            </a:endParaRPr>
          </a:p>
        </p:txBody>
      </p:sp>
      <p:sp>
        <p:nvSpPr>
          <p:cNvPr id="10243" name="Rectangle 3">
            <a:extLst>
              <a:ext uri="{FF2B5EF4-FFF2-40B4-BE49-F238E27FC236}">
                <a16:creationId xmlns:a16="http://schemas.microsoft.com/office/drawing/2014/main" id="{4207DDC7-0F61-C99F-0D52-8F8B426AC433}"/>
              </a:ext>
            </a:extLst>
          </p:cNvPr>
          <p:cNvSpPr>
            <a:spLocks noGrp="1" noChangeArrowheads="1"/>
          </p:cNvSpPr>
          <p:nvPr>
            <p:ph type="body" idx="1"/>
          </p:nvPr>
        </p:nvSpPr>
        <p:spPr>
          <a:xfrm>
            <a:off x="457200" y="1600200"/>
            <a:ext cx="6851650" cy="4525963"/>
          </a:xfrm>
        </p:spPr>
        <p:txBody>
          <a:bodyPr/>
          <a:lstStyle/>
          <a:p>
            <a:pPr algn="r" rtl="1" eaLnBrk="1" hangingPunct="1"/>
            <a:r>
              <a:rPr lang="ar-SY" altLang="ar-SY"/>
              <a:t>الجاذبية المغناطيسية</a:t>
            </a:r>
          </a:p>
          <a:p>
            <a:pPr algn="r" rtl="1" eaLnBrk="1" hangingPunct="1"/>
            <a:r>
              <a:rPr lang="ar-SY" altLang="ar-SY"/>
              <a:t>الحجم </a:t>
            </a:r>
          </a:p>
          <a:p>
            <a:pPr algn="r" rtl="1" eaLnBrk="1" hangingPunct="1"/>
            <a:r>
              <a:rPr lang="ar-SY" altLang="ar-SY"/>
              <a:t>الشكل</a:t>
            </a:r>
          </a:p>
          <a:p>
            <a:pPr algn="r" rtl="1" eaLnBrk="1" hangingPunct="1"/>
            <a:r>
              <a:rPr lang="ar-SY" altLang="ar-SY"/>
              <a:t>الوزن النوعي</a:t>
            </a:r>
          </a:p>
          <a:p>
            <a:pPr algn="r" rtl="1" eaLnBrk="1" hangingPunct="1"/>
            <a:r>
              <a:rPr lang="ar-SY" altLang="ar-SY"/>
              <a:t>مقاومة التيار الهوائي</a:t>
            </a:r>
          </a:p>
          <a:p>
            <a:pPr algn="r" rtl="1" eaLnBrk="1" hangingPunct="1"/>
            <a:r>
              <a:rPr lang="ar-SY" altLang="ar-SY"/>
              <a:t>اللون</a:t>
            </a:r>
            <a:endParaRPr lang="en-US" altLang="ar-S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 to="" calcmode="lin" valueType="num">
                                      <p:cBhvr>
                                        <p:cTn id="22" dur="1" fill="hold"/>
                                        <p:tgtEl>
                                          <p:spTgt spid="102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to="" calcmode="lin" valueType="num">
                                      <p:cBhvr>
                                        <p:cTn id="27" dur="1" fill="hold"/>
                                        <p:tgtEl>
                                          <p:spTgt spid="1024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 to="" calcmode="lin" valueType="num">
                                      <p:cBhvr>
                                        <p:cTn id="32" dur="1" fill="hold"/>
                                        <p:tgtEl>
                                          <p:spTgt spid="1024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1882</TotalTime>
  <Words>567</Words>
  <Application>Microsoft Office PowerPoint</Application>
  <PresentationFormat>On-screen Show (4:3)</PresentationFormat>
  <Paragraphs>126</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4" baseType="lpstr">
      <vt:lpstr>Arial</vt:lpstr>
      <vt:lpstr>Calibri</vt:lpstr>
      <vt:lpstr>Andalus</vt:lpstr>
      <vt:lpstr>Times New Roman</vt:lpstr>
      <vt:lpstr>Simplified Arabic</vt:lpstr>
      <vt:lpstr>تصميم افتراضي</vt:lpstr>
      <vt:lpstr>Microsoft Photo Editor 3.0 Photo</vt:lpstr>
      <vt:lpstr>Microsoft Equation 3.0</vt:lpstr>
      <vt:lpstr>طحن القمح</vt:lpstr>
      <vt:lpstr>لمحة تاريخية</vt:lpstr>
      <vt:lpstr>PowerPoint Presentation</vt:lpstr>
      <vt:lpstr>مراحل الطحن</vt:lpstr>
      <vt:lpstr>إنتاج الدقيق </vt:lpstr>
      <vt:lpstr>استلام القمح</vt:lpstr>
      <vt:lpstr>التحاليل استلام القمح</vt:lpstr>
      <vt:lpstr>PowerPoint Presentation</vt:lpstr>
      <vt:lpstr>تنظيف القمح - مبادئ تنظيف القمح</vt:lpstr>
      <vt:lpstr>PowerPoint Presentation</vt:lpstr>
      <vt:lpstr>PowerPoint Presentation</vt:lpstr>
      <vt:lpstr>تنظيف القمح - الجاذبية المغناطيسية</vt:lpstr>
      <vt:lpstr>تنظيف القمح - الحجم </vt:lpstr>
      <vt:lpstr>تنظيف القمح – مقاومة التيار الهوائي</vt:lpstr>
      <vt:lpstr>تنظيف القمح – الوزن النوعي</vt:lpstr>
      <vt:lpstr>تنظيف القمح – الشكل (التريور)</vt:lpstr>
      <vt:lpstr>تنظيف القمح – الشكل (التريور)</vt:lpstr>
      <vt:lpstr>تنظيف القمح – اللون</vt:lpstr>
      <vt:lpstr>PowerPoint Presentation</vt:lpstr>
      <vt:lpstr>استخدام الفرز اللوني لاسترجاع الحبات المكسورة المفصولة بواسطة التريور</vt:lpstr>
      <vt:lpstr>استخدام الفرز اللوني لفصل الشوائب المتلونة عن القمح المفروز من التريور </vt:lpstr>
      <vt:lpstr>تنظيف القمح – تركيبها - كهربائية</vt:lpstr>
      <vt:lpstr>PowerPoint Presentation</vt:lpstr>
      <vt:lpstr>فصل النخالة – Debranning - Dehulling</vt:lpstr>
      <vt:lpstr>PowerPoint Presentation</vt:lpstr>
      <vt:lpstr>PowerPoint Presentation</vt:lpstr>
      <vt:lpstr>PowerPoint Presentation</vt:lpstr>
      <vt:lpstr>فوائد عملية التقشير</vt:lpstr>
      <vt:lpstr>PowerPoint Presentation</vt:lpstr>
      <vt:lpstr>خلط القمح</vt:lpstr>
      <vt:lpstr>خلط القمح</vt:lpstr>
      <vt:lpstr>خلط القمح- مثال</vt:lpstr>
      <vt:lpstr>خلط القمح- مثال</vt:lpstr>
      <vt:lpstr>خلط القمح- مثال</vt:lpstr>
      <vt:lpstr>الترطيب</vt:lpstr>
      <vt:lpstr>الترطيب الناقص</vt:lpstr>
      <vt:lpstr>الترطيب الزائد</vt:lpstr>
      <vt:lpstr>الرطوبة المثلى</vt:lpstr>
      <vt:lpstr>رطوبة الدقيق</vt:lpstr>
      <vt:lpstr>كمية الماء المضافة</vt:lpstr>
      <vt:lpstr>زمن الترطيب</vt:lpstr>
      <vt:lpstr>اجهزة الترطيب</vt:lpstr>
      <vt:lpstr>اجهزة الترطيب</vt:lpstr>
      <vt:lpstr>ضبط الترطيب</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طحن القمح</dc:title>
  <dc:creator>Dr. Farhan Alfin</dc:creator>
  <cp:lastModifiedBy>Farhan Alfin</cp:lastModifiedBy>
  <cp:revision>82</cp:revision>
  <dcterms:created xsi:type="dcterms:W3CDTF">2005-10-22T09:12:37Z</dcterms:created>
  <dcterms:modified xsi:type="dcterms:W3CDTF">2026-02-24T09:42:58Z</dcterms:modified>
</cp:coreProperties>
</file>